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9" r:id="rId5"/>
    <p:sldId id="268" r:id="rId6"/>
    <p:sldId id="271" r:id="rId7"/>
    <p:sldId id="272" r:id="rId8"/>
    <p:sldId id="266" r:id="rId9"/>
    <p:sldId id="267" r:id="rId10"/>
    <p:sldId id="261" r:id="rId11"/>
    <p:sldId id="262" r:id="rId12"/>
    <p:sldId id="264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3" r:id="rId26"/>
    <p:sldId id="263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F0F0FF"/>
    <a:srgbClr val="DC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6" autoAdjust="0"/>
    <p:restoredTop sz="93218" autoAdjust="0"/>
  </p:normalViewPr>
  <p:slideViewPr>
    <p:cSldViewPr>
      <p:cViewPr varScale="1">
        <p:scale>
          <a:sx n="74" d="100"/>
          <a:sy n="7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6364A-BBC3-4178-9629-538768D853D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83E2-E382-4896-B370-4A5E046B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83E2-E382-4896-B370-4A5E046B2C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002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91440" bIns="9144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400" y="583287"/>
            <a:ext cx="853119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990600"/>
            <a:ext cx="88392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3505200" cy="5059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990600"/>
            <a:ext cx="88392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33800" y="1112836"/>
            <a:ext cx="5257800" cy="505936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990600"/>
            <a:ext cx="88392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7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6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00219"/>
          </a:xfrm>
          <a:prstGeom prst="rect">
            <a:avLst/>
          </a:prstGeom>
          <a:noFill/>
          <a:ln w="38100">
            <a:noFill/>
          </a:ln>
        </p:spPr>
        <p:txBody>
          <a:bodyPr vert="horz" lIns="182880" tIns="91440" rIns="182880" bIns="9144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12837"/>
            <a:ext cx="7924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1788" y="621268"/>
            <a:ext cx="184731" cy="369332"/>
          </a:xfrm>
          <a:prstGeom prst="rect">
            <a:avLst/>
          </a:prstGeom>
        </p:spPr>
        <p:txBody>
          <a:bodyPr vert="horz" wrap="none" lIns="91440" tIns="91440" rIns="91440" bIns="91440" rtlCol="0" anchor="ctr">
            <a:spAutoFit/>
          </a:bodyPr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5823" y="152400"/>
            <a:ext cx="670696" cy="492443"/>
          </a:xfrm>
          <a:prstGeom prst="rect">
            <a:avLst/>
          </a:prstGeom>
          <a:noFill/>
          <a:ln>
            <a:noFill/>
          </a:ln>
        </p:spPr>
        <p:txBody>
          <a:bodyPr vert="horz" wrap="none" lIns="182880" tIns="91440" rIns="182880" bIns="91440" rtlCol="0" anchor="ctr">
            <a:normAutofit/>
          </a:bodyPr>
          <a:lstStyle>
            <a:lvl1pPr algn="r"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0A6B1D2-9F4A-4487-A4FC-D9A9DF316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92150" indent="-2905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80" y="838200"/>
            <a:ext cx="6294120" cy="1774825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 tIns="182880" bIns="182880"/>
          <a:lstStyle/>
          <a:p>
            <a:r>
              <a:rPr lang="en-US" sz="4400" b="1" dirty="0" smtClean="0"/>
              <a:t>Plans and Prospects</a:t>
            </a:r>
            <a:br>
              <a:rPr lang="en-US" sz="4400" b="1" dirty="0" smtClean="0"/>
            </a:br>
            <a:r>
              <a:rPr lang="en-US" sz="4400" b="1" dirty="0" smtClean="0"/>
              <a:t>for STAR and </a:t>
            </a:r>
            <a:r>
              <a:rPr lang="en-US" sz="4400" b="1" dirty="0" err="1" smtClean="0"/>
              <a:t>eSTAR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Oleg </a:t>
            </a:r>
            <a:r>
              <a:rPr lang="en-US" dirty="0" err="1" smtClean="0"/>
              <a:t>Eyser</a:t>
            </a:r>
            <a:endParaRPr lang="en-US" dirty="0" smtClean="0"/>
          </a:p>
          <a:p>
            <a:r>
              <a:rPr lang="en-US" sz="2000" dirty="0" smtClean="0"/>
              <a:t>for the STAR Collaboration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RHIC &amp; AGS Users’ Meeting 2014</a:t>
            </a:r>
          </a:p>
          <a:p>
            <a:r>
              <a:rPr lang="en-US" sz="2000" dirty="0" smtClean="0"/>
              <a:t>Brookhaven National Laboratory</a:t>
            </a:r>
            <a:endParaRPr lang="en-US" sz="2000" dirty="0"/>
          </a:p>
        </p:txBody>
      </p:sp>
      <p:pic>
        <p:nvPicPr>
          <p:cNvPr id="1026" name="Picture 2" descr="http://www.bnl.gov/pga/images/Logo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729469"/>
            <a:ext cx="2834640" cy="10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ence.energy.gov/~/media/_/images/about/resources/logos/png/low-res/CMYK_Color-Seal_Green-Mark_SC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943676"/>
            <a:ext cx="3555556" cy="6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Polarization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28750"/>
            <a:ext cx="87249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325070"/>
            <a:ext cx="723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Inclusion of STAR jet data from 2006 and 2009 helps decrease uncertainties</a:t>
            </a:r>
          </a:p>
          <a:p>
            <a:r>
              <a:rPr lang="en-US" dirty="0" smtClean="0"/>
              <a:t>More data on tape already</a:t>
            </a:r>
          </a:p>
          <a:p>
            <a:r>
              <a:rPr lang="en-US" dirty="0" smtClean="0"/>
              <a:t>Need to reach lower x for further improvement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Di-Jet Kinematics from QCD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2→2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38" t="-7634" b="-26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752600"/>
            <a:ext cx="60674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362200"/>
            <a:ext cx="154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Recorded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678668"/>
            <a:ext cx="156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Published data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2509" y="1138535"/>
                <a:ext cx="556691" cy="461665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09" y="1138535"/>
                <a:ext cx="55669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stCxn id="5" idx="3"/>
          </p:cNvCxnSpPr>
          <p:nvPr/>
        </p:nvCxnSpPr>
        <p:spPr>
          <a:xfrm>
            <a:off x="5029200" y="1369368"/>
            <a:ext cx="319087" cy="383232"/>
          </a:xfrm>
          <a:prstGeom prst="bentConnector2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2152395" y="2546866"/>
            <a:ext cx="69558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2179132" y="2863334"/>
            <a:ext cx="6688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3400" y="3590023"/>
                <a:ext cx="1902124" cy="1531510"/>
              </a:xfrm>
              <a:prstGeom prst="rect">
                <a:avLst/>
              </a:prstGeom>
              <a:noFill/>
            </p:spPr>
            <p:txBody>
              <a:bodyPr wrap="none" tIns="91440" bIns="91440" rtlCol="0" anchor="ctr" anchorCtr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90023"/>
                <a:ext cx="1902124" cy="15315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Di-Jets with additional FCS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7102" y="1259160"/>
                <a:ext cx="1730666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−1&lt;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&lt;2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  <a:ea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2.8&lt;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&lt;3.7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02" y="1259160"/>
                <a:ext cx="1730666" cy="8617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" y="2204711"/>
            <a:ext cx="8870135" cy="404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449853"/>
                <a:ext cx="1791260" cy="480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=500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9853"/>
                <a:ext cx="1791260" cy="4803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28810" y="1066800"/>
                <a:ext cx="1604349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𝑐𝑜𝑛𝑒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&gt;5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000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&gt;8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10" y="1066800"/>
                <a:ext cx="1604349" cy="12464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34200" y="1259160"/>
                <a:ext cx="1691553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</a:rPr>
                            <m:t>fb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=60%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259160"/>
                <a:ext cx="1691553" cy="8617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Nuclear Matter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219200"/>
                <a:ext cx="8001000" cy="483076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What are the dynamics of </a:t>
                </a:r>
                <a:r>
                  <a:rPr lang="en-US" sz="2400" dirty="0" err="1"/>
                  <a:t>partons</a:t>
                </a:r>
                <a:r>
                  <a:rPr lang="en-US" sz="2400" dirty="0"/>
                  <a:t> at very small and very large momentum fraction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) </a:t>
                </a:r>
                <a:r>
                  <a:rPr lang="en-US" sz="2400" dirty="0" smtClean="0"/>
                  <a:t>in nuclei</a:t>
                </a:r>
                <a:r>
                  <a:rPr lang="en-US" sz="2400" dirty="0"/>
                  <a:t>, and at high </a:t>
                </a:r>
                <a:r>
                  <a:rPr lang="en-US" sz="2400" dirty="0" smtClean="0"/>
                  <a:t>gluon-density? </a:t>
                </a:r>
                <a:r>
                  <a:rPr lang="en-US" sz="2400" dirty="0"/>
                  <a:t>What are the nonlinear evolution effects (i.e. saturation)?</a:t>
                </a:r>
              </a:p>
              <a:p>
                <a:r>
                  <a:rPr lang="en-US" sz="2400" dirty="0" smtClean="0"/>
                  <a:t>What </a:t>
                </a:r>
                <a:r>
                  <a:rPr lang="en-US" sz="2400" dirty="0"/>
                  <a:t>are the </a:t>
                </a:r>
                <a:r>
                  <a:rPr lang="en-US" sz="2400" dirty="0" err="1"/>
                  <a:t>pQCD</a:t>
                </a:r>
                <a:r>
                  <a:rPr lang="en-US" sz="2400" dirty="0"/>
                  <a:t> mechanisms that cause energy loss of </a:t>
                </a:r>
                <a:r>
                  <a:rPr lang="en-US" sz="2400" dirty="0" err="1"/>
                  <a:t>partons</a:t>
                </a:r>
                <a:r>
                  <a:rPr lang="en-US" sz="2400" dirty="0"/>
                  <a:t> in </a:t>
                </a:r>
                <a:r>
                  <a:rPr lang="en-US" sz="2400" dirty="0" smtClean="0"/>
                  <a:t>cold nuclear matter, </a:t>
                </a:r>
                <a:r>
                  <a:rPr lang="en-US" sz="2400" dirty="0"/>
                  <a:t>and is </a:t>
                </a:r>
                <a:r>
                  <a:rPr lang="en-US" sz="2400" dirty="0" smtClean="0"/>
                  <a:t>this intimately </a:t>
                </a:r>
                <a:r>
                  <a:rPr lang="en-US" sz="2400" dirty="0"/>
                  <a:t>related to transverse momentum broadening?</a:t>
                </a:r>
              </a:p>
              <a:p>
                <a:r>
                  <a:rPr lang="en-US" sz="2400" dirty="0" smtClean="0"/>
                  <a:t>What </a:t>
                </a:r>
                <a:r>
                  <a:rPr lang="en-US" sz="2400" dirty="0"/>
                  <a:t>are the detailed </a:t>
                </a:r>
                <a:r>
                  <a:rPr lang="en-US" sz="2400" dirty="0" err="1"/>
                  <a:t>hadronization</a:t>
                </a:r>
                <a:r>
                  <a:rPr lang="en-US" sz="2400" dirty="0"/>
                  <a:t> mechanisms and time scales and how are they </a:t>
                </a:r>
                <a:r>
                  <a:rPr lang="en-US" sz="2400" dirty="0" smtClean="0"/>
                  <a:t>modified in </a:t>
                </a:r>
                <a:r>
                  <a:rPr lang="en-US" sz="2400" dirty="0"/>
                  <a:t>the nuclear environment?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219200"/>
                <a:ext cx="8001000" cy="4830762"/>
              </a:xfrm>
              <a:blipFill rotWithShape="1">
                <a:blip r:embed="rId2"/>
                <a:stretch>
                  <a:fillRect l="-1067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Low-x and High Gluon Densities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" y="1038226"/>
            <a:ext cx="7578090" cy="20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1344"/>
            <a:ext cx="3363442" cy="312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23072" y="3505200"/>
                <a:ext cx="479232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Golden Channel for saturation: di-hadron correlations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Combination of initial and final state strong interactions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𝑑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Remove strong interaction from the final state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Other observables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72" y="3505200"/>
                <a:ext cx="4792328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017" t="-1355" r="-889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Signatures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3820" y="2971800"/>
            <a:ext cx="4187780" cy="327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" y="3146292"/>
            <a:ext cx="493466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5718" y="1143000"/>
                <a:ext cx="4428102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Transverse single-spin asymmetries: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0" dirty="0" smtClean="0">
                    <a:ea typeface="Cambria Math"/>
                  </a:rPr>
                  <a:t>Very sizable amplitude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Expected to be suppressed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Onset of saturation for different ion species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8" y="1143000"/>
                <a:ext cx="4428102" cy="1862048"/>
              </a:xfrm>
              <a:prstGeom prst="rect">
                <a:avLst/>
              </a:prstGeom>
              <a:blipFill rotWithShape="1">
                <a:blip r:embed="rId4"/>
                <a:stretch>
                  <a:fillRect l="-1515" t="-163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96898" y="1143000"/>
                <a:ext cx="3818502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Suppression of direct photons: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 smtClean="0"/>
                  <a:t>Unpolarized</a:t>
                </a:r>
                <a:endParaRPr lang="en-US" sz="2000" dirty="0" smtClean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Background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Needs quantitative theory comparison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98" y="1143000"/>
                <a:ext cx="3818502" cy="1862048"/>
              </a:xfrm>
              <a:prstGeom prst="rect">
                <a:avLst/>
              </a:prstGeom>
              <a:blipFill rotWithShape="1">
                <a:blip r:embed="rId5"/>
                <a:stretch>
                  <a:fillRect l="-1595" t="-163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-Yan Measurement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5718" y="1341328"/>
                <a:ext cx="6025082" cy="198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Well defined kinematics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No fragmentation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Small cross section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Needs very good background suppression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=500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</a:rPr>
                      <m:t>GeV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8" y="1341328"/>
                <a:ext cx="6025082" cy="1982274"/>
              </a:xfrm>
              <a:prstGeom prst="rect">
                <a:avLst/>
              </a:prstGeom>
              <a:blipFill rotWithShape="1">
                <a:blip r:embed="rId2"/>
                <a:stretch>
                  <a:fillRect l="-911" t="-1538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45126" y="1414046"/>
                <a:ext cx="14189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2.5&lt;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&lt;4.0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26" y="1414046"/>
                <a:ext cx="1418978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1400" y="1718846"/>
                <a:ext cx="23827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4.0&lt;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𝐷𝑌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&lt;6.0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GeV</m:t>
                      </m:r>
                      <m:r>
                        <a:rPr lang="en-US" sz="1600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718846"/>
                <a:ext cx="2382704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/>
          <a:stretch/>
        </p:blipFill>
        <p:spPr bwMode="auto">
          <a:xfrm>
            <a:off x="235539" y="3505200"/>
            <a:ext cx="4430797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/>
          <a:stretch/>
        </p:blipFill>
        <p:spPr bwMode="auto">
          <a:xfrm>
            <a:off x="4484603" y="3505200"/>
            <a:ext cx="4430797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096000" y="1066800"/>
            <a:ext cx="2756168" cy="2468880"/>
            <a:chOff x="5930632" y="1464945"/>
            <a:chExt cx="2756168" cy="246888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632" y="1464945"/>
              <a:ext cx="2756168" cy="246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>
              <a:endCxn id="10" idx="3"/>
            </p:cNvCxnSpPr>
            <p:nvPr/>
          </p:nvCxnSpPr>
          <p:spPr>
            <a:xfrm flipV="1">
              <a:off x="7772400" y="1909143"/>
              <a:ext cx="410863" cy="4530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8683629">
              <a:off x="7597518" y="1942822"/>
              <a:ext cx="705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70C0"/>
                  </a:solidFill>
                </a:rPr>
                <a:t>increase</a:t>
              </a:r>
              <a:br>
                <a:rPr lang="en-US" sz="1200" dirty="0" smtClean="0">
                  <a:solidFill>
                    <a:srgbClr val="0070C0"/>
                  </a:solidFill>
                </a:rPr>
              </a:br>
              <a:r>
                <a:rPr lang="en-US" sz="1200" dirty="0" smtClean="0">
                  <a:solidFill>
                    <a:srgbClr val="0070C0"/>
                  </a:solidFill>
                </a:rPr>
                <a:t>mass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Upgrades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23948"/>
            <a:ext cx="2743200" cy="25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03967"/>
            <a:ext cx="4198130" cy="499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96898" y="1143000"/>
                <a:ext cx="3818502" cy="232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2.5&lt;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&lt;4.0</m:t>
                    </m:r>
                  </m:oMath>
                </a14:m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Forward Calorimeter System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 smtClean="0"/>
                  <a:t>SPACal</a:t>
                </a:r>
                <a:r>
                  <a:rPr lang="en-US" sz="2000" dirty="0" smtClean="0"/>
                  <a:t> + </a:t>
                </a:r>
                <a:r>
                  <a:rPr lang="en-US" sz="2000" dirty="0" err="1" smtClean="0"/>
                  <a:t>HCal</a:t>
                </a:r>
                <a:endParaRPr lang="en-US" sz="2000" dirty="0" smtClean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Forward Tracking System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Inside solenoid 0.5 T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Silicon or GEM based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98" y="1143000"/>
                <a:ext cx="3818502" cy="2323713"/>
              </a:xfrm>
              <a:prstGeom prst="rect">
                <a:avLst/>
              </a:prstGeom>
              <a:blipFill rotWithShape="1">
                <a:blip r:embed="rId4"/>
                <a:stretch>
                  <a:fillRect l="-1276" t="-787" b="-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0" r="-2272" b="-3872"/>
          <a:stretch/>
        </p:blipFill>
        <p:spPr bwMode="auto">
          <a:xfrm>
            <a:off x="2895600" y="1752600"/>
            <a:ext cx="2789384" cy="2286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</p:pic>
      <p:pic>
        <p:nvPicPr>
          <p:cNvPr id="5" name="Picture 3" descr="C:\Users\keyser\Documents\Talks\2014-06-12_EIC_transverse\eRHIC_Schematic_rev0114_Simplified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" y="-7620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7396" y="2054284"/>
            <a:ext cx="3188585" cy="475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67000"/>
            <a:ext cx="3203718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316" y="6367046"/>
            <a:ext cx="499848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https://drupal.star.bnl.gov/STAR/future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6367046"/>
            <a:ext cx="2036135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arxiv:1212.1701</a:t>
            </a:r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Baseline Configuration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0" b="11856"/>
          <a:stretch/>
        </p:blipFill>
        <p:spPr>
          <a:xfrm>
            <a:off x="323528" y="1044269"/>
            <a:ext cx="8455238" cy="49755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V="1">
            <a:off x="5562600" y="5062426"/>
            <a:ext cx="0" cy="1828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505200" y="5062426"/>
            <a:ext cx="0" cy="1828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25516" y="5781452"/>
                <a:ext cx="474168" cy="390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516" y="5781452"/>
                <a:ext cx="474168" cy="3907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3823" y="5792160"/>
                <a:ext cx="46275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23" y="5792160"/>
                <a:ext cx="46275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1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610600" cy="4830762"/>
          </a:xfrm>
        </p:spPr>
        <p:txBody>
          <a:bodyPr/>
          <a:lstStyle/>
          <a:p>
            <a:r>
              <a:rPr lang="en-US" dirty="0" smtClean="0"/>
              <a:t>What is the nature of the spin of the proton?</a:t>
            </a:r>
          </a:p>
          <a:p>
            <a:r>
              <a:rPr lang="en-US" dirty="0" smtClean="0"/>
              <a:t>How do quarks and gluons </a:t>
            </a:r>
            <a:r>
              <a:rPr lang="en-US" dirty="0" err="1" smtClean="0"/>
              <a:t>hadronize</a:t>
            </a:r>
            <a:r>
              <a:rPr lang="en-US" dirty="0" smtClean="0"/>
              <a:t> into final state particles?</a:t>
            </a:r>
          </a:p>
          <a:p>
            <a:r>
              <a:rPr lang="en-US" dirty="0" smtClean="0"/>
              <a:t>How can we describe the multidimensional landscape of nucleons and nuclei?</a:t>
            </a:r>
          </a:p>
          <a:p>
            <a:r>
              <a:rPr lang="en-US" dirty="0" smtClean="0"/>
              <a:t>What is the nature of the initial</a:t>
            </a:r>
            <a:br>
              <a:rPr lang="en-US" dirty="0" smtClean="0"/>
            </a:br>
            <a:r>
              <a:rPr lang="en-US" dirty="0" smtClean="0"/>
              <a:t>state in nuclear collisions?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168">
            <a:off x="5057488" y="3475763"/>
            <a:ext cx="3700740" cy="350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1648" y="5909846"/>
            <a:ext cx="499848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https://drupal.star.bnl.gov/STAR/future</a:t>
            </a:r>
          </a:p>
        </p:txBody>
      </p:sp>
    </p:spTree>
    <p:extLst>
      <p:ext uri="{BB962C8B-B14F-4D97-AF65-F5344CB8AC3E}">
        <p14:creationId xmlns:p14="http://schemas.microsoft.com/office/powerpoint/2010/main" val="6674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Coverage</a:t>
            </a:r>
            <a:endParaRPr lang="en-US" dirty="0"/>
          </a:p>
        </p:txBody>
      </p:sp>
      <p:pic>
        <p:nvPicPr>
          <p:cNvPr id="4" name="Content Placeholder 3" descr="Macintosh HD:Users:ernst:Downloads:eSTAR_LOI_figures_done:3.1:eSTAR_DIS_kinematics_fig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487898"/>
            <a:ext cx="8991600" cy="34557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9532" y="1263080"/>
                <a:ext cx="8424936" cy="77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𝑑𝑥𝑑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𝜋𝛼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[1+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1263080"/>
                <a:ext cx="8424936" cy="7709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SIDIS Acceptance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067050"/>
            <a:ext cx="82486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1143000"/>
                <a:ext cx="8534400" cy="110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PYTHIA based fast Monte Carlo studies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=10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GeV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=100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GeV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r>
                        <a:rPr lang="en-US" sz="2000" i="1">
                          <a:latin typeface="Cambria Math"/>
                        </a:rPr>
                        <m:t>0.01&lt;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&lt;0.85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8534400" cy="1100879"/>
              </a:xfrm>
              <a:prstGeom prst="rect">
                <a:avLst/>
              </a:prstGeom>
              <a:blipFill rotWithShape="1">
                <a:blip r:embed="rId3"/>
                <a:stretch>
                  <a:fillRect l="-1071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89175" y="2249269"/>
                <a:ext cx="22202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25&lt;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&lt;45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GeV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140&lt;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&lt;150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175" y="2249269"/>
                <a:ext cx="222028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2249269"/>
                <a:ext cx="22736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&lt;12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GeV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32.5&lt;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&lt;37.5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49269"/>
                <a:ext cx="2273699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Processes: DVCS</a:t>
            </a:r>
            <a:endParaRPr lang="en-US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1256"/>
            <a:ext cx="8839200" cy="272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rhig.physics.yale.edu/~ullrich/eic-wp/view/Thumbnails/DVCS.x.Q2.5x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0477"/>
            <a:ext cx="3467100" cy="24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12939" y="1447800"/>
                <a:ext cx="122475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2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GPD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939" y="1447800"/>
                <a:ext cx="1224759" cy="1477328"/>
              </a:xfrm>
              <a:prstGeom prst="rect">
                <a:avLst/>
              </a:prstGeom>
              <a:blipFill rotWithShape="1">
                <a:blip r:embed="rId4"/>
                <a:stretch>
                  <a:fillRect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31405" y="1900535"/>
            <a:ext cx="80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Fourier</a:t>
            </a:r>
            <a:br>
              <a:rPr lang="en-US" sz="1200" dirty="0" smtClean="0"/>
            </a:br>
            <a:r>
              <a:rPr lang="en-US" sz="1200" dirty="0" smtClean="0"/>
              <a:t>transform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57800" y="2129219"/>
            <a:ext cx="1347686" cy="429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05486" y="1447800"/>
                <a:ext cx="2157514" cy="1485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Spatial distribution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86" y="1447800"/>
                <a:ext cx="2157514" cy="1485920"/>
              </a:xfrm>
              <a:prstGeom prst="rect">
                <a:avLst/>
              </a:prstGeom>
              <a:blipFill rotWithShape="1">
                <a:blip r:embed="rId5"/>
                <a:stretch>
                  <a:fillRect l="-3107" t="-2058" r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/>
          <p:cNvSpPr/>
          <p:nvPr/>
        </p:nvSpPr>
        <p:spPr>
          <a:xfrm>
            <a:off x="5181600" y="2879544"/>
            <a:ext cx="1905000" cy="625656"/>
          </a:xfrm>
          <a:prstGeom prst="curvedDownArrow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Vector Meson Production</a:t>
            </a:r>
            <a:endParaRPr lang="en-US" dirty="0"/>
          </a:p>
        </p:txBody>
      </p:sp>
      <p:pic>
        <p:nvPicPr>
          <p:cNvPr id="4" name="Content Placeholder 6" descr="Macintosh HD:Users:ernst:Downloads:eSTAR_LOI_figures_done:2.9:phi_sartre_10x100_diffractive_eSTARLoI_figure.pd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99992" cy="4464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5773778" y="4572000"/>
            <a:ext cx="2303422" cy="800219"/>
            <a:chOff x="1219200" y="4495800"/>
            <a:chExt cx="2303422" cy="800219"/>
          </a:xfrm>
        </p:grpSpPr>
        <p:sp>
          <p:nvSpPr>
            <p:cNvPr id="6" name="Rectangle 5"/>
            <p:cNvSpPr/>
            <p:nvPr/>
          </p:nvSpPr>
          <p:spPr>
            <a:xfrm>
              <a:off x="2104211" y="4876800"/>
              <a:ext cx="709205" cy="2743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04211" y="4571998"/>
              <a:ext cx="1418411" cy="27432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219200" y="4495800"/>
                  <a:ext cx="875304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m:oMathPara>
                  </a14:m>
                  <a:endParaRPr lang="en-US" b="0" i="1" dirty="0" smtClean="0">
                    <a:solidFill>
                      <a:srgbClr val="FF0000"/>
                    </a:solidFill>
                    <a:latin typeface="Cambria Math"/>
                  </a:endParaRPr>
                </a:p>
                <a:p>
                  <a:pPr algn="r"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95800"/>
                  <a:ext cx="875304" cy="80021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4578" y="1143000"/>
            <a:ext cx="3937022" cy="2715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28" y="3962399"/>
            <a:ext cx="2490672" cy="228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12837"/>
                <a:ext cx="8686800" cy="5059363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STAR has presented a scientific program for future 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↑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 collisions at RHIC which can transition into an </a:t>
                </a:r>
                <a:r>
                  <a:rPr lang="en-US" sz="2000" dirty="0" err="1" smtClean="0"/>
                  <a:t>eSTAR</a:t>
                </a:r>
                <a:r>
                  <a:rPr lang="en-US" sz="2000" dirty="0" smtClean="0"/>
                  <a:t>/</a:t>
                </a:r>
                <a:r>
                  <a:rPr lang="en-US" sz="2000" dirty="0" err="1" smtClean="0"/>
                  <a:t>eRHIC</a:t>
                </a:r>
                <a:r>
                  <a:rPr lang="en-US" sz="2000" dirty="0" smtClean="0"/>
                  <a:t> era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Upgrades are focused on the forward kinematic region with a calorimeter system and tracking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Projections have been shown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collisions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100 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latin typeface="Cambria Math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i="0" dirty="0" smtClean="0"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a:rPr lang="en-US" sz="200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</a:rPr>
                      <m:t> (</m:t>
                    </m:r>
                    <m:r>
                      <a:rPr lang="en-US" sz="2000" b="0" i="1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latin typeface="Cambria Math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i="0" dirty="0" smtClean="0"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a:rPr lang="en-US" sz="200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en-US" sz="2000" i="1" dirty="0" smtClean="0">
                        <a:latin typeface="Cambria Math"/>
                      </a:rPr>
                      <m:t>=200 </m:t>
                    </m:r>
                    <m:r>
                      <m:rPr>
                        <m:nor/>
                      </m:rPr>
                      <a:rPr lang="en-US" sz="2000" i="0" dirty="0" err="1" smtClean="0">
                        <a:latin typeface="Cambria Math"/>
                      </a:rPr>
                      <m:t>GeV</m:t>
                    </m:r>
                    <m:r>
                      <a:rPr lang="en-US" sz="2000" i="1" dirty="0" smtClean="0">
                        <a:latin typeface="Cambria Math"/>
                      </a:rPr>
                      <m:t> (500 </m:t>
                    </m:r>
                    <m:r>
                      <m:rPr>
                        <m:nor/>
                      </m:rPr>
                      <a:rPr lang="en-US" sz="2000" i="0" dirty="0" err="1" smtClean="0">
                        <a:latin typeface="Cambria Math"/>
                      </a:rPr>
                      <m:t>GeV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with a beam polarization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𝑃</m:t>
                    </m:r>
                    <m:r>
                      <a:rPr lang="en-US" sz="2000" i="1" dirty="0" smtClean="0">
                        <a:latin typeface="Cambria Math"/>
                      </a:rPr>
                      <m:t>=60%</m:t>
                    </m:r>
                  </m:oMath>
                </a14:m>
                <a:r>
                  <a:rPr lang="en-US" sz="2000" dirty="0" smtClean="0"/>
                  <a:t> and additional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2.5 </m:t>
                    </m:r>
                    <m:sSup>
                      <m:sSup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latin typeface="Cambria Math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i="0" dirty="0" err="1" smtClean="0"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a:rPr lang="en-US" sz="200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 collisions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Measurements will help improve our understanding of nucleons and nuclei and address fundamental aspects of the </a:t>
                </a:r>
                <a:r>
                  <a:rPr lang="en-US" sz="2000" dirty="0" err="1" smtClean="0"/>
                  <a:t>partonic</a:t>
                </a:r>
                <a:r>
                  <a:rPr lang="en-US" sz="2000" dirty="0" smtClean="0"/>
                  <a:t> structure, especially at very small and very large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err="1" smtClean="0"/>
                  <a:t>eSTAR</a:t>
                </a:r>
                <a:r>
                  <a:rPr lang="en-US" sz="2000" dirty="0" smtClean="0"/>
                  <a:t> can deliver a broad range of key measurements that have been identified as flagship cases in the EIC community white paper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12837"/>
                <a:ext cx="8686800" cy="5059363"/>
              </a:xfrm>
              <a:blipFill rotWithShape="1">
                <a:blip r:embed="rId2"/>
                <a:stretch>
                  <a:fillRect l="-561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1431" y="5638800"/>
            <a:ext cx="556113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https://drupal.star.bnl.gov/STAR/future</a:t>
            </a:r>
          </a:p>
        </p:txBody>
      </p:sp>
    </p:spTree>
    <p:extLst>
      <p:ext uri="{BB962C8B-B14F-4D97-AF65-F5344CB8AC3E}">
        <p14:creationId xmlns:p14="http://schemas.microsoft.com/office/powerpoint/2010/main" val="4969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050"/>
            <a:ext cx="9144000" cy="2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Di-Jets with Barrel &amp; </a:t>
            </a:r>
            <a:r>
              <a:rPr lang="en-US" dirty="0" err="1" smtClean="0"/>
              <a:t>Endcap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676400"/>
            <a:ext cx="73056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73421" y="1143000"/>
                <a:ext cx="1797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−1&lt;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21" y="1143000"/>
                <a:ext cx="179715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27</a:t>
            </a:fld>
            <a:endParaRPr lang="en-US"/>
          </a:p>
        </p:txBody>
      </p:sp>
      <p:pic>
        <p:nvPicPr>
          <p:cNvPr id="2050" name="Picture 2" descr="C:\Users\keyser\Documents\RHIC\STAR\Documents\figs\Hd_Z0Asym2016ProjPt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20463"/>
            <a:ext cx="4846320" cy="50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yser\Documents\RHIC\STAR\Documents\figs\Hd_Z0Asym2016ProjRap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0461"/>
            <a:ext cx="4846320" cy="50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6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14338"/>
            <a:ext cx="84010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0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Confined </a:t>
            </a:r>
            <a:r>
              <a:rPr lang="en-US" dirty="0" err="1" smtClean="0"/>
              <a:t>Partons</a:t>
            </a:r>
            <a:r>
              <a:rPr lang="en-US" dirty="0" smtClean="0"/>
              <a:t> in the Nucleon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001000" cy="4830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</a:t>
            </a:r>
            <a:r>
              <a:rPr lang="en-US" sz="2400" dirty="0"/>
              <a:t>the large transverse </a:t>
            </a:r>
            <a:r>
              <a:rPr lang="en-US" sz="2400" dirty="0" smtClean="0"/>
              <a:t>single-spin </a:t>
            </a:r>
            <a:r>
              <a:rPr lang="en-US" sz="2400" dirty="0"/>
              <a:t>asymmetries survive at high center-of-mass energies?</a:t>
            </a:r>
          </a:p>
          <a:p>
            <a:r>
              <a:rPr lang="en-US" sz="2400" dirty="0" smtClean="0"/>
              <a:t>Can </a:t>
            </a:r>
            <a:r>
              <a:rPr lang="en-US" sz="2400" dirty="0"/>
              <a:t>the </a:t>
            </a:r>
            <a:r>
              <a:rPr lang="en-US" sz="2400" dirty="0" smtClean="0"/>
              <a:t>sub-process </a:t>
            </a:r>
            <a:r>
              <a:rPr lang="en-US" sz="2400" dirty="0"/>
              <a:t>responsible for A</a:t>
            </a:r>
            <a:r>
              <a:rPr lang="en-US" sz="2400" baseline="-25000" dirty="0"/>
              <a:t>N</a:t>
            </a:r>
            <a:r>
              <a:rPr lang="en-US" sz="2400" dirty="0"/>
              <a:t> be uniquely identified?</a:t>
            </a:r>
          </a:p>
          <a:p>
            <a:r>
              <a:rPr lang="en-US" sz="2400" dirty="0" smtClean="0"/>
              <a:t>Is </a:t>
            </a:r>
            <a:r>
              <a:rPr lang="en-US" sz="2400" dirty="0"/>
              <a:t>the observed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-dependence of A</a:t>
            </a:r>
            <a:r>
              <a:rPr lang="en-US" sz="2400" baseline="-25000" dirty="0"/>
              <a:t>N</a:t>
            </a:r>
            <a:r>
              <a:rPr lang="en-US" sz="2400" dirty="0"/>
              <a:t> consistent with theory expectations in </a:t>
            </a:r>
            <a:r>
              <a:rPr lang="en-US" sz="2400" dirty="0" err="1" smtClean="0"/>
              <a:t>pQCD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 smtClean="0"/>
              <a:t>Can </a:t>
            </a:r>
            <a:r>
              <a:rPr lang="en-US" sz="2400" dirty="0"/>
              <a:t>the TMD evolution, which is different from the well-known DGLAP evolution, be </a:t>
            </a:r>
            <a:r>
              <a:rPr lang="en-US" sz="2400" dirty="0" smtClean="0"/>
              <a:t>seen in </a:t>
            </a:r>
            <a:r>
              <a:rPr lang="en-US" sz="2400" dirty="0"/>
              <a:t>the RHIC data</a:t>
            </a:r>
            <a:r>
              <a:rPr lang="en-US" sz="2400" dirty="0" smtClean="0"/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77440" y="4572000"/>
            <a:ext cx="4389120" cy="1645920"/>
            <a:chOff x="3581400" y="1524000"/>
            <a:chExt cx="4953000" cy="190500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581400" y="1828800"/>
              <a:ext cx="1905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962400" y="1905000"/>
              <a:ext cx="152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581400" y="19812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581400" y="30480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962400" y="3124200"/>
              <a:ext cx="152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581400" y="3200400"/>
              <a:ext cx="1905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495800" y="1981200"/>
              <a:ext cx="1600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7010400" y="1981200"/>
              <a:ext cx="6858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6096000" y="2514600"/>
              <a:ext cx="16002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6096000" y="2514600"/>
              <a:ext cx="16002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7696200" y="1905000"/>
              <a:ext cx="838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7696200" y="1981200"/>
              <a:ext cx="838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7696200" y="1828800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7696200" y="1981200"/>
              <a:ext cx="8382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7696200" y="1981200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3581400" y="19050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>
              <a:off x="3581400" y="31242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 flipV="1">
              <a:off x="6096000" y="2209800"/>
              <a:ext cx="9144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 flipV="1">
              <a:off x="4495800" y="2514600"/>
              <a:ext cx="1600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V="1">
              <a:off x="8229600" y="18288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6096000" y="2514600"/>
              <a:ext cx="9144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>
              <a:off x="7010400" y="2819400"/>
              <a:ext cx="6858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4191000" y="1600200"/>
              <a:ext cx="609600" cy="6096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4191000" y="2819400"/>
              <a:ext cx="609600" cy="6096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4343400" y="1690688"/>
              <a:ext cx="3508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latin typeface="Arial Rounded MT Bold" pitchFamily="34" charset="0"/>
                </a:rPr>
                <a:t>f</a:t>
              </a:r>
              <a:r>
                <a:rPr lang="en-US" baseline="-25000" dirty="0" err="1">
                  <a:latin typeface="Arial Rounded MT Bold" pitchFamily="34" charset="0"/>
                </a:rPr>
                <a:t>a</a:t>
              </a:r>
              <a:endParaRPr lang="en-US" baseline="-25000" dirty="0">
                <a:latin typeface="Arial Rounded MT Bold" pitchFamily="34" charset="0"/>
              </a:endParaRP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340225" y="2909888"/>
              <a:ext cx="355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Arial Rounded MT Bold" pitchFamily="34" charset="0"/>
                </a:rPr>
                <a:t>f</a:t>
              </a:r>
              <a:r>
                <a:rPr lang="en-US" baseline="-25000">
                  <a:latin typeface="Arial Rounded MT Bold" pitchFamily="34" charset="0"/>
                </a:rPr>
                <a:t>b</a:t>
              </a:r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auto">
            <a:xfrm>
              <a:off x="5638800" y="2057400"/>
              <a:ext cx="914400" cy="9144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5867400" y="2286000"/>
              <a:ext cx="40481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sz="28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σ</a:t>
              </a:r>
              <a:endParaRPr lang="el-GR" sz="28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6019800" y="2362200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6096000" y="2362200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7315200" y="1524000"/>
              <a:ext cx="685800" cy="685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7391400" y="1690688"/>
              <a:ext cx="5556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latin typeface="Arial Rounded MT Bold" pitchFamily="34" charset="0"/>
                </a:rPr>
                <a:t>FF</a:t>
              </a:r>
              <a:r>
                <a:rPr lang="en-US" baseline="-25000" dirty="0" err="1">
                  <a:latin typeface="Arial Rounded MT Bold" pitchFamily="34" charset="0"/>
                </a:rPr>
                <a:t>q</a:t>
              </a:r>
              <a:endParaRPr lang="en-US" baseline="-25000" dirty="0">
                <a:latin typeface="Arial Rounded MT Bold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Transverse Spin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Bosons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38" t="-6107" r="-385" b="-28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92"/>
          <a:stretch/>
        </p:blipFill>
        <p:spPr bwMode="auto">
          <a:xfrm>
            <a:off x="457200" y="1066800"/>
            <a:ext cx="8229600" cy="228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1" y="3505200"/>
                <a:ext cx="3124199" cy="192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Phys</a:t>
                </a:r>
                <a:r>
                  <a:rPr lang="en-US" dirty="0"/>
                  <a:t>. Rev. D 89 (2014) 074013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u="sng" dirty="0"/>
                  <a:t>Similar to </a:t>
                </a:r>
                <a:r>
                  <a:rPr lang="en-US" sz="2000" u="sng" dirty="0" err="1"/>
                  <a:t>Drell</a:t>
                </a:r>
                <a:r>
                  <a:rPr lang="en-US" sz="2000" u="sng" dirty="0"/>
                  <a:t>-Yan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u="sng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 u="sng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2000" i="1" u="sng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000" u="sng" dirty="0">
                  <a:ea typeface="Cambria Math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Test the sign change of </a:t>
                </a:r>
                <a:r>
                  <a:rPr lang="en-US" sz="2000" dirty="0" err="1" smtClean="0"/>
                  <a:t>Sivers</a:t>
                </a:r>
                <a:r>
                  <a:rPr lang="en-US" sz="2000" dirty="0" smtClean="0"/>
                  <a:t> TMD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↑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initial state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3505200"/>
                <a:ext cx="3124199" cy="1924373"/>
              </a:xfrm>
              <a:prstGeom prst="rect">
                <a:avLst/>
              </a:prstGeom>
              <a:blipFill rotWithShape="1">
                <a:blip r:embed="rId4"/>
                <a:stretch>
                  <a:fillRect l="-2148" t="-1582" b="-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 descr="C:\Users\keyser\Documents\RHIC\STAR\Documents\figs\hd_WAsym2016ProjRap_zoom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891385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eyser\Documents\RHIC\STAR\Documents\figs\hd_WAsym2016ProjPt_zoom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891385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Direct Photons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50" y="1066800"/>
            <a:ext cx="564385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50" y="3657600"/>
            <a:ext cx="564385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1143000"/>
                <a:ext cx="3429000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FMS and new </a:t>
                </a:r>
                <a:r>
                  <a:rPr lang="en-US" sz="2000" dirty="0" err="1"/>
                  <a:t>preshower</a:t>
                </a:r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2.5&lt;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&lt;4.0</m:t>
                    </m:r>
                  </m:oMath>
                </a14:m>
                <a:endParaRPr lang="en-US" sz="2000" dirty="0" smtClean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Photon background</a:t>
                </a:r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max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⁡(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en-US" dirty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No fragmentation: relates to sign change in twist-3 framework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500 </m:t>
                    </m:r>
                    <m:r>
                      <m:rPr>
                        <m:nor/>
                      </m:rPr>
                      <a:rPr lang="en-US" sz="2000" i="0" dirty="0" err="1" smtClean="0">
                        <a:latin typeface="Cambria Math"/>
                      </a:rPr>
                      <m:t>GeV</m:t>
                    </m:r>
                  </m:oMath>
                </a14:m>
                <a:r>
                  <a:rPr lang="en-US" sz="2000" dirty="0" smtClean="0"/>
                  <a:t>: compare </a:t>
                </a:r>
                <a:r>
                  <a:rPr lang="en-US" sz="2000" dirty="0" err="1" smtClean="0"/>
                  <a:t>Drell</a:t>
                </a:r>
                <a:r>
                  <a:rPr lang="en-US" sz="2000" dirty="0" smtClean="0"/>
                  <a:t>-Yan,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dirty="0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𝑑𝑖𝑟</m:t>
                        </m:r>
                      </m:sub>
                    </m:sSub>
                  </m:oMath>
                </a14:m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dirty="0" smtClean="0"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/>
                  <a:t> at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43000"/>
                <a:ext cx="3429000" cy="3447098"/>
              </a:xfrm>
              <a:prstGeom prst="rect">
                <a:avLst/>
              </a:prstGeom>
              <a:blipFill rotWithShape="1">
                <a:blip r:embed="rId4"/>
                <a:stretch>
                  <a:fillRect l="-1421" t="-885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&amp; Correlations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34"/>
          <a:stretch/>
        </p:blipFill>
        <p:spPr bwMode="auto">
          <a:xfrm>
            <a:off x="76200" y="4069080"/>
            <a:ext cx="4416552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"/>
          <a:stretch/>
        </p:blipFill>
        <p:spPr bwMode="auto">
          <a:xfrm>
            <a:off x="4633664" y="4069080"/>
            <a:ext cx="439543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34"/>
          <a:stretch/>
        </p:blipFill>
        <p:spPr bwMode="auto">
          <a:xfrm>
            <a:off x="76200" y="1859280"/>
            <a:ext cx="4416552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57325" y="1104781"/>
                <a:ext cx="158607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2.8&lt;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&lt;3.7</m:t>
                      </m:r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&gt;3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GeV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325" y="1104781"/>
                <a:ext cx="1586075" cy="8002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6216" y="1264696"/>
                <a:ext cx="1791260" cy="480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=500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16" y="1264696"/>
                <a:ext cx="1791260" cy="4803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02945" y="1104781"/>
                <a:ext cx="154253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fb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=60%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945" y="1104781"/>
                <a:ext cx="1542537" cy="8002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46499" y="2324705"/>
            <a:ext cx="13678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Sivers</a:t>
            </a:r>
            <a:r>
              <a:rPr lang="en-US" dirty="0" smtClean="0"/>
              <a:t> type</a:t>
            </a:r>
            <a:r>
              <a:rPr lang="en-US" baseline="30000" dirty="0" smtClean="0"/>
              <a:t>(*)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800600"/>
            <a:ext cx="1476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Collins type</a:t>
            </a:r>
            <a:r>
              <a:rPr lang="en-US" baseline="30000" dirty="0"/>
              <a:t> (*)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4645223"/>
            <a:ext cx="240764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Interference fragmentation </a:t>
            </a:r>
            <a:r>
              <a:rPr lang="en-US" sz="1400" baseline="30000" dirty="0" smtClean="0"/>
              <a:t>(+)</a:t>
            </a:r>
            <a:endParaRPr lang="en-US" sz="1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48200" y="2115502"/>
                <a:ext cx="4343400" cy="1197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u="sng" dirty="0" smtClean="0"/>
                  <a:t>Disentangle initial and final state effects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𝑄𝐶𝐷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≪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IFF needs input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 smtClean="0"/>
                  <a:t> (</a:t>
                </a:r>
                <a:r>
                  <a:rPr lang="en-US" sz="2000" cap="small" dirty="0" smtClean="0"/>
                  <a:t>Belle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115502"/>
                <a:ext cx="4343400" cy="1197444"/>
              </a:xfrm>
              <a:prstGeom prst="rect">
                <a:avLst/>
              </a:prstGeom>
              <a:blipFill rotWithShape="1">
                <a:blip r:embed="rId8"/>
                <a:stretch>
                  <a:fillRect l="-1545" t="-2551" r="-702" b="-8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05400" y="3653135"/>
                <a:ext cx="38856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(*) based </a:t>
                </a:r>
                <a:r>
                  <a:rPr lang="en-US" sz="1200" dirty="0"/>
                  <a:t>on </a:t>
                </a:r>
                <a:r>
                  <a:rPr lang="en-US" sz="1200" dirty="0" err="1"/>
                  <a:t>parametrization</a:t>
                </a:r>
                <a:r>
                  <a:rPr lang="en-US" sz="1200" dirty="0"/>
                  <a:t> from </a:t>
                </a:r>
                <a:r>
                  <a:rPr lang="en-US" sz="1200" dirty="0" err="1"/>
                  <a:t>Alsemino</a:t>
                </a:r>
                <a:r>
                  <a:rPr lang="en-US" sz="1200" dirty="0"/>
                  <a:t> et al.</a:t>
                </a:r>
              </a:p>
              <a:p>
                <a:r>
                  <a:rPr lang="en-US" sz="1200" dirty="0" smtClean="0"/>
                  <a:t>(+) based on arbitrary </a:t>
                </a:r>
                <a:r>
                  <a:rPr lang="en-US" sz="1200" dirty="0" err="1" smtClean="0"/>
                  <a:t>parametrization</a:t>
                </a:r>
                <a:r>
                  <a:rPr lang="en-US" sz="1200" dirty="0" smtClean="0"/>
                  <a:t> linear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1200" dirty="0" smtClean="0"/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2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653135"/>
                <a:ext cx="388561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5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8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 Forward Protons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398217"/>
            <a:ext cx="7353300" cy="195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21105"/>
            <a:ext cx="4652963" cy="242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7" y="3497737"/>
            <a:ext cx="3578533" cy="275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5900" y="1078468"/>
            <a:ext cx="247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Roman pots from pp2pp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20495838" flipH="1">
            <a:off x="5994886" y="1058353"/>
            <a:ext cx="990600" cy="485372"/>
          </a:xfrm>
          <a:prstGeom prst="curvedDownArrow">
            <a:avLst>
              <a:gd name="adj1" fmla="val 25000"/>
              <a:gd name="adj2" fmla="val 50000"/>
              <a:gd name="adj3" fmla="val 56690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Measurements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060402" cy="39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143000"/>
                <a:ext cx="3283270" cy="1249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=200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000" dirty="0" smtClean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=40 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/>
                            </a:rPr>
                            <m:t>pb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43000"/>
                <a:ext cx="3283270" cy="12498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971800"/>
            <a:ext cx="40290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40382" y="2209800"/>
                <a:ext cx="3370218" cy="788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 smtClean="0"/>
                  <a:t>Phase Space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=500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</a:rPr>
                      <m:t>GeV</m:t>
                    </m:r>
                  </m:oMath>
                </a14:m>
                <a:endParaRPr lang="en-US" sz="2000" dirty="0" smtClean="0"/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w</a:t>
                </a:r>
                <a:r>
                  <a:rPr lang="en-US" sz="2000" dirty="0" smtClean="0"/>
                  <a:t>ith full RP-II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382" y="2209800"/>
                <a:ext cx="3370218" cy="788164"/>
              </a:xfrm>
              <a:prstGeom prst="rect">
                <a:avLst/>
              </a:prstGeom>
              <a:blipFill rotWithShape="1">
                <a:blip r:embed="rId5"/>
                <a:stretch>
                  <a:fillRect l="-1627" t="-3101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43200" y="377624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2009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75667" y="2895600"/>
            <a:ext cx="19153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400" dirty="0" smtClean="0"/>
              <a:t>opposite charge pairs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0000"/>
                </a:solidFill>
              </a:rPr>
              <a:t>same charge pairs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ear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FFFF"/>
      </a:accent5>
      <a:accent6>
        <a:srgbClr val="FFFF00"/>
      </a:accent6>
      <a:hlink>
        <a:srgbClr val="0080FF"/>
      </a:hlink>
      <a:folHlink>
        <a:srgbClr val="00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1149</Words>
  <Application>Microsoft Office PowerPoint</Application>
  <PresentationFormat>On-screen Show (4:3)</PresentationFormat>
  <Paragraphs>169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Plans and Prospects for STAR and eSTAR</vt:lpstr>
      <vt:lpstr>Looking Forward</vt:lpstr>
      <vt:lpstr>PowerPoint Presentation</vt:lpstr>
      <vt:lpstr>Confined Partons in the Nucleon</vt:lpstr>
      <vt:lpstr>Transverse Spin with W^±,Z^0 Bosons</vt:lpstr>
      <vt:lpstr>Forward Direct Photons</vt:lpstr>
      <vt:lpstr>Jets &amp; Correlations</vt:lpstr>
      <vt:lpstr>Tagging Forward Protons</vt:lpstr>
      <vt:lpstr>Exclusive Measurements</vt:lpstr>
      <vt:lpstr>Gluon Polarization</vt:lpstr>
      <vt:lpstr>Di-Jet Kinematics from QCD 2→2</vt:lpstr>
      <vt:lpstr>Di-Jets with additional FCS</vt:lpstr>
      <vt:lpstr>Cold Nuclear Matter</vt:lpstr>
      <vt:lpstr>Low-x and High Gluon Densities</vt:lpstr>
      <vt:lpstr>Saturation Signatures</vt:lpstr>
      <vt:lpstr>Drell-Yan Measurement</vt:lpstr>
      <vt:lpstr>Detector Upgrades</vt:lpstr>
      <vt:lpstr>PowerPoint Presentation</vt:lpstr>
      <vt:lpstr>eSTAR Baseline Configuration</vt:lpstr>
      <vt:lpstr>Kinematic Coverage</vt:lpstr>
      <vt:lpstr>eSTAR SIDIS Acceptance</vt:lpstr>
      <vt:lpstr>Exclusive Processes: DVCS</vt:lpstr>
      <vt:lpstr>Exclusive Vector Meson Production</vt:lpstr>
      <vt:lpstr>Summary</vt:lpstr>
      <vt:lpstr>PowerPoint Presentation</vt:lpstr>
      <vt:lpstr>Di-Jets with Barrel &amp; Endcap</vt:lpstr>
      <vt:lpstr>A_N (Z^0)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Eyser, Kjeld Oleg</dc:creator>
  <cp:lastModifiedBy>Eyser, Kjeld Oleg</cp:lastModifiedBy>
  <cp:revision>160</cp:revision>
  <dcterms:created xsi:type="dcterms:W3CDTF">2014-05-09T13:35:47Z</dcterms:created>
  <dcterms:modified xsi:type="dcterms:W3CDTF">2014-06-17T19:58:47Z</dcterms:modified>
</cp:coreProperties>
</file>