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73" r:id="rId4"/>
    <p:sldId id="305" r:id="rId5"/>
    <p:sldId id="280" r:id="rId6"/>
    <p:sldId id="262" r:id="rId7"/>
    <p:sldId id="270" r:id="rId8"/>
    <p:sldId id="296" r:id="rId9"/>
    <p:sldId id="297" r:id="rId10"/>
    <p:sldId id="298" r:id="rId11"/>
    <p:sldId id="283" r:id="rId12"/>
    <p:sldId id="285" r:id="rId13"/>
    <p:sldId id="286" r:id="rId14"/>
    <p:sldId id="299" r:id="rId15"/>
    <p:sldId id="294" r:id="rId16"/>
    <p:sldId id="293" r:id="rId17"/>
    <p:sldId id="287" r:id="rId18"/>
    <p:sldId id="279" r:id="rId19"/>
    <p:sldId id="308" r:id="rId20"/>
    <p:sldId id="266" r:id="rId21"/>
    <p:sldId id="282" r:id="rId22"/>
    <p:sldId id="300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00A7"/>
    <a:srgbClr val="FF3399"/>
    <a:srgbClr val="FC9727"/>
    <a:srgbClr val="000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4" autoAdjust="0"/>
    <p:restoredTop sz="95773" autoAdjust="0"/>
  </p:normalViewPr>
  <p:slideViewPr>
    <p:cSldViewPr snapToGrid="0" snapToObjects="1">
      <p:cViewPr varScale="1">
        <p:scale>
          <a:sx n="117" d="100"/>
          <a:sy n="117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BC76-3C0F-BC49-933A-E3FB92AE3033}" type="datetimeFigureOut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3769-2E85-4A4B-9386-95E85F444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7F64-1993-F143-BC20-3A2513175208}" type="datetimeFigureOut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B83C1-0A63-954B-868C-7CBF8D12C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7D31-0D54-2949-9408-EE41DFEA8D46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1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B23B-74E5-EB42-BABD-025F69114350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B947-13A2-3446-8C4F-7DAD6475DBC1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BF93-99F1-2B4A-9426-9581840E9423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71B5-B6E9-FB44-9511-BA82DF8C3916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8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8A45-8755-0C4F-AAF7-D55867E18EDB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E87-995C-F649-975F-04DF9FBF98C9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A9A4-ADC6-104A-9AF1-DCAD6280E786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AB67-7F13-1943-A06C-CFF29157CFF0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6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14FF-69FC-8443-B290-2A236AF5A70B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2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9890-311E-CA42-A40D-DDD91D227180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635" y="118580"/>
            <a:ext cx="8229600" cy="60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E04E-6909-6741-A55C-CD69F5EEF90A}" type="datetime1">
              <a:rPr lang="en-US" smtClean="0"/>
              <a:pPr/>
              <a:t>9/28/15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983" y="6477823"/>
            <a:ext cx="360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2E935C-4E9C-4B4F-83C9-31E67D5C65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9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76" y="143933"/>
            <a:ext cx="8551048" cy="17456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DE"/>
                </a:solidFill>
              </a:rPr>
              <a:t>Beam-Energy and Centrality Dependence of Directed Flow of Identified Particles</a:t>
            </a:r>
            <a:endParaRPr lang="en-US" b="1" baseline="30000" dirty="0">
              <a:solidFill>
                <a:srgbClr val="0000D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69" y="2040467"/>
            <a:ext cx="7643463" cy="1158077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Prashanth Shanmuganathan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(for the STAR Collaboration)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Kent State University, USA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ksu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9"/>
          <a:stretch/>
        </p:blipFill>
        <p:spPr>
          <a:xfrm>
            <a:off x="95840" y="6072545"/>
            <a:ext cx="2453191" cy="7554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office_scienc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18" y="6157290"/>
            <a:ext cx="2235679" cy="670704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941" y="6072545"/>
            <a:ext cx="2298157" cy="755449"/>
          </a:xfrm>
          <a:prstGeom prst="rect">
            <a:avLst/>
          </a:prstGeom>
        </p:spPr>
      </p:pic>
      <p:pic>
        <p:nvPicPr>
          <p:cNvPr id="28" name="Picture 27" descr="QM15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162" y="6101546"/>
            <a:ext cx="1908838" cy="726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438" y="4217009"/>
            <a:ext cx="546816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err="1" smtClean="0"/>
              <a:t>Au+Au</a:t>
            </a:r>
            <a:r>
              <a:rPr lang="en-US" sz="2000" dirty="0" smtClean="0"/>
              <a:t> √</a:t>
            </a:r>
            <a:r>
              <a:rPr lang="en-US" sz="2000" i="1" dirty="0" err="1" smtClean="0"/>
              <a:t>s</a:t>
            </a:r>
            <a:r>
              <a:rPr lang="en-US" sz="2000" baseline="-25000" dirty="0" err="1" smtClean="0"/>
              <a:t>NN</a:t>
            </a:r>
            <a:r>
              <a:rPr lang="en-US" sz="2000" dirty="0" smtClean="0"/>
              <a:t> : 7.7, 11.5, </a:t>
            </a:r>
            <a:r>
              <a:rPr lang="en-US" sz="2000" dirty="0" smtClean="0">
                <a:solidFill>
                  <a:srgbClr val="FF0000"/>
                </a:solidFill>
              </a:rPr>
              <a:t>14.5</a:t>
            </a:r>
            <a:r>
              <a:rPr lang="en-US" sz="2000" dirty="0" smtClean="0"/>
              <a:t>, 19.6, 27 &amp; 39 GeV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10-40 % collisions and </a:t>
            </a:r>
            <a:r>
              <a:rPr lang="en-US" sz="2000" dirty="0" smtClean="0">
                <a:solidFill>
                  <a:srgbClr val="FF0000"/>
                </a:solidFill>
              </a:rPr>
              <a:t>9 centrality bins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Particle species: </a:t>
            </a:r>
            <a:r>
              <a:rPr lang="en-US" sz="2000" i="1" dirty="0" smtClean="0"/>
              <a:t>p</a:t>
            </a:r>
            <a:r>
              <a:rPr lang="en-US" sz="2000" dirty="0" smtClean="0"/>
              <a:t>, anti-</a:t>
            </a:r>
            <a:r>
              <a:rPr lang="en-US" sz="2000" i="1" dirty="0" smtClean="0"/>
              <a:t>p</a:t>
            </a:r>
            <a:r>
              <a:rPr lang="en-US" sz="2000" dirty="0" smtClean="0"/>
              <a:t>, π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Λ</a:t>
            </a:r>
            <a:r>
              <a:rPr lang="en-US" sz="2000" dirty="0" smtClean="0">
                <a:solidFill>
                  <a:srgbClr val="FF0000"/>
                </a:solidFill>
              </a:rPr>
              <a:t>, anti-</a:t>
            </a:r>
            <a:r>
              <a:rPr lang="en-US" sz="2000" dirty="0" err="1" smtClean="0">
                <a:solidFill>
                  <a:srgbClr val="FF0000"/>
                </a:solidFill>
              </a:rPr>
              <a:t>Λ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K</a:t>
            </a:r>
            <a:r>
              <a:rPr lang="en-US" sz="2000" baseline="30000" dirty="0">
                <a:solidFill>
                  <a:srgbClr val="FF0000"/>
                </a:solidFill>
              </a:rPr>
              <a:t>±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</a:rPr>
              <a:t>K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0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S</a:t>
            </a:r>
            <a:endParaRPr lang="en-US" sz="20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329" y="3383095"/>
            <a:ext cx="45093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 algn="ctr"/>
            <a:r>
              <a:rPr lang="en-US" sz="2400" b="1" dirty="0">
                <a:solidFill>
                  <a:srgbClr val="0000FF"/>
                </a:solidFill>
              </a:rPr>
              <a:t>DATA TO BE </a:t>
            </a:r>
            <a:r>
              <a:rPr lang="en-US" sz="2400" b="1" dirty="0" smtClean="0">
                <a:solidFill>
                  <a:srgbClr val="0000FF"/>
                </a:solidFill>
              </a:rPr>
              <a:t>PRESENTED</a:t>
            </a:r>
          </a:p>
          <a:p>
            <a:pPr marL="0" lvl="3" algn="ctr"/>
            <a:r>
              <a:rPr lang="en-US" sz="2400" b="1" i="1" dirty="0" err="1"/>
              <a:t>v</a:t>
            </a:r>
            <a:r>
              <a:rPr lang="en-US" sz="2400" b="1" baseline="-25000" dirty="0" err="1"/>
              <a:t>1</a:t>
            </a:r>
            <a:r>
              <a:rPr lang="en-US" sz="2400" b="1" dirty="0"/>
              <a:t>(</a:t>
            </a:r>
            <a:r>
              <a:rPr lang="en-US" sz="2400" b="1" i="1" dirty="0"/>
              <a:t>y</a:t>
            </a:r>
            <a:r>
              <a:rPr lang="en-US" sz="2400" b="1" dirty="0"/>
              <a:t>) and </a:t>
            </a:r>
            <a:r>
              <a:rPr lang="en-US" sz="2400" b="1" i="1" dirty="0" err="1"/>
              <a:t>dv</a:t>
            </a:r>
            <a:r>
              <a:rPr lang="en-US" sz="2400" b="1" i="1" baseline="-25000" dirty="0" err="1"/>
              <a:t>1</a:t>
            </a:r>
            <a:r>
              <a:rPr lang="en-US" sz="2400" b="1" i="1" dirty="0"/>
              <a:t>/</a:t>
            </a:r>
            <a:r>
              <a:rPr lang="en-US" sz="2400" b="1" i="1" dirty="0" err="1"/>
              <a:t>dy</a:t>
            </a:r>
            <a:r>
              <a:rPr lang="en-US" sz="2400" b="1" dirty="0" err="1"/>
              <a:t>|</a:t>
            </a:r>
            <a:r>
              <a:rPr lang="en-US" sz="2400" b="1" baseline="-25000" dirty="0" err="1"/>
              <a:t>y</a:t>
            </a:r>
            <a:r>
              <a:rPr lang="en-US" sz="2400" b="1" baseline="-25000" dirty="0"/>
              <a:t>=0 </a:t>
            </a:r>
            <a:r>
              <a:rPr lang="en-US" sz="2400" b="1" dirty="0"/>
              <a:t>presented for 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8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66351" y="564678"/>
            <a:ext cx="8064468" cy="5732836"/>
            <a:chOff x="1494378" y="281353"/>
            <a:chExt cx="8064468" cy="5732836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8838847" y="721624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pPr algn="l"/>
              <a:r>
                <a:rPr lang="en-US" dirty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38847" y="5098443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</a:rPr>
                <a:t>π</a:t>
              </a:r>
              <a:r>
                <a:rPr lang="en-US" b="1" dirty="0" smtClean="0">
                  <a:solidFill>
                    <a:srgbClr val="000000"/>
                  </a:solidFill>
                </a:rPr>
                <a:t>+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38847" y="5644857"/>
              <a:ext cx="38901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</a:rPr>
                <a:t>π</a:t>
              </a:r>
              <a:r>
                <a:rPr lang="en-US" b="1" dirty="0" smtClean="0">
                  <a:solidFill>
                    <a:srgbClr val="000000"/>
                  </a:solidFill>
                </a:rPr>
                <a:t>-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8847" y="1415656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8847" y="1989187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</a:rPr>
                <a:t>p-bar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38847" y="2571859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Λ-bar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8847" y="3087545"/>
              <a:ext cx="48234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K+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38847" y="3720084"/>
              <a:ext cx="43805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K-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38847" y="4429125"/>
              <a:ext cx="5015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b="1" i="1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S</a:t>
              </a:r>
              <a:endParaRPr lang="en-US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78" y="281353"/>
              <a:ext cx="92055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r>
                <a:rPr lang="en-US" i="0" dirty="0">
                  <a:solidFill>
                    <a:schemeClr val="tx1"/>
                  </a:solidFill>
                </a:rPr>
                <a:t>7.7 GeV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0098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11.5 GeV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8213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14.5 GeV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2994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19.6 GeV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6216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27 GeV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944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39 GeV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8550" y="0"/>
            <a:ext cx="74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smtClean="0">
                <a:solidFill>
                  <a:srgbClr val="0000DE"/>
                </a:solidFill>
              </a:rPr>
              <a:t>v</a:t>
            </a:r>
            <a:r>
              <a:rPr lang="en-US" sz="3600" b="1" baseline="-25000" dirty="0" smtClean="0">
                <a:solidFill>
                  <a:srgbClr val="0000DE"/>
                </a:solidFill>
              </a:rPr>
              <a:t>1 </a:t>
            </a:r>
            <a:r>
              <a:rPr lang="en-US" sz="3600" b="1" dirty="0" smtClean="0">
                <a:solidFill>
                  <a:srgbClr val="0000DE"/>
                </a:solidFill>
              </a:rPr>
              <a:t> vs. rapidity</a:t>
            </a:r>
            <a:r>
              <a:rPr lang="en-US" sz="3600" b="1" i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>
                <a:solidFill>
                  <a:srgbClr val="0000DE"/>
                </a:solidFill>
              </a:rPr>
              <a:t>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0543" y="-225922"/>
            <a:ext cx="5746970" cy="800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4281" y="6430636"/>
            <a:ext cx="122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rapidity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351" y="3135761"/>
            <a:ext cx="2989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 ÷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50" y="3186204"/>
            <a:ext cx="3206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753" y="1413098"/>
            <a:ext cx="144190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6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45" y="6100134"/>
            <a:ext cx="831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Published STAR</a:t>
            </a:r>
            <a:r>
              <a:rPr lang="en-US" i="1" baseline="-25000" dirty="0" smtClean="0"/>
              <a:t> </a:t>
            </a:r>
            <a:r>
              <a:rPr lang="en-US" i="1" dirty="0" smtClean="0"/>
              <a:t>analysis uses linear term in cubic </a:t>
            </a:r>
            <a:r>
              <a:rPr lang="en-US" i="1" dirty="0"/>
              <a:t>fit, </a:t>
            </a:r>
            <a:r>
              <a:rPr lang="en-US" i="1" dirty="0" smtClean="0"/>
              <a:t>but results are same within errors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92714" y="704555"/>
            <a:ext cx="3937026" cy="179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linear fit over |y| ≤ 0.8 used to find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for all species &amp; energies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Λ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follows </a:t>
            </a:r>
            <a:r>
              <a:rPr lang="en-US" sz="2800" i="1" dirty="0">
                <a:solidFill>
                  <a:srgbClr val="FF0000"/>
                </a:solidFill>
              </a:rPr>
              <a:t>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within errors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75721" y="4875254"/>
            <a:ext cx="293973" cy="434082"/>
            <a:chOff x="6443865" y="5632201"/>
            <a:chExt cx="293973" cy="434082"/>
          </a:xfrm>
        </p:grpSpPr>
        <p:pic>
          <p:nvPicPr>
            <p:cNvPr id="14" name="Picture 13" descr="ll_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868" y="5632201"/>
              <a:ext cx="293970" cy="30571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6443865" y="5632201"/>
              <a:ext cx="0" cy="434082"/>
            </a:xfrm>
            <a:prstGeom prst="straightConnector1">
              <a:avLst/>
            </a:prstGeom>
            <a:ln>
              <a:solidFill>
                <a:srgbClr val="D600A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992714" y="840635"/>
            <a:ext cx="3937026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linear fit over |y| ≤ 0.8 used to find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for all species &amp; energies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follows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within errors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Anti-p and anti-</a:t>
            </a:r>
            <a:r>
              <a:rPr lang="en-US" sz="2400" dirty="0" err="1">
                <a:solidFill>
                  <a:srgbClr val="0000FF"/>
                </a:solidFill>
              </a:rPr>
              <a:t>Λ</a:t>
            </a:r>
            <a:r>
              <a:rPr lang="en-US" sz="2400" dirty="0">
                <a:solidFill>
                  <a:srgbClr val="0000FF"/>
                </a:solidFill>
              </a:rPr>
              <a:t> have negative slope for all BES </a:t>
            </a:r>
            <a:r>
              <a:rPr lang="en-US" sz="2400" dirty="0" smtClean="0">
                <a:solidFill>
                  <a:srgbClr val="0000FF"/>
                </a:solidFill>
              </a:rPr>
              <a:t>energies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714" y="840635"/>
            <a:ext cx="3937026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linear fit over |y| ≤ 0.8 used to find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for all species &amp; energies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follows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within errors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Anti-p and anti-</a:t>
            </a:r>
            <a:r>
              <a:rPr lang="en-US" sz="2400" dirty="0" err="1">
                <a:solidFill>
                  <a:srgbClr val="0000FF"/>
                </a:solidFill>
              </a:rPr>
              <a:t>Λ</a:t>
            </a:r>
            <a:r>
              <a:rPr lang="en-US" sz="2400" dirty="0">
                <a:solidFill>
                  <a:srgbClr val="0000FF"/>
                </a:solidFill>
              </a:rPr>
              <a:t> have negative slope for all BES </a:t>
            </a:r>
            <a:r>
              <a:rPr lang="en-US" sz="2400" dirty="0" smtClean="0">
                <a:solidFill>
                  <a:srgbClr val="0000FF"/>
                </a:solidFill>
              </a:rPr>
              <a:t>energies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Charged </a:t>
            </a:r>
            <a:r>
              <a:rPr lang="en-US" sz="2400" dirty="0" err="1" smtClean="0">
                <a:solidFill>
                  <a:srgbClr val="0000FF"/>
                </a:solidFill>
              </a:rPr>
              <a:t>pions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have negative slope for all BES </a:t>
            </a:r>
            <a:r>
              <a:rPr lang="en-US" sz="2400" dirty="0" smtClean="0">
                <a:solidFill>
                  <a:srgbClr val="0000FF"/>
                </a:solidFill>
              </a:rPr>
              <a:t>energies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714" y="840635"/>
            <a:ext cx="3937026" cy="598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linear fit over |y| ≤ 0.8 used to find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i="1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for all species &amp; energies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follows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within errors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Anti-p and anti-</a:t>
            </a:r>
            <a:r>
              <a:rPr lang="en-US" sz="2400" dirty="0" err="1">
                <a:solidFill>
                  <a:srgbClr val="0000FF"/>
                </a:solidFill>
              </a:rPr>
              <a:t>Λ</a:t>
            </a:r>
            <a:r>
              <a:rPr lang="en-US" sz="2400" dirty="0">
                <a:solidFill>
                  <a:srgbClr val="0000FF"/>
                </a:solidFill>
              </a:rPr>
              <a:t> have negative slope for all BES </a:t>
            </a:r>
            <a:r>
              <a:rPr lang="en-US" sz="2400" dirty="0" smtClean="0">
                <a:solidFill>
                  <a:srgbClr val="0000FF"/>
                </a:solidFill>
              </a:rPr>
              <a:t>energies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Charged </a:t>
            </a:r>
            <a:r>
              <a:rPr lang="en-US" sz="2400" dirty="0" err="1">
                <a:solidFill>
                  <a:srgbClr val="0000FF"/>
                </a:solidFill>
              </a:rPr>
              <a:t>pions</a:t>
            </a:r>
            <a:r>
              <a:rPr lang="en-US" sz="2400" dirty="0">
                <a:solidFill>
                  <a:srgbClr val="0000FF"/>
                </a:solidFill>
              </a:rPr>
              <a:t> have negative slope for all BES </a:t>
            </a:r>
            <a:r>
              <a:rPr lang="en-US" sz="2400" dirty="0" smtClean="0">
                <a:solidFill>
                  <a:srgbClr val="0000FF"/>
                </a:solidFill>
              </a:rPr>
              <a:t>energies</a:t>
            </a:r>
          </a:p>
          <a:p>
            <a:pPr marL="212400" indent="-212400">
              <a:lnSpc>
                <a:spcPct val="9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Measurements at 14.5 </a:t>
            </a:r>
            <a:r>
              <a:rPr lang="en-US" sz="2400" dirty="0" err="1">
                <a:solidFill>
                  <a:srgbClr val="0000FF"/>
                </a:solidFill>
              </a:rPr>
              <a:t>GeV</a:t>
            </a:r>
            <a:r>
              <a:rPr lang="en-US" sz="2400" dirty="0">
                <a:solidFill>
                  <a:srgbClr val="0000FF"/>
                </a:solidFill>
              </a:rPr>
              <a:t> for all particles follow smooth trend of earlier BES </a:t>
            </a:r>
            <a:r>
              <a:rPr lang="en-US" sz="2400" dirty="0" smtClean="0">
                <a:solidFill>
                  <a:srgbClr val="0000FF"/>
                </a:solidFill>
              </a:rPr>
              <a:t>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45847" y="1751980"/>
            <a:ext cx="341007" cy="3456925"/>
          </a:xfrm>
          <a:prstGeom prst="ellipse">
            <a:avLst/>
          </a:prstGeom>
          <a:noFill/>
          <a:ln w="63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663" y="80474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3175" y="5189118"/>
            <a:ext cx="408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PHSD/HSD: </a:t>
            </a:r>
            <a:r>
              <a:rPr lang="en-US" sz="1400" dirty="0" smtClean="0"/>
              <a:t>V. P. </a:t>
            </a:r>
            <a:r>
              <a:rPr lang="en-US" sz="1400" dirty="0" err="1" smtClean="0"/>
              <a:t>Konchakovski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 Phys. Rev. C </a:t>
            </a:r>
            <a:r>
              <a:rPr lang="en-US" sz="1400" b="1" dirty="0" smtClean="0"/>
              <a:t>90, </a:t>
            </a:r>
            <a:r>
              <a:rPr lang="en-US" sz="1400" dirty="0" smtClean="0"/>
              <a:t>014903 (2014)</a:t>
            </a:r>
            <a:r>
              <a:rPr lang="en-US" sz="1400" b="1" dirty="0" smtClean="0"/>
              <a:t>. 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48868" y="4434325"/>
            <a:ext cx="73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PHSD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0663" y="2351446"/>
            <a:ext cx="90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UrQMD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89308" y="986852"/>
            <a:ext cx="57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HSD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00" y="5770183"/>
            <a:ext cx="421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UrQMD</a:t>
            </a:r>
            <a:r>
              <a:rPr lang="en-US" sz="1400" dirty="0"/>
              <a:t> (</a:t>
            </a:r>
            <a:r>
              <a:rPr lang="en-US" sz="1400" dirty="0" err="1"/>
              <a:t>ver</a:t>
            </a:r>
            <a:r>
              <a:rPr lang="en-US" sz="1400" dirty="0"/>
              <a:t> 3.3p2) events are generated with default </a:t>
            </a:r>
            <a:r>
              <a:rPr lang="en-US" sz="1400" dirty="0" smtClean="0"/>
              <a:t>settings.  </a:t>
            </a:r>
            <a:endParaRPr lang="en-US" sz="1400" dirty="0"/>
          </a:p>
          <a:p>
            <a:r>
              <a:rPr lang="en-US" sz="1400" dirty="0" smtClean="0"/>
              <a:t>S. A. Bass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Part.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41</a:t>
            </a:r>
            <a:r>
              <a:rPr lang="en-US" sz="1400" dirty="0" smtClean="0"/>
              <a:t>, 255 (1998); </a:t>
            </a:r>
            <a:r>
              <a:rPr lang="de-DE" sz="1400" dirty="0" smtClean="0"/>
              <a:t>M. Bleicher </a:t>
            </a:r>
            <a:r>
              <a:rPr lang="de-DE" sz="1400" i="1" dirty="0" smtClean="0"/>
              <a:t>et al</a:t>
            </a:r>
            <a:r>
              <a:rPr lang="de-DE" sz="1400" dirty="0" smtClean="0"/>
              <a:t>., J. Phys. G </a:t>
            </a:r>
            <a:r>
              <a:rPr lang="de-DE" sz="1400" b="1" dirty="0" smtClean="0"/>
              <a:t>25</a:t>
            </a:r>
            <a:r>
              <a:rPr lang="de-DE" sz="1400" dirty="0" smtClean="0"/>
              <a:t>, 1859 (1999).</a:t>
            </a:r>
            <a:endParaRPr lang="en-US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919880" y="729000"/>
            <a:ext cx="4097146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Hybrid Model for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is off-scale at the top, at all energies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PHSD (crossover PT) qualitatively similar to  hadronic (HSD &amp; </a:t>
            </a: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Model (with/without PT) shows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proton minimum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Beam energy of sign change is too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Thus, conclusion about PT needs further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37572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_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3600" y="1174002"/>
            <a:ext cx="990600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ts val="1500"/>
              </a:lnSpc>
            </a:pPr>
            <a:endParaRPr lang="en-US" sz="1400" dirty="0" smtClean="0"/>
          </a:p>
          <a:p>
            <a:pPr>
              <a:lnSpc>
                <a:spcPts val="1500"/>
              </a:lnSpc>
            </a:pP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35199" y="1079185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UrQMD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3734" y="2624723"/>
            <a:ext cx="104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UrQMD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lang="en-US" sz="16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32000" y="5770183"/>
            <a:ext cx="421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UrQMD</a:t>
            </a:r>
            <a:r>
              <a:rPr lang="en-US" sz="1400" dirty="0"/>
              <a:t> (</a:t>
            </a:r>
            <a:r>
              <a:rPr lang="en-US" sz="1400" dirty="0" err="1"/>
              <a:t>ver</a:t>
            </a:r>
            <a:r>
              <a:rPr lang="en-US" sz="1400" dirty="0"/>
              <a:t> 3.3p2) events are generated with default </a:t>
            </a:r>
            <a:r>
              <a:rPr lang="en-US" sz="1400" dirty="0" smtClean="0"/>
              <a:t>settings.  </a:t>
            </a:r>
            <a:endParaRPr lang="en-US" sz="1400" dirty="0"/>
          </a:p>
          <a:p>
            <a:r>
              <a:rPr lang="en-US" sz="1400" dirty="0" smtClean="0"/>
              <a:t>S. A. Bass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Part.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41</a:t>
            </a:r>
            <a:r>
              <a:rPr lang="en-US" sz="1400" dirty="0" smtClean="0"/>
              <a:t>, 255 (1998); </a:t>
            </a:r>
            <a:r>
              <a:rPr lang="de-DE" sz="1400" dirty="0" smtClean="0"/>
              <a:t>M. Bleicher </a:t>
            </a:r>
            <a:r>
              <a:rPr lang="de-DE" sz="1400" i="1" dirty="0" smtClean="0"/>
              <a:t>et al</a:t>
            </a:r>
            <a:r>
              <a:rPr lang="de-DE" sz="1400" dirty="0" smtClean="0"/>
              <a:t>., J. Phys. G </a:t>
            </a:r>
            <a:r>
              <a:rPr lang="de-DE" sz="1400" b="1" dirty="0" smtClean="0"/>
              <a:t>25</a:t>
            </a:r>
            <a:r>
              <a:rPr lang="de-DE" sz="1400" dirty="0" smtClean="0"/>
              <a:t>, 1859 (1999).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932000" y="4213236"/>
            <a:ext cx="409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dirty="0" smtClean="0">
                <a:solidFill>
                  <a:srgbClr val="0000FF"/>
                </a:solidFill>
              </a:rPr>
              <a:t>deviate strongly below 20 GeV, unlike data</a:t>
            </a:r>
            <a:endParaRPr lang="en-US" dirty="0" smtClean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9880" y="729000"/>
            <a:ext cx="4097146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Hybrid Model for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is off-scale at the top, at all energies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PHSD (crossover PT) qualitatively similar to  hadronic (HSD &amp; </a:t>
            </a: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Model (with/without PT) shows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proton minimum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Beam energy of sign change is too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Thus, conclusion about PT needs further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102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_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4789286" cy="54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89" y="31256"/>
            <a:ext cx="9105911" cy="725840"/>
          </a:xfrm>
        </p:spPr>
        <p:txBody>
          <a:bodyPr>
            <a:noAutofit/>
          </a:bodyPr>
          <a:lstStyle/>
          <a:p>
            <a:r>
              <a:rPr lang="en-US" sz="3400" i="1" dirty="0">
                <a:solidFill>
                  <a:srgbClr val="0000DE"/>
                </a:solidFill>
              </a:rPr>
              <a:t>dv</a:t>
            </a:r>
            <a:r>
              <a:rPr lang="en-US" sz="3400" baseline="-25000" dirty="0">
                <a:solidFill>
                  <a:srgbClr val="0000DE"/>
                </a:solidFill>
              </a:rPr>
              <a:t>1</a:t>
            </a:r>
            <a:r>
              <a:rPr lang="en-US" sz="3400" dirty="0">
                <a:solidFill>
                  <a:srgbClr val="0000DE"/>
                </a:solidFill>
              </a:rPr>
              <a:t>/</a:t>
            </a:r>
            <a:r>
              <a:rPr lang="en-US" sz="3400" i="1" dirty="0">
                <a:solidFill>
                  <a:srgbClr val="0000DE"/>
                </a:solidFill>
              </a:rPr>
              <a:t>dy</a:t>
            </a:r>
            <a:r>
              <a:rPr lang="en-US" sz="3400" dirty="0">
                <a:solidFill>
                  <a:srgbClr val="0000DE"/>
                </a:solidFill>
              </a:rPr>
              <a:t> vs. Beam Energy 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676" y="802186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00" y="4213236"/>
            <a:ext cx="409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dirty="0" smtClean="0">
                <a:solidFill>
                  <a:srgbClr val="0000FF"/>
                </a:solidFill>
              </a:rPr>
              <a:t>deviate strongly below 20 GeV, unlike data</a:t>
            </a:r>
            <a:endParaRPr lang="en-US" dirty="0" smtClean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00" y="4859983"/>
            <a:ext cx="409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 anti-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&amp; anti-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dirty="0" smtClean="0">
                <a:solidFill>
                  <a:srgbClr val="0000FF"/>
                </a:solidFill>
              </a:rPr>
              <a:t>have qualitatively similar trend at higher BES energies</a:t>
            </a:r>
            <a:endParaRPr lang="en-US" dirty="0" smtClean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00" y="5770183"/>
            <a:ext cx="421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UrQMD</a:t>
            </a:r>
            <a:r>
              <a:rPr lang="en-US" sz="1400" dirty="0"/>
              <a:t> (</a:t>
            </a:r>
            <a:r>
              <a:rPr lang="en-US" sz="1400" dirty="0" err="1"/>
              <a:t>ver</a:t>
            </a:r>
            <a:r>
              <a:rPr lang="en-US" sz="1400" dirty="0"/>
              <a:t> 3.3p2) events are generated with default </a:t>
            </a:r>
            <a:r>
              <a:rPr lang="en-US" sz="1400" dirty="0" smtClean="0"/>
              <a:t>settings.  </a:t>
            </a:r>
            <a:endParaRPr lang="en-US" sz="1400" dirty="0"/>
          </a:p>
          <a:p>
            <a:r>
              <a:rPr lang="en-US" sz="1400" dirty="0" smtClean="0"/>
              <a:t>S. A. Bass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Part.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41</a:t>
            </a:r>
            <a:r>
              <a:rPr lang="en-US" sz="1400" dirty="0" smtClean="0"/>
              <a:t>, 255 (1998); </a:t>
            </a:r>
            <a:r>
              <a:rPr lang="de-DE" sz="1400" dirty="0" smtClean="0"/>
              <a:t>M. Bleicher </a:t>
            </a:r>
            <a:r>
              <a:rPr lang="de-DE" sz="1400" i="1" dirty="0" smtClean="0"/>
              <a:t>et al</a:t>
            </a:r>
            <a:r>
              <a:rPr lang="de-DE" sz="1400" dirty="0" smtClean="0"/>
              <a:t>., J. Phys. G </a:t>
            </a:r>
            <a:r>
              <a:rPr lang="de-DE" sz="1400" b="1" dirty="0" smtClean="0"/>
              <a:t>25</a:t>
            </a:r>
            <a:r>
              <a:rPr lang="de-DE" sz="1400" dirty="0" smtClean="0"/>
              <a:t>, 1859 (1999).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235199" y="1079185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UrQMD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734" y="2624723"/>
            <a:ext cx="104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UrQMD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lang="en-US" sz="16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3600" y="1079185"/>
            <a:ext cx="1041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</a:p>
          <a:p>
            <a:r>
              <a:rPr lang="en-US" dirty="0" smtClean="0"/>
              <a:t>                </a:t>
            </a:r>
          </a:p>
          <a:p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60800" y="3778386"/>
            <a:ext cx="70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Anti-</a:t>
            </a:r>
            <a:r>
              <a:rPr lang="en-US" sz="1600" i="1" dirty="0" smtClean="0"/>
              <a:t>p</a:t>
            </a:r>
            <a:endParaRPr lang="en-US" sz="1600" i="1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3733" y="491913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99"/>
                </a:solidFill>
              </a:rPr>
              <a:t>Anti-</a:t>
            </a:r>
            <a:r>
              <a:rPr lang="en-US" sz="1600" dirty="0" smtClean="0">
                <a:solidFill>
                  <a:srgbClr val="FF3399"/>
                </a:solidFill>
                <a:latin typeface="Symbol" pitchFamily="18" charset="2"/>
              </a:rPr>
              <a:t>L</a:t>
            </a:r>
            <a:endParaRPr lang="en-US" dirty="0">
              <a:solidFill>
                <a:srgbClr val="FF3399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9880" y="729000"/>
            <a:ext cx="4097146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Hybrid Model for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is off-scale at the top, at all energies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PHSD (crossover PT) qualitatively similar to  hadronic (HSD &amp; </a:t>
            </a:r>
            <a:r>
              <a:rPr lang="en-US" dirty="0" err="1" smtClean="0">
                <a:solidFill>
                  <a:srgbClr val="0000FF"/>
                </a:solidFill>
              </a:rPr>
              <a:t>UrQMD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Model (with/without PT) shows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proton minimum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Beam energy of sign change is too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Thus, conclusion about PT needs further model development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3"/>
          <a:stretch/>
        </p:blipFill>
        <p:spPr>
          <a:xfrm>
            <a:off x="351183" y="811346"/>
            <a:ext cx="8339553" cy="3912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3043" y="1230011"/>
            <a:ext cx="171289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134446" y="118580"/>
            <a:ext cx="8734090" cy="608840"/>
          </a:xfrm>
        </p:spPr>
        <p:txBody>
          <a:bodyPr>
            <a:noAutofit/>
          </a:bodyPr>
          <a:lstStyle/>
          <a:p>
            <a:pPr lvl="0"/>
            <a:r>
              <a:rPr lang="en-US" sz="3400" i="1" dirty="0" err="1" smtClean="0">
                <a:solidFill>
                  <a:srgbClr val="0000DE"/>
                </a:solidFill>
              </a:rPr>
              <a:t>dv</a:t>
            </a:r>
            <a:r>
              <a:rPr lang="en-US" sz="3400" baseline="-25000" dirty="0" err="1" smtClean="0">
                <a:solidFill>
                  <a:srgbClr val="0000DE"/>
                </a:solidFill>
              </a:rPr>
              <a:t>1</a:t>
            </a:r>
            <a:r>
              <a:rPr lang="en-US" sz="3400" dirty="0" smtClean="0">
                <a:solidFill>
                  <a:srgbClr val="0000DE"/>
                </a:solidFill>
              </a:rPr>
              <a:t>/</a:t>
            </a:r>
            <a:r>
              <a:rPr lang="en-US" sz="3400" i="1" dirty="0" smtClean="0">
                <a:solidFill>
                  <a:srgbClr val="0000DE"/>
                </a:solidFill>
              </a:rPr>
              <a:t>dy</a:t>
            </a:r>
            <a:r>
              <a:rPr lang="en-US" sz="3400" dirty="0" smtClean="0">
                <a:solidFill>
                  <a:srgbClr val="0000DE"/>
                </a:solidFill>
              </a:rPr>
              <a:t> vs. Beam Energy for 10-40% centrality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134446" y="5133865"/>
            <a:ext cx="8848687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000" indent="-1980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Particles in left panel (</a:t>
            </a:r>
            <a:r>
              <a:rPr lang="en-US" sz="2000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, π</a:t>
            </a:r>
            <a:r>
              <a:rPr lang="en-US" sz="2000" baseline="30000" dirty="0" smtClean="0">
                <a:solidFill>
                  <a:srgbClr val="0000FF"/>
                </a:solidFill>
              </a:rPr>
              <a:t>-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>
                <a:solidFill>
                  <a:srgbClr val="0000FF"/>
                </a:solidFill>
              </a:rPr>
              <a:t>K</a:t>
            </a:r>
            <a:r>
              <a:rPr lang="en-US" sz="2000" baseline="30000" smtClean="0">
                <a:solidFill>
                  <a:srgbClr val="0000FF"/>
                </a:solidFill>
              </a:rPr>
              <a:t>+</a:t>
            </a:r>
            <a:r>
              <a:rPr lang="en-US" sz="2000" smtClean="0">
                <a:solidFill>
                  <a:srgbClr val="0000FF"/>
                </a:solidFill>
              </a:rPr>
              <a:t>) </a:t>
            </a:r>
            <a:r>
              <a:rPr lang="en-US" sz="2000" dirty="0">
                <a:solidFill>
                  <a:srgbClr val="0000FF"/>
                </a:solidFill>
              </a:rPr>
              <a:t>have more quarks from stopped </a:t>
            </a:r>
            <a:r>
              <a:rPr lang="en-US" sz="2000" dirty="0" smtClean="0">
                <a:solidFill>
                  <a:srgbClr val="0000FF"/>
                </a:solidFill>
              </a:rPr>
              <a:t>initial nucleons </a:t>
            </a:r>
            <a:r>
              <a:rPr lang="en-US" sz="2000" dirty="0">
                <a:solidFill>
                  <a:srgbClr val="0000FF"/>
                </a:solidFill>
              </a:rPr>
              <a:t>than antiparticles in right panel</a:t>
            </a:r>
            <a:r>
              <a:rPr lang="de-DE" sz="2000" i="1" dirty="0" smtClean="0">
                <a:solidFill>
                  <a:srgbClr val="0000FF"/>
                </a:solidFill>
              </a:rPr>
              <a:t> </a:t>
            </a:r>
          </a:p>
          <a:p>
            <a:pPr marL="36000">
              <a:lnSpc>
                <a:spcPct val="50000"/>
              </a:lnSpc>
            </a:pPr>
            <a:endParaRPr lang="de-DE" sz="2000" dirty="0" smtClean="0">
              <a:solidFill>
                <a:srgbClr val="0000FF"/>
              </a:solidFill>
            </a:endParaRPr>
          </a:p>
          <a:p>
            <a:pPr marL="234000" indent="-198000">
              <a:lnSpc>
                <a:spcPct val="120000"/>
              </a:lnSpc>
              <a:buFont typeface="Arial"/>
              <a:buChar char="•"/>
            </a:pPr>
            <a:r>
              <a:rPr lang="de-DE" sz="2000" i="1" dirty="0" err="1" smtClean="0">
                <a:solidFill>
                  <a:srgbClr val="0000FF"/>
                </a:solidFill>
              </a:rPr>
              <a:t>K</a:t>
            </a:r>
            <a:r>
              <a:rPr lang="de-DE" sz="2000" baseline="30000" dirty="0" err="1" smtClean="0">
                <a:solidFill>
                  <a:srgbClr val="0000FF"/>
                </a:solidFill>
              </a:rPr>
              <a:t>0</a:t>
            </a:r>
            <a:r>
              <a:rPr lang="de-DE" sz="2000" baseline="-25000" dirty="0" err="1" smtClean="0">
                <a:solidFill>
                  <a:srgbClr val="0000FF"/>
                </a:solidFill>
              </a:rPr>
              <a:t>S</a:t>
            </a:r>
            <a:r>
              <a:rPr lang="de-DE" sz="2000" dirty="0" smtClean="0">
                <a:solidFill>
                  <a:srgbClr val="0000FF"/>
                </a:solidFill>
              </a:rPr>
              <a:t> lies mid-way between </a:t>
            </a:r>
            <a:r>
              <a:rPr lang="de-DE" sz="2000" i="1" dirty="0" smtClean="0">
                <a:solidFill>
                  <a:srgbClr val="0000FF"/>
                </a:solidFill>
              </a:rPr>
              <a:t>K</a:t>
            </a:r>
            <a:r>
              <a:rPr lang="de-DE" sz="2000" baseline="30000" dirty="0" smtClean="0">
                <a:solidFill>
                  <a:srgbClr val="0000FF"/>
                </a:solidFill>
              </a:rPr>
              <a:t>+</a:t>
            </a:r>
            <a:r>
              <a:rPr lang="de-DE" sz="2000" dirty="0" smtClean="0">
                <a:solidFill>
                  <a:srgbClr val="0000FF"/>
                </a:solidFill>
              </a:rPr>
              <a:t> and </a:t>
            </a:r>
            <a:r>
              <a:rPr lang="de-DE" sz="2000" i="1" dirty="0" smtClean="0">
                <a:solidFill>
                  <a:srgbClr val="0000FF"/>
                </a:solidFill>
              </a:rPr>
              <a:t>K</a:t>
            </a:r>
            <a:r>
              <a:rPr lang="de-DE" sz="2000" b="1" baseline="42000" dirty="0" smtClean="0">
                <a:solidFill>
                  <a:srgbClr val="0000FF"/>
                </a:solidFill>
              </a:rPr>
              <a:t>–</a:t>
            </a:r>
            <a:endParaRPr lang="en-US" sz="2000" b="1" baseline="4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1672" y="4230091"/>
            <a:ext cx="255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HSD:  </a:t>
            </a:r>
            <a:r>
              <a:rPr lang="en-US" dirty="0" smtClean="0"/>
              <a:t>W. </a:t>
            </a:r>
            <a:r>
              <a:rPr lang="en-US" dirty="0" err="1" smtClean="0"/>
              <a:t>Cassing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arXiv:1408.4313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Net-</a:t>
            </a:r>
            <a:r>
              <a:rPr lang="en-US" dirty="0" err="1" smtClean="0"/>
              <a:t>kaon</a:t>
            </a:r>
            <a:r>
              <a:rPr lang="en-US" dirty="0" smtClean="0"/>
              <a:t> vs. net-proton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2057" y="564580"/>
            <a:ext cx="3357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final-state particles have two quark components, one from produced q-</a:t>
            </a:r>
            <a:r>
              <a:rPr lang="en-US" dirty="0" err="1"/>
              <a:t>qbar</a:t>
            </a:r>
            <a:r>
              <a:rPr lang="en-US" dirty="0"/>
              <a:t> pairs, another from stopped </a:t>
            </a:r>
            <a:r>
              <a:rPr lang="en-US" dirty="0" smtClean="0"/>
              <a:t>baryons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try to </a:t>
            </a:r>
            <a:r>
              <a:rPr lang="en-US" dirty="0" smtClean="0"/>
              <a:t>disentangle </a:t>
            </a:r>
            <a:r>
              <a:rPr lang="en-US" dirty="0"/>
              <a:t>the two contributions </a:t>
            </a:r>
            <a:r>
              <a:rPr lang="en-US" dirty="0" smtClean="0"/>
              <a:t>to the slope of directed flow, </a:t>
            </a:r>
            <a:r>
              <a:rPr lang="en-US" i="1" dirty="0" smtClean="0"/>
              <a:t>F</a:t>
            </a:r>
            <a:r>
              <a:rPr lang="en-US" dirty="0" smtClean="0"/>
              <a:t>, via net-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net-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633" y="4990206"/>
            <a:ext cx="864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 err="1">
                <a:solidFill>
                  <a:srgbClr val="0000FF"/>
                </a:solidFill>
              </a:rPr>
              <a:t>dv</a:t>
            </a:r>
            <a:r>
              <a:rPr lang="en-US" baseline="-25000" dirty="0" err="1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i="1" dirty="0" err="1">
                <a:solidFill>
                  <a:srgbClr val="0000FF"/>
                </a:solidFill>
              </a:rPr>
              <a:t>dy</a:t>
            </a:r>
            <a:r>
              <a:rPr lang="en-US" dirty="0" err="1">
                <a:solidFill>
                  <a:srgbClr val="0000FF"/>
                </a:solidFill>
              </a:rPr>
              <a:t>|</a:t>
            </a:r>
            <a:r>
              <a:rPr lang="en-US" baseline="-25000" dirty="0" err="1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=0</a:t>
            </a:r>
            <a:r>
              <a:rPr lang="en-US" dirty="0">
                <a:solidFill>
                  <a:srgbClr val="0000FF"/>
                </a:solidFill>
              </a:rPr>
              <a:t> for </a:t>
            </a:r>
            <a:r>
              <a:rPr lang="en-US" dirty="0" smtClean="0">
                <a:solidFill>
                  <a:srgbClr val="0000FF"/>
                </a:solidFill>
              </a:rPr>
              <a:t>net-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net-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are consistent with each other down to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~</a:t>
            </a:r>
            <a:r>
              <a:rPr lang="en-US" dirty="0">
                <a:solidFill>
                  <a:srgbClr val="0000FF"/>
                </a:solidFill>
              </a:rPr>
              <a:t>14.5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and deviate at lower </a:t>
            </a:r>
            <a:r>
              <a:rPr lang="en-US" dirty="0" smtClean="0">
                <a:solidFill>
                  <a:srgbClr val="0000FF"/>
                </a:solidFill>
              </a:rPr>
              <a:t>energies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 err="1">
                <a:solidFill>
                  <a:srgbClr val="FF0000"/>
                </a:solidFill>
              </a:rPr>
              <a:t>dv</a:t>
            </a:r>
            <a:r>
              <a:rPr lang="en-US" i="1" baseline="-25000" dirty="0" err="1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dy</a:t>
            </a:r>
            <a:r>
              <a:rPr lang="en-US" dirty="0">
                <a:solidFill>
                  <a:srgbClr val="FF0000"/>
                </a:solidFill>
              </a:rPr>
              <a:t> for net-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&amp; net-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are consistent for </a:t>
            </a:r>
            <a:r>
              <a:rPr lang="en-US" dirty="0" smtClean="0">
                <a:solidFill>
                  <a:srgbClr val="FF0000"/>
                </a:solidFill>
              </a:rPr>
              <a:t>√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NN</a:t>
            </a:r>
            <a:r>
              <a:rPr lang="en-US" dirty="0" smtClean="0">
                <a:solidFill>
                  <a:srgbClr val="FF0000"/>
                </a:solidFill>
              </a:rPr>
              <a:t> ≥ 14.5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 due to quark transport from beam </a:t>
            </a:r>
            <a:r>
              <a:rPr lang="en-US" dirty="0" err="1" smtClean="0">
                <a:solidFill>
                  <a:srgbClr val="FF0000"/>
                </a:solidFill>
              </a:rPr>
              <a:t>rapidities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Cause of split between net-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&amp; net-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dv</a:t>
            </a:r>
            <a:r>
              <a:rPr lang="en-US" i="1" baseline="-25000" dirty="0" err="1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dy</a:t>
            </a:r>
            <a:r>
              <a:rPr lang="en-US" dirty="0">
                <a:solidFill>
                  <a:srgbClr val="FF0000"/>
                </a:solidFill>
              </a:rPr>
              <a:t> at low √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baseline="-25000" dirty="0" err="1">
                <a:solidFill>
                  <a:srgbClr val="FF0000"/>
                </a:solidFill>
              </a:rPr>
              <a:t>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unclear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8042" y="3170858"/>
            <a:ext cx="322221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b="1" i="1" dirty="0" err="1" smtClean="0">
                <a:solidFill>
                  <a:srgbClr val="0000FF"/>
                </a:solidFill>
              </a:rPr>
              <a:t>F</a:t>
            </a:r>
            <a:r>
              <a:rPr lang="en-US" altLang="ja-JP" sz="2000" b="1" i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  =  r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 </a:t>
            </a:r>
            <a:r>
              <a:rPr lang="en-US" altLang="ja-JP" sz="2000" b="1" i="1" dirty="0">
                <a:solidFill>
                  <a:srgbClr val="0000FF"/>
                </a:solidFill>
              </a:rPr>
              <a:t>F</a:t>
            </a:r>
            <a:r>
              <a:rPr lang="en-US" altLang="ja-JP" sz="2000" b="1" baseline="-25000" dirty="0">
                <a:solidFill>
                  <a:srgbClr val="0000FF"/>
                </a:solidFill>
              </a:rPr>
              <a:t>anti-</a:t>
            </a:r>
            <a:r>
              <a:rPr lang="en-US" altLang="ja-JP" sz="2000" b="1" i="1" baseline="-25000" dirty="0">
                <a:solidFill>
                  <a:srgbClr val="0000FF"/>
                </a:solidFill>
              </a:rPr>
              <a:t>p</a:t>
            </a:r>
            <a:r>
              <a:rPr lang="en-US" altLang="ja-JP" sz="2000" b="1" dirty="0">
                <a:solidFill>
                  <a:srgbClr val="0000FF"/>
                </a:solidFill>
              </a:rPr>
              <a:t> + (</a:t>
            </a:r>
            <a:r>
              <a:rPr lang="en-US" altLang="ja-JP" sz="2000" b="1" i="1" dirty="0">
                <a:solidFill>
                  <a:srgbClr val="0000FF"/>
                </a:solidFill>
              </a:rPr>
              <a:t>1 – 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r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) </a:t>
            </a:r>
            <a:r>
              <a:rPr lang="en-US" altLang="ja-JP" sz="2000" b="1" i="1" dirty="0" err="1" smtClean="0">
                <a:solidFill>
                  <a:srgbClr val="0000FF"/>
                </a:solidFill>
              </a:rPr>
              <a:t>F</a:t>
            </a:r>
            <a:r>
              <a:rPr lang="en-US" altLang="ja-JP" sz="2000" b="1" baseline="-25000" dirty="0" err="1" smtClean="0">
                <a:solidFill>
                  <a:srgbClr val="0000FF"/>
                </a:solidFill>
              </a:rPr>
              <a:t>net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-</a:t>
            </a:r>
            <a:r>
              <a:rPr lang="en-US" altLang="ja-JP" sz="2000" b="1" i="1" baseline="-25000" dirty="0" smtClean="0">
                <a:solidFill>
                  <a:srgbClr val="0000FF"/>
                </a:solidFill>
              </a:rPr>
              <a:t>p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ja-JP" sz="2000" b="1" i="1" dirty="0" smtClean="0">
                <a:solidFill>
                  <a:srgbClr val="0000FF"/>
                </a:solidFill>
              </a:rPr>
              <a:t>F</a:t>
            </a:r>
            <a:r>
              <a:rPr lang="en-US" altLang="ja-JP" sz="2000" b="1" i="1" baseline="-25000" dirty="0" smtClean="0">
                <a:solidFill>
                  <a:srgbClr val="0000FF"/>
                </a:solidFill>
              </a:rPr>
              <a:t>K+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  =  r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 F</a:t>
            </a:r>
            <a:r>
              <a:rPr lang="en-US" altLang="ja-JP" sz="2000" b="1" i="1" baseline="-25000" dirty="0" smtClean="0">
                <a:solidFill>
                  <a:srgbClr val="0000FF"/>
                </a:solidFill>
              </a:rPr>
              <a:t>K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–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+ (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1 – r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) </a:t>
            </a:r>
            <a:r>
              <a:rPr lang="en-US" altLang="ja-JP" sz="2000" b="1" i="1" dirty="0" err="1" smtClean="0">
                <a:solidFill>
                  <a:srgbClr val="0000FF"/>
                </a:solidFill>
              </a:rPr>
              <a:t>F</a:t>
            </a:r>
            <a:r>
              <a:rPr lang="en-US" altLang="ja-JP" sz="2000" b="1" baseline="-25000" dirty="0" err="1" smtClean="0">
                <a:solidFill>
                  <a:srgbClr val="0000FF"/>
                </a:solidFill>
              </a:rPr>
              <a:t>net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-</a:t>
            </a:r>
            <a:r>
              <a:rPr lang="en-US" altLang="ja-JP" sz="2000" b="1" i="1" baseline="-25000" dirty="0" smtClean="0">
                <a:solidFill>
                  <a:srgbClr val="0000FF"/>
                </a:solidFill>
              </a:rPr>
              <a:t>K</a:t>
            </a:r>
            <a:endParaRPr lang="en-US" altLang="ja-JP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ja-JP" sz="1600" dirty="0" smtClean="0">
                <a:solidFill>
                  <a:schemeClr val="tx1"/>
                </a:solidFill>
              </a:rPr>
              <a:t>where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r</a:t>
            </a:r>
            <a:r>
              <a:rPr lang="en-US" altLang="ja-JP" sz="16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(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y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=</a:t>
            </a:r>
            <a:r>
              <a:rPr lang="en-US" sz="1600" dirty="0" smtClean="0"/>
              <a:t>observed anti-</a:t>
            </a:r>
            <a:r>
              <a:rPr lang="en-US" sz="1600" i="1" dirty="0" smtClean="0"/>
              <a:t>p</a:t>
            </a:r>
            <a:r>
              <a:rPr lang="en-US" sz="1600" dirty="0" smtClean="0"/>
              <a:t> over </a:t>
            </a:r>
            <a:r>
              <a:rPr lang="en-US" sz="1600" i="1" dirty="0" smtClean="0"/>
              <a:t>p</a:t>
            </a:r>
            <a:r>
              <a:rPr lang="en-US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and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r</a:t>
            </a:r>
            <a:r>
              <a:rPr lang="en-US" altLang="ja-JP" sz="1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(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y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600" dirty="0" smtClean="0">
                <a:solidFill>
                  <a:schemeClr val="tx1"/>
                </a:solidFill>
              </a:rPr>
              <a:t> =</a:t>
            </a:r>
            <a:r>
              <a:rPr lang="en-US" sz="1600" dirty="0" smtClean="0"/>
              <a:t>observed </a:t>
            </a:r>
            <a:r>
              <a:rPr lang="en-US" sz="1600" i="1" dirty="0" smtClean="0"/>
              <a:t>K</a:t>
            </a:r>
            <a:r>
              <a:rPr lang="en-US" sz="1600" baseline="40000" dirty="0" smtClean="0">
                <a:solidFill>
                  <a:srgbClr val="FF0000"/>
                </a:solidFill>
              </a:rPr>
              <a:t> </a:t>
            </a:r>
            <a:r>
              <a:rPr lang="en-US" sz="1600" baseline="40000" dirty="0" smtClean="0">
                <a:solidFill>
                  <a:schemeClr val="tx1"/>
                </a:solidFill>
              </a:rPr>
              <a:t>–</a:t>
            </a:r>
            <a:r>
              <a:rPr lang="en-US" sz="1600" i="1" dirty="0" smtClean="0"/>
              <a:t> </a:t>
            </a:r>
            <a:r>
              <a:rPr lang="en-US" sz="1600" dirty="0" smtClean="0"/>
              <a:t>over </a:t>
            </a:r>
            <a:r>
              <a:rPr lang="en-US" sz="1600" i="1" dirty="0" smtClean="0"/>
              <a:t>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825" y="984601"/>
            <a:ext cx="5384092" cy="3766784"/>
            <a:chOff x="162825" y="843473"/>
            <a:chExt cx="5384092" cy="3766784"/>
          </a:xfrm>
        </p:grpSpPr>
        <p:pic>
          <p:nvPicPr>
            <p:cNvPr id="3" name="Picture 2" descr="v1_netK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" b="1608"/>
            <a:stretch/>
          </p:blipFill>
          <p:spPr>
            <a:xfrm rot="5400000">
              <a:off x="971479" y="34819"/>
              <a:ext cx="3766784" cy="53840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32492" y="3538912"/>
              <a:ext cx="2062455" cy="336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25577" y="3631004"/>
            <a:ext cx="171289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73" y="0"/>
            <a:ext cx="8229600" cy="608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DE"/>
                </a:solidFill>
              </a:rPr>
              <a:t>Directed flow (</a:t>
            </a:r>
            <a:r>
              <a:rPr lang="en-US" i="1" dirty="0" smtClean="0">
                <a:solidFill>
                  <a:srgbClr val="0000DE"/>
                </a:solidFill>
              </a:rPr>
              <a:t>v</a:t>
            </a:r>
            <a:r>
              <a:rPr lang="en-US" baseline="-25000" dirty="0" smtClean="0">
                <a:solidFill>
                  <a:srgbClr val="0000DE"/>
                </a:solidFill>
              </a:rPr>
              <a:t>1</a:t>
            </a:r>
            <a:r>
              <a:rPr lang="en-US" dirty="0" smtClean="0">
                <a:solidFill>
                  <a:srgbClr val="0000DE"/>
                </a:solidFill>
              </a:rPr>
              <a:t>)</a:t>
            </a:r>
            <a:endParaRPr lang="en-US" dirty="0">
              <a:solidFill>
                <a:srgbClr val="0000D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3024"/>
            <a:ext cx="5579276" cy="180024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776"/>
              </a:spcBef>
            </a:pP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1</a:t>
            </a:r>
            <a:r>
              <a:rPr lang="en-US" sz="2400" dirty="0"/>
              <a:t>, produced early, gives info about </a:t>
            </a:r>
            <a:r>
              <a:rPr lang="en-US" sz="2400" dirty="0" smtClean="0"/>
              <a:t>EOS</a:t>
            </a:r>
          </a:p>
          <a:p>
            <a:pPr>
              <a:lnSpc>
                <a:spcPct val="130000"/>
              </a:lnSpc>
              <a:spcBef>
                <a:spcPts val="1776"/>
              </a:spcBef>
            </a:pPr>
            <a:r>
              <a:rPr lang="en-US" sz="2400" dirty="0" smtClean="0"/>
              <a:t>Hydro with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phase transition shows </a:t>
            </a:r>
            <a:r>
              <a:rPr lang="en-US" sz="2400" dirty="0"/>
              <a:t>dip in </a:t>
            </a:r>
            <a:r>
              <a:rPr lang="en-US" sz="2400" dirty="0" smtClean="0"/>
              <a:t>directed flow </a:t>
            </a:r>
            <a:r>
              <a:rPr lang="en-US" sz="2400" dirty="0"/>
              <a:t>vs. beam energy </a:t>
            </a:r>
            <a:r>
              <a:rPr lang="en-US" sz="2400" dirty="0" smtClean="0"/>
              <a:t>due to sudden softening of EOS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5776" b="6981"/>
          <a:stretch/>
        </p:blipFill>
        <p:spPr>
          <a:xfrm>
            <a:off x="35940" y="5821251"/>
            <a:ext cx="4199450" cy="1021697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19873" y="5817625"/>
            <a:ext cx="3957883" cy="935999"/>
            <a:chOff x="3820516" y="5058773"/>
            <a:chExt cx="5220252" cy="1184735"/>
          </a:xfrm>
        </p:grpSpPr>
        <p:pic>
          <p:nvPicPr>
            <p:cNvPr id="14" name="Picture 13" descr="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0516" y="5058773"/>
              <a:ext cx="5220252" cy="1184735"/>
            </a:xfrm>
            <a:prstGeom prst="rect">
              <a:avLst/>
            </a:prstGeom>
          </p:spPr>
        </p:pic>
        <p:sp>
          <p:nvSpPr>
            <p:cNvPr id="15" name="Notched Right Arrow 14"/>
            <p:cNvSpPr>
              <a:spLocks noChangeAspect="1"/>
            </p:cNvSpPr>
            <p:nvPr/>
          </p:nvSpPr>
          <p:spPr>
            <a:xfrm flipH="1">
              <a:off x="7563543" y="5821251"/>
              <a:ext cx="395998" cy="187246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6923" y="5779679"/>
              <a:ext cx="2007667" cy="36080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409008" y="396290"/>
            <a:ext cx="3598917" cy="3126161"/>
            <a:chOff x="5758872" y="622458"/>
            <a:chExt cx="3385128" cy="2926561"/>
          </a:xfrm>
        </p:grpSpPr>
        <p:pic>
          <p:nvPicPr>
            <p:cNvPr id="17" name="Picture 16" descr="HydroPx-B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9"/>
            <a:stretch>
              <a:fillRect/>
            </a:stretch>
          </p:blipFill>
          <p:spPr>
            <a:xfrm>
              <a:off x="5758872" y="622458"/>
              <a:ext cx="3323799" cy="2926561"/>
            </a:xfrm>
            <a:prstGeom prst="rect">
              <a:avLst/>
            </a:prstGeom>
          </p:spPr>
        </p:pic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6482383" y="712636"/>
              <a:ext cx="26616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H. Stoecker, </a:t>
              </a:r>
            </a:p>
            <a:p>
              <a:r>
                <a:rPr lang="en-US" sz="1400" dirty="0" err="1"/>
                <a:t>Nucl</a:t>
              </a:r>
              <a:r>
                <a:rPr lang="en-US" sz="1400" dirty="0"/>
                <a:t>. Phys. A </a:t>
              </a:r>
              <a:r>
                <a:rPr lang="en-US" sz="1400" b="1" dirty="0"/>
                <a:t>750</a:t>
              </a:r>
              <a:r>
                <a:rPr lang="en-US" sz="1400" dirty="0"/>
                <a:t>, 121 (2005).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81079" y="1235856"/>
              <a:ext cx="1616639" cy="514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dirty="0" smtClean="0">
                  <a:solidFill>
                    <a:srgbClr val="0000FF"/>
                  </a:solidFill>
                </a:rPr>
                <a:t>Isochronous freeze-out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732" y="3480965"/>
            <a:ext cx="8416942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Proton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1</a:t>
            </a:r>
            <a:r>
              <a:rPr lang="en-US" sz="2400" dirty="0" smtClean="0"/>
              <a:t> probes interplay of baryon transport and hydro behavior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New </a:t>
            </a:r>
            <a:r>
              <a:rPr lang="en-US" sz="2400" dirty="0" err="1" smtClean="0"/>
              <a:t>Λ</a:t>
            </a:r>
            <a:r>
              <a:rPr lang="en-US" sz="2400" dirty="0" smtClean="0"/>
              <a:t> data offer more insight into transport of baryons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341" r="13823"/>
          <a:stretch/>
        </p:blipFill>
        <p:spPr>
          <a:xfrm rot="5400000">
            <a:off x="2043594" y="-1409380"/>
            <a:ext cx="4955050" cy="9042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35" y="25372"/>
            <a:ext cx="8229600" cy="608840"/>
          </a:xfrm>
        </p:spPr>
        <p:txBody>
          <a:bodyPr tIns="0">
            <a:noAutofit/>
          </a:bodyPr>
          <a:lstStyle/>
          <a:p>
            <a:r>
              <a:rPr lang="en-US" sz="3600" i="1" dirty="0" err="1" smtClean="0"/>
              <a:t>dv</a:t>
            </a:r>
            <a:r>
              <a:rPr lang="en-US" sz="3600" baseline="-25000" dirty="0" err="1" smtClean="0"/>
              <a:t>1</a:t>
            </a:r>
            <a:r>
              <a:rPr lang="en-US" sz="3600" dirty="0" smtClean="0"/>
              <a:t>/</a:t>
            </a:r>
            <a:r>
              <a:rPr lang="en-US" sz="3600" i="1" dirty="0" smtClean="0"/>
              <a:t>dy </a:t>
            </a:r>
            <a:r>
              <a:rPr lang="en-US" sz="3600" dirty="0"/>
              <a:t>vs. centrality </a:t>
            </a:r>
            <a:r>
              <a:rPr lang="en-US" sz="3600" dirty="0" smtClean="0"/>
              <a:t>for </a:t>
            </a:r>
            <a:r>
              <a:rPr lang="en-US" sz="3600" dirty="0"/>
              <a:t>π</a:t>
            </a:r>
            <a:r>
              <a:rPr lang="en-US" sz="3600" baseline="30000" dirty="0"/>
              <a:t>±</a:t>
            </a:r>
            <a:r>
              <a:rPr lang="en-US" sz="3600" dirty="0"/>
              <a:t>, </a:t>
            </a:r>
            <a:r>
              <a:rPr lang="en-US" sz="3600" i="1" dirty="0"/>
              <a:t>p</a:t>
            </a:r>
            <a:r>
              <a:rPr lang="en-US" sz="3600" dirty="0"/>
              <a:t>, 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02" y="5416676"/>
            <a:ext cx="8784000" cy="125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0400" indent="-140400">
              <a:lnSpc>
                <a:spcPct val="13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700" i="1" dirty="0" err="1">
                <a:solidFill>
                  <a:srgbClr val="0000FF"/>
                </a:solidFill>
              </a:rPr>
              <a:t>dv</a:t>
            </a:r>
            <a:r>
              <a:rPr lang="en-US" sz="1700" baseline="-25000" dirty="0" err="1">
                <a:solidFill>
                  <a:srgbClr val="0000FF"/>
                </a:solidFill>
              </a:rPr>
              <a:t>1</a:t>
            </a:r>
            <a:r>
              <a:rPr lang="en-US" sz="1700" dirty="0">
                <a:solidFill>
                  <a:srgbClr val="0000FF"/>
                </a:solidFill>
              </a:rPr>
              <a:t>/</a:t>
            </a:r>
            <a:r>
              <a:rPr lang="en-US" sz="1700" i="1" dirty="0" err="1">
                <a:solidFill>
                  <a:srgbClr val="0000FF"/>
                </a:solidFill>
              </a:rPr>
              <a:t>dy</a:t>
            </a:r>
            <a:r>
              <a:rPr lang="en-US" sz="1700" dirty="0">
                <a:solidFill>
                  <a:srgbClr val="0000FF"/>
                </a:solidFill>
              </a:rPr>
              <a:t> for </a:t>
            </a:r>
            <a:r>
              <a:rPr lang="en-US" sz="1700" i="1" dirty="0">
                <a:solidFill>
                  <a:srgbClr val="0000FF"/>
                </a:solidFill>
              </a:rPr>
              <a:t>p</a:t>
            </a:r>
            <a:r>
              <a:rPr lang="en-US" sz="1700" dirty="0">
                <a:solidFill>
                  <a:srgbClr val="0000FF"/>
                </a:solidFill>
              </a:rPr>
              <a:t>, </a:t>
            </a:r>
            <a:r>
              <a:rPr lang="en-US" sz="1700" dirty="0" err="1">
                <a:solidFill>
                  <a:srgbClr val="0000FF"/>
                </a:solidFill>
              </a:rPr>
              <a:t>Λ</a:t>
            </a:r>
            <a:r>
              <a:rPr lang="en-US" sz="1700" dirty="0">
                <a:solidFill>
                  <a:srgbClr val="0000FF"/>
                </a:solidFill>
              </a:rPr>
              <a:t> strongly depends on </a:t>
            </a:r>
            <a:r>
              <a:rPr lang="en-US" sz="1700" dirty="0" smtClean="0">
                <a:solidFill>
                  <a:srgbClr val="0000FF"/>
                </a:solidFill>
              </a:rPr>
              <a:t>centrality</a:t>
            </a:r>
          </a:p>
          <a:p>
            <a:pPr marL="140400" indent="-140400">
              <a:lnSpc>
                <a:spcPct val="13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700" dirty="0" smtClean="0">
                <a:solidFill>
                  <a:srgbClr val="0000FF"/>
                </a:solidFill>
              </a:rPr>
              <a:t>Minimum </a:t>
            </a:r>
            <a:r>
              <a:rPr lang="en-US" sz="1700" dirty="0">
                <a:solidFill>
                  <a:srgbClr val="0000FF"/>
                </a:solidFill>
              </a:rPr>
              <a:t>in slope </a:t>
            </a:r>
            <a:r>
              <a:rPr lang="en-US" sz="1700" dirty="0" err="1">
                <a:solidFill>
                  <a:srgbClr val="0000FF"/>
                </a:solidFill>
              </a:rPr>
              <a:t>vs</a:t>
            </a:r>
            <a:r>
              <a:rPr lang="en-US" sz="1700" dirty="0">
                <a:solidFill>
                  <a:srgbClr val="0000FF"/>
                </a:solidFill>
              </a:rPr>
              <a:t> beam energy is statistically significant only for </a:t>
            </a:r>
            <a:r>
              <a:rPr lang="en-US" sz="1700" i="1" dirty="0">
                <a:solidFill>
                  <a:srgbClr val="0000FF"/>
                </a:solidFill>
              </a:rPr>
              <a:t>p</a:t>
            </a:r>
            <a:r>
              <a:rPr lang="en-US" sz="1700" dirty="0">
                <a:solidFill>
                  <a:srgbClr val="0000FF"/>
                </a:solidFill>
              </a:rPr>
              <a:t> at intermediate </a:t>
            </a:r>
            <a:r>
              <a:rPr lang="en-US" sz="1700" dirty="0" smtClean="0">
                <a:solidFill>
                  <a:srgbClr val="0000FF"/>
                </a:solidFill>
              </a:rPr>
              <a:t>centrality</a:t>
            </a:r>
          </a:p>
          <a:p>
            <a:pPr marL="140400" indent="-140400">
              <a:lnSpc>
                <a:spcPct val="13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700" dirty="0" smtClean="0">
                <a:solidFill>
                  <a:srgbClr val="0000FF"/>
                </a:solidFill>
              </a:rPr>
              <a:t>Different </a:t>
            </a:r>
            <a:r>
              <a:rPr lang="en-US" sz="1700" dirty="0">
                <a:solidFill>
                  <a:srgbClr val="0000FF"/>
                </a:solidFill>
              </a:rPr>
              <a:t>centralities may probe different regions of phase diagram --&gt; important for BES-</a:t>
            </a:r>
            <a:r>
              <a:rPr lang="en-US" sz="1700" dirty="0" smtClean="0">
                <a:solidFill>
                  <a:srgbClr val="0000FF"/>
                </a:solidFill>
              </a:rPr>
              <a:t>II </a:t>
            </a:r>
            <a:endParaRPr lang="en-US" sz="17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8038" y="809503"/>
            <a:ext cx="126166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4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preliminary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5244" y="809503"/>
            <a:ext cx="1762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Λ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5606" y="809503"/>
            <a:ext cx="2326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p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878" y="809503"/>
            <a:ext cx="2723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</a:rPr>
              <a:t>π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35" y="-43306"/>
            <a:ext cx="8229600" cy="770726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7" y="723193"/>
            <a:ext cx="8568000" cy="5750403"/>
          </a:xfrm>
        </p:spPr>
        <p:txBody>
          <a:bodyPr>
            <a:noAutofit/>
          </a:bodyPr>
          <a:lstStyle/>
          <a:p>
            <a:pPr indent="-182880">
              <a:spcBef>
                <a:spcPts val="1800"/>
              </a:spcBef>
            </a:pPr>
            <a:r>
              <a:rPr lang="en-US" sz="2400" dirty="0" smtClean="0"/>
              <a:t>We present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and </a:t>
            </a:r>
            <a:r>
              <a:rPr lang="en-US" sz="2400" dirty="0" err="1" smtClean="0"/>
              <a:t>midrapidity</a:t>
            </a:r>
            <a:r>
              <a:rPr lang="en-US" sz="2400" dirty="0" smtClean="0"/>
              <a:t> </a:t>
            </a:r>
            <a:r>
              <a:rPr lang="en-US" sz="2400" i="1" dirty="0" smtClean="0"/>
              <a:t>dv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</a:t>
            </a:r>
            <a:r>
              <a:rPr lang="en-US" sz="2400" i="1" dirty="0" smtClean="0"/>
              <a:t>dy</a:t>
            </a:r>
            <a:r>
              <a:rPr lang="en-US" sz="2400" dirty="0" smtClean="0"/>
              <a:t> at 7.7, 11.5, 14.5, 19.6, 27 and 39 </a:t>
            </a:r>
            <a:r>
              <a:rPr lang="en-US" sz="2400" dirty="0" err="1" smtClean="0"/>
              <a:t>GeV</a:t>
            </a:r>
            <a:r>
              <a:rPr lang="en-US" sz="2400" dirty="0" smtClean="0"/>
              <a:t> 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 collisions for </a:t>
            </a:r>
            <a:r>
              <a:rPr lang="en-US" sz="2400" i="1" dirty="0" smtClean="0"/>
              <a:t>p,</a:t>
            </a:r>
            <a:r>
              <a:rPr lang="en-US" sz="2400" dirty="0" smtClean="0"/>
              <a:t> anti-</a:t>
            </a:r>
            <a:r>
              <a:rPr lang="en-US" sz="2400" i="1" dirty="0" smtClean="0"/>
              <a:t>p, </a:t>
            </a:r>
            <a:r>
              <a:rPr lang="en-US" sz="2400" dirty="0" smtClean="0"/>
              <a:t>Λ, anti-Λ, </a:t>
            </a:r>
            <a:r>
              <a:rPr lang="en-US" sz="2400" i="1" dirty="0" smtClean="0"/>
              <a:t>K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π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, at 9 centralities</a:t>
            </a:r>
          </a:p>
          <a:p>
            <a:pPr indent="-182880">
              <a:spcBef>
                <a:spcPts val="1800"/>
              </a:spcBef>
            </a:pPr>
            <a:r>
              <a:rPr lang="en-US" sz="2400" i="1" dirty="0" err="1"/>
              <a:t>dv</a:t>
            </a:r>
            <a:r>
              <a:rPr lang="en-US" sz="2400" baseline="-25000" dirty="0" err="1"/>
              <a:t>1</a:t>
            </a:r>
            <a:r>
              <a:rPr lang="en-US" sz="2400" dirty="0"/>
              <a:t>/</a:t>
            </a:r>
            <a:r>
              <a:rPr lang="en-US" sz="2400" i="1" dirty="0" err="1" smtClean="0"/>
              <a:t>dy</a:t>
            </a:r>
            <a:r>
              <a:rPr lang="en-US" sz="2400" dirty="0" err="1" smtClean="0"/>
              <a:t>|</a:t>
            </a:r>
            <a:r>
              <a:rPr lang="en-US" sz="2400" i="1" baseline="-25000" dirty="0" err="1" smtClean="0"/>
              <a:t>y</a:t>
            </a:r>
            <a:r>
              <a:rPr lang="en-US" sz="2400" i="1" baseline="-25000" dirty="0" smtClean="0"/>
              <a:t>=</a:t>
            </a:r>
            <a:r>
              <a:rPr lang="en-US" sz="2400" baseline="-25000" dirty="0" smtClean="0"/>
              <a:t>0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for both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dirty="0" err="1" smtClean="0"/>
              <a:t>Λ</a:t>
            </a:r>
            <a:r>
              <a:rPr lang="en-US" sz="2400" dirty="0" smtClean="0"/>
              <a:t> shows sign change and strongly depends on beam energy and collision centrality </a:t>
            </a:r>
          </a:p>
          <a:p>
            <a:pPr indent="-182880">
              <a:spcBef>
                <a:spcPts val="1800"/>
              </a:spcBef>
            </a:pPr>
            <a:r>
              <a:rPr lang="en-US" sz="2400" dirty="0"/>
              <a:t>There are distinct qualitative features in 10-40% centrality </a:t>
            </a:r>
            <a:r>
              <a:rPr lang="en-US" sz="2400" dirty="0" err="1"/>
              <a:t>dv1</a:t>
            </a:r>
            <a:r>
              <a:rPr lang="en-US" sz="2400" dirty="0"/>
              <a:t>/</a:t>
            </a:r>
            <a:r>
              <a:rPr lang="en-US" sz="2400" dirty="0" err="1"/>
              <a:t>dy</a:t>
            </a:r>
            <a:r>
              <a:rPr lang="en-US" sz="2400" dirty="0"/>
              <a:t> for baryons (sign change &amp; minimum), antibaryons (always negative), mesons (negative &amp; smaller magnitude</a:t>
            </a:r>
            <a:r>
              <a:rPr lang="en-US" sz="2400" dirty="0" smtClean="0"/>
              <a:t>)</a:t>
            </a:r>
          </a:p>
          <a:p>
            <a:pPr indent="-182880">
              <a:spcBef>
                <a:spcPts val="1800"/>
              </a:spcBef>
            </a:pPr>
            <a:r>
              <a:rPr lang="en-US" sz="2400" dirty="0"/>
              <a:t>Net-</a:t>
            </a:r>
            <a:r>
              <a:rPr lang="en-US" sz="2400" i="1" dirty="0"/>
              <a:t>p</a:t>
            </a:r>
            <a:r>
              <a:rPr lang="en-US" sz="2400" dirty="0"/>
              <a:t> &amp; net-</a:t>
            </a:r>
            <a:r>
              <a:rPr lang="en-US" sz="2400" i="1" dirty="0"/>
              <a:t>K</a:t>
            </a:r>
            <a:r>
              <a:rPr lang="en-US" sz="2400" dirty="0"/>
              <a:t> is similar for √</a:t>
            </a:r>
            <a:r>
              <a:rPr lang="en-US" sz="2400" dirty="0" err="1"/>
              <a:t>s</a:t>
            </a:r>
            <a:r>
              <a:rPr lang="en-US" sz="2400" baseline="-25000" dirty="0" err="1"/>
              <a:t>NN</a:t>
            </a:r>
            <a:r>
              <a:rPr lang="en-US" sz="2400" dirty="0"/>
              <a:t> </a:t>
            </a:r>
            <a:r>
              <a:rPr lang="en-US" sz="2400" dirty="0" smtClean="0"/>
              <a:t>≥ 14.5 </a:t>
            </a:r>
            <a:r>
              <a:rPr lang="en-US" sz="2400" dirty="0" err="1"/>
              <a:t>GeV</a:t>
            </a:r>
            <a:r>
              <a:rPr lang="en-US" sz="2400" dirty="0"/>
              <a:t> (reflects quark transport?</a:t>
            </a:r>
            <a:r>
              <a:rPr lang="en-US" sz="2400" dirty="0" smtClean="0"/>
              <a:t>). </a:t>
            </a:r>
            <a:r>
              <a:rPr lang="en-US" sz="2400" dirty="0"/>
              <a:t>Below ~14.5 </a:t>
            </a:r>
            <a:r>
              <a:rPr lang="en-US" sz="2400" dirty="0" err="1"/>
              <a:t>GeV</a:t>
            </a:r>
            <a:r>
              <a:rPr lang="en-US" sz="2400" dirty="0"/>
              <a:t>, net-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i="1" dirty="0" err="1"/>
              <a:t>dv</a:t>
            </a:r>
            <a:r>
              <a:rPr lang="en-US" sz="2400" baseline="-25000" dirty="0" err="1"/>
              <a:t>1</a:t>
            </a:r>
            <a:r>
              <a:rPr lang="en-US" sz="2400" i="1" dirty="0"/>
              <a:t>/</a:t>
            </a:r>
            <a:r>
              <a:rPr lang="en-US" sz="2400" i="1" dirty="0" err="1"/>
              <a:t>dy</a:t>
            </a:r>
            <a:r>
              <a:rPr lang="en-US" sz="2400" dirty="0"/>
              <a:t> changes sign to positive while net-</a:t>
            </a:r>
            <a:r>
              <a:rPr lang="en-US" sz="2400" i="1" dirty="0"/>
              <a:t>K</a:t>
            </a:r>
            <a:r>
              <a:rPr lang="en-US" sz="2400" dirty="0"/>
              <a:t> stays negative</a:t>
            </a:r>
            <a:endParaRPr lang="en-US" sz="2400" dirty="0" smtClean="0"/>
          </a:p>
          <a:p>
            <a:pPr indent="-182880">
              <a:spcBef>
                <a:spcPts val="1800"/>
              </a:spcBef>
            </a:pPr>
            <a:r>
              <a:rPr lang="en-US" sz="2400" dirty="0" smtClean="0"/>
              <a:t>Models with and without phase transitions don’t reproduce notable qualitative features of data (especially </a:t>
            </a:r>
            <a:r>
              <a:rPr lang="en-US" sz="2400" i="1" dirty="0" smtClean="0"/>
              <a:t>p</a:t>
            </a:r>
            <a:r>
              <a:rPr lang="en-US" sz="2400" dirty="0" smtClean="0"/>
              <a:t>, </a:t>
            </a:r>
            <a:r>
              <a:rPr lang="en-US" sz="2400" dirty="0" err="1" smtClean="0"/>
              <a:t>Λ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1196" y="3105835"/>
            <a:ext cx="158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92817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1827" r="6780"/>
          <a:stretch/>
        </p:blipFill>
        <p:spPr>
          <a:xfrm rot="5400000">
            <a:off x="1851501" y="-1223922"/>
            <a:ext cx="5436000" cy="9089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35" y="25372"/>
            <a:ext cx="8229600" cy="608840"/>
          </a:xfrm>
        </p:spPr>
        <p:txBody>
          <a:bodyPr tIns="0">
            <a:noAutofit/>
          </a:bodyPr>
          <a:lstStyle/>
          <a:p>
            <a:r>
              <a:rPr lang="en-US" sz="3600" i="1" dirty="0" err="1" smtClean="0"/>
              <a:t>dv</a:t>
            </a:r>
            <a:r>
              <a:rPr lang="en-US" sz="3600" baseline="-25000" dirty="0" err="1" smtClean="0"/>
              <a:t>1</a:t>
            </a:r>
            <a:r>
              <a:rPr lang="en-US" sz="3600" dirty="0" smtClean="0"/>
              <a:t>/</a:t>
            </a:r>
            <a:r>
              <a:rPr lang="en-US" sz="3600" i="1" dirty="0" smtClean="0"/>
              <a:t>dy </a:t>
            </a:r>
            <a:r>
              <a:rPr lang="en-US" sz="3600" dirty="0"/>
              <a:t>vs. centrality </a:t>
            </a:r>
            <a:r>
              <a:rPr lang="en-US" sz="3600" dirty="0" smtClean="0"/>
              <a:t>for </a:t>
            </a:r>
            <a:r>
              <a:rPr lang="en-US" sz="3600" dirty="0"/>
              <a:t>π</a:t>
            </a:r>
            <a:r>
              <a:rPr lang="en-US" sz="3600" baseline="30000" dirty="0"/>
              <a:t>±</a:t>
            </a:r>
            <a:r>
              <a:rPr lang="en-US" sz="3600" dirty="0"/>
              <a:t>, </a:t>
            </a:r>
            <a:r>
              <a:rPr lang="en-US" sz="3600" i="1" dirty="0"/>
              <a:t>p</a:t>
            </a:r>
            <a:r>
              <a:rPr lang="en-US" sz="3600" dirty="0"/>
              <a:t>, 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1571" y="949779"/>
            <a:ext cx="126166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4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preliminary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189" y="6248463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0000FF"/>
                </a:solidFill>
              </a:rPr>
              <a:t>UrQMD</a:t>
            </a:r>
            <a:r>
              <a:rPr lang="en-US" dirty="0">
                <a:solidFill>
                  <a:srgbClr val="0000FF"/>
                </a:solidFill>
              </a:rPr>
              <a:t> tends to follow qualitative trends in </a:t>
            </a:r>
            <a:r>
              <a:rPr lang="en-US" dirty="0" smtClean="0">
                <a:solidFill>
                  <a:srgbClr val="0000FF"/>
                </a:solidFill>
              </a:rPr>
              <a:t>centrality for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</a:rPr>
              <a:t>Λ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90" y="19096"/>
            <a:ext cx="8647789" cy="6088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DE"/>
                </a:solidFill>
              </a:rPr>
              <a:t>BES </a:t>
            </a:r>
            <a:r>
              <a:rPr lang="en-US" sz="3600" dirty="0">
                <a:solidFill>
                  <a:srgbClr val="0000DE"/>
                </a:solidFill>
              </a:rPr>
              <a:t>Program at STAR and Directed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101" y="544431"/>
            <a:ext cx="523380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Goals of BES : Explore QCD phase diagram</a:t>
            </a:r>
          </a:p>
          <a:p>
            <a:pPr marL="285750" indent="-18288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Map turn-off of QGP signatures</a:t>
            </a:r>
          </a:p>
          <a:p>
            <a:pPr marL="285750" indent="-18288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Search for Critical Point</a:t>
            </a:r>
          </a:p>
          <a:p>
            <a:pPr marL="285750" indent="-18288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Search for First-Order Phase Transition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4427" y="611686"/>
            <a:ext cx="3514066" cy="2225300"/>
            <a:chOff x="269890" y="611684"/>
            <a:chExt cx="3967387" cy="25123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90" y="611684"/>
              <a:ext cx="2940749" cy="2512371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313060" y="1759981"/>
              <a:ext cx="2924217" cy="308171"/>
              <a:chOff x="1405008" y="1941246"/>
              <a:chExt cx="3106180" cy="323998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405008" y="1941246"/>
                <a:ext cx="323997" cy="323997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Arrow Connector 17"/>
              <p:cNvCxnSpPr>
                <a:stCxn id="11" idx="6"/>
              </p:cNvCxnSpPr>
              <p:nvPr/>
            </p:nvCxnSpPr>
            <p:spPr>
              <a:xfrm>
                <a:off x="1729005" y="2103245"/>
                <a:ext cx="2782183" cy="16199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34173"/>
              </p:ext>
            </p:extLst>
          </p:nvPr>
        </p:nvGraphicFramePr>
        <p:xfrm>
          <a:off x="3968493" y="2572084"/>
          <a:ext cx="5064463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229"/>
                <a:gridCol w="585102"/>
                <a:gridCol w="556560"/>
                <a:gridCol w="699268"/>
                <a:gridCol w="585102"/>
                <a:gridCol w="585102"/>
                <a:gridCol w="585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√</a:t>
                      </a:r>
                      <a:r>
                        <a:rPr lang="en-US" sz="1800" b="1" dirty="0" err="1" smtClean="0"/>
                        <a:t>s</a:t>
                      </a:r>
                      <a:r>
                        <a:rPr lang="en-US" sz="1800" b="1" baseline="-25000" dirty="0" err="1" smtClean="0"/>
                        <a:t>NN</a:t>
                      </a:r>
                      <a:r>
                        <a:rPr lang="en-US" sz="1800" b="1" baseline="0" dirty="0" smtClean="0"/>
                        <a:t>(GeV)</a:t>
                      </a:r>
                      <a:endParaRPr lang="en-US" sz="1800" b="1" baseline="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7.7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11.5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14.5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19.6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Events</a:t>
                      </a:r>
                      <a:r>
                        <a:rPr lang="en-US" sz="1400" b="1" dirty="0" smtClean="0"/>
                        <a:t> (10</a:t>
                      </a:r>
                      <a:r>
                        <a:rPr lang="en-US" sz="1400" b="1" baseline="30000" dirty="0" smtClean="0"/>
                        <a:t>6</a:t>
                      </a:r>
                      <a:r>
                        <a:rPr lang="en-US" sz="1400" b="1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Minimum-bias</a:t>
                      </a:r>
                      <a:endParaRPr lang="en-US" sz="1600" dirty="0"/>
                    </a:p>
                  </a:txBody>
                  <a:tcPr marL="36000" marR="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4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</a:t>
                      </a:r>
                      <a:endParaRPr lang="en-US" sz="1600" dirty="0"/>
                    </a:p>
                  </a:txBody>
                  <a:tcPr marL="3600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53023" y="220275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Au+Au collisions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635" r="6571" b="2665"/>
          <a:stretch/>
        </p:blipFill>
        <p:spPr>
          <a:xfrm>
            <a:off x="168122" y="3252629"/>
            <a:ext cx="2891039" cy="33742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83872" y="3740132"/>
            <a:ext cx="5233807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DE"/>
                </a:solidFill>
              </a:rPr>
              <a:t>Rapidity-odd </a:t>
            </a:r>
            <a:r>
              <a:rPr lang="en-US" sz="2000" i="1" dirty="0">
                <a:solidFill>
                  <a:srgbClr val="0000DE"/>
                </a:solidFill>
              </a:rPr>
              <a:t>v</a:t>
            </a:r>
            <a:r>
              <a:rPr lang="en-US" sz="2000" baseline="-25000" dirty="0">
                <a:solidFill>
                  <a:srgbClr val="0000DE"/>
                </a:solidFill>
              </a:rPr>
              <a:t>1</a:t>
            </a:r>
            <a:r>
              <a:rPr lang="en-US" sz="2000" dirty="0">
                <a:solidFill>
                  <a:srgbClr val="0000DE"/>
                </a:solidFill>
              </a:rPr>
              <a:t> at </a:t>
            </a:r>
            <a:r>
              <a:rPr lang="en-US" sz="2000" dirty="0" smtClean="0">
                <a:solidFill>
                  <a:srgbClr val="0000DE"/>
                </a:solidFill>
              </a:rPr>
              <a:t>AGS energies </a:t>
            </a:r>
            <a:r>
              <a:rPr lang="en-US" sz="2000" dirty="0">
                <a:solidFill>
                  <a:srgbClr val="0000DE"/>
                </a:solidFill>
              </a:rPr>
              <a:t>positive and large for p, </a:t>
            </a:r>
            <a:r>
              <a:rPr lang="en-US" sz="2000" dirty="0" err="1" smtClean="0">
                <a:solidFill>
                  <a:srgbClr val="0000DE"/>
                </a:solidFill>
              </a:rPr>
              <a:t>Λ</a:t>
            </a:r>
            <a:r>
              <a:rPr lang="en-US" sz="2000" dirty="0" smtClean="0">
                <a:solidFill>
                  <a:srgbClr val="0000DE"/>
                </a:solidFill>
              </a:rPr>
              <a:t>  - </a:t>
            </a:r>
            <a:r>
              <a:rPr lang="en-US" sz="2000" dirty="0" err="1" smtClean="0">
                <a:solidFill>
                  <a:srgbClr val="0000FF"/>
                </a:solidFill>
              </a:rPr>
              <a:t>PRL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86</a:t>
            </a:r>
            <a:r>
              <a:rPr lang="en-US" sz="2000" dirty="0">
                <a:solidFill>
                  <a:srgbClr val="0000FF"/>
                </a:solidFill>
              </a:rPr>
              <a:t>, 2533 </a:t>
            </a:r>
            <a:r>
              <a:rPr lang="en-US" sz="2000" dirty="0" smtClean="0">
                <a:solidFill>
                  <a:srgbClr val="0000FF"/>
                </a:solidFill>
              </a:rPr>
              <a:t>(2001) </a:t>
            </a:r>
          </a:p>
          <a:p>
            <a:pPr marL="285750" indent="-18288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solidFill>
                  <a:srgbClr val="0000DE"/>
                </a:solidFill>
              </a:rPr>
              <a:t>For </a:t>
            </a:r>
            <a:r>
              <a:rPr lang="en-US" sz="2000" dirty="0" smtClean="0">
                <a:solidFill>
                  <a:srgbClr val="0000DE"/>
                </a:solidFill>
              </a:rPr>
              <a:t>10-40 % centrality, proton </a:t>
            </a:r>
            <a:r>
              <a:rPr lang="en-US" sz="2000" i="1" dirty="0">
                <a:solidFill>
                  <a:srgbClr val="0000DE"/>
                </a:solidFill>
              </a:rPr>
              <a:t>dv</a:t>
            </a:r>
            <a:r>
              <a:rPr lang="en-US" sz="2000" baseline="-25000" dirty="0">
                <a:solidFill>
                  <a:srgbClr val="0000DE"/>
                </a:solidFill>
              </a:rPr>
              <a:t>1</a:t>
            </a:r>
            <a:r>
              <a:rPr lang="en-US" sz="2000" dirty="0">
                <a:solidFill>
                  <a:srgbClr val="0000DE"/>
                </a:solidFill>
              </a:rPr>
              <a:t>/</a:t>
            </a:r>
            <a:r>
              <a:rPr lang="en-US" sz="2000" i="1" dirty="0">
                <a:solidFill>
                  <a:srgbClr val="0000DE"/>
                </a:solidFill>
              </a:rPr>
              <a:t>dy</a:t>
            </a:r>
            <a:r>
              <a:rPr lang="en-US" sz="2000" dirty="0">
                <a:solidFill>
                  <a:srgbClr val="0000DE"/>
                </a:solidFill>
              </a:rPr>
              <a:t> </a:t>
            </a:r>
            <a:r>
              <a:rPr lang="en-US" sz="2000" dirty="0" smtClean="0">
                <a:solidFill>
                  <a:srgbClr val="0000DE"/>
                </a:solidFill>
              </a:rPr>
              <a:t>vs. beam energy changes sign, </a:t>
            </a:r>
            <a:r>
              <a:rPr lang="en-US" sz="2000" dirty="0">
                <a:solidFill>
                  <a:srgbClr val="0000DE"/>
                </a:solidFill>
              </a:rPr>
              <a:t>with </a:t>
            </a:r>
            <a:r>
              <a:rPr lang="en-US" sz="2000" dirty="0" smtClean="0">
                <a:solidFill>
                  <a:srgbClr val="0000DE"/>
                </a:solidFill>
              </a:rPr>
              <a:t>a minimum. Net protons change sign twice</a:t>
            </a:r>
          </a:p>
          <a:p>
            <a:pPr marL="285750" indent="-18288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DE"/>
                </a:solidFill>
              </a:rPr>
              <a:t>Pion</a:t>
            </a:r>
            <a:r>
              <a:rPr lang="en-US" sz="2000" dirty="0" smtClean="0">
                <a:solidFill>
                  <a:srgbClr val="0000DE"/>
                </a:solidFill>
              </a:rPr>
              <a:t> </a:t>
            </a:r>
            <a:r>
              <a:rPr lang="en-US" sz="2000" dirty="0">
                <a:solidFill>
                  <a:srgbClr val="0000DE"/>
                </a:solidFill>
              </a:rPr>
              <a:t>and </a:t>
            </a:r>
            <a:r>
              <a:rPr lang="en-US" sz="2000" dirty="0" smtClean="0">
                <a:solidFill>
                  <a:srgbClr val="0000DE"/>
                </a:solidFill>
              </a:rPr>
              <a:t>antiproton </a:t>
            </a:r>
            <a:r>
              <a:rPr lang="en-US" sz="2000" dirty="0">
                <a:solidFill>
                  <a:srgbClr val="0000DE"/>
                </a:solidFill>
              </a:rPr>
              <a:t>slope remain </a:t>
            </a:r>
            <a:r>
              <a:rPr lang="en-US" sz="2000" dirty="0" smtClean="0">
                <a:solidFill>
                  <a:srgbClr val="0000DE"/>
                </a:solidFill>
              </a:rPr>
              <a:t>negative.</a:t>
            </a:r>
          </a:p>
          <a:p>
            <a:pPr marL="285750" indent="-18288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DE"/>
                </a:solidFill>
              </a:rPr>
              <a:t>EOS softening?</a:t>
            </a:r>
            <a:endParaRPr lang="en-US" dirty="0" smtClean="0">
              <a:solidFill>
                <a:srgbClr val="0000D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342" y="6567538"/>
            <a:ext cx="190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PRL </a:t>
            </a:r>
            <a:r>
              <a:rPr lang="en-US" sz="1400" b="1" dirty="0" smtClean="0">
                <a:solidFill>
                  <a:srgbClr val="0000FF"/>
                </a:solidFill>
              </a:rPr>
              <a:t>112</a:t>
            </a:r>
            <a:r>
              <a:rPr lang="en-US" sz="1400" dirty="0" smtClean="0">
                <a:solidFill>
                  <a:srgbClr val="0000FF"/>
                </a:solidFill>
              </a:rPr>
              <a:t>, 162301 (2014)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92" y="2741607"/>
            <a:ext cx="3518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</a:t>
            </a:r>
            <a:r>
              <a:rPr lang="en-US" sz="1100" dirty="0" err="1"/>
              <a:t>drupal.star.bnl.gov</a:t>
            </a:r>
            <a:r>
              <a:rPr lang="en-US" sz="1100" dirty="0"/>
              <a:t>/STAR/</a:t>
            </a:r>
            <a:r>
              <a:rPr lang="en-US" sz="1100" dirty="0" err="1"/>
              <a:t>starnotes</a:t>
            </a:r>
            <a:r>
              <a:rPr lang="en-US" sz="1100" dirty="0"/>
              <a:t>/public/</a:t>
            </a:r>
            <a:r>
              <a:rPr lang="en-US" sz="1100" dirty="0" err="1" smtClean="0"/>
              <a:t>sn0493</a:t>
            </a:r>
            <a:endParaRPr lang="en-US" sz="1100" dirty="0"/>
          </a:p>
          <a:p>
            <a:r>
              <a:rPr lang="en-US" sz="1100" dirty="0"/>
              <a:t>https://</a:t>
            </a:r>
            <a:r>
              <a:rPr lang="en-US" sz="1100" dirty="0" err="1"/>
              <a:t>drupal.star.bnl.gov</a:t>
            </a:r>
            <a:r>
              <a:rPr lang="en-US" sz="1100" dirty="0"/>
              <a:t>/STAR/</a:t>
            </a:r>
            <a:r>
              <a:rPr lang="en-US" sz="1100" dirty="0" err="1"/>
              <a:t>starnotes</a:t>
            </a:r>
            <a:r>
              <a:rPr lang="en-US" sz="1100" dirty="0"/>
              <a:t>/public/</a:t>
            </a:r>
            <a:r>
              <a:rPr lang="en-US" sz="1100" dirty="0" err="1" smtClean="0"/>
              <a:t>sn0598</a:t>
            </a:r>
            <a:endParaRPr lang="en-US" sz="11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24" y="0"/>
            <a:ext cx="5072332" cy="6088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DE"/>
                </a:solidFill>
              </a:rPr>
              <a:t>Frankfurt Hybrid Model</a:t>
            </a:r>
            <a:endParaRPr lang="en-US" sz="3200" dirty="0">
              <a:solidFill>
                <a:srgbClr val="0000D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4536" y="663120"/>
            <a:ext cx="8780893" cy="4882249"/>
            <a:chOff x="184536" y="663120"/>
            <a:chExt cx="9597301" cy="5209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536" y="663120"/>
              <a:ext cx="6816954" cy="52095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46443" y="812305"/>
              <a:ext cx="2735394" cy="68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DE"/>
                  </a:solidFill>
                </a:rPr>
                <a:t>IC =Isochronous freeze-out (</a:t>
              </a:r>
              <a:r>
                <a:rPr lang="en-US" dirty="0" err="1" smtClean="0">
                  <a:solidFill>
                    <a:srgbClr val="0000DE"/>
                  </a:solidFill>
                </a:rPr>
                <a:t>sim</a:t>
              </a:r>
              <a:r>
                <a:rPr lang="en-US" dirty="0" smtClean="0">
                  <a:solidFill>
                    <a:srgbClr val="0000DE"/>
                  </a:solidFill>
                </a:rPr>
                <a:t>. to 2005 hydro).</a:t>
              </a:r>
              <a:endParaRPr lang="en-US" dirty="0">
                <a:solidFill>
                  <a:srgbClr val="0000D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075273" y="1501959"/>
              <a:ext cx="4353921" cy="689655"/>
              <a:chOff x="5195660" y="1929480"/>
              <a:chExt cx="4353921" cy="68965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151460" y="1929480"/>
                <a:ext cx="2398121" cy="68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IE =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Iso-</a:t>
                </a:r>
                <a:r>
                  <a:rPr lang="en-US" dirty="0" err="1" smtClean="0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freeze-out (</a:t>
                </a:r>
                <a:r>
                  <a:rPr lang="en-US" dirty="0" err="1" smtClean="0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is energy density)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Bent-Up Arrow 8"/>
              <p:cNvSpPr/>
              <p:nvPr/>
            </p:nvSpPr>
            <p:spPr>
              <a:xfrm flipH="1">
                <a:off x="5195660" y="1929480"/>
                <a:ext cx="1943998" cy="228600"/>
              </a:xfrm>
              <a:prstGeom prst="bentUpArrow">
                <a:avLst>
                  <a:gd name="adj1" fmla="val 25000"/>
                  <a:gd name="adj2" fmla="val 25000"/>
                  <a:gd name="adj3" fmla="val 2770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462725" y="3546070"/>
            <a:ext cx="26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J. Steinheimer et al., </a:t>
            </a:r>
            <a:r>
              <a:rPr lang="en-US" sz="2000" dirty="0" err="1" smtClean="0">
                <a:cs typeface="Arial" pitchFamily="34" charset="0"/>
              </a:rPr>
              <a:t>PRC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b="1" dirty="0" smtClean="0"/>
              <a:t>89, </a:t>
            </a:r>
            <a:r>
              <a:rPr lang="en-US" sz="2000" dirty="0" smtClean="0"/>
              <a:t>054913 (2014).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113" y="5598289"/>
            <a:ext cx="88243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ign change, minimum and error </a:t>
            </a:r>
            <a:r>
              <a:rPr lang="en-US" b="1" dirty="0">
                <a:solidFill>
                  <a:srgbClr val="0000FF"/>
                </a:solidFill>
              </a:rPr>
              <a:t>bars for </a:t>
            </a:r>
            <a:r>
              <a:rPr lang="en-US" b="1" dirty="0" smtClean="0">
                <a:solidFill>
                  <a:srgbClr val="0000FF"/>
                </a:solidFill>
              </a:rPr>
              <a:t>STAR protons </a:t>
            </a:r>
            <a:r>
              <a:rPr lang="en-US" b="1" dirty="0">
                <a:solidFill>
                  <a:srgbClr val="0000FF"/>
                </a:solidFill>
              </a:rPr>
              <a:t>are </a:t>
            </a:r>
            <a:r>
              <a:rPr lang="en-US" b="1" dirty="0" smtClean="0">
                <a:solidFill>
                  <a:srgbClr val="0000FF"/>
                </a:solidFill>
              </a:rPr>
              <a:t>all invisible with this vertical scale </a:t>
            </a:r>
          </a:p>
          <a:p>
            <a:pPr>
              <a:lnSpc>
                <a:spcPct val="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All three model cases disagree strongly with experiment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1596" y="2482703"/>
            <a:ext cx="254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three model cases have 1</a:t>
            </a:r>
            <a:r>
              <a:rPr lang="en-US" baseline="30000" dirty="0" smtClean="0"/>
              <a:t>st</a:t>
            </a:r>
            <a:r>
              <a:rPr lang="en-US" dirty="0" smtClean="0"/>
              <a:t> order PT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890" y="-61645"/>
            <a:ext cx="7820217" cy="608840"/>
          </a:xfrm>
        </p:spPr>
        <p:txBody>
          <a:bodyPr lIns="0" tIns="0" rIns="0" bIns="0">
            <a:normAutofit/>
          </a:bodyPr>
          <a:lstStyle/>
          <a:p>
            <a:r>
              <a:rPr lang="en-US" sz="3600" dirty="0" smtClean="0"/>
              <a:t>STAR &amp; Particle Identification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0" y="4192393"/>
            <a:ext cx="2492290" cy="1792361"/>
            <a:chOff x="-52728" y="4325148"/>
            <a:chExt cx="2492290" cy="1792361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-451790" y="4998096"/>
              <a:ext cx="1079398" cy="28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dE/dx(keV/cm)</a:t>
              </a:r>
              <a:endParaRPr lang="en-US" sz="1400" dirty="0"/>
            </a:p>
          </p:txBody>
        </p:sp>
        <p:pic>
          <p:nvPicPr>
            <p:cNvPr id="10" name="Picture 9" descr="1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" t="2648" r="15733" b="3235"/>
            <a:stretch/>
          </p:blipFill>
          <p:spPr>
            <a:xfrm>
              <a:off x="240505" y="4325148"/>
              <a:ext cx="2199057" cy="1584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88856" y="4467709"/>
              <a:ext cx="328996" cy="252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/>
                <a:t> TPC 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430" y="4522309"/>
              <a:ext cx="279597" cy="311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809" y="5244091"/>
              <a:ext cx="394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K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6053" y="5404133"/>
              <a:ext cx="405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1367" y="5809732"/>
              <a:ext cx="878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 (GeV/c)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0972" y="4467709"/>
              <a:ext cx="1056174" cy="252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/>
                <a:t>√S</a:t>
              </a:r>
              <a:r>
                <a:rPr lang="en-US" sz="1400" baseline="-25000" dirty="0" smtClean="0"/>
                <a:t>NN</a:t>
              </a:r>
              <a:r>
                <a:rPr lang="en-US" sz="1400" dirty="0" smtClean="0"/>
                <a:t>=39 GeV</a:t>
              </a:r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04331" y="4228699"/>
            <a:ext cx="2397077" cy="1839445"/>
            <a:chOff x="3477484" y="618173"/>
            <a:chExt cx="2735303" cy="2109435"/>
          </a:xfrm>
        </p:grpSpPr>
        <p:pic>
          <p:nvPicPr>
            <p:cNvPr id="17" name="Picture 16" descr="2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" t="7768" r="21300" b="2420"/>
            <a:stretch/>
          </p:blipFill>
          <p:spPr>
            <a:xfrm>
              <a:off x="3784451" y="618173"/>
              <a:ext cx="2428336" cy="19403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45176" y="671979"/>
              <a:ext cx="332256" cy="2889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 smtClean="0"/>
                <a:t>TOF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1045" y="1991197"/>
              <a:ext cx="462292" cy="42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6393" y="1764212"/>
              <a:ext cx="474575" cy="42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K</a:t>
              </a:r>
              <a:r>
                <a:rPr lang="en-US" i="1" baseline="30000" dirty="0" smtClean="0"/>
                <a:t>+</a:t>
              </a:r>
              <a:endParaRPr lang="en-US" i="1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4577" y="968879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4136" y="2374657"/>
              <a:ext cx="1252993" cy="35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 (GeV/c)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961959" y="1237907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</a:t>
              </a:r>
              <a:r>
                <a:rPr lang="en-US" sz="1400" dirty="0" smtClean="0"/>
                <a:t>ass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 (</a:t>
              </a:r>
              <a:r>
                <a:rPr lang="en-US" sz="1400" dirty="0"/>
                <a:t>G</a:t>
              </a:r>
              <a:r>
                <a:rPr lang="en-US" sz="1400" dirty="0" smtClean="0"/>
                <a:t>eV/c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)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00376" y="671979"/>
              <a:ext cx="1109145" cy="2889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/>
                <a:t>√S</a:t>
              </a:r>
              <a:r>
                <a:rPr lang="en-US" sz="1400" baseline="-25000" dirty="0" smtClean="0"/>
                <a:t>NN</a:t>
              </a:r>
              <a:r>
                <a:rPr lang="en-US" sz="1400" dirty="0" smtClean="0"/>
                <a:t>=39 GeV</a:t>
              </a:r>
              <a:endParaRPr lang="en-US" sz="1400" dirty="0"/>
            </a:p>
          </p:txBody>
        </p:sp>
      </p:grp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23" y="546988"/>
            <a:ext cx="5614701" cy="35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0204" y="3075154"/>
            <a:ext cx="3180358" cy="923330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marL="68400" indent="-140400"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Uniform &amp; Large </a:t>
            </a:r>
            <a:r>
              <a:rPr lang="en-US" sz="2000" b="1" dirty="0">
                <a:solidFill>
                  <a:schemeClr val="bg1"/>
                </a:solidFill>
              </a:rPr>
              <a:t>Acceptance</a:t>
            </a:r>
          </a:p>
          <a:p>
            <a:pPr marL="68400" indent="-14040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Full azimuthal coverage</a:t>
            </a:r>
          </a:p>
          <a:p>
            <a:pPr marL="68400" indent="-140400"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|</a:t>
            </a:r>
            <a:r>
              <a:rPr lang="en-US" sz="2000" b="1" dirty="0" err="1" smtClean="0">
                <a:solidFill>
                  <a:schemeClr val="bg1"/>
                </a:solidFill>
              </a:rPr>
              <a:t>η</a:t>
            </a:r>
            <a:r>
              <a:rPr lang="en-US" sz="2000" b="1" dirty="0" smtClean="0">
                <a:solidFill>
                  <a:schemeClr val="bg1"/>
                </a:solidFill>
              </a:rPr>
              <a:t>| </a:t>
            </a:r>
            <a:r>
              <a:rPr lang="en-US" sz="2000" b="1" dirty="0">
                <a:solidFill>
                  <a:schemeClr val="bg1"/>
                </a:solidFill>
              </a:rPr>
              <a:t>&lt; 1 coverage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2773" y="3870255"/>
            <a:ext cx="10602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M. &amp; </a:t>
            </a:r>
            <a:r>
              <a:rPr lang="en-US" sz="1200" dirty="0" err="1" smtClean="0"/>
              <a:t>A.Schmah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546" y="6146054"/>
            <a:ext cx="241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0400" indent="-140400">
              <a:buFont typeface="Arial"/>
              <a:buChar char="•"/>
            </a:pPr>
            <a:r>
              <a:rPr lang="en-US" sz="1600" dirty="0" err="1" smtClean="0">
                <a:solidFill>
                  <a:srgbClr val="0000FF"/>
                </a:solidFill>
              </a:rPr>
              <a:t>PID</a:t>
            </a:r>
            <a:r>
              <a:rPr lang="en-US" sz="1600" dirty="0" smtClean="0">
                <a:solidFill>
                  <a:srgbClr val="0000FF"/>
                </a:solidFill>
              </a:rPr>
              <a:t> using energy loss in </a:t>
            </a:r>
            <a:r>
              <a:rPr lang="en-US" sz="1600" dirty="0" err="1" smtClean="0">
                <a:solidFill>
                  <a:srgbClr val="0000FF"/>
                </a:solidFill>
              </a:rPr>
              <a:t>TPC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</a:t>
            </a:r>
            <a:r>
              <a:rPr lang="en-US" sz="1600" i="1" dirty="0" err="1" smtClean="0">
                <a:solidFill>
                  <a:srgbClr val="0000FF"/>
                </a:solidFill>
              </a:rPr>
              <a:t>E</a:t>
            </a:r>
            <a:r>
              <a:rPr lang="en-US" sz="1600" i="1" dirty="0" smtClean="0">
                <a:solidFill>
                  <a:srgbClr val="0000FF"/>
                </a:solidFill>
              </a:rPr>
              <a:t>/</a:t>
            </a:r>
            <a:r>
              <a:rPr lang="en-US" sz="1600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x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3341" y="6093003"/>
            <a:ext cx="248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0400" indent="-140400">
              <a:buFont typeface="Arial"/>
              <a:buChar char="•"/>
            </a:pPr>
            <a:r>
              <a:rPr lang="en-US" sz="1600" dirty="0" err="1" smtClean="0">
                <a:solidFill>
                  <a:srgbClr val="0000FF"/>
                </a:solidFill>
              </a:rPr>
              <a:t>PID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using time of flight and momentum from TPC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3908" y="416703"/>
            <a:ext cx="2564805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Long lived: </a:t>
            </a:r>
            <a:r>
              <a:rPr lang="en-US" sz="2000" b="1" i="1" dirty="0" smtClean="0">
                <a:solidFill>
                  <a:srgbClr val="0000FF"/>
                </a:solidFill>
              </a:rPr>
              <a:t>p, K</a:t>
            </a:r>
            <a:r>
              <a:rPr lang="en-US" sz="2000" b="1" dirty="0" smtClean="0">
                <a:solidFill>
                  <a:srgbClr val="0000FF"/>
                </a:solidFill>
              </a:rPr>
              <a:t>, π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Requires TPC &amp; TOF hits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dE/dx</a:t>
            </a:r>
            <a:r>
              <a:rPr lang="en-US" dirty="0" smtClean="0"/>
              <a:t> cut of n</a:t>
            </a:r>
            <a:r>
              <a:rPr lang="en-US" sz="2000" dirty="0" smtClean="0"/>
              <a:t>σ</a:t>
            </a:r>
            <a:r>
              <a:rPr lang="en-US" dirty="0" smtClean="0"/>
              <a:t> ≤ 2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:  0.4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2.0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K</a:t>
            </a:r>
            <a:r>
              <a:rPr lang="en-US" i="1" baseline="30000" dirty="0" smtClean="0"/>
              <a:t>±</a:t>
            </a:r>
            <a:r>
              <a:rPr lang="en-US" dirty="0" smtClean="0"/>
              <a:t> &amp; π</a:t>
            </a:r>
            <a:r>
              <a:rPr lang="en-US" baseline="30000" dirty="0" smtClean="0"/>
              <a:t>± </a:t>
            </a:r>
            <a:r>
              <a:rPr lang="en-US" dirty="0" smtClean="0"/>
              <a:t>: 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&gt; 0.2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i="1" dirty="0" smtClean="0"/>
              <a:t>p</a:t>
            </a:r>
            <a:r>
              <a:rPr lang="en-US" dirty="0" smtClean="0"/>
              <a:t> &lt; 1.6 GeV/c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56171" y="2148792"/>
            <a:ext cx="284399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Short lived : Λ &amp; </a:t>
            </a:r>
            <a:r>
              <a:rPr lang="en-US" sz="2000" b="1" i="1" dirty="0" smtClean="0">
                <a:solidFill>
                  <a:srgbClr val="0000FF"/>
                </a:solidFill>
              </a:rPr>
              <a:t>K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0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Invariant mass technique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Mixed-event background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V0</a:t>
            </a:r>
            <a:r>
              <a:rPr lang="en-US" dirty="0" smtClean="0"/>
              <a:t> topological cuts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TPC and/or ToF hits </a:t>
            </a:r>
            <a:r>
              <a:rPr lang="en-US" dirty="0" smtClean="0"/>
              <a:t>for daughters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0</a:t>
            </a:r>
            <a:r>
              <a:rPr lang="en-US" dirty="0" smtClean="0"/>
              <a:t>.2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&lt; 5.0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766388" y="4120443"/>
            <a:ext cx="3233779" cy="2654923"/>
            <a:chOff x="3600998" y="3282967"/>
            <a:chExt cx="5351231" cy="3219966"/>
          </a:xfrm>
        </p:grpSpPr>
        <p:grpSp>
          <p:nvGrpSpPr>
            <p:cNvPr id="33" name="Group 32"/>
            <p:cNvGrpSpPr/>
            <p:nvPr/>
          </p:nvGrpSpPr>
          <p:grpSpPr>
            <a:xfrm>
              <a:off x="3600998" y="3282967"/>
              <a:ext cx="5351231" cy="3050288"/>
              <a:chOff x="306403" y="2401280"/>
              <a:chExt cx="5351231" cy="3050288"/>
            </a:xfrm>
          </p:grpSpPr>
          <p:pic>
            <p:nvPicPr>
              <p:cNvPr id="35" name="Picture 34" descr="massphipsiLambda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61" r="6250"/>
              <a:stretch/>
            </p:blipFill>
            <p:spPr>
              <a:xfrm>
                <a:off x="702577" y="2401280"/>
                <a:ext cx="4955057" cy="3050288"/>
              </a:xfrm>
              <a:prstGeom prst="rect">
                <a:avLst/>
              </a:prstGeom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306403" y="2605589"/>
                <a:ext cx="4872647" cy="2834009"/>
                <a:chOff x="44883" y="1510446"/>
                <a:chExt cx="4872647" cy="2834009"/>
              </a:xfrm>
            </p:grpSpPr>
            <p:grpSp>
              <p:nvGrpSpPr>
                <p:cNvPr id="39" name="Group 38"/>
                <p:cNvGrpSpPr>
                  <a:grpSpLocks noChangeAspect="1"/>
                </p:cNvGrpSpPr>
                <p:nvPr/>
              </p:nvGrpSpPr>
              <p:grpSpPr>
                <a:xfrm>
                  <a:off x="44883" y="1594007"/>
                  <a:ext cx="1876361" cy="2750448"/>
                  <a:chOff x="197349" y="1683508"/>
                  <a:chExt cx="1757229" cy="2233231"/>
                </a:xfrm>
              </p:grpSpPr>
              <p:pic>
                <p:nvPicPr>
                  <p:cNvPr id="41" name="Picture 40" descr="Untitled.png"/>
                  <p:cNvPicPr>
                    <a:picLocks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-437062" y="2317919"/>
                    <a:ext cx="1746244" cy="477422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Untitled.png"/>
                  <p:cNvPicPr>
                    <a:picLocks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340000">
                    <a:off x="638872" y="3579658"/>
                    <a:ext cx="1315706" cy="33708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2783023" y="1510446"/>
                  <a:ext cx="2134507" cy="4479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 smtClean="0"/>
                    <a:t>Invariant mass of Lambda (11.5 GeV)</a:t>
                  </a:r>
                  <a:endParaRPr lang="en-US" sz="1200" dirty="0"/>
                </a:p>
              </p:txBody>
            </p:sp>
          </p:grpSp>
        </p:grpSp>
        <p:pic>
          <p:nvPicPr>
            <p:cNvPr id="34" name="Picture 33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0000">
              <a:off x="5956490" y="6046269"/>
              <a:ext cx="2523941" cy="45666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25649" y="142898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TOF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709539" y="1613647"/>
            <a:ext cx="1022665" cy="0"/>
          </a:xfrm>
          <a:prstGeom prst="straightConnector1">
            <a:avLst/>
          </a:prstGeom>
          <a:ln>
            <a:solidFill>
              <a:srgbClr val="FFFFFF"/>
            </a:solidFill>
            <a:headEnd type="oval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19539" y="64317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TPC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173342" y="850517"/>
            <a:ext cx="755360" cy="947796"/>
          </a:xfrm>
          <a:prstGeom prst="straightConnector1">
            <a:avLst/>
          </a:prstGeom>
          <a:ln>
            <a:solidFill>
              <a:srgbClr val="FFFFFF"/>
            </a:solidFill>
            <a:headEnd type="oval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32021" y="9773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BBC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451435" y="1211346"/>
            <a:ext cx="292916" cy="736634"/>
          </a:xfrm>
          <a:prstGeom prst="straightConnector1">
            <a:avLst/>
          </a:prstGeom>
          <a:ln>
            <a:solidFill>
              <a:srgbClr val="FFFFFF"/>
            </a:solidFill>
            <a:headEnd type="oval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DE"/>
                </a:solidFill>
              </a:rPr>
              <a:t>Event Plane Estimation</a:t>
            </a:r>
            <a:endParaRPr lang="en-US" sz="3600" dirty="0">
              <a:solidFill>
                <a:srgbClr val="0000DE"/>
              </a:solidFill>
            </a:endParaRP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124473" y="876597"/>
            <a:ext cx="5280182" cy="5698206"/>
          </a:xfrm>
        </p:spPr>
        <p:txBody>
          <a:bodyPr>
            <a:noAutofit/>
          </a:bodyPr>
          <a:lstStyle/>
          <a:p>
            <a:pPr indent="-182880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-order reaction plane estimated using East &amp; West BBC detectors </a:t>
            </a:r>
          </a:p>
          <a:p>
            <a:pPr lvl="1" indent="-182880"/>
            <a:r>
              <a:rPr lang="en-US" sz="2400" dirty="0"/>
              <a:t>Coverage:  3.3 &lt; |</a:t>
            </a:r>
            <a:r>
              <a:rPr lang="en-US" sz="2400" dirty="0" err="1"/>
              <a:t>η</a:t>
            </a:r>
            <a:r>
              <a:rPr lang="en-US" sz="2400" dirty="0"/>
              <a:t>| &lt; 5.0</a:t>
            </a:r>
          </a:p>
          <a:p>
            <a:pPr lvl="1" indent="-182880"/>
            <a:r>
              <a:rPr lang="en-US" sz="2400" dirty="0" err="1"/>
              <a:t>η</a:t>
            </a:r>
            <a:r>
              <a:rPr lang="en-US" sz="2400" dirty="0"/>
              <a:t>  gap between </a:t>
            </a:r>
            <a:r>
              <a:rPr lang="en-US" sz="2400" dirty="0" err="1"/>
              <a:t>TPC</a:t>
            </a:r>
            <a:r>
              <a:rPr lang="en-US" sz="2400" dirty="0"/>
              <a:t> and BBC </a:t>
            </a:r>
            <a:r>
              <a:rPr lang="en-US" sz="2400" dirty="0" smtClean="0"/>
              <a:t>reduces </a:t>
            </a:r>
            <a:r>
              <a:rPr lang="en-US" sz="2400" dirty="0"/>
              <a:t>non-</a:t>
            </a:r>
            <a:r>
              <a:rPr lang="en-US" sz="2400" dirty="0" smtClean="0"/>
              <a:t>flow</a:t>
            </a:r>
          </a:p>
          <a:p>
            <a:pPr marL="560070" lvl="1" indent="0">
              <a:lnSpc>
                <a:spcPct val="50000"/>
              </a:lnSpc>
              <a:buNone/>
            </a:pPr>
            <a:endParaRPr lang="en-US" dirty="0"/>
          </a:p>
          <a:p>
            <a:pPr indent="-182880"/>
            <a:r>
              <a:rPr lang="en-US" sz="2400" dirty="0" smtClean="0"/>
              <a:t>BBC event plane resolution </a:t>
            </a:r>
            <a:r>
              <a:rPr lang="en-US" sz="2400" dirty="0"/>
              <a:t>improves at lower energies due to strong </a:t>
            </a:r>
            <a:r>
              <a:rPr lang="en-US" sz="2400" i="1" dirty="0" err="1"/>
              <a:t>v</a:t>
            </a:r>
            <a:r>
              <a:rPr lang="en-US" sz="2400" baseline="-25000" dirty="0" err="1"/>
              <a:t>1</a:t>
            </a:r>
            <a:r>
              <a:rPr lang="en-US" sz="2400" dirty="0"/>
              <a:t> signal near beam </a:t>
            </a:r>
            <a:r>
              <a:rPr lang="en-US" sz="2400" dirty="0" err="1" smtClean="0"/>
              <a:t>rapidities</a:t>
            </a:r>
            <a:r>
              <a:rPr lang="en-US" sz="2400" dirty="0" smtClean="0"/>
              <a:t> </a:t>
            </a:r>
            <a:r>
              <a:rPr lang="en-US" sz="2400" dirty="0"/>
              <a:t>aligning with BBC </a:t>
            </a:r>
            <a:r>
              <a:rPr lang="en-US" sz="2400" dirty="0" smtClean="0"/>
              <a:t>acceptance</a:t>
            </a:r>
          </a:p>
          <a:p>
            <a:pPr marL="160020" indent="0">
              <a:lnSpc>
                <a:spcPct val="50000"/>
              </a:lnSpc>
              <a:buNone/>
            </a:pPr>
            <a:endParaRPr lang="en-US" sz="2400" dirty="0"/>
          </a:p>
          <a:p>
            <a:pPr indent="-182880"/>
            <a:r>
              <a:rPr lang="en-US" sz="2400" dirty="0"/>
              <a:t>Non-flat BBC </a:t>
            </a:r>
            <a:r>
              <a:rPr lang="en-US" sz="2400" dirty="0" err="1" smtClean="0"/>
              <a:t>Ψ</a:t>
            </a:r>
            <a:r>
              <a:rPr lang="en-US" sz="2400" baseline="-25000" dirty="0" err="1" smtClean="0"/>
              <a:t>1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distribution </a:t>
            </a:r>
            <a:r>
              <a:rPr lang="en-US" sz="2400" dirty="0"/>
              <a:t>corrected by shifting </a:t>
            </a:r>
            <a:r>
              <a:rPr lang="en-US" sz="2400" dirty="0" smtClean="0"/>
              <a:t>method</a:t>
            </a:r>
          </a:p>
          <a:p>
            <a:pPr marL="160020" indent="0">
              <a:buNone/>
            </a:pPr>
            <a:r>
              <a:rPr lang="en-US" sz="2400" dirty="0" smtClean="0"/>
              <a:t>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Voloshin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Poskanzer</a:t>
            </a:r>
            <a:r>
              <a:rPr lang="en-US" sz="2000" dirty="0">
                <a:solidFill>
                  <a:srgbClr val="0000FF"/>
                </a:solidFill>
              </a:rPr>
              <a:t>, Snellings, </a:t>
            </a:r>
            <a:r>
              <a:rPr lang="en-US" sz="2000" dirty="0" err="1">
                <a:solidFill>
                  <a:srgbClr val="0000FF"/>
                </a:solidFill>
              </a:rPr>
              <a:t>arXiv:0809.2949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192178" y="405276"/>
            <a:ext cx="3743993" cy="3416709"/>
            <a:chOff x="4990280" y="88699"/>
            <a:chExt cx="4153719" cy="3790619"/>
          </a:xfrm>
        </p:grpSpPr>
        <p:grpSp>
          <p:nvGrpSpPr>
            <p:cNvPr id="7" name="Group 6"/>
            <p:cNvGrpSpPr/>
            <p:nvPr/>
          </p:nvGrpSpPr>
          <p:grpSpPr>
            <a:xfrm>
              <a:off x="4990280" y="88699"/>
              <a:ext cx="4153719" cy="3790619"/>
              <a:chOff x="4990280" y="88699"/>
              <a:chExt cx="4153719" cy="3790619"/>
            </a:xfrm>
          </p:grpSpPr>
          <p:pic>
            <p:nvPicPr>
              <p:cNvPr id="88" name="Picture 87" descr="44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5" t="2743" r="4080" b="16651"/>
              <a:stretch/>
            </p:blipFill>
            <p:spPr>
              <a:xfrm rot="5400000">
                <a:off x="5250655" y="-14025"/>
                <a:ext cx="3790619" cy="399606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4290253" y="1489775"/>
                <a:ext cx="17693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b="1" dirty="0" smtClean="0"/>
                  <a:t>Resolution of </a:t>
                </a:r>
                <a:r>
                  <a:rPr lang="en-US" b="1" dirty="0" err="1" smtClean="0"/>
                  <a:t>Ψ</a:t>
                </a:r>
                <a:r>
                  <a:rPr lang="en-US" b="1" baseline="-25000" dirty="0" err="1" smtClean="0"/>
                  <a:t>1</a:t>
                </a:r>
                <a:endParaRPr lang="en-US" b="1" baseline="-250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517098" y="290611"/>
              <a:ext cx="126166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ln>
                    <a:solidFill>
                      <a:srgbClr val="0000FF">
                        <a:alpha val="39000"/>
                      </a:srgbClr>
                    </a:solidFill>
                  </a:ln>
                  <a:solidFill>
                    <a:srgbClr val="FF0000"/>
                  </a:solidFill>
                </a:rPr>
                <a:t>STAR</a:t>
              </a:r>
              <a:r>
                <a:rPr lang="en-US" sz="1400" dirty="0" smtClean="0">
                  <a:ln>
                    <a:solidFill>
                      <a:srgbClr val="0000FF">
                        <a:alpha val="39000"/>
                      </a:srgbClr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preliminary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926492" y="3887121"/>
            <a:ext cx="4101649" cy="2794875"/>
            <a:chOff x="4921569" y="3568890"/>
            <a:chExt cx="4569654" cy="3113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273" y="5153614"/>
              <a:ext cx="1301029" cy="1491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1878" y="3849289"/>
              <a:ext cx="1301029" cy="1491711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613160" y="6495067"/>
              <a:ext cx="529000" cy="187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088284" y="5233675"/>
              <a:ext cx="424623" cy="163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03165" y="521218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38597" y="494593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BBC East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90079" y="6313336"/>
              <a:ext cx="1098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BBC West</a:t>
              </a:r>
              <a:endParaRPr lang="en-US" dirty="0"/>
            </a:p>
          </p:txBody>
        </p:sp>
        <p:sp>
          <p:nvSpPr>
            <p:cNvPr id="20" name="6-Point Star 19"/>
            <p:cNvSpPr>
              <a:spLocks noChangeAspect="1"/>
            </p:cNvSpPr>
            <p:nvPr/>
          </p:nvSpPr>
          <p:spPr>
            <a:xfrm>
              <a:off x="7142160" y="5135664"/>
              <a:ext cx="144000" cy="1440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7302" y="5967521"/>
              <a:ext cx="56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</a:t>
              </a:r>
              <a:r>
                <a:rPr lang="en-US" dirty="0" smtClean="0"/>
                <a:t>&gt;0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12907" y="4350786"/>
              <a:ext cx="56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</a:t>
              </a:r>
              <a:r>
                <a:rPr lang="en-US" dirty="0" smtClean="0"/>
                <a:t>&lt;0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 rot="19088977" flipH="1">
              <a:off x="4921569" y="4871206"/>
              <a:ext cx="4569654" cy="805383"/>
              <a:chOff x="788118" y="2349022"/>
              <a:chExt cx="6469025" cy="80538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9088977">
                <a:off x="788118" y="2483628"/>
                <a:ext cx="831054" cy="53260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9088977">
                <a:off x="2948427" y="2349022"/>
                <a:ext cx="1315492" cy="805383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430762" y="2745618"/>
                <a:ext cx="1826381" cy="0"/>
              </a:xfrm>
              <a:prstGeom prst="straightConnector1">
                <a:avLst/>
              </a:prstGeom>
              <a:ln w="7620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rot="19088977">
              <a:off x="5651276" y="6163166"/>
              <a:ext cx="914202" cy="0"/>
            </a:xfrm>
            <a:prstGeom prst="line">
              <a:avLst/>
            </a:prstGeom>
            <a:ln w="76200" cmpd="sng">
              <a:solidFill>
                <a:srgbClr val="FC97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858504" y="4612777"/>
              <a:ext cx="994411" cy="852108"/>
            </a:xfrm>
            <a:prstGeom prst="line">
              <a:avLst/>
            </a:prstGeom>
            <a:ln w="76200" cmpd="sng">
              <a:solidFill>
                <a:srgbClr val="FC97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330001" y="3568890"/>
              <a:ext cx="646947" cy="591852"/>
            </a:xfrm>
            <a:prstGeom prst="straightConnector1">
              <a:avLst/>
            </a:prstGeom>
            <a:ln w="76200" cmpd="sng">
              <a:solidFill>
                <a:srgbClr val="FC9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66351" y="564678"/>
            <a:ext cx="8064468" cy="1503635"/>
            <a:chOff x="1494378" y="281353"/>
            <a:chExt cx="8064468" cy="1503635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8838847" y="721624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pPr algn="l"/>
              <a:r>
                <a:rPr lang="en-US" dirty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8847" y="1415656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78" y="281353"/>
              <a:ext cx="92055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r>
                <a:rPr lang="en-US" i="0" dirty="0">
                  <a:solidFill>
                    <a:schemeClr val="tx1"/>
                  </a:solidFill>
                </a:rPr>
                <a:t>7.7 GeV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0098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11.5 GeV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8213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14.5 GeV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2994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19.6 GeV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6216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27 GeV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944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39 GeV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8550" y="0"/>
            <a:ext cx="74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smtClean="0">
                <a:solidFill>
                  <a:srgbClr val="0000DE"/>
                </a:solidFill>
              </a:rPr>
              <a:t>v</a:t>
            </a:r>
            <a:r>
              <a:rPr lang="en-US" sz="3600" b="1" baseline="-25000" dirty="0" smtClean="0">
                <a:solidFill>
                  <a:srgbClr val="0000DE"/>
                </a:solidFill>
              </a:rPr>
              <a:t>1 </a:t>
            </a:r>
            <a:r>
              <a:rPr lang="en-US" sz="3600" b="1" dirty="0" smtClean="0">
                <a:solidFill>
                  <a:srgbClr val="0000DE"/>
                </a:solidFill>
              </a:rPr>
              <a:t> vs. rapidity</a:t>
            </a:r>
            <a:r>
              <a:rPr lang="en-US" sz="3600" b="1" i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>
                <a:solidFill>
                  <a:srgbClr val="0000DE"/>
                </a:solidFill>
              </a:rPr>
              <a:t>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5"/>
          <a:stretch/>
        </p:blipFill>
        <p:spPr>
          <a:xfrm rot="5400000">
            <a:off x="3705750" y="-2471129"/>
            <a:ext cx="1256555" cy="800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5468" y="2438662"/>
            <a:ext cx="122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rapidity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753" y="1413098"/>
            <a:ext cx="144190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6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6" name="Picture 25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5" r="-1" b="6516"/>
          <a:stretch/>
        </p:blipFill>
        <p:spPr>
          <a:xfrm rot="5400000">
            <a:off x="4465466" y="-1429238"/>
            <a:ext cx="253175" cy="7484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87" y="1250269"/>
            <a:ext cx="2740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66351" y="564678"/>
            <a:ext cx="8064468" cy="2659838"/>
            <a:chOff x="1494378" y="281353"/>
            <a:chExt cx="8064468" cy="2659838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8838847" y="721624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pPr algn="l"/>
              <a:r>
                <a:rPr lang="en-US" dirty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8847" y="1415656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8847" y="1989187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</a:rPr>
                <a:t>p-bar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38847" y="2571859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Λ-bar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78" y="281353"/>
              <a:ext cx="92055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r>
                <a:rPr lang="en-US" i="0" dirty="0">
                  <a:solidFill>
                    <a:schemeClr val="tx1"/>
                  </a:solidFill>
                </a:rPr>
                <a:t>7.7 GeV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0098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11.5 GeV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8213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14.5 GeV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2994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19.6 GeV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6216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27 GeV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944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39 GeV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8550" y="0"/>
            <a:ext cx="74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smtClean="0">
                <a:solidFill>
                  <a:srgbClr val="0000DE"/>
                </a:solidFill>
              </a:rPr>
              <a:t>v</a:t>
            </a:r>
            <a:r>
              <a:rPr lang="en-US" sz="3600" b="1" baseline="-25000" dirty="0" smtClean="0">
                <a:solidFill>
                  <a:srgbClr val="0000DE"/>
                </a:solidFill>
              </a:rPr>
              <a:t>1 </a:t>
            </a:r>
            <a:r>
              <a:rPr lang="en-US" sz="3600" b="1" dirty="0" smtClean="0">
                <a:solidFill>
                  <a:srgbClr val="0000DE"/>
                </a:solidFill>
              </a:rPr>
              <a:t> vs. rapidity</a:t>
            </a:r>
            <a:r>
              <a:rPr lang="en-US" sz="3600" b="1" i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>
                <a:solidFill>
                  <a:srgbClr val="0000DE"/>
                </a:solidFill>
              </a:rPr>
              <a:t>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876"/>
          <a:stretch/>
        </p:blipFill>
        <p:spPr>
          <a:xfrm rot="5400000">
            <a:off x="3094888" y="-1860267"/>
            <a:ext cx="2478280" cy="800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5468" y="3682124"/>
            <a:ext cx="122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rapidity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351" y="3135761"/>
            <a:ext cx="2989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 ÷ 5</a:t>
            </a:r>
            <a:endParaRPr lang="en-US" sz="1600" dirty="0"/>
          </a:p>
        </p:txBody>
      </p:sp>
      <p:pic>
        <p:nvPicPr>
          <p:cNvPr id="26" name="Picture 25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5" r="-1" b="6516"/>
          <a:stretch/>
        </p:blipFill>
        <p:spPr>
          <a:xfrm rot="5400000">
            <a:off x="4465466" y="-186749"/>
            <a:ext cx="253175" cy="7484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50" y="1883647"/>
            <a:ext cx="2740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753" y="1413098"/>
            <a:ext cx="144190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6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66351" y="564678"/>
            <a:ext cx="8064468" cy="4517104"/>
            <a:chOff x="1494378" y="281353"/>
            <a:chExt cx="8064468" cy="4517104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8838847" y="721624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pPr algn="l"/>
              <a:r>
                <a:rPr lang="en-US" dirty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8847" y="1415656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8847" y="1989187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00"/>
                  </a:solidFill>
                </a:rPr>
                <a:t>p-bar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38847" y="2571859"/>
              <a:ext cx="71999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Λ-bar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8847" y="3087545"/>
              <a:ext cx="48234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K+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38847" y="3720084"/>
              <a:ext cx="43805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K-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38847" y="4429125"/>
              <a:ext cx="5015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b="1" i="1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S</a:t>
              </a:r>
              <a:endParaRPr lang="en-US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78" y="281353"/>
              <a:ext cx="92055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b="1" i="1">
                  <a:solidFill>
                    <a:srgbClr val="0000FF"/>
                  </a:solidFill>
                </a:defRPr>
              </a:lvl1pPr>
            </a:lstStyle>
            <a:p>
              <a:r>
                <a:rPr lang="en-US" i="0" dirty="0">
                  <a:solidFill>
                    <a:schemeClr val="tx1"/>
                  </a:solidFill>
                </a:rPr>
                <a:t>7.7 GeV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0098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11.5 GeV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8213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14.5 GeV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2994" y="308883"/>
              <a:ext cx="105670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19.6 GeV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6216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27 GeV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944" y="308883"/>
              <a:ext cx="8771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39 GeV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8550" y="0"/>
            <a:ext cx="74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smtClean="0">
                <a:solidFill>
                  <a:srgbClr val="0000DE"/>
                </a:solidFill>
              </a:rPr>
              <a:t>v</a:t>
            </a:r>
            <a:r>
              <a:rPr lang="en-US" sz="3600" b="1" baseline="-25000" dirty="0" smtClean="0">
                <a:solidFill>
                  <a:srgbClr val="0000DE"/>
                </a:solidFill>
              </a:rPr>
              <a:t>1 </a:t>
            </a:r>
            <a:r>
              <a:rPr lang="en-US" sz="3600" b="1" dirty="0" smtClean="0">
                <a:solidFill>
                  <a:srgbClr val="0000DE"/>
                </a:solidFill>
              </a:rPr>
              <a:t> vs. rapidity</a:t>
            </a:r>
            <a:r>
              <a:rPr lang="en-US" sz="3600" b="1" i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 smtClean="0">
                <a:solidFill>
                  <a:srgbClr val="0000DE"/>
                </a:solidFill>
              </a:rPr>
              <a:t> </a:t>
            </a:r>
            <a:r>
              <a:rPr lang="en-US" sz="3600" b="1" dirty="0">
                <a:solidFill>
                  <a:srgbClr val="0000DE"/>
                </a:solidFill>
              </a:rPr>
              <a:t>for 10-40% centrality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4"/>
          <a:stretch/>
        </p:blipFill>
        <p:spPr>
          <a:xfrm rot="5400000">
            <a:off x="2163788" y="-929167"/>
            <a:ext cx="4340479" cy="800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549" y="5516414"/>
            <a:ext cx="122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rapidity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351" y="3135761"/>
            <a:ext cx="2989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 ÷ 5</a:t>
            </a:r>
          </a:p>
        </p:txBody>
      </p:sp>
      <p:pic>
        <p:nvPicPr>
          <p:cNvPr id="26" name="Picture 25" descr="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5" r="-1" b="6516"/>
          <a:stretch/>
        </p:blipFill>
        <p:spPr>
          <a:xfrm rot="5400000">
            <a:off x="4486621" y="1647541"/>
            <a:ext cx="253175" cy="7484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50" y="2861405"/>
            <a:ext cx="2740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753" y="1413098"/>
            <a:ext cx="144190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sz="1600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1" y="0"/>
            <a:ext cx="63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2090</Words>
  <Application>Microsoft Macintosh PowerPoint</Application>
  <PresentationFormat>On-screen Show (4:3)</PresentationFormat>
  <Paragraphs>300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Beam-Energy and Centrality Dependence of Directed Flow of Identified Particles</vt:lpstr>
      <vt:lpstr>Directed flow (v1)</vt:lpstr>
      <vt:lpstr>BES Program at STAR and Directed Flow</vt:lpstr>
      <vt:lpstr>Frankfurt Hybrid Model</vt:lpstr>
      <vt:lpstr>STAR &amp; Particle Identification</vt:lpstr>
      <vt:lpstr>Event Plane Estimation</vt:lpstr>
      <vt:lpstr>PowerPoint Presentation</vt:lpstr>
      <vt:lpstr>PowerPoint Presentation</vt:lpstr>
      <vt:lpstr>PowerPoint Presentation</vt:lpstr>
      <vt:lpstr>PowerPoint Presentation</vt:lpstr>
      <vt:lpstr>dv1/dy vs. Beam Energy for 10-40% centrality</vt:lpstr>
      <vt:lpstr>dv1/dy vs. Beam Energy for 10-40% centrality</vt:lpstr>
      <vt:lpstr>dv1/dy vs. Beam Energy for 10-40% centrality</vt:lpstr>
      <vt:lpstr>dv1/dy vs. Beam Energy for 10-40% centrality</vt:lpstr>
      <vt:lpstr>dv1/dy vs. Beam Energy for 10-40% centrality</vt:lpstr>
      <vt:lpstr>dv1/dy vs. Beam Energy for 10-40% centrality</vt:lpstr>
      <vt:lpstr>dv1/dy vs. Beam Energy for 10-40% centrality</vt:lpstr>
      <vt:lpstr>dv1/dy vs. Beam Energy for 10-40% centrality</vt:lpstr>
      <vt:lpstr>Net-kaon vs. net-proton</vt:lpstr>
      <vt:lpstr>dv1/dy vs. centrality for π±, p, Λ</vt:lpstr>
      <vt:lpstr>Summary</vt:lpstr>
      <vt:lpstr>PowerPoint Presentation</vt:lpstr>
      <vt:lpstr>dv1/dy vs. centrality for π±, p, 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Prashanth Shanmuganathan</dc:creator>
  <cp:lastModifiedBy>Prashanth Shanmuganathan</cp:lastModifiedBy>
  <cp:revision>414</cp:revision>
  <cp:lastPrinted>2015-08-31T15:14:46Z</cp:lastPrinted>
  <dcterms:created xsi:type="dcterms:W3CDTF">2015-08-21T00:34:05Z</dcterms:created>
  <dcterms:modified xsi:type="dcterms:W3CDTF">2015-09-28T11:18:07Z</dcterms:modified>
</cp:coreProperties>
</file>