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notesMasterIdLst>
    <p:notesMasterId r:id="rId19"/>
  </p:notesMasterIdLst>
  <p:sldIdLst>
    <p:sldId id="257" r:id="rId2"/>
    <p:sldId id="277" r:id="rId3"/>
    <p:sldId id="275" r:id="rId4"/>
    <p:sldId id="271" r:id="rId5"/>
    <p:sldId id="260" r:id="rId6"/>
    <p:sldId id="269" r:id="rId7"/>
    <p:sldId id="274" r:id="rId8"/>
    <p:sldId id="267" r:id="rId9"/>
    <p:sldId id="276" r:id="rId10"/>
    <p:sldId id="268" r:id="rId11"/>
    <p:sldId id="265" r:id="rId12"/>
    <p:sldId id="263" r:id="rId13"/>
    <p:sldId id="262" r:id="rId14"/>
    <p:sldId id="272" r:id="rId15"/>
    <p:sldId id="278" r:id="rId16"/>
    <p:sldId id="27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E3BAF-2AAE-46A4-A9C6-1CFD1D75F194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18BF8-8A53-45E3-81EB-111F4A26F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6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http://www.mu-metal.com/uploads/5/4/5/0/54501895/7134668.jpg</a:t>
            </a:r>
          </a:p>
          <a:p>
            <a:r>
              <a:rPr lang="en-US" dirty="0"/>
              <a:t>https://www.hamamatsu.com/us/en/technology/innovation/photocathode/index.html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18BF8-8A53-45E3-81EB-111F4A26F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Fresnel Images: http://hyperphysics.phy-astr.gsu.edu/hbase/geoopt/imggo/fresnel.gif</a:t>
            </a:r>
          </a:p>
          <a:p>
            <a:r>
              <a:rPr lang="en-US" dirty="0"/>
              <a:t>http://www.pnta.com/lighting/lenses/6-fresnel-lens/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18BF8-8A53-45E3-81EB-111F4A26FF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8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Fresnel Images: http://hyperphysics.phy-astr.gsu.edu/hbase/geoopt/imggo/fresnel.gif</a:t>
            </a:r>
          </a:p>
          <a:p>
            <a:r>
              <a:rPr lang="en-US" dirty="0"/>
              <a:t>http://www.pnta.com/lighting/lenses/6-fresnel-lens/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18BF8-8A53-45E3-81EB-111F4A26FF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2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Fresnel Images: http://hyperphysics.phy-astr.gsu.edu/hbase/geoopt/imggo/fresnel.gif</a:t>
            </a:r>
          </a:p>
          <a:p>
            <a:r>
              <a:rPr lang="en-US" dirty="0"/>
              <a:t>http://www.pnta.com/lighting/lenses/6-fresnel-lens/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18BF8-8A53-45E3-81EB-111F4A26F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5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18BF8-8A53-45E3-81EB-111F4A26F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6CD5-A118-4A3D-95EA-367AA60EA295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30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174E-C80B-4E43-9F6D-E74A5CDF2B5E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6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AB68-7757-4DB2-9093-44E12F88D96F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A091-2AE9-4D27-9868-E37FEBDA7954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20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F7ACF-FA74-49F4-87C7-B27CABCE1F9E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45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EE36-E93E-4CCE-B3D8-00BF6636D0C3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1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A019-2CBC-4C80-BF0E-8683C77F8976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7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A265-AF61-427E-9F7C-23D1357FDFDD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7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A8FB-3F9A-448F-BBCF-B8E79BA34845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3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BEDE5CE-E3CD-4D30-847F-5E28B95425AE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09FEE-03F8-44D4-BCFE-EFE777BCB39A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69D1E2-F072-4906-B581-3CA1924F07CC}" type="datetime1">
              <a:rPr lang="en-US" smtClean="0"/>
              <a:t>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5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Forward Calorimeter Prototype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Daniel Brown, for the STAR collaboration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Mai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27" y="4878528"/>
            <a:ext cx="28575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ps.org/meetings/april/images/april-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027121"/>
            <a:ext cx="4060508" cy="5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STAR-logo-base-bal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5261392" y="4578139"/>
            <a:ext cx="1458031" cy="145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95" y="4511818"/>
            <a:ext cx="15811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55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Photomultipliers (</a:t>
            </a:r>
            <a:r>
              <a:rPr lang="en-US" dirty="0" err="1"/>
              <a:t>SiPMs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to photomultiplier tubes</a:t>
            </a:r>
          </a:p>
          <a:p>
            <a:pPr lvl="1"/>
            <a:r>
              <a:rPr lang="en-US" dirty="0"/>
              <a:t>Magnetic field effects</a:t>
            </a:r>
          </a:p>
          <a:p>
            <a:pPr lvl="1"/>
            <a:r>
              <a:rPr lang="en-US" dirty="0"/>
              <a:t>Lower cost</a:t>
            </a:r>
          </a:p>
          <a:p>
            <a:pPr lvl="1"/>
            <a:r>
              <a:rPr lang="en-US" dirty="0"/>
              <a:t>Smaller</a:t>
            </a:r>
            <a:endParaRPr lang="en-US" dirty="0"/>
          </a:p>
          <a:p>
            <a:r>
              <a:rPr lang="en-US" dirty="0"/>
              <a:t>Stability over time</a:t>
            </a:r>
          </a:p>
          <a:p>
            <a:pPr lvl="1"/>
            <a:r>
              <a:rPr lang="en-US" dirty="0"/>
              <a:t>Radiation resistance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75957"/>
            <a:ext cx="4410327" cy="3762914"/>
          </a:xfrm>
          <a:prstGeom prst="rect">
            <a:avLst/>
          </a:prstGeom>
        </p:spPr>
      </p:pic>
      <p:pic>
        <p:nvPicPr>
          <p:cNvPr id="9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888419"/>
            <a:ext cx="4217044" cy="18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Mu-Metal Shielding</a:t>
            </a:r>
          </a:p>
          <a:p>
            <a:pPr lvl="1"/>
            <a:r>
              <a:rPr lang="en-US" dirty="0"/>
              <a:t>Acrylic light guides limit length</a:t>
            </a:r>
          </a:p>
          <a:p>
            <a:pPr lvl="1"/>
            <a:r>
              <a:rPr lang="en-US" dirty="0"/>
              <a:t>Fits into Fresnel lens system</a:t>
            </a:r>
          </a:p>
          <a:p>
            <a:pPr lvl="1"/>
            <a:r>
              <a:rPr lang="en-US" dirty="0"/>
              <a:t>8 degree tilt reduces field effects</a:t>
            </a:r>
          </a:p>
          <a:p>
            <a:pPr lvl="1"/>
            <a:r>
              <a:rPr lang="en-US" dirty="0"/>
              <a:t>Optimal minimal recess of 5.8cm</a:t>
            </a:r>
          </a:p>
          <a:p>
            <a:pPr lvl="1"/>
            <a:r>
              <a:rPr lang="en-US" dirty="0"/>
              <a:t>Reduces magnetic field effects to &lt;5%</a:t>
            </a:r>
          </a:p>
          <a:p>
            <a:r>
              <a:rPr lang="en-US" dirty="0"/>
              <a:t>Fresnel Lens Light Guides</a:t>
            </a:r>
          </a:p>
          <a:p>
            <a:pPr lvl="1"/>
            <a:r>
              <a:rPr lang="en-US" dirty="0"/>
              <a:t>Greater light levels than acrylic light guides</a:t>
            </a:r>
          </a:p>
          <a:p>
            <a:pPr lvl="1"/>
            <a:r>
              <a:rPr lang="en-US" dirty="0"/>
              <a:t>More secure photomultiplier tubes</a:t>
            </a:r>
          </a:p>
          <a:p>
            <a:pPr lvl="1"/>
            <a:r>
              <a:rPr lang="en-US" dirty="0"/>
              <a:t>Allows for proper recession distance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62" y="265612"/>
            <a:ext cx="4424121" cy="5898827"/>
          </a:xfrm>
          <a:prstGeom prst="rect">
            <a:avLst/>
          </a:prstGeom>
        </p:spPr>
      </p:pic>
      <p:pic>
        <p:nvPicPr>
          <p:cNvPr id="9" name="Picture 24" descr="STAR-logo-base-bal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63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Silicon Photomultipliers				Testing over 28 days</a:t>
            </a:r>
          </a:p>
          <a:p>
            <a:pPr lvl="1"/>
            <a:r>
              <a:rPr lang="en-US" dirty="0"/>
              <a:t>Changes due to radiation – Not stable		Blue: PMT</a:t>
            </a:r>
          </a:p>
          <a:p>
            <a:pPr lvl="1"/>
            <a:r>
              <a:rPr lang="en-US" dirty="0"/>
              <a:t>Not suitable for this application due to placement	Magenta: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08" y="2770396"/>
            <a:ext cx="8774343" cy="3499094"/>
          </a:xfrm>
          <a:prstGeom prst="rect">
            <a:avLst/>
          </a:prstGeom>
        </p:spPr>
      </p:pic>
      <p:pic>
        <p:nvPicPr>
          <p:cNvPr id="9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94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Neutral pion finding		STAR Trigger used</a:t>
            </a:r>
          </a:p>
          <a:p>
            <a:pPr lvl="1"/>
            <a:r>
              <a:rPr lang="en-US" dirty="0"/>
              <a:t>Early results			</a:t>
            </a:r>
            <a:r>
              <a:rPr lang="en-US" dirty="0" err="1"/>
              <a:t>Au+Au</a:t>
            </a:r>
            <a:r>
              <a:rPr lang="en-US" dirty="0"/>
              <a:t> Collisions used</a:t>
            </a:r>
          </a:p>
          <a:p>
            <a:pPr lvl="1"/>
            <a:r>
              <a:rPr lang="en-US" dirty="0"/>
              <a:t>Used for calibration		No Centrality explicitly selected</a:t>
            </a:r>
          </a:p>
          <a:p>
            <a:pPr lvl="1"/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l-GR" dirty="0"/>
              <a:t>γ</a:t>
            </a:r>
            <a:r>
              <a:rPr lang="en-US" dirty="0"/>
              <a:t> + </a:t>
            </a:r>
            <a:r>
              <a:rPr lang="el-GR" dirty="0"/>
              <a:t>γ</a:t>
            </a:r>
            <a:r>
              <a:rPr lang="en-US" dirty="0"/>
              <a:t>			12% of available data used</a:t>
            </a:r>
          </a:p>
          <a:p>
            <a:pPr lvl="1"/>
            <a:r>
              <a:rPr lang="en-US" dirty="0"/>
              <a:t>Further calibration needed	4 Cells of Run16 data</a:t>
            </a:r>
          </a:p>
          <a:p>
            <a:r>
              <a:rPr lang="en-US" dirty="0"/>
              <a:t>Pixelization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4" name="Picture 2" descr="2016 f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7" y="2821504"/>
            <a:ext cx="3356083" cy="33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3546" y="3924884"/>
            <a:ext cx="5121514" cy="2258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231"/>
          <p:cNvPicPr preferRelativeResize="0"/>
          <p:nvPr/>
        </p:nvPicPr>
        <p:blipFill rotWithShape="1">
          <a:blip r:embed="rId4">
            <a:alphaModFix/>
          </a:blip>
          <a:srcRect l="63228" t="13288" r="7216" b="5212"/>
          <a:stretch/>
        </p:blipFill>
        <p:spPr>
          <a:xfrm>
            <a:off x="1097280" y="4295376"/>
            <a:ext cx="1509737" cy="167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30"/>
          <p:cNvPicPr preferRelativeResize="0"/>
          <p:nvPr/>
        </p:nvPicPr>
        <p:blipFill rotWithShape="1">
          <a:blip r:embed="rId4">
            <a:alphaModFix/>
          </a:blip>
          <a:srcRect l="32863" t="13146" r="36379"/>
          <a:stretch/>
        </p:blipFill>
        <p:spPr>
          <a:xfrm>
            <a:off x="2769303" y="4290613"/>
            <a:ext cx="1561118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29"/>
          <p:cNvPicPr preferRelativeResize="0"/>
          <p:nvPr/>
        </p:nvPicPr>
        <p:blipFill rotWithShape="1">
          <a:blip r:embed="rId4">
            <a:alphaModFix/>
          </a:blip>
          <a:srcRect l="2106" t="11374" r="66105"/>
          <a:stretch/>
        </p:blipFill>
        <p:spPr>
          <a:xfrm>
            <a:off x="4492708" y="4253222"/>
            <a:ext cx="1633772" cy="18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232"/>
          <p:cNvPicPr preferRelativeResize="0"/>
          <p:nvPr/>
        </p:nvPicPr>
        <p:blipFill rotWithShape="1">
          <a:blip r:embed="rId4">
            <a:alphaModFix/>
          </a:blip>
          <a:srcRect l="21194" t="-795" r="22411" b="88312"/>
          <a:stretch/>
        </p:blipFill>
        <p:spPr>
          <a:xfrm>
            <a:off x="1097280" y="3924884"/>
            <a:ext cx="3365289" cy="26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0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r>
              <a:rPr lang="en-US" dirty="0"/>
              <a:t>Mu-Metal </a:t>
            </a:r>
          </a:p>
          <a:p>
            <a:pPr lvl="1"/>
            <a:r>
              <a:rPr lang="en-US" dirty="0"/>
              <a:t>Provides adequate shielding</a:t>
            </a:r>
          </a:p>
          <a:p>
            <a:pPr lvl="1"/>
            <a:r>
              <a:rPr lang="en-US" dirty="0"/>
              <a:t>Gain shifts reduced to &lt;5%</a:t>
            </a:r>
          </a:p>
          <a:p>
            <a:pPr lvl="1"/>
            <a:r>
              <a:rPr lang="en-US" dirty="0"/>
              <a:t>Allows use of PMTs close to the beam pipe</a:t>
            </a:r>
          </a:p>
          <a:p>
            <a:r>
              <a:rPr lang="en-US" dirty="0"/>
              <a:t>Fresnel Lens Light Guides</a:t>
            </a:r>
          </a:p>
          <a:p>
            <a:pPr lvl="1"/>
            <a:r>
              <a:rPr lang="en-US" dirty="0"/>
              <a:t>Increase light levels</a:t>
            </a:r>
          </a:p>
          <a:p>
            <a:pPr lvl="1"/>
            <a:r>
              <a:rPr lang="en-US" dirty="0"/>
              <a:t>Allows easy installation of components</a:t>
            </a:r>
          </a:p>
          <a:p>
            <a:pPr lvl="1"/>
            <a:r>
              <a:rPr lang="en-US" dirty="0"/>
              <a:t>Allows easy replacement of components</a:t>
            </a:r>
          </a:p>
          <a:p>
            <a:pPr lvl="1"/>
            <a:r>
              <a:rPr lang="en-US" dirty="0"/>
              <a:t>More secure PMTs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26480" y="1845734"/>
            <a:ext cx="50292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Silicon Photomultipliers</a:t>
            </a:r>
          </a:p>
          <a:p>
            <a:pPr lvl="1"/>
            <a:r>
              <a:rPr lang="en-US" dirty="0"/>
              <a:t>Gain changes over time</a:t>
            </a:r>
          </a:p>
          <a:p>
            <a:pPr lvl="1"/>
            <a:r>
              <a:rPr lang="en-US" dirty="0"/>
              <a:t>Not suitable</a:t>
            </a:r>
          </a:p>
          <a:p>
            <a:r>
              <a:rPr lang="en-US" dirty="0"/>
              <a:t>Neutral Pion Finding</a:t>
            </a:r>
          </a:p>
          <a:p>
            <a:pPr lvl="1"/>
            <a:r>
              <a:rPr lang="en-US" dirty="0"/>
              <a:t>Reconstruction possible</a:t>
            </a:r>
          </a:p>
          <a:p>
            <a:pPr lvl="1"/>
            <a:r>
              <a:rPr lang="en-US" dirty="0"/>
              <a:t>Used for calibration</a:t>
            </a:r>
          </a:p>
          <a:p>
            <a:pPr lvl="1"/>
            <a:r>
              <a:rPr lang="en-US" dirty="0"/>
              <a:t>Further calibration needed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Results were positive</a:t>
            </a:r>
          </a:p>
          <a:p>
            <a:pPr lvl="1"/>
            <a:r>
              <a:rPr lang="en-US" dirty="0"/>
              <a:t>Investigation of installation possibilities underway</a:t>
            </a:r>
          </a:p>
        </p:txBody>
      </p:sp>
      <p:pic>
        <p:nvPicPr>
          <p:cNvPr id="8" name="Picture 24" descr="STAR-logo-base-bal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41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Test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blue LED is pulsed continuously at ~100 Hz.  Both an xp2262 and a 36x1-mm diameter fiber bundle view the pulsed LED.  The phototube is </a:t>
            </a:r>
            <a:r>
              <a:rPr lang="en-US" dirty="0" err="1"/>
              <a:t>ch</a:t>
            </a:r>
            <a:r>
              <a:rPr lang="en-US" dirty="0"/>
              <a:t>=2 and the </a:t>
            </a:r>
            <a:r>
              <a:rPr lang="en-US" dirty="0" err="1"/>
              <a:t>SiPM</a:t>
            </a:r>
            <a:r>
              <a:rPr lang="en-US" dirty="0"/>
              <a:t> array is </a:t>
            </a:r>
            <a:r>
              <a:rPr lang="en-US" dirty="0" err="1"/>
              <a:t>ch</a:t>
            </a:r>
            <a:r>
              <a:rPr lang="en-US" dirty="0"/>
              <a:t>=3 on the </a:t>
            </a:r>
            <a:r>
              <a:rPr lang="en-US" dirty="0" err="1"/>
              <a:t>escope</a:t>
            </a:r>
            <a:r>
              <a:rPr lang="en-US" dirty="0"/>
              <a:t>.  A script acquires e-scope images every ~20min [I do not recall the precise "sleep" time in the script], and stamps the acquired file with UNIX time.  A separate script records your readable I2C values from your </a:t>
            </a:r>
            <a:r>
              <a:rPr lang="en-US" dirty="0" err="1"/>
              <a:t>SiPM</a:t>
            </a:r>
            <a:r>
              <a:rPr lang="en-US" dirty="0"/>
              <a:t> FEE every ~20min, and stamps a log file with UNIX time.  From that we get leakage current.”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47" y="3337262"/>
            <a:ext cx="7267533" cy="28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Conversion and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r>
              <a:rPr lang="en-US" dirty="0"/>
              <a:t>Finishing converting code to C++ / ROOT</a:t>
            </a:r>
          </a:p>
          <a:p>
            <a:pPr lvl="1"/>
            <a:r>
              <a:rPr lang="en-US" dirty="0"/>
              <a:t>Open analysis to everyone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26480" y="1845734"/>
            <a:ext cx="50292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2016 Prototype data analysis</a:t>
            </a:r>
          </a:p>
          <a:p>
            <a:pPr lvl="1"/>
            <a:r>
              <a:rPr lang="en-US" dirty="0"/>
              <a:t>Side by side comparisons</a:t>
            </a:r>
          </a:p>
          <a:p>
            <a:pPr lvl="1"/>
            <a:r>
              <a:rPr lang="en-US" dirty="0"/>
              <a:t>Reaffirm 2014 data</a:t>
            </a:r>
          </a:p>
          <a:p>
            <a:pPr lvl="1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57" y="3515459"/>
            <a:ext cx="2715646" cy="2640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147" y="3515459"/>
            <a:ext cx="2715533" cy="264010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826851" y="4842915"/>
            <a:ext cx="901182" cy="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511634" y="4842915"/>
            <a:ext cx="901182" cy="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30" y="3586483"/>
            <a:ext cx="2705290" cy="2654519"/>
          </a:xfrm>
          <a:prstGeom prst="rect">
            <a:avLst/>
          </a:prstGeom>
        </p:spPr>
      </p:pic>
      <p:pic>
        <p:nvPicPr>
          <p:cNvPr id="13" name="Picture 24" descr="STAR-logo-base-bal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29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Electronics designed/built by Berkeley group</a:t>
            </a:r>
          </a:p>
          <a:p>
            <a:pPr>
              <a:spcBef>
                <a:spcPts val="0"/>
              </a:spcBef>
            </a:pPr>
            <a:r>
              <a:rPr lang="en-US" dirty="0"/>
              <a:t>[H. Crawford, et al.] for STAR digital trigger</a:t>
            </a:r>
          </a:p>
          <a:p>
            <a:r>
              <a:rPr lang="en-US" dirty="0"/>
              <a:t>DAQ written for IP2 effort by C. Perkins</a:t>
            </a:r>
          </a:p>
          <a:p>
            <a:pPr>
              <a:spcAft>
                <a:spcPts val="0"/>
              </a:spcAft>
            </a:pPr>
            <a:r>
              <a:rPr lang="en-US" dirty="0"/>
              <a:t>DAQ/digital trigger system previously used at IP2</a:t>
            </a:r>
          </a:p>
          <a:p>
            <a:pPr>
              <a:spcBef>
                <a:spcPts val="0"/>
              </a:spcBef>
            </a:pPr>
            <a:r>
              <a:rPr lang="en-US" dirty="0"/>
              <a:t>In 2011-13. Last used at </a:t>
            </a:r>
            <a:r>
              <a:rPr lang="en-US" dirty="0" err="1"/>
              <a:t>FermiLab</a:t>
            </a:r>
            <a:r>
              <a:rPr lang="en-US" dirty="0"/>
              <a:t> for T1064</a:t>
            </a:r>
          </a:p>
          <a:p>
            <a:r>
              <a:rPr lang="en-US" dirty="0"/>
              <a:t>All items powered from 108VAC</a:t>
            </a:r>
          </a:p>
          <a:p>
            <a:r>
              <a:rPr lang="en-US" dirty="0"/>
              <a:t>Installed in Wide Angle Hall east side</a:t>
            </a:r>
          </a:p>
          <a:p>
            <a:pPr>
              <a:spcAft>
                <a:spcPts val="0"/>
              </a:spcAft>
            </a:pPr>
            <a:r>
              <a:rPr lang="en-US" dirty="0"/>
              <a:t>All components remotely controlled via</a:t>
            </a:r>
          </a:p>
          <a:p>
            <a:pPr>
              <a:spcBef>
                <a:spcPts val="0"/>
              </a:spcBef>
            </a:pPr>
            <a:r>
              <a:rPr lang="en-US" dirty="0"/>
              <a:t>CANBUS (VME) or network-power switch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77" y="581948"/>
            <a:ext cx="5517198" cy="5582491"/>
          </a:xfrm>
          <a:prstGeom prst="rect">
            <a:avLst/>
          </a:prstGeom>
        </p:spPr>
      </p:pic>
      <p:pic>
        <p:nvPicPr>
          <p:cNvPr id="8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02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Prototype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" name="Picture 24" descr="STAR-logo-base-bal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nspirehep.net/record/1086597/files/figs_RHICPho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46" y="1845734"/>
            <a:ext cx="3961534" cy="260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97280" y="1844913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AGS-E864 Collaboration Lead Calorimeter from IP2</a:t>
            </a:r>
          </a:p>
          <a:p>
            <a:r>
              <a:rPr lang="en-US" dirty="0"/>
              <a:t>Installed for STAR Run16</a:t>
            </a:r>
          </a:p>
          <a:p>
            <a:r>
              <a:rPr lang="en-US" dirty="0"/>
              <a:t>Specifications</a:t>
            </a:r>
          </a:p>
          <a:p>
            <a:pPr lvl="1"/>
            <a:r>
              <a:rPr lang="en-US" dirty="0"/>
              <a:t>2x3 Lead Block Stack</a:t>
            </a:r>
          </a:p>
          <a:p>
            <a:pPr lvl="2"/>
            <a:r>
              <a:rPr lang="en-US" dirty="0"/>
              <a:t>10cmx10cmx117cm blocks</a:t>
            </a:r>
          </a:p>
          <a:p>
            <a:pPr lvl="1"/>
            <a:r>
              <a:rPr lang="en-US" dirty="0"/>
              <a:t>Spaghetti Calorimetry</a:t>
            </a:r>
          </a:p>
          <a:p>
            <a:pPr lvl="1"/>
            <a:r>
              <a:rPr lang="en-US" dirty="0"/>
              <a:t>Spatial Resolution – 54 pixels at 3.3cmx3.3cm</a:t>
            </a:r>
          </a:p>
          <a:p>
            <a:pPr lvl="2"/>
            <a:r>
              <a:rPr lang="en-US" dirty="0"/>
              <a:t>9 Fresnel Lenses + Silicon Photomultiplier (</a:t>
            </a:r>
            <a:r>
              <a:rPr lang="en-US" dirty="0" err="1"/>
              <a:t>SiPM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18 Fresnel Lenses + Photomultiplier Tube (PMT)</a:t>
            </a:r>
          </a:p>
          <a:p>
            <a:pPr lvl="2"/>
            <a:r>
              <a:rPr lang="en-US" dirty="0"/>
              <a:t>27 Acrylic Light Guides + Photomultiplier Tube</a:t>
            </a:r>
          </a:p>
          <a:p>
            <a:pPr lvl="1"/>
            <a:r>
              <a:rPr lang="en-US" dirty="0"/>
              <a:t>Nuclear Interaction Length – 7 Interaction Lengths</a:t>
            </a:r>
          </a:p>
          <a:p>
            <a:pPr lvl="1"/>
            <a:r>
              <a:rPr lang="en-US" dirty="0"/>
              <a:t>Hadronic Resolution – 34%/Sqrt[E]</a:t>
            </a:r>
          </a:p>
        </p:txBody>
      </p:sp>
    </p:spTree>
    <p:extLst>
      <p:ext uri="{BB962C8B-B14F-4D97-AF65-F5344CB8AC3E}">
        <p14:creationId xmlns:p14="http://schemas.microsoft.com/office/powerpoint/2010/main" val="258577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Prototype</a:t>
            </a: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89872" y="3435539"/>
            <a:ext cx="3157151" cy="236786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Shape 143"/>
          <p:cNvGrpSpPr/>
          <p:nvPr/>
        </p:nvGrpSpPr>
        <p:grpSpPr>
          <a:xfrm>
            <a:off x="7907235" y="1958876"/>
            <a:ext cx="3260192" cy="992602"/>
            <a:chOff x="5170142" y="999108"/>
            <a:chExt cx="3797165" cy="1156089"/>
          </a:xfrm>
        </p:grpSpPr>
        <p:pic>
          <p:nvPicPr>
            <p:cNvPr id="7" name="Shape 144"/>
            <p:cNvPicPr preferRelativeResize="0"/>
            <p:nvPr/>
          </p:nvPicPr>
          <p:blipFill rotWithShape="1">
            <a:blip r:embed="rId3">
              <a:alphaModFix/>
            </a:blip>
            <a:srcRect l="17876" t="39094" r="14196" b="26093"/>
            <a:stretch/>
          </p:blipFill>
          <p:spPr>
            <a:xfrm>
              <a:off x="5170142" y="999108"/>
              <a:ext cx="3797165" cy="9598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hape 145"/>
            <p:cNvCxnSpPr/>
            <p:nvPr/>
          </p:nvCxnSpPr>
          <p:spPr>
            <a:xfrm>
              <a:off x="5474378" y="1701400"/>
              <a:ext cx="2865110" cy="257583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/>
              <a:headEnd type="stealth" w="lg" len="lg"/>
              <a:tailEnd type="stealth" w="lg" len="lg"/>
            </a:ln>
          </p:spPr>
        </p:cxnSp>
        <p:sp>
          <p:nvSpPr>
            <p:cNvPr id="9" name="Shape 146"/>
            <p:cNvSpPr txBox="1"/>
            <p:nvPr/>
          </p:nvSpPr>
          <p:spPr>
            <a:xfrm rot="248812">
              <a:off x="6383241" y="1881689"/>
              <a:ext cx="1081077" cy="27350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117 cm</a:t>
              </a:r>
            </a:p>
          </p:txBody>
        </p:sp>
      </p:grpSp>
      <p:grpSp>
        <p:nvGrpSpPr>
          <p:cNvPr id="10" name="Shape 148"/>
          <p:cNvGrpSpPr/>
          <p:nvPr/>
        </p:nvGrpSpPr>
        <p:grpSpPr>
          <a:xfrm>
            <a:off x="9615642" y="3023990"/>
            <a:ext cx="1691485" cy="1752889"/>
            <a:chOff x="5831721" y="2188950"/>
            <a:chExt cx="2953203" cy="3060423"/>
          </a:xfrm>
        </p:grpSpPr>
        <p:pic>
          <p:nvPicPr>
            <p:cNvPr id="11" name="Shape 149" descr="01082014292.jpg"/>
            <p:cNvPicPr preferRelativeResize="0"/>
            <p:nvPr/>
          </p:nvPicPr>
          <p:blipFill rotWithShape="1">
            <a:blip r:embed="rId4">
              <a:alphaModFix/>
            </a:blip>
            <a:srcRect l="4328" t="23103" r="2371" b="22806"/>
            <a:stretch/>
          </p:blipFill>
          <p:spPr>
            <a:xfrm>
              <a:off x="5831721" y="2188950"/>
              <a:ext cx="2687121" cy="277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hape 150"/>
            <p:cNvCxnSpPr/>
            <p:nvPr/>
          </p:nvCxnSpPr>
          <p:spPr>
            <a:xfrm>
              <a:off x="5831721" y="5028941"/>
              <a:ext cx="268712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/>
              <a:headEnd type="stealth" w="lg" len="lg"/>
              <a:tailEnd type="stealth" w="lg" len="lg"/>
            </a:ln>
          </p:spPr>
        </p:cxnSp>
        <p:sp>
          <p:nvSpPr>
            <p:cNvPr id="13" name="Shape 151"/>
            <p:cNvSpPr txBox="1"/>
            <p:nvPr/>
          </p:nvSpPr>
          <p:spPr>
            <a:xfrm>
              <a:off x="6904601" y="5000962"/>
              <a:ext cx="1579802" cy="24841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10 cm</a:t>
              </a:r>
            </a:p>
          </p:txBody>
        </p:sp>
        <p:cxnSp>
          <p:nvCxnSpPr>
            <p:cNvPr id="14" name="Shape 152"/>
            <p:cNvCxnSpPr/>
            <p:nvPr/>
          </p:nvCxnSpPr>
          <p:spPr>
            <a:xfrm rot="-5400000">
              <a:off x="7251342" y="3557169"/>
              <a:ext cx="268712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/>
              <a:headEnd type="stealth" w="lg" len="lg"/>
              <a:tailEnd type="stealth" w="lg" len="lg"/>
            </a:ln>
          </p:spPr>
        </p:cxnSp>
        <p:sp>
          <p:nvSpPr>
            <p:cNvPr id="15" name="Shape 153"/>
            <p:cNvSpPr txBox="1"/>
            <p:nvPr/>
          </p:nvSpPr>
          <p:spPr>
            <a:xfrm rot="16200000">
              <a:off x="7912499" y="3106687"/>
              <a:ext cx="1444332" cy="3005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dirty="0">
                  <a:latin typeface="Calibri"/>
                  <a:ea typeface="Calibri"/>
                  <a:cs typeface="Calibri"/>
                  <a:sym typeface="Calibri"/>
                </a:rPr>
                <a:t>10 cm</a:t>
              </a:r>
            </a:p>
          </p:txBody>
        </p:sp>
      </p:grpSp>
      <p:pic>
        <p:nvPicPr>
          <p:cNvPr id="16" name="Shape 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5938" y="4997731"/>
            <a:ext cx="1002953" cy="97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AGS-E864 Collaboration Lead Calorimeter from IP2</a:t>
            </a:r>
          </a:p>
          <a:p>
            <a:r>
              <a:rPr lang="en-US" dirty="0"/>
              <a:t>Installed for STAR Run16</a:t>
            </a:r>
          </a:p>
          <a:p>
            <a:r>
              <a:rPr lang="en-US" dirty="0"/>
              <a:t>Specifications</a:t>
            </a:r>
          </a:p>
          <a:p>
            <a:pPr lvl="1"/>
            <a:r>
              <a:rPr lang="en-US" dirty="0"/>
              <a:t>2x3 Lead Block Stack</a:t>
            </a:r>
          </a:p>
          <a:p>
            <a:pPr lvl="2"/>
            <a:r>
              <a:rPr lang="en-US" dirty="0"/>
              <a:t>10cmx10cmx117cm blocks</a:t>
            </a:r>
          </a:p>
          <a:p>
            <a:pPr lvl="1"/>
            <a:r>
              <a:rPr lang="en-US" dirty="0"/>
              <a:t>Spaghetti Calorimetry</a:t>
            </a:r>
          </a:p>
          <a:p>
            <a:pPr lvl="1"/>
            <a:r>
              <a:rPr lang="en-US" dirty="0"/>
              <a:t>Spatial Resolution – 54 pixels at 3.3cmx3.3cm</a:t>
            </a:r>
          </a:p>
          <a:p>
            <a:pPr lvl="2"/>
            <a:r>
              <a:rPr lang="en-US" dirty="0"/>
              <a:t>9 Fresnel Lenses + Silicon Photomultiplier (</a:t>
            </a:r>
            <a:r>
              <a:rPr lang="en-US" dirty="0" err="1"/>
              <a:t>SiPM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18 Fresnel Lenses + Photomultiplier Tube (PMT)</a:t>
            </a:r>
          </a:p>
          <a:p>
            <a:pPr lvl="2"/>
            <a:r>
              <a:rPr lang="en-US" dirty="0"/>
              <a:t>27 Acrylic Light Guides + Photomultiplier Tube</a:t>
            </a:r>
          </a:p>
          <a:p>
            <a:pPr lvl="1"/>
            <a:r>
              <a:rPr lang="en-US" dirty="0"/>
              <a:t>Nuclear Interaction Length – 7 Interaction Lengths</a:t>
            </a:r>
          </a:p>
          <a:p>
            <a:pPr lvl="1"/>
            <a:r>
              <a:rPr lang="en-US" dirty="0"/>
              <a:t>Hadronic Resolution – 34%/Sqrt[E]</a:t>
            </a:r>
          </a:p>
        </p:txBody>
      </p:sp>
      <p:pic>
        <p:nvPicPr>
          <p:cNvPr id="20" name="Picture 24" descr="STAR-logo-base-bal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9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Detector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 side of the east tunnel</a:t>
            </a:r>
          </a:p>
          <a:p>
            <a:r>
              <a:rPr lang="en-US" dirty="0"/>
              <a:t>Less iron </a:t>
            </a:r>
            <a:r>
              <a:rPr lang="en-US" dirty="0">
                <a:sym typeface="Wingdings" panose="05000000000000000000" pitchFamily="2" charset="2"/>
              </a:rPr>
              <a:t> lower fringe field effects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247" y="2942580"/>
            <a:ext cx="4932433" cy="3297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948110"/>
            <a:ext cx="4236128" cy="3292208"/>
          </a:xfrm>
          <a:prstGeom prst="rect">
            <a:avLst/>
          </a:prstGeom>
        </p:spPr>
      </p:pic>
      <p:pic>
        <p:nvPicPr>
          <p:cNvPr id="12" name="Picture 24" descr="STAR-logo-base-bal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882718" y="4702638"/>
            <a:ext cx="648070" cy="1331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66825" y="4391539"/>
            <a:ext cx="6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0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Reaffirming Run 14 Data</a:t>
            </a:r>
          </a:p>
          <a:p>
            <a:pPr lvl="1"/>
            <a:r>
              <a:rPr lang="en-US" dirty="0"/>
              <a:t>2014 Run Data Shown – Highly Stable</a:t>
            </a:r>
          </a:p>
          <a:p>
            <a:pPr lvl="1"/>
            <a:r>
              <a:rPr lang="en-US" dirty="0"/>
              <a:t>Retain Stability – “Set it and forget it”</a:t>
            </a:r>
          </a:p>
          <a:p>
            <a:r>
              <a:rPr lang="en-US" dirty="0"/>
              <a:t>Hardware Tests</a:t>
            </a:r>
          </a:p>
          <a:p>
            <a:pPr lvl="1"/>
            <a:r>
              <a:rPr lang="en-US" dirty="0"/>
              <a:t>Mu-Metal Shielding</a:t>
            </a:r>
          </a:p>
          <a:p>
            <a:pPr lvl="1"/>
            <a:r>
              <a:rPr lang="en-US" dirty="0"/>
              <a:t>Fresnel Light Guides</a:t>
            </a:r>
          </a:p>
          <a:p>
            <a:pPr lvl="1"/>
            <a:r>
              <a:rPr lang="en-US" dirty="0"/>
              <a:t>Silicon Photomultipliers</a:t>
            </a:r>
          </a:p>
          <a:p>
            <a:r>
              <a:rPr lang="en-US" dirty="0"/>
              <a:t>Neutral Pion Finding</a:t>
            </a:r>
          </a:p>
          <a:p>
            <a:pPr lvl="1"/>
            <a:r>
              <a:rPr lang="en-US" dirty="0"/>
              <a:t>Calibration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Average energy deposition per run,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entire 200 GeV 3He+Au operation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 a function of run number, for three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selected pixels which are close to beam pipe.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633" y="286603"/>
            <a:ext cx="5328850" cy="5395106"/>
          </a:xfrm>
          <a:prstGeom prst="rect">
            <a:avLst/>
          </a:prstGeom>
        </p:spPr>
      </p:pic>
      <p:pic>
        <p:nvPicPr>
          <p:cNvPr id="10" name="Picture 24" descr="STAR-logo-base-bal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9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Mu-Metal Shielding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Magnetic field effects on photomultiplier tubes (PMTs)</a:t>
            </a:r>
          </a:p>
          <a:p>
            <a:pPr lvl="1"/>
            <a:r>
              <a:rPr lang="en-US" dirty="0"/>
              <a:t>Magnetic field alters cascade in PMTs</a:t>
            </a:r>
          </a:p>
          <a:p>
            <a:r>
              <a:rPr lang="en-US" dirty="0"/>
              <a:t>Magnetic field shielding</a:t>
            </a:r>
          </a:p>
          <a:p>
            <a:pPr lvl="1"/>
            <a:r>
              <a:rPr lang="en-US" dirty="0"/>
              <a:t>Known passive shielding</a:t>
            </a:r>
          </a:p>
          <a:p>
            <a:pPr lvl="1"/>
            <a:r>
              <a:rPr lang="en-US" dirty="0"/>
              <a:t>Amount required</a:t>
            </a:r>
          </a:p>
          <a:p>
            <a:pPr lvl="1"/>
            <a:r>
              <a:rPr lang="en-US" dirty="0"/>
              <a:t>Interaction with optical system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015" y="1845734"/>
            <a:ext cx="3376122" cy="4431733"/>
          </a:xfrm>
          <a:prstGeom prst="rect">
            <a:avLst/>
          </a:prstGeom>
        </p:spPr>
      </p:pic>
      <p:pic>
        <p:nvPicPr>
          <p:cNvPr id="2050" name="Picture 2" descr="http://www.mu-metal.com/uploads/5/4/5/0/54501895/71346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79" y="4181383"/>
            <a:ext cx="2794779" cy="20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62" y="4181383"/>
            <a:ext cx="4291860" cy="1736553"/>
          </a:xfrm>
          <a:prstGeom prst="rect">
            <a:avLst/>
          </a:prstGeom>
        </p:spPr>
      </p:pic>
      <p:pic>
        <p:nvPicPr>
          <p:cNvPr id="11" name="Picture 24" descr="STAR-logo-base-bal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909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Lens 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17" y="1970021"/>
            <a:ext cx="10058400" cy="4023360"/>
          </a:xfrm>
        </p:spPr>
        <p:txBody>
          <a:bodyPr/>
          <a:lstStyle/>
          <a:p>
            <a:r>
              <a:rPr lang="en-US" dirty="0"/>
              <a:t>Alternative to acrylic light guide</a:t>
            </a:r>
          </a:p>
          <a:p>
            <a:r>
              <a:rPr lang="en-US" dirty="0"/>
              <a:t>Replaceable parts</a:t>
            </a:r>
          </a:p>
          <a:p>
            <a:pPr lvl="1"/>
            <a:r>
              <a:rPr lang="en-US" dirty="0"/>
              <a:t>Commercial item</a:t>
            </a:r>
          </a:p>
          <a:p>
            <a:pPr lvl="1"/>
            <a:r>
              <a:rPr lang="en-US" dirty="0"/>
              <a:t>Can be machined to fit</a:t>
            </a:r>
          </a:p>
          <a:p>
            <a:pPr lvl="1"/>
            <a:r>
              <a:rPr lang="en-US" dirty="0"/>
              <a:t>Can be installed after stacking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426" y="1842452"/>
            <a:ext cx="3363254" cy="448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1" y="3690904"/>
            <a:ext cx="5374541" cy="2635511"/>
          </a:xfrm>
          <a:prstGeom prst="rect">
            <a:avLst/>
          </a:prstGeom>
        </p:spPr>
      </p:pic>
      <p:pic>
        <p:nvPicPr>
          <p:cNvPr id="12" name="Picture 24" descr="STAR-logo-base-bal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2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Lens 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17" y="1970021"/>
            <a:ext cx="10058400" cy="4023360"/>
          </a:xfrm>
        </p:spPr>
        <p:txBody>
          <a:bodyPr/>
          <a:lstStyle/>
          <a:p>
            <a:r>
              <a:rPr lang="en-US" dirty="0"/>
              <a:t>Alternative to acrylic light guide</a:t>
            </a:r>
          </a:p>
          <a:p>
            <a:r>
              <a:rPr lang="en-US" dirty="0"/>
              <a:t>Replaceable parts</a:t>
            </a:r>
          </a:p>
          <a:p>
            <a:pPr lvl="1"/>
            <a:r>
              <a:rPr lang="en-US" dirty="0"/>
              <a:t>Commercial item</a:t>
            </a:r>
          </a:p>
          <a:p>
            <a:pPr lvl="1"/>
            <a:r>
              <a:rPr lang="en-US" dirty="0"/>
              <a:t>Can be machined to fit</a:t>
            </a:r>
          </a:p>
          <a:p>
            <a:pPr lvl="1"/>
            <a:r>
              <a:rPr lang="en-US" dirty="0"/>
              <a:t>Can be installed after stacking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426" y="1842452"/>
            <a:ext cx="3363254" cy="4483963"/>
          </a:xfrm>
          <a:prstGeom prst="rect">
            <a:avLst/>
          </a:prstGeom>
        </p:spPr>
      </p:pic>
      <p:pic>
        <p:nvPicPr>
          <p:cNvPr id="13" name="Picture 4" descr="http://cdn1.bigcommerce.com/server4100/0b764/products/5162/images/28773/620282__80858.1359495875.1280.1280.jpg?c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3" y="3842443"/>
            <a:ext cx="2483972" cy="24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hyperphysics.phy-astr.gsu.edu/hbase/geoopt/imggo/fresn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70" y="2070394"/>
            <a:ext cx="3229823" cy="42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STAR-logo-base-bal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86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Lens 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17" y="1970021"/>
            <a:ext cx="10058400" cy="4023360"/>
          </a:xfrm>
        </p:spPr>
        <p:txBody>
          <a:bodyPr/>
          <a:lstStyle/>
          <a:p>
            <a:r>
              <a:rPr lang="en-US" dirty="0"/>
              <a:t>Alternative to acrylic light guide</a:t>
            </a:r>
          </a:p>
          <a:p>
            <a:r>
              <a:rPr lang="en-US" dirty="0"/>
              <a:t>Replaceable parts</a:t>
            </a:r>
          </a:p>
          <a:p>
            <a:pPr lvl="1"/>
            <a:r>
              <a:rPr lang="en-US" dirty="0"/>
              <a:t>Commercial item</a:t>
            </a:r>
          </a:p>
          <a:p>
            <a:pPr lvl="1"/>
            <a:r>
              <a:rPr lang="en-US" dirty="0"/>
              <a:t>Can be machined to fit</a:t>
            </a:r>
          </a:p>
          <a:p>
            <a:pPr lvl="1"/>
            <a:r>
              <a:rPr lang="en-US" dirty="0"/>
              <a:t>Can be installed after stacking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Brown - APS April Meeting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426" y="1842452"/>
            <a:ext cx="3363254" cy="448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1" y="3690904"/>
            <a:ext cx="5374541" cy="2635511"/>
          </a:xfrm>
          <a:prstGeom prst="rect">
            <a:avLst/>
          </a:prstGeom>
        </p:spPr>
      </p:pic>
      <p:pic>
        <p:nvPicPr>
          <p:cNvPr id="12" name="Picture 24" descr="STAR-logo-base-bal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727" r="11311" b="3452"/>
          <a:stretch>
            <a:fillRect/>
          </a:stretch>
        </p:blipFill>
        <p:spPr bwMode="auto">
          <a:xfrm>
            <a:off x="0" y="0"/>
            <a:ext cx="1073546" cy="10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774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1189</TotalTime>
  <Words>767</Words>
  <Application>Microsoft Office PowerPoint</Application>
  <PresentationFormat>Widescreen</PresentationFormat>
  <Paragraphs>188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Wingdings</vt:lpstr>
      <vt:lpstr>Retrospect</vt:lpstr>
      <vt:lpstr>Forward Calorimeter Prototype</vt:lpstr>
      <vt:lpstr>The Prototype</vt:lpstr>
      <vt:lpstr>The Prototype</vt:lpstr>
      <vt:lpstr>Prototype Detector Location</vt:lpstr>
      <vt:lpstr>Prototype Goals</vt:lpstr>
      <vt:lpstr>Mu-Metal Shielding</vt:lpstr>
      <vt:lpstr>Fresnel Lens Light Guides</vt:lpstr>
      <vt:lpstr>Fresnel Lens Light Guides</vt:lpstr>
      <vt:lpstr>Fresnel Lens Light Guides</vt:lpstr>
      <vt:lpstr>Silicon Photomultipliers (SiPMs)</vt:lpstr>
      <vt:lpstr>Results</vt:lpstr>
      <vt:lpstr>Results</vt:lpstr>
      <vt:lpstr>Results</vt:lpstr>
      <vt:lpstr>Conclusions</vt:lpstr>
      <vt:lpstr>SiPM Test Procedure</vt:lpstr>
      <vt:lpstr>Code Conversion and Data Analysis</vt:lpstr>
      <vt:lpstr>Data Acquisition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Brown</dc:creator>
  <cp:lastModifiedBy>Daniel Brown</cp:lastModifiedBy>
  <cp:revision>76</cp:revision>
  <dcterms:created xsi:type="dcterms:W3CDTF">2016-08-10T22:15:49Z</dcterms:created>
  <dcterms:modified xsi:type="dcterms:W3CDTF">2017-01-29T20:06:05Z</dcterms:modified>
</cp:coreProperties>
</file>