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embeddings/Microsoft_Equation1.bin" ContentType="application/vnd.openxmlformats-officedocument.oleObjec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9" r:id="rId3"/>
    <p:sldId id="258" r:id="rId4"/>
    <p:sldId id="260" r:id="rId5"/>
    <p:sldId id="261" r:id="rId6"/>
    <p:sldId id="262" r:id="rId7"/>
    <p:sldId id="265" r:id="rId8"/>
    <p:sldId id="271" r:id="rId9"/>
    <p:sldId id="264" r:id="rId10"/>
    <p:sldId id="273" r:id="rId11"/>
    <p:sldId id="266" r:id="rId12"/>
    <p:sldId id="267" r:id="rId13"/>
    <p:sldId id="269" r:id="rId14"/>
    <p:sldId id="272" r:id="rId15"/>
    <p:sldId id="274" r:id="rId16"/>
    <p:sldId id="268" r:id="rId17"/>
    <p:sldId id="275" r:id="rId1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2A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263" autoAdjust="0"/>
  </p:normalViewPr>
  <p:slideViewPr>
    <p:cSldViewPr snapToGrid="0" snapToObjects="1">
      <p:cViewPr varScale="1">
        <p:scale>
          <a:sx n="103" d="100"/>
          <a:sy n="103" d="100"/>
        </p:scale>
        <p:origin x="-179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CD1B32E-2967-4BB5-A4D4-5CD84C6A479C}" type="datetimeFigureOut">
              <a:rPr lang="en-US"/>
              <a:pPr>
                <a:defRPr/>
              </a:pPr>
              <a:t>4/3/14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4B84B1D-F402-4C3E-8679-7E60713717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44274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6D0DBD3-BF55-40AB-B544-435594A7ABCB}" type="datetimeFigureOut">
              <a:rPr lang="en-US"/>
              <a:pPr>
                <a:defRPr/>
              </a:pPr>
              <a:t>4/3/14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39B9BAC-BE35-46FA-BE62-9E5D9720E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7858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Same edits as previous page.  Can you change the order of the symbols in the legend so the pi^0s are first and EM-Jets follow, as was the case in the previous slide?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Resized the text box a bit; the left side was covered by the figure on my PC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Caution:  The pi in “pi^0” is in some font that isn’t on my PC.  You might want to change it to a more common one.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For a 10-minute talk, you might choose to show the entire slide at once, rather than animating in the middle stuff.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Moved the subscript “T” in p_T earlier.  Inserted spaces in “1 GeV” and “40 GeV”; also added GeV to “100 GeV”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Deleted “form” (which was supposed to be “from”); changed spacing a bit in the pi^0-Jets text box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04AB9-9DCF-4743-BD9A-02333002B698}" type="datetime1">
              <a:rPr lang="en-US"/>
              <a:pPr>
                <a:defRPr/>
              </a:pPr>
              <a:t>4/3/14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APS April 5-8, 2014. Savannah, GA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83E48-D695-4207-B808-CD5DD17AB6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9A1D3-1DA3-4AFB-8AFF-9D0FA4E5F019}" type="datetime1">
              <a:rPr lang="en-US"/>
              <a:pPr>
                <a:defRPr/>
              </a:pPr>
              <a:t>4/3/14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APS April 5-8, 2014. Savannah, GA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40401-5956-4B5E-9FFA-4A88B04A6F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E8C1D-1F0E-480F-AA97-297A919DE725}" type="datetime1">
              <a:rPr lang="en-US"/>
              <a:pPr>
                <a:defRPr/>
              </a:pPr>
              <a:t>4/3/14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APS April 5-8, 2014. Savannah, GA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2C8C0-B136-49F9-8F5F-B7CAC209F2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08462-192F-4687-BF5A-388095BDD5BC}" type="datetime1">
              <a:rPr lang="en-US"/>
              <a:pPr>
                <a:defRPr/>
              </a:pPr>
              <a:t>4/3/14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APS April 5-8, 2014. Savannah, GA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6146B2-B0AE-46ED-9BAA-E1C07127B5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FAEBC-EE49-47C0-B4BE-905F73454B24}" type="datetime1">
              <a:rPr lang="en-US"/>
              <a:pPr>
                <a:defRPr/>
              </a:pPr>
              <a:t>4/3/14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APS April 5-8, 2014. Savannah, GA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E2A6B-9226-4B93-B374-7FABAE0F65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F72AD4-3760-4A0D-97FF-A5FA9D1CA73A}" type="datetime1">
              <a:rPr lang="en-US"/>
              <a:pPr>
                <a:defRPr/>
              </a:pPr>
              <a:t>4/3/14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APS April 5-8, 2014. Savannah, GA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82C64-A63E-485E-A2F7-D619DEBD2A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857AB-A0A9-4F4A-8189-6E2910C72495}" type="datetime1">
              <a:rPr lang="en-US"/>
              <a:pPr>
                <a:defRPr/>
              </a:pPr>
              <a:t>4/3/14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APS April 5-8, 2014. Savannah, GA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0F5DC-D424-48D8-93CC-AA1309E6D0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71DFF-5677-485D-8A6D-795F95DC489F}" type="datetime1">
              <a:rPr lang="en-US"/>
              <a:pPr>
                <a:defRPr/>
              </a:pPr>
              <a:t>4/3/14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APS April 5-8, 2014. Savannah, GA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AB03F-781E-49D5-8F26-715C7C3FF6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91093-6906-4C7A-927B-8E2ABCFE8E60}" type="datetime1">
              <a:rPr lang="en-US"/>
              <a:pPr>
                <a:defRPr/>
              </a:pPr>
              <a:t>4/3/14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APS April 5-8, 2014. Savannah, GA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B83A5-B273-4F62-8F0C-A448FB529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0766B-E487-4058-8B2C-128D5BAFD3F7}" type="datetime1">
              <a:rPr lang="en-US"/>
              <a:pPr>
                <a:defRPr/>
              </a:pPr>
              <a:t>4/3/14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APS April 5-8, 2014. Savannah, GA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5BD5C3-1A96-4A66-BDDE-B99779D0EE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874A7-38F7-4E4B-972B-9E0237D5641C}" type="datetime1">
              <a:rPr lang="en-US"/>
              <a:pPr>
                <a:defRPr/>
              </a:pPr>
              <a:t>4/3/14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APS April 5-8, 2014. Savannah, GA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7640A-B21D-43FF-8ED8-D112FE2C5C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89CE5CC-6784-4C32-9B49-9F464DC2E29E}" type="datetime1">
              <a:rPr lang="en-US"/>
              <a:pPr>
                <a:defRPr/>
              </a:pPr>
              <a:t>4/3/14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APS April 5-8, 2014. Savannah, GA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B997599-C36B-4A65-AAB5-99766F6DC1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hd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9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Relationship Id="rId3" Type="http://schemas.openxmlformats.org/officeDocument/2006/relationships/image" Target="../media/image2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4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6.emf"/><Relationship Id="rId5" Type="http://schemas.openxmlformats.org/officeDocument/2006/relationships/image" Target="../media/image7.emf"/><Relationship Id="rId6" Type="http://schemas.openxmlformats.org/officeDocument/2006/relationships/oleObject" Target="../embeddings/Microsoft_Equation1.bin"/><Relationship Id="rId7" Type="http://schemas.openxmlformats.org/officeDocument/2006/relationships/image" Target="../media/image5.emf"/><Relationship Id="rId8" Type="http://schemas.openxmlformats.org/officeDocument/2006/relationships/image" Target="../media/image8.emf"/><Relationship Id="rId9" Type="http://schemas.openxmlformats.org/officeDocument/2006/relationships/image" Target="../media/image9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ctrTitle"/>
          </p:nvPr>
        </p:nvSpPr>
        <p:spPr>
          <a:xfrm>
            <a:off x="418649" y="1143982"/>
            <a:ext cx="8317168" cy="1470025"/>
          </a:xfr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2800" dirty="0" smtClean="0">
                <a:solidFill>
                  <a:srgbClr val="FF0000"/>
                </a:solidFill>
              </a:rPr>
              <a:t>Transverse Single-Spin Asymmetries for Jet-like events at Forward </a:t>
            </a:r>
            <a:r>
              <a:rPr lang="en-US" sz="2800" dirty="0" err="1" smtClean="0">
                <a:solidFill>
                  <a:srgbClr val="FF0000"/>
                </a:solidFill>
              </a:rPr>
              <a:t>Rapidities</a:t>
            </a:r>
            <a:r>
              <a:rPr lang="en-US" sz="2800" dirty="0" smtClean="0">
                <a:solidFill>
                  <a:srgbClr val="FF0000"/>
                </a:solidFill>
              </a:rPr>
              <a:t> in </a:t>
            </a:r>
            <a:r>
              <a:rPr lang="en-US" sz="2800" dirty="0" err="1" smtClean="0">
                <a:solidFill>
                  <a:srgbClr val="FF0000"/>
                </a:solidFill>
              </a:rPr>
              <a:t>p+p</a:t>
            </a:r>
            <a:r>
              <a:rPr lang="en-US" sz="2800" dirty="0" smtClean="0">
                <a:solidFill>
                  <a:srgbClr val="FF0000"/>
                </a:solidFill>
              </a:rPr>
              <a:t> Collisions at √s = 500 </a:t>
            </a:r>
            <a:r>
              <a:rPr lang="en-US" sz="2800" dirty="0" err="1" smtClean="0">
                <a:solidFill>
                  <a:srgbClr val="FF0000"/>
                </a:solidFill>
              </a:rPr>
              <a:t>GeV</a:t>
            </a:r>
            <a:r>
              <a:rPr lang="en-US" sz="2800" dirty="0" smtClean="0">
                <a:solidFill>
                  <a:srgbClr val="FF0000"/>
                </a:solidFill>
              </a:rPr>
              <a:t> with the STAR Experiment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7540" y="2649947"/>
            <a:ext cx="6400800" cy="748932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US" sz="2000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</a:rPr>
              <a:t>Mriganka Mouli Mondal (for STAR Collaboration)</a:t>
            </a: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US" sz="2000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</a:rPr>
              <a:t>Texas A&amp;M University</a:t>
            </a:r>
            <a:endParaRPr lang="en-US" sz="2000" dirty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APS April 5-8, 2014. Savannah, GA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631630-C951-49D2-B938-B7E3EBE85886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096562" y="4272319"/>
            <a:ext cx="6759007" cy="1634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0000"/>
              </a:lnSpc>
              <a:buFont typeface="Wingdings" charset="2"/>
              <a:buChar char="²"/>
            </a:pPr>
            <a:r>
              <a:rPr lang="en-US" sz="2200" dirty="0" smtClean="0">
                <a:cs typeface="Times New Roman"/>
              </a:rPr>
              <a:t> </a:t>
            </a:r>
            <a:r>
              <a:rPr lang="en-US" sz="2100" dirty="0" smtClean="0">
                <a:cs typeface="Times New Roman"/>
              </a:rPr>
              <a:t>Forward Meson Spectrometer in the STAR experiment </a:t>
            </a:r>
          </a:p>
          <a:p>
            <a:pPr algn="l">
              <a:lnSpc>
                <a:spcPct val="90000"/>
              </a:lnSpc>
              <a:buFont typeface="Wingdings" charset="2"/>
              <a:buChar char="²"/>
            </a:pPr>
            <a:r>
              <a:rPr lang="en-US" sz="2100" dirty="0" smtClean="0">
                <a:cs typeface="Times New Roman"/>
              </a:rPr>
              <a:t> Transverse Single Spin Asymmetries (TSSA)</a:t>
            </a:r>
          </a:p>
          <a:p>
            <a:pPr algn="l">
              <a:lnSpc>
                <a:spcPct val="90000"/>
              </a:lnSpc>
              <a:buFont typeface="Wingdings" charset="2"/>
              <a:buChar char="²"/>
            </a:pPr>
            <a:r>
              <a:rPr lang="en-US" sz="2100" dirty="0" smtClean="0">
                <a:cs typeface="Times New Roman"/>
              </a:rPr>
              <a:t> EM-Jets measured from FMS photons</a:t>
            </a:r>
          </a:p>
          <a:p>
            <a:pPr algn="l">
              <a:lnSpc>
                <a:spcPct val="90000"/>
              </a:lnSpc>
              <a:buFont typeface="Wingdings" charset="2"/>
              <a:buChar char="²"/>
            </a:pPr>
            <a:r>
              <a:rPr lang="en-US" sz="2100" dirty="0" smtClean="0">
                <a:cs typeface="Times New Roman"/>
              </a:rPr>
              <a:t> A</a:t>
            </a:r>
            <a:r>
              <a:rPr lang="en-US" sz="2100" baseline="-25000" dirty="0" smtClean="0">
                <a:cs typeface="Times New Roman"/>
              </a:rPr>
              <a:t>N</a:t>
            </a:r>
            <a:r>
              <a:rPr lang="en-US" sz="2100" dirty="0" smtClean="0">
                <a:cs typeface="Times New Roman"/>
              </a:rPr>
              <a:t> measurements from run-11 at √s = 500 </a:t>
            </a:r>
            <a:r>
              <a:rPr lang="en-US" sz="2100" dirty="0" err="1" smtClean="0">
                <a:cs typeface="Times New Roman"/>
              </a:rPr>
              <a:t>GeV</a:t>
            </a:r>
            <a:endParaRPr lang="en-US" sz="2100" dirty="0" smtClean="0">
              <a:cs typeface="Times New Roman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610514" y="3860201"/>
            <a:ext cx="1641971" cy="56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200" dirty="0" smtClean="0">
                <a:solidFill>
                  <a:srgbClr val="FF0000"/>
                </a:solidFill>
              </a:rPr>
              <a:t>Outline :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457200" y="37369"/>
            <a:ext cx="8229600" cy="1143000"/>
          </a:xfrm>
        </p:spPr>
        <p:txBody>
          <a:bodyPr/>
          <a:lstStyle/>
          <a:p>
            <a:r>
              <a:rPr lang="en-US" sz="3200" dirty="0" smtClean="0">
                <a:solidFill>
                  <a:srgbClr val="FF0000"/>
                </a:solidFill>
              </a:rPr>
              <a:t>A</a:t>
            </a:r>
            <a:r>
              <a:rPr lang="en-US" sz="3200" baseline="-25000" dirty="0" smtClean="0">
                <a:solidFill>
                  <a:srgbClr val="FF0000"/>
                </a:solidFill>
              </a:rPr>
              <a:t>N</a:t>
            </a:r>
            <a:r>
              <a:rPr lang="en-US" sz="3200" dirty="0" smtClean="0">
                <a:solidFill>
                  <a:srgbClr val="FF0000"/>
                </a:solidFill>
              </a:rPr>
              <a:t> vs. EM-Jet Energy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APS April 5-8, 2014. Savannah, GA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3D87D3-C8A7-478A-8BC6-A258C05DE3DA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25605" name="TextBox 8"/>
          <p:cNvSpPr txBox="1">
            <a:spLocks noChangeArrowheads="1"/>
          </p:cNvSpPr>
          <p:nvPr/>
        </p:nvSpPr>
        <p:spPr bwMode="auto">
          <a:xfrm>
            <a:off x="5739699" y="1867419"/>
            <a:ext cx="301794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b="1" dirty="0">
                <a:latin typeface="Calibri" pitchFamily="34" charset="0"/>
              </a:rPr>
              <a:t>π</a:t>
            </a:r>
            <a:r>
              <a:rPr lang="en-US" b="1" baseline="30000" dirty="0">
                <a:latin typeface="Calibri" pitchFamily="34" charset="0"/>
              </a:rPr>
              <a:t>0</a:t>
            </a:r>
            <a:r>
              <a:rPr lang="en-US" b="1" dirty="0">
                <a:latin typeface="Calibri" pitchFamily="34" charset="0"/>
              </a:rPr>
              <a:t>-Jets </a:t>
            </a:r>
            <a:r>
              <a:rPr lang="en-US" dirty="0">
                <a:latin typeface="Calibri" pitchFamily="34" charset="0"/>
              </a:rPr>
              <a:t>–</a:t>
            </a:r>
          </a:p>
          <a:p>
            <a:r>
              <a:rPr lang="en-US" dirty="0" smtClean="0">
                <a:latin typeface="Calibri" pitchFamily="34" charset="0"/>
              </a:rPr>
              <a:t>2γ-</a:t>
            </a:r>
            <a:r>
              <a:rPr lang="en-US" dirty="0">
                <a:latin typeface="Calibri" pitchFamily="34" charset="0"/>
              </a:rPr>
              <a:t>EM-Jets  with</a:t>
            </a:r>
          </a:p>
          <a:p>
            <a:r>
              <a:rPr lang="en-US" dirty="0">
                <a:latin typeface="Calibri" pitchFamily="34" charset="0"/>
              </a:rPr>
              <a:t>     </a:t>
            </a:r>
            <a:r>
              <a:rPr lang="en-US" dirty="0" err="1" smtClean="0">
                <a:latin typeface="Calibri" pitchFamily="34" charset="0"/>
              </a:rPr>
              <a:t>m</a:t>
            </a:r>
            <a:r>
              <a:rPr lang="en-US" baseline="-25000" dirty="0" err="1" smtClean="0">
                <a:latin typeface="Calibri" pitchFamily="34" charset="0"/>
              </a:rPr>
              <a:t>γγ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>
                <a:latin typeface="Calibri" pitchFamily="34" charset="0"/>
              </a:rPr>
              <a:t>&lt;0.3</a:t>
            </a:r>
          </a:p>
          <a:p>
            <a:r>
              <a:rPr lang="en-US" dirty="0">
                <a:latin typeface="Calibri" pitchFamily="34" charset="0"/>
              </a:rPr>
              <a:t>     </a:t>
            </a:r>
            <a:r>
              <a:rPr lang="en-US" dirty="0" err="1" smtClean="0">
                <a:latin typeface="Calibri" pitchFamily="34" charset="0"/>
              </a:rPr>
              <a:t>Z</a:t>
            </a:r>
            <a:r>
              <a:rPr lang="en-US" baseline="-25000" dirty="0" err="1" smtClean="0">
                <a:latin typeface="Calibri" pitchFamily="34" charset="0"/>
              </a:rPr>
              <a:t>γγ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>
                <a:latin typeface="Calibri" pitchFamily="34" charset="0"/>
              </a:rPr>
              <a:t>&lt;0.8</a:t>
            </a:r>
          </a:p>
          <a:p>
            <a:endParaRPr lang="en-US" dirty="0" smtClean="0">
              <a:latin typeface="Calibri" pitchFamily="34" charset="0"/>
            </a:endParaRPr>
          </a:p>
          <a:p>
            <a:r>
              <a:rPr lang="en-US" b="1" dirty="0">
                <a:solidFill>
                  <a:srgbClr val="0000FF"/>
                </a:solidFill>
                <a:latin typeface="Calibri" pitchFamily="34" charset="0"/>
              </a:rPr>
              <a:t>2ϒ-EM-</a:t>
            </a:r>
            <a:r>
              <a:rPr lang="en-US" b="1" dirty="0" smtClean="0">
                <a:solidFill>
                  <a:srgbClr val="0000FF"/>
                </a:solidFill>
                <a:latin typeface="Calibri" pitchFamily="34" charset="0"/>
              </a:rPr>
              <a:t>Jets (</a:t>
            </a:r>
            <a:r>
              <a:rPr lang="en-US" b="1" dirty="0" err="1" smtClean="0">
                <a:solidFill>
                  <a:srgbClr val="0000FF"/>
                </a:solidFill>
                <a:latin typeface="Calibri" pitchFamily="34" charset="0"/>
              </a:rPr>
              <a:t>η</a:t>
            </a:r>
            <a:r>
              <a:rPr lang="en-US" b="1" dirty="0" smtClean="0">
                <a:solidFill>
                  <a:srgbClr val="0000FF"/>
                </a:solidFill>
                <a:latin typeface="Calibri" pitchFamily="34" charset="0"/>
              </a:rPr>
              <a:t> + continuum) –</a:t>
            </a:r>
          </a:p>
          <a:p>
            <a:r>
              <a:rPr lang="en-US" b="1" dirty="0" smtClean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Calibri" pitchFamily="34" charset="0"/>
              </a:rPr>
              <a:t>with </a:t>
            </a:r>
            <a:r>
              <a:rPr lang="en-US" dirty="0" err="1" smtClean="0">
                <a:solidFill>
                  <a:srgbClr val="0000FF"/>
                </a:solidFill>
                <a:latin typeface="Calibri" pitchFamily="34" charset="0"/>
              </a:rPr>
              <a:t>m</a:t>
            </a:r>
            <a:r>
              <a:rPr lang="en-US" baseline="-25000" dirty="0" err="1" smtClean="0">
                <a:solidFill>
                  <a:srgbClr val="0000FF"/>
                </a:solidFill>
                <a:latin typeface="Calibri" pitchFamily="34" charset="0"/>
              </a:rPr>
              <a:t>γγ</a:t>
            </a:r>
            <a:r>
              <a:rPr lang="en-US" dirty="0" smtClean="0">
                <a:solidFill>
                  <a:srgbClr val="0000FF"/>
                </a:solidFill>
                <a:latin typeface="Calibri" pitchFamily="34" charset="0"/>
              </a:rPr>
              <a:t> &gt; 0.3 </a:t>
            </a:r>
            <a:endParaRPr lang="en-US" dirty="0">
              <a:solidFill>
                <a:srgbClr val="0000FF"/>
              </a:solidFill>
              <a:latin typeface="Calibri" pitchFamily="34" charset="0"/>
            </a:endParaRPr>
          </a:p>
          <a:p>
            <a:endParaRPr lang="en-US" dirty="0">
              <a:latin typeface="Calibri" pitchFamily="34" charset="0"/>
            </a:endParaRPr>
          </a:p>
          <a:p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EM</a:t>
            </a:r>
            <a:r>
              <a:rPr lang="en-US" b="1" dirty="0">
                <a:solidFill>
                  <a:srgbClr val="FF0000"/>
                </a:solidFill>
                <a:latin typeface="Calibri" pitchFamily="34" charset="0"/>
              </a:rPr>
              <a:t>-Jets </a:t>
            </a: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– </a:t>
            </a:r>
          </a:p>
          <a:p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with no. photons &gt;2</a:t>
            </a:r>
          </a:p>
          <a:p>
            <a:endParaRPr lang="en-US" dirty="0">
              <a:latin typeface="Calibri" pitchFamily="34" charset="0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837299" y="5276189"/>
            <a:ext cx="7535689" cy="1108075"/>
          </a:xfrm>
          <a:prstGeom prst="rect">
            <a:avLst/>
          </a:prstGeom>
          <a:noFill/>
          <a:ln w="9525">
            <a:solidFill>
              <a:srgbClr val="A6A6A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buFont typeface="Wingdings" charset="2"/>
              <a:buChar char="²"/>
            </a:pPr>
            <a:r>
              <a:rPr lang="en-US" dirty="0">
                <a:latin typeface="Calibri" pitchFamily="34" charset="0"/>
              </a:rPr>
              <a:t>Isolated π</a:t>
            </a:r>
            <a:r>
              <a:rPr lang="en-US" baseline="30000" dirty="0">
                <a:latin typeface="Calibri" pitchFamily="34" charset="0"/>
              </a:rPr>
              <a:t>0</a:t>
            </a:r>
            <a:r>
              <a:rPr lang="en-US" dirty="0">
                <a:latin typeface="Calibri" pitchFamily="34" charset="0"/>
              </a:rPr>
              <a:t>’s have large asymmetries consistent with previous observation (CIPANP-2012  Steven </a:t>
            </a:r>
            <a:r>
              <a:rPr lang="en-US" dirty="0" err="1">
                <a:latin typeface="Calibri" pitchFamily="34" charset="0"/>
              </a:rPr>
              <a:t>Heppelmann</a:t>
            </a:r>
            <a:r>
              <a:rPr lang="en-US" dirty="0">
                <a:latin typeface="Calibri" pitchFamily="34" charset="0"/>
              </a:rPr>
              <a:t>) </a:t>
            </a:r>
          </a:p>
          <a:p>
            <a:r>
              <a:rPr lang="en-US" sz="1200" dirty="0">
                <a:latin typeface="Calibri" pitchFamily="34" charset="0"/>
              </a:rPr>
              <a:t>https://</a:t>
            </a:r>
            <a:r>
              <a:rPr lang="en-US" sz="1200" dirty="0" err="1">
                <a:latin typeface="Calibri" pitchFamily="34" charset="0"/>
              </a:rPr>
              <a:t>indico.triumf.ca</a:t>
            </a:r>
            <a:r>
              <a:rPr lang="en-US" sz="1200" dirty="0">
                <a:latin typeface="Calibri" pitchFamily="34" charset="0"/>
              </a:rPr>
              <a:t>/</a:t>
            </a:r>
            <a:r>
              <a:rPr lang="en-US" sz="1200" dirty="0" err="1">
                <a:latin typeface="Calibri" pitchFamily="34" charset="0"/>
              </a:rPr>
              <a:t>contributionDisplay.pycontribId</a:t>
            </a:r>
            <a:r>
              <a:rPr lang="en-US" sz="1200" dirty="0">
                <a:latin typeface="Calibri" pitchFamily="34" charset="0"/>
              </a:rPr>
              <a:t>=349&amp;sessionId=44&amp;confId=1383</a:t>
            </a:r>
          </a:p>
          <a:p>
            <a:pPr marL="285750" indent="-285750">
              <a:buFont typeface="Wingdings" charset="2"/>
              <a:buChar char="²"/>
            </a:pPr>
            <a:r>
              <a:rPr lang="en-US" dirty="0">
                <a:latin typeface="Calibri" pitchFamily="34" charset="0"/>
              </a:rPr>
              <a:t>Asymmetries for jettier events are much smaller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415" y="992861"/>
            <a:ext cx="4708277" cy="4184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337730" y="43654"/>
            <a:ext cx="8229600" cy="1143000"/>
          </a:xfrm>
        </p:spPr>
        <p:txBody>
          <a:bodyPr/>
          <a:lstStyle/>
          <a:p>
            <a:r>
              <a:rPr lang="en-US" sz="3200" dirty="0" smtClean="0">
                <a:solidFill>
                  <a:srgbClr val="FF0000"/>
                </a:solidFill>
              </a:rPr>
              <a:t>A</a:t>
            </a:r>
            <a:r>
              <a:rPr lang="en-US" sz="3200" baseline="-25000" dirty="0" smtClean="0">
                <a:solidFill>
                  <a:srgbClr val="FF0000"/>
                </a:solidFill>
              </a:rPr>
              <a:t>N</a:t>
            </a:r>
            <a:r>
              <a:rPr lang="en-US" sz="3200" dirty="0" smtClean="0">
                <a:solidFill>
                  <a:srgbClr val="FF0000"/>
                </a:solidFill>
              </a:rPr>
              <a:t> for different # photons in EM-Jets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APS April 5-8, 2014. Savannah, GA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97EA72-8246-4F82-B79E-22DC0656B6A9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29" y="1031216"/>
            <a:ext cx="6548366" cy="510535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577495" y="1019235"/>
            <a:ext cx="2297872" cy="526298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charset="2"/>
              <a:buChar char="²"/>
              <a:defRPr/>
            </a:pPr>
            <a:r>
              <a:rPr lang="en-US" sz="1600" dirty="0" smtClean="0">
                <a:latin typeface="+mn-lt"/>
              </a:rPr>
              <a:t>1</a:t>
            </a:r>
            <a:r>
              <a:rPr lang="en-US" sz="1600" dirty="0">
                <a:latin typeface="+mn-lt"/>
              </a:rPr>
              <a:t>-photon events, which include a large π</a:t>
            </a:r>
            <a:r>
              <a:rPr lang="en-US" sz="1600" baseline="30000" dirty="0">
                <a:latin typeface="+mn-lt"/>
              </a:rPr>
              <a:t>0</a:t>
            </a:r>
            <a:r>
              <a:rPr lang="en-US" sz="1600" dirty="0">
                <a:latin typeface="+mn-lt"/>
              </a:rPr>
              <a:t> contribution in this analysis, are similar to 2-photon </a:t>
            </a:r>
            <a:r>
              <a:rPr lang="en-US" sz="1600" dirty="0" smtClean="0">
                <a:latin typeface="+mn-lt"/>
              </a:rPr>
              <a:t>events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charset="2"/>
              <a:buChar char="²"/>
              <a:defRPr/>
            </a:pPr>
            <a:endParaRPr lang="en-US" sz="1600" dirty="0">
              <a:latin typeface="+mn-lt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charset="2"/>
              <a:buChar char="²"/>
              <a:defRPr/>
            </a:pPr>
            <a:r>
              <a:rPr lang="en-US" sz="1600" dirty="0">
                <a:latin typeface="+mn-lt"/>
              </a:rPr>
              <a:t>Three-photon jet-like events have a clear non-zero asymmetry, but substantially smaller than that for isolated π</a:t>
            </a:r>
            <a:r>
              <a:rPr lang="en-US" sz="1600" baseline="30000" dirty="0">
                <a:latin typeface="+mn-lt"/>
              </a:rPr>
              <a:t>0</a:t>
            </a:r>
            <a:r>
              <a:rPr lang="en-US" sz="1600" dirty="0">
                <a:latin typeface="+mn-lt"/>
              </a:rPr>
              <a:t>’s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charset="2"/>
              <a:buChar char="²"/>
              <a:defRPr/>
            </a:pPr>
            <a:endParaRPr lang="en-US" sz="1600" dirty="0">
              <a:latin typeface="+mn-lt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charset="2"/>
              <a:buChar char="²"/>
              <a:defRPr/>
            </a:pPr>
            <a:r>
              <a:rPr lang="en-US" sz="1600" dirty="0">
                <a:latin typeface="+mn-lt"/>
              </a:rPr>
              <a:t>A</a:t>
            </a:r>
            <a:r>
              <a:rPr lang="en-US" sz="1600" baseline="-25000" dirty="0">
                <a:latin typeface="+mn-lt"/>
              </a:rPr>
              <a:t>N</a:t>
            </a:r>
            <a:r>
              <a:rPr lang="en-US" sz="1600" dirty="0">
                <a:latin typeface="+mn-lt"/>
              </a:rPr>
              <a:t> decreases as the event complexity increases (i.e., the "</a:t>
            </a:r>
            <a:r>
              <a:rPr lang="en-US" sz="1600" dirty="0" err="1">
                <a:latin typeface="+mn-lt"/>
              </a:rPr>
              <a:t>jettiness</a:t>
            </a:r>
            <a:r>
              <a:rPr lang="en-US" sz="1600" dirty="0">
                <a:latin typeface="+mn-lt"/>
              </a:rPr>
              <a:t>”</a:t>
            </a:r>
            <a:r>
              <a:rPr lang="en-US" sz="1600" dirty="0" smtClean="0">
                <a:latin typeface="+mn-lt"/>
              </a:rPr>
              <a:t>)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charset="2"/>
              <a:buChar char="²"/>
              <a:defRPr/>
            </a:pPr>
            <a:endParaRPr lang="en-US" sz="1600" dirty="0">
              <a:latin typeface="+mn-lt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charset="2"/>
              <a:buChar char="²"/>
              <a:defRPr/>
            </a:pPr>
            <a:r>
              <a:rPr lang="en-US" sz="1600" dirty="0" smtClean="0">
                <a:latin typeface="+mn-lt"/>
              </a:rPr>
              <a:t>A</a:t>
            </a:r>
            <a:r>
              <a:rPr lang="en-US" sz="1600" baseline="-25000" dirty="0" smtClean="0">
                <a:latin typeface="+mn-lt"/>
              </a:rPr>
              <a:t>N</a:t>
            </a:r>
            <a:r>
              <a:rPr lang="en-US" sz="1600" dirty="0" smtClean="0">
                <a:latin typeface="+mn-lt"/>
              </a:rPr>
              <a:t> for #photons &gt;5 is similar to that #photons = 5</a:t>
            </a:r>
            <a:endParaRPr lang="en-US" sz="1600" dirty="0"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18820" y="1043199"/>
            <a:ext cx="5498980" cy="167419"/>
          </a:xfrm>
          <a:prstGeom prst="rect">
            <a:avLst/>
          </a:prstGeom>
          <a:solidFill>
            <a:srgbClr val="FFFF00">
              <a:alpha val="9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rot="5400000">
            <a:off x="3937375" y="3303850"/>
            <a:ext cx="4743946" cy="224233"/>
          </a:xfrm>
          <a:prstGeom prst="rect">
            <a:avLst/>
          </a:prstGeom>
          <a:solidFill>
            <a:srgbClr val="FFFF00">
              <a:alpha val="9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457200" y="51326"/>
            <a:ext cx="8229600" cy="1143000"/>
          </a:xfrm>
        </p:spPr>
        <p:txBody>
          <a:bodyPr/>
          <a:lstStyle/>
          <a:p>
            <a:r>
              <a:rPr lang="en-US" sz="3200" dirty="0" smtClean="0">
                <a:solidFill>
                  <a:srgbClr val="FF0000"/>
                </a:solidFill>
              </a:rPr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2580" y="1446214"/>
            <a:ext cx="8229600" cy="3490228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Wingdings" charset="2"/>
              <a:buChar char="²"/>
              <a:defRPr/>
            </a:pPr>
            <a:r>
              <a:rPr lang="en-US" dirty="0" smtClean="0"/>
              <a:t>EM</a:t>
            </a:r>
            <a:r>
              <a:rPr lang="en-US" dirty="0" smtClean="0"/>
              <a:t>-Jets are reconstructed from photons detected in the FMS at STAR.</a:t>
            </a:r>
            <a:endParaRPr lang="en-US" dirty="0"/>
          </a:p>
          <a:p>
            <a:pPr fontAlgn="auto">
              <a:spcAft>
                <a:spcPts val="0"/>
              </a:spcAft>
              <a:buFont typeface="Wingdings" charset="2"/>
              <a:buChar char="²"/>
              <a:defRPr/>
            </a:pPr>
            <a:r>
              <a:rPr lang="en-US" dirty="0" smtClean="0"/>
              <a:t>Jets with isolated π</a:t>
            </a:r>
            <a:r>
              <a:rPr lang="en-US" baseline="30000" dirty="0" smtClean="0"/>
              <a:t>0</a:t>
            </a:r>
            <a:r>
              <a:rPr lang="en-US" dirty="0" smtClean="0"/>
              <a:t> have large asymmetry as seen before.</a:t>
            </a:r>
          </a:p>
          <a:p>
            <a:pPr fontAlgn="auto">
              <a:spcAft>
                <a:spcPts val="0"/>
              </a:spcAft>
              <a:buFont typeface="Wingdings" charset="2"/>
              <a:buChar char="²"/>
              <a:defRPr/>
            </a:pPr>
            <a:r>
              <a:rPr lang="en-US" dirty="0" smtClean="0"/>
              <a:t>Three</a:t>
            </a:r>
            <a:r>
              <a:rPr lang="en-US" dirty="0" smtClean="0"/>
              <a:t>-photon jet-like events have a clear non-zero asymmetry, but substantially smaller than that for isolated π</a:t>
            </a:r>
            <a:r>
              <a:rPr lang="en-US" baseline="30000" dirty="0" smtClean="0"/>
              <a:t>0</a:t>
            </a:r>
            <a:r>
              <a:rPr lang="en-US" dirty="0" smtClean="0"/>
              <a:t>’s.</a:t>
            </a:r>
          </a:p>
          <a:p>
            <a:pPr fontAlgn="auto">
              <a:spcAft>
                <a:spcPts val="0"/>
              </a:spcAft>
              <a:buFont typeface="Wingdings" charset="2"/>
              <a:buChar char="²"/>
              <a:defRPr/>
            </a:pPr>
            <a:r>
              <a:rPr lang="en-US" dirty="0" smtClean="0"/>
              <a:t>A</a:t>
            </a:r>
            <a:r>
              <a:rPr lang="en-US" baseline="-25000" dirty="0" smtClean="0"/>
              <a:t>N</a:t>
            </a:r>
            <a:r>
              <a:rPr lang="en-US" dirty="0" smtClean="0"/>
              <a:t> decreases as the event complexity increases(i.e., the "</a:t>
            </a:r>
            <a:r>
              <a:rPr lang="en-US" dirty="0" err="1" smtClean="0"/>
              <a:t>jettiness</a:t>
            </a:r>
            <a:r>
              <a:rPr lang="en-US" dirty="0" smtClean="0"/>
              <a:t>”).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APS April 5-8, 2014. Savannah, GA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CD81C7-055F-48BB-BD33-11648AB759E1}" type="slidenum">
              <a:rPr lang="en-US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APS April 5-8, 2014. Savannah, GA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62E2BD-E20B-4C3C-8995-455DF63A6A5A}" type="slidenum">
              <a:rPr lang="en-US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APS April 5-8, 2014. Savannah, GA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7FCB0A-6A27-4994-9A42-8CA31596A930}" type="slidenum">
              <a:rPr lang="en-US"/>
              <a:pPr>
                <a:defRPr/>
              </a:pPr>
              <a:t>14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368" y="-11651"/>
            <a:ext cx="7981087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APS April 5-8, 2014. Savannah, GA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6146B2-B0AE-46ED-9BAA-E1C07127B5C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571" y="1329416"/>
            <a:ext cx="4746478" cy="41124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510" y="299403"/>
            <a:ext cx="6604000" cy="50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651049" y="960084"/>
            <a:ext cx="1822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PRD 86-051101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4389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APS April 5-8, 2014. Savannah, GA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1F1ED8-1518-49D5-BE94-7FECA91A2662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30724" name="TextBox 6"/>
          <p:cNvSpPr txBox="1">
            <a:spLocks noChangeArrowheads="1"/>
          </p:cNvSpPr>
          <p:nvPr/>
        </p:nvSpPr>
        <p:spPr bwMode="auto">
          <a:xfrm>
            <a:off x="1137917" y="5533323"/>
            <a:ext cx="5114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Calibri" pitchFamily="34" charset="0"/>
              </a:rPr>
              <a:t>Systematics arising from intermixing of event classes </a:t>
            </a:r>
          </a:p>
        </p:txBody>
      </p:sp>
      <p:sp>
        <p:nvSpPr>
          <p:cNvPr id="307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00100"/>
          </a:xfrm>
        </p:spPr>
        <p:txBody>
          <a:bodyPr/>
          <a:lstStyle/>
          <a:p>
            <a:r>
              <a:rPr lang="en-US" sz="3200" smtClean="0"/>
              <a:t>PYTHIA simulations</a:t>
            </a:r>
          </a:p>
        </p:txBody>
      </p:sp>
      <p:pic>
        <p:nvPicPr>
          <p:cNvPr id="8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7147" y="2286846"/>
            <a:ext cx="3641017" cy="2552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/>
          </p:cNvPicPr>
          <p:nvPr/>
        </p:nvPicPr>
        <p:blipFill>
          <a:blip r:embed="rId4"/>
          <a:srcRect t="3877" r="2046" b="49144"/>
          <a:stretch>
            <a:fillRect/>
          </a:stretch>
        </p:blipFill>
        <p:spPr bwMode="auto">
          <a:xfrm>
            <a:off x="1306509" y="1227830"/>
            <a:ext cx="6224698" cy="3611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APS April 5-8, 2014. Savannah, GA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6146B2-B0AE-46ED-9BAA-E1C07127B5C1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6" name="Picture 5" descr="pp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538" y="932180"/>
            <a:ext cx="6004160" cy="4949622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 bwMode="auto">
          <a:xfrm flipH="1" flipV="1">
            <a:off x="3591038" y="1818640"/>
            <a:ext cx="3647447" cy="85936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4190478" y="1767840"/>
            <a:ext cx="123623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rgbClr val="0000FF"/>
                </a:solidFill>
              </a:rPr>
              <a:t>L</a:t>
            </a:r>
            <a:r>
              <a:rPr lang="en-US" sz="1600" baseline="-25000" dirty="0" err="1" smtClean="0">
                <a:solidFill>
                  <a:srgbClr val="0000FF"/>
                </a:solidFill>
              </a:rPr>
              <a:t>avg</a:t>
            </a:r>
            <a:r>
              <a:rPr lang="en-US" sz="1600" dirty="0" smtClean="0">
                <a:solidFill>
                  <a:srgbClr val="0000FF"/>
                </a:solidFill>
              </a:rPr>
              <a:t>: +15%</a:t>
            </a:r>
          </a:p>
          <a:p>
            <a:r>
              <a:rPr lang="en-US" sz="1600" dirty="0" err="1" smtClean="0">
                <a:solidFill>
                  <a:srgbClr val="0000FF"/>
                </a:solidFill>
              </a:rPr>
              <a:t>P</a:t>
            </a:r>
            <a:r>
              <a:rPr lang="en-US" sz="1600" baseline="-25000" dirty="0" err="1" smtClean="0">
                <a:solidFill>
                  <a:srgbClr val="0000FF"/>
                </a:solidFill>
              </a:rPr>
              <a:t>avg</a:t>
            </a:r>
            <a:r>
              <a:rPr lang="en-US" sz="1600" dirty="0" smtClean="0">
                <a:solidFill>
                  <a:srgbClr val="0000FF"/>
                </a:solidFill>
              </a:rPr>
              <a:t>: +8%</a:t>
            </a:r>
            <a:endParaRPr lang="en-US" sz="1600" dirty="0">
              <a:solidFill>
                <a:srgbClr val="0000FF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487918" y="942340"/>
            <a:ext cx="6004160" cy="4949622"/>
            <a:chOff x="0" y="952500"/>
            <a:chExt cx="6004160" cy="4949622"/>
          </a:xfrm>
        </p:grpSpPr>
        <p:pic>
          <p:nvPicPr>
            <p:cNvPr id="10" name="Picture 9" descr="pp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952500"/>
              <a:ext cx="6004160" cy="4949622"/>
            </a:xfrm>
            <a:prstGeom prst="rect">
              <a:avLst/>
            </a:prstGeom>
          </p:spPr>
        </p:pic>
        <p:cxnSp>
          <p:nvCxnSpPr>
            <p:cNvPr id="11" name="Straight Connector 10"/>
            <p:cNvCxnSpPr/>
            <p:nvPr/>
          </p:nvCxnSpPr>
          <p:spPr bwMode="auto">
            <a:xfrm flipV="1">
              <a:off x="963083" y="2688167"/>
              <a:ext cx="2709334" cy="2561166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 flipV="1">
              <a:off x="965730" y="2222500"/>
              <a:ext cx="3202517" cy="3020483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8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" name="TextBox 12"/>
            <p:cNvSpPr txBox="1"/>
            <p:nvPr/>
          </p:nvSpPr>
          <p:spPr>
            <a:xfrm>
              <a:off x="3376094" y="2825750"/>
              <a:ext cx="11208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2013 P~55%</a:t>
              </a:r>
              <a:endParaRPr lang="en-US" sz="12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413004" y="1767417"/>
              <a:ext cx="4664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&gt;=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74148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457200" y="37369"/>
            <a:ext cx="8229600" cy="1143000"/>
          </a:xfrm>
        </p:spPr>
        <p:txBody>
          <a:bodyPr/>
          <a:lstStyle/>
          <a:p>
            <a:r>
              <a:rPr lang="en-US" sz="3200" dirty="0" smtClean="0">
                <a:solidFill>
                  <a:srgbClr val="FF0000"/>
                </a:solidFill>
              </a:rPr>
              <a:t>RHIC : the world’s first polarized proton collider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APS April 5-8, 2014. Savannah, GA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78641D-07C5-40C5-A5B7-99A0C6D438B4}" type="slidenum">
              <a:rPr lang="en-US"/>
              <a:pPr>
                <a:defRPr/>
              </a:pPr>
              <a:t>2</a:t>
            </a:fld>
            <a:endParaRPr lang="en-US"/>
          </a:p>
        </p:txBody>
      </p:sp>
      <p:grpSp>
        <p:nvGrpSpPr>
          <p:cNvPr id="196" name="Group 195"/>
          <p:cNvGrpSpPr/>
          <p:nvPr/>
        </p:nvGrpSpPr>
        <p:grpSpPr>
          <a:xfrm>
            <a:off x="619502" y="1256842"/>
            <a:ext cx="7769929" cy="4998581"/>
            <a:chOff x="409192" y="1295401"/>
            <a:chExt cx="8529542" cy="5410199"/>
          </a:xfrm>
        </p:grpSpPr>
        <p:sp>
          <p:nvSpPr>
            <p:cNvPr id="197" name="Line 3"/>
            <p:cNvSpPr>
              <a:spLocks noChangeShapeType="1"/>
            </p:cNvSpPr>
            <p:nvPr/>
          </p:nvSpPr>
          <p:spPr bwMode="auto">
            <a:xfrm flipV="1">
              <a:off x="2301876" y="3962399"/>
              <a:ext cx="130174" cy="4048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" name="Line 4"/>
            <p:cNvSpPr>
              <a:spLocks noChangeShapeType="1"/>
            </p:cNvSpPr>
            <p:nvPr/>
          </p:nvSpPr>
          <p:spPr bwMode="auto">
            <a:xfrm>
              <a:off x="3467100" y="5422900"/>
              <a:ext cx="109538" cy="42863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" name="Freeform 5"/>
            <p:cNvSpPr>
              <a:spLocks/>
            </p:cNvSpPr>
            <p:nvPr/>
          </p:nvSpPr>
          <p:spPr bwMode="auto">
            <a:xfrm>
              <a:off x="6977063" y="3706813"/>
              <a:ext cx="465137" cy="392112"/>
            </a:xfrm>
            <a:custGeom>
              <a:avLst/>
              <a:gdLst>
                <a:gd name="T0" fmla="*/ 0 w 293"/>
                <a:gd name="T1" fmla="*/ 246 h 247"/>
                <a:gd name="T2" fmla="*/ 64 w 293"/>
                <a:gd name="T3" fmla="*/ 214 h 247"/>
                <a:gd name="T4" fmla="*/ 66 w 293"/>
                <a:gd name="T5" fmla="*/ 172 h 247"/>
                <a:gd name="T6" fmla="*/ 232 w 293"/>
                <a:gd name="T7" fmla="*/ 106 h 247"/>
                <a:gd name="T8" fmla="*/ 232 w 293"/>
                <a:gd name="T9" fmla="*/ 61 h 247"/>
                <a:gd name="T10" fmla="*/ 292 w 293"/>
                <a:gd name="T11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3" h="247">
                  <a:moveTo>
                    <a:pt x="0" y="246"/>
                  </a:moveTo>
                  <a:lnTo>
                    <a:pt x="64" y="214"/>
                  </a:lnTo>
                  <a:lnTo>
                    <a:pt x="66" y="172"/>
                  </a:lnTo>
                  <a:lnTo>
                    <a:pt x="232" y="106"/>
                  </a:lnTo>
                  <a:lnTo>
                    <a:pt x="232" y="61"/>
                  </a:lnTo>
                  <a:lnTo>
                    <a:pt x="292" y="0"/>
                  </a:lnTo>
                </a:path>
              </a:pathLst>
            </a:custGeom>
            <a:noFill/>
            <a:ln w="25400" cap="rnd" cmpd="sng">
              <a:solidFill>
                <a:srgbClr val="FFCC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" name="Oval 6"/>
            <p:cNvSpPr>
              <a:spLocks noChangeArrowheads="1"/>
            </p:cNvSpPr>
            <p:nvPr/>
          </p:nvSpPr>
          <p:spPr bwMode="auto">
            <a:xfrm>
              <a:off x="2201863" y="2681288"/>
              <a:ext cx="5508625" cy="1587500"/>
            </a:xfrm>
            <a:prstGeom prst="ellipse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1" name="Rectangle 7"/>
            <p:cNvSpPr>
              <a:spLocks noChangeArrowheads="1"/>
            </p:cNvSpPr>
            <p:nvPr/>
          </p:nvSpPr>
          <p:spPr bwMode="auto">
            <a:xfrm>
              <a:off x="4570413" y="2241550"/>
              <a:ext cx="1106487" cy="276225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" name="Rectangle 8"/>
            <p:cNvSpPr>
              <a:spLocks noChangeArrowheads="1"/>
            </p:cNvSpPr>
            <p:nvPr/>
          </p:nvSpPr>
          <p:spPr bwMode="auto">
            <a:xfrm>
              <a:off x="6686550" y="2349500"/>
              <a:ext cx="1830388" cy="481013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3" name="Rectangle 9"/>
            <p:cNvSpPr>
              <a:spLocks noChangeArrowheads="1"/>
            </p:cNvSpPr>
            <p:nvPr/>
          </p:nvSpPr>
          <p:spPr bwMode="auto">
            <a:xfrm>
              <a:off x="7243763" y="3924300"/>
              <a:ext cx="1022350" cy="276225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" name="Rectangle 10"/>
            <p:cNvSpPr>
              <a:spLocks noChangeArrowheads="1"/>
            </p:cNvSpPr>
            <p:nvPr/>
          </p:nvSpPr>
          <p:spPr bwMode="auto">
            <a:xfrm>
              <a:off x="5002213" y="4338638"/>
              <a:ext cx="1019175" cy="48260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" name="Rectangle 13"/>
            <p:cNvSpPr>
              <a:spLocks noChangeArrowheads="1"/>
            </p:cNvSpPr>
            <p:nvPr/>
          </p:nvSpPr>
          <p:spPr bwMode="auto">
            <a:xfrm>
              <a:off x="4406900" y="5424488"/>
              <a:ext cx="679450" cy="27463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eaLnBrk="0" hangingPunct="0"/>
              <a:r>
                <a:rPr lang="en-US" b="1"/>
                <a:t>AGS</a:t>
              </a:r>
            </a:p>
          </p:txBody>
        </p:sp>
        <p:sp>
          <p:nvSpPr>
            <p:cNvPr id="206" name="Rectangle 14"/>
            <p:cNvSpPr>
              <a:spLocks noChangeArrowheads="1"/>
            </p:cNvSpPr>
            <p:nvPr/>
          </p:nvSpPr>
          <p:spPr bwMode="auto">
            <a:xfrm>
              <a:off x="2290763" y="5219700"/>
              <a:ext cx="628650" cy="25400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" name="Rectangle 15"/>
            <p:cNvSpPr>
              <a:spLocks noChangeArrowheads="1"/>
            </p:cNvSpPr>
            <p:nvPr/>
          </p:nvSpPr>
          <p:spPr bwMode="auto">
            <a:xfrm>
              <a:off x="2584450" y="5380038"/>
              <a:ext cx="609600" cy="182562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eaLnBrk="0" hangingPunct="0"/>
              <a:r>
                <a:rPr lang="en-US" sz="1200" b="1"/>
                <a:t>LINAC</a:t>
              </a:r>
            </a:p>
          </p:txBody>
        </p:sp>
        <p:sp>
          <p:nvSpPr>
            <p:cNvPr id="208" name="Rectangle 16"/>
            <p:cNvSpPr>
              <a:spLocks noChangeArrowheads="1"/>
            </p:cNvSpPr>
            <p:nvPr/>
          </p:nvSpPr>
          <p:spPr bwMode="auto">
            <a:xfrm>
              <a:off x="3117850" y="5562600"/>
              <a:ext cx="627063" cy="15240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/>
                <a:t>BOOSTER</a:t>
              </a:r>
            </a:p>
          </p:txBody>
        </p:sp>
        <p:sp>
          <p:nvSpPr>
            <p:cNvPr id="209" name="Rectangle 17"/>
            <p:cNvSpPr>
              <a:spLocks noChangeArrowheads="1"/>
            </p:cNvSpPr>
            <p:nvPr/>
          </p:nvSpPr>
          <p:spPr bwMode="auto">
            <a:xfrm>
              <a:off x="2919413" y="4665663"/>
              <a:ext cx="993775" cy="25400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0" name="Oval 18"/>
            <p:cNvSpPr>
              <a:spLocks noChangeArrowheads="1"/>
            </p:cNvSpPr>
            <p:nvPr/>
          </p:nvSpPr>
          <p:spPr bwMode="auto">
            <a:xfrm>
              <a:off x="3765550" y="5184775"/>
              <a:ext cx="1663700" cy="747713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1" name="Arc 19"/>
            <p:cNvSpPr>
              <a:spLocks/>
            </p:cNvSpPr>
            <p:nvPr/>
          </p:nvSpPr>
          <p:spPr bwMode="auto">
            <a:xfrm>
              <a:off x="3121025" y="2757488"/>
              <a:ext cx="1893888" cy="711200"/>
            </a:xfrm>
            <a:custGeom>
              <a:avLst/>
              <a:gdLst>
                <a:gd name="G0" fmla="+- 15471 0 0"/>
                <a:gd name="G1" fmla="+- 21113 0 0"/>
                <a:gd name="G2" fmla="+- 21600 0 0"/>
                <a:gd name="T0" fmla="*/ 0 w 15471"/>
                <a:gd name="T1" fmla="*/ 6040 h 21113"/>
                <a:gd name="T2" fmla="*/ 10908 w 15471"/>
                <a:gd name="T3" fmla="*/ 0 h 21113"/>
                <a:gd name="T4" fmla="*/ 15471 w 15471"/>
                <a:gd name="T5" fmla="*/ 21113 h 21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471" h="21113" fill="none" extrusionOk="0">
                  <a:moveTo>
                    <a:pt x="-1" y="6039"/>
                  </a:moveTo>
                  <a:cubicBezTo>
                    <a:pt x="2963" y="2998"/>
                    <a:pt x="6757" y="897"/>
                    <a:pt x="10908" y="0"/>
                  </a:cubicBezTo>
                </a:path>
                <a:path w="15471" h="21113" stroke="0" extrusionOk="0">
                  <a:moveTo>
                    <a:pt x="-1" y="6039"/>
                  </a:moveTo>
                  <a:cubicBezTo>
                    <a:pt x="2963" y="2998"/>
                    <a:pt x="6757" y="897"/>
                    <a:pt x="10908" y="0"/>
                  </a:cubicBezTo>
                  <a:lnTo>
                    <a:pt x="15471" y="21113"/>
                  </a:lnTo>
                  <a:close/>
                </a:path>
              </a:pathLst>
            </a:custGeom>
            <a:noFill/>
            <a:ln w="25400" cap="rnd">
              <a:solidFill>
                <a:srgbClr val="FFCC00"/>
              </a:solidFill>
              <a:round/>
              <a:headEnd type="none" w="sm" len="sm"/>
              <a:tailEnd type="none" w="sm" len="sm"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" name="Arc 20"/>
            <p:cNvSpPr>
              <a:spLocks/>
            </p:cNvSpPr>
            <p:nvPr/>
          </p:nvSpPr>
          <p:spPr bwMode="auto">
            <a:xfrm>
              <a:off x="2308225" y="3176588"/>
              <a:ext cx="2646363" cy="544512"/>
            </a:xfrm>
            <a:custGeom>
              <a:avLst/>
              <a:gdLst>
                <a:gd name="G0" fmla="+- 21600 0 0"/>
                <a:gd name="G1" fmla="+- 8557 0 0"/>
                <a:gd name="G2" fmla="+- 21600 0 0"/>
                <a:gd name="T0" fmla="*/ 1373 w 21600"/>
                <a:gd name="T1" fmla="*/ 16134 h 16134"/>
                <a:gd name="T2" fmla="*/ 1767 w 21600"/>
                <a:gd name="T3" fmla="*/ 0 h 16134"/>
                <a:gd name="T4" fmla="*/ 21600 w 21600"/>
                <a:gd name="T5" fmla="*/ 8557 h 16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6134" fill="none" extrusionOk="0">
                  <a:moveTo>
                    <a:pt x="1372" y="16134"/>
                  </a:moveTo>
                  <a:cubicBezTo>
                    <a:pt x="464" y="13711"/>
                    <a:pt x="0" y="11144"/>
                    <a:pt x="0" y="8557"/>
                  </a:cubicBezTo>
                  <a:cubicBezTo>
                    <a:pt x="0" y="5614"/>
                    <a:pt x="601" y="2702"/>
                    <a:pt x="1767" y="0"/>
                  </a:cubicBezTo>
                </a:path>
                <a:path w="21600" h="16134" stroke="0" extrusionOk="0">
                  <a:moveTo>
                    <a:pt x="1372" y="16134"/>
                  </a:moveTo>
                  <a:cubicBezTo>
                    <a:pt x="464" y="13711"/>
                    <a:pt x="0" y="11144"/>
                    <a:pt x="0" y="8557"/>
                  </a:cubicBezTo>
                  <a:cubicBezTo>
                    <a:pt x="0" y="5614"/>
                    <a:pt x="601" y="2702"/>
                    <a:pt x="1767" y="0"/>
                  </a:cubicBezTo>
                  <a:lnTo>
                    <a:pt x="21600" y="8557"/>
                  </a:lnTo>
                  <a:close/>
                </a:path>
              </a:pathLst>
            </a:custGeom>
            <a:noFill/>
            <a:ln w="25400" cap="rnd">
              <a:solidFill>
                <a:srgbClr val="0066FF"/>
              </a:solidFill>
              <a:round/>
              <a:headEnd type="none" w="sm" len="sm"/>
              <a:tailEnd type="none" w="sm" len="sm"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" name="Arc 21"/>
            <p:cNvSpPr>
              <a:spLocks/>
            </p:cNvSpPr>
            <p:nvPr/>
          </p:nvSpPr>
          <p:spPr bwMode="auto">
            <a:xfrm>
              <a:off x="4948238" y="3171825"/>
              <a:ext cx="2646362" cy="538163"/>
            </a:xfrm>
            <a:custGeom>
              <a:avLst/>
              <a:gdLst>
                <a:gd name="G0" fmla="+- 0 0 0"/>
                <a:gd name="G1" fmla="+- 8582 0 0"/>
                <a:gd name="G2" fmla="+- 21600 0 0"/>
                <a:gd name="T0" fmla="*/ 19822 w 21600"/>
                <a:gd name="T1" fmla="*/ 0 h 15991"/>
                <a:gd name="T2" fmla="*/ 20290 w 21600"/>
                <a:gd name="T3" fmla="*/ 15991 h 15991"/>
                <a:gd name="T4" fmla="*/ 0 w 21600"/>
                <a:gd name="T5" fmla="*/ 8582 h 159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5991" fill="none" extrusionOk="0">
                  <a:moveTo>
                    <a:pt x="19821" y="0"/>
                  </a:moveTo>
                  <a:cubicBezTo>
                    <a:pt x="20994" y="2709"/>
                    <a:pt x="21600" y="5629"/>
                    <a:pt x="21600" y="8582"/>
                  </a:cubicBezTo>
                  <a:cubicBezTo>
                    <a:pt x="21600" y="11109"/>
                    <a:pt x="21156" y="13616"/>
                    <a:pt x="20289" y="15990"/>
                  </a:cubicBezTo>
                </a:path>
                <a:path w="21600" h="15991" stroke="0" extrusionOk="0">
                  <a:moveTo>
                    <a:pt x="19821" y="0"/>
                  </a:moveTo>
                  <a:cubicBezTo>
                    <a:pt x="20994" y="2709"/>
                    <a:pt x="21600" y="5629"/>
                    <a:pt x="21600" y="8582"/>
                  </a:cubicBezTo>
                  <a:cubicBezTo>
                    <a:pt x="21600" y="11109"/>
                    <a:pt x="21156" y="13616"/>
                    <a:pt x="20289" y="15990"/>
                  </a:cubicBezTo>
                  <a:lnTo>
                    <a:pt x="0" y="8582"/>
                  </a:lnTo>
                  <a:close/>
                </a:path>
              </a:pathLst>
            </a:custGeom>
            <a:noFill/>
            <a:ln w="25400" cap="rnd">
              <a:solidFill>
                <a:srgbClr val="FFCC00"/>
              </a:solidFill>
              <a:round/>
              <a:headEnd type="none" w="sm" len="sm"/>
              <a:tailEnd type="none" w="sm" len="sm"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" name="Arc 22"/>
            <p:cNvSpPr>
              <a:spLocks/>
            </p:cNvSpPr>
            <p:nvPr/>
          </p:nvSpPr>
          <p:spPr bwMode="auto">
            <a:xfrm>
              <a:off x="5086350" y="3352800"/>
              <a:ext cx="1779588" cy="828675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14608 w 14608"/>
                <a:gd name="T1" fmla="*/ 15911 h 21394"/>
                <a:gd name="T2" fmla="*/ 2978 w 14608"/>
                <a:gd name="T3" fmla="*/ 21394 h 21394"/>
                <a:gd name="T4" fmla="*/ 0 w 14608"/>
                <a:gd name="T5" fmla="*/ 0 h 21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608" h="21394" fill="none" extrusionOk="0">
                  <a:moveTo>
                    <a:pt x="14608" y="15911"/>
                  </a:moveTo>
                  <a:cubicBezTo>
                    <a:pt x="11377" y="18876"/>
                    <a:pt x="7321" y="20789"/>
                    <a:pt x="2977" y="21393"/>
                  </a:cubicBezTo>
                </a:path>
                <a:path w="14608" h="21394" stroke="0" extrusionOk="0">
                  <a:moveTo>
                    <a:pt x="14608" y="15911"/>
                  </a:moveTo>
                  <a:cubicBezTo>
                    <a:pt x="11377" y="18876"/>
                    <a:pt x="7321" y="20789"/>
                    <a:pt x="2977" y="21393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66FF"/>
              </a:solidFill>
              <a:round/>
              <a:headEnd type="none" w="sm" len="sm"/>
              <a:tailEnd type="none" w="sm" len="sm"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" name="Arc 23"/>
            <p:cNvSpPr>
              <a:spLocks/>
            </p:cNvSpPr>
            <p:nvPr/>
          </p:nvSpPr>
          <p:spPr bwMode="auto">
            <a:xfrm>
              <a:off x="3092450" y="3543300"/>
              <a:ext cx="1973263" cy="631825"/>
            </a:xfrm>
            <a:custGeom>
              <a:avLst/>
              <a:gdLst>
                <a:gd name="G0" fmla="+- 16166 0 0"/>
                <a:gd name="G1" fmla="+- 0 0 0"/>
                <a:gd name="G2" fmla="+- 21600 0 0"/>
                <a:gd name="T0" fmla="*/ 11210 w 16166"/>
                <a:gd name="T1" fmla="*/ 21024 h 21024"/>
                <a:gd name="T2" fmla="*/ 0 w 16166"/>
                <a:gd name="T3" fmla="*/ 14325 h 21024"/>
                <a:gd name="T4" fmla="*/ 16166 w 16166"/>
                <a:gd name="T5" fmla="*/ 0 h 2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166" h="21024" fill="none" extrusionOk="0">
                  <a:moveTo>
                    <a:pt x="11210" y="21023"/>
                  </a:moveTo>
                  <a:cubicBezTo>
                    <a:pt x="6871" y="20001"/>
                    <a:pt x="2955" y="17661"/>
                    <a:pt x="-1" y="14325"/>
                  </a:cubicBezTo>
                </a:path>
                <a:path w="16166" h="21024" stroke="0" extrusionOk="0">
                  <a:moveTo>
                    <a:pt x="11210" y="21023"/>
                  </a:moveTo>
                  <a:cubicBezTo>
                    <a:pt x="6871" y="20001"/>
                    <a:pt x="2955" y="17661"/>
                    <a:pt x="-1" y="14325"/>
                  </a:cubicBezTo>
                  <a:lnTo>
                    <a:pt x="16166" y="0"/>
                  </a:lnTo>
                  <a:close/>
                </a:path>
              </a:pathLst>
            </a:custGeom>
            <a:noFill/>
            <a:ln w="25400" cap="rnd">
              <a:solidFill>
                <a:srgbClr val="FFCC00"/>
              </a:solidFill>
              <a:round/>
              <a:headEnd type="none" w="sm" len="sm"/>
              <a:tailEnd type="none" w="sm" len="sm"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" name="Arc 24"/>
            <p:cNvSpPr>
              <a:spLocks/>
            </p:cNvSpPr>
            <p:nvPr/>
          </p:nvSpPr>
          <p:spPr bwMode="auto">
            <a:xfrm>
              <a:off x="4941888" y="2763838"/>
              <a:ext cx="1846262" cy="700087"/>
            </a:xfrm>
            <a:custGeom>
              <a:avLst/>
              <a:gdLst>
                <a:gd name="G0" fmla="+- 0 0 0"/>
                <a:gd name="G1" fmla="+- 21197 0 0"/>
                <a:gd name="G2" fmla="+- 21600 0 0"/>
                <a:gd name="T0" fmla="*/ 4153 w 15057"/>
                <a:gd name="T1" fmla="*/ 0 h 21197"/>
                <a:gd name="T2" fmla="*/ 15057 w 15057"/>
                <a:gd name="T3" fmla="*/ 5710 h 21197"/>
                <a:gd name="T4" fmla="*/ 0 w 15057"/>
                <a:gd name="T5" fmla="*/ 21197 h 21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57" h="21197" fill="none" extrusionOk="0">
                  <a:moveTo>
                    <a:pt x="4152" y="0"/>
                  </a:moveTo>
                  <a:cubicBezTo>
                    <a:pt x="8264" y="805"/>
                    <a:pt x="12053" y="2789"/>
                    <a:pt x="15056" y="5710"/>
                  </a:cubicBezTo>
                </a:path>
                <a:path w="15057" h="21197" stroke="0" extrusionOk="0">
                  <a:moveTo>
                    <a:pt x="4152" y="0"/>
                  </a:moveTo>
                  <a:cubicBezTo>
                    <a:pt x="8264" y="805"/>
                    <a:pt x="12053" y="2789"/>
                    <a:pt x="15056" y="5710"/>
                  </a:cubicBezTo>
                  <a:lnTo>
                    <a:pt x="0" y="21197"/>
                  </a:lnTo>
                  <a:close/>
                </a:path>
              </a:pathLst>
            </a:custGeom>
            <a:noFill/>
            <a:ln w="25400" cap="rnd">
              <a:solidFill>
                <a:srgbClr val="0066FF"/>
              </a:solidFill>
              <a:round/>
              <a:headEnd type="none" w="sm" len="sm"/>
              <a:tailEnd type="none" w="sm" len="sm"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" name="Arc 25"/>
            <p:cNvSpPr>
              <a:spLocks/>
            </p:cNvSpPr>
            <p:nvPr/>
          </p:nvSpPr>
          <p:spPr bwMode="auto">
            <a:xfrm>
              <a:off x="4933950" y="3505200"/>
              <a:ext cx="2016125" cy="847725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15336 w 15336"/>
                <a:gd name="T1" fmla="*/ 15210 h 21251"/>
                <a:gd name="T2" fmla="*/ 3865 w 15336"/>
                <a:gd name="T3" fmla="*/ 21251 h 21251"/>
                <a:gd name="T4" fmla="*/ 0 w 15336"/>
                <a:gd name="T5" fmla="*/ 0 h 21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336" h="21251" fill="none" extrusionOk="0">
                  <a:moveTo>
                    <a:pt x="15336" y="15210"/>
                  </a:moveTo>
                  <a:cubicBezTo>
                    <a:pt x="12221" y="18351"/>
                    <a:pt x="8217" y="20459"/>
                    <a:pt x="3865" y="21251"/>
                  </a:cubicBezTo>
                </a:path>
                <a:path w="15336" h="21251" stroke="0" extrusionOk="0">
                  <a:moveTo>
                    <a:pt x="15336" y="15210"/>
                  </a:moveTo>
                  <a:cubicBezTo>
                    <a:pt x="12221" y="18351"/>
                    <a:pt x="8217" y="20459"/>
                    <a:pt x="3865" y="21251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FFCC00"/>
              </a:solidFill>
              <a:round/>
              <a:headEnd type="none" w="sm" len="sm"/>
              <a:tailEnd type="none" w="sm" len="sm"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" name="Arc 26"/>
            <p:cNvSpPr>
              <a:spLocks/>
            </p:cNvSpPr>
            <p:nvPr/>
          </p:nvSpPr>
          <p:spPr bwMode="auto">
            <a:xfrm>
              <a:off x="2986088" y="3487738"/>
              <a:ext cx="1981200" cy="847725"/>
            </a:xfrm>
            <a:custGeom>
              <a:avLst/>
              <a:gdLst>
                <a:gd name="G0" fmla="+- 15059 0 0"/>
                <a:gd name="G1" fmla="+- 0 0 0"/>
                <a:gd name="G2" fmla="+- 21600 0 0"/>
                <a:gd name="T0" fmla="*/ 11084 w 15059"/>
                <a:gd name="T1" fmla="*/ 21231 h 21231"/>
                <a:gd name="T2" fmla="*/ 0 w 15059"/>
                <a:gd name="T3" fmla="*/ 15485 h 21231"/>
                <a:gd name="T4" fmla="*/ 15059 w 15059"/>
                <a:gd name="T5" fmla="*/ 0 h 21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59" h="21231" fill="none" extrusionOk="0">
                  <a:moveTo>
                    <a:pt x="11083" y="21231"/>
                  </a:moveTo>
                  <a:cubicBezTo>
                    <a:pt x="6904" y="20448"/>
                    <a:pt x="3048" y="18449"/>
                    <a:pt x="-1" y="15485"/>
                  </a:cubicBezTo>
                </a:path>
                <a:path w="15059" h="21231" stroke="0" extrusionOk="0">
                  <a:moveTo>
                    <a:pt x="11083" y="21231"/>
                  </a:moveTo>
                  <a:cubicBezTo>
                    <a:pt x="6904" y="20448"/>
                    <a:pt x="3048" y="18449"/>
                    <a:pt x="-1" y="15485"/>
                  </a:cubicBezTo>
                  <a:lnTo>
                    <a:pt x="15059" y="0"/>
                  </a:lnTo>
                  <a:close/>
                </a:path>
              </a:pathLst>
            </a:custGeom>
            <a:noFill/>
            <a:ln w="25400" cap="rnd">
              <a:solidFill>
                <a:srgbClr val="0066FF"/>
              </a:solidFill>
              <a:round/>
              <a:headEnd type="none" w="sm" len="sm"/>
              <a:tailEnd type="none" w="sm" len="sm"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" name="Arc 27"/>
            <p:cNvSpPr>
              <a:spLocks/>
            </p:cNvSpPr>
            <p:nvPr/>
          </p:nvSpPr>
          <p:spPr bwMode="auto">
            <a:xfrm>
              <a:off x="2128838" y="3119438"/>
              <a:ext cx="2838450" cy="704850"/>
            </a:xfrm>
            <a:custGeom>
              <a:avLst/>
              <a:gdLst>
                <a:gd name="G0" fmla="+- 21600 0 0"/>
                <a:gd name="G1" fmla="+- 9324 0 0"/>
                <a:gd name="G2" fmla="+- 21600 0 0"/>
                <a:gd name="T0" fmla="*/ 1659 w 21600"/>
                <a:gd name="T1" fmla="*/ 17626 h 17626"/>
                <a:gd name="T2" fmla="*/ 2116 w 21600"/>
                <a:gd name="T3" fmla="*/ 0 h 17626"/>
                <a:gd name="T4" fmla="*/ 21600 w 21600"/>
                <a:gd name="T5" fmla="*/ 9324 h 17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7626" fill="none" extrusionOk="0">
                  <a:moveTo>
                    <a:pt x="1659" y="17625"/>
                  </a:moveTo>
                  <a:cubicBezTo>
                    <a:pt x="563" y="14995"/>
                    <a:pt x="0" y="12173"/>
                    <a:pt x="0" y="9324"/>
                  </a:cubicBezTo>
                  <a:cubicBezTo>
                    <a:pt x="0" y="6096"/>
                    <a:pt x="723" y="2910"/>
                    <a:pt x="2116" y="0"/>
                  </a:cubicBezTo>
                </a:path>
                <a:path w="21600" h="17626" stroke="0" extrusionOk="0">
                  <a:moveTo>
                    <a:pt x="1659" y="17625"/>
                  </a:moveTo>
                  <a:cubicBezTo>
                    <a:pt x="563" y="14995"/>
                    <a:pt x="0" y="12173"/>
                    <a:pt x="0" y="9324"/>
                  </a:cubicBezTo>
                  <a:cubicBezTo>
                    <a:pt x="0" y="6096"/>
                    <a:pt x="723" y="2910"/>
                    <a:pt x="2116" y="0"/>
                  </a:cubicBezTo>
                  <a:lnTo>
                    <a:pt x="21600" y="9324"/>
                  </a:lnTo>
                  <a:close/>
                </a:path>
              </a:pathLst>
            </a:custGeom>
            <a:noFill/>
            <a:ln w="25400" cap="rnd">
              <a:solidFill>
                <a:srgbClr val="FFCC00"/>
              </a:solidFill>
              <a:round/>
              <a:headEnd type="none" w="sm" len="sm"/>
              <a:tailEnd type="none" w="sm" len="sm"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" name="Arc 28"/>
            <p:cNvSpPr>
              <a:spLocks/>
            </p:cNvSpPr>
            <p:nvPr/>
          </p:nvSpPr>
          <p:spPr bwMode="auto">
            <a:xfrm>
              <a:off x="3032125" y="2638425"/>
              <a:ext cx="1935163" cy="860425"/>
            </a:xfrm>
            <a:custGeom>
              <a:avLst/>
              <a:gdLst>
                <a:gd name="G0" fmla="+- 14743 0 0"/>
                <a:gd name="G1" fmla="+- 21260 0 0"/>
                <a:gd name="G2" fmla="+- 21600 0 0"/>
                <a:gd name="T0" fmla="*/ 0 w 14743"/>
                <a:gd name="T1" fmla="*/ 5474 h 21260"/>
                <a:gd name="T2" fmla="*/ 10926 w 14743"/>
                <a:gd name="T3" fmla="*/ 0 h 21260"/>
                <a:gd name="T4" fmla="*/ 14743 w 14743"/>
                <a:gd name="T5" fmla="*/ 21260 h 2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743" h="21260" fill="none" extrusionOk="0">
                  <a:moveTo>
                    <a:pt x="-1" y="5473"/>
                  </a:moveTo>
                  <a:cubicBezTo>
                    <a:pt x="3039" y="2635"/>
                    <a:pt x="6832" y="734"/>
                    <a:pt x="10925" y="-1"/>
                  </a:cubicBezTo>
                </a:path>
                <a:path w="14743" h="21260" stroke="0" extrusionOk="0">
                  <a:moveTo>
                    <a:pt x="-1" y="5473"/>
                  </a:moveTo>
                  <a:cubicBezTo>
                    <a:pt x="3039" y="2635"/>
                    <a:pt x="6832" y="734"/>
                    <a:pt x="10925" y="-1"/>
                  </a:cubicBezTo>
                  <a:lnTo>
                    <a:pt x="14743" y="21260"/>
                  </a:lnTo>
                  <a:close/>
                </a:path>
              </a:pathLst>
            </a:custGeom>
            <a:noFill/>
            <a:ln w="25400" cap="rnd">
              <a:solidFill>
                <a:srgbClr val="0066FF"/>
              </a:solidFill>
              <a:round/>
              <a:headEnd type="none" w="sm" len="sm"/>
              <a:tailEnd type="stealth" w="med" len="med"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" name="Arc 29"/>
            <p:cNvSpPr>
              <a:spLocks/>
            </p:cNvSpPr>
            <p:nvPr/>
          </p:nvSpPr>
          <p:spPr bwMode="auto">
            <a:xfrm>
              <a:off x="4954588" y="2643188"/>
              <a:ext cx="1925637" cy="854075"/>
            </a:xfrm>
            <a:custGeom>
              <a:avLst/>
              <a:gdLst>
                <a:gd name="G0" fmla="+- 0 0 0"/>
                <a:gd name="G1" fmla="+- 21252 0 0"/>
                <a:gd name="G2" fmla="+- 21600 0 0"/>
                <a:gd name="T0" fmla="*/ 3860 w 14651"/>
                <a:gd name="T1" fmla="*/ 0 h 21252"/>
                <a:gd name="T2" fmla="*/ 14651 w 14651"/>
                <a:gd name="T3" fmla="*/ 5381 h 21252"/>
                <a:gd name="T4" fmla="*/ 0 w 14651"/>
                <a:gd name="T5" fmla="*/ 21252 h 21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651" h="21252" fill="none" extrusionOk="0">
                  <a:moveTo>
                    <a:pt x="3860" y="-1"/>
                  </a:moveTo>
                  <a:cubicBezTo>
                    <a:pt x="7895" y="732"/>
                    <a:pt x="11637" y="2598"/>
                    <a:pt x="14651" y="5380"/>
                  </a:cubicBezTo>
                </a:path>
                <a:path w="14651" h="21252" stroke="0" extrusionOk="0">
                  <a:moveTo>
                    <a:pt x="3860" y="-1"/>
                  </a:moveTo>
                  <a:cubicBezTo>
                    <a:pt x="7895" y="732"/>
                    <a:pt x="11637" y="2598"/>
                    <a:pt x="14651" y="5380"/>
                  </a:cubicBezTo>
                  <a:lnTo>
                    <a:pt x="0" y="21252"/>
                  </a:lnTo>
                  <a:close/>
                </a:path>
              </a:pathLst>
            </a:custGeom>
            <a:noFill/>
            <a:ln w="25400" cap="rnd">
              <a:solidFill>
                <a:srgbClr val="FFCC00"/>
              </a:solidFill>
              <a:round/>
              <a:headEnd type="stealth" w="med" len="med"/>
              <a:tailEnd type="none" w="sm" len="sm"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" name="Arc 30"/>
            <p:cNvSpPr>
              <a:spLocks/>
            </p:cNvSpPr>
            <p:nvPr/>
          </p:nvSpPr>
          <p:spPr bwMode="auto">
            <a:xfrm>
              <a:off x="4954588" y="3108325"/>
              <a:ext cx="2838450" cy="715963"/>
            </a:xfrm>
            <a:custGeom>
              <a:avLst/>
              <a:gdLst>
                <a:gd name="G0" fmla="+- 0 0 0"/>
                <a:gd name="G1" fmla="+- 9565 0 0"/>
                <a:gd name="G2" fmla="+- 21600 0 0"/>
                <a:gd name="T0" fmla="*/ 19367 w 21600"/>
                <a:gd name="T1" fmla="*/ 0 h 17978"/>
                <a:gd name="T2" fmla="*/ 19894 w 21600"/>
                <a:gd name="T3" fmla="*/ 17978 h 17978"/>
                <a:gd name="T4" fmla="*/ 0 w 21600"/>
                <a:gd name="T5" fmla="*/ 9565 h 179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7978" fill="none" extrusionOk="0">
                  <a:moveTo>
                    <a:pt x="19366" y="0"/>
                  </a:moveTo>
                  <a:cubicBezTo>
                    <a:pt x="20835" y="2974"/>
                    <a:pt x="21600" y="6247"/>
                    <a:pt x="21600" y="9565"/>
                  </a:cubicBezTo>
                  <a:cubicBezTo>
                    <a:pt x="21600" y="12455"/>
                    <a:pt x="21019" y="15316"/>
                    <a:pt x="19894" y="17978"/>
                  </a:cubicBezTo>
                </a:path>
                <a:path w="21600" h="17978" stroke="0" extrusionOk="0">
                  <a:moveTo>
                    <a:pt x="19366" y="0"/>
                  </a:moveTo>
                  <a:cubicBezTo>
                    <a:pt x="20835" y="2974"/>
                    <a:pt x="21600" y="6247"/>
                    <a:pt x="21600" y="9565"/>
                  </a:cubicBezTo>
                  <a:cubicBezTo>
                    <a:pt x="21600" y="12455"/>
                    <a:pt x="21019" y="15316"/>
                    <a:pt x="19894" y="17978"/>
                  </a:cubicBezTo>
                  <a:lnTo>
                    <a:pt x="0" y="9565"/>
                  </a:lnTo>
                  <a:close/>
                </a:path>
              </a:pathLst>
            </a:custGeom>
            <a:noFill/>
            <a:ln w="25400" cap="rnd">
              <a:solidFill>
                <a:srgbClr val="0066FF"/>
              </a:solidFill>
              <a:round/>
              <a:headEnd type="none" w="sm" len="sm"/>
              <a:tailEnd type="none" w="sm" len="sm"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" name="Freeform 31"/>
            <p:cNvSpPr>
              <a:spLocks/>
            </p:cNvSpPr>
            <p:nvPr/>
          </p:nvSpPr>
          <p:spPr bwMode="auto">
            <a:xfrm>
              <a:off x="4456113" y="4175125"/>
              <a:ext cx="1017587" cy="158750"/>
            </a:xfrm>
            <a:custGeom>
              <a:avLst/>
              <a:gdLst>
                <a:gd name="T0" fmla="*/ 0 w 641"/>
                <a:gd name="T1" fmla="*/ 0 h 100"/>
                <a:gd name="T2" fmla="*/ 172 w 641"/>
                <a:gd name="T3" fmla="*/ 18 h 100"/>
                <a:gd name="T4" fmla="*/ 220 w 641"/>
                <a:gd name="T5" fmla="*/ 57 h 100"/>
                <a:gd name="T6" fmla="*/ 407 w 641"/>
                <a:gd name="T7" fmla="*/ 57 h 100"/>
                <a:gd name="T8" fmla="*/ 446 w 641"/>
                <a:gd name="T9" fmla="*/ 95 h 100"/>
                <a:gd name="T10" fmla="*/ 640 w 641"/>
                <a:gd name="T11" fmla="*/ 99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1" h="100">
                  <a:moveTo>
                    <a:pt x="0" y="0"/>
                  </a:moveTo>
                  <a:lnTo>
                    <a:pt x="172" y="18"/>
                  </a:lnTo>
                  <a:lnTo>
                    <a:pt x="220" y="57"/>
                  </a:lnTo>
                  <a:lnTo>
                    <a:pt x="407" y="57"/>
                  </a:lnTo>
                  <a:lnTo>
                    <a:pt x="446" y="95"/>
                  </a:lnTo>
                  <a:lnTo>
                    <a:pt x="640" y="99"/>
                  </a:lnTo>
                </a:path>
              </a:pathLst>
            </a:custGeom>
            <a:noFill/>
            <a:ln w="25400" cap="rnd" cmpd="sng">
              <a:solidFill>
                <a:srgbClr val="FFCC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" name="Freeform 32"/>
            <p:cNvSpPr>
              <a:spLocks/>
            </p:cNvSpPr>
            <p:nvPr/>
          </p:nvSpPr>
          <p:spPr bwMode="auto">
            <a:xfrm>
              <a:off x="4449763" y="4179888"/>
              <a:ext cx="1000125" cy="155575"/>
            </a:xfrm>
            <a:custGeom>
              <a:avLst/>
              <a:gdLst>
                <a:gd name="T0" fmla="*/ 0 w 630"/>
                <a:gd name="T1" fmla="*/ 97 h 98"/>
                <a:gd name="T2" fmla="*/ 177 w 630"/>
                <a:gd name="T3" fmla="*/ 96 h 98"/>
                <a:gd name="T4" fmla="*/ 225 w 630"/>
                <a:gd name="T5" fmla="*/ 51 h 98"/>
                <a:gd name="T6" fmla="*/ 407 w 630"/>
                <a:gd name="T7" fmla="*/ 51 h 98"/>
                <a:gd name="T8" fmla="*/ 448 w 630"/>
                <a:gd name="T9" fmla="*/ 15 h 98"/>
                <a:gd name="T10" fmla="*/ 629 w 630"/>
                <a:gd name="T11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0" h="98">
                  <a:moveTo>
                    <a:pt x="0" y="97"/>
                  </a:moveTo>
                  <a:lnTo>
                    <a:pt x="177" y="96"/>
                  </a:lnTo>
                  <a:lnTo>
                    <a:pt x="225" y="51"/>
                  </a:lnTo>
                  <a:lnTo>
                    <a:pt x="407" y="51"/>
                  </a:lnTo>
                  <a:lnTo>
                    <a:pt x="448" y="15"/>
                  </a:lnTo>
                  <a:lnTo>
                    <a:pt x="629" y="0"/>
                  </a:lnTo>
                </a:path>
              </a:pathLst>
            </a:custGeom>
            <a:noFill/>
            <a:ln w="25400" cap="rnd" cmpd="sng">
              <a:solidFill>
                <a:srgbClr val="0066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" name="Rectangle 33"/>
            <p:cNvSpPr>
              <a:spLocks noChangeArrowheads="1"/>
            </p:cNvSpPr>
            <p:nvPr/>
          </p:nvSpPr>
          <p:spPr bwMode="auto">
            <a:xfrm>
              <a:off x="4884738" y="4224338"/>
              <a:ext cx="142875" cy="85725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" name="Arc 35"/>
            <p:cNvSpPr>
              <a:spLocks/>
            </p:cNvSpPr>
            <p:nvPr/>
          </p:nvSpPr>
          <p:spPr bwMode="auto">
            <a:xfrm>
              <a:off x="4964113" y="4313238"/>
              <a:ext cx="1019175" cy="492125"/>
            </a:xfrm>
            <a:custGeom>
              <a:avLst/>
              <a:gdLst>
                <a:gd name="G0" fmla="+- 21600 0 0"/>
                <a:gd name="G1" fmla="+- 21180 0 0"/>
                <a:gd name="G2" fmla="+- 21600 0 0"/>
                <a:gd name="T0" fmla="*/ 0 w 21600"/>
                <a:gd name="T1" fmla="*/ 21112 h 21180"/>
                <a:gd name="T2" fmla="*/ 17363 w 21600"/>
                <a:gd name="T3" fmla="*/ 0 h 21180"/>
                <a:gd name="T4" fmla="*/ 21600 w 21600"/>
                <a:gd name="T5" fmla="*/ 21180 h 2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180" fill="none" extrusionOk="0">
                  <a:moveTo>
                    <a:pt x="0" y="21112"/>
                  </a:moveTo>
                  <a:cubicBezTo>
                    <a:pt x="32" y="10841"/>
                    <a:pt x="7292" y="2014"/>
                    <a:pt x="17362" y="-1"/>
                  </a:cubicBezTo>
                </a:path>
                <a:path w="21600" h="21180" stroke="0" extrusionOk="0">
                  <a:moveTo>
                    <a:pt x="0" y="21112"/>
                  </a:moveTo>
                  <a:cubicBezTo>
                    <a:pt x="32" y="10841"/>
                    <a:pt x="7292" y="2014"/>
                    <a:pt x="17362" y="-1"/>
                  </a:cubicBezTo>
                  <a:lnTo>
                    <a:pt x="21600" y="21180"/>
                  </a:lnTo>
                  <a:close/>
                </a:path>
              </a:pathLst>
            </a:custGeom>
            <a:noFill/>
            <a:ln w="25400" cap="rnd">
              <a:solidFill>
                <a:srgbClr val="FFCC00"/>
              </a:solidFill>
              <a:round/>
              <a:headEnd type="none" w="sm" len="sm"/>
              <a:tailEnd type="none" w="sm" len="sm"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" name="Freeform 36"/>
            <p:cNvSpPr>
              <a:spLocks/>
            </p:cNvSpPr>
            <p:nvPr/>
          </p:nvSpPr>
          <p:spPr bwMode="auto">
            <a:xfrm>
              <a:off x="4451350" y="2635250"/>
              <a:ext cx="1011238" cy="128588"/>
            </a:xfrm>
            <a:custGeom>
              <a:avLst/>
              <a:gdLst>
                <a:gd name="T0" fmla="*/ 0 w 637"/>
                <a:gd name="T1" fmla="*/ 0 h 81"/>
                <a:gd name="T2" fmla="*/ 172 w 637"/>
                <a:gd name="T3" fmla="*/ 2 h 81"/>
                <a:gd name="T4" fmla="*/ 222 w 637"/>
                <a:gd name="T5" fmla="*/ 32 h 81"/>
                <a:gd name="T6" fmla="*/ 400 w 637"/>
                <a:gd name="T7" fmla="*/ 30 h 81"/>
                <a:gd name="T8" fmla="*/ 446 w 637"/>
                <a:gd name="T9" fmla="*/ 68 h 81"/>
                <a:gd name="T10" fmla="*/ 636 w 637"/>
                <a:gd name="T11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7" h="81">
                  <a:moveTo>
                    <a:pt x="0" y="0"/>
                  </a:moveTo>
                  <a:lnTo>
                    <a:pt x="172" y="2"/>
                  </a:lnTo>
                  <a:lnTo>
                    <a:pt x="222" y="32"/>
                  </a:lnTo>
                  <a:lnTo>
                    <a:pt x="400" y="30"/>
                  </a:lnTo>
                  <a:lnTo>
                    <a:pt x="446" y="68"/>
                  </a:lnTo>
                  <a:lnTo>
                    <a:pt x="636" y="80"/>
                  </a:lnTo>
                </a:path>
              </a:pathLst>
            </a:custGeom>
            <a:noFill/>
            <a:ln w="25400" cap="rnd" cmpd="sng">
              <a:solidFill>
                <a:srgbClr val="0066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" name="Freeform 37"/>
            <p:cNvSpPr>
              <a:spLocks/>
            </p:cNvSpPr>
            <p:nvPr/>
          </p:nvSpPr>
          <p:spPr bwMode="auto">
            <a:xfrm>
              <a:off x="4449763" y="2632075"/>
              <a:ext cx="1012825" cy="128588"/>
            </a:xfrm>
            <a:custGeom>
              <a:avLst/>
              <a:gdLst>
                <a:gd name="T0" fmla="*/ 0 w 638"/>
                <a:gd name="T1" fmla="*/ 80 h 81"/>
                <a:gd name="T2" fmla="*/ 178 w 638"/>
                <a:gd name="T3" fmla="*/ 74 h 81"/>
                <a:gd name="T4" fmla="*/ 222 w 638"/>
                <a:gd name="T5" fmla="*/ 32 h 81"/>
                <a:gd name="T6" fmla="*/ 397 w 638"/>
                <a:gd name="T7" fmla="*/ 32 h 81"/>
                <a:gd name="T8" fmla="*/ 451 w 638"/>
                <a:gd name="T9" fmla="*/ 0 h 81"/>
                <a:gd name="T10" fmla="*/ 637 w 638"/>
                <a:gd name="T11" fmla="*/ 4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8" h="81">
                  <a:moveTo>
                    <a:pt x="0" y="80"/>
                  </a:moveTo>
                  <a:lnTo>
                    <a:pt x="178" y="74"/>
                  </a:lnTo>
                  <a:lnTo>
                    <a:pt x="222" y="32"/>
                  </a:lnTo>
                  <a:lnTo>
                    <a:pt x="397" y="32"/>
                  </a:lnTo>
                  <a:lnTo>
                    <a:pt x="451" y="0"/>
                  </a:lnTo>
                  <a:lnTo>
                    <a:pt x="637" y="4"/>
                  </a:lnTo>
                </a:path>
              </a:pathLst>
            </a:custGeom>
            <a:noFill/>
            <a:ln w="25400" cap="rnd" cmpd="sng">
              <a:solidFill>
                <a:srgbClr val="FFCC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" name="Freeform 38"/>
            <p:cNvSpPr>
              <a:spLocks/>
            </p:cNvSpPr>
            <p:nvPr/>
          </p:nvSpPr>
          <p:spPr bwMode="auto">
            <a:xfrm>
              <a:off x="2349500" y="3825875"/>
              <a:ext cx="749300" cy="153988"/>
            </a:xfrm>
            <a:custGeom>
              <a:avLst/>
              <a:gdLst>
                <a:gd name="T0" fmla="*/ 0 w 472"/>
                <a:gd name="T1" fmla="*/ 0 h 97"/>
                <a:gd name="T2" fmla="*/ 106 w 472"/>
                <a:gd name="T3" fmla="*/ 54 h 97"/>
                <a:gd name="T4" fmla="*/ 152 w 472"/>
                <a:gd name="T5" fmla="*/ 44 h 97"/>
                <a:gd name="T6" fmla="*/ 271 w 472"/>
                <a:gd name="T7" fmla="*/ 90 h 97"/>
                <a:gd name="T8" fmla="*/ 345 w 472"/>
                <a:gd name="T9" fmla="*/ 68 h 97"/>
                <a:gd name="T10" fmla="*/ 471 w 472"/>
                <a:gd name="T11" fmla="*/ 96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2" h="97">
                  <a:moveTo>
                    <a:pt x="0" y="0"/>
                  </a:moveTo>
                  <a:lnTo>
                    <a:pt x="106" y="54"/>
                  </a:lnTo>
                  <a:lnTo>
                    <a:pt x="152" y="44"/>
                  </a:lnTo>
                  <a:lnTo>
                    <a:pt x="271" y="90"/>
                  </a:lnTo>
                  <a:lnTo>
                    <a:pt x="345" y="68"/>
                  </a:lnTo>
                  <a:lnTo>
                    <a:pt x="471" y="96"/>
                  </a:lnTo>
                </a:path>
              </a:pathLst>
            </a:custGeom>
            <a:noFill/>
            <a:ln w="25400" cap="rnd" cmpd="sng">
              <a:solidFill>
                <a:srgbClr val="FFCC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" name="Freeform 39"/>
            <p:cNvSpPr>
              <a:spLocks/>
            </p:cNvSpPr>
            <p:nvPr/>
          </p:nvSpPr>
          <p:spPr bwMode="auto">
            <a:xfrm>
              <a:off x="2474913" y="3717925"/>
              <a:ext cx="523875" cy="395288"/>
            </a:xfrm>
            <a:custGeom>
              <a:avLst/>
              <a:gdLst>
                <a:gd name="T0" fmla="*/ 0 w 330"/>
                <a:gd name="T1" fmla="*/ 0 h 249"/>
                <a:gd name="T2" fmla="*/ 68 w 330"/>
                <a:gd name="T3" fmla="*/ 46 h 249"/>
                <a:gd name="T4" fmla="*/ 78 w 330"/>
                <a:gd name="T5" fmla="*/ 110 h 249"/>
                <a:gd name="T6" fmla="*/ 191 w 330"/>
                <a:gd name="T7" fmla="*/ 156 h 249"/>
                <a:gd name="T8" fmla="*/ 195 w 330"/>
                <a:gd name="T9" fmla="*/ 202 h 249"/>
                <a:gd name="T10" fmla="*/ 329 w 330"/>
                <a:gd name="T11" fmla="*/ 248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0" h="249">
                  <a:moveTo>
                    <a:pt x="0" y="0"/>
                  </a:moveTo>
                  <a:lnTo>
                    <a:pt x="68" y="46"/>
                  </a:lnTo>
                  <a:lnTo>
                    <a:pt x="78" y="110"/>
                  </a:lnTo>
                  <a:lnTo>
                    <a:pt x="191" y="156"/>
                  </a:lnTo>
                  <a:lnTo>
                    <a:pt x="195" y="202"/>
                  </a:lnTo>
                  <a:lnTo>
                    <a:pt x="329" y="248"/>
                  </a:lnTo>
                </a:path>
              </a:pathLst>
            </a:custGeom>
            <a:noFill/>
            <a:ln w="25400" cap="rnd" cmpd="sng">
              <a:solidFill>
                <a:srgbClr val="3333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" name="Rectangle 40"/>
            <p:cNvSpPr>
              <a:spLocks noChangeArrowheads="1"/>
            </p:cNvSpPr>
            <p:nvPr/>
          </p:nvSpPr>
          <p:spPr bwMode="auto">
            <a:xfrm rot="1500000">
              <a:off x="2619375" y="3876675"/>
              <a:ext cx="144463" cy="85725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2" name="Freeform 41"/>
            <p:cNvSpPr>
              <a:spLocks/>
            </p:cNvSpPr>
            <p:nvPr/>
          </p:nvSpPr>
          <p:spPr bwMode="auto">
            <a:xfrm>
              <a:off x="2398713" y="2952750"/>
              <a:ext cx="725487" cy="176213"/>
            </a:xfrm>
            <a:custGeom>
              <a:avLst/>
              <a:gdLst>
                <a:gd name="T0" fmla="*/ 0 w 457"/>
                <a:gd name="T1" fmla="*/ 110 h 111"/>
                <a:gd name="T2" fmla="*/ 80 w 457"/>
                <a:gd name="T3" fmla="*/ 70 h 111"/>
                <a:gd name="T4" fmla="*/ 136 w 457"/>
                <a:gd name="T5" fmla="*/ 68 h 111"/>
                <a:gd name="T6" fmla="*/ 296 w 457"/>
                <a:gd name="T7" fmla="*/ 2 h 111"/>
                <a:gd name="T8" fmla="*/ 348 w 457"/>
                <a:gd name="T9" fmla="*/ 22 h 111"/>
                <a:gd name="T10" fmla="*/ 456 w 457"/>
                <a:gd name="T11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7" h="111">
                  <a:moveTo>
                    <a:pt x="0" y="110"/>
                  </a:moveTo>
                  <a:lnTo>
                    <a:pt x="80" y="70"/>
                  </a:lnTo>
                  <a:lnTo>
                    <a:pt x="136" y="68"/>
                  </a:lnTo>
                  <a:lnTo>
                    <a:pt x="296" y="2"/>
                  </a:lnTo>
                  <a:lnTo>
                    <a:pt x="348" y="22"/>
                  </a:lnTo>
                  <a:lnTo>
                    <a:pt x="456" y="0"/>
                  </a:lnTo>
                </a:path>
              </a:pathLst>
            </a:custGeom>
            <a:noFill/>
            <a:ln w="25400" cap="rnd" cmpd="sng">
              <a:solidFill>
                <a:srgbClr val="FFCC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" name="Freeform 42"/>
            <p:cNvSpPr>
              <a:spLocks/>
            </p:cNvSpPr>
            <p:nvPr/>
          </p:nvSpPr>
          <p:spPr bwMode="auto">
            <a:xfrm>
              <a:off x="2519363" y="2854325"/>
              <a:ext cx="511175" cy="325438"/>
            </a:xfrm>
            <a:custGeom>
              <a:avLst/>
              <a:gdLst>
                <a:gd name="T0" fmla="*/ 0 w 322"/>
                <a:gd name="T1" fmla="*/ 204 h 205"/>
                <a:gd name="T2" fmla="*/ 58 w 322"/>
                <a:gd name="T3" fmla="*/ 164 h 205"/>
                <a:gd name="T4" fmla="*/ 58 w 322"/>
                <a:gd name="T5" fmla="*/ 130 h 205"/>
                <a:gd name="T6" fmla="*/ 217 w 322"/>
                <a:gd name="T7" fmla="*/ 66 h 205"/>
                <a:gd name="T8" fmla="*/ 221 w 322"/>
                <a:gd name="T9" fmla="*/ 30 h 205"/>
                <a:gd name="T10" fmla="*/ 321 w 322"/>
                <a:gd name="T11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2" h="205">
                  <a:moveTo>
                    <a:pt x="0" y="204"/>
                  </a:moveTo>
                  <a:lnTo>
                    <a:pt x="58" y="164"/>
                  </a:lnTo>
                  <a:lnTo>
                    <a:pt x="58" y="130"/>
                  </a:lnTo>
                  <a:lnTo>
                    <a:pt x="217" y="66"/>
                  </a:lnTo>
                  <a:lnTo>
                    <a:pt x="221" y="30"/>
                  </a:lnTo>
                  <a:lnTo>
                    <a:pt x="321" y="0"/>
                  </a:lnTo>
                </a:path>
              </a:pathLst>
            </a:custGeom>
            <a:noFill/>
            <a:ln w="25400" cap="rnd" cmpd="sng">
              <a:solidFill>
                <a:srgbClr val="3333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" name="Rectangle 43"/>
            <p:cNvSpPr>
              <a:spLocks noChangeArrowheads="1"/>
            </p:cNvSpPr>
            <p:nvPr/>
          </p:nvSpPr>
          <p:spPr bwMode="auto">
            <a:xfrm rot="20280000">
              <a:off x="2681288" y="2959100"/>
              <a:ext cx="142875" cy="85725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" name="Rectangle 44"/>
            <p:cNvSpPr>
              <a:spLocks noChangeArrowheads="1"/>
            </p:cNvSpPr>
            <p:nvPr/>
          </p:nvSpPr>
          <p:spPr bwMode="auto">
            <a:xfrm>
              <a:off x="4873625" y="2638425"/>
              <a:ext cx="144463" cy="85725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" name="Freeform 45"/>
            <p:cNvSpPr>
              <a:spLocks/>
            </p:cNvSpPr>
            <p:nvPr/>
          </p:nvSpPr>
          <p:spPr bwMode="auto">
            <a:xfrm>
              <a:off x="6881813" y="2855913"/>
              <a:ext cx="503237" cy="314325"/>
            </a:xfrm>
            <a:custGeom>
              <a:avLst/>
              <a:gdLst>
                <a:gd name="T0" fmla="*/ 0 w 317"/>
                <a:gd name="T1" fmla="*/ 0 h 198"/>
                <a:gd name="T2" fmla="*/ 75 w 317"/>
                <a:gd name="T3" fmla="*/ 24 h 198"/>
                <a:gd name="T4" fmla="*/ 87 w 317"/>
                <a:gd name="T5" fmla="*/ 57 h 198"/>
                <a:gd name="T6" fmla="*/ 264 w 317"/>
                <a:gd name="T7" fmla="*/ 125 h 198"/>
                <a:gd name="T8" fmla="*/ 262 w 317"/>
                <a:gd name="T9" fmla="*/ 164 h 198"/>
                <a:gd name="T10" fmla="*/ 316 w 317"/>
                <a:gd name="T11" fmla="*/ 197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7" h="198">
                  <a:moveTo>
                    <a:pt x="0" y="0"/>
                  </a:moveTo>
                  <a:lnTo>
                    <a:pt x="75" y="24"/>
                  </a:lnTo>
                  <a:lnTo>
                    <a:pt x="87" y="57"/>
                  </a:lnTo>
                  <a:lnTo>
                    <a:pt x="264" y="125"/>
                  </a:lnTo>
                  <a:lnTo>
                    <a:pt x="262" y="164"/>
                  </a:lnTo>
                  <a:lnTo>
                    <a:pt x="316" y="197"/>
                  </a:lnTo>
                </a:path>
              </a:pathLst>
            </a:custGeom>
            <a:noFill/>
            <a:ln w="25400" cap="rnd" cmpd="sng">
              <a:solidFill>
                <a:srgbClr val="FFCC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" name="Freeform 46"/>
            <p:cNvSpPr>
              <a:spLocks/>
            </p:cNvSpPr>
            <p:nvPr/>
          </p:nvSpPr>
          <p:spPr bwMode="auto">
            <a:xfrm>
              <a:off x="6862763" y="3821113"/>
              <a:ext cx="712787" cy="160337"/>
            </a:xfrm>
            <a:custGeom>
              <a:avLst/>
              <a:gdLst>
                <a:gd name="T0" fmla="*/ 0 w 449"/>
                <a:gd name="T1" fmla="*/ 92 h 101"/>
                <a:gd name="T2" fmla="*/ 93 w 449"/>
                <a:gd name="T3" fmla="*/ 73 h 101"/>
                <a:gd name="T4" fmla="*/ 141 w 449"/>
                <a:gd name="T5" fmla="*/ 100 h 101"/>
                <a:gd name="T6" fmla="*/ 304 w 449"/>
                <a:gd name="T7" fmla="*/ 33 h 101"/>
                <a:gd name="T8" fmla="*/ 354 w 449"/>
                <a:gd name="T9" fmla="*/ 52 h 101"/>
                <a:gd name="T10" fmla="*/ 448 w 449"/>
                <a:gd name="T11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9" h="101">
                  <a:moveTo>
                    <a:pt x="0" y="92"/>
                  </a:moveTo>
                  <a:lnTo>
                    <a:pt x="93" y="73"/>
                  </a:lnTo>
                  <a:lnTo>
                    <a:pt x="141" y="100"/>
                  </a:lnTo>
                  <a:lnTo>
                    <a:pt x="304" y="33"/>
                  </a:lnTo>
                  <a:lnTo>
                    <a:pt x="354" y="52"/>
                  </a:lnTo>
                  <a:lnTo>
                    <a:pt x="448" y="0"/>
                  </a:lnTo>
                </a:path>
              </a:pathLst>
            </a:custGeom>
            <a:noFill/>
            <a:ln w="25400" cap="rnd" cmpd="sng">
              <a:solidFill>
                <a:srgbClr val="3333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" name="Rectangle 47"/>
            <p:cNvSpPr>
              <a:spLocks noChangeArrowheads="1"/>
            </p:cNvSpPr>
            <p:nvPr/>
          </p:nvSpPr>
          <p:spPr bwMode="auto">
            <a:xfrm rot="20280000">
              <a:off x="7142163" y="3878263"/>
              <a:ext cx="144462" cy="85725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9" name="Freeform 48"/>
            <p:cNvSpPr>
              <a:spLocks/>
            </p:cNvSpPr>
            <p:nvPr/>
          </p:nvSpPr>
          <p:spPr bwMode="auto">
            <a:xfrm>
              <a:off x="6789738" y="2949575"/>
              <a:ext cx="715962" cy="161925"/>
            </a:xfrm>
            <a:custGeom>
              <a:avLst/>
              <a:gdLst>
                <a:gd name="T0" fmla="*/ 0 w 451"/>
                <a:gd name="T1" fmla="*/ 0 h 102"/>
                <a:gd name="T2" fmla="*/ 84 w 451"/>
                <a:gd name="T3" fmla="*/ 20 h 102"/>
                <a:gd name="T4" fmla="*/ 147 w 451"/>
                <a:gd name="T5" fmla="*/ 0 h 102"/>
                <a:gd name="T6" fmla="*/ 319 w 451"/>
                <a:gd name="T7" fmla="*/ 69 h 102"/>
                <a:gd name="T8" fmla="*/ 379 w 451"/>
                <a:gd name="T9" fmla="*/ 60 h 102"/>
                <a:gd name="T10" fmla="*/ 450 w 451"/>
                <a:gd name="T11" fmla="*/ 10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1" h="102">
                  <a:moveTo>
                    <a:pt x="0" y="0"/>
                  </a:moveTo>
                  <a:lnTo>
                    <a:pt x="84" y="20"/>
                  </a:lnTo>
                  <a:lnTo>
                    <a:pt x="147" y="0"/>
                  </a:lnTo>
                  <a:lnTo>
                    <a:pt x="319" y="69"/>
                  </a:lnTo>
                  <a:lnTo>
                    <a:pt x="379" y="60"/>
                  </a:lnTo>
                  <a:lnTo>
                    <a:pt x="450" y="101"/>
                  </a:lnTo>
                </a:path>
              </a:pathLst>
            </a:custGeom>
            <a:noFill/>
            <a:ln w="25400" cap="rnd" cmpd="sng">
              <a:solidFill>
                <a:srgbClr val="3333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" name="Rectangle 49"/>
            <p:cNvSpPr>
              <a:spLocks noChangeArrowheads="1"/>
            </p:cNvSpPr>
            <p:nvPr/>
          </p:nvSpPr>
          <p:spPr bwMode="auto">
            <a:xfrm rot="1500000">
              <a:off x="7091363" y="2957513"/>
              <a:ext cx="144462" cy="85725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  <a:ex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41" name="Group 50"/>
            <p:cNvGrpSpPr>
              <a:grpSpLocks/>
            </p:cNvGrpSpPr>
            <p:nvPr/>
          </p:nvGrpSpPr>
          <p:grpSpPr bwMode="auto">
            <a:xfrm>
              <a:off x="5165725" y="4265613"/>
              <a:ext cx="225425" cy="123825"/>
              <a:chOff x="2778" y="2447"/>
              <a:chExt cx="142" cy="78"/>
            </a:xfrm>
            <a:effectLst/>
          </p:grpSpPr>
          <p:sp>
            <p:nvSpPr>
              <p:cNvPr id="385" name="Oval 51"/>
              <p:cNvSpPr>
                <a:spLocks noChangeArrowheads="1"/>
              </p:cNvSpPr>
              <p:nvPr/>
            </p:nvSpPr>
            <p:spPr bwMode="auto">
              <a:xfrm rot="60000">
                <a:off x="2778" y="2447"/>
                <a:ext cx="142" cy="78"/>
              </a:xfrm>
              <a:prstGeom prst="ellipse">
                <a:avLst/>
              </a:prstGeom>
              <a:solidFill>
                <a:srgbClr val="FFCC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6" name="Freeform 52"/>
              <p:cNvSpPr>
                <a:spLocks/>
              </p:cNvSpPr>
              <p:nvPr/>
            </p:nvSpPr>
            <p:spPr bwMode="auto">
              <a:xfrm>
                <a:off x="2811" y="2456"/>
                <a:ext cx="83" cy="62"/>
              </a:xfrm>
              <a:custGeom>
                <a:avLst/>
                <a:gdLst>
                  <a:gd name="T0" fmla="*/ 1 w 83"/>
                  <a:gd name="T1" fmla="*/ 50 h 62"/>
                  <a:gd name="T2" fmla="*/ 2 w 83"/>
                  <a:gd name="T3" fmla="*/ 39 h 62"/>
                  <a:gd name="T4" fmla="*/ 5 w 83"/>
                  <a:gd name="T5" fmla="*/ 29 h 62"/>
                  <a:gd name="T6" fmla="*/ 9 w 83"/>
                  <a:gd name="T7" fmla="*/ 20 h 62"/>
                  <a:gd name="T8" fmla="*/ 12 w 83"/>
                  <a:gd name="T9" fmla="*/ 14 h 62"/>
                  <a:gd name="T10" fmla="*/ 15 w 83"/>
                  <a:gd name="T11" fmla="*/ 10 h 62"/>
                  <a:gd name="T12" fmla="*/ 17 w 83"/>
                  <a:gd name="T13" fmla="*/ 7 h 62"/>
                  <a:gd name="T14" fmla="*/ 20 w 83"/>
                  <a:gd name="T15" fmla="*/ 5 h 62"/>
                  <a:gd name="T16" fmla="*/ 23 w 83"/>
                  <a:gd name="T17" fmla="*/ 3 h 62"/>
                  <a:gd name="T18" fmla="*/ 26 w 83"/>
                  <a:gd name="T19" fmla="*/ 1 h 62"/>
                  <a:gd name="T20" fmla="*/ 29 w 83"/>
                  <a:gd name="T21" fmla="*/ 0 h 62"/>
                  <a:gd name="T22" fmla="*/ 31 w 83"/>
                  <a:gd name="T23" fmla="*/ 0 h 62"/>
                  <a:gd name="T24" fmla="*/ 50 w 83"/>
                  <a:gd name="T25" fmla="*/ 1 h 62"/>
                  <a:gd name="T26" fmla="*/ 54 w 83"/>
                  <a:gd name="T27" fmla="*/ 2 h 62"/>
                  <a:gd name="T28" fmla="*/ 58 w 83"/>
                  <a:gd name="T29" fmla="*/ 4 h 62"/>
                  <a:gd name="T30" fmla="*/ 61 w 83"/>
                  <a:gd name="T31" fmla="*/ 7 h 62"/>
                  <a:gd name="T32" fmla="*/ 65 w 83"/>
                  <a:gd name="T33" fmla="*/ 11 h 62"/>
                  <a:gd name="T34" fmla="*/ 68 w 83"/>
                  <a:gd name="T35" fmla="*/ 17 h 62"/>
                  <a:gd name="T36" fmla="*/ 70 w 83"/>
                  <a:gd name="T37" fmla="*/ 23 h 62"/>
                  <a:gd name="T38" fmla="*/ 72 w 83"/>
                  <a:gd name="T39" fmla="*/ 29 h 62"/>
                  <a:gd name="T40" fmla="*/ 74 w 83"/>
                  <a:gd name="T41" fmla="*/ 37 h 62"/>
                  <a:gd name="T42" fmla="*/ 66 w 83"/>
                  <a:gd name="T43" fmla="*/ 61 h 62"/>
                  <a:gd name="T44" fmla="*/ 57 w 83"/>
                  <a:gd name="T45" fmla="*/ 36 h 62"/>
                  <a:gd name="T46" fmla="*/ 56 w 83"/>
                  <a:gd name="T47" fmla="*/ 30 h 62"/>
                  <a:gd name="T48" fmla="*/ 55 w 83"/>
                  <a:gd name="T49" fmla="*/ 25 h 62"/>
                  <a:gd name="T50" fmla="*/ 53 w 83"/>
                  <a:gd name="T51" fmla="*/ 20 h 62"/>
                  <a:gd name="T52" fmla="*/ 51 w 83"/>
                  <a:gd name="T53" fmla="*/ 15 h 62"/>
                  <a:gd name="T54" fmla="*/ 49 w 83"/>
                  <a:gd name="T55" fmla="*/ 11 h 62"/>
                  <a:gd name="T56" fmla="*/ 47 w 83"/>
                  <a:gd name="T57" fmla="*/ 8 h 62"/>
                  <a:gd name="T58" fmla="*/ 44 w 83"/>
                  <a:gd name="T59" fmla="*/ 5 h 62"/>
                  <a:gd name="T60" fmla="*/ 41 w 83"/>
                  <a:gd name="T61" fmla="*/ 3 h 62"/>
                  <a:gd name="T62" fmla="*/ 36 w 83"/>
                  <a:gd name="T63" fmla="*/ 6 h 62"/>
                  <a:gd name="T64" fmla="*/ 32 w 83"/>
                  <a:gd name="T65" fmla="*/ 11 h 62"/>
                  <a:gd name="T66" fmla="*/ 28 w 83"/>
                  <a:gd name="T67" fmla="*/ 17 h 62"/>
                  <a:gd name="T68" fmla="*/ 25 w 83"/>
                  <a:gd name="T69" fmla="*/ 23 h 62"/>
                  <a:gd name="T70" fmla="*/ 22 w 83"/>
                  <a:gd name="T71" fmla="*/ 31 h 62"/>
                  <a:gd name="T72" fmla="*/ 19 w 83"/>
                  <a:gd name="T73" fmla="*/ 39 h 62"/>
                  <a:gd name="T74" fmla="*/ 18 w 83"/>
                  <a:gd name="T75" fmla="*/ 48 h 62"/>
                  <a:gd name="T76" fmla="*/ 17 w 83"/>
                  <a:gd name="T77" fmla="*/ 57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83" h="62">
                    <a:moveTo>
                      <a:pt x="0" y="56"/>
                    </a:moveTo>
                    <a:lnTo>
                      <a:pt x="1" y="50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4" y="34"/>
                    </a:lnTo>
                    <a:lnTo>
                      <a:pt x="5" y="29"/>
                    </a:lnTo>
                    <a:lnTo>
                      <a:pt x="7" y="24"/>
                    </a:lnTo>
                    <a:lnTo>
                      <a:pt x="9" y="20"/>
                    </a:lnTo>
                    <a:lnTo>
                      <a:pt x="11" y="16"/>
                    </a:lnTo>
                    <a:lnTo>
                      <a:pt x="12" y="14"/>
                    </a:lnTo>
                    <a:lnTo>
                      <a:pt x="14" y="12"/>
                    </a:lnTo>
                    <a:lnTo>
                      <a:pt x="15" y="10"/>
                    </a:lnTo>
                    <a:lnTo>
                      <a:pt x="16" y="9"/>
                    </a:lnTo>
                    <a:lnTo>
                      <a:pt x="17" y="7"/>
                    </a:lnTo>
                    <a:lnTo>
                      <a:pt x="19" y="6"/>
                    </a:lnTo>
                    <a:lnTo>
                      <a:pt x="20" y="5"/>
                    </a:lnTo>
                    <a:lnTo>
                      <a:pt x="21" y="4"/>
                    </a:lnTo>
                    <a:lnTo>
                      <a:pt x="23" y="3"/>
                    </a:lnTo>
                    <a:lnTo>
                      <a:pt x="24" y="2"/>
                    </a:lnTo>
                    <a:lnTo>
                      <a:pt x="26" y="1"/>
                    </a:lnTo>
                    <a:lnTo>
                      <a:pt x="27" y="1"/>
                    </a:lnTo>
                    <a:lnTo>
                      <a:pt x="29" y="0"/>
                    </a:lnTo>
                    <a:lnTo>
                      <a:pt x="30" y="0"/>
                    </a:lnTo>
                    <a:lnTo>
                      <a:pt x="31" y="0"/>
                    </a:lnTo>
                    <a:lnTo>
                      <a:pt x="33" y="0"/>
                    </a:lnTo>
                    <a:lnTo>
                      <a:pt x="50" y="1"/>
                    </a:lnTo>
                    <a:lnTo>
                      <a:pt x="52" y="1"/>
                    </a:lnTo>
                    <a:lnTo>
                      <a:pt x="54" y="2"/>
                    </a:lnTo>
                    <a:lnTo>
                      <a:pt x="56" y="3"/>
                    </a:lnTo>
                    <a:lnTo>
                      <a:pt x="58" y="4"/>
                    </a:lnTo>
                    <a:lnTo>
                      <a:pt x="60" y="6"/>
                    </a:lnTo>
                    <a:lnTo>
                      <a:pt x="61" y="7"/>
                    </a:lnTo>
                    <a:lnTo>
                      <a:pt x="63" y="9"/>
                    </a:lnTo>
                    <a:lnTo>
                      <a:pt x="65" y="11"/>
                    </a:lnTo>
                    <a:lnTo>
                      <a:pt x="66" y="14"/>
                    </a:lnTo>
                    <a:lnTo>
                      <a:pt x="68" y="17"/>
                    </a:lnTo>
                    <a:lnTo>
                      <a:pt x="69" y="20"/>
                    </a:lnTo>
                    <a:lnTo>
                      <a:pt x="70" y="23"/>
                    </a:lnTo>
                    <a:lnTo>
                      <a:pt x="71" y="26"/>
                    </a:lnTo>
                    <a:lnTo>
                      <a:pt x="72" y="29"/>
                    </a:lnTo>
                    <a:lnTo>
                      <a:pt x="73" y="33"/>
                    </a:lnTo>
                    <a:lnTo>
                      <a:pt x="74" y="37"/>
                    </a:lnTo>
                    <a:lnTo>
                      <a:pt x="82" y="37"/>
                    </a:lnTo>
                    <a:lnTo>
                      <a:pt x="66" y="61"/>
                    </a:lnTo>
                    <a:lnTo>
                      <a:pt x="49" y="35"/>
                    </a:lnTo>
                    <a:lnTo>
                      <a:pt x="57" y="36"/>
                    </a:lnTo>
                    <a:lnTo>
                      <a:pt x="57" y="33"/>
                    </a:lnTo>
                    <a:lnTo>
                      <a:pt x="56" y="30"/>
                    </a:lnTo>
                    <a:lnTo>
                      <a:pt x="56" y="27"/>
                    </a:lnTo>
                    <a:lnTo>
                      <a:pt x="55" y="25"/>
                    </a:lnTo>
                    <a:lnTo>
                      <a:pt x="54" y="22"/>
                    </a:lnTo>
                    <a:lnTo>
                      <a:pt x="53" y="20"/>
                    </a:lnTo>
                    <a:lnTo>
                      <a:pt x="52" y="18"/>
                    </a:lnTo>
                    <a:lnTo>
                      <a:pt x="51" y="15"/>
                    </a:lnTo>
                    <a:lnTo>
                      <a:pt x="50" y="13"/>
                    </a:lnTo>
                    <a:lnTo>
                      <a:pt x="49" y="11"/>
                    </a:lnTo>
                    <a:lnTo>
                      <a:pt x="48" y="10"/>
                    </a:lnTo>
                    <a:lnTo>
                      <a:pt x="47" y="8"/>
                    </a:lnTo>
                    <a:lnTo>
                      <a:pt x="45" y="7"/>
                    </a:lnTo>
                    <a:lnTo>
                      <a:pt x="44" y="5"/>
                    </a:lnTo>
                    <a:lnTo>
                      <a:pt x="42" y="4"/>
                    </a:lnTo>
                    <a:lnTo>
                      <a:pt x="41" y="3"/>
                    </a:lnTo>
                    <a:lnTo>
                      <a:pt x="39" y="5"/>
                    </a:lnTo>
                    <a:lnTo>
                      <a:pt x="36" y="6"/>
                    </a:lnTo>
                    <a:lnTo>
                      <a:pt x="34" y="8"/>
                    </a:lnTo>
                    <a:lnTo>
                      <a:pt x="32" y="11"/>
                    </a:lnTo>
                    <a:lnTo>
                      <a:pt x="30" y="14"/>
                    </a:lnTo>
                    <a:lnTo>
                      <a:pt x="28" y="17"/>
                    </a:lnTo>
                    <a:lnTo>
                      <a:pt x="26" y="20"/>
                    </a:lnTo>
                    <a:lnTo>
                      <a:pt x="25" y="23"/>
                    </a:lnTo>
                    <a:lnTo>
                      <a:pt x="23" y="27"/>
                    </a:lnTo>
                    <a:lnTo>
                      <a:pt x="22" y="31"/>
                    </a:lnTo>
                    <a:lnTo>
                      <a:pt x="20" y="35"/>
                    </a:lnTo>
                    <a:lnTo>
                      <a:pt x="19" y="39"/>
                    </a:lnTo>
                    <a:lnTo>
                      <a:pt x="18" y="43"/>
                    </a:lnTo>
                    <a:lnTo>
                      <a:pt x="18" y="48"/>
                    </a:lnTo>
                    <a:lnTo>
                      <a:pt x="17" y="52"/>
                    </a:lnTo>
                    <a:lnTo>
                      <a:pt x="17" y="57"/>
                    </a:lnTo>
                    <a:lnTo>
                      <a:pt x="0" y="56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42" name="Group 53"/>
            <p:cNvGrpSpPr>
              <a:grpSpLocks/>
            </p:cNvGrpSpPr>
            <p:nvPr/>
          </p:nvGrpSpPr>
          <p:grpSpPr bwMode="auto">
            <a:xfrm>
              <a:off x="5157788" y="4124325"/>
              <a:ext cx="225425" cy="123825"/>
              <a:chOff x="2773" y="2358"/>
              <a:chExt cx="142" cy="78"/>
            </a:xfrm>
            <a:effectLst/>
          </p:grpSpPr>
          <p:sp>
            <p:nvSpPr>
              <p:cNvPr id="383" name="Oval 54"/>
              <p:cNvSpPr>
                <a:spLocks noChangeArrowheads="1"/>
              </p:cNvSpPr>
              <p:nvPr/>
            </p:nvSpPr>
            <p:spPr bwMode="auto">
              <a:xfrm rot="21360000">
                <a:off x="2773" y="2358"/>
                <a:ext cx="142" cy="78"/>
              </a:xfrm>
              <a:prstGeom prst="ellipse">
                <a:avLst/>
              </a:prstGeom>
              <a:solidFill>
                <a:srgbClr val="6699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4" name="Freeform 55"/>
              <p:cNvSpPr>
                <a:spLocks/>
              </p:cNvSpPr>
              <p:nvPr/>
            </p:nvSpPr>
            <p:spPr bwMode="auto">
              <a:xfrm>
                <a:off x="2808" y="2364"/>
                <a:ext cx="81" cy="60"/>
              </a:xfrm>
              <a:custGeom>
                <a:avLst/>
                <a:gdLst>
                  <a:gd name="T0" fmla="*/ 0 w 81"/>
                  <a:gd name="T1" fmla="*/ 53 h 60"/>
                  <a:gd name="T2" fmla="*/ 1 w 81"/>
                  <a:gd name="T3" fmla="*/ 42 h 60"/>
                  <a:gd name="T4" fmla="*/ 3 w 81"/>
                  <a:gd name="T5" fmla="*/ 31 h 60"/>
                  <a:gd name="T6" fmla="*/ 7 w 81"/>
                  <a:gd name="T7" fmla="*/ 22 h 60"/>
                  <a:gd name="T8" fmla="*/ 9 w 81"/>
                  <a:gd name="T9" fmla="*/ 16 h 60"/>
                  <a:gd name="T10" fmla="*/ 12 w 81"/>
                  <a:gd name="T11" fmla="*/ 12 h 60"/>
                  <a:gd name="T12" fmla="*/ 14 w 81"/>
                  <a:gd name="T13" fmla="*/ 9 h 60"/>
                  <a:gd name="T14" fmla="*/ 16 w 81"/>
                  <a:gd name="T15" fmla="*/ 6 h 60"/>
                  <a:gd name="T16" fmla="*/ 19 w 81"/>
                  <a:gd name="T17" fmla="*/ 4 h 60"/>
                  <a:gd name="T18" fmla="*/ 22 w 81"/>
                  <a:gd name="T19" fmla="*/ 2 h 60"/>
                  <a:gd name="T20" fmla="*/ 25 w 81"/>
                  <a:gd name="T21" fmla="*/ 1 h 60"/>
                  <a:gd name="T22" fmla="*/ 27 w 81"/>
                  <a:gd name="T23" fmla="*/ 0 h 60"/>
                  <a:gd name="T24" fmla="*/ 45 w 81"/>
                  <a:gd name="T25" fmla="*/ 0 h 60"/>
                  <a:gd name="T26" fmla="*/ 49 w 81"/>
                  <a:gd name="T27" fmla="*/ 1 h 60"/>
                  <a:gd name="T28" fmla="*/ 54 w 81"/>
                  <a:gd name="T29" fmla="*/ 2 h 60"/>
                  <a:gd name="T30" fmla="*/ 58 w 81"/>
                  <a:gd name="T31" fmla="*/ 5 h 60"/>
                  <a:gd name="T32" fmla="*/ 61 w 81"/>
                  <a:gd name="T33" fmla="*/ 9 h 60"/>
                  <a:gd name="T34" fmla="*/ 64 w 81"/>
                  <a:gd name="T35" fmla="*/ 14 h 60"/>
                  <a:gd name="T36" fmla="*/ 67 w 81"/>
                  <a:gd name="T37" fmla="*/ 19 h 60"/>
                  <a:gd name="T38" fmla="*/ 70 w 81"/>
                  <a:gd name="T39" fmla="*/ 26 h 60"/>
                  <a:gd name="T40" fmla="*/ 72 w 81"/>
                  <a:gd name="T41" fmla="*/ 33 h 60"/>
                  <a:gd name="T42" fmla="*/ 67 w 81"/>
                  <a:gd name="T43" fmla="*/ 58 h 60"/>
                  <a:gd name="T44" fmla="*/ 55 w 81"/>
                  <a:gd name="T45" fmla="*/ 33 h 60"/>
                  <a:gd name="T46" fmla="*/ 54 w 81"/>
                  <a:gd name="T47" fmla="*/ 28 h 60"/>
                  <a:gd name="T48" fmla="*/ 52 w 81"/>
                  <a:gd name="T49" fmla="*/ 23 h 60"/>
                  <a:gd name="T50" fmla="*/ 50 w 81"/>
                  <a:gd name="T51" fmla="*/ 18 h 60"/>
                  <a:gd name="T52" fmla="*/ 48 w 81"/>
                  <a:gd name="T53" fmla="*/ 14 h 60"/>
                  <a:gd name="T54" fmla="*/ 45 w 81"/>
                  <a:gd name="T55" fmla="*/ 10 h 60"/>
                  <a:gd name="T56" fmla="*/ 43 w 81"/>
                  <a:gd name="T57" fmla="*/ 7 h 60"/>
                  <a:gd name="T58" fmla="*/ 40 w 81"/>
                  <a:gd name="T59" fmla="*/ 4 h 60"/>
                  <a:gd name="T60" fmla="*/ 37 w 81"/>
                  <a:gd name="T61" fmla="*/ 2 h 60"/>
                  <a:gd name="T62" fmla="*/ 33 w 81"/>
                  <a:gd name="T63" fmla="*/ 6 h 60"/>
                  <a:gd name="T64" fmla="*/ 29 w 81"/>
                  <a:gd name="T65" fmla="*/ 11 h 60"/>
                  <a:gd name="T66" fmla="*/ 25 w 81"/>
                  <a:gd name="T67" fmla="*/ 17 h 60"/>
                  <a:gd name="T68" fmla="*/ 23 w 81"/>
                  <a:gd name="T69" fmla="*/ 24 h 60"/>
                  <a:gd name="T70" fmla="*/ 20 w 81"/>
                  <a:gd name="T71" fmla="*/ 31 h 60"/>
                  <a:gd name="T72" fmla="*/ 18 w 81"/>
                  <a:gd name="T73" fmla="*/ 40 h 60"/>
                  <a:gd name="T74" fmla="*/ 17 w 81"/>
                  <a:gd name="T75" fmla="*/ 49 h 60"/>
                  <a:gd name="T76" fmla="*/ 17 w 81"/>
                  <a:gd name="T77" fmla="*/ 58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81" h="60">
                    <a:moveTo>
                      <a:pt x="0" y="59"/>
                    </a:moveTo>
                    <a:lnTo>
                      <a:pt x="0" y="53"/>
                    </a:lnTo>
                    <a:lnTo>
                      <a:pt x="1" y="47"/>
                    </a:lnTo>
                    <a:lnTo>
                      <a:pt x="1" y="42"/>
                    </a:lnTo>
                    <a:lnTo>
                      <a:pt x="2" y="36"/>
                    </a:lnTo>
                    <a:lnTo>
                      <a:pt x="3" y="31"/>
                    </a:lnTo>
                    <a:lnTo>
                      <a:pt x="5" y="26"/>
                    </a:lnTo>
                    <a:lnTo>
                      <a:pt x="7" y="22"/>
                    </a:lnTo>
                    <a:lnTo>
                      <a:pt x="9" y="17"/>
                    </a:lnTo>
                    <a:lnTo>
                      <a:pt x="9" y="16"/>
                    </a:lnTo>
                    <a:lnTo>
                      <a:pt x="10" y="14"/>
                    </a:lnTo>
                    <a:lnTo>
                      <a:pt x="12" y="12"/>
                    </a:lnTo>
                    <a:lnTo>
                      <a:pt x="13" y="10"/>
                    </a:lnTo>
                    <a:lnTo>
                      <a:pt x="14" y="9"/>
                    </a:lnTo>
                    <a:lnTo>
                      <a:pt x="15" y="7"/>
                    </a:lnTo>
                    <a:lnTo>
                      <a:pt x="16" y="6"/>
                    </a:lnTo>
                    <a:lnTo>
                      <a:pt x="18" y="5"/>
                    </a:lnTo>
                    <a:lnTo>
                      <a:pt x="19" y="4"/>
                    </a:lnTo>
                    <a:lnTo>
                      <a:pt x="20" y="3"/>
                    </a:lnTo>
                    <a:lnTo>
                      <a:pt x="22" y="2"/>
                    </a:lnTo>
                    <a:lnTo>
                      <a:pt x="23" y="1"/>
                    </a:lnTo>
                    <a:lnTo>
                      <a:pt x="25" y="1"/>
                    </a:lnTo>
                    <a:lnTo>
                      <a:pt x="26" y="0"/>
                    </a:lnTo>
                    <a:lnTo>
                      <a:pt x="27" y="0"/>
                    </a:lnTo>
                    <a:lnTo>
                      <a:pt x="29" y="0"/>
                    </a:lnTo>
                    <a:lnTo>
                      <a:pt x="45" y="0"/>
                    </a:lnTo>
                    <a:lnTo>
                      <a:pt x="47" y="0"/>
                    </a:lnTo>
                    <a:lnTo>
                      <a:pt x="49" y="1"/>
                    </a:lnTo>
                    <a:lnTo>
                      <a:pt x="52" y="1"/>
                    </a:lnTo>
                    <a:lnTo>
                      <a:pt x="54" y="2"/>
                    </a:lnTo>
                    <a:lnTo>
                      <a:pt x="56" y="4"/>
                    </a:lnTo>
                    <a:lnTo>
                      <a:pt x="58" y="5"/>
                    </a:lnTo>
                    <a:lnTo>
                      <a:pt x="59" y="7"/>
                    </a:lnTo>
                    <a:lnTo>
                      <a:pt x="61" y="9"/>
                    </a:lnTo>
                    <a:lnTo>
                      <a:pt x="63" y="11"/>
                    </a:lnTo>
                    <a:lnTo>
                      <a:pt x="64" y="14"/>
                    </a:lnTo>
                    <a:lnTo>
                      <a:pt x="66" y="17"/>
                    </a:lnTo>
                    <a:lnTo>
                      <a:pt x="67" y="19"/>
                    </a:lnTo>
                    <a:lnTo>
                      <a:pt x="69" y="23"/>
                    </a:lnTo>
                    <a:lnTo>
                      <a:pt x="70" y="26"/>
                    </a:lnTo>
                    <a:lnTo>
                      <a:pt x="71" y="29"/>
                    </a:lnTo>
                    <a:lnTo>
                      <a:pt x="72" y="33"/>
                    </a:lnTo>
                    <a:lnTo>
                      <a:pt x="80" y="33"/>
                    </a:lnTo>
                    <a:lnTo>
                      <a:pt x="67" y="58"/>
                    </a:lnTo>
                    <a:lnTo>
                      <a:pt x="47" y="34"/>
                    </a:lnTo>
                    <a:lnTo>
                      <a:pt x="55" y="33"/>
                    </a:lnTo>
                    <a:lnTo>
                      <a:pt x="54" y="30"/>
                    </a:lnTo>
                    <a:lnTo>
                      <a:pt x="54" y="28"/>
                    </a:lnTo>
                    <a:lnTo>
                      <a:pt x="53" y="25"/>
                    </a:lnTo>
                    <a:lnTo>
                      <a:pt x="52" y="23"/>
                    </a:lnTo>
                    <a:lnTo>
                      <a:pt x="51" y="20"/>
                    </a:lnTo>
                    <a:lnTo>
                      <a:pt x="50" y="18"/>
                    </a:lnTo>
                    <a:lnTo>
                      <a:pt x="49" y="16"/>
                    </a:lnTo>
                    <a:lnTo>
                      <a:pt x="48" y="14"/>
                    </a:lnTo>
                    <a:lnTo>
                      <a:pt x="47" y="12"/>
                    </a:lnTo>
                    <a:lnTo>
                      <a:pt x="45" y="10"/>
                    </a:lnTo>
                    <a:lnTo>
                      <a:pt x="44" y="8"/>
                    </a:lnTo>
                    <a:lnTo>
                      <a:pt x="43" y="7"/>
                    </a:lnTo>
                    <a:lnTo>
                      <a:pt x="41" y="5"/>
                    </a:lnTo>
                    <a:lnTo>
                      <a:pt x="40" y="4"/>
                    </a:lnTo>
                    <a:lnTo>
                      <a:pt x="38" y="3"/>
                    </a:lnTo>
                    <a:lnTo>
                      <a:pt x="37" y="2"/>
                    </a:lnTo>
                    <a:lnTo>
                      <a:pt x="35" y="4"/>
                    </a:lnTo>
                    <a:lnTo>
                      <a:pt x="33" y="6"/>
                    </a:lnTo>
                    <a:lnTo>
                      <a:pt x="31" y="8"/>
                    </a:lnTo>
                    <a:lnTo>
                      <a:pt x="29" y="11"/>
                    </a:lnTo>
                    <a:lnTo>
                      <a:pt x="27" y="14"/>
                    </a:lnTo>
                    <a:lnTo>
                      <a:pt x="25" y="17"/>
                    </a:lnTo>
                    <a:lnTo>
                      <a:pt x="24" y="20"/>
                    </a:lnTo>
                    <a:lnTo>
                      <a:pt x="23" y="24"/>
                    </a:lnTo>
                    <a:lnTo>
                      <a:pt x="21" y="27"/>
                    </a:lnTo>
                    <a:lnTo>
                      <a:pt x="20" y="31"/>
                    </a:lnTo>
                    <a:lnTo>
                      <a:pt x="19" y="36"/>
                    </a:lnTo>
                    <a:lnTo>
                      <a:pt x="18" y="40"/>
                    </a:lnTo>
                    <a:lnTo>
                      <a:pt x="18" y="44"/>
                    </a:lnTo>
                    <a:lnTo>
                      <a:pt x="17" y="49"/>
                    </a:lnTo>
                    <a:lnTo>
                      <a:pt x="17" y="53"/>
                    </a:lnTo>
                    <a:lnTo>
                      <a:pt x="17" y="58"/>
                    </a:lnTo>
                    <a:lnTo>
                      <a:pt x="0" y="59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43" name="Group 56"/>
            <p:cNvGrpSpPr>
              <a:grpSpLocks/>
            </p:cNvGrpSpPr>
            <p:nvPr/>
          </p:nvGrpSpPr>
          <p:grpSpPr bwMode="auto">
            <a:xfrm>
              <a:off x="4508500" y="4262438"/>
              <a:ext cx="225425" cy="123825"/>
              <a:chOff x="2364" y="2445"/>
              <a:chExt cx="142" cy="78"/>
            </a:xfrm>
            <a:effectLst/>
          </p:grpSpPr>
          <p:sp>
            <p:nvSpPr>
              <p:cNvPr id="381" name="Oval 57"/>
              <p:cNvSpPr>
                <a:spLocks noChangeArrowheads="1"/>
              </p:cNvSpPr>
              <p:nvPr/>
            </p:nvSpPr>
            <p:spPr bwMode="auto">
              <a:xfrm rot="21360000">
                <a:off x="2364" y="2445"/>
                <a:ext cx="142" cy="78"/>
              </a:xfrm>
              <a:prstGeom prst="ellipse">
                <a:avLst/>
              </a:prstGeom>
              <a:solidFill>
                <a:srgbClr val="6699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2" name="Freeform 58"/>
              <p:cNvSpPr>
                <a:spLocks/>
              </p:cNvSpPr>
              <p:nvPr/>
            </p:nvSpPr>
            <p:spPr bwMode="auto">
              <a:xfrm>
                <a:off x="2399" y="2451"/>
                <a:ext cx="81" cy="60"/>
              </a:xfrm>
              <a:custGeom>
                <a:avLst/>
                <a:gdLst>
                  <a:gd name="T0" fmla="*/ 0 w 81"/>
                  <a:gd name="T1" fmla="*/ 53 h 60"/>
                  <a:gd name="T2" fmla="*/ 1 w 81"/>
                  <a:gd name="T3" fmla="*/ 42 h 60"/>
                  <a:gd name="T4" fmla="*/ 3 w 81"/>
                  <a:gd name="T5" fmla="*/ 31 h 60"/>
                  <a:gd name="T6" fmla="*/ 7 w 81"/>
                  <a:gd name="T7" fmla="*/ 22 h 60"/>
                  <a:gd name="T8" fmla="*/ 9 w 81"/>
                  <a:gd name="T9" fmla="*/ 16 h 60"/>
                  <a:gd name="T10" fmla="*/ 12 w 81"/>
                  <a:gd name="T11" fmla="*/ 12 h 60"/>
                  <a:gd name="T12" fmla="*/ 14 w 81"/>
                  <a:gd name="T13" fmla="*/ 9 h 60"/>
                  <a:gd name="T14" fmla="*/ 16 w 81"/>
                  <a:gd name="T15" fmla="*/ 6 h 60"/>
                  <a:gd name="T16" fmla="*/ 19 w 81"/>
                  <a:gd name="T17" fmla="*/ 4 h 60"/>
                  <a:gd name="T18" fmla="*/ 22 w 81"/>
                  <a:gd name="T19" fmla="*/ 2 h 60"/>
                  <a:gd name="T20" fmla="*/ 25 w 81"/>
                  <a:gd name="T21" fmla="*/ 1 h 60"/>
                  <a:gd name="T22" fmla="*/ 27 w 81"/>
                  <a:gd name="T23" fmla="*/ 0 h 60"/>
                  <a:gd name="T24" fmla="*/ 45 w 81"/>
                  <a:gd name="T25" fmla="*/ 0 h 60"/>
                  <a:gd name="T26" fmla="*/ 49 w 81"/>
                  <a:gd name="T27" fmla="*/ 1 h 60"/>
                  <a:gd name="T28" fmla="*/ 54 w 81"/>
                  <a:gd name="T29" fmla="*/ 2 h 60"/>
                  <a:gd name="T30" fmla="*/ 58 w 81"/>
                  <a:gd name="T31" fmla="*/ 5 h 60"/>
                  <a:gd name="T32" fmla="*/ 61 w 81"/>
                  <a:gd name="T33" fmla="*/ 9 h 60"/>
                  <a:gd name="T34" fmla="*/ 64 w 81"/>
                  <a:gd name="T35" fmla="*/ 14 h 60"/>
                  <a:gd name="T36" fmla="*/ 67 w 81"/>
                  <a:gd name="T37" fmla="*/ 19 h 60"/>
                  <a:gd name="T38" fmla="*/ 70 w 81"/>
                  <a:gd name="T39" fmla="*/ 26 h 60"/>
                  <a:gd name="T40" fmla="*/ 72 w 81"/>
                  <a:gd name="T41" fmla="*/ 33 h 60"/>
                  <a:gd name="T42" fmla="*/ 67 w 81"/>
                  <a:gd name="T43" fmla="*/ 58 h 60"/>
                  <a:gd name="T44" fmla="*/ 55 w 81"/>
                  <a:gd name="T45" fmla="*/ 33 h 60"/>
                  <a:gd name="T46" fmla="*/ 54 w 81"/>
                  <a:gd name="T47" fmla="*/ 28 h 60"/>
                  <a:gd name="T48" fmla="*/ 52 w 81"/>
                  <a:gd name="T49" fmla="*/ 23 h 60"/>
                  <a:gd name="T50" fmla="*/ 50 w 81"/>
                  <a:gd name="T51" fmla="*/ 18 h 60"/>
                  <a:gd name="T52" fmla="*/ 48 w 81"/>
                  <a:gd name="T53" fmla="*/ 14 h 60"/>
                  <a:gd name="T54" fmla="*/ 45 w 81"/>
                  <a:gd name="T55" fmla="*/ 10 h 60"/>
                  <a:gd name="T56" fmla="*/ 43 w 81"/>
                  <a:gd name="T57" fmla="*/ 7 h 60"/>
                  <a:gd name="T58" fmla="*/ 40 w 81"/>
                  <a:gd name="T59" fmla="*/ 4 h 60"/>
                  <a:gd name="T60" fmla="*/ 37 w 81"/>
                  <a:gd name="T61" fmla="*/ 2 h 60"/>
                  <a:gd name="T62" fmla="*/ 33 w 81"/>
                  <a:gd name="T63" fmla="*/ 6 h 60"/>
                  <a:gd name="T64" fmla="*/ 29 w 81"/>
                  <a:gd name="T65" fmla="*/ 11 h 60"/>
                  <a:gd name="T66" fmla="*/ 25 w 81"/>
                  <a:gd name="T67" fmla="*/ 17 h 60"/>
                  <a:gd name="T68" fmla="*/ 23 w 81"/>
                  <a:gd name="T69" fmla="*/ 24 h 60"/>
                  <a:gd name="T70" fmla="*/ 20 w 81"/>
                  <a:gd name="T71" fmla="*/ 31 h 60"/>
                  <a:gd name="T72" fmla="*/ 18 w 81"/>
                  <a:gd name="T73" fmla="*/ 40 h 60"/>
                  <a:gd name="T74" fmla="*/ 17 w 81"/>
                  <a:gd name="T75" fmla="*/ 49 h 60"/>
                  <a:gd name="T76" fmla="*/ 17 w 81"/>
                  <a:gd name="T77" fmla="*/ 58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81" h="60">
                    <a:moveTo>
                      <a:pt x="0" y="59"/>
                    </a:moveTo>
                    <a:lnTo>
                      <a:pt x="0" y="53"/>
                    </a:lnTo>
                    <a:lnTo>
                      <a:pt x="1" y="47"/>
                    </a:lnTo>
                    <a:lnTo>
                      <a:pt x="1" y="42"/>
                    </a:lnTo>
                    <a:lnTo>
                      <a:pt x="2" y="36"/>
                    </a:lnTo>
                    <a:lnTo>
                      <a:pt x="3" y="31"/>
                    </a:lnTo>
                    <a:lnTo>
                      <a:pt x="5" y="26"/>
                    </a:lnTo>
                    <a:lnTo>
                      <a:pt x="7" y="22"/>
                    </a:lnTo>
                    <a:lnTo>
                      <a:pt x="9" y="17"/>
                    </a:lnTo>
                    <a:lnTo>
                      <a:pt x="9" y="16"/>
                    </a:lnTo>
                    <a:lnTo>
                      <a:pt x="10" y="14"/>
                    </a:lnTo>
                    <a:lnTo>
                      <a:pt x="12" y="12"/>
                    </a:lnTo>
                    <a:lnTo>
                      <a:pt x="13" y="10"/>
                    </a:lnTo>
                    <a:lnTo>
                      <a:pt x="14" y="9"/>
                    </a:lnTo>
                    <a:lnTo>
                      <a:pt x="15" y="7"/>
                    </a:lnTo>
                    <a:lnTo>
                      <a:pt x="16" y="6"/>
                    </a:lnTo>
                    <a:lnTo>
                      <a:pt x="18" y="5"/>
                    </a:lnTo>
                    <a:lnTo>
                      <a:pt x="19" y="4"/>
                    </a:lnTo>
                    <a:lnTo>
                      <a:pt x="20" y="3"/>
                    </a:lnTo>
                    <a:lnTo>
                      <a:pt x="22" y="2"/>
                    </a:lnTo>
                    <a:lnTo>
                      <a:pt x="23" y="1"/>
                    </a:lnTo>
                    <a:lnTo>
                      <a:pt x="25" y="1"/>
                    </a:lnTo>
                    <a:lnTo>
                      <a:pt x="26" y="0"/>
                    </a:lnTo>
                    <a:lnTo>
                      <a:pt x="27" y="0"/>
                    </a:lnTo>
                    <a:lnTo>
                      <a:pt x="29" y="0"/>
                    </a:lnTo>
                    <a:lnTo>
                      <a:pt x="45" y="0"/>
                    </a:lnTo>
                    <a:lnTo>
                      <a:pt x="47" y="0"/>
                    </a:lnTo>
                    <a:lnTo>
                      <a:pt x="49" y="1"/>
                    </a:lnTo>
                    <a:lnTo>
                      <a:pt x="52" y="1"/>
                    </a:lnTo>
                    <a:lnTo>
                      <a:pt x="54" y="2"/>
                    </a:lnTo>
                    <a:lnTo>
                      <a:pt x="56" y="4"/>
                    </a:lnTo>
                    <a:lnTo>
                      <a:pt x="58" y="5"/>
                    </a:lnTo>
                    <a:lnTo>
                      <a:pt x="59" y="7"/>
                    </a:lnTo>
                    <a:lnTo>
                      <a:pt x="61" y="9"/>
                    </a:lnTo>
                    <a:lnTo>
                      <a:pt x="63" y="11"/>
                    </a:lnTo>
                    <a:lnTo>
                      <a:pt x="64" y="14"/>
                    </a:lnTo>
                    <a:lnTo>
                      <a:pt x="66" y="17"/>
                    </a:lnTo>
                    <a:lnTo>
                      <a:pt x="67" y="19"/>
                    </a:lnTo>
                    <a:lnTo>
                      <a:pt x="69" y="23"/>
                    </a:lnTo>
                    <a:lnTo>
                      <a:pt x="70" y="26"/>
                    </a:lnTo>
                    <a:lnTo>
                      <a:pt x="71" y="29"/>
                    </a:lnTo>
                    <a:lnTo>
                      <a:pt x="72" y="33"/>
                    </a:lnTo>
                    <a:lnTo>
                      <a:pt x="80" y="33"/>
                    </a:lnTo>
                    <a:lnTo>
                      <a:pt x="67" y="58"/>
                    </a:lnTo>
                    <a:lnTo>
                      <a:pt x="47" y="34"/>
                    </a:lnTo>
                    <a:lnTo>
                      <a:pt x="55" y="33"/>
                    </a:lnTo>
                    <a:lnTo>
                      <a:pt x="54" y="30"/>
                    </a:lnTo>
                    <a:lnTo>
                      <a:pt x="54" y="28"/>
                    </a:lnTo>
                    <a:lnTo>
                      <a:pt x="53" y="25"/>
                    </a:lnTo>
                    <a:lnTo>
                      <a:pt x="52" y="23"/>
                    </a:lnTo>
                    <a:lnTo>
                      <a:pt x="51" y="20"/>
                    </a:lnTo>
                    <a:lnTo>
                      <a:pt x="50" y="18"/>
                    </a:lnTo>
                    <a:lnTo>
                      <a:pt x="49" y="16"/>
                    </a:lnTo>
                    <a:lnTo>
                      <a:pt x="48" y="14"/>
                    </a:lnTo>
                    <a:lnTo>
                      <a:pt x="47" y="12"/>
                    </a:lnTo>
                    <a:lnTo>
                      <a:pt x="45" y="10"/>
                    </a:lnTo>
                    <a:lnTo>
                      <a:pt x="44" y="8"/>
                    </a:lnTo>
                    <a:lnTo>
                      <a:pt x="43" y="7"/>
                    </a:lnTo>
                    <a:lnTo>
                      <a:pt x="41" y="5"/>
                    </a:lnTo>
                    <a:lnTo>
                      <a:pt x="40" y="4"/>
                    </a:lnTo>
                    <a:lnTo>
                      <a:pt x="38" y="3"/>
                    </a:lnTo>
                    <a:lnTo>
                      <a:pt x="37" y="2"/>
                    </a:lnTo>
                    <a:lnTo>
                      <a:pt x="35" y="4"/>
                    </a:lnTo>
                    <a:lnTo>
                      <a:pt x="33" y="6"/>
                    </a:lnTo>
                    <a:lnTo>
                      <a:pt x="31" y="8"/>
                    </a:lnTo>
                    <a:lnTo>
                      <a:pt x="29" y="11"/>
                    </a:lnTo>
                    <a:lnTo>
                      <a:pt x="27" y="14"/>
                    </a:lnTo>
                    <a:lnTo>
                      <a:pt x="25" y="17"/>
                    </a:lnTo>
                    <a:lnTo>
                      <a:pt x="24" y="20"/>
                    </a:lnTo>
                    <a:lnTo>
                      <a:pt x="23" y="24"/>
                    </a:lnTo>
                    <a:lnTo>
                      <a:pt x="21" y="27"/>
                    </a:lnTo>
                    <a:lnTo>
                      <a:pt x="20" y="31"/>
                    </a:lnTo>
                    <a:lnTo>
                      <a:pt x="19" y="36"/>
                    </a:lnTo>
                    <a:lnTo>
                      <a:pt x="18" y="40"/>
                    </a:lnTo>
                    <a:lnTo>
                      <a:pt x="18" y="44"/>
                    </a:lnTo>
                    <a:lnTo>
                      <a:pt x="17" y="49"/>
                    </a:lnTo>
                    <a:lnTo>
                      <a:pt x="17" y="53"/>
                    </a:lnTo>
                    <a:lnTo>
                      <a:pt x="17" y="58"/>
                    </a:lnTo>
                    <a:lnTo>
                      <a:pt x="0" y="59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44" name="Group 59"/>
            <p:cNvGrpSpPr>
              <a:grpSpLocks/>
            </p:cNvGrpSpPr>
            <p:nvPr/>
          </p:nvGrpSpPr>
          <p:grpSpPr bwMode="auto">
            <a:xfrm>
              <a:off x="4502150" y="4121150"/>
              <a:ext cx="225425" cy="123825"/>
              <a:chOff x="2360" y="2356"/>
              <a:chExt cx="142" cy="78"/>
            </a:xfrm>
            <a:effectLst/>
          </p:grpSpPr>
          <p:sp>
            <p:nvSpPr>
              <p:cNvPr id="379" name="Oval 60"/>
              <p:cNvSpPr>
                <a:spLocks noChangeArrowheads="1"/>
              </p:cNvSpPr>
              <p:nvPr/>
            </p:nvSpPr>
            <p:spPr bwMode="auto">
              <a:xfrm rot="60000">
                <a:off x="2360" y="2356"/>
                <a:ext cx="142" cy="78"/>
              </a:xfrm>
              <a:prstGeom prst="ellipse">
                <a:avLst/>
              </a:prstGeom>
              <a:solidFill>
                <a:srgbClr val="FFCC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0" name="Freeform 61"/>
              <p:cNvSpPr>
                <a:spLocks/>
              </p:cNvSpPr>
              <p:nvPr/>
            </p:nvSpPr>
            <p:spPr bwMode="auto">
              <a:xfrm>
                <a:off x="2393" y="2365"/>
                <a:ext cx="83" cy="62"/>
              </a:xfrm>
              <a:custGeom>
                <a:avLst/>
                <a:gdLst>
                  <a:gd name="T0" fmla="*/ 1 w 83"/>
                  <a:gd name="T1" fmla="*/ 50 h 62"/>
                  <a:gd name="T2" fmla="*/ 2 w 83"/>
                  <a:gd name="T3" fmla="*/ 39 h 62"/>
                  <a:gd name="T4" fmla="*/ 5 w 83"/>
                  <a:gd name="T5" fmla="*/ 29 h 62"/>
                  <a:gd name="T6" fmla="*/ 9 w 83"/>
                  <a:gd name="T7" fmla="*/ 20 h 62"/>
                  <a:gd name="T8" fmla="*/ 12 w 83"/>
                  <a:gd name="T9" fmla="*/ 14 h 62"/>
                  <a:gd name="T10" fmla="*/ 15 w 83"/>
                  <a:gd name="T11" fmla="*/ 10 h 62"/>
                  <a:gd name="T12" fmla="*/ 17 w 83"/>
                  <a:gd name="T13" fmla="*/ 7 h 62"/>
                  <a:gd name="T14" fmla="*/ 20 w 83"/>
                  <a:gd name="T15" fmla="*/ 5 h 62"/>
                  <a:gd name="T16" fmla="*/ 23 w 83"/>
                  <a:gd name="T17" fmla="*/ 3 h 62"/>
                  <a:gd name="T18" fmla="*/ 26 w 83"/>
                  <a:gd name="T19" fmla="*/ 1 h 62"/>
                  <a:gd name="T20" fmla="*/ 29 w 83"/>
                  <a:gd name="T21" fmla="*/ 0 h 62"/>
                  <a:gd name="T22" fmla="*/ 31 w 83"/>
                  <a:gd name="T23" fmla="*/ 0 h 62"/>
                  <a:gd name="T24" fmla="*/ 50 w 83"/>
                  <a:gd name="T25" fmla="*/ 1 h 62"/>
                  <a:gd name="T26" fmla="*/ 54 w 83"/>
                  <a:gd name="T27" fmla="*/ 2 h 62"/>
                  <a:gd name="T28" fmla="*/ 58 w 83"/>
                  <a:gd name="T29" fmla="*/ 4 h 62"/>
                  <a:gd name="T30" fmla="*/ 61 w 83"/>
                  <a:gd name="T31" fmla="*/ 7 h 62"/>
                  <a:gd name="T32" fmla="*/ 65 w 83"/>
                  <a:gd name="T33" fmla="*/ 11 h 62"/>
                  <a:gd name="T34" fmla="*/ 68 w 83"/>
                  <a:gd name="T35" fmla="*/ 17 h 62"/>
                  <a:gd name="T36" fmla="*/ 70 w 83"/>
                  <a:gd name="T37" fmla="*/ 23 h 62"/>
                  <a:gd name="T38" fmla="*/ 72 w 83"/>
                  <a:gd name="T39" fmla="*/ 29 h 62"/>
                  <a:gd name="T40" fmla="*/ 74 w 83"/>
                  <a:gd name="T41" fmla="*/ 37 h 62"/>
                  <a:gd name="T42" fmla="*/ 66 w 83"/>
                  <a:gd name="T43" fmla="*/ 61 h 62"/>
                  <a:gd name="T44" fmla="*/ 57 w 83"/>
                  <a:gd name="T45" fmla="*/ 36 h 62"/>
                  <a:gd name="T46" fmla="*/ 56 w 83"/>
                  <a:gd name="T47" fmla="*/ 30 h 62"/>
                  <a:gd name="T48" fmla="*/ 55 w 83"/>
                  <a:gd name="T49" fmla="*/ 25 h 62"/>
                  <a:gd name="T50" fmla="*/ 53 w 83"/>
                  <a:gd name="T51" fmla="*/ 20 h 62"/>
                  <a:gd name="T52" fmla="*/ 51 w 83"/>
                  <a:gd name="T53" fmla="*/ 15 h 62"/>
                  <a:gd name="T54" fmla="*/ 49 w 83"/>
                  <a:gd name="T55" fmla="*/ 11 h 62"/>
                  <a:gd name="T56" fmla="*/ 47 w 83"/>
                  <a:gd name="T57" fmla="*/ 8 h 62"/>
                  <a:gd name="T58" fmla="*/ 44 w 83"/>
                  <a:gd name="T59" fmla="*/ 5 h 62"/>
                  <a:gd name="T60" fmla="*/ 41 w 83"/>
                  <a:gd name="T61" fmla="*/ 3 h 62"/>
                  <a:gd name="T62" fmla="*/ 36 w 83"/>
                  <a:gd name="T63" fmla="*/ 6 h 62"/>
                  <a:gd name="T64" fmla="*/ 32 w 83"/>
                  <a:gd name="T65" fmla="*/ 11 h 62"/>
                  <a:gd name="T66" fmla="*/ 28 w 83"/>
                  <a:gd name="T67" fmla="*/ 17 h 62"/>
                  <a:gd name="T68" fmla="*/ 25 w 83"/>
                  <a:gd name="T69" fmla="*/ 23 h 62"/>
                  <a:gd name="T70" fmla="*/ 22 w 83"/>
                  <a:gd name="T71" fmla="*/ 31 h 62"/>
                  <a:gd name="T72" fmla="*/ 19 w 83"/>
                  <a:gd name="T73" fmla="*/ 39 h 62"/>
                  <a:gd name="T74" fmla="*/ 18 w 83"/>
                  <a:gd name="T75" fmla="*/ 48 h 62"/>
                  <a:gd name="T76" fmla="*/ 17 w 83"/>
                  <a:gd name="T77" fmla="*/ 57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83" h="62">
                    <a:moveTo>
                      <a:pt x="0" y="56"/>
                    </a:moveTo>
                    <a:lnTo>
                      <a:pt x="1" y="50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4" y="34"/>
                    </a:lnTo>
                    <a:lnTo>
                      <a:pt x="5" y="29"/>
                    </a:lnTo>
                    <a:lnTo>
                      <a:pt x="7" y="24"/>
                    </a:lnTo>
                    <a:lnTo>
                      <a:pt x="9" y="20"/>
                    </a:lnTo>
                    <a:lnTo>
                      <a:pt x="11" y="16"/>
                    </a:lnTo>
                    <a:lnTo>
                      <a:pt x="12" y="14"/>
                    </a:lnTo>
                    <a:lnTo>
                      <a:pt x="14" y="12"/>
                    </a:lnTo>
                    <a:lnTo>
                      <a:pt x="15" y="10"/>
                    </a:lnTo>
                    <a:lnTo>
                      <a:pt x="16" y="9"/>
                    </a:lnTo>
                    <a:lnTo>
                      <a:pt x="17" y="7"/>
                    </a:lnTo>
                    <a:lnTo>
                      <a:pt x="19" y="6"/>
                    </a:lnTo>
                    <a:lnTo>
                      <a:pt x="20" y="5"/>
                    </a:lnTo>
                    <a:lnTo>
                      <a:pt x="21" y="4"/>
                    </a:lnTo>
                    <a:lnTo>
                      <a:pt x="23" y="3"/>
                    </a:lnTo>
                    <a:lnTo>
                      <a:pt x="24" y="2"/>
                    </a:lnTo>
                    <a:lnTo>
                      <a:pt x="26" y="1"/>
                    </a:lnTo>
                    <a:lnTo>
                      <a:pt x="27" y="1"/>
                    </a:lnTo>
                    <a:lnTo>
                      <a:pt x="29" y="0"/>
                    </a:lnTo>
                    <a:lnTo>
                      <a:pt x="30" y="0"/>
                    </a:lnTo>
                    <a:lnTo>
                      <a:pt x="31" y="0"/>
                    </a:lnTo>
                    <a:lnTo>
                      <a:pt x="33" y="0"/>
                    </a:lnTo>
                    <a:lnTo>
                      <a:pt x="50" y="1"/>
                    </a:lnTo>
                    <a:lnTo>
                      <a:pt x="52" y="1"/>
                    </a:lnTo>
                    <a:lnTo>
                      <a:pt x="54" y="2"/>
                    </a:lnTo>
                    <a:lnTo>
                      <a:pt x="56" y="3"/>
                    </a:lnTo>
                    <a:lnTo>
                      <a:pt x="58" y="4"/>
                    </a:lnTo>
                    <a:lnTo>
                      <a:pt x="60" y="6"/>
                    </a:lnTo>
                    <a:lnTo>
                      <a:pt x="61" y="7"/>
                    </a:lnTo>
                    <a:lnTo>
                      <a:pt x="63" y="9"/>
                    </a:lnTo>
                    <a:lnTo>
                      <a:pt x="65" y="11"/>
                    </a:lnTo>
                    <a:lnTo>
                      <a:pt x="66" y="14"/>
                    </a:lnTo>
                    <a:lnTo>
                      <a:pt x="68" y="17"/>
                    </a:lnTo>
                    <a:lnTo>
                      <a:pt x="69" y="20"/>
                    </a:lnTo>
                    <a:lnTo>
                      <a:pt x="70" y="23"/>
                    </a:lnTo>
                    <a:lnTo>
                      <a:pt x="71" y="26"/>
                    </a:lnTo>
                    <a:lnTo>
                      <a:pt x="72" y="29"/>
                    </a:lnTo>
                    <a:lnTo>
                      <a:pt x="73" y="33"/>
                    </a:lnTo>
                    <a:lnTo>
                      <a:pt x="74" y="37"/>
                    </a:lnTo>
                    <a:lnTo>
                      <a:pt x="82" y="37"/>
                    </a:lnTo>
                    <a:lnTo>
                      <a:pt x="66" y="61"/>
                    </a:lnTo>
                    <a:lnTo>
                      <a:pt x="49" y="35"/>
                    </a:lnTo>
                    <a:lnTo>
                      <a:pt x="57" y="36"/>
                    </a:lnTo>
                    <a:lnTo>
                      <a:pt x="57" y="33"/>
                    </a:lnTo>
                    <a:lnTo>
                      <a:pt x="56" y="30"/>
                    </a:lnTo>
                    <a:lnTo>
                      <a:pt x="56" y="27"/>
                    </a:lnTo>
                    <a:lnTo>
                      <a:pt x="55" y="25"/>
                    </a:lnTo>
                    <a:lnTo>
                      <a:pt x="54" y="22"/>
                    </a:lnTo>
                    <a:lnTo>
                      <a:pt x="53" y="20"/>
                    </a:lnTo>
                    <a:lnTo>
                      <a:pt x="52" y="18"/>
                    </a:lnTo>
                    <a:lnTo>
                      <a:pt x="51" y="15"/>
                    </a:lnTo>
                    <a:lnTo>
                      <a:pt x="50" y="13"/>
                    </a:lnTo>
                    <a:lnTo>
                      <a:pt x="49" y="11"/>
                    </a:lnTo>
                    <a:lnTo>
                      <a:pt x="48" y="10"/>
                    </a:lnTo>
                    <a:lnTo>
                      <a:pt x="47" y="8"/>
                    </a:lnTo>
                    <a:lnTo>
                      <a:pt x="45" y="7"/>
                    </a:lnTo>
                    <a:lnTo>
                      <a:pt x="44" y="5"/>
                    </a:lnTo>
                    <a:lnTo>
                      <a:pt x="42" y="4"/>
                    </a:lnTo>
                    <a:lnTo>
                      <a:pt x="41" y="3"/>
                    </a:lnTo>
                    <a:lnTo>
                      <a:pt x="39" y="5"/>
                    </a:lnTo>
                    <a:lnTo>
                      <a:pt x="36" y="6"/>
                    </a:lnTo>
                    <a:lnTo>
                      <a:pt x="34" y="8"/>
                    </a:lnTo>
                    <a:lnTo>
                      <a:pt x="32" y="11"/>
                    </a:lnTo>
                    <a:lnTo>
                      <a:pt x="30" y="14"/>
                    </a:lnTo>
                    <a:lnTo>
                      <a:pt x="28" y="17"/>
                    </a:lnTo>
                    <a:lnTo>
                      <a:pt x="26" y="20"/>
                    </a:lnTo>
                    <a:lnTo>
                      <a:pt x="25" y="23"/>
                    </a:lnTo>
                    <a:lnTo>
                      <a:pt x="23" y="27"/>
                    </a:lnTo>
                    <a:lnTo>
                      <a:pt x="22" y="31"/>
                    </a:lnTo>
                    <a:lnTo>
                      <a:pt x="20" y="35"/>
                    </a:lnTo>
                    <a:lnTo>
                      <a:pt x="19" y="39"/>
                    </a:lnTo>
                    <a:lnTo>
                      <a:pt x="18" y="43"/>
                    </a:lnTo>
                    <a:lnTo>
                      <a:pt x="18" y="48"/>
                    </a:lnTo>
                    <a:lnTo>
                      <a:pt x="17" y="52"/>
                    </a:lnTo>
                    <a:lnTo>
                      <a:pt x="17" y="57"/>
                    </a:lnTo>
                    <a:lnTo>
                      <a:pt x="0" y="56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45" name="Group 62"/>
            <p:cNvGrpSpPr>
              <a:grpSpLocks/>
            </p:cNvGrpSpPr>
            <p:nvPr/>
          </p:nvGrpSpPr>
          <p:grpSpPr bwMode="auto">
            <a:xfrm>
              <a:off x="2927350" y="3906838"/>
              <a:ext cx="225425" cy="123825"/>
              <a:chOff x="1368" y="2221"/>
              <a:chExt cx="142" cy="78"/>
            </a:xfrm>
            <a:effectLst/>
          </p:grpSpPr>
          <p:sp>
            <p:nvSpPr>
              <p:cNvPr id="377" name="Oval 63"/>
              <p:cNvSpPr>
                <a:spLocks noChangeArrowheads="1"/>
              </p:cNvSpPr>
              <p:nvPr/>
            </p:nvSpPr>
            <p:spPr bwMode="auto">
              <a:xfrm rot="780000">
                <a:off x="1368" y="2221"/>
                <a:ext cx="142" cy="78"/>
              </a:xfrm>
              <a:prstGeom prst="ellipse">
                <a:avLst/>
              </a:prstGeom>
              <a:solidFill>
                <a:srgbClr val="FFCC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8" name="Freeform 64"/>
              <p:cNvSpPr>
                <a:spLocks/>
              </p:cNvSpPr>
              <p:nvPr/>
            </p:nvSpPr>
            <p:spPr bwMode="auto">
              <a:xfrm>
                <a:off x="1396" y="2229"/>
                <a:ext cx="85" cy="68"/>
              </a:xfrm>
              <a:custGeom>
                <a:avLst/>
                <a:gdLst>
                  <a:gd name="T0" fmla="*/ 2 w 85"/>
                  <a:gd name="T1" fmla="*/ 42 h 68"/>
                  <a:gd name="T2" fmla="*/ 6 w 85"/>
                  <a:gd name="T3" fmla="*/ 32 h 68"/>
                  <a:gd name="T4" fmla="*/ 11 w 85"/>
                  <a:gd name="T5" fmla="*/ 23 h 68"/>
                  <a:gd name="T6" fmla="*/ 16 w 85"/>
                  <a:gd name="T7" fmla="*/ 15 h 68"/>
                  <a:gd name="T8" fmla="*/ 22 w 85"/>
                  <a:gd name="T9" fmla="*/ 8 h 68"/>
                  <a:gd name="T10" fmla="*/ 25 w 85"/>
                  <a:gd name="T11" fmla="*/ 6 h 68"/>
                  <a:gd name="T12" fmla="*/ 28 w 85"/>
                  <a:gd name="T13" fmla="*/ 4 h 68"/>
                  <a:gd name="T14" fmla="*/ 32 w 85"/>
                  <a:gd name="T15" fmla="*/ 2 h 68"/>
                  <a:gd name="T16" fmla="*/ 35 w 85"/>
                  <a:gd name="T17" fmla="*/ 1 h 68"/>
                  <a:gd name="T18" fmla="*/ 38 w 85"/>
                  <a:gd name="T19" fmla="*/ 0 h 68"/>
                  <a:gd name="T20" fmla="*/ 41 w 85"/>
                  <a:gd name="T21" fmla="*/ 0 h 68"/>
                  <a:gd name="T22" fmla="*/ 44 w 85"/>
                  <a:gd name="T23" fmla="*/ 1 h 68"/>
                  <a:gd name="T24" fmla="*/ 62 w 85"/>
                  <a:gd name="T25" fmla="*/ 6 h 68"/>
                  <a:gd name="T26" fmla="*/ 65 w 85"/>
                  <a:gd name="T27" fmla="*/ 8 h 68"/>
                  <a:gd name="T28" fmla="*/ 68 w 85"/>
                  <a:gd name="T29" fmla="*/ 11 h 68"/>
                  <a:gd name="T30" fmla="*/ 71 w 85"/>
                  <a:gd name="T31" fmla="*/ 16 h 68"/>
                  <a:gd name="T32" fmla="*/ 73 w 85"/>
                  <a:gd name="T33" fmla="*/ 21 h 68"/>
                  <a:gd name="T34" fmla="*/ 75 w 85"/>
                  <a:gd name="T35" fmla="*/ 27 h 68"/>
                  <a:gd name="T36" fmla="*/ 76 w 85"/>
                  <a:gd name="T37" fmla="*/ 34 h 68"/>
                  <a:gd name="T38" fmla="*/ 76 w 85"/>
                  <a:gd name="T39" fmla="*/ 41 h 68"/>
                  <a:gd name="T40" fmla="*/ 84 w 85"/>
                  <a:gd name="T41" fmla="*/ 47 h 68"/>
                  <a:gd name="T42" fmla="*/ 52 w 85"/>
                  <a:gd name="T43" fmla="*/ 38 h 68"/>
                  <a:gd name="T44" fmla="*/ 60 w 85"/>
                  <a:gd name="T45" fmla="*/ 34 h 68"/>
                  <a:gd name="T46" fmla="*/ 59 w 85"/>
                  <a:gd name="T47" fmla="*/ 24 h 68"/>
                  <a:gd name="T48" fmla="*/ 56 w 85"/>
                  <a:gd name="T49" fmla="*/ 15 h 68"/>
                  <a:gd name="T50" fmla="*/ 55 w 85"/>
                  <a:gd name="T51" fmla="*/ 11 h 68"/>
                  <a:gd name="T52" fmla="*/ 53 w 85"/>
                  <a:gd name="T53" fmla="*/ 8 h 68"/>
                  <a:gd name="T54" fmla="*/ 51 w 85"/>
                  <a:gd name="T55" fmla="*/ 5 h 68"/>
                  <a:gd name="T56" fmla="*/ 46 w 85"/>
                  <a:gd name="T57" fmla="*/ 7 h 68"/>
                  <a:gd name="T58" fmla="*/ 41 w 85"/>
                  <a:gd name="T59" fmla="*/ 11 h 68"/>
                  <a:gd name="T60" fmla="*/ 36 w 85"/>
                  <a:gd name="T61" fmla="*/ 15 h 68"/>
                  <a:gd name="T62" fmla="*/ 31 w 85"/>
                  <a:gd name="T63" fmla="*/ 21 h 68"/>
                  <a:gd name="T64" fmla="*/ 27 w 85"/>
                  <a:gd name="T65" fmla="*/ 28 h 68"/>
                  <a:gd name="T66" fmla="*/ 22 w 85"/>
                  <a:gd name="T67" fmla="*/ 36 h 68"/>
                  <a:gd name="T68" fmla="*/ 19 w 85"/>
                  <a:gd name="T69" fmla="*/ 44 h 68"/>
                  <a:gd name="T70" fmla="*/ 16 w 85"/>
                  <a:gd name="T71" fmla="*/ 53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85" h="68">
                    <a:moveTo>
                      <a:pt x="0" y="48"/>
                    </a:moveTo>
                    <a:lnTo>
                      <a:pt x="2" y="42"/>
                    </a:lnTo>
                    <a:lnTo>
                      <a:pt x="4" y="37"/>
                    </a:lnTo>
                    <a:lnTo>
                      <a:pt x="6" y="32"/>
                    </a:lnTo>
                    <a:lnTo>
                      <a:pt x="8" y="27"/>
                    </a:lnTo>
                    <a:lnTo>
                      <a:pt x="11" y="23"/>
                    </a:lnTo>
                    <a:lnTo>
                      <a:pt x="13" y="19"/>
                    </a:lnTo>
                    <a:lnTo>
                      <a:pt x="16" y="15"/>
                    </a:lnTo>
                    <a:lnTo>
                      <a:pt x="19" y="11"/>
                    </a:lnTo>
                    <a:lnTo>
                      <a:pt x="22" y="8"/>
                    </a:lnTo>
                    <a:lnTo>
                      <a:pt x="24" y="7"/>
                    </a:lnTo>
                    <a:lnTo>
                      <a:pt x="25" y="6"/>
                    </a:lnTo>
                    <a:lnTo>
                      <a:pt x="27" y="5"/>
                    </a:lnTo>
                    <a:lnTo>
                      <a:pt x="28" y="4"/>
                    </a:lnTo>
                    <a:lnTo>
                      <a:pt x="30" y="3"/>
                    </a:lnTo>
                    <a:lnTo>
                      <a:pt x="32" y="2"/>
                    </a:lnTo>
                    <a:lnTo>
                      <a:pt x="33" y="1"/>
                    </a:lnTo>
                    <a:lnTo>
                      <a:pt x="35" y="1"/>
                    </a:lnTo>
                    <a:lnTo>
                      <a:pt x="36" y="0"/>
                    </a:lnTo>
                    <a:lnTo>
                      <a:pt x="38" y="0"/>
                    </a:lnTo>
                    <a:lnTo>
                      <a:pt x="39" y="0"/>
                    </a:lnTo>
                    <a:lnTo>
                      <a:pt x="41" y="0"/>
                    </a:lnTo>
                    <a:lnTo>
                      <a:pt x="43" y="1"/>
                    </a:lnTo>
                    <a:lnTo>
                      <a:pt x="44" y="1"/>
                    </a:lnTo>
                    <a:lnTo>
                      <a:pt x="60" y="5"/>
                    </a:lnTo>
                    <a:lnTo>
                      <a:pt x="62" y="6"/>
                    </a:lnTo>
                    <a:lnTo>
                      <a:pt x="64" y="7"/>
                    </a:lnTo>
                    <a:lnTo>
                      <a:pt x="65" y="8"/>
                    </a:lnTo>
                    <a:lnTo>
                      <a:pt x="67" y="10"/>
                    </a:lnTo>
                    <a:lnTo>
                      <a:pt x="68" y="11"/>
                    </a:lnTo>
                    <a:lnTo>
                      <a:pt x="70" y="13"/>
                    </a:lnTo>
                    <a:lnTo>
                      <a:pt x="71" y="16"/>
                    </a:lnTo>
                    <a:lnTo>
                      <a:pt x="72" y="18"/>
                    </a:lnTo>
                    <a:lnTo>
                      <a:pt x="73" y="21"/>
                    </a:lnTo>
                    <a:lnTo>
                      <a:pt x="74" y="24"/>
                    </a:lnTo>
                    <a:lnTo>
                      <a:pt x="75" y="27"/>
                    </a:lnTo>
                    <a:lnTo>
                      <a:pt x="75" y="30"/>
                    </a:lnTo>
                    <a:lnTo>
                      <a:pt x="76" y="34"/>
                    </a:lnTo>
                    <a:lnTo>
                      <a:pt x="76" y="37"/>
                    </a:lnTo>
                    <a:lnTo>
                      <a:pt x="76" y="41"/>
                    </a:lnTo>
                    <a:lnTo>
                      <a:pt x="76" y="45"/>
                    </a:lnTo>
                    <a:lnTo>
                      <a:pt x="84" y="47"/>
                    </a:lnTo>
                    <a:lnTo>
                      <a:pt x="63" y="67"/>
                    </a:lnTo>
                    <a:lnTo>
                      <a:pt x="52" y="38"/>
                    </a:lnTo>
                    <a:lnTo>
                      <a:pt x="60" y="40"/>
                    </a:lnTo>
                    <a:lnTo>
                      <a:pt x="60" y="34"/>
                    </a:lnTo>
                    <a:lnTo>
                      <a:pt x="59" y="29"/>
                    </a:lnTo>
                    <a:lnTo>
                      <a:pt x="59" y="24"/>
                    </a:lnTo>
                    <a:lnTo>
                      <a:pt x="58" y="20"/>
                    </a:lnTo>
                    <a:lnTo>
                      <a:pt x="56" y="15"/>
                    </a:lnTo>
                    <a:lnTo>
                      <a:pt x="56" y="13"/>
                    </a:lnTo>
                    <a:lnTo>
                      <a:pt x="55" y="11"/>
                    </a:lnTo>
                    <a:lnTo>
                      <a:pt x="54" y="10"/>
                    </a:lnTo>
                    <a:lnTo>
                      <a:pt x="53" y="8"/>
                    </a:lnTo>
                    <a:lnTo>
                      <a:pt x="52" y="6"/>
                    </a:lnTo>
                    <a:lnTo>
                      <a:pt x="51" y="5"/>
                    </a:lnTo>
                    <a:lnTo>
                      <a:pt x="48" y="6"/>
                    </a:lnTo>
                    <a:lnTo>
                      <a:pt x="46" y="7"/>
                    </a:lnTo>
                    <a:lnTo>
                      <a:pt x="43" y="9"/>
                    </a:lnTo>
                    <a:lnTo>
                      <a:pt x="41" y="11"/>
                    </a:lnTo>
                    <a:lnTo>
                      <a:pt x="38" y="13"/>
                    </a:lnTo>
                    <a:lnTo>
                      <a:pt x="36" y="15"/>
                    </a:lnTo>
                    <a:lnTo>
                      <a:pt x="33" y="18"/>
                    </a:lnTo>
                    <a:lnTo>
                      <a:pt x="31" y="21"/>
                    </a:lnTo>
                    <a:lnTo>
                      <a:pt x="29" y="24"/>
                    </a:lnTo>
                    <a:lnTo>
                      <a:pt x="27" y="28"/>
                    </a:lnTo>
                    <a:lnTo>
                      <a:pt x="24" y="32"/>
                    </a:lnTo>
                    <a:lnTo>
                      <a:pt x="22" y="36"/>
                    </a:lnTo>
                    <a:lnTo>
                      <a:pt x="21" y="40"/>
                    </a:lnTo>
                    <a:lnTo>
                      <a:pt x="19" y="44"/>
                    </a:lnTo>
                    <a:lnTo>
                      <a:pt x="17" y="48"/>
                    </a:lnTo>
                    <a:lnTo>
                      <a:pt x="16" y="53"/>
                    </a:lnTo>
                    <a:lnTo>
                      <a:pt x="0" y="48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46" name="Group 65"/>
            <p:cNvGrpSpPr>
              <a:grpSpLocks/>
            </p:cNvGrpSpPr>
            <p:nvPr/>
          </p:nvGrpSpPr>
          <p:grpSpPr bwMode="auto">
            <a:xfrm>
              <a:off x="2813050" y="4024313"/>
              <a:ext cx="225425" cy="123825"/>
              <a:chOff x="1296" y="2295"/>
              <a:chExt cx="142" cy="78"/>
            </a:xfrm>
            <a:effectLst/>
          </p:grpSpPr>
          <p:sp>
            <p:nvSpPr>
              <p:cNvPr id="375" name="Oval 66"/>
              <p:cNvSpPr>
                <a:spLocks noChangeArrowheads="1"/>
              </p:cNvSpPr>
              <p:nvPr/>
            </p:nvSpPr>
            <p:spPr bwMode="auto">
              <a:xfrm rot="1020000">
                <a:off x="1296" y="2295"/>
                <a:ext cx="142" cy="78"/>
              </a:xfrm>
              <a:prstGeom prst="ellipse">
                <a:avLst/>
              </a:prstGeom>
              <a:solidFill>
                <a:srgbClr val="6699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6" name="Freeform 67"/>
              <p:cNvSpPr>
                <a:spLocks/>
              </p:cNvSpPr>
              <p:nvPr/>
            </p:nvSpPr>
            <p:spPr bwMode="auto">
              <a:xfrm>
                <a:off x="1325" y="2299"/>
                <a:ext cx="84" cy="70"/>
              </a:xfrm>
              <a:custGeom>
                <a:avLst/>
                <a:gdLst>
                  <a:gd name="T0" fmla="*/ 2 w 84"/>
                  <a:gd name="T1" fmla="*/ 41 h 70"/>
                  <a:gd name="T2" fmla="*/ 7 w 84"/>
                  <a:gd name="T3" fmla="*/ 30 h 70"/>
                  <a:gd name="T4" fmla="*/ 13 w 84"/>
                  <a:gd name="T5" fmla="*/ 21 h 70"/>
                  <a:gd name="T6" fmla="*/ 19 w 84"/>
                  <a:gd name="T7" fmla="*/ 14 h 70"/>
                  <a:gd name="T8" fmla="*/ 25 w 84"/>
                  <a:gd name="T9" fmla="*/ 7 h 70"/>
                  <a:gd name="T10" fmla="*/ 30 w 84"/>
                  <a:gd name="T11" fmla="*/ 4 h 70"/>
                  <a:gd name="T12" fmla="*/ 33 w 84"/>
                  <a:gd name="T13" fmla="*/ 2 h 70"/>
                  <a:gd name="T14" fmla="*/ 36 w 84"/>
                  <a:gd name="T15" fmla="*/ 1 h 70"/>
                  <a:gd name="T16" fmla="*/ 40 w 84"/>
                  <a:gd name="T17" fmla="*/ 0 h 70"/>
                  <a:gd name="T18" fmla="*/ 43 w 84"/>
                  <a:gd name="T19" fmla="*/ 0 h 70"/>
                  <a:gd name="T20" fmla="*/ 46 w 84"/>
                  <a:gd name="T21" fmla="*/ 1 h 70"/>
                  <a:gd name="T22" fmla="*/ 62 w 84"/>
                  <a:gd name="T23" fmla="*/ 7 h 70"/>
                  <a:gd name="T24" fmla="*/ 66 w 84"/>
                  <a:gd name="T25" fmla="*/ 9 h 70"/>
                  <a:gd name="T26" fmla="*/ 69 w 84"/>
                  <a:gd name="T27" fmla="*/ 12 h 70"/>
                  <a:gd name="T28" fmla="*/ 72 w 84"/>
                  <a:gd name="T29" fmla="*/ 16 h 70"/>
                  <a:gd name="T30" fmla="*/ 74 w 84"/>
                  <a:gd name="T31" fmla="*/ 21 h 70"/>
                  <a:gd name="T32" fmla="*/ 75 w 84"/>
                  <a:gd name="T33" fmla="*/ 27 h 70"/>
                  <a:gd name="T34" fmla="*/ 76 w 84"/>
                  <a:gd name="T35" fmla="*/ 33 h 70"/>
                  <a:gd name="T36" fmla="*/ 76 w 84"/>
                  <a:gd name="T37" fmla="*/ 40 h 70"/>
                  <a:gd name="T38" fmla="*/ 76 w 84"/>
                  <a:gd name="T39" fmla="*/ 48 h 70"/>
                  <a:gd name="T40" fmla="*/ 62 w 84"/>
                  <a:gd name="T41" fmla="*/ 69 h 70"/>
                  <a:gd name="T42" fmla="*/ 60 w 84"/>
                  <a:gd name="T43" fmla="*/ 42 h 70"/>
                  <a:gd name="T44" fmla="*/ 61 w 84"/>
                  <a:gd name="T45" fmla="*/ 31 h 70"/>
                  <a:gd name="T46" fmla="*/ 60 w 84"/>
                  <a:gd name="T47" fmla="*/ 22 h 70"/>
                  <a:gd name="T48" fmla="*/ 58 w 84"/>
                  <a:gd name="T49" fmla="*/ 13 h 70"/>
                  <a:gd name="T50" fmla="*/ 56 w 84"/>
                  <a:gd name="T51" fmla="*/ 10 h 70"/>
                  <a:gd name="T52" fmla="*/ 54 w 84"/>
                  <a:gd name="T53" fmla="*/ 7 h 70"/>
                  <a:gd name="T54" fmla="*/ 49 w 84"/>
                  <a:gd name="T55" fmla="*/ 9 h 70"/>
                  <a:gd name="T56" fmla="*/ 43 w 84"/>
                  <a:gd name="T57" fmla="*/ 12 h 70"/>
                  <a:gd name="T58" fmla="*/ 38 w 84"/>
                  <a:gd name="T59" fmla="*/ 16 h 70"/>
                  <a:gd name="T60" fmla="*/ 33 w 84"/>
                  <a:gd name="T61" fmla="*/ 21 h 70"/>
                  <a:gd name="T62" fmla="*/ 28 w 84"/>
                  <a:gd name="T63" fmla="*/ 28 h 70"/>
                  <a:gd name="T64" fmla="*/ 23 w 84"/>
                  <a:gd name="T65" fmla="*/ 35 h 70"/>
                  <a:gd name="T66" fmla="*/ 19 w 84"/>
                  <a:gd name="T67" fmla="*/ 43 h 70"/>
                  <a:gd name="T68" fmla="*/ 15 w 84"/>
                  <a:gd name="T69" fmla="*/ 52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4" h="70">
                    <a:moveTo>
                      <a:pt x="0" y="46"/>
                    </a:moveTo>
                    <a:lnTo>
                      <a:pt x="2" y="41"/>
                    </a:lnTo>
                    <a:lnTo>
                      <a:pt x="5" y="35"/>
                    </a:lnTo>
                    <a:lnTo>
                      <a:pt x="7" y="30"/>
                    </a:lnTo>
                    <a:lnTo>
                      <a:pt x="10" y="26"/>
                    </a:lnTo>
                    <a:lnTo>
                      <a:pt x="13" y="21"/>
                    </a:lnTo>
                    <a:lnTo>
                      <a:pt x="16" y="17"/>
                    </a:lnTo>
                    <a:lnTo>
                      <a:pt x="19" y="14"/>
                    </a:lnTo>
                    <a:lnTo>
                      <a:pt x="22" y="10"/>
                    </a:lnTo>
                    <a:lnTo>
                      <a:pt x="25" y="7"/>
                    </a:lnTo>
                    <a:lnTo>
                      <a:pt x="28" y="5"/>
                    </a:lnTo>
                    <a:lnTo>
                      <a:pt x="30" y="4"/>
                    </a:lnTo>
                    <a:lnTo>
                      <a:pt x="32" y="3"/>
                    </a:lnTo>
                    <a:lnTo>
                      <a:pt x="33" y="2"/>
                    </a:lnTo>
                    <a:lnTo>
                      <a:pt x="35" y="2"/>
                    </a:lnTo>
                    <a:lnTo>
                      <a:pt x="36" y="1"/>
                    </a:lnTo>
                    <a:lnTo>
                      <a:pt x="38" y="1"/>
                    </a:lnTo>
                    <a:lnTo>
                      <a:pt x="40" y="0"/>
                    </a:lnTo>
                    <a:lnTo>
                      <a:pt x="41" y="0"/>
                    </a:lnTo>
                    <a:lnTo>
                      <a:pt x="43" y="0"/>
                    </a:lnTo>
                    <a:lnTo>
                      <a:pt x="44" y="0"/>
                    </a:lnTo>
                    <a:lnTo>
                      <a:pt x="46" y="1"/>
                    </a:lnTo>
                    <a:lnTo>
                      <a:pt x="47" y="1"/>
                    </a:lnTo>
                    <a:lnTo>
                      <a:pt x="62" y="7"/>
                    </a:lnTo>
                    <a:lnTo>
                      <a:pt x="64" y="8"/>
                    </a:lnTo>
                    <a:lnTo>
                      <a:pt x="66" y="9"/>
                    </a:lnTo>
                    <a:lnTo>
                      <a:pt x="67" y="10"/>
                    </a:lnTo>
                    <a:lnTo>
                      <a:pt x="69" y="12"/>
                    </a:lnTo>
                    <a:lnTo>
                      <a:pt x="71" y="14"/>
                    </a:lnTo>
                    <a:lnTo>
                      <a:pt x="72" y="16"/>
                    </a:lnTo>
                    <a:lnTo>
                      <a:pt x="73" y="19"/>
                    </a:lnTo>
                    <a:lnTo>
                      <a:pt x="74" y="21"/>
                    </a:lnTo>
                    <a:lnTo>
                      <a:pt x="75" y="24"/>
                    </a:lnTo>
                    <a:lnTo>
                      <a:pt x="75" y="27"/>
                    </a:lnTo>
                    <a:lnTo>
                      <a:pt x="76" y="30"/>
                    </a:lnTo>
                    <a:lnTo>
                      <a:pt x="76" y="33"/>
                    </a:lnTo>
                    <a:lnTo>
                      <a:pt x="76" y="37"/>
                    </a:lnTo>
                    <a:lnTo>
                      <a:pt x="76" y="40"/>
                    </a:lnTo>
                    <a:lnTo>
                      <a:pt x="76" y="44"/>
                    </a:lnTo>
                    <a:lnTo>
                      <a:pt x="76" y="48"/>
                    </a:lnTo>
                    <a:lnTo>
                      <a:pt x="83" y="51"/>
                    </a:lnTo>
                    <a:lnTo>
                      <a:pt x="62" y="69"/>
                    </a:lnTo>
                    <a:lnTo>
                      <a:pt x="52" y="39"/>
                    </a:lnTo>
                    <a:lnTo>
                      <a:pt x="60" y="42"/>
                    </a:lnTo>
                    <a:lnTo>
                      <a:pt x="60" y="36"/>
                    </a:lnTo>
                    <a:lnTo>
                      <a:pt x="61" y="31"/>
                    </a:lnTo>
                    <a:lnTo>
                      <a:pt x="60" y="26"/>
                    </a:lnTo>
                    <a:lnTo>
                      <a:pt x="60" y="22"/>
                    </a:lnTo>
                    <a:lnTo>
                      <a:pt x="59" y="17"/>
                    </a:lnTo>
                    <a:lnTo>
                      <a:pt x="58" y="13"/>
                    </a:lnTo>
                    <a:lnTo>
                      <a:pt x="57" y="12"/>
                    </a:lnTo>
                    <a:lnTo>
                      <a:pt x="56" y="10"/>
                    </a:lnTo>
                    <a:lnTo>
                      <a:pt x="55" y="8"/>
                    </a:lnTo>
                    <a:lnTo>
                      <a:pt x="54" y="7"/>
                    </a:lnTo>
                    <a:lnTo>
                      <a:pt x="51" y="8"/>
                    </a:lnTo>
                    <a:lnTo>
                      <a:pt x="49" y="9"/>
                    </a:lnTo>
                    <a:lnTo>
                      <a:pt x="46" y="10"/>
                    </a:lnTo>
                    <a:lnTo>
                      <a:pt x="43" y="12"/>
                    </a:lnTo>
                    <a:lnTo>
                      <a:pt x="41" y="14"/>
                    </a:lnTo>
                    <a:lnTo>
                      <a:pt x="38" y="16"/>
                    </a:lnTo>
                    <a:lnTo>
                      <a:pt x="35" y="18"/>
                    </a:lnTo>
                    <a:lnTo>
                      <a:pt x="33" y="21"/>
                    </a:lnTo>
                    <a:lnTo>
                      <a:pt x="30" y="24"/>
                    </a:lnTo>
                    <a:lnTo>
                      <a:pt x="28" y="28"/>
                    </a:lnTo>
                    <a:lnTo>
                      <a:pt x="25" y="31"/>
                    </a:lnTo>
                    <a:lnTo>
                      <a:pt x="23" y="35"/>
                    </a:lnTo>
                    <a:lnTo>
                      <a:pt x="21" y="39"/>
                    </a:lnTo>
                    <a:lnTo>
                      <a:pt x="19" y="43"/>
                    </a:lnTo>
                    <a:lnTo>
                      <a:pt x="17" y="48"/>
                    </a:lnTo>
                    <a:lnTo>
                      <a:pt x="15" y="52"/>
                    </a:lnTo>
                    <a:lnTo>
                      <a:pt x="0" y="46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47" name="Group 68"/>
            <p:cNvGrpSpPr>
              <a:grpSpLocks/>
            </p:cNvGrpSpPr>
            <p:nvPr/>
          </p:nvGrpSpPr>
          <p:grpSpPr bwMode="auto">
            <a:xfrm>
              <a:off x="2362200" y="3649663"/>
              <a:ext cx="225425" cy="123825"/>
              <a:chOff x="1012" y="2059"/>
              <a:chExt cx="142" cy="78"/>
            </a:xfrm>
            <a:effectLst/>
          </p:grpSpPr>
          <p:sp>
            <p:nvSpPr>
              <p:cNvPr id="373" name="Oval 69"/>
              <p:cNvSpPr>
                <a:spLocks noChangeArrowheads="1"/>
              </p:cNvSpPr>
              <p:nvPr/>
            </p:nvSpPr>
            <p:spPr bwMode="auto">
              <a:xfrm rot="1860000">
                <a:off x="1012" y="2059"/>
                <a:ext cx="142" cy="78"/>
              </a:xfrm>
              <a:prstGeom prst="ellipse">
                <a:avLst/>
              </a:prstGeom>
              <a:solidFill>
                <a:srgbClr val="6699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4" name="Freeform 70"/>
              <p:cNvSpPr>
                <a:spLocks/>
              </p:cNvSpPr>
              <p:nvPr/>
            </p:nvSpPr>
            <p:spPr bwMode="auto">
              <a:xfrm>
                <a:off x="1039" y="2064"/>
                <a:ext cx="81" cy="73"/>
              </a:xfrm>
              <a:custGeom>
                <a:avLst/>
                <a:gdLst>
                  <a:gd name="T0" fmla="*/ 3 w 81"/>
                  <a:gd name="T1" fmla="*/ 29 h 73"/>
                  <a:gd name="T2" fmla="*/ 11 w 81"/>
                  <a:gd name="T3" fmla="*/ 21 h 73"/>
                  <a:gd name="T4" fmla="*/ 18 w 81"/>
                  <a:gd name="T5" fmla="*/ 13 h 73"/>
                  <a:gd name="T6" fmla="*/ 26 w 81"/>
                  <a:gd name="T7" fmla="*/ 8 h 73"/>
                  <a:gd name="T8" fmla="*/ 34 w 81"/>
                  <a:gd name="T9" fmla="*/ 3 h 73"/>
                  <a:gd name="T10" fmla="*/ 41 w 81"/>
                  <a:gd name="T11" fmla="*/ 1 h 73"/>
                  <a:gd name="T12" fmla="*/ 48 w 81"/>
                  <a:gd name="T13" fmla="*/ 0 h 73"/>
                  <a:gd name="T14" fmla="*/ 51 w 81"/>
                  <a:gd name="T15" fmla="*/ 1 h 73"/>
                  <a:gd name="T16" fmla="*/ 54 w 81"/>
                  <a:gd name="T17" fmla="*/ 2 h 73"/>
                  <a:gd name="T18" fmla="*/ 57 w 81"/>
                  <a:gd name="T19" fmla="*/ 3 h 73"/>
                  <a:gd name="T20" fmla="*/ 72 w 81"/>
                  <a:gd name="T21" fmla="*/ 13 h 73"/>
                  <a:gd name="T22" fmla="*/ 75 w 81"/>
                  <a:gd name="T23" fmla="*/ 17 h 73"/>
                  <a:gd name="T24" fmla="*/ 77 w 81"/>
                  <a:gd name="T25" fmla="*/ 21 h 73"/>
                  <a:gd name="T26" fmla="*/ 78 w 81"/>
                  <a:gd name="T27" fmla="*/ 26 h 73"/>
                  <a:gd name="T28" fmla="*/ 78 w 81"/>
                  <a:gd name="T29" fmla="*/ 31 h 73"/>
                  <a:gd name="T30" fmla="*/ 78 w 81"/>
                  <a:gd name="T31" fmla="*/ 38 h 73"/>
                  <a:gd name="T32" fmla="*/ 76 w 81"/>
                  <a:gd name="T33" fmla="*/ 44 h 73"/>
                  <a:gd name="T34" fmla="*/ 74 w 81"/>
                  <a:gd name="T35" fmla="*/ 51 h 73"/>
                  <a:gd name="T36" fmla="*/ 80 w 81"/>
                  <a:gd name="T37" fmla="*/ 60 h 73"/>
                  <a:gd name="T38" fmla="*/ 53 w 81"/>
                  <a:gd name="T39" fmla="*/ 41 h 73"/>
                  <a:gd name="T40" fmla="*/ 61 w 81"/>
                  <a:gd name="T41" fmla="*/ 41 h 73"/>
                  <a:gd name="T42" fmla="*/ 64 w 81"/>
                  <a:gd name="T43" fmla="*/ 30 h 73"/>
                  <a:gd name="T44" fmla="*/ 64 w 81"/>
                  <a:gd name="T45" fmla="*/ 21 h 73"/>
                  <a:gd name="T46" fmla="*/ 63 w 81"/>
                  <a:gd name="T47" fmla="*/ 13 h 73"/>
                  <a:gd name="T48" fmla="*/ 59 w 81"/>
                  <a:gd name="T49" fmla="*/ 10 h 73"/>
                  <a:gd name="T50" fmla="*/ 54 w 81"/>
                  <a:gd name="T51" fmla="*/ 11 h 73"/>
                  <a:gd name="T52" fmla="*/ 47 w 81"/>
                  <a:gd name="T53" fmla="*/ 13 h 73"/>
                  <a:gd name="T54" fmla="*/ 41 w 81"/>
                  <a:gd name="T55" fmla="*/ 17 h 73"/>
                  <a:gd name="T56" fmla="*/ 35 w 81"/>
                  <a:gd name="T57" fmla="*/ 21 h 73"/>
                  <a:gd name="T58" fmla="*/ 28 w 81"/>
                  <a:gd name="T59" fmla="*/ 27 h 73"/>
                  <a:gd name="T60" fmla="*/ 22 w 81"/>
                  <a:gd name="T61" fmla="*/ 33 h 73"/>
                  <a:gd name="T62" fmla="*/ 17 w 81"/>
                  <a:gd name="T63" fmla="*/ 40 h 73"/>
                  <a:gd name="T64" fmla="*/ 0 w 81"/>
                  <a:gd name="T65" fmla="*/ 34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1" h="73">
                    <a:moveTo>
                      <a:pt x="0" y="34"/>
                    </a:moveTo>
                    <a:lnTo>
                      <a:pt x="3" y="29"/>
                    </a:lnTo>
                    <a:lnTo>
                      <a:pt x="7" y="25"/>
                    </a:lnTo>
                    <a:lnTo>
                      <a:pt x="11" y="21"/>
                    </a:lnTo>
                    <a:lnTo>
                      <a:pt x="15" y="17"/>
                    </a:lnTo>
                    <a:lnTo>
                      <a:pt x="18" y="13"/>
                    </a:lnTo>
                    <a:lnTo>
                      <a:pt x="22" y="10"/>
                    </a:lnTo>
                    <a:lnTo>
                      <a:pt x="26" y="8"/>
                    </a:lnTo>
                    <a:lnTo>
                      <a:pt x="30" y="5"/>
                    </a:lnTo>
                    <a:lnTo>
                      <a:pt x="34" y="3"/>
                    </a:lnTo>
                    <a:lnTo>
                      <a:pt x="38" y="2"/>
                    </a:lnTo>
                    <a:lnTo>
                      <a:pt x="41" y="1"/>
                    </a:lnTo>
                    <a:lnTo>
                      <a:pt x="45" y="0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1"/>
                    </a:lnTo>
                    <a:lnTo>
                      <a:pt x="53" y="1"/>
                    </a:lnTo>
                    <a:lnTo>
                      <a:pt x="54" y="2"/>
                    </a:lnTo>
                    <a:lnTo>
                      <a:pt x="56" y="2"/>
                    </a:lnTo>
                    <a:lnTo>
                      <a:pt x="57" y="3"/>
                    </a:lnTo>
                    <a:lnTo>
                      <a:pt x="70" y="12"/>
                    </a:lnTo>
                    <a:lnTo>
                      <a:pt x="72" y="13"/>
                    </a:lnTo>
                    <a:lnTo>
                      <a:pt x="73" y="15"/>
                    </a:lnTo>
                    <a:lnTo>
                      <a:pt x="75" y="17"/>
                    </a:lnTo>
                    <a:lnTo>
                      <a:pt x="76" y="19"/>
                    </a:lnTo>
                    <a:lnTo>
                      <a:pt x="77" y="21"/>
                    </a:lnTo>
                    <a:lnTo>
                      <a:pt x="77" y="23"/>
                    </a:lnTo>
                    <a:lnTo>
                      <a:pt x="78" y="26"/>
                    </a:lnTo>
                    <a:lnTo>
                      <a:pt x="78" y="29"/>
                    </a:lnTo>
                    <a:lnTo>
                      <a:pt x="78" y="31"/>
                    </a:lnTo>
                    <a:lnTo>
                      <a:pt x="78" y="34"/>
                    </a:lnTo>
                    <a:lnTo>
                      <a:pt x="78" y="38"/>
                    </a:lnTo>
                    <a:lnTo>
                      <a:pt x="77" y="41"/>
                    </a:lnTo>
                    <a:lnTo>
                      <a:pt x="76" y="44"/>
                    </a:lnTo>
                    <a:lnTo>
                      <a:pt x="76" y="48"/>
                    </a:lnTo>
                    <a:lnTo>
                      <a:pt x="74" y="51"/>
                    </a:lnTo>
                    <a:lnTo>
                      <a:pt x="73" y="55"/>
                    </a:lnTo>
                    <a:lnTo>
                      <a:pt x="80" y="60"/>
                    </a:lnTo>
                    <a:lnTo>
                      <a:pt x="55" y="72"/>
                    </a:lnTo>
                    <a:lnTo>
                      <a:pt x="53" y="41"/>
                    </a:lnTo>
                    <a:lnTo>
                      <a:pt x="59" y="46"/>
                    </a:lnTo>
                    <a:lnTo>
                      <a:pt x="61" y="41"/>
                    </a:lnTo>
                    <a:lnTo>
                      <a:pt x="63" y="35"/>
                    </a:lnTo>
                    <a:lnTo>
                      <a:pt x="64" y="30"/>
                    </a:lnTo>
                    <a:lnTo>
                      <a:pt x="64" y="25"/>
                    </a:lnTo>
                    <a:lnTo>
                      <a:pt x="64" y="21"/>
                    </a:lnTo>
                    <a:lnTo>
                      <a:pt x="64" y="17"/>
                    </a:lnTo>
                    <a:lnTo>
                      <a:pt x="63" y="13"/>
                    </a:lnTo>
                    <a:lnTo>
                      <a:pt x="62" y="10"/>
                    </a:lnTo>
                    <a:lnTo>
                      <a:pt x="59" y="10"/>
                    </a:lnTo>
                    <a:lnTo>
                      <a:pt x="57" y="10"/>
                    </a:lnTo>
                    <a:lnTo>
                      <a:pt x="54" y="11"/>
                    </a:lnTo>
                    <a:lnTo>
                      <a:pt x="51" y="12"/>
                    </a:lnTo>
                    <a:lnTo>
                      <a:pt x="47" y="13"/>
                    </a:lnTo>
                    <a:lnTo>
                      <a:pt x="44" y="15"/>
                    </a:lnTo>
                    <a:lnTo>
                      <a:pt x="41" y="17"/>
                    </a:lnTo>
                    <a:lnTo>
                      <a:pt x="38" y="19"/>
                    </a:lnTo>
                    <a:lnTo>
                      <a:pt x="35" y="21"/>
                    </a:lnTo>
                    <a:lnTo>
                      <a:pt x="32" y="24"/>
                    </a:lnTo>
                    <a:lnTo>
                      <a:pt x="28" y="27"/>
                    </a:lnTo>
                    <a:lnTo>
                      <a:pt x="25" y="30"/>
                    </a:lnTo>
                    <a:lnTo>
                      <a:pt x="22" y="33"/>
                    </a:lnTo>
                    <a:lnTo>
                      <a:pt x="20" y="36"/>
                    </a:lnTo>
                    <a:lnTo>
                      <a:pt x="17" y="40"/>
                    </a:lnTo>
                    <a:lnTo>
                      <a:pt x="14" y="44"/>
                    </a:lnTo>
                    <a:lnTo>
                      <a:pt x="0" y="34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48" name="Group 71"/>
            <p:cNvGrpSpPr>
              <a:grpSpLocks/>
            </p:cNvGrpSpPr>
            <p:nvPr/>
          </p:nvGrpSpPr>
          <p:grpSpPr bwMode="auto">
            <a:xfrm>
              <a:off x="2262188" y="3760788"/>
              <a:ext cx="225425" cy="125412"/>
              <a:chOff x="949" y="2129"/>
              <a:chExt cx="142" cy="79"/>
            </a:xfrm>
            <a:effectLst/>
          </p:grpSpPr>
          <p:sp>
            <p:nvSpPr>
              <p:cNvPr id="371" name="Oval 72"/>
              <p:cNvSpPr>
                <a:spLocks noChangeArrowheads="1"/>
              </p:cNvSpPr>
              <p:nvPr/>
            </p:nvSpPr>
            <p:spPr bwMode="auto">
              <a:xfrm rot="1560000">
                <a:off x="949" y="2129"/>
                <a:ext cx="142" cy="78"/>
              </a:xfrm>
              <a:prstGeom prst="ellipse">
                <a:avLst/>
              </a:prstGeom>
              <a:solidFill>
                <a:srgbClr val="FFCC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2" name="Freeform 73"/>
              <p:cNvSpPr>
                <a:spLocks/>
              </p:cNvSpPr>
              <p:nvPr/>
            </p:nvSpPr>
            <p:spPr bwMode="auto">
              <a:xfrm>
                <a:off x="974" y="2137"/>
                <a:ext cx="83" cy="71"/>
              </a:xfrm>
              <a:custGeom>
                <a:avLst/>
                <a:gdLst>
                  <a:gd name="T0" fmla="*/ 3 w 83"/>
                  <a:gd name="T1" fmla="*/ 33 h 71"/>
                  <a:gd name="T2" fmla="*/ 10 w 83"/>
                  <a:gd name="T3" fmla="*/ 24 h 71"/>
                  <a:gd name="T4" fmla="*/ 17 w 83"/>
                  <a:gd name="T5" fmla="*/ 16 h 71"/>
                  <a:gd name="T6" fmla="*/ 24 w 83"/>
                  <a:gd name="T7" fmla="*/ 9 h 71"/>
                  <a:gd name="T8" fmla="*/ 31 w 83"/>
                  <a:gd name="T9" fmla="*/ 4 h 71"/>
                  <a:gd name="T10" fmla="*/ 39 w 83"/>
                  <a:gd name="T11" fmla="*/ 1 h 71"/>
                  <a:gd name="T12" fmla="*/ 44 w 83"/>
                  <a:gd name="T13" fmla="*/ 0 h 71"/>
                  <a:gd name="T14" fmla="*/ 47 w 83"/>
                  <a:gd name="T15" fmla="*/ 0 h 71"/>
                  <a:gd name="T16" fmla="*/ 50 w 83"/>
                  <a:gd name="T17" fmla="*/ 0 h 71"/>
                  <a:gd name="T18" fmla="*/ 53 w 83"/>
                  <a:gd name="T19" fmla="*/ 1 h 71"/>
                  <a:gd name="T20" fmla="*/ 68 w 83"/>
                  <a:gd name="T21" fmla="*/ 10 h 71"/>
                  <a:gd name="T22" fmla="*/ 71 w 83"/>
                  <a:gd name="T23" fmla="*/ 12 h 71"/>
                  <a:gd name="T24" fmla="*/ 74 w 83"/>
                  <a:gd name="T25" fmla="*/ 16 h 71"/>
                  <a:gd name="T26" fmla="*/ 76 w 83"/>
                  <a:gd name="T27" fmla="*/ 20 h 71"/>
                  <a:gd name="T28" fmla="*/ 78 w 83"/>
                  <a:gd name="T29" fmla="*/ 25 h 71"/>
                  <a:gd name="T30" fmla="*/ 78 w 83"/>
                  <a:gd name="T31" fmla="*/ 31 h 71"/>
                  <a:gd name="T32" fmla="*/ 78 w 83"/>
                  <a:gd name="T33" fmla="*/ 38 h 71"/>
                  <a:gd name="T34" fmla="*/ 77 w 83"/>
                  <a:gd name="T35" fmla="*/ 45 h 71"/>
                  <a:gd name="T36" fmla="*/ 75 w 83"/>
                  <a:gd name="T37" fmla="*/ 52 h 71"/>
                  <a:gd name="T38" fmla="*/ 58 w 83"/>
                  <a:gd name="T39" fmla="*/ 70 h 71"/>
                  <a:gd name="T40" fmla="*/ 60 w 83"/>
                  <a:gd name="T41" fmla="*/ 44 h 71"/>
                  <a:gd name="T42" fmla="*/ 62 w 83"/>
                  <a:gd name="T43" fmla="*/ 38 h 71"/>
                  <a:gd name="T44" fmla="*/ 63 w 83"/>
                  <a:gd name="T45" fmla="*/ 28 h 71"/>
                  <a:gd name="T46" fmla="*/ 63 w 83"/>
                  <a:gd name="T47" fmla="*/ 19 h 71"/>
                  <a:gd name="T48" fmla="*/ 61 w 83"/>
                  <a:gd name="T49" fmla="*/ 11 h 71"/>
                  <a:gd name="T50" fmla="*/ 57 w 83"/>
                  <a:gd name="T51" fmla="*/ 8 h 71"/>
                  <a:gd name="T52" fmla="*/ 51 w 83"/>
                  <a:gd name="T53" fmla="*/ 10 h 71"/>
                  <a:gd name="T54" fmla="*/ 45 w 83"/>
                  <a:gd name="T55" fmla="*/ 12 h 71"/>
                  <a:gd name="T56" fmla="*/ 39 w 83"/>
                  <a:gd name="T57" fmla="*/ 16 h 71"/>
                  <a:gd name="T58" fmla="*/ 33 w 83"/>
                  <a:gd name="T59" fmla="*/ 21 h 71"/>
                  <a:gd name="T60" fmla="*/ 28 w 83"/>
                  <a:gd name="T61" fmla="*/ 28 h 71"/>
                  <a:gd name="T62" fmla="*/ 22 w 83"/>
                  <a:gd name="T63" fmla="*/ 34 h 71"/>
                  <a:gd name="T64" fmla="*/ 17 w 83"/>
                  <a:gd name="T65" fmla="*/ 42 h 71"/>
                  <a:gd name="T66" fmla="*/ 0 w 83"/>
                  <a:gd name="T67" fmla="*/ 38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83" h="71">
                    <a:moveTo>
                      <a:pt x="0" y="38"/>
                    </a:moveTo>
                    <a:lnTo>
                      <a:pt x="3" y="33"/>
                    </a:lnTo>
                    <a:lnTo>
                      <a:pt x="6" y="28"/>
                    </a:lnTo>
                    <a:lnTo>
                      <a:pt x="10" y="24"/>
                    </a:lnTo>
                    <a:lnTo>
                      <a:pt x="13" y="20"/>
                    </a:lnTo>
                    <a:lnTo>
                      <a:pt x="17" y="16"/>
                    </a:lnTo>
                    <a:lnTo>
                      <a:pt x="20" y="12"/>
                    </a:lnTo>
                    <a:lnTo>
                      <a:pt x="24" y="9"/>
                    </a:lnTo>
                    <a:lnTo>
                      <a:pt x="28" y="7"/>
                    </a:lnTo>
                    <a:lnTo>
                      <a:pt x="31" y="4"/>
                    </a:lnTo>
                    <a:lnTo>
                      <a:pt x="35" y="3"/>
                    </a:lnTo>
                    <a:lnTo>
                      <a:pt x="39" y="1"/>
                    </a:lnTo>
                    <a:lnTo>
                      <a:pt x="42" y="0"/>
                    </a:lnTo>
                    <a:lnTo>
                      <a:pt x="44" y="0"/>
                    </a:lnTo>
                    <a:lnTo>
                      <a:pt x="45" y="0"/>
                    </a:lnTo>
                    <a:lnTo>
                      <a:pt x="47" y="0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1"/>
                    </a:lnTo>
                    <a:lnTo>
                      <a:pt x="53" y="1"/>
                    </a:lnTo>
                    <a:lnTo>
                      <a:pt x="54" y="2"/>
                    </a:lnTo>
                    <a:lnTo>
                      <a:pt x="68" y="10"/>
                    </a:lnTo>
                    <a:lnTo>
                      <a:pt x="70" y="11"/>
                    </a:lnTo>
                    <a:lnTo>
                      <a:pt x="71" y="12"/>
                    </a:lnTo>
                    <a:lnTo>
                      <a:pt x="73" y="14"/>
                    </a:lnTo>
                    <a:lnTo>
                      <a:pt x="74" y="16"/>
                    </a:lnTo>
                    <a:lnTo>
                      <a:pt x="75" y="18"/>
                    </a:lnTo>
                    <a:lnTo>
                      <a:pt x="76" y="20"/>
                    </a:lnTo>
                    <a:lnTo>
                      <a:pt x="77" y="23"/>
                    </a:lnTo>
                    <a:lnTo>
                      <a:pt x="78" y="25"/>
                    </a:lnTo>
                    <a:lnTo>
                      <a:pt x="78" y="28"/>
                    </a:lnTo>
                    <a:lnTo>
                      <a:pt x="78" y="31"/>
                    </a:lnTo>
                    <a:lnTo>
                      <a:pt x="78" y="34"/>
                    </a:lnTo>
                    <a:lnTo>
                      <a:pt x="78" y="38"/>
                    </a:lnTo>
                    <a:lnTo>
                      <a:pt x="77" y="41"/>
                    </a:lnTo>
                    <a:lnTo>
                      <a:pt x="77" y="45"/>
                    </a:lnTo>
                    <a:lnTo>
                      <a:pt x="76" y="48"/>
                    </a:lnTo>
                    <a:lnTo>
                      <a:pt x="75" y="52"/>
                    </a:lnTo>
                    <a:lnTo>
                      <a:pt x="82" y="56"/>
                    </a:lnTo>
                    <a:lnTo>
                      <a:pt x="58" y="70"/>
                    </a:lnTo>
                    <a:lnTo>
                      <a:pt x="53" y="40"/>
                    </a:lnTo>
                    <a:lnTo>
                      <a:pt x="60" y="44"/>
                    </a:lnTo>
                    <a:lnTo>
                      <a:pt x="61" y="41"/>
                    </a:lnTo>
                    <a:lnTo>
                      <a:pt x="62" y="38"/>
                    </a:lnTo>
                    <a:lnTo>
                      <a:pt x="63" y="33"/>
                    </a:lnTo>
                    <a:lnTo>
                      <a:pt x="63" y="28"/>
                    </a:lnTo>
                    <a:lnTo>
                      <a:pt x="63" y="23"/>
                    </a:lnTo>
                    <a:lnTo>
                      <a:pt x="63" y="19"/>
                    </a:lnTo>
                    <a:lnTo>
                      <a:pt x="62" y="15"/>
                    </a:lnTo>
                    <a:lnTo>
                      <a:pt x="61" y="11"/>
                    </a:lnTo>
                    <a:lnTo>
                      <a:pt x="60" y="8"/>
                    </a:lnTo>
                    <a:lnTo>
                      <a:pt x="57" y="8"/>
                    </a:lnTo>
                    <a:lnTo>
                      <a:pt x="54" y="9"/>
                    </a:lnTo>
                    <a:lnTo>
                      <a:pt x="51" y="10"/>
                    </a:lnTo>
                    <a:lnTo>
                      <a:pt x="48" y="11"/>
                    </a:lnTo>
                    <a:lnTo>
                      <a:pt x="45" y="12"/>
                    </a:lnTo>
                    <a:lnTo>
                      <a:pt x="42" y="14"/>
                    </a:lnTo>
                    <a:lnTo>
                      <a:pt x="39" y="16"/>
                    </a:lnTo>
                    <a:lnTo>
                      <a:pt x="36" y="19"/>
                    </a:lnTo>
                    <a:lnTo>
                      <a:pt x="33" y="21"/>
                    </a:lnTo>
                    <a:lnTo>
                      <a:pt x="31" y="24"/>
                    </a:lnTo>
                    <a:lnTo>
                      <a:pt x="28" y="28"/>
                    </a:lnTo>
                    <a:lnTo>
                      <a:pt x="25" y="31"/>
                    </a:lnTo>
                    <a:lnTo>
                      <a:pt x="22" y="34"/>
                    </a:lnTo>
                    <a:lnTo>
                      <a:pt x="20" y="38"/>
                    </a:lnTo>
                    <a:lnTo>
                      <a:pt x="17" y="42"/>
                    </a:lnTo>
                    <a:lnTo>
                      <a:pt x="15" y="46"/>
                    </a:lnTo>
                    <a:lnTo>
                      <a:pt x="0" y="38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49" name="Group 74"/>
            <p:cNvGrpSpPr>
              <a:grpSpLocks/>
            </p:cNvGrpSpPr>
            <p:nvPr/>
          </p:nvGrpSpPr>
          <p:grpSpPr bwMode="auto">
            <a:xfrm>
              <a:off x="2147888" y="3162300"/>
              <a:ext cx="225425" cy="133350"/>
              <a:chOff x="877" y="1752"/>
              <a:chExt cx="142" cy="84"/>
            </a:xfrm>
            <a:effectLst/>
          </p:grpSpPr>
          <p:sp>
            <p:nvSpPr>
              <p:cNvPr id="369" name="Oval 75"/>
              <p:cNvSpPr>
                <a:spLocks noChangeArrowheads="1"/>
              </p:cNvSpPr>
              <p:nvPr/>
            </p:nvSpPr>
            <p:spPr bwMode="auto">
              <a:xfrm rot="18960000">
                <a:off x="877" y="1752"/>
                <a:ext cx="142" cy="78"/>
              </a:xfrm>
              <a:prstGeom prst="ellipse">
                <a:avLst/>
              </a:prstGeom>
              <a:solidFill>
                <a:srgbClr val="FFCC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0" name="Freeform 76"/>
              <p:cNvSpPr>
                <a:spLocks/>
              </p:cNvSpPr>
              <p:nvPr/>
            </p:nvSpPr>
            <p:spPr bwMode="auto">
              <a:xfrm>
                <a:off x="917" y="1758"/>
                <a:ext cx="73" cy="78"/>
              </a:xfrm>
              <a:custGeom>
                <a:avLst/>
                <a:gdLst>
                  <a:gd name="T0" fmla="*/ 19 w 73"/>
                  <a:gd name="T1" fmla="*/ 72 h 78"/>
                  <a:gd name="T2" fmla="*/ 12 w 73"/>
                  <a:gd name="T3" fmla="*/ 63 h 78"/>
                  <a:gd name="T4" fmla="*/ 7 w 73"/>
                  <a:gd name="T5" fmla="*/ 54 h 78"/>
                  <a:gd name="T6" fmla="*/ 3 w 73"/>
                  <a:gd name="T7" fmla="*/ 45 h 78"/>
                  <a:gd name="T8" fmla="*/ 1 w 73"/>
                  <a:gd name="T9" fmla="*/ 37 h 78"/>
                  <a:gd name="T10" fmla="*/ 0 w 73"/>
                  <a:gd name="T11" fmla="*/ 29 h 78"/>
                  <a:gd name="T12" fmla="*/ 1 w 73"/>
                  <a:gd name="T13" fmla="*/ 22 h 78"/>
                  <a:gd name="T14" fmla="*/ 4 w 73"/>
                  <a:gd name="T15" fmla="*/ 17 h 78"/>
                  <a:gd name="T16" fmla="*/ 18 w 73"/>
                  <a:gd name="T17" fmla="*/ 4 h 78"/>
                  <a:gd name="T18" fmla="*/ 22 w 73"/>
                  <a:gd name="T19" fmla="*/ 2 h 78"/>
                  <a:gd name="T20" fmla="*/ 26 w 73"/>
                  <a:gd name="T21" fmla="*/ 0 h 78"/>
                  <a:gd name="T22" fmla="*/ 31 w 73"/>
                  <a:gd name="T23" fmla="*/ 0 h 78"/>
                  <a:gd name="T24" fmla="*/ 36 w 73"/>
                  <a:gd name="T25" fmla="*/ 0 h 78"/>
                  <a:gd name="T26" fmla="*/ 42 w 73"/>
                  <a:gd name="T27" fmla="*/ 1 h 78"/>
                  <a:gd name="T28" fmla="*/ 48 w 73"/>
                  <a:gd name="T29" fmla="*/ 4 h 78"/>
                  <a:gd name="T30" fmla="*/ 54 w 73"/>
                  <a:gd name="T31" fmla="*/ 7 h 78"/>
                  <a:gd name="T32" fmla="*/ 60 w 73"/>
                  <a:gd name="T33" fmla="*/ 11 h 78"/>
                  <a:gd name="T34" fmla="*/ 72 w 73"/>
                  <a:gd name="T35" fmla="*/ 33 h 78"/>
                  <a:gd name="T36" fmla="*/ 48 w 73"/>
                  <a:gd name="T37" fmla="*/ 22 h 78"/>
                  <a:gd name="T38" fmla="*/ 38 w 73"/>
                  <a:gd name="T39" fmla="*/ 16 h 78"/>
                  <a:gd name="T40" fmla="*/ 30 w 73"/>
                  <a:gd name="T41" fmla="*/ 12 h 78"/>
                  <a:gd name="T42" fmla="*/ 23 w 73"/>
                  <a:gd name="T43" fmla="*/ 11 h 78"/>
                  <a:gd name="T44" fmla="*/ 19 w 73"/>
                  <a:gd name="T45" fmla="*/ 10 h 78"/>
                  <a:gd name="T46" fmla="*/ 16 w 73"/>
                  <a:gd name="T47" fmla="*/ 11 h 78"/>
                  <a:gd name="T48" fmla="*/ 13 w 73"/>
                  <a:gd name="T49" fmla="*/ 14 h 78"/>
                  <a:gd name="T50" fmla="*/ 13 w 73"/>
                  <a:gd name="T51" fmla="*/ 20 h 78"/>
                  <a:gd name="T52" fmla="*/ 13 w 73"/>
                  <a:gd name="T53" fmla="*/ 26 h 78"/>
                  <a:gd name="T54" fmla="*/ 15 w 73"/>
                  <a:gd name="T55" fmla="*/ 33 h 78"/>
                  <a:gd name="T56" fmla="*/ 18 w 73"/>
                  <a:gd name="T57" fmla="*/ 40 h 78"/>
                  <a:gd name="T58" fmla="*/ 22 w 73"/>
                  <a:gd name="T59" fmla="*/ 48 h 78"/>
                  <a:gd name="T60" fmla="*/ 26 w 73"/>
                  <a:gd name="T61" fmla="*/ 55 h 78"/>
                  <a:gd name="T62" fmla="*/ 32 w 73"/>
                  <a:gd name="T63" fmla="*/ 63 h 78"/>
                  <a:gd name="T64" fmla="*/ 23 w 73"/>
                  <a:gd name="T65" fmla="*/ 77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3" h="78">
                    <a:moveTo>
                      <a:pt x="23" y="77"/>
                    </a:moveTo>
                    <a:lnTo>
                      <a:pt x="19" y="72"/>
                    </a:lnTo>
                    <a:lnTo>
                      <a:pt x="15" y="68"/>
                    </a:lnTo>
                    <a:lnTo>
                      <a:pt x="12" y="63"/>
                    </a:lnTo>
                    <a:lnTo>
                      <a:pt x="9" y="59"/>
                    </a:lnTo>
                    <a:lnTo>
                      <a:pt x="7" y="54"/>
                    </a:lnTo>
                    <a:lnTo>
                      <a:pt x="5" y="49"/>
                    </a:lnTo>
                    <a:lnTo>
                      <a:pt x="3" y="45"/>
                    </a:lnTo>
                    <a:lnTo>
                      <a:pt x="2" y="41"/>
                    </a:lnTo>
                    <a:lnTo>
                      <a:pt x="1" y="37"/>
                    </a:lnTo>
                    <a:lnTo>
                      <a:pt x="0" y="33"/>
                    </a:lnTo>
                    <a:lnTo>
                      <a:pt x="0" y="29"/>
                    </a:lnTo>
                    <a:lnTo>
                      <a:pt x="0" y="26"/>
                    </a:lnTo>
                    <a:lnTo>
                      <a:pt x="1" y="22"/>
                    </a:lnTo>
                    <a:lnTo>
                      <a:pt x="2" y="20"/>
                    </a:lnTo>
                    <a:lnTo>
                      <a:pt x="4" y="17"/>
                    </a:lnTo>
                    <a:lnTo>
                      <a:pt x="6" y="15"/>
                    </a:lnTo>
                    <a:lnTo>
                      <a:pt x="18" y="4"/>
                    </a:lnTo>
                    <a:lnTo>
                      <a:pt x="20" y="3"/>
                    </a:lnTo>
                    <a:lnTo>
                      <a:pt x="22" y="2"/>
                    </a:lnTo>
                    <a:lnTo>
                      <a:pt x="24" y="1"/>
                    </a:lnTo>
                    <a:lnTo>
                      <a:pt x="26" y="0"/>
                    </a:lnTo>
                    <a:lnTo>
                      <a:pt x="28" y="0"/>
                    </a:lnTo>
                    <a:lnTo>
                      <a:pt x="31" y="0"/>
                    </a:lnTo>
                    <a:lnTo>
                      <a:pt x="33" y="0"/>
                    </a:lnTo>
                    <a:lnTo>
                      <a:pt x="36" y="0"/>
                    </a:lnTo>
                    <a:lnTo>
                      <a:pt x="39" y="1"/>
                    </a:lnTo>
                    <a:lnTo>
                      <a:pt x="42" y="1"/>
                    </a:lnTo>
                    <a:lnTo>
                      <a:pt x="45" y="2"/>
                    </a:lnTo>
                    <a:lnTo>
                      <a:pt x="48" y="4"/>
                    </a:lnTo>
                    <a:lnTo>
                      <a:pt x="51" y="5"/>
                    </a:lnTo>
                    <a:lnTo>
                      <a:pt x="54" y="7"/>
                    </a:lnTo>
                    <a:lnTo>
                      <a:pt x="57" y="9"/>
                    </a:lnTo>
                    <a:lnTo>
                      <a:pt x="60" y="11"/>
                    </a:lnTo>
                    <a:lnTo>
                      <a:pt x="67" y="6"/>
                    </a:lnTo>
                    <a:lnTo>
                      <a:pt x="72" y="33"/>
                    </a:lnTo>
                    <a:lnTo>
                      <a:pt x="42" y="28"/>
                    </a:lnTo>
                    <a:lnTo>
                      <a:pt x="48" y="22"/>
                    </a:lnTo>
                    <a:lnTo>
                      <a:pt x="43" y="19"/>
                    </a:lnTo>
                    <a:lnTo>
                      <a:pt x="38" y="16"/>
                    </a:lnTo>
                    <a:lnTo>
                      <a:pt x="34" y="14"/>
                    </a:lnTo>
                    <a:lnTo>
                      <a:pt x="30" y="12"/>
                    </a:lnTo>
                    <a:lnTo>
                      <a:pt x="25" y="11"/>
                    </a:lnTo>
                    <a:lnTo>
                      <a:pt x="23" y="11"/>
                    </a:lnTo>
                    <a:lnTo>
                      <a:pt x="21" y="11"/>
                    </a:lnTo>
                    <a:lnTo>
                      <a:pt x="19" y="10"/>
                    </a:lnTo>
                    <a:lnTo>
                      <a:pt x="18" y="11"/>
                    </a:lnTo>
                    <a:lnTo>
                      <a:pt x="16" y="11"/>
                    </a:lnTo>
                    <a:lnTo>
                      <a:pt x="14" y="11"/>
                    </a:lnTo>
                    <a:lnTo>
                      <a:pt x="13" y="14"/>
                    </a:lnTo>
                    <a:lnTo>
                      <a:pt x="13" y="17"/>
                    </a:lnTo>
                    <a:lnTo>
                      <a:pt x="13" y="20"/>
                    </a:lnTo>
                    <a:lnTo>
                      <a:pt x="13" y="23"/>
                    </a:lnTo>
                    <a:lnTo>
                      <a:pt x="13" y="26"/>
                    </a:lnTo>
                    <a:lnTo>
                      <a:pt x="14" y="30"/>
                    </a:lnTo>
                    <a:lnTo>
                      <a:pt x="15" y="33"/>
                    </a:lnTo>
                    <a:lnTo>
                      <a:pt x="16" y="37"/>
                    </a:lnTo>
                    <a:lnTo>
                      <a:pt x="18" y="40"/>
                    </a:lnTo>
                    <a:lnTo>
                      <a:pt x="20" y="44"/>
                    </a:lnTo>
                    <a:lnTo>
                      <a:pt x="22" y="48"/>
                    </a:lnTo>
                    <a:lnTo>
                      <a:pt x="24" y="51"/>
                    </a:lnTo>
                    <a:lnTo>
                      <a:pt x="26" y="55"/>
                    </a:lnTo>
                    <a:lnTo>
                      <a:pt x="29" y="59"/>
                    </a:lnTo>
                    <a:lnTo>
                      <a:pt x="32" y="63"/>
                    </a:lnTo>
                    <a:lnTo>
                      <a:pt x="35" y="66"/>
                    </a:lnTo>
                    <a:lnTo>
                      <a:pt x="23" y="77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0" name="Group 77"/>
            <p:cNvGrpSpPr>
              <a:grpSpLocks/>
            </p:cNvGrpSpPr>
            <p:nvPr/>
          </p:nvGrpSpPr>
          <p:grpSpPr bwMode="auto">
            <a:xfrm>
              <a:off x="2300288" y="3209925"/>
              <a:ext cx="225425" cy="130175"/>
              <a:chOff x="973" y="1782"/>
              <a:chExt cx="142" cy="82"/>
            </a:xfrm>
            <a:effectLst/>
          </p:grpSpPr>
          <p:sp>
            <p:nvSpPr>
              <p:cNvPr id="367" name="Oval 78"/>
              <p:cNvSpPr>
                <a:spLocks noChangeArrowheads="1"/>
              </p:cNvSpPr>
              <p:nvPr/>
            </p:nvSpPr>
            <p:spPr bwMode="auto">
              <a:xfrm rot="18900000">
                <a:off x="973" y="1782"/>
                <a:ext cx="142" cy="78"/>
              </a:xfrm>
              <a:prstGeom prst="ellipse">
                <a:avLst/>
              </a:prstGeom>
              <a:solidFill>
                <a:srgbClr val="6699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8" name="Freeform 79"/>
              <p:cNvSpPr>
                <a:spLocks/>
              </p:cNvSpPr>
              <p:nvPr/>
            </p:nvSpPr>
            <p:spPr bwMode="auto">
              <a:xfrm>
                <a:off x="1010" y="1786"/>
                <a:ext cx="73" cy="78"/>
              </a:xfrm>
              <a:custGeom>
                <a:avLst/>
                <a:gdLst>
                  <a:gd name="T0" fmla="*/ 20 w 73"/>
                  <a:gd name="T1" fmla="*/ 73 h 78"/>
                  <a:gd name="T2" fmla="*/ 13 w 73"/>
                  <a:gd name="T3" fmla="*/ 64 h 78"/>
                  <a:gd name="T4" fmla="*/ 8 w 73"/>
                  <a:gd name="T5" fmla="*/ 55 h 78"/>
                  <a:gd name="T6" fmla="*/ 4 w 73"/>
                  <a:gd name="T7" fmla="*/ 46 h 78"/>
                  <a:gd name="T8" fmla="*/ 1 w 73"/>
                  <a:gd name="T9" fmla="*/ 37 h 78"/>
                  <a:gd name="T10" fmla="*/ 0 w 73"/>
                  <a:gd name="T11" fmla="*/ 30 h 78"/>
                  <a:gd name="T12" fmla="*/ 1 w 73"/>
                  <a:gd name="T13" fmla="*/ 23 h 78"/>
                  <a:gd name="T14" fmla="*/ 4 w 73"/>
                  <a:gd name="T15" fmla="*/ 17 h 78"/>
                  <a:gd name="T16" fmla="*/ 18 w 73"/>
                  <a:gd name="T17" fmla="*/ 4 h 78"/>
                  <a:gd name="T18" fmla="*/ 21 w 73"/>
                  <a:gd name="T19" fmla="*/ 2 h 78"/>
                  <a:gd name="T20" fmla="*/ 26 w 73"/>
                  <a:gd name="T21" fmla="*/ 0 h 78"/>
                  <a:gd name="T22" fmla="*/ 30 w 73"/>
                  <a:gd name="T23" fmla="*/ 0 h 78"/>
                  <a:gd name="T24" fmla="*/ 36 w 73"/>
                  <a:gd name="T25" fmla="*/ 0 h 78"/>
                  <a:gd name="T26" fmla="*/ 41 w 73"/>
                  <a:gd name="T27" fmla="*/ 1 h 78"/>
                  <a:gd name="T28" fmla="*/ 47 w 73"/>
                  <a:gd name="T29" fmla="*/ 4 h 78"/>
                  <a:gd name="T30" fmla="*/ 54 w 73"/>
                  <a:gd name="T31" fmla="*/ 7 h 78"/>
                  <a:gd name="T32" fmla="*/ 60 w 73"/>
                  <a:gd name="T33" fmla="*/ 11 h 78"/>
                  <a:gd name="T34" fmla="*/ 72 w 73"/>
                  <a:gd name="T35" fmla="*/ 32 h 78"/>
                  <a:gd name="T36" fmla="*/ 48 w 73"/>
                  <a:gd name="T37" fmla="*/ 22 h 78"/>
                  <a:gd name="T38" fmla="*/ 38 w 73"/>
                  <a:gd name="T39" fmla="*/ 16 h 78"/>
                  <a:gd name="T40" fmla="*/ 29 w 73"/>
                  <a:gd name="T41" fmla="*/ 12 h 78"/>
                  <a:gd name="T42" fmla="*/ 22 w 73"/>
                  <a:gd name="T43" fmla="*/ 11 h 78"/>
                  <a:gd name="T44" fmla="*/ 19 w 73"/>
                  <a:gd name="T45" fmla="*/ 10 h 78"/>
                  <a:gd name="T46" fmla="*/ 15 w 73"/>
                  <a:gd name="T47" fmla="*/ 11 h 78"/>
                  <a:gd name="T48" fmla="*/ 12 w 73"/>
                  <a:gd name="T49" fmla="*/ 14 h 78"/>
                  <a:gd name="T50" fmla="*/ 12 w 73"/>
                  <a:gd name="T51" fmla="*/ 20 h 78"/>
                  <a:gd name="T52" fmla="*/ 13 w 73"/>
                  <a:gd name="T53" fmla="*/ 26 h 78"/>
                  <a:gd name="T54" fmla="*/ 15 w 73"/>
                  <a:gd name="T55" fmla="*/ 33 h 78"/>
                  <a:gd name="T56" fmla="*/ 18 w 73"/>
                  <a:gd name="T57" fmla="*/ 40 h 78"/>
                  <a:gd name="T58" fmla="*/ 22 w 73"/>
                  <a:gd name="T59" fmla="*/ 48 h 78"/>
                  <a:gd name="T60" fmla="*/ 27 w 73"/>
                  <a:gd name="T61" fmla="*/ 55 h 78"/>
                  <a:gd name="T62" fmla="*/ 33 w 73"/>
                  <a:gd name="T63" fmla="*/ 63 h 78"/>
                  <a:gd name="T64" fmla="*/ 24 w 73"/>
                  <a:gd name="T65" fmla="*/ 77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3" h="78">
                    <a:moveTo>
                      <a:pt x="24" y="77"/>
                    </a:moveTo>
                    <a:lnTo>
                      <a:pt x="20" y="73"/>
                    </a:lnTo>
                    <a:lnTo>
                      <a:pt x="16" y="68"/>
                    </a:lnTo>
                    <a:lnTo>
                      <a:pt x="13" y="64"/>
                    </a:lnTo>
                    <a:lnTo>
                      <a:pt x="10" y="59"/>
                    </a:lnTo>
                    <a:lnTo>
                      <a:pt x="8" y="55"/>
                    </a:lnTo>
                    <a:lnTo>
                      <a:pt x="6" y="50"/>
                    </a:lnTo>
                    <a:lnTo>
                      <a:pt x="4" y="46"/>
                    </a:lnTo>
                    <a:lnTo>
                      <a:pt x="2" y="42"/>
                    </a:lnTo>
                    <a:lnTo>
                      <a:pt x="1" y="37"/>
                    </a:lnTo>
                    <a:lnTo>
                      <a:pt x="1" y="33"/>
                    </a:lnTo>
                    <a:lnTo>
                      <a:pt x="0" y="30"/>
                    </a:lnTo>
                    <a:lnTo>
                      <a:pt x="1" y="26"/>
                    </a:lnTo>
                    <a:lnTo>
                      <a:pt x="1" y="23"/>
                    </a:lnTo>
                    <a:lnTo>
                      <a:pt x="2" y="20"/>
                    </a:lnTo>
                    <a:lnTo>
                      <a:pt x="4" y="17"/>
                    </a:lnTo>
                    <a:lnTo>
                      <a:pt x="6" y="15"/>
                    </a:lnTo>
                    <a:lnTo>
                      <a:pt x="18" y="4"/>
                    </a:lnTo>
                    <a:lnTo>
                      <a:pt x="20" y="3"/>
                    </a:lnTo>
                    <a:lnTo>
                      <a:pt x="21" y="2"/>
                    </a:lnTo>
                    <a:lnTo>
                      <a:pt x="23" y="1"/>
                    </a:lnTo>
                    <a:lnTo>
                      <a:pt x="26" y="0"/>
                    </a:lnTo>
                    <a:lnTo>
                      <a:pt x="28" y="0"/>
                    </a:lnTo>
                    <a:lnTo>
                      <a:pt x="30" y="0"/>
                    </a:lnTo>
                    <a:lnTo>
                      <a:pt x="33" y="0"/>
                    </a:lnTo>
                    <a:lnTo>
                      <a:pt x="36" y="0"/>
                    </a:lnTo>
                    <a:lnTo>
                      <a:pt x="38" y="1"/>
                    </a:lnTo>
                    <a:lnTo>
                      <a:pt x="41" y="1"/>
                    </a:lnTo>
                    <a:lnTo>
                      <a:pt x="44" y="2"/>
                    </a:lnTo>
                    <a:lnTo>
                      <a:pt x="47" y="4"/>
                    </a:lnTo>
                    <a:lnTo>
                      <a:pt x="51" y="5"/>
                    </a:lnTo>
                    <a:lnTo>
                      <a:pt x="54" y="7"/>
                    </a:lnTo>
                    <a:lnTo>
                      <a:pt x="57" y="9"/>
                    </a:lnTo>
                    <a:lnTo>
                      <a:pt x="60" y="11"/>
                    </a:lnTo>
                    <a:lnTo>
                      <a:pt x="66" y="5"/>
                    </a:lnTo>
                    <a:lnTo>
                      <a:pt x="72" y="32"/>
                    </a:lnTo>
                    <a:lnTo>
                      <a:pt x="42" y="28"/>
                    </a:lnTo>
                    <a:lnTo>
                      <a:pt x="48" y="22"/>
                    </a:lnTo>
                    <a:lnTo>
                      <a:pt x="43" y="19"/>
                    </a:lnTo>
                    <a:lnTo>
                      <a:pt x="38" y="16"/>
                    </a:lnTo>
                    <a:lnTo>
                      <a:pt x="34" y="14"/>
                    </a:lnTo>
                    <a:lnTo>
                      <a:pt x="29" y="12"/>
                    </a:lnTo>
                    <a:lnTo>
                      <a:pt x="25" y="11"/>
                    </a:lnTo>
                    <a:lnTo>
                      <a:pt x="22" y="11"/>
                    </a:lnTo>
                    <a:lnTo>
                      <a:pt x="20" y="11"/>
                    </a:lnTo>
                    <a:lnTo>
                      <a:pt x="19" y="10"/>
                    </a:lnTo>
                    <a:lnTo>
                      <a:pt x="16" y="11"/>
                    </a:lnTo>
                    <a:lnTo>
                      <a:pt x="15" y="11"/>
                    </a:lnTo>
                    <a:lnTo>
                      <a:pt x="13" y="11"/>
                    </a:lnTo>
                    <a:lnTo>
                      <a:pt x="12" y="14"/>
                    </a:lnTo>
                    <a:lnTo>
                      <a:pt x="12" y="17"/>
                    </a:lnTo>
                    <a:lnTo>
                      <a:pt x="12" y="20"/>
                    </a:lnTo>
                    <a:lnTo>
                      <a:pt x="13" y="23"/>
                    </a:lnTo>
                    <a:lnTo>
                      <a:pt x="13" y="26"/>
                    </a:lnTo>
                    <a:lnTo>
                      <a:pt x="14" y="30"/>
                    </a:lnTo>
                    <a:lnTo>
                      <a:pt x="15" y="33"/>
                    </a:lnTo>
                    <a:lnTo>
                      <a:pt x="17" y="37"/>
                    </a:lnTo>
                    <a:lnTo>
                      <a:pt x="18" y="40"/>
                    </a:lnTo>
                    <a:lnTo>
                      <a:pt x="20" y="44"/>
                    </a:lnTo>
                    <a:lnTo>
                      <a:pt x="22" y="48"/>
                    </a:lnTo>
                    <a:lnTo>
                      <a:pt x="25" y="51"/>
                    </a:lnTo>
                    <a:lnTo>
                      <a:pt x="27" y="55"/>
                    </a:lnTo>
                    <a:lnTo>
                      <a:pt x="30" y="59"/>
                    </a:lnTo>
                    <a:lnTo>
                      <a:pt x="33" y="63"/>
                    </a:lnTo>
                    <a:lnTo>
                      <a:pt x="36" y="66"/>
                    </a:lnTo>
                    <a:lnTo>
                      <a:pt x="24" y="77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1" name="Group 80"/>
            <p:cNvGrpSpPr>
              <a:grpSpLocks/>
            </p:cNvGrpSpPr>
            <p:nvPr/>
          </p:nvGrpSpPr>
          <p:grpSpPr bwMode="auto">
            <a:xfrm>
              <a:off x="7623175" y="3594100"/>
              <a:ext cx="125413" cy="225425"/>
              <a:chOff x="4326" y="2024"/>
              <a:chExt cx="79" cy="142"/>
            </a:xfrm>
            <a:effectLst/>
          </p:grpSpPr>
          <p:sp>
            <p:nvSpPr>
              <p:cNvPr id="365" name="Oval 81"/>
              <p:cNvSpPr>
                <a:spLocks noChangeArrowheads="1"/>
              </p:cNvSpPr>
              <p:nvPr/>
            </p:nvSpPr>
            <p:spPr bwMode="auto">
              <a:xfrm rot="18720000">
                <a:off x="4294" y="2056"/>
                <a:ext cx="142" cy="78"/>
              </a:xfrm>
              <a:prstGeom prst="ellipse">
                <a:avLst/>
              </a:prstGeom>
              <a:solidFill>
                <a:srgbClr val="6699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6" name="Freeform 82"/>
              <p:cNvSpPr>
                <a:spLocks/>
              </p:cNvSpPr>
              <p:nvPr/>
            </p:nvSpPr>
            <p:spPr bwMode="auto">
              <a:xfrm>
                <a:off x="4332" y="2058"/>
                <a:ext cx="73" cy="79"/>
              </a:xfrm>
              <a:custGeom>
                <a:avLst/>
                <a:gdLst>
                  <a:gd name="T0" fmla="*/ 22 w 73"/>
                  <a:gd name="T1" fmla="*/ 74 h 79"/>
                  <a:gd name="T2" fmla="*/ 15 w 73"/>
                  <a:gd name="T3" fmla="*/ 65 h 79"/>
                  <a:gd name="T4" fmla="*/ 8 w 73"/>
                  <a:gd name="T5" fmla="*/ 56 h 79"/>
                  <a:gd name="T6" fmla="*/ 4 w 73"/>
                  <a:gd name="T7" fmla="*/ 48 h 79"/>
                  <a:gd name="T8" fmla="*/ 1 w 73"/>
                  <a:gd name="T9" fmla="*/ 39 h 79"/>
                  <a:gd name="T10" fmla="*/ 0 w 73"/>
                  <a:gd name="T11" fmla="*/ 32 h 79"/>
                  <a:gd name="T12" fmla="*/ 1 w 73"/>
                  <a:gd name="T13" fmla="*/ 25 h 79"/>
                  <a:gd name="T14" fmla="*/ 3 w 73"/>
                  <a:gd name="T15" fmla="*/ 19 h 79"/>
                  <a:gd name="T16" fmla="*/ 5 w 73"/>
                  <a:gd name="T17" fmla="*/ 17 h 79"/>
                  <a:gd name="T18" fmla="*/ 18 w 73"/>
                  <a:gd name="T19" fmla="*/ 4 h 79"/>
                  <a:gd name="T20" fmla="*/ 21 w 73"/>
                  <a:gd name="T21" fmla="*/ 2 h 79"/>
                  <a:gd name="T22" fmla="*/ 26 w 73"/>
                  <a:gd name="T23" fmla="*/ 0 h 79"/>
                  <a:gd name="T24" fmla="*/ 31 w 73"/>
                  <a:gd name="T25" fmla="*/ 0 h 79"/>
                  <a:gd name="T26" fmla="*/ 37 w 73"/>
                  <a:gd name="T27" fmla="*/ 1 h 79"/>
                  <a:gd name="T28" fmla="*/ 43 w 73"/>
                  <a:gd name="T29" fmla="*/ 2 h 79"/>
                  <a:gd name="T30" fmla="*/ 49 w 73"/>
                  <a:gd name="T31" fmla="*/ 5 h 79"/>
                  <a:gd name="T32" fmla="*/ 56 w 73"/>
                  <a:gd name="T33" fmla="*/ 8 h 79"/>
                  <a:gd name="T34" fmla="*/ 65 w 73"/>
                  <a:gd name="T35" fmla="*/ 4 h 79"/>
                  <a:gd name="T36" fmla="*/ 41 w 73"/>
                  <a:gd name="T37" fmla="*/ 28 h 79"/>
                  <a:gd name="T38" fmla="*/ 42 w 73"/>
                  <a:gd name="T39" fmla="*/ 19 h 79"/>
                  <a:gd name="T40" fmla="*/ 33 w 73"/>
                  <a:gd name="T41" fmla="*/ 15 h 79"/>
                  <a:gd name="T42" fmla="*/ 26 w 73"/>
                  <a:gd name="T43" fmla="*/ 13 h 79"/>
                  <a:gd name="T44" fmla="*/ 21 w 73"/>
                  <a:gd name="T45" fmla="*/ 12 h 79"/>
                  <a:gd name="T46" fmla="*/ 17 w 73"/>
                  <a:gd name="T47" fmla="*/ 12 h 79"/>
                  <a:gd name="T48" fmla="*/ 14 w 73"/>
                  <a:gd name="T49" fmla="*/ 12 h 79"/>
                  <a:gd name="T50" fmla="*/ 12 w 73"/>
                  <a:gd name="T51" fmla="*/ 16 h 79"/>
                  <a:gd name="T52" fmla="*/ 12 w 73"/>
                  <a:gd name="T53" fmla="*/ 22 h 79"/>
                  <a:gd name="T54" fmla="*/ 13 w 73"/>
                  <a:gd name="T55" fmla="*/ 28 h 79"/>
                  <a:gd name="T56" fmla="*/ 15 w 73"/>
                  <a:gd name="T57" fmla="*/ 35 h 79"/>
                  <a:gd name="T58" fmla="*/ 18 w 73"/>
                  <a:gd name="T59" fmla="*/ 42 h 79"/>
                  <a:gd name="T60" fmla="*/ 23 w 73"/>
                  <a:gd name="T61" fmla="*/ 49 h 79"/>
                  <a:gd name="T62" fmla="*/ 28 w 73"/>
                  <a:gd name="T63" fmla="*/ 57 h 79"/>
                  <a:gd name="T64" fmla="*/ 34 w 73"/>
                  <a:gd name="T65" fmla="*/ 64 h 79"/>
                  <a:gd name="T66" fmla="*/ 26 w 73"/>
                  <a:gd name="T67" fmla="*/ 78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73" h="79">
                    <a:moveTo>
                      <a:pt x="26" y="78"/>
                    </a:moveTo>
                    <a:lnTo>
                      <a:pt x="22" y="74"/>
                    </a:lnTo>
                    <a:lnTo>
                      <a:pt x="18" y="70"/>
                    </a:lnTo>
                    <a:lnTo>
                      <a:pt x="15" y="65"/>
                    </a:lnTo>
                    <a:lnTo>
                      <a:pt x="11" y="61"/>
                    </a:lnTo>
                    <a:lnTo>
                      <a:pt x="8" y="56"/>
                    </a:lnTo>
                    <a:lnTo>
                      <a:pt x="6" y="52"/>
                    </a:lnTo>
                    <a:lnTo>
                      <a:pt x="4" y="48"/>
                    </a:lnTo>
                    <a:lnTo>
                      <a:pt x="2" y="43"/>
                    </a:lnTo>
                    <a:lnTo>
                      <a:pt x="1" y="39"/>
                    </a:lnTo>
                    <a:lnTo>
                      <a:pt x="0" y="35"/>
                    </a:lnTo>
                    <a:lnTo>
                      <a:pt x="0" y="32"/>
                    </a:lnTo>
                    <a:lnTo>
                      <a:pt x="0" y="28"/>
                    </a:lnTo>
                    <a:lnTo>
                      <a:pt x="1" y="25"/>
                    </a:lnTo>
                    <a:lnTo>
                      <a:pt x="2" y="22"/>
                    </a:lnTo>
                    <a:lnTo>
                      <a:pt x="3" y="19"/>
                    </a:lnTo>
                    <a:lnTo>
                      <a:pt x="4" y="18"/>
                    </a:lnTo>
                    <a:lnTo>
                      <a:pt x="5" y="17"/>
                    </a:lnTo>
                    <a:lnTo>
                      <a:pt x="16" y="5"/>
                    </a:lnTo>
                    <a:lnTo>
                      <a:pt x="18" y="4"/>
                    </a:lnTo>
                    <a:lnTo>
                      <a:pt x="19" y="3"/>
                    </a:lnTo>
                    <a:lnTo>
                      <a:pt x="21" y="2"/>
                    </a:lnTo>
                    <a:lnTo>
                      <a:pt x="24" y="1"/>
                    </a:lnTo>
                    <a:lnTo>
                      <a:pt x="26" y="0"/>
                    </a:lnTo>
                    <a:lnTo>
                      <a:pt x="28" y="0"/>
                    </a:lnTo>
                    <a:lnTo>
                      <a:pt x="31" y="0"/>
                    </a:lnTo>
                    <a:lnTo>
                      <a:pt x="34" y="0"/>
                    </a:lnTo>
                    <a:lnTo>
                      <a:pt x="37" y="1"/>
                    </a:lnTo>
                    <a:lnTo>
                      <a:pt x="40" y="1"/>
                    </a:lnTo>
                    <a:lnTo>
                      <a:pt x="43" y="2"/>
                    </a:lnTo>
                    <a:lnTo>
                      <a:pt x="46" y="3"/>
                    </a:lnTo>
                    <a:lnTo>
                      <a:pt x="49" y="5"/>
                    </a:lnTo>
                    <a:lnTo>
                      <a:pt x="52" y="6"/>
                    </a:lnTo>
                    <a:lnTo>
                      <a:pt x="56" y="8"/>
                    </a:lnTo>
                    <a:lnTo>
                      <a:pt x="59" y="10"/>
                    </a:lnTo>
                    <a:lnTo>
                      <a:pt x="65" y="4"/>
                    </a:lnTo>
                    <a:lnTo>
                      <a:pt x="72" y="31"/>
                    </a:lnTo>
                    <a:lnTo>
                      <a:pt x="41" y="28"/>
                    </a:lnTo>
                    <a:lnTo>
                      <a:pt x="47" y="22"/>
                    </a:lnTo>
                    <a:lnTo>
                      <a:pt x="42" y="19"/>
                    </a:lnTo>
                    <a:lnTo>
                      <a:pt x="37" y="17"/>
                    </a:lnTo>
                    <a:lnTo>
                      <a:pt x="33" y="15"/>
                    </a:lnTo>
                    <a:lnTo>
                      <a:pt x="28" y="13"/>
                    </a:lnTo>
                    <a:lnTo>
                      <a:pt x="26" y="13"/>
                    </a:lnTo>
                    <a:lnTo>
                      <a:pt x="24" y="12"/>
                    </a:lnTo>
                    <a:lnTo>
                      <a:pt x="21" y="12"/>
                    </a:lnTo>
                    <a:lnTo>
                      <a:pt x="19" y="12"/>
                    </a:lnTo>
                    <a:lnTo>
                      <a:pt x="17" y="12"/>
                    </a:lnTo>
                    <a:lnTo>
                      <a:pt x="16" y="12"/>
                    </a:lnTo>
                    <a:lnTo>
                      <a:pt x="14" y="12"/>
                    </a:lnTo>
                    <a:lnTo>
                      <a:pt x="12" y="13"/>
                    </a:lnTo>
                    <a:lnTo>
                      <a:pt x="12" y="16"/>
                    </a:lnTo>
                    <a:lnTo>
                      <a:pt x="11" y="19"/>
                    </a:lnTo>
                    <a:lnTo>
                      <a:pt x="12" y="22"/>
                    </a:lnTo>
                    <a:lnTo>
                      <a:pt x="12" y="25"/>
                    </a:lnTo>
                    <a:lnTo>
                      <a:pt x="13" y="28"/>
                    </a:lnTo>
                    <a:lnTo>
                      <a:pt x="14" y="32"/>
                    </a:lnTo>
                    <a:lnTo>
                      <a:pt x="15" y="35"/>
                    </a:lnTo>
                    <a:lnTo>
                      <a:pt x="17" y="38"/>
                    </a:lnTo>
                    <a:lnTo>
                      <a:pt x="18" y="42"/>
                    </a:lnTo>
                    <a:lnTo>
                      <a:pt x="20" y="46"/>
                    </a:lnTo>
                    <a:lnTo>
                      <a:pt x="23" y="49"/>
                    </a:lnTo>
                    <a:lnTo>
                      <a:pt x="25" y="53"/>
                    </a:lnTo>
                    <a:lnTo>
                      <a:pt x="28" y="57"/>
                    </a:lnTo>
                    <a:lnTo>
                      <a:pt x="31" y="60"/>
                    </a:lnTo>
                    <a:lnTo>
                      <a:pt x="34" y="64"/>
                    </a:lnTo>
                    <a:lnTo>
                      <a:pt x="37" y="67"/>
                    </a:lnTo>
                    <a:lnTo>
                      <a:pt x="26" y="78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2" name="Group 83"/>
            <p:cNvGrpSpPr>
              <a:grpSpLocks/>
            </p:cNvGrpSpPr>
            <p:nvPr/>
          </p:nvGrpSpPr>
          <p:grpSpPr bwMode="auto">
            <a:xfrm>
              <a:off x="7378700" y="3586163"/>
              <a:ext cx="225425" cy="133350"/>
              <a:chOff x="4172" y="2019"/>
              <a:chExt cx="142" cy="84"/>
            </a:xfrm>
            <a:effectLst/>
          </p:grpSpPr>
          <p:sp>
            <p:nvSpPr>
              <p:cNvPr id="363" name="Oval 84"/>
              <p:cNvSpPr>
                <a:spLocks noChangeArrowheads="1"/>
              </p:cNvSpPr>
              <p:nvPr/>
            </p:nvSpPr>
            <p:spPr bwMode="auto">
              <a:xfrm rot="18900000">
                <a:off x="4172" y="2019"/>
                <a:ext cx="142" cy="78"/>
              </a:xfrm>
              <a:prstGeom prst="ellipse">
                <a:avLst/>
              </a:prstGeom>
              <a:solidFill>
                <a:srgbClr val="FFCC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4" name="Freeform 85"/>
              <p:cNvSpPr>
                <a:spLocks/>
              </p:cNvSpPr>
              <p:nvPr/>
            </p:nvSpPr>
            <p:spPr bwMode="auto">
              <a:xfrm>
                <a:off x="4212" y="2025"/>
                <a:ext cx="73" cy="78"/>
              </a:xfrm>
              <a:custGeom>
                <a:avLst/>
                <a:gdLst>
                  <a:gd name="T0" fmla="*/ 19 w 73"/>
                  <a:gd name="T1" fmla="*/ 73 h 78"/>
                  <a:gd name="T2" fmla="*/ 13 w 73"/>
                  <a:gd name="T3" fmla="*/ 64 h 78"/>
                  <a:gd name="T4" fmla="*/ 7 w 73"/>
                  <a:gd name="T5" fmla="*/ 55 h 78"/>
                  <a:gd name="T6" fmla="*/ 3 w 73"/>
                  <a:gd name="T7" fmla="*/ 46 h 78"/>
                  <a:gd name="T8" fmla="*/ 1 w 73"/>
                  <a:gd name="T9" fmla="*/ 37 h 78"/>
                  <a:gd name="T10" fmla="*/ 0 w 73"/>
                  <a:gd name="T11" fmla="*/ 30 h 78"/>
                  <a:gd name="T12" fmla="*/ 1 w 73"/>
                  <a:gd name="T13" fmla="*/ 23 h 78"/>
                  <a:gd name="T14" fmla="*/ 4 w 73"/>
                  <a:gd name="T15" fmla="*/ 17 h 78"/>
                  <a:gd name="T16" fmla="*/ 18 w 73"/>
                  <a:gd name="T17" fmla="*/ 4 h 78"/>
                  <a:gd name="T18" fmla="*/ 21 w 73"/>
                  <a:gd name="T19" fmla="*/ 2 h 78"/>
                  <a:gd name="T20" fmla="*/ 26 w 73"/>
                  <a:gd name="T21" fmla="*/ 0 h 78"/>
                  <a:gd name="T22" fmla="*/ 30 w 73"/>
                  <a:gd name="T23" fmla="*/ 0 h 78"/>
                  <a:gd name="T24" fmla="*/ 36 w 73"/>
                  <a:gd name="T25" fmla="*/ 0 h 78"/>
                  <a:gd name="T26" fmla="*/ 41 w 73"/>
                  <a:gd name="T27" fmla="*/ 1 h 78"/>
                  <a:gd name="T28" fmla="*/ 47 w 73"/>
                  <a:gd name="T29" fmla="*/ 4 h 78"/>
                  <a:gd name="T30" fmla="*/ 54 w 73"/>
                  <a:gd name="T31" fmla="*/ 7 h 78"/>
                  <a:gd name="T32" fmla="*/ 60 w 73"/>
                  <a:gd name="T33" fmla="*/ 11 h 78"/>
                  <a:gd name="T34" fmla="*/ 72 w 73"/>
                  <a:gd name="T35" fmla="*/ 33 h 78"/>
                  <a:gd name="T36" fmla="*/ 48 w 73"/>
                  <a:gd name="T37" fmla="*/ 22 h 78"/>
                  <a:gd name="T38" fmla="*/ 38 w 73"/>
                  <a:gd name="T39" fmla="*/ 16 h 78"/>
                  <a:gd name="T40" fmla="*/ 30 w 73"/>
                  <a:gd name="T41" fmla="*/ 12 h 78"/>
                  <a:gd name="T42" fmla="*/ 23 w 73"/>
                  <a:gd name="T43" fmla="*/ 11 h 78"/>
                  <a:gd name="T44" fmla="*/ 19 w 73"/>
                  <a:gd name="T45" fmla="*/ 10 h 78"/>
                  <a:gd name="T46" fmla="*/ 16 w 73"/>
                  <a:gd name="T47" fmla="*/ 11 h 78"/>
                  <a:gd name="T48" fmla="*/ 13 w 73"/>
                  <a:gd name="T49" fmla="*/ 14 h 78"/>
                  <a:gd name="T50" fmla="*/ 13 w 73"/>
                  <a:gd name="T51" fmla="*/ 20 h 78"/>
                  <a:gd name="T52" fmla="*/ 13 w 73"/>
                  <a:gd name="T53" fmla="*/ 26 h 78"/>
                  <a:gd name="T54" fmla="*/ 15 w 73"/>
                  <a:gd name="T55" fmla="*/ 33 h 78"/>
                  <a:gd name="T56" fmla="*/ 18 w 73"/>
                  <a:gd name="T57" fmla="*/ 40 h 78"/>
                  <a:gd name="T58" fmla="*/ 22 w 73"/>
                  <a:gd name="T59" fmla="*/ 48 h 78"/>
                  <a:gd name="T60" fmla="*/ 27 w 73"/>
                  <a:gd name="T61" fmla="*/ 55 h 78"/>
                  <a:gd name="T62" fmla="*/ 33 w 73"/>
                  <a:gd name="T63" fmla="*/ 63 h 78"/>
                  <a:gd name="T64" fmla="*/ 23 w 73"/>
                  <a:gd name="T65" fmla="*/ 77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3" h="78">
                    <a:moveTo>
                      <a:pt x="23" y="77"/>
                    </a:moveTo>
                    <a:lnTo>
                      <a:pt x="19" y="73"/>
                    </a:lnTo>
                    <a:lnTo>
                      <a:pt x="16" y="68"/>
                    </a:lnTo>
                    <a:lnTo>
                      <a:pt x="13" y="64"/>
                    </a:lnTo>
                    <a:lnTo>
                      <a:pt x="10" y="59"/>
                    </a:lnTo>
                    <a:lnTo>
                      <a:pt x="7" y="55"/>
                    </a:lnTo>
                    <a:lnTo>
                      <a:pt x="5" y="50"/>
                    </a:lnTo>
                    <a:lnTo>
                      <a:pt x="3" y="46"/>
                    </a:lnTo>
                    <a:lnTo>
                      <a:pt x="2" y="42"/>
                    </a:lnTo>
                    <a:lnTo>
                      <a:pt x="1" y="37"/>
                    </a:lnTo>
                    <a:lnTo>
                      <a:pt x="1" y="33"/>
                    </a:lnTo>
                    <a:lnTo>
                      <a:pt x="0" y="30"/>
                    </a:lnTo>
                    <a:lnTo>
                      <a:pt x="1" y="26"/>
                    </a:lnTo>
                    <a:lnTo>
                      <a:pt x="1" y="23"/>
                    </a:lnTo>
                    <a:lnTo>
                      <a:pt x="2" y="20"/>
                    </a:lnTo>
                    <a:lnTo>
                      <a:pt x="4" y="17"/>
                    </a:lnTo>
                    <a:lnTo>
                      <a:pt x="6" y="15"/>
                    </a:lnTo>
                    <a:lnTo>
                      <a:pt x="18" y="4"/>
                    </a:lnTo>
                    <a:lnTo>
                      <a:pt x="20" y="3"/>
                    </a:lnTo>
                    <a:lnTo>
                      <a:pt x="21" y="2"/>
                    </a:lnTo>
                    <a:lnTo>
                      <a:pt x="23" y="1"/>
                    </a:lnTo>
                    <a:lnTo>
                      <a:pt x="26" y="0"/>
                    </a:lnTo>
                    <a:lnTo>
                      <a:pt x="28" y="0"/>
                    </a:lnTo>
                    <a:lnTo>
                      <a:pt x="30" y="0"/>
                    </a:lnTo>
                    <a:lnTo>
                      <a:pt x="33" y="0"/>
                    </a:lnTo>
                    <a:lnTo>
                      <a:pt x="36" y="0"/>
                    </a:lnTo>
                    <a:lnTo>
                      <a:pt x="38" y="1"/>
                    </a:lnTo>
                    <a:lnTo>
                      <a:pt x="41" y="1"/>
                    </a:lnTo>
                    <a:lnTo>
                      <a:pt x="44" y="2"/>
                    </a:lnTo>
                    <a:lnTo>
                      <a:pt x="47" y="4"/>
                    </a:lnTo>
                    <a:lnTo>
                      <a:pt x="51" y="5"/>
                    </a:lnTo>
                    <a:lnTo>
                      <a:pt x="54" y="7"/>
                    </a:lnTo>
                    <a:lnTo>
                      <a:pt x="57" y="9"/>
                    </a:lnTo>
                    <a:lnTo>
                      <a:pt x="60" y="11"/>
                    </a:lnTo>
                    <a:lnTo>
                      <a:pt x="66" y="5"/>
                    </a:lnTo>
                    <a:lnTo>
                      <a:pt x="72" y="33"/>
                    </a:lnTo>
                    <a:lnTo>
                      <a:pt x="42" y="28"/>
                    </a:lnTo>
                    <a:lnTo>
                      <a:pt x="48" y="22"/>
                    </a:lnTo>
                    <a:lnTo>
                      <a:pt x="43" y="19"/>
                    </a:lnTo>
                    <a:lnTo>
                      <a:pt x="38" y="16"/>
                    </a:lnTo>
                    <a:lnTo>
                      <a:pt x="34" y="14"/>
                    </a:lnTo>
                    <a:lnTo>
                      <a:pt x="30" y="12"/>
                    </a:lnTo>
                    <a:lnTo>
                      <a:pt x="25" y="11"/>
                    </a:lnTo>
                    <a:lnTo>
                      <a:pt x="23" y="11"/>
                    </a:lnTo>
                    <a:lnTo>
                      <a:pt x="21" y="11"/>
                    </a:lnTo>
                    <a:lnTo>
                      <a:pt x="19" y="10"/>
                    </a:lnTo>
                    <a:lnTo>
                      <a:pt x="18" y="11"/>
                    </a:lnTo>
                    <a:lnTo>
                      <a:pt x="16" y="11"/>
                    </a:lnTo>
                    <a:lnTo>
                      <a:pt x="14" y="11"/>
                    </a:lnTo>
                    <a:lnTo>
                      <a:pt x="13" y="14"/>
                    </a:lnTo>
                    <a:lnTo>
                      <a:pt x="13" y="17"/>
                    </a:lnTo>
                    <a:lnTo>
                      <a:pt x="13" y="20"/>
                    </a:lnTo>
                    <a:lnTo>
                      <a:pt x="13" y="23"/>
                    </a:lnTo>
                    <a:lnTo>
                      <a:pt x="13" y="26"/>
                    </a:lnTo>
                    <a:lnTo>
                      <a:pt x="14" y="30"/>
                    </a:lnTo>
                    <a:lnTo>
                      <a:pt x="15" y="33"/>
                    </a:lnTo>
                    <a:lnTo>
                      <a:pt x="16" y="37"/>
                    </a:lnTo>
                    <a:lnTo>
                      <a:pt x="18" y="40"/>
                    </a:lnTo>
                    <a:lnTo>
                      <a:pt x="20" y="44"/>
                    </a:lnTo>
                    <a:lnTo>
                      <a:pt x="22" y="48"/>
                    </a:lnTo>
                    <a:lnTo>
                      <a:pt x="24" y="51"/>
                    </a:lnTo>
                    <a:lnTo>
                      <a:pt x="27" y="55"/>
                    </a:lnTo>
                    <a:lnTo>
                      <a:pt x="30" y="59"/>
                    </a:lnTo>
                    <a:lnTo>
                      <a:pt x="33" y="63"/>
                    </a:lnTo>
                    <a:lnTo>
                      <a:pt x="36" y="66"/>
                    </a:lnTo>
                    <a:lnTo>
                      <a:pt x="23" y="77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3" name="Freeform 86"/>
            <p:cNvSpPr>
              <a:spLocks/>
            </p:cNvSpPr>
            <p:nvPr/>
          </p:nvSpPr>
          <p:spPr bwMode="auto">
            <a:xfrm>
              <a:off x="3219450" y="5284788"/>
              <a:ext cx="282575" cy="142875"/>
            </a:xfrm>
            <a:custGeom>
              <a:avLst/>
              <a:gdLst>
                <a:gd name="T0" fmla="*/ 177 w 178"/>
                <a:gd name="T1" fmla="*/ 0 h 90"/>
                <a:gd name="T2" fmla="*/ 138 w 178"/>
                <a:gd name="T3" fmla="*/ 44 h 90"/>
                <a:gd name="T4" fmla="*/ 155 w 178"/>
                <a:gd name="T5" fmla="*/ 89 h 90"/>
                <a:gd name="T6" fmla="*/ 0 w 178"/>
                <a:gd name="T7" fmla="*/ 36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8" h="90">
                  <a:moveTo>
                    <a:pt x="177" y="0"/>
                  </a:moveTo>
                  <a:lnTo>
                    <a:pt x="138" y="44"/>
                  </a:lnTo>
                  <a:lnTo>
                    <a:pt x="155" y="89"/>
                  </a:lnTo>
                  <a:lnTo>
                    <a:pt x="0" y="36"/>
                  </a:lnTo>
                </a:path>
              </a:pathLst>
            </a:custGeom>
            <a:noFill/>
            <a:ln w="25400" cap="rnd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4" name="Line 87"/>
            <p:cNvSpPr>
              <a:spLocks noChangeShapeType="1"/>
            </p:cNvSpPr>
            <p:nvPr/>
          </p:nvSpPr>
          <p:spPr bwMode="auto">
            <a:xfrm>
              <a:off x="2406650" y="5060950"/>
              <a:ext cx="201613" cy="6350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5" name="Freeform 88"/>
            <p:cNvSpPr>
              <a:spLocks/>
            </p:cNvSpPr>
            <p:nvPr/>
          </p:nvSpPr>
          <p:spPr bwMode="auto">
            <a:xfrm>
              <a:off x="2351088" y="5102225"/>
              <a:ext cx="165100" cy="146050"/>
            </a:xfrm>
            <a:custGeom>
              <a:avLst/>
              <a:gdLst>
                <a:gd name="T0" fmla="*/ 0 w 104"/>
                <a:gd name="T1" fmla="*/ 67 h 92"/>
                <a:gd name="T2" fmla="*/ 73 w 104"/>
                <a:gd name="T3" fmla="*/ 91 h 92"/>
                <a:gd name="T4" fmla="*/ 103 w 104"/>
                <a:gd name="T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4" h="92">
                  <a:moveTo>
                    <a:pt x="0" y="67"/>
                  </a:moveTo>
                  <a:lnTo>
                    <a:pt x="73" y="91"/>
                  </a:lnTo>
                  <a:lnTo>
                    <a:pt x="103" y="0"/>
                  </a:lnTo>
                </a:path>
              </a:pathLst>
            </a:custGeom>
            <a:noFill/>
            <a:ln w="25400" cap="rnd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" name="Freeform 89"/>
            <p:cNvSpPr>
              <a:spLocks/>
            </p:cNvSpPr>
            <p:nvPr/>
          </p:nvSpPr>
          <p:spPr bwMode="auto">
            <a:xfrm>
              <a:off x="3771900" y="5241925"/>
              <a:ext cx="82550" cy="268288"/>
            </a:xfrm>
            <a:custGeom>
              <a:avLst/>
              <a:gdLst>
                <a:gd name="T0" fmla="*/ 8 w 52"/>
                <a:gd name="T1" fmla="*/ 0 h 169"/>
                <a:gd name="T2" fmla="*/ 51 w 52"/>
                <a:gd name="T3" fmla="*/ 54 h 169"/>
                <a:gd name="T4" fmla="*/ 0 w 52"/>
                <a:gd name="T5" fmla="*/ 168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169">
                  <a:moveTo>
                    <a:pt x="8" y="0"/>
                  </a:moveTo>
                  <a:lnTo>
                    <a:pt x="51" y="54"/>
                  </a:lnTo>
                  <a:lnTo>
                    <a:pt x="0" y="168"/>
                  </a:lnTo>
                </a:path>
              </a:pathLst>
            </a:custGeom>
            <a:noFill/>
            <a:ln w="25400" cap="rnd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" name="Oval 90"/>
            <p:cNvSpPr>
              <a:spLocks noChangeArrowheads="1"/>
            </p:cNvSpPr>
            <p:nvPr/>
          </p:nvSpPr>
          <p:spPr bwMode="auto">
            <a:xfrm>
              <a:off x="3498850" y="5216525"/>
              <a:ext cx="325438" cy="174625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8" name="Freeform 91"/>
            <p:cNvSpPr>
              <a:spLocks/>
            </p:cNvSpPr>
            <p:nvPr/>
          </p:nvSpPr>
          <p:spPr bwMode="auto">
            <a:xfrm>
              <a:off x="4957763" y="4789488"/>
              <a:ext cx="388937" cy="601662"/>
            </a:xfrm>
            <a:custGeom>
              <a:avLst/>
              <a:gdLst>
                <a:gd name="T0" fmla="*/ 244 w 245"/>
                <a:gd name="T1" fmla="*/ 378 h 379"/>
                <a:gd name="T2" fmla="*/ 90 w 245"/>
                <a:gd name="T3" fmla="*/ 252 h 379"/>
                <a:gd name="T4" fmla="*/ 42 w 245"/>
                <a:gd name="T5" fmla="*/ 180 h 379"/>
                <a:gd name="T6" fmla="*/ 0 w 245"/>
                <a:gd name="T7" fmla="*/ 0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5" h="379">
                  <a:moveTo>
                    <a:pt x="244" y="378"/>
                  </a:moveTo>
                  <a:lnTo>
                    <a:pt x="90" y="252"/>
                  </a:lnTo>
                  <a:lnTo>
                    <a:pt x="42" y="180"/>
                  </a:lnTo>
                  <a:lnTo>
                    <a:pt x="0" y="0"/>
                  </a:lnTo>
                </a:path>
              </a:pathLst>
            </a:custGeom>
            <a:noFill/>
            <a:ln w="25400" cap="rnd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" name="Rectangle 92"/>
            <p:cNvSpPr>
              <a:spLocks noChangeArrowheads="1"/>
            </p:cNvSpPr>
            <p:nvPr/>
          </p:nvSpPr>
          <p:spPr bwMode="auto">
            <a:xfrm rot="1140000">
              <a:off x="2178050" y="5127625"/>
              <a:ext cx="176213" cy="106363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0" name="Rectangle 93"/>
            <p:cNvSpPr>
              <a:spLocks noChangeArrowheads="1"/>
            </p:cNvSpPr>
            <p:nvPr/>
          </p:nvSpPr>
          <p:spPr bwMode="auto">
            <a:xfrm rot="1140000">
              <a:off x="2230438" y="4978400"/>
              <a:ext cx="179387" cy="106363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1" name="Rectangle 94"/>
            <p:cNvSpPr>
              <a:spLocks noChangeArrowheads="1"/>
            </p:cNvSpPr>
            <p:nvPr/>
          </p:nvSpPr>
          <p:spPr bwMode="auto">
            <a:xfrm rot="1140000">
              <a:off x="2587625" y="5186363"/>
              <a:ext cx="676275" cy="10636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2" name="Rectangle 95"/>
            <p:cNvSpPr>
              <a:spLocks noChangeArrowheads="1"/>
            </p:cNvSpPr>
            <p:nvPr/>
          </p:nvSpPr>
          <p:spPr bwMode="auto">
            <a:xfrm>
              <a:off x="409192" y="4889956"/>
              <a:ext cx="1648208" cy="215444"/>
            </a:xfrm>
            <a:prstGeom prst="rect">
              <a:avLst/>
            </a:prstGeom>
            <a:ln>
              <a:headEnd/>
              <a:tailEnd/>
            </a:ln>
            <a:effectLst/>
            <a:ex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lIns="91440" tIns="0" rIns="91440" bIns="0">
              <a:spAutoFit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</a:rPr>
                <a:t>  Polarized Source</a:t>
              </a:r>
            </a:p>
          </p:txBody>
        </p:sp>
        <p:sp>
          <p:nvSpPr>
            <p:cNvPr id="263" name="Line 100"/>
            <p:cNvSpPr>
              <a:spLocks noChangeShapeType="1"/>
            </p:cNvSpPr>
            <p:nvPr/>
          </p:nvSpPr>
          <p:spPr bwMode="auto">
            <a:xfrm>
              <a:off x="3956050" y="4876800"/>
              <a:ext cx="387350" cy="20478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4" name="Line 101"/>
            <p:cNvSpPr>
              <a:spLocks noChangeShapeType="1"/>
            </p:cNvSpPr>
            <p:nvPr/>
          </p:nvSpPr>
          <p:spPr bwMode="auto">
            <a:xfrm flipV="1">
              <a:off x="2398713" y="4267200"/>
              <a:ext cx="1938337" cy="152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5" name="Line 103"/>
            <p:cNvSpPr>
              <a:spLocks noChangeShapeType="1"/>
            </p:cNvSpPr>
            <p:nvPr/>
          </p:nvSpPr>
          <p:spPr bwMode="auto">
            <a:xfrm flipH="1" flipV="1">
              <a:off x="7766049" y="3885604"/>
              <a:ext cx="500063" cy="5339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66" name="Group 104"/>
            <p:cNvGrpSpPr>
              <a:grpSpLocks/>
            </p:cNvGrpSpPr>
            <p:nvPr/>
          </p:nvGrpSpPr>
          <p:grpSpPr bwMode="auto">
            <a:xfrm rot="1560000">
              <a:off x="5175250" y="5713413"/>
              <a:ext cx="155575" cy="153987"/>
              <a:chOff x="2834" y="3316"/>
              <a:chExt cx="98" cy="97"/>
            </a:xfrm>
            <a:effectLst/>
          </p:grpSpPr>
          <p:sp>
            <p:nvSpPr>
              <p:cNvPr id="358" name="Oval 105"/>
              <p:cNvSpPr>
                <a:spLocks noChangeArrowheads="1"/>
              </p:cNvSpPr>
              <p:nvPr/>
            </p:nvSpPr>
            <p:spPr bwMode="auto">
              <a:xfrm rot="2640000">
                <a:off x="2834" y="3367"/>
                <a:ext cx="47" cy="46"/>
              </a:xfrm>
              <a:prstGeom prst="ellipse">
                <a:avLst/>
              </a:prstGeom>
              <a:solidFill>
                <a:srgbClr val="CC00C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" name="Line 106"/>
              <p:cNvSpPr>
                <a:spLocks noChangeShapeType="1"/>
              </p:cNvSpPr>
              <p:nvPr/>
            </p:nvSpPr>
            <p:spPr bwMode="auto">
              <a:xfrm>
                <a:off x="2905" y="3370"/>
                <a:ext cx="1" cy="33"/>
              </a:xfrm>
              <a:prstGeom prst="line">
                <a:avLst/>
              </a:prstGeom>
              <a:noFill/>
              <a:ln w="12700">
                <a:solidFill>
                  <a:srgbClr val="CC00CC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" name="Line 107"/>
              <p:cNvSpPr>
                <a:spLocks noChangeShapeType="1"/>
              </p:cNvSpPr>
              <p:nvPr/>
            </p:nvSpPr>
            <p:spPr bwMode="auto">
              <a:xfrm>
                <a:off x="2931" y="3370"/>
                <a:ext cx="1" cy="33"/>
              </a:xfrm>
              <a:prstGeom prst="line">
                <a:avLst/>
              </a:prstGeom>
              <a:noFill/>
              <a:ln w="12700">
                <a:solidFill>
                  <a:srgbClr val="CC00CC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" name="Line 108"/>
              <p:cNvSpPr>
                <a:spLocks noChangeShapeType="1"/>
              </p:cNvSpPr>
              <p:nvPr/>
            </p:nvSpPr>
            <p:spPr bwMode="auto">
              <a:xfrm>
                <a:off x="2848" y="3341"/>
                <a:ext cx="32" cy="0"/>
              </a:xfrm>
              <a:prstGeom prst="line">
                <a:avLst/>
              </a:prstGeom>
              <a:noFill/>
              <a:ln w="12700">
                <a:solidFill>
                  <a:srgbClr val="CC00CC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" name="Line 109"/>
              <p:cNvSpPr>
                <a:spLocks noChangeShapeType="1"/>
              </p:cNvSpPr>
              <p:nvPr/>
            </p:nvSpPr>
            <p:spPr bwMode="auto">
              <a:xfrm>
                <a:off x="2848" y="3316"/>
                <a:ext cx="32" cy="0"/>
              </a:xfrm>
              <a:prstGeom prst="line">
                <a:avLst/>
              </a:prstGeom>
              <a:noFill/>
              <a:ln w="12700">
                <a:solidFill>
                  <a:srgbClr val="CC00CC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7" name="Group 110"/>
            <p:cNvGrpSpPr>
              <a:grpSpLocks/>
            </p:cNvGrpSpPr>
            <p:nvPr/>
          </p:nvGrpSpPr>
          <p:grpSpPr bwMode="auto">
            <a:xfrm>
              <a:off x="3563938" y="5414963"/>
              <a:ext cx="153987" cy="174625"/>
              <a:chOff x="1769" y="3171"/>
              <a:chExt cx="97" cy="110"/>
            </a:xfrm>
            <a:effectLst/>
          </p:grpSpPr>
          <p:sp>
            <p:nvSpPr>
              <p:cNvPr id="353" name="Oval 111"/>
              <p:cNvSpPr>
                <a:spLocks noChangeArrowheads="1"/>
              </p:cNvSpPr>
              <p:nvPr/>
            </p:nvSpPr>
            <p:spPr bwMode="auto">
              <a:xfrm rot="6480000">
                <a:off x="1769" y="3186"/>
                <a:ext cx="46" cy="45"/>
              </a:xfrm>
              <a:prstGeom prst="ellipse">
                <a:avLst/>
              </a:prstGeom>
              <a:solidFill>
                <a:srgbClr val="CC00C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4" name="Line 112"/>
              <p:cNvSpPr>
                <a:spLocks noChangeShapeType="1"/>
              </p:cNvSpPr>
              <p:nvPr/>
            </p:nvSpPr>
            <p:spPr bwMode="auto">
              <a:xfrm flipH="1">
                <a:off x="1799" y="3244"/>
                <a:ext cx="28" cy="14"/>
              </a:xfrm>
              <a:prstGeom prst="line">
                <a:avLst/>
              </a:prstGeom>
              <a:noFill/>
              <a:ln w="12700">
                <a:solidFill>
                  <a:srgbClr val="CC00CC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" name="Line 113"/>
              <p:cNvSpPr>
                <a:spLocks noChangeShapeType="1"/>
              </p:cNvSpPr>
              <p:nvPr/>
            </p:nvSpPr>
            <p:spPr bwMode="auto">
              <a:xfrm flipH="1">
                <a:off x="1811" y="3267"/>
                <a:ext cx="28" cy="14"/>
              </a:xfrm>
              <a:prstGeom prst="line">
                <a:avLst/>
              </a:prstGeom>
              <a:noFill/>
              <a:ln w="12700">
                <a:solidFill>
                  <a:srgbClr val="CC00CC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6" name="Line 114"/>
              <p:cNvSpPr>
                <a:spLocks noChangeShapeType="1"/>
              </p:cNvSpPr>
              <p:nvPr/>
            </p:nvSpPr>
            <p:spPr bwMode="auto">
              <a:xfrm>
                <a:off x="1829" y="3182"/>
                <a:ext cx="14" cy="28"/>
              </a:xfrm>
              <a:prstGeom prst="line">
                <a:avLst/>
              </a:prstGeom>
              <a:noFill/>
              <a:ln w="12700">
                <a:solidFill>
                  <a:srgbClr val="CC00CC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7" name="Line 115"/>
              <p:cNvSpPr>
                <a:spLocks noChangeShapeType="1"/>
              </p:cNvSpPr>
              <p:nvPr/>
            </p:nvSpPr>
            <p:spPr bwMode="auto">
              <a:xfrm>
                <a:off x="1852" y="3171"/>
                <a:ext cx="14" cy="28"/>
              </a:xfrm>
              <a:prstGeom prst="line">
                <a:avLst/>
              </a:prstGeom>
              <a:noFill/>
              <a:ln w="12700">
                <a:solidFill>
                  <a:srgbClr val="CC00CC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8" name="Group 116"/>
            <p:cNvGrpSpPr>
              <a:grpSpLocks/>
            </p:cNvGrpSpPr>
            <p:nvPr/>
          </p:nvGrpSpPr>
          <p:grpSpPr bwMode="auto">
            <a:xfrm>
              <a:off x="5251450" y="2657475"/>
              <a:ext cx="144463" cy="188913"/>
              <a:chOff x="2832" y="1434"/>
              <a:chExt cx="91" cy="119"/>
            </a:xfrm>
            <a:effectLst/>
          </p:grpSpPr>
          <p:sp>
            <p:nvSpPr>
              <p:cNvPr id="348" name="Oval 117"/>
              <p:cNvSpPr>
                <a:spLocks noChangeArrowheads="1"/>
              </p:cNvSpPr>
              <p:nvPr/>
            </p:nvSpPr>
            <p:spPr bwMode="auto">
              <a:xfrm>
                <a:off x="2832" y="1468"/>
                <a:ext cx="46" cy="46"/>
              </a:xfrm>
              <a:prstGeom prst="ellipse">
                <a:avLst/>
              </a:prstGeom>
              <a:solidFill>
                <a:srgbClr val="CC00C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" name="Line 118"/>
              <p:cNvSpPr>
                <a:spLocks noChangeShapeType="1"/>
              </p:cNvSpPr>
              <p:nvPr/>
            </p:nvSpPr>
            <p:spPr bwMode="auto">
              <a:xfrm flipH="1">
                <a:off x="2878" y="1512"/>
                <a:ext cx="23" cy="23"/>
              </a:xfrm>
              <a:prstGeom prst="line">
                <a:avLst/>
              </a:prstGeom>
              <a:noFill/>
              <a:ln w="12700">
                <a:solidFill>
                  <a:srgbClr val="CC00CC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" name="Line 119"/>
              <p:cNvSpPr>
                <a:spLocks noChangeShapeType="1"/>
              </p:cNvSpPr>
              <p:nvPr/>
            </p:nvSpPr>
            <p:spPr bwMode="auto">
              <a:xfrm flipH="1">
                <a:off x="2896" y="1530"/>
                <a:ext cx="23" cy="23"/>
              </a:xfrm>
              <a:prstGeom prst="line">
                <a:avLst/>
              </a:prstGeom>
              <a:noFill/>
              <a:ln w="12700">
                <a:solidFill>
                  <a:srgbClr val="CC00CC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" name="Line 120"/>
              <p:cNvSpPr>
                <a:spLocks noChangeShapeType="1"/>
              </p:cNvSpPr>
              <p:nvPr/>
            </p:nvSpPr>
            <p:spPr bwMode="auto">
              <a:xfrm>
                <a:off x="2882" y="1452"/>
                <a:ext cx="23" cy="23"/>
              </a:xfrm>
              <a:prstGeom prst="line">
                <a:avLst/>
              </a:prstGeom>
              <a:noFill/>
              <a:ln w="12700">
                <a:solidFill>
                  <a:srgbClr val="CC00CC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" name="Line 121"/>
              <p:cNvSpPr>
                <a:spLocks noChangeShapeType="1"/>
              </p:cNvSpPr>
              <p:nvPr/>
            </p:nvSpPr>
            <p:spPr bwMode="auto">
              <a:xfrm>
                <a:off x="2900" y="1434"/>
                <a:ext cx="23" cy="23"/>
              </a:xfrm>
              <a:prstGeom prst="line">
                <a:avLst/>
              </a:prstGeom>
              <a:noFill/>
              <a:ln w="12700">
                <a:solidFill>
                  <a:srgbClr val="CC00CC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9" name="Group 122"/>
            <p:cNvGrpSpPr>
              <a:grpSpLocks/>
            </p:cNvGrpSpPr>
            <p:nvPr/>
          </p:nvGrpSpPr>
          <p:grpSpPr bwMode="auto">
            <a:xfrm>
              <a:off x="5153025" y="2532063"/>
              <a:ext cx="152400" cy="188912"/>
              <a:chOff x="2770" y="1355"/>
              <a:chExt cx="96" cy="119"/>
            </a:xfrm>
            <a:effectLst/>
          </p:grpSpPr>
          <p:sp>
            <p:nvSpPr>
              <p:cNvPr id="343" name="Oval 123"/>
              <p:cNvSpPr>
                <a:spLocks noChangeArrowheads="1"/>
              </p:cNvSpPr>
              <p:nvPr/>
            </p:nvSpPr>
            <p:spPr bwMode="auto">
              <a:xfrm>
                <a:off x="2819" y="1396"/>
                <a:ext cx="47" cy="46"/>
              </a:xfrm>
              <a:prstGeom prst="ellipse">
                <a:avLst/>
              </a:prstGeom>
              <a:solidFill>
                <a:srgbClr val="CC00C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4" name="Line 124"/>
              <p:cNvSpPr>
                <a:spLocks noChangeShapeType="1"/>
              </p:cNvSpPr>
              <p:nvPr/>
            </p:nvSpPr>
            <p:spPr bwMode="auto">
              <a:xfrm flipV="1">
                <a:off x="2792" y="1373"/>
                <a:ext cx="23" cy="23"/>
              </a:xfrm>
              <a:prstGeom prst="line">
                <a:avLst/>
              </a:prstGeom>
              <a:noFill/>
              <a:ln w="12700">
                <a:solidFill>
                  <a:srgbClr val="CC00CC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5" name="Line 125"/>
              <p:cNvSpPr>
                <a:spLocks noChangeShapeType="1"/>
              </p:cNvSpPr>
              <p:nvPr/>
            </p:nvSpPr>
            <p:spPr bwMode="auto">
              <a:xfrm flipV="1">
                <a:off x="2774" y="1355"/>
                <a:ext cx="23" cy="23"/>
              </a:xfrm>
              <a:prstGeom prst="line">
                <a:avLst/>
              </a:prstGeom>
              <a:noFill/>
              <a:ln w="12700">
                <a:solidFill>
                  <a:srgbClr val="CC00CC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6" name="Line 126"/>
              <p:cNvSpPr>
                <a:spLocks noChangeShapeType="1"/>
              </p:cNvSpPr>
              <p:nvPr/>
            </p:nvSpPr>
            <p:spPr bwMode="auto">
              <a:xfrm flipH="1" flipV="1">
                <a:off x="2788" y="1433"/>
                <a:ext cx="23" cy="23"/>
              </a:xfrm>
              <a:prstGeom prst="line">
                <a:avLst/>
              </a:prstGeom>
              <a:noFill/>
              <a:ln w="12700">
                <a:solidFill>
                  <a:srgbClr val="CC00CC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7" name="Line 127"/>
              <p:cNvSpPr>
                <a:spLocks noChangeShapeType="1"/>
              </p:cNvSpPr>
              <p:nvPr/>
            </p:nvSpPr>
            <p:spPr bwMode="auto">
              <a:xfrm flipH="1" flipV="1">
                <a:off x="2770" y="1451"/>
                <a:ext cx="23" cy="23"/>
              </a:xfrm>
              <a:prstGeom prst="line">
                <a:avLst/>
              </a:prstGeom>
              <a:noFill/>
              <a:ln w="12700">
                <a:solidFill>
                  <a:srgbClr val="CC00CC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70" name="Rectangle 128"/>
            <p:cNvSpPr>
              <a:spLocks noChangeArrowheads="1"/>
            </p:cNvSpPr>
            <p:nvPr/>
          </p:nvSpPr>
          <p:spPr bwMode="auto">
            <a:xfrm>
              <a:off x="853797" y="5638800"/>
              <a:ext cx="1965603" cy="215444"/>
            </a:xfrm>
            <a:prstGeom prst="rect">
              <a:avLst/>
            </a:prstGeom>
            <a:ln>
              <a:headEnd/>
              <a:tailEnd/>
            </a:ln>
            <a:effectLst/>
            <a:ex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lIns="91440" tIns="0" rIns="91440" bIns="0">
              <a:spAutoFit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</a:rPr>
                <a:t>  200 MeV </a:t>
              </a:r>
              <a:r>
                <a:rPr lang="en-US" sz="1400" dirty="0" err="1">
                  <a:solidFill>
                    <a:srgbClr val="000000"/>
                  </a:solidFill>
                </a:rPr>
                <a:t>Polarimeter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271" name="Rectangle 130"/>
            <p:cNvSpPr>
              <a:spLocks noChangeArrowheads="1"/>
            </p:cNvSpPr>
            <p:nvPr/>
          </p:nvSpPr>
          <p:spPr bwMode="auto">
            <a:xfrm>
              <a:off x="4511675" y="5881688"/>
              <a:ext cx="144463" cy="85725"/>
            </a:xfrm>
            <a:prstGeom prst="rect">
              <a:avLst/>
            </a:prstGeom>
            <a:solidFill>
              <a:srgbClr val="33CC33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2" name="Line 132"/>
            <p:cNvSpPr>
              <a:spLocks noChangeShapeType="1"/>
            </p:cNvSpPr>
            <p:nvPr/>
          </p:nvSpPr>
          <p:spPr bwMode="auto">
            <a:xfrm flipV="1">
              <a:off x="4337050" y="6019800"/>
              <a:ext cx="228600" cy="152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3" name="Line 133"/>
            <p:cNvSpPr>
              <a:spLocks noChangeShapeType="1"/>
            </p:cNvSpPr>
            <p:nvPr/>
          </p:nvSpPr>
          <p:spPr bwMode="auto">
            <a:xfrm flipH="1" flipV="1">
              <a:off x="5327650" y="5867400"/>
              <a:ext cx="381000" cy="381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4" name="Line 134"/>
            <p:cNvSpPr>
              <a:spLocks noChangeShapeType="1"/>
            </p:cNvSpPr>
            <p:nvPr/>
          </p:nvSpPr>
          <p:spPr bwMode="auto">
            <a:xfrm flipV="1">
              <a:off x="2660650" y="5486400"/>
              <a:ext cx="838200" cy="152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5" name="Line 145"/>
            <p:cNvSpPr>
              <a:spLocks noChangeShapeType="1"/>
            </p:cNvSpPr>
            <p:nvPr/>
          </p:nvSpPr>
          <p:spPr bwMode="auto">
            <a:xfrm>
              <a:off x="4792663" y="2336800"/>
              <a:ext cx="153988" cy="254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" name="Rectangle 146"/>
            <p:cNvSpPr>
              <a:spLocks noChangeArrowheads="1"/>
            </p:cNvSpPr>
            <p:nvPr/>
          </p:nvSpPr>
          <p:spPr bwMode="auto">
            <a:xfrm>
              <a:off x="3452935" y="2057400"/>
              <a:ext cx="2193229" cy="215444"/>
            </a:xfrm>
            <a:prstGeom prst="rect">
              <a:avLst/>
            </a:prstGeom>
            <a:ln>
              <a:headEnd/>
              <a:tailEnd/>
            </a:ln>
            <a:effectLst/>
            <a:ex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lIns="91440" tIns="0" rIns="91440" bIns="0">
              <a:spAutoFit/>
            </a:bodyPr>
            <a:lstStyle/>
            <a:p>
              <a:pPr algn="ctr" eaLnBrk="0" hangingPunct="0"/>
              <a:r>
                <a:rPr lang="en-US" sz="1400" dirty="0" smtClean="0"/>
                <a:t>Hydrogen Jet Polarimeter</a:t>
              </a:r>
              <a:endParaRPr lang="en-US" sz="1400" dirty="0"/>
            </a:p>
          </p:txBody>
        </p:sp>
        <p:sp>
          <p:nvSpPr>
            <p:cNvPr id="277" name="Line 147"/>
            <p:cNvSpPr>
              <a:spLocks noChangeShapeType="1"/>
            </p:cNvSpPr>
            <p:nvPr/>
          </p:nvSpPr>
          <p:spPr bwMode="auto">
            <a:xfrm flipH="1">
              <a:off x="5562600" y="2209800"/>
              <a:ext cx="1295400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" name="Rectangle 148"/>
            <p:cNvSpPr>
              <a:spLocks noChangeArrowheads="1"/>
            </p:cNvSpPr>
            <p:nvPr/>
          </p:nvSpPr>
          <p:spPr bwMode="auto">
            <a:xfrm>
              <a:off x="2840979" y="3491369"/>
              <a:ext cx="854721" cy="215444"/>
            </a:xfrm>
            <a:prstGeom prst="rect">
              <a:avLst/>
            </a:prstGeom>
            <a:ln/>
            <a:effectLst/>
            <a:ex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1440" tIns="0" rIns="91440" bIns="0">
              <a:spAutoFit/>
            </a:bodyPr>
            <a:lstStyle/>
            <a:p>
              <a:pPr algn="ctr"/>
              <a:r>
                <a:rPr lang="en-US" sz="1400" b="1">
                  <a:solidFill>
                    <a:schemeClr val="accent2">
                      <a:lumMod val="50000"/>
                    </a:schemeClr>
                  </a:solidFill>
                </a:rPr>
                <a:t>PHENIX</a:t>
              </a:r>
            </a:p>
          </p:txBody>
        </p:sp>
        <p:sp>
          <p:nvSpPr>
            <p:cNvPr id="279" name="Rectangle 151"/>
            <p:cNvSpPr>
              <a:spLocks noChangeArrowheads="1"/>
            </p:cNvSpPr>
            <p:nvPr/>
          </p:nvSpPr>
          <p:spPr bwMode="auto">
            <a:xfrm>
              <a:off x="4645981" y="3746956"/>
              <a:ext cx="660245" cy="215444"/>
            </a:xfrm>
            <a:prstGeom prst="rect">
              <a:avLst/>
            </a:prstGeom>
            <a:ln/>
            <a:effectLst/>
            <a:ex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1440" tIns="0" rIns="91440" bIns="0">
              <a:spAutoFit/>
            </a:bodyPr>
            <a:lstStyle/>
            <a:p>
              <a:pPr algn="ctr"/>
              <a:r>
                <a:rPr lang="en-US" sz="1400" b="1">
                  <a:solidFill>
                    <a:schemeClr val="accent2">
                      <a:lumMod val="50000"/>
                    </a:schemeClr>
                  </a:solidFill>
                </a:rPr>
                <a:t>STAR</a:t>
              </a:r>
            </a:p>
          </p:txBody>
        </p:sp>
        <p:sp>
          <p:nvSpPr>
            <p:cNvPr id="280" name="Line 152"/>
            <p:cNvSpPr>
              <a:spLocks noChangeShapeType="1"/>
            </p:cNvSpPr>
            <p:nvPr/>
          </p:nvSpPr>
          <p:spPr bwMode="auto">
            <a:xfrm>
              <a:off x="1441450" y="2438400"/>
              <a:ext cx="685800" cy="762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81" name="Group 154"/>
            <p:cNvGrpSpPr>
              <a:grpSpLocks/>
            </p:cNvGrpSpPr>
            <p:nvPr/>
          </p:nvGrpSpPr>
          <p:grpSpPr bwMode="auto">
            <a:xfrm>
              <a:off x="3886200" y="5743575"/>
              <a:ext cx="225425" cy="123825"/>
              <a:chOff x="2444" y="2991"/>
              <a:chExt cx="142" cy="78"/>
            </a:xfrm>
            <a:effectLst/>
          </p:grpSpPr>
          <p:sp>
            <p:nvSpPr>
              <p:cNvPr id="341" name="Oval 155"/>
              <p:cNvSpPr>
                <a:spLocks noChangeArrowheads="1"/>
              </p:cNvSpPr>
              <p:nvPr/>
            </p:nvSpPr>
            <p:spPr bwMode="auto">
              <a:xfrm rot="240000">
                <a:off x="2444" y="2991"/>
                <a:ext cx="142" cy="78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2" name="Freeform 156"/>
              <p:cNvSpPr>
                <a:spLocks/>
              </p:cNvSpPr>
              <p:nvPr/>
            </p:nvSpPr>
            <p:spPr bwMode="auto">
              <a:xfrm>
                <a:off x="2476" y="2995"/>
                <a:ext cx="83" cy="63"/>
              </a:xfrm>
              <a:custGeom>
                <a:avLst/>
                <a:gdLst>
                  <a:gd name="T0" fmla="*/ 1 w 83"/>
                  <a:gd name="T1" fmla="*/ 48 h 63"/>
                  <a:gd name="T2" fmla="*/ 3 w 83"/>
                  <a:gd name="T3" fmla="*/ 37 h 63"/>
                  <a:gd name="T4" fmla="*/ 7 w 83"/>
                  <a:gd name="T5" fmla="*/ 27 h 63"/>
                  <a:gd name="T6" fmla="*/ 11 w 83"/>
                  <a:gd name="T7" fmla="*/ 18 h 63"/>
                  <a:gd name="T8" fmla="*/ 15 w 83"/>
                  <a:gd name="T9" fmla="*/ 12 h 63"/>
                  <a:gd name="T10" fmla="*/ 17 w 83"/>
                  <a:gd name="T11" fmla="*/ 9 h 63"/>
                  <a:gd name="T12" fmla="*/ 20 w 83"/>
                  <a:gd name="T13" fmla="*/ 6 h 63"/>
                  <a:gd name="T14" fmla="*/ 23 w 83"/>
                  <a:gd name="T15" fmla="*/ 4 h 63"/>
                  <a:gd name="T16" fmla="*/ 26 w 83"/>
                  <a:gd name="T17" fmla="*/ 2 h 63"/>
                  <a:gd name="T18" fmla="*/ 29 w 83"/>
                  <a:gd name="T19" fmla="*/ 1 h 63"/>
                  <a:gd name="T20" fmla="*/ 31 w 83"/>
                  <a:gd name="T21" fmla="*/ 0 h 63"/>
                  <a:gd name="T22" fmla="*/ 35 w 83"/>
                  <a:gd name="T23" fmla="*/ 0 h 63"/>
                  <a:gd name="T24" fmla="*/ 52 w 83"/>
                  <a:gd name="T25" fmla="*/ 2 h 63"/>
                  <a:gd name="T26" fmla="*/ 56 w 83"/>
                  <a:gd name="T27" fmla="*/ 3 h 63"/>
                  <a:gd name="T28" fmla="*/ 60 w 83"/>
                  <a:gd name="T29" fmla="*/ 5 h 63"/>
                  <a:gd name="T30" fmla="*/ 63 w 83"/>
                  <a:gd name="T31" fmla="*/ 8 h 63"/>
                  <a:gd name="T32" fmla="*/ 66 w 83"/>
                  <a:gd name="T33" fmla="*/ 13 h 63"/>
                  <a:gd name="T34" fmla="*/ 69 w 83"/>
                  <a:gd name="T35" fmla="*/ 18 h 63"/>
                  <a:gd name="T36" fmla="*/ 71 w 83"/>
                  <a:gd name="T37" fmla="*/ 24 h 63"/>
                  <a:gd name="T38" fmla="*/ 73 w 83"/>
                  <a:gd name="T39" fmla="*/ 31 h 63"/>
                  <a:gd name="T40" fmla="*/ 74 w 83"/>
                  <a:gd name="T41" fmla="*/ 38 h 63"/>
                  <a:gd name="T42" fmla="*/ 66 w 83"/>
                  <a:gd name="T43" fmla="*/ 62 h 63"/>
                  <a:gd name="T44" fmla="*/ 58 w 83"/>
                  <a:gd name="T45" fmla="*/ 36 h 63"/>
                  <a:gd name="T46" fmla="*/ 56 w 83"/>
                  <a:gd name="T47" fmla="*/ 25 h 63"/>
                  <a:gd name="T48" fmla="*/ 54 w 83"/>
                  <a:gd name="T49" fmla="*/ 18 h 63"/>
                  <a:gd name="T50" fmla="*/ 52 w 83"/>
                  <a:gd name="T51" fmla="*/ 14 h 63"/>
                  <a:gd name="T52" fmla="*/ 50 w 83"/>
                  <a:gd name="T53" fmla="*/ 10 h 63"/>
                  <a:gd name="T54" fmla="*/ 48 w 83"/>
                  <a:gd name="T55" fmla="*/ 7 h 63"/>
                  <a:gd name="T56" fmla="*/ 45 w 83"/>
                  <a:gd name="T57" fmla="*/ 4 h 63"/>
                  <a:gd name="T58" fmla="*/ 42 w 83"/>
                  <a:gd name="T59" fmla="*/ 4 h 63"/>
                  <a:gd name="T60" fmla="*/ 37 w 83"/>
                  <a:gd name="T61" fmla="*/ 8 h 63"/>
                  <a:gd name="T62" fmla="*/ 32 w 83"/>
                  <a:gd name="T63" fmla="*/ 13 h 63"/>
                  <a:gd name="T64" fmla="*/ 28 w 83"/>
                  <a:gd name="T65" fmla="*/ 19 h 63"/>
                  <a:gd name="T66" fmla="*/ 24 w 83"/>
                  <a:gd name="T67" fmla="*/ 26 h 63"/>
                  <a:gd name="T68" fmla="*/ 21 w 83"/>
                  <a:gd name="T69" fmla="*/ 33 h 63"/>
                  <a:gd name="T70" fmla="*/ 19 w 83"/>
                  <a:gd name="T71" fmla="*/ 42 h 63"/>
                  <a:gd name="T72" fmla="*/ 17 w 83"/>
                  <a:gd name="T73" fmla="*/ 51 h 63"/>
                  <a:gd name="T74" fmla="*/ 0 w 83"/>
                  <a:gd name="T75" fmla="*/ 54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3" h="63">
                    <a:moveTo>
                      <a:pt x="0" y="54"/>
                    </a:moveTo>
                    <a:lnTo>
                      <a:pt x="1" y="48"/>
                    </a:lnTo>
                    <a:lnTo>
                      <a:pt x="2" y="42"/>
                    </a:lnTo>
                    <a:lnTo>
                      <a:pt x="3" y="37"/>
                    </a:lnTo>
                    <a:lnTo>
                      <a:pt x="5" y="32"/>
                    </a:lnTo>
                    <a:lnTo>
                      <a:pt x="7" y="27"/>
                    </a:lnTo>
                    <a:lnTo>
                      <a:pt x="9" y="22"/>
                    </a:lnTo>
                    <a:lnTo>
                      <a:pt x="11" y="18"/>
                    </a:lnTo>
                    <a:lnTo>
                      <a:pt x="14" y="14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7" y="9"/>
                    </a:lnTo>
                    <a:lnTo>
                      <a:pt x="19" y="8"/>
                    </a:lnTo>
                    <a:lnTo>
                      <a:pt x="20" y="6"/>
                    </a:lnTo>
                    <a:lnTo>
                      <a:pt x="21" y="5"/>
                    </a:lnTo>
                    <a:lnTo>
                      <a:pt x="23" y="4"/>
                    </a:lnTo>
                    <a:lnTo>
                      <a:pt x="24" y="3"/>
                    </a:lnTo>
                    <a:lnTo>
                      <a:pt x="26" y="2"/>
                    </a:lnTo>
                    <a:lnTo>
                      <a:pt x="27" y="2"/>
                    </a:lnTo>
                    <a:lnTo>
                      <a:pt x="29" y="1"/>
                    </a:lnTo>
                    <a:lnTo>
                      <a:pt x="30" y="0"/>
                    </a:lnTo>
                    <a:lnTo>
                      <a:pt x="31" y="0"/>
                    </a:lnTo>
                    <a:lnTo>
                      <a:pt x="33" y="0"/>
                    </a:lnTo>
                    <a:lnTo>
                      <a:pt x="35" y="0"/>
                    </a:lnTo>
                    <a:lnTo>
                      <a:pt x="36" y="0"/>
                    </a:lnTo>
                    <a:lnTo>
                      <a:pt x="52" y="2"/>
                    </a:lnTo>
                    <a:lnTo>
                      <a:pt x="54" y="2"/>
                    </a:lnTo>
                    <a:lnTo>
                      <a:pt x="56" y="3"/>
                    </a:lnTo>
                    <a:lnTo>
                      <a:pt x="58" y="4"/>
                    </a:lnTo>
                    <a:lnTo>
                      <a:pt x="60" y="5"/>
                    </a:lnTo>
                    <a:lnTo>
                      <a:pt x="62" y="7"/>
                    </a:lnTo>
                    <a:lnTo>
                      <a:pt x="63" y="8"/>
                    </a:lnTo>
                    <a:lnTo>
                      <a:pt x="65" y="10"/>
                    </a:lnTo>
                    <a:lnTo>
                      <a:pt x="66" y="13"/>
                    </a:lnTo>
                    <a:lnTo>
                      <a:pt x="68" y="15"/>
                    </a:lnTo>
                    <a:lnTo>
                      <a:pt x="69" y="18"/>
                    </a:lnTo>
                    <a:lnTo>
                      <a:pt x="70" y="21"/>
                    </a:lnTo>
                    <a:lnTo>
                      <a:pt x="71" y="24"/>
                    </a:lnTo>
                    <a:lnTo>
                      <a:pt x="72" y="27"/>
                    </a:lnTo>
                    <a:lnTo>
                      <a:pt x="73" y="31"/>
                    </a:lnTo>
                    <a:lnTo>
                      <a:pt x="74" y="34"/>
                    </a:lnTo>
                    <a:lnTo>
                      <a:pt x="74" y="38"/>
                    </a:lnTo>
                    <a:lnTo>
                      <a:pt x="82" y="39"/>
                    </a:lnTo>
                    <a:lnTo>
                      <a:pt x="66" y="62"/>
                    </a:lnTo>
                    <a:lnTo>
                      <a:pt x="49" y="35"/>
                    </a:lnTo>
                    <a:lnTo>
                      <a:pt x="58" y="36"/>
                    </a:lnTo>
                    <a:lnTo>
                      <a:pt x="57" y="30"/>
                    </a:lnTo>
                    <a:lnTo>
                      <a:pt x="56" y="25"/>
                    </a:lnTo>
                    <a:lnTo>
                      <a:pt x="55" y="21"/>
                    </a:lnTo>
                    <a:lnTo>
                      <a:pt x="54" y="18"/>
                    </a:lnTo>
                    <a:lnTo>
                      <a:pt x="53" y="16"/>
                    </a:lnTo>
                    <a:lnTo>
                      <a:pt x="52" y="14"/>
                    </a:lnTo>
                    <a:lnTo>
                      <a:pt x="51" y="12"/>
                    </a:lnTo>
                    <a:lnTo>
                      <a:pt x="50" y="10"/>
                    </a:lnTo>
                    <a:lnTo>
                      <a:pt x="49" y="9"/>
                    </a:lnTo>
                    <a:lnTo>
                      <a:pt x="48" y="7"/>
                    </a:lnTo>
                    <a:lnTo>
                      <a:pt x="46" y="5"/>
                    </a:lnTo>
                    <a:lnTo>
                      <a:pt x="45" y="4"/>
                    </a:lnTo>
                    <a:lnTo>
                      <a:pt x="44" y="3"/>
                    </a:lnTo>
                    <a:lnTo>
                      <a:pt x="42" y="4"/>
                    </a:lnTo>
                    <a:lnTo>
                      <a:pt x="39" y="6"/>
                    </a:lnTo>
                    <a:lnTo>
                      <a:pt x="37" y="8"/>
                    </a:lnTo>
                    <a:lnTo>
                      <a:pt x="35" y="10"/>
                    </a:lnTo>
                    <a:lnTo>
                      <a:pt x="32" y="13"/>
                    </a:lnTo>
                    <a:lnTo>
                      <a:pt x="30" y="16"/>
                    </a:lnTo>
                    <a:lnTo>
                      <a:pt x="28" y="19"/>
                    </a:lnTo>
                    <a:lnTo>
                      <a:pt x="26" y="22"/>
                    </a:lnTo>
                    <a:lnTo>
                      <a:pt x="24" y="26"/>
                    </a:lnTo>
                    <a:lnTo>
                      <a:pt x="23" y="29"/>
                    </a:lnTo>
                    <a:lnTo>
                      <a:pt x="21" y="33"/>
                    </a:lnTo>
                    <a:lnTo>
                      <a:pt x="20" y="38"/>
                    </a:lnTo>
                    <a:lnTo>
                      <a:pt x="19" y="42"/>
                    </a:lnTo>
                    <a:lnTo>
                      <a:pt x="18" y="47"/>
                    </a:lnTo>
                    <a:lnTo>
                      <a:pt x="17" y="51"/>
                    </a:lnTo>
                    <a:lnTo>
                      <a:pt x="16" y="56"/>
                    </a:lnTo>
                    <a:lnTo>
                      <a:pt x="0" y="54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2" name="Group 157"/>
            <p:cNvGrpSpPr>
              <a:grpSpLocks/>
            </p:cNvGrpSpPr>
            <p:nvPr/>
          </p:nvGrpSpPr>
          <p:grpSpPr bwMode="auto">
            <a:xfrm rot="1560000">
              <a:off x="4946650" y="5791200"/>
              <a:ext cx="155575" cy="153988"/>
              <a:chOff x="2834" y="3316"/>
              <a:chExt cx="98" cy="97"/>
            </a:xfrm>
            <a:effectLst/>
          </p:grpSpPr>
          <p:sp>
            <p:nvSpPr>
              <p:cNvPr id="336" name="Oval 158"/>
              <p:cNvSpPr>
                <a:spLocks noChangeArrowheads="1"/>
              </p:cNvSpPr>
              <p:nvPr/>
            </p:nvSpPr>
            <p:spPr bwMode="auto">
              <a:xfrm rot="2640000">
                <a:off x="2834" y="3367"/>
                <a:ext cx="47" cy="46"/>
              </a:xfrm>
              <a:prstGeom prst="ellipse">
                <a:avLst/>
              </a:prstGeom>
              <a:solidFill>
                <a:srgbClr val="CC00C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" name="Line 159"/>
              <p:cNvSpPr>
                <a:spLocks noChangeShapeType="1"/>
              </p:cNvSpPr>
              <p:nvPr/>
            </p:nvSpPr>
            <p:spPr bwMode="auto">
              <a:xfrm>
                <a:off x="2905" y="3370"/>
                <a:ext cx="1" cy="33"/>
              </a:xfrm>
              <a:prstGeom prst="line">
                <a:avLst/>
              </a:prstGeom>
              <a:noFill/>
              <a:ln w="12700">
                <a:solidFill>
                  <a:srgbClr val="CC00CC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" name="Line 160"/>
              <p:cNvSpPr>
                <a:spLocks noChangeShapeType="1"/>
              </p:cNvSpPr>
              <p:nvPr/>
            </p:nvSpPr>
            <p:spPr bwMode="auto">
              <a:xfrm>
                <a:off x="2931" y="3370"/>
                <a:ext cx="1" cy="33"/>
              </a:xfrm>
              <a:prstGeom prst="line">
                <a:avLst/>
              </a:prstGeom>
              <a:noFill/>
              <a:ln w="12700">
                <a:solidFill>
                  <a:srgbClr val="CC00CC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" name="Line 161"/>
              <p:cNvSpPr>
                <a:spLocks noChangeShapeType="1"/>
              </p:cNvSpPr>
              <p:nvPr/>
            </p:nvSpPr>
            <p:spPr bwMode="auto">
              <a:xfrm>
                <a:off x="2848" y="3341"/>
                <a:ext cx="32" cy="0"/>
              </a:xfrm>
              <a:prstGeom prst="line">
                <a:avLst/>
              </a:prstGeom>
              <a:noFill/>
              <a:ln w="12700">
                <a:solidFill>
                  <a:srgbClr val="CC00CC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" name="Line 162"/>
              <p:cNvSpPr>
                <a:spLocks noChangeShapeType="1"/>
              </p:cNvSpPr>
              <p:nvPr/>
            </p:nvSpPr>
            <p:spPr bwMode="auto">
              <a:xfrm>
                <a:off x="2848" y="3316"/>
                <a:ext cx="32" cy="0"/>
              </a:xfrm>
              <a:prstGeom prst="line">
                <a:avLst/>
              </a:prstGeom>
              <a:noFill/>
              <a:ln w="12700">
                <a:solidFill>
                  <a:srgbClr val="CC00CC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83" name="Line 163"/>
            <p:cNvSpPr>
              <a:spLocks noChangeShapeType="1"/>
            </p:cNvSpPr>
            <p:nvPr/>
          </p:nvSpPr>
          <p:spPr bwMode="auto">
            <a:xfrm flipH="1" flipV="1">
              <a:off x="4981575" y="6019800"/>
              <a:ext cx="0" cy="457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84" name="Group 164"/>
            <p:cNvGrpSpPr>
              <a:grpSpLocks/>
            </p:cNvGrpSpPr>
            <p:nvPr/>
          </p:nvGrpSpPr>
          <p:grpSpPr bwMode="auto">
            <a:xfrm>
              <a:off x="5330825" y="5438775"/>
              <a:ext cx="225425" cy="123825"/>
              <a:chOff x="2444" y="2991"/>
              <a:chExt cx="142" cy="78"/>
            </a:xfrm>
            <a:effectLst/>
          </p:grpSpPr>
          <p:sp>
            <p:nvSpPr>
              <p:cNvPr id="334" name="Oval 165"/>
              <p:cNvSpPr>
                <a:spLocks noChangeArrowheads="1"/>
              </p:cNvSpPr>
              <p:nvPr/>
            </p:nvSpPr>
            <p:spPr bwMode="auto">
              <a:xfrm rot="240000">
                <a:off x="2444" y="2991"/>
                <a:ext cx="142" cy="78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5" name="Freeform 166"/>
              <p:cNvSpPr>
                <a:spLocks/>
              </p:cNvSpPr>
              <p:nvPr/>
            </p:nvSpPr>
            <p:spPr bwMode="auto">
              <a:xfrm>
                <a:off x="2476" y="2995"/>
                <a:ext cx="83" cy="63"/>
              </a:xfrm>
              <a:custGeom>
                <a:avLst/>
                <a:gdLst>
                  <a:gd name="T0" fmla="*/ 1 w 83"/>
                  <a:gd name="T1" fmla="*/ 48 h 63"/>
                  <a:gd name="T2" fmla="*/ 3 w 83"/>
                  <a:gd name="T3" fmla="*/ 37 h 63"/>
                  <a:gd name="T4" fmla="*/ 7 w 83"/>
                  <a:gd name="T5" fmla="*/ 27 h 63"/>
                  <a:gd name="T6" fmla="*/ 11 w 83"/>
                  <a:gd name="T7" fmla="*/ 18 h 63"/>
                  <a:gd name="T8" fmla="*/ 15 w 83"/>
                  <a:gd name="T9" fmla="*/ 12 h 63"/>
                  <a:gd name="T10" fmla="*/ 17 w 83"/>
                  <a:gd name="T11" fmla="*/ 9 h 63"/>
                  <a:gd name="T12" fmla="*/ 20 w 83"/>
                  <a:gd name="T13" fmla="*/ 6 h 63"/>
                  <a:gd name="T14" fmla="*/ 23 w 83"/>
                  <a:gd name="T15" fmla="*/ 4 h 63"/>
                  <a:gd name="T16" fmla="*/ 26 w 83"/>
                  <a:gd name="T17" fmla="*/ 2 h 63"/>
                  <a:gd name="T18" fmla="*/ 29 w 83"/>
                  <a:gd name="T19" fmla="*/ 1 h 63"/>
                  <a:gd name="T20" fmla="*/ 31 w 83"/>
                  <a:gd name="T21" fmla="*/ 0 h 63"/>
                  <a:gd name="T22" fmla="*/ 35 w 83"/>
                  <a:gd name="T23" fmla="*/ 0 h 63"/>
                  <a:gd name="T24" fmla="*/ 52 w 83"/>
                  <a:gd name="T25" fmla="*/ 2 h 63"/>
                  <a:gd name="T26" fmla="*/ 56 w 83"/>
                  <a:gd name="T27" fmla="*/ 3 h 63"/>
                  <a:gd name="T28" fmla="*/ 60 w 83"/>
                  <a:gd name="T29" fmla="*/ 5 h 63"/>
                  <a:gd name="T30" fmla="*/ 63 w 83"/>
                  <a:gd name="T31" fmla="*/ 8 h 63"/>
                  <a:gd name="T32" fmla="*/ 66 w 83"/>
                  <a:gd name="T33" fmla="*/ 13 h 63"/>
                  <a:gd name="T34" fmla="*/ 69 w 83"/>
                  <a:gd name="T35" fmla="*/ 18 h 63"/>
                  <a:gd name="T36" fmla="*/ 71 w 83"/>
                  <a:gd name="T37" fmla="*/ 24 h 63"/>
                  <a:gd name="T38" fmla="*/ 73 w 83"/>
                  <a:gd name="T39" fmla="*/ 31 h 63"/>
                  <a:gd name="T40" fmla="*/ 74 w 83"/>
                  <a:gd name="T41" fmla="*/ 38 h 63"/>
                  <a:gd name="T42" fmla="*/ 66 w 83"/>
                  <a:gd name="T43" fmla="*/ 62 h 63"/>
                  <a:gd name="T44" fmla="*/ 58 w 83"/>
                  <a:gd name="T45" fmla="*/ 36 h 63"/>
                  <a:gd name="T46" fmla="*/ 56 w 83"/>
                  <a:gd name="T47" fmla="*/ 25 h 63"/>
                  <a:gd name="T48" fmla="*/ 54 w 83"/>
                  <a:gd name="T49" fmla="*/ 18 h 63"/>
                  <a:gd name="T50" fmla="*/ 52 w 83"/>
                  <a:gd name="T51" fmla="*/ 14 h 63"/>
                  <a:gd name="T52" fmla="*/ 50 w 83"/>
                  <a:gd name="T53" fmla="*/ 10 h 63"/>
                  <a:gd name="T54" fmla="*/ 48 w 83"/>
                  <a:gd name="T55" fmla="*/ 7 h 63"/>
                  <a:gd name="T56" fmla="*/ 45 w 83"/>
                  <a:gd name="T57" fmla="*/ 4 h 63"/>
                  <a:gd name="T58" fmla="*/ 42 w 83"/>
                  <a:gd name="T59" fmla="*/ 4 h 63"/>
                  <a:gd name="T60" fmla="*/ 37 w 83"/>
                  <a:gd name="T61" fmla="*/ 8 h 63"/>
                  <a:gd name="T62" fmla="*/ 32 w 83"/>
                  <a:gd name="T63" fmla="*/ 13 h 63"/>
                  <a:gd name="T64" fmla="*/ 28 w 83"/>
                  <a:gd name="T65" fmla="*/ 19 h 63"/>
                  <a:gd name="T66" fmla="*/ 24 w 83"/>
                  <a:gd name="T67" fmla="*/ 26 h 63"/>
                  <a:gd name="T68" fmla="*/ 21 w 83"/>
                  <a:gd name="T69" fmla="*/ 33 h 63"/>
                  <a:gd name="T70" fmla="*/ 19 w 83"/>
                  <a:gd name="T71" fmla="*/ 42 h 63"/>
                  <a:gd name="T72" fmla="*/ 17 w 83"/>
                  <a:gd name="T73" fmla="*/ 51 h 63"/>
                  <a:gd name="T74" fmla="*/ 0 w 83"/>
                  <a:gd name="T75" fmla="*/ 54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3" h="63">
                    <a:moveTo>
                      <a:pt x="0" y="54"/>
                    </a:moveTo>
                    <a:lnTo>
                      <a:pt x="1" y="48"/>
                    </a:lnTo>
                    <a:lnTo>
                      <a:pt x="2" y="42"/>
                    </a:lnTo>
                    <a:lnTo>
                      <a:pt x="3" y="37"/>
                    </a:lnTo>
                    <a:lnTo>
                      <a:pt x="5" y="32"/>
                    </a:lnTo>
                    <a:lnTo>
                      <a:pt x="7" y="27"/>
                    </a:lnTo>
                    <a:lnTo>
                      <a:pt x="9" y="22"/>
                    </a:lnTo>
                    <a:lnTo>
                      <a:pt x="11" y="18"/>
                    </a:lnTo>
                    <a:lnTo>
                      <a:pt x="14" y="14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7" y="9"/>
                    </a:lnTo>
                    <a:lnTo>
                      <a:pt x="19" y="8"/>
                    </a:lnTo>
                    <a:lnTo>
                      <a:pt x="20" y="6"/>
                    </a:lnTo>
                    <a:lnTo>
                      <a:pt x="21" y="5"/>
                    </a:lnTo>
                    <a:lnTo>
                      <a:pt x="23" y="4"/>
                    </a:lnTo>
                    <a:lnTo>
                      <a:pt x="24" y="3"/>
                    </a:lnTo>
                    <a:lnTo>
                      <a:pt x="26" y="2"/>
                    </a:lnTo>
                    <a:lnTo>
                      <a:pt x="27" y="2"/>
                    </a:lnTo>
                    <a:lnTo>
                      <a:pt x="29" y="1"/>
                    </a:lnTo>
                    <a:lnTo>
                      <a:pt x="30" y="0"/>
                    </a:lnTo>
                    <a:lnTo>
                      <a:pt x="31" y="0"/>
                    </a:lnTo>
                    <a:lnTo>
                      <a:pt x="33" y="0"/>
                    </a:lnTo>
                    <a:lnTo>
                      <a:pt x="35" y="0"/>
                    </a:lnTo>
                    <a:lnTo>
                      <a:pt x="36" y="0"/>
                    </a:lnTo>
                    <a:lnTo>
                      <a:pt x="52" y="2"/>
                    </a:lnTo>
                    <a:lnTo>
                      <a:pt x="54" y="2"/>
                    </a:lnTo>
                    <a:lnTo>
                      <a:pt x="56" y="3"/>
                    </a:lnTo>
                    <a:lnTo>
                      <a:pt x="58" y="4"/>
                    </a:lnTo>
                    <a:lnTo>
                      <a:pt x="60" y="5"/>
                    </a:lnTo>
                    <a:lnTo>
                      <a:pt x="62" y="7"/>
                    </a:lnTo>
                    <a:lnTo>
                      <a:pt x="63" y="8"/>
                    </a:lnTo>
                    <a:lnTo>
                      <a:pt x="65" y="10"/>
                    </a:lnTo>
                    <a:lnTo>
                      <a:pt x="66" y="13"/>
                    </a:lnTo>
                    <a:lnTo>
                      <a:pt x="68" y="15"/>
                    </a:lnTo>
                    <a:lnTo>
                      <a:pt x="69" y="18"/>
                    </a:lnTo>
                    <a:lnTo>
                      <a:pt x="70" y="21"/>
                    </a:lnTo>
                    <a:lnTo>
                      <a:pt x="71" y="24"/>
                    </a:lnTo>
                    <a:lnTo>
                      <a:pt x="72" y="27"/>
                    </a:lnTo>
                    <a:lnTo>
                      <a:pt x="73" y="31"/>
                    </a:lnTo>
                    <a:lnTo>
                      <a:pt x="74" y="34"/>
                    </a:lnTo>
                    <a:lnTo>
                      <a:pt x="74" y="38"/>
                    </a:lnTo>
                    <a:lnTo>
                      <a:pt x="82" y="39"/>
                    </a:lnTo>
                    <a:lnTo>
                      <a:pt x="66" y="62"/>
                    </a:lnTo>
                    <a:lnTo>
                      <a:pt x="49" y="35"/>
                    </a:lnTo>
                    <a:lnTo>
                      <a:pt x="58" y="36"/>
                    </a:lnTo>
                    <a:lnTo>
                      <a:pt x="57" y="30"/>
                    </a:lnTo>
                    <a:lnTo>
                      <a:pt x="56" y="25"/>
                    </a:lnTo>
                    <a:lnTo>
                      <a:pt x="55" y="21"/>
                    </a:lnTo>
                    <a:lnTo>
                      <a:pt x="54" y="18"/>
                    </a:lnTo>
                    <a:lnTo>
                      <a:pt x="53" y="16"/>
                    </a:lnTo>
                    <a:lnTo>
                      <a:pt x="52" y="14"/>
                    </a:lnTo>
                    <a:lnTo>
                      <a:pt x="51" y="12"/>
                    </a:lnTo>
                    <a:lnTo>
                      <a:pt x="50" y="10"/>
                    </a:lnTo>
                    <a:lnTo>
                      <a:pt x="49" y="9"/>
                    </a:lnTo>
                    <a:lnTo>
                      <a:pt x="48" y="7"/>
                    </a:lnTo>
                    <a:lnTo>
                      <a:pt x="46" y="5"/>
                    </a:lnTo>
                    <a:lnTo>
                      <a:pt x="45" y="4"/>
                    </a:lnTo>
                    <a:lnTo>
                      <a:pt x="44" y="3"/>
                    </a:lnTo>
                    <a:lnTo>
                      <a:pt x="42" y="4"/>
                    </a:lnTo>
                    <a:lnTo>
                      <a:pt x="39" y="6"/>
                    </a:lnTo>
                    <a:lnTo>
                      <a:pt x="37" y="8"/>
                    </a:lnTo>
                    <a:lnTo>
                      <a:pt x="35" y="10"/>
                    </a:lnTo>
                    <a:lnTo>
                      <a:pt x="32" y="13"/>
                    </a:lnTo>
                    <a:lnTo>
                      <a:pt x="30" y="16"/>
                    </a:lnTo>
                    <a:lnTo>
                      <a:pt x="28" y="19"/>
                    </a:lnTo>
                    <a:lnTo>
                      <a:pt x="26" y="22"/>
                    </a:lnTo>
                    <a:lnTo>
                      <a:pt x="24" y="26"/>
                    </a:lnTo>
                    <a:lnTo>
                      <a:pt x="23" y="29"/>
                    </a:lnTo>
                    <a:lnTo>
                      <a:pt x="21" y="33"/>
                    </a:lnTo>
                    <a:lnTo>
                      <a:pt x="20" y="38"/>
                    </a:lnTo>
                    <a:lnTo>
                      <a:pt x="19" y="42"/>
                    </a:lnTo>
                    <a:lnTo>
                      <a:pt x="18" y="47"/>
                    </a:lnTo>
                    <a:lnTo>
                      <a:pt x="17" y="51"/>
                    </a:lnTo>
                    <a:lnTo>
                      <a:pt x="16" y="56"/>
                    </a:lnTo>
                    <a:lnTo>
                      <a:pt x="0" y="54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85" name="Rectangle 168"/>
            <p:cNvSpPr>
              <a:spLocks noChangeArrowheads="1"/>
            </p:cNvSpPr>
            <p:nvPr/>
          </p:nvSpPr>
          <p:spPr bwMode="auto">
            <a:xfrm>
              <a:off x="7449223" y="4284662"/>
              <a:ext cx="1489511" cy="215444"/>
            </a:xfrm>
            <a:prstGeom prst="rect">
              <a:avLst/>
            </a:prstGeom>
            <a:ln>
              <a:headEnd/>
              <a:tailEnd/>
            </a:ln>
            <a:effectLst/>
            <a:ex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lIns="91440" tIns="0" rIns="91440" bIns="0">
              <a:spAutoFit/>
            </a:bodyPr>
            <a:lstStyle/>
            <a:p>
              <a:pPr algn="ctr" eaLnBrk="0" hangingPunct="0"/>
              <a:r>
                <a:rPr lang="en-US" sz="1400" dirty="0"/>
                <a:t>Siberian Snakes</a:t>
              </a:r>
            </a:p>
          </p:txBody>
        </p:sp>
        <p:sp>
          <p:nvSpPr>
            <p:cNvPr id="286" name="Rectangle 169"/>
            <p:cNvSpPr>
              <a:spLocks noChangeArrowheads="1"/>
            </p:cNvSpPr>
            <p:nvPr/>
          </p:nvSpPr>
          <p:spPr bwMode="auto">
            <a:xfrm>
              <a:off x="813473" y="2362201"/>
              <a:ext cx="1489511" cy="215444"/>
            </a:xfrm>
            <a:prstGeom prst="rect">
              <a:avLst/>
            </a:prstGeom>
            <a:ln>
              <a:headEnd/>
              <a:tailEnd/>
            </a:ln>
            <a:effectLst/>
            <a:ex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lIns="91440" tIns="0" rIns="91440" bIns="0">
              <a:spAutoFit/>
            </a:bodyPr>
            <a:lstStyle/>
            <a:p>
              <a:pPr algn="ctr" eaLnBrk="0" hangingPunct="0"/>
              <a:r>
                <a:rPr lang="en-US" sz="1400" dirty="0"/>
                <a:t>Siberian Snakes</a:t>
              </a:r>
            </a:p>
          </p:txBody>
        </p:sp>
        <p:sp>
          <p:nvSpPr>
            <p:cNvPr id="287" name="Line 171"/>
            <p:cNvSpPr>
              <a:spLocks noChangeShapeType="1"/>
            </p:cNvSpPr>
            <p:nvPr/>
          </p:nvSpPr>
          <p:spPr bwMode="auto">
            <a:xfrm flipH="1">
              <a:off x="5556250" y="5105400"/>
              <a:ext cx="381000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" name="Line 173"/>
            <p:cNvSpPr>
              <a:spLocks noChangeShapeType="1"/>
            </p:cNvSpPr>
            <p:nvPr/>
          </p:nvSpPr>
          <p:spPr bwMode="auto">
            <a:xfrm flipV="1">
              <a:off x="3016250" y="5846745"/>
              <a:ext cx="793750" cy="24925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" name="Rectangle 174"/>
            <p:cNvSpPr>
              <a:spLocks noChangeArrowheads="1"/>
            </p:cNvSpPr>
            <p:nvPr/>
          </p:nvSpPr>
          <p:spPr bwMode="auto">
            <a:xfrm>
              <a:off x="5943600" y="3518356"/>
              <a:ext cx="1189749" cy="215444"/>
            </a:xfrm>
            <a:prstGeom prst="rect">
              <a:avLst/>
            </a:prstGeom>
            <a:ln>
              <a:headEnd/>
              <a:tailEnd/>
            </a:ln>
            <a:effectLst/>
            <a:ex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lIns="91440" tIns="0" rIns="91440" bIns="0">
              <a:spAutoFit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</a:rPr>
                <a:t> Spin Flipper</a:t>
              </a:r>
            </a:p>
          </p:txBody>
        </p:sp>
        <p:sp>
          <p:nvSpPr>
            <p:cNvPr id="290" name="Line 175"/>
            <p:cNvSpPr>
              <a:spLocks noChangeShapeType="1"/>
            </p:cNvSpPr>
            <p:nvPr/>
          </p:nvSpPr>
          <p:spPr bwMode="auto">
            <a:xfrm>
              <a:off x="6851650" y="3733800"/>
              <a:ext cx="304800" cy="152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1" name="Line 176"/>
            <p:cNvSpPr>
              <a:spLocks noChangeShapeType="1"/>
            </p:cNvSpPr>
            <p:nvPr/>
          </p:nvSpPr>
          <p:spPr bwMode="auto">
            <a:xfrm flipV="1">
              <a:off x="2275313" y="4191000"/>
              <a:ext cx="544087" cy="2029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2" name="Rectangle 135"/>
            <p:cNvSpPr>
              <a:spLocks noChangeArrowheads="1"/>
            </p:cNvSpPr>
            <p:nvPr/>
          </p:nvSpPr>
          <p:spPr bwMode="auto">
            <a:xfrm>
              <a:off x="6679837" y="2093346"/>
              <a:ext cx="1875834" cy="215444"/>
            </a:xfrm>
            <a:prstGeom prst="rect">
              <a:avLst/>
            </a:prstGeom>
            <a:ln>
              <a:headEnd/>
              <a:tailEnd/>
            </a:ln>
            <a:effectLst/>
            <a:ex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lIns="91440" tIns="0" rIns="91440" bIns="0" anchor="ctr" anchorCtr="1">
              <a:spAutoFit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</a:rPr>
                <a:t> </a:t>
              </a:r>
              <a:r>
                <a:rPr lang="en-US" sz="1400" dirty="0" smtClean="0">
                  <a:solidFill>
                    <a:srgbClr val="000000"/>
                  </a:solidFill>
                </a:rPr>
                <a:t>Carbon </a:t>
              </a:r>
              <a:r>
                <a:rPr lang="en-US" sz="1400" dirty="0" err="1">
                  <a:solidFill>
                    <a:srgbClr val="000000"/>
                  </a:solidFill>
                </a:rPr>
                <a:t>Polarimeters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293" name="Rectangle 131"/>
            <p:cNvSpPr>
              <a:spLocks noChangeArrowheads="1"/>
            </p:cNvSpPr>
            <p:nvPr/>
          </p:nvSpPr>
          <p:spPr bwMode="auto">
            <a:xfrm>
              <a:off x="3246944" y="6185356"/>
              <a:ext cx="1080745" cy="215444"/>
            </a:xfrm>
            <a:prstGeom prst="rect">
              <a:avLst/>
            </a:prstGeom>
            <a:ln>
              <a:headEnd/>
              <a:tailEnd/>
            </a:ln>
            <a:effectLst/>
            <a:ex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lIns="91440" tIns="0" rIns="91440" bIns="0">
              <a:spAutoFit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</a:rPr>
                <a:t>  </a:t>
              </a:r>
              <a:r>
                <a:rPr lang="en-US" sz="1400" dirty="0" smtClean="0">
                  <a:solidFill>
                    <a:srgbClr val="000000"/>
                  </a:solidFill>
                </a:rPr>
                <a:t>RF </a:t>
              </a:r>
              <a:r>
                <a:rPr lang="en-US" sz="1400" dirty="0">
                  <a:solidFill>
                    <a:srgbClr val="000000"/>
                  </a:solidFill>
                </a:rPr>
                <a:t>Dipole</a:t>
              </a:r>
            </a:p>
          </p:txBody>
        </p:sp>
        <p:sp>
          <p:nvSpPr>
            <p:cNvPr id="294" name="Rectangle 129"/>
            <p:cNvSpPr>
              <a:spLocks noChangeArrowheads="1"/>
            </p:cNvSpPr>
            <p:nvPr/>
          </p:nvSpPr>
          <p:spPr bwMode="auto">
            <a:xfrm>
              <a:off x="5556985" y="6078538"/>
              <a:ext cx="2215415" cy="215444"/>
            </a:xfrm>
            <a:prstGeom prst="rect">
              <a:avLst/>
            </a:prstGeom>
            <a:ln>
              <a:headEnd/>
              <a:tailEnd/>
            </a:ln>
            <a:effectLst/>
            <a:ex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lIns="91440" tIns="0" rIns="91440" bIns="0">
              <a:spAutoFit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</a:rPr>
                <a:t> AGS Internal </a:t>
              </a:r>
              <a:r>
                <a:rPr lang="en-US" sz="1400" dirty="0" err="1">
                  <a:solidFill>
                    <a:srgbClr val="000000"/>
                  </a:solidFill>
                </a:rPr>
                <a:t>Polarimeter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295" name="Rectangle 153"/>
            <p:cNvSpPr>
              <a:spLocks noChangeArrowheads="1"/>
            </p:cNvSpPr>
            <p:nvPr/>
          </p:nvSpPr>
          <p:spPr bwMode="auto">
            <a:xfrm>
              <a:off x="4068432" y="6490156"/>
              <a:ext cx="1808508" cy="215444"/>
            </a:xfrm>
            <a:prstGeom prst="rect">
              <a:avLst/>
            </a:prstGeom>
            <a:ln>
              <a:headEnd/>
              <a:tailEnd/>
            </a:ln>
            <a:effectLst/>
            <a:ex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lIns="91440" tIns="0" rIns="91440" bIns="0">
              <a:spAutoFit/>
            </a:bodyPr>
            <a:lstStyle/>
            <a:p>
              <a:pPr algn="ctr" eaLnBrk="0" hangingPunct="0"/>
              <a:r>
                <a:rPr lang="en-US" sz="1400" dirty="0"/>
                <a:t>AGS </a:t>
              </a:r>
              <a:r>
                <a:rPr lang="en-US" sz="1400" dirty="0" err="1"/>
                <a:t>pC</a:t>
              </a:r>
              <a:r>
                <a:rPr lang="en-US" sz="1400" dirty="0"/>
                <a:t> </a:t>
              </a:r>
              <a:r>
                <a:rPr lang="en-US" sz="1400" dirty="0" err="1"/>
                <a:t>Polarimeter</a:t>
              </a:r>
              <a:endParaRPr lang="en-US" sz="1400" dirty="0"/>
            </a:p>
          </p:txBody>
        </p:sp>
        <p:sp>
          <p:nvSpPr>
            <p:cNvPr id="296" name="Right Arrow 295"/>
            <p:cNvSpPr/>
            <p:nvPr/>
          </p:nvSpPr>
          <p:spPr>
            <a:xfrm rot="10800000">
              <a:off x="4970462" y="1307593"/>
              <a:ext cx="3563938" cy="521208"/>
            </a:xfrm>
            <a:prstGeom prst="rightArrow">
              <a:avLst/>
            </a:prstGeom>
            <a:gradFill>
              <a:gsLst>
                <a:gs pos="0">
                  <a:srgbClr val="FFFF00"/>
                </a:gs>
                <a:gs pos="25000">
                  <a:srgbClr val="FFFF00"/>
                </a:gs>
                <a:gs pos="100000">
                  <a:srgbClr val="FFFFCC"/>
                </a:gs>
              </a:gsLst>
            </a:gradFill>
            <a:ln>
              <a:solidFill>
                <a:srgbClr val="FFC000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Up Arrow 296"/>
            <p:cNvSpPr/>
            <p:nvPr/>
          </p:nvSpPr>
          <p:spPr>
            <a:xfrm rot="10800000">
              <a:off x="5394953" y="1307593"/>
              <a:ext cx="320047" cy="521208"/>
            </a:xfrm>
            <a:prstGeom prst="upArrow">
              <a:avLst/>
            </a:prstGeom>
            <a:gradFill>
              <a:gsLst>
                <a:gs pos="0">
                  <a:srgbClr val="FFFF00"/>
                </a:gs>
                <a:gs pos="25000">
                  <a:srgbClr val="FFFF00"/>
                </a:gs>
                <a:gs pos="100000">
                  <a:srgbClr val="FFFFCC"/>
                </a:gs>
              </a:gsLst>
            </a:gradFill>
            <a:ln>
              <a:solidFill>
                <a:srgbClr val="FFC000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Up Arrow 297"/>
            <p:cNvSpPr/>
            <p:nvPr/>
          </p:nvSpPr>
          <p:spPr>
            <a:xfrm rot="10800000">
              <a:off x="5775127" y="1307593"/>
              <a:ext cx="320047" cy="521208"/>
            </a:xfrm>
            <a:prstGeom prst="upArrow">
              <a:avLst/>
            </a:prstGeom>
            <a:gradFill>
              <a:gsLst>
                <a:gs pos="0">
                  <a:srgbClr val="FFFF00"/>
                </a:gs>
                <a:gs pos="25000">
                  <a:srgbClr val="FFFF00"/>
                </a:gs>
                <a:gs pos="100000">
                  <a:srgbClr val="FFFFCC"/>
                </a:gs>
              </a:gsLst>
            </a:gradFill>
            <a:ln>
              <a:solidFill>
                <a:srgbClr val="FFC000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Up Arrow 298"/>
            <p:cNvSpPr/>
            <p:nvPr/>
          </p:nvSpPr>
          <p:spPr>
            <a:xfrm rot="10800000">
              <a:off x="6918540" y="1307593"/>
              <a:ext cx="320047" cy="521208"/>
            </a:xfrm>
            <a:prstGeom prst="upArrow">
              <a:avLst/>
            </a:prstGeom>
            <a:gradFill>
              <a:gsLst>
                <a:gs pos="0">
                  <a:srgbClr val="FFFF00"/>
                </a:gs>
                <a:gs pos="25000">
                  <a:srgbClr val="FFFF00"/>
                </a:gs>
                <a:gs pos="100000">
                  <a:srgbClr val="FFFFCC"/>
                </a:gs>
              </a:gsLst>
            </a:gradFill>
            <a:ln>
              <a:solidFill>
                <a:srgbClr val="FFC000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Up Arrow 299"/>
            <p:cNvSpPr/>
            <p:nvPr/>
          </p:nvSpPr>
          <p:spPr>
            <a:xfrm rot="10800000">
              <a:off x="7298717" y="1307593"/>
              <a:ext cx="320047" cy="521208"/>
            </a:xfrm>
            <a:prstGeom prst="upArrow">
              <a:avLst/>
            </a:prstGeom>
            <a:gradFill>
              <a:gsLst>
                <a:gs pos="0">
                  <a:srgbClr val="FFFF00"/>
                </a:gs>
                <a:gs pos="25000">
                  <a:srgbClr val="FFFF00"/>
                </a:gs>
                <a:gs pos="100000">
                  <a:srgbClr val="FFFFCC"/>
                </a:gs>
              </a:gsLst>
            </a:gradFill>
            <a:ln>
              <a:solidFill>
                <a:srgbClr val="FFC000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Down Arrow 300"/>
            <p:cNvSpPr/>
            <p:nvPr/>
          </p:nvSpPr>
          <p:spPr>
            <a:xfrm rot="10800000">
              <a:off x="6536922" y="1307593"/>
              <a:ext cx="321488" cy="521208"/>
            </a:xfrm>
            <a:prstGeom prst="downArrow">
              <a:avLst/>
            </a:prstGeom>
            <a:gradFill>
              <a:gsLst>
                <a:gs pos="0">
                  <a:srgbClr val="FFFF00"/>
                </a:gs>
                <a:gs pos="25000">
                  <a:srgbClr val="FFFF00"/>
                </a:gs>
                <a:gs pos="100000">
                  <a:srgbClr val="FFFFCC"/>
                </a:gs>
              </a:gsLst>
            </a:gradFill>
            <a:ln>
              <a:solidFill>
                <a:srgbClr val="FFC000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Down Arrow 301"/>
            <p:cNvSpPr/>
            <p:nvPr/>
          </p:nvSpPr>
          <p:spPr>
            <a:xfrm rot="10800000">
              <a:off x="6155304" y="1295401"/>
              <a:ext cx="321488" cy="521208"/>
            </a:xfrm>
            <a:prstGeom prst="downArrow">
              <a:avLst/>
            </a:prstGeom>
            <a:gradFill>
              <a:gsLst>
                <a:gs pos="0">
                  <a:srgbClr val="FFFF00"/>
                </a:gs>
                <a:gs pos="25000">
                  <a:srgbClr val="FFFF00"/>
                </a:gs>
                <a:gs pos="100000">
                  <a:srgbClr val="FFFFCC"/>
                </a:gs>
              </a:gsLst>
            </a:gradFill>
            <a:ln>
              <a:solidFill>
                <a:srgbClr val="FFC000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Down Arrow 302"/>
            <p:cNvSpPr/>
            <p:nvPr/>
          </p:nvSpPr>
          <p:spPr>
            <a:xfrm rot="10800000">
              <a:off x="8060512" y="1307593"/>
              <a:ext cx="321488" cy="521208"/>
            </a:xfrm>
            <a:prstGeom prst="downArrow">
              <a:avLst/>
            </a:prstGeom>
            <a:gradFill>
              <a:gsLst>
                <a:gs pos="0">
                  <a:srgbClr val="FFFF00"/>
                </a:gs>
                <a:gs pos="25000">
                  <a:srgbClr val="FFFF00"/>
                </a:gs>
                <a:gs pos="100000">
                  <a:srgbClr val="FFFFCC"/>
                </a:gs>
              </a:gsLst>
            </a:gradFill>
            <a:ln>
              <a:solidFill>
                <a:srgbClr val="FFC000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Down Arrow 303"/>
            <p:cNvSpPr/>
            <p:nvPr/>
          </p:nvSpPr>
          <p:spPr>
            <a:xfrm rot="10800000">
              <a:off x="7678894" y="1295401"/>
              <a:ext cx="321488" cy="521208"/>
            </a:xfrm>
            <a:prstGeom prst="downArrow">
              <a:avLst/>
            </a:prstGeom>
            <a:gradFill>
              <a:gsLst>
                <a:gs pos="0">
                  <a:srgbClr val="FFFF00"/>
                </a:gs>
                <a:gs pos="25000">
                  <a:srgbClr val="FFFF00"/>
                </a:gs>
                <a:gs pos="100000">
                  <a:srgbClr val="FFFFCC"/>
                </a:gs>
              </a:gsLst>
            </a:gradFill>
            <a:ln>
              <a:solidFill>
                <a:srgbClr val="FFC000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Right Arrow 304"/>
            <p:cNvSpPr/>
            <p:nvPr/>
          </p:nvSpPr>
          <p:spPr>
            <a:xfrm>
              <a:off x="1389062" y="1307593"/>
              <a:ext cx="3563938" cy="521208"/>
            </a:xfrm>
            <a:prstGeom prst="rightArrow">
              <a:avLst/>
            </a:prstGeom>
            <a:gradFill>
              <a:gsLst>
                <a:gs pos="0">
                  <a:schemeClr val="tx2">
                    <a:lumMod val="60000"/>
                    <a:lumOff val="40000"/>
                  </a:schemeClr>
                </a:gs>
                <a:gs pos="25000">
                  <a:schemeClr val="tx2">
                    <a:lumMod val="60000"/>
                    <a:lumOff val="40000"/>
                  </a:schemeClr>
                </a:gs>
                <a:gs pos="100000">
                  <a:schemeClr val="tx2">
                    <a:lumMod val="20000"/>
                    <a:lumOff val="80000"/>
                  </a:schemeClr>
                </a:gs>
              </a:gsLst>
            </a:gradFill>
            <a:ln>
              <a:solidFill>
                <a:schemeClr val="tx2">
                  <a:lumMod val="75000"/>
                </a:schemeClr>
              </a:solidFill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Up Arrow 305"/>
            <p:cNvSpPr/>
            <p:nvPr/>
          </p:nvSpPr>
          <p:spPr>
            <a:xfrm rot="10800000">
              <a:off x="1508753" y="1307593"/>
              <a:ext cx="320047" cy="521208"/>
            </a:xfrm>
            <a:prstGeom prst="upArrow">
              <a:avLst/>
            </a:prstGeom>
            <a:gradFill>
              <a:gsLst>
                <a:gs pos="0">
                  <a:schemeClr val="tx2">
                    <a:lumMod val="60000"/>
                    <a:lumOff val="40000"/>
                  </a:schemeClr>
                </a:gs>
                <a:gs pos="25000">
                  <a:schemeClr val="tx2">
                    <a:lumMod val="60000"/>
                    <a:lumOff val="40000"/>
                  </a:schemeClr>
                </a:gs>
                <a:gs pos="100000">
                  <a:schemeClr val="tx2">
                    <a:lumMod val="20000"/>
                    <a:lumOff val="80000"/>
                  </a:schemeClr>
                </a:gs>
              </a:gsLst>
            </a:gradFill>
            <a:ln>
              <a:solidFill>
                <a:schemeClr val="tx2">
                  <a:lumMod val="75000"/>
                </a:schemeClr>
              </a:solidFill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Up Arrow 306"/>
            <p:cNvSpPr/>
            <p:nvPr/>
          </p:nvSpPr>
          <p:spPr>
            <a:xfrm rot="10800000">
              <a:off x="2275313" y="1307593"/>
              <a:ext cx="320047" cy="521208"/>
            </a:xfrm>
            <a:prstGeom prst="upArrow">
              <a:avLst/>
            </a:prstGeom>
            <a:gradFill>
              <a:gsLst>
                <a:gs pos="0">
                  <a:schemeClr val="tx2">
                    <a:lumMod val="60000"/>
                    <a:lumOff val="40000"/>
                  </a:schemeClr>
                </a:gs>
                <a:gs pos="25000">
                  <a:schemeClr val="tx2">
                    <a:lumMod val="60000"/>
                    <a:lumOff val="40000"/>
                  </a:schemeClr>
                </a:gs>
                <a:gs pos="100000">
                  <a:schemeClr val="tx2">
                    <a:lumMod val="20000"/>
                    <a:lumOff val="80000"/>
                  </a:schemeClr>
                </a:gs>
              </a:gsLst>
            </a:gradFill>
            <a:ln>
              <a:solidFill>
                <a:schemeClr val="tx2">
                  <a:lumMod val="75000"/>
                </a:schemeClr>
              </a:solidFill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Up Arrow 307"/>
            <p:cNvSpPr/>
            <p:nvPr/>
          </p:nvSpPr>
          <p:spPr>
            <a:xfrm rot="10800000">
              <a:off x="3041876" y="1307593"/>
              <a:ext cx="320047" cy="521208"/>
            </a:xfrm>
            <a:prstGeom prst="upArrow">
              <a:avLst/>
            </a:prstGeom>
            <a:gradFill>
              <a:gsLst>
                <a:gs pos="0">
                  <a:schemeClr val="tx2">
                    <a:lumMod val="60000"/>
                    <a:lumOff val="40000"/>
                  </a:schemeClr>
                </a:gs>
                <a:gs pos="25000">
                  <a:schemeClr val="tx2">
                    <a:lumMod val="60000"/>
                    <a:lumOff val="40000"/>
                  </a:schemeClr>
                </a:gs>
                <a:gs pos="100000">
                  <a:schemeClr val="tx2">
                    <a:lumMod val="20000"/>
                    <a:lumOff val="80000"/>
                  </a:schemeClr>
                </a:gs>
              </a:gsLst>
            </a:gradFill>
            <a:ln>
              <a:solidFill>
                <a:schemeClr val="tx2">
                  <a:lumMod val="75000"/>
                </a:schemeClr>
              </a:solidFill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Up Arrow 308"/>
            <p:cNvSpPr/>
            <p:nvPr/>
          </p:nvSpPr>
          <p:spPr>
            <a:xfrm rot="10800000">
              <a:off x="3808439" y="1307593"/>
              <a:ext cx="320047" cy="521208"/>
            </a:xfrm>
            <a:prstGeom prst="upArrow">
              <a:avLst/>
            </a:prstGeom>
            <a:gradFill>
              <a:gsLst>
                <a:gs pos="0">
                  <a:schemeClr val="tx2">
                    <a:lumMod val="60000"/>
                    <a:lumOff val="40000"/>
                  </a:schemeClr>
                </a:gs>
                <a:gs pos="25000">
                  <a:schemeClr val="tx2">
                    <a:lumMod val="60000"/>
                    <a:lumOff val="40000"/>
                  </a:schemeClr>
                </a:gs>
                <a:gs pos="100000">
                  <a:schemeClr val="tx2">
                    <a:lumMod val="20000"/>
                    <a:lumOff val="80000"/>
                  </a:schemeClr>
                </a:gs>
              </a:gsLst>
            </a:gradFill>
            <a:ln>
              <a:solidFill>
                <a:schemeClr val="tx2">
                  <a:lumMod val="75000"/>
                </a:schemeClr>
              </a:solidFill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Down Arrow 309"/>
            <p:cNvSpPr/>
            <p:nvPr/>
          </p:nvSpPr>
          <p:spPr>
            <a:xfrm rot="10800000">
              <a:off x="3424437" y="1307593"/>
              <a:ext cx="321488" cy="521208"/>
            </a:xfrm>
            <a:prstGeom prst="downArrow">
              <a:avLst/>
            </a:prstGeom>
            <a:gradFill>
              <a:gsLst>
                <a:gs pos="0">
                  <a:schemeClr val="tx2">
                    <a:lumMod val="60000"/>
                    <a:lumOff val="40000"/>
                  </a:schemeClr>
                </a:gs>
                <a:gs pos="25000">
                  <a:schemeClr val="tx2">
                    <a:lumMod val="60000"/>
                    <a:lumOff val="40000"/>
                  </a:schemeClr>
                </a:gs>
                <a:gs pos="100000">
                  <a:schemeClr val="tx2">
                    <a:lumMod val="20000"/>
                    <a:lumOff val="80000"/>
                  </a:schemeClr>
                </a:gs>
              </a:gsLst>
            </a:gradFill>
            <a:ln>
              <a:solidFill>
                <a:schemeClr val="tx2">
                  <a:lumMod val="75000"/>
                </a:schemeClr>
              </a:solidFill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Down Arrow 310"/>
            <p:cNvSpPr/>
            <p:nvPr/>
          </p:nvSpPr>
          <p:spPr>
            <a:xfrm rot="10800000">
              <a:off x="2657874" y="1295401"/>
              <a:ext cx="321488" cy="521208"/>
            </a:xfrm>
            <a:prstGeom prst="downArrow">
              <a:avLst/>
            </a:prstGeom>
            <a:gradFill>
              <a:gsLst>
                <a:gs pos="0">
                  <a:schemeClr val="tx2">
                    <a:lumMod val="60000"/>
                    <a:lumOff val="40000"/>
                  </a:schemeClr>
                </a:gs>
                <a:gs pos="25000">
                  <a:schemeClr val="tx2">
                    <a:lumMod val="60000"/>
                    <a:lumOff val="40000"/>
                  </a:schemeClr>
                </a:gs>
                <a:gs pos="100000">
                  <a:schemeClr val="tx2">
                    <a:lumMod val="20000"/>
                    <a:lumOff val="80000"/>
                  </a:schemeClr>
                </a:gs>
              </a:gsLst>
            </a:gradFill>
            <a:ln>
              <a:solidFill>
                <a:schemeClr val="tx2">
                  <a:lumMod val="75000"/>
                </a:schemeClr>
              </a:solidFill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Down Arrow 311"/>
            <p:cNvSpPr/>
            <p:nvPr/>
          </p:nvSpPr>
          <p:spPr>
            <a:xfrm rot="10800000">
              <a:off x="4191000" y="1307593"/>
              <a:ext cx="321488" cy="521208"/>
            </a:xfrm>
            <a:prstGeom prst="downArrow">
              <a:avLst/>
            </a:prstGeom>
            <a:gradFill>
              <a:gsLst>
                <a:gs pos="0">
                  <a:schemeClr val="tx2">
                    <a:lumMod val="60000"/>
                    <a:lumOff val="40000"/>
                  </a:schemeClr>
                </a:gs>
                <a:gs pos="25000">
                  <a:schemeClr val="tx2">
                    <a:lumMod val="60000"/>
                    <a:lumOff val="40000"/>
                  </a:schemeClr>
                </a:gs>
                <a:gs pos="100000">
                  <a:schemeClr val="tx2">
                    <a:lumMod val="20000"/>
                    <a:lumOff val="80000"/>
                  </a:schemeClr>
                </a:gs>
              </a:gsLst>
            </a:gradFill>
            <a:ln>
              <a:solidFill>
                <a:schemeClr val="tx2">
                  <a:lumMod val="75000"/>
                </a:schemeClr>
              </a:solidFill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Down Arrow 312"/>
            <p:cNvSpPr/>
            <p:nvPr/>
          </p:nvSpPr>
          <p:spPr>
            <a:xfrm rot="10800000">
              <a:off x="1891311" y="1307593"/>
              <a:ext cx="321488" cy="521208"/>
            </a:xfrm>
            <a:prstGeom prst="downArrow">
              <a:avLst/>
            </a:prstGeom>
            <a:gradFill>
              <a:gsLst>
                <a:gs pos="0">
                  <a:schemeClr val="tx2">
                    <a:lumMod val="60000"/>
                    <a:lumOff val="40000"/>
                  </a:schemeClr>
                </a:gs>
                <a:gs pos="25000">
                  <a:schemeClr val="tx2">
                    <a:lumMod val="60000"/>
                    <a:lumOff val="40000"/>
                  </a:schemeClr>
                </a:gs>
                <a:gs pos="100000">
                  <a:schemeClr val="tx2">
                    <a:lumMod val="20000"/>
                    <a:lumOff val="80000"/>
                  </a:schemeClr>
                </a:gs>
              </a:gsLst>
            </a:gradFill>
            <a:ln>
              <a:solidFill>
                <a:schemeClr val="tx2">
                  <a:lumMod val="75000"/>
                </a:schemeClr>
              </a:solidFill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Rectangle 172"/>
            <p:cNvSpPr>
              <a:spLocks noChangeArrowheads="1"/>
            </p:cNvSpPr>
            <p:nvPr/>
          </p:nvSpPr>
          <p:spPr bwMode="auto">
            <a:xfrm>
              <a:off x="1828800" y="6032956"/>
              <a:ext cx="1269899" cy="215444"/>
            </a:xfrm>
            <a:prstGeom prst="rect">
              <a:avLst/>
            </a:prstGeom>
            <a:ln>
              <a:headEnd/>
              <a:tailEnd/>
            </a:ln>
            <a:effectLst/>
            <a:ex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lIns="91440" tIns="0" rIns="91440" bIns="0">
              <a:spAutoFit/>
            </a:bodyPr>
            <a:lstStyle/>
            <a:p>
              <a:pPr algn="ctr" eaLnBrk="0" hangingPunct="0"/>
              <a:r>
                <a:rPr lang="en-US" sz="1400" dirty="0"/>
                <a:t>Strong Snake</a:t>
              </a:r>
            </a:p>
          </p:txBody>
        </p:sp>
        <p:sp>
          <p:nvSpPr>
            <p:cNvPr id="315" name="Arc 34"/>
            <p:cNvSpPr>
              <a:spLocks/>
            </p:cNvSpPr>
            <p:nvPr/>
          </p:nvSpPr>
          <p:spPr bwMode="auto">
            <a:xfrm>
              <a:off x="3962400" y="4313238"/>
              <a:ext cx="1019175" cy="492125"/>
            </a:xfrm>
            <a:custGeom>
              <a:avLst/>
              <a:gdLst>
                <a:gd name="G0" fmla="+- 0 0 0"/>
                <a:gd name="G1" fmla="+- 21187 0 0"/>
                <a:gd name="G2" fmla="+- 21600 0 0"/>
                <a:gd name="T0" fmla="*/ 4205 w 21600"/>
                <a:gd name="T1" fmla="*/ 0 h 21187"/>
                <a:gd name="T2" fmla="*/ 21600 w 21600"/>
                <a:gd name="T3" fmla="*/ 21187 h 21187"/>
                <a:gd name="T4" fmla="*/ 0 w 21600"/>
                <a:gd name="T5" fmla="*/ 21187 h 21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187" fill="none" extrusionOk="0">
                  <a:moveTo>
                    <a:pt x="4204" y="0"/>
                  </a:moveTo>
                  <a:cubicBezTo>
                    <a:pt x="14315" y="2006"/>
                    <a:pt x="21600" y="10878"/>
                    <a:pt x="21600" y="21187"/>
                  </a:cubicBezTo>
                </a:path>
                <a:path w="21600" h="21187" stroke="0" extrusionOk="0">
                  <a:moveTo>
                    <a:pt x="4204" y="0"/>
                  </a:moveTo>
                  <a:cubicBezTo>
                    <a:pt x="14315" y="2006"/>
                    <a:pt x="21600" y="10878"/>
                    <a:pt x="21600" y="21187"/>
                  </a:cubicBezTo>
                  <a:lnTo>
                    <a:pt x="0" y="21187"/>
                  </a:lnTo>
                  <a:close/>
                </a:path>
              </a:pathLst>
            </a:custGeom>
            <a:noFill/>
            <a:ln w="25400" cap="rnd">
              <a:solidFill>
                <a:srgbClr val="0066FF"/>
              </a:solidFill>
              <a:round/>
              <a:headEnd type="none" w="sm" len="sm"/>
              <a:tailEnd type="none" w="sm" len="sm"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" name="Rectangle 167"/>
            <p:cNvSpPr>
              <a:spLocks noChangeArrowheads="1"/>
            </p:cNvSpPr>
            <p:nvPr/>
          </p:nvSpPr>
          <p:spPr bwMode="auto">
            <a:xfrm>
              <a:off x="2895600" y="4724400"/>
              <a:ext cx="1649554" cy="215444"/>
            </a:xfrm>
            <a:prstGeom prst="rect">
              <a:avLst/>
            </a:prstGeom>
            <a:ln>
              <a:headEnd/>
              <a:tailEnd/>
            </a:ln>
            <a:effectLst/>
            <a:ex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lIns="91440" tIns="0" rIns="91440" bIns="0">
              <a:spAutoFit/>
            </a:bodyPr>
            <a:lstStyle/>
            <a:p>
              <a:pPr algn="ctr" eaLnBrk="0" hangingPunct="0"/>
              <a:r>
                <a:rPr lang="en-US" sz="1400" dirty="0" smtClean="0"/>
                <a:t>Tune Jump Quads</a:t>
              </a:r>
              <a:endParaRPr lang="en-US" sz="1400" dirty="0"/>
            </a:p>
          </p:txBody>
        </p:sp>
        <p:sp>
          <p:nvSpPr>
            <p:cNvPr id="317" name="Rectangle 170"/>
            <p:cNvSpPr>
              <a:spLocks noChangeArrowheads="1"/>
            </p:cNvSpPr>
            <p:nvPr/>
          </p:nvSpPr>
          <p:spPr bwMode="auto">
            <a:xfrm>
              <a:off x="5857235" y="4935538"/>
              <a:ext cx="1838965" cy="215444"/>
            </a:xfrm>
            <a:prstGeom prst="rect">
              <a:avLst/>
            </a:prstGeom>
            <a:ln>
              <a:headEnd/>
              <a:tailEnd/>
            </a:ln>
            <a:effectLst/>
            <a:ex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lIns="91440" tIns="0" rIns="91440" bIns="0">
              <a:spAutoFit/>
            </a:bodyPr>
            <a:lstStyle/>
            <a:p>
              <a:pPr algn="ctr" eaLnBrk="0" hangingPunct="0"/>
              <a:r>
                <a:rPr lang="en-US" sz="1400" dirty="0"/>
                <a:t>Helical </a:t>
              </a:r>
              <a:r>
                <a:rPr lang="en-US" sz="1400" dirty="0" smtClean="0"/>
                <a:t>Partial </a:t>
              </a:r>
              <a:r>
                <a:rPr lang="en-US" sz="1400" dirty="0"/>
                <a:t>Snake</a:t>
              </a:r>
            </a:p>
          </p:txBody>
        </p:sp>
        <p:sp>
          <p:nvSpPr>
            <p:cNvPr id="318" name="Oval 117"/>
            <p:cNvSpPr>
              <a:spLocks noChangeArrowheads="1"/>
            </p:cNvSpPr>
            <p:nvPr/>
          </p:nvSpPr>
          <p:spPr bwMode="auto">
            <a:xfrm>
              <a:off x="4422775" y="5066506"/>
              <a:ext cx="73025" cy="191294"/>
            </a:xfrm>
            <a:prstGeom prst="ellipse">
              <a:avLst/>
            </a:prstGeom>
            <a:solidFill>
              <a:srgbClr val="0000CC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" name="Oval 117"/>
            <p:cNvSpPr>
              <a:spLocks noChangeArrowheads="1"/>
            </p:cNvSpPr>
            <p:nvPr/>
          </p:nvSpPr>
          <p:spPr bwMode="auto">
            <a:xfrm>
              <a:off x="4575175" y="5066506"/>
              <a:ext cx="73025" cy="191294"/>
            </a:xfrm>
            <a:prstGeom prst="ellipse">
              <a:avLst/>
            </a:prstGeom>
            <a:solidFill>
              <a:srgbClr val="0000CC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20" name="Group 116"/>
            <p:cNvGrpSpPr>
              <a:grpSpLocks/>
            </p:cNvGrpSpPr>
            <p:nvPr/>
          </p:nvGrpSpPr>
          <p:grpSpPr bwMode="auto">
            <a:xfrm>
              <a:off x="5403850" y="2657475"/>
              <a:ext cx="144463" cy="188913"/>
              <a:chOff x="2832" y="1434"/>
              <a:chExt cx="91" cy="119"/>
            </a:xfrm>
            <a:effectLst/>
          </p:grpSpPr>
          <p:sp>
            <p:nvSpPr>
              <p:cNvPr id="329" name="Oval 117"/>
              <p:cNvSpPr>
                <a:spLocks noChangeArrowheads="1"/>
              </p:cNvSpPr>
              <p:nvPr/>
            </p:nvSpPr>
            <p:spPr bwMode="auto">
              <a:xfrm>
                <a:off x="2832" y="1468"/>
                <a:ext cx="46" cy="46"/>
              </a:xfrm>
              <a:prstGeom prst="ellipse">
                <a:avLst/>
              </a:prstGeom>
              <a:solidFill>
                <a:srgbClr val="CC00C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" name="Line 118"/>
              <p:cNvSpPr>
                <a:spLocks noChangeShapeType="1"/>
              </p:cNvSpPr>
              <p:nvPr/>
            </p:nvSpPr>
            <p:spPr bwMode="auto">
              <a:xfrm flipH="1">
                <a:off x="2878" y="1512"/>
                <a:ext cx="23" cy="23"/>
              </a:xfrm>
              <a:prstGeom prst="line">
                <a:avLst/>
              </a:prstGeom>
              <a:noFill/>
              <a:ln w="12700">
                <a:solidFill>
                  <a:srgbClr val="CC00CC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" name="Line 119"/>
              <p:cNvSpPr>
                <a:spLocks noChangeShapeType="1"/>
              </p:cNvSpPr>
              <p:nvPr/>
            </p:nvSpPr>
            <p:spPr bwMode="auto">
              <a:xfrm flipH="1">
                <a:off x="2896" y="1530"/>
                <a:ext cx="23" cy="23"/>
              </a:xfrm>
              <a:prstGeom prst="line">
                <a:avLst/>
              </a:prstGeom>
              <a:noFill/>
              <a:ln w="12700">
                <a:solidFill>
                  <a:srgbClr val="CC00CC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" name="Line 120"/>
              <p:cNvSpPr>
                <a:spLocks noChangeShapeType="1"/>
              </p:cNvSpPr>
              <p:nvPr/>
            </p:nvSpPr>
            <p:spPr bwMode="auto">
              <a:xfrm>
                <a:off x="2882" y="1452"/>
                <a:ext cx="23" cy="23"/>
              </a:xfrm>
              <a:prstGeom prst="line">
                <a:avLst/>
              </a:prstGeom>
              <a:noFill/>
              <a:ln w="12700">
                <a:solidFill>
                  <a:srgbClr val="CC00CC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" name="Line 121"/>
              <p:cNvSpPr>
                <a:spLocks noChangeShapeType="1"/>
              </p:cNvSpPr>
              <p:nvPr/>
            </p:nvSpPr>
            <p:spPr bwMode="auto">
              <a:xfrm>
                <a:off x="2900" y="1434"/>
                <a:ext cx="23" cy="23"/>
              </a:xfrm>
              <a:prstGeom prst="line">
                <a:avLst/>
              </a:prstGeom>
              <a:noFill/>
              <a:ln w="12700">
                <a:solidFill>
                  <a:srgbClr val="CC00CC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21" name="Group 122"/>
            <p:cNvGrpSpPr>
              <a:grpSpLocks/>
            </p:cNvGrpSpPr>
            <p:nvPr/>
          </p:nvGrpSpPr>
          <p:grpSpPr bwMode="auto">
            <a:xfrm>
              <a:off x="5305425" y="2514600"/>
              <a:ext cx="152400" cy="188912"/>
              <a:chOff x="2770" y="1355"/>
              <a:chExt cx="96" cy="119"/>
            </a:xfrm>
            <a:effectLst/>
          </p:grpSpPr>
          <p:sp>
            <p:nvSpPr>
              <p:cNvPr id="324" name="Oval 123"/>
              <p:cNvSpPr>
                <a:spLocks noChangeArrowheads="1"/>
              </p:cNvSpPr>
              <p:nvPr/>
            </p:nvSpPr>
            <p:spPr bwMode="auto">
              <a:xfrm>
                <a:off x="2819" y="1396"/>
                <a:ext cx="47" cy="46"/>
              </a:xfrm>
              <a:prstGeom prst="ellipse">
                <a:avLst/>
              </a:prstGeom>
              <a:solidFill>
                <a:srgbClr val="CC00C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5" name="Line 124"/>
              <p:cNvSpPr>
                <a:spLocks noChangeShapeType="1"/>
              </p:cNvSpPr>
              <p:nvPr/>
            </p:nvSpPr>
            <p:spPr bwMode="auto">
              <a:xfrm flipV="1">
                <a:off x="2792" y="1373"/>
                <a:ext cx="23" cy="23"/>
              </a:xfrm>
              <a:prstGeom prst="line">
                <a:avLst/>
              </a:prstGeom>
              <a:noFill/>
              <a:ln w="12700">
                <a:solidFill>
                  <a:srgbClr val="CC00CC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" name="Line 125"/>
              <p:cNvSpPr>
                <a:spLocks noChangeShapeType="1"/>
              </p:cNvSpPr>
              <p:nvPr/>
            </p:nvSpPr>
            <p:spPr bwMode="auto">
              <a:xfrm flipV="1">
                <a:off x="2774" y="1355"/>
                <a:ext cx="23" cy="23"/>
              </a:xfrm>
              <a:prstGeom prst="line">
                <a:avLst/>
              </a:prstGeom>
              <a:noFill/>
              <a:ln w="12700">
                <a:solidFill>
                  <a:srgbClr val="CC00CC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" name="Line 126"/>
              <p:cNvSpPr>
                <a:spLocks noChangeShapeType="1"/>
              </p:cNvSpPr>
              <p:nvPr/>
            </p:nvSpPr>
            <p:spPr bwMode="auto">
              <a:xfrm flipH="1" flipV="1">
                <a:off x="2788" y="1433"/>
                <a:ext cx="23" cy="23"/>
              </a:xfrm>
              <a:prstGeom prst="line">
                <a:avLst/>
              </a:prstGeom>
              <a:noFill/>
              <a:ln w="12700">
                <a:solidFill>
                  <a:srgbClr val="CC00CC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" name="Line 127"/>
              <p:cNvSpPr>
                <a:spLocks noChangeShapeType="1"/>
              </p:cNvSpPr>
              <p:nvPr/>
            </p:nvSpPr>
            <p:spPr bwMode="auto">
              <a:xfrm flipH="1" flipV="1">
                <a:off x="2770" y="1451"/>
                <a:ext cx="23" cy="23"/>
              </a:xfrm>
              <a:prstGeom prst="line">
                <a:avLst/>
              </a:prstGeom>
              <a:noFill/>
              <a:ln w="12700">
                <a:solidFill>
                  <a:srgbClr val="CC00CC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22" name="Line 102"/>
            <p:cNvSpPr>
              <a:spLocks noChangeShapeType="1"/>
            </p:cNvSpPr>
            <p:nvPr/>
          </p:nvSpPr>
          <p:spPr bwMode="auto">
            <a:xfrm flipV="1">
              <a:off x="2384688" y="4343400"/>
              <a:ext cx="2790562" cy="152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" name="Rectangle 96"/>
            <p:cNvSpPr>
              <a:spLocks noChangeArrowheads="1"/>
            </p:cNvSpPr>
            <p:nvPr/>
          </p:nvSpPr>
          <p:spPr bwMode="auto">
            <a:xfrm>
              <a:off x="1219200" y="4343400"/>
              <a:ext cx="1269899" cy="215444"/>
            </a:xfrm>
            <a:prstGeom prst="rect">
              <a:avLst/>
            </a:prstGeom>
            <a:ln>
              <a:headEnd/>
              <a:tailEnd/>
            </a:ln>
            <a:effectLst/>
            <a:ex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lIns="91440" tIns="0" rIns="91440" bIns="0">
              <a:spAutoFit/>
            </a:bodyPr>
            <a:lstStyle/>
            <a:p>
              <a:pPr algn="ctr" eaLnBrk="0" hangingPunct="0"/>
              <a:r>
                <a:rPr lang="en-US" sz="1400" dirty="0"/>
                <a:t>Spin Rotators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1162023" y="921998"/>
            <a:ext cx="682762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/>
                <a:cs typeface="Comic Sans MS"/>
              </a:rPr>
              <a:t>Beams: √s</a:t>
            </a:r>
            <a:r>
              <a:rPr lang="en-US" sz="1600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/>
                <a:cs typeface="Comic Sans MS"/>
              </a:rPr>
              <a:t> 200 - </a:t>
            </a:r>
            <a:r>
              <a:rPr lang="en-US" sz="1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/>
                <a:cs typeface="Comic Sans MS"/>
              </a:rPr>
              <a:t>500 </a:t>
            </a:r>
            <a:r>
              <a:rPr lang="en-US" sz="16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/>
                <a:cs typeface="Comic Sans MS"/>
              </a:rPr>
              <a:t>GeV</a:t>
            </a:r>
            <a:r>
              <a:rPr lang="en-US" sz="1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/>
                <a:cs typeface="Comic Sans MS"/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/>
                <a:cs typeface="Comic Sans MS"/>
              </a:rPr>
              <a:t>pp</a:t>
            </a:r>
            <a:r>
              <a:rPr lang="en-US" sz="1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/>
                <a:cs typeface="Comic Sans MS"/>
              </a:rPr>
              <a:t>; </a:t>
            </a:r>
            <a:r>
              <a:rPr lang="en-US" sz="1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/>
                <a:cs typeface="Comic Sans MS"/>
              </a:rPr>
              <a:t>50</a:t>
            </a:r>
            <a:r>
              <a:rPr lang="en-US" sz="1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/>
                <a:cs typeface="Comic Sans MS"/>
              </a:rPr>
              <a:t>-60% </a:t>
            </a:r>
            <a:r>
              <a:rPr lang="en-US" sz="1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/>
                <a:cs typeface="Comic Sans MS"/>
              </a:rPr>
              <a:t>polarization for year 2011</a:t>
            </a:r>
            <a:endParaRPr lang="en-US" sz="1600" b="1" dirty="0">
              <a:effectLst>
                <a:outerShdw blurRad="38100" dist="38100" dir="2700000" algn="tl">
                  <a:srgbClr val="FFFFFF"/>
                </a:outerShdw>
              </a:effectLst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457200" y="24869"/>
            <a:ext cx="8229600" cy="1143000"/>
          </a:xfrm>
        </p:spPr>
        <p:txBody>
          <a:bodyPr/>
          <a:lstStyle/>
          <a:p>
            <a:r>
              <a:rPr lang="en-US" sz="3200" dirty="0" smtClean="0">
                <a:solidFill>
                  <a:srgbClr val="FF0000"/>
                </a:solidFill>
              </a:rPr>
              <a:t>Forward ECALs in STAR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APS April 5-8, 2014. Savannah, GA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BA9435-CF41-4340-9BD7-3FA60BED1B96}" type="slidenum">
              <a:rPr lang="en-US"/>
              <a:pPr>
                <a:defRPr/>
              </a:pPr>
              <a:t>3</a:t>
            </a:fld>
            <a:endParaRPr lang="en-US"/>
          </a:p>
        </p:txBody>
      </p:sp>
      <p:pic>
        <p:nvPicPr>
          <p:cNvPr id="18436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50" y="1291176"/>
            <a:ext cx="5143500" cy="383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1187450"/>
            <a:ext cx="2997200" cy="401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Rectangle 7"/>
          <p:cNvSpPr>
            <a:spLocks noChangeArrowheads="1"/>
          </p:cNvSpPr>
          <p:nvPr/>
        </p:nvSpPr>
        <p:spPr bwMode="auto">
          <a:xfrm>
            <a:off x="400051" y="4827588"/>
            <a:ext cx="502443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/>
                <a:cs typeface="Arial"/>
              </a:rPr>
              <a:t>Forward Meson Spectrometer (FMS)  :</a:t>
            </a:r>
          </a:p>
          <a:p>
            <a:r>
              <a:rPr lang="en-US" dirty="0">
                <a:latin typeface="Arial"/>
                <a:cs typeface="Arial"/>
              </a:rPr>
              <a:t>-- </a:t>
            </a:r>
            <a:r>
              <a:rPr lang="en-US" dirty="0" err="1">
                <a:latin typeface="Arial"/>
                <a:cs typeface="Arial"/>
              </a:rPr>
              <a:t>Pb</a:t>
            </a:r>
            <a:r>
              <a:rPr lang="en-US" dirty="0">
                <a:latin typeface="Arial"/>
                <a:cs typeface="Arial"/>
              </a:rPr>
              <a:t> glass EM calorimeter covering 2.5&lt; </a:t>
            </a:r>
            <a:r>
              <a:rPr lang="en-US" dirty="0" err="1">
                <a:latin typeface="Arial"/>
                <a:cs typeface="Arial"/>
              </a:rPr>
              <a:t>η</a:t>
            </a:r>
            <a:r>
              <a:rPr lang="en-US" dirty="0">
                <a:latin typeface="Arial"/>
                <a:cs typeface="Arial"/>
              </a:rPr>
              <a:t> &lt;4.0</a:t>
            </a:r>
          </a:p>
          <a:p>
            <a:r>
              <a:rPr lang="en-US" dirty="0">
                <a:latin typeface="Arial"/>
                <a:cs typeface="Arial"/>
              </a:rPr>
              <a:t>-- Detect 𝜋</a:t>
            </a:r>
            <a:r>
              <a:rPr lang="en-US" baseline="30000" dirty="0">
                <a:latin typeface="Arial"/>
                <a:cs typeface="Arial"/>
              </a:rPr>
              <a:t>0</a:t>
            </a:r>
            <a:r>
              <a:rPr lang="en-US" dirty="0">
                <a:latin typeface="Arial"/>
                <a:cs typeface="Arial"/>
              </a:rPr>
              <a:t>,η, direct photons and jet-like events in the kinematic region where asymmetries are known to be large.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882238" y="1619472"/>
            <a:ext cx="671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FMS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457200" y="51326"/>
            <a:ext cx="8229600" cy="1143000"/>
          </a:xfrm>
        </p:spPr>
        <p:txBody>
          <a:bodyPr/>
          <a:lstStyle/>
          <a:p>
            <a:r>
              <a:rPr lang="en-US" sz="3200" dirty="0" smtClean="0">
                <a:solidFill>
                  <a:srgbClr val="FF0000"/>
                </a:solidFill>
              </a:rPr>
              <a:t>TSSA - 2 theoretical frameworks 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APS April 5-8, 2014. Savannah, GA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B9ED15-D804-4987-83CA-E1B4F3138B96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19460" name="TextBox 2"/>
          <p:cNvSpPr txBox="1">
            <a:spLocks noChangeArrowheads="1"/>
          </p:cNvSpPr>
          <p:nvPr/>
        </p:nvSpPr>
        <p:spPr bwMode="auto">
          <a:xfrm>
            <a:off x="339725" y="1512888"/>
            <a:ext cx="3121025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latin typeface="Calibri" pitchFamily="34" charset="0"/>
              </a:rPr>
              <a:t>Spin-dependent transverse momentum</a:t>
            </a:r>
          </a:p>
          <a:p>
            <a:r>
              <a:rPr lang="en-US" sz="1400" b="1">
                <a:latin typeface="Calibri" pitchFamily="34" charset="0"/>
              </a:rPr>
              <a:t>dependent (TMD) function S</a:t>
            </a:r>
            <a:r>
              <a:rPr lang="en-US" sz="1400" b="1" baseline="-25000">
                <a:latin typeface="Calibri" pitchFamily="34" charset="0"/>
              </a:rPr>
              <a:t>T</a:t>
            </a:r>
            <a:r>
              <a:rPr lang="en-US" sz="1400" b="1">
                <a:latin typeface="Calibri" pitchFamily="34" charset="0"/>
              </a:rPr>
              <a:t>.(Pxk</a:t>
            </a:r>
            <a:r>
              <a:rPr lang="en-US" sz="1400" b="1" baseline="-25000">
                <a:latin typeface="Calibri" pitchFamily="34" charset="0"/>
              </a:rPr>
              <a:t>T</a:t>
            </a:r>
            <a:r>
              <a:rPr lang="en-US" sz="1400" b="1">
                <a:latin typeface="Calibri" pitchFamily="34" charset="0"/>
              </a:rPr>
              <a:t>) </a:t>
            </a:r>
          </a:p>
          <a:p>
            <a:r>
              <a:rPr lang="en-US" sz="1400">
                <a:latin typeface="Calibri" pitchFamily="34" charset="0"/>
              </a:rPr>
              <a:t>Brodsky, Hwang, Schmidt, 02</a:t>
            </a:r>
          </a:p>
          <a:p>
            <a:r>
              <a:rPr lang="en-US" sz="1400">
                <a:latin typeface="Calibri" pitchFamily="34" charset="0"/>
              </a:rPr>
              <a:t>Collins, 02, Ji, Belitsky, Yuan, 02</a:t>
            </a:r>
          </a:p>
          <a:p>
            <a:endParaRPr lang="en-US" sz="1400">
              <a:latin typeface="Calibri" pitchFamily="34" charset="0"/>
            </a:endParaRPr>
          </a:p>
        </p:txBody>
      </p:sp>
      <p:sp>
        <p:nvSpPr>
          <p:cNvPr id="19461" name="Text Box 11"/>
          <p:cNvSpPr txBox="1">
            <a:spLocks noChangeArrowheads="1"/>
          </p:cNvSpPr>
          <p:nvPr/>
        </p:nvSpPr>
        <p:spPr bwMode="auto">
          <a:xfrm>
            <a:off x="5915025" y="1474788"/>
            <a:ext cx="260985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latin typeface="Calibri" pitchFamily="34" charset="0"/>
              </a:rPr>
              <a:t>Twist-3 quark-gluon correlations </a:t>
            </a:r>
          </a:p>
          <a:p>
            <a:r>
              <a:rPr lang="en-US" sz="1400">
                <a:latin typeface="Calibri" pitchFamily="34" charset="0"/>
              </a:rPr>
              <a:t>Efremov &amp; Teryaev: 1982 &amp; 1984</a:t>
            </a:r>
          </a:p>
          <a:p>
            <a:r>
              <a:rPr lang="en-US" sz="1400">
                <a:latin typeface="Calibri" pitchFamily="34" charset="0"/>
              </a:rPr>
              <a:t>Qiu &amp; Sterman: 1991 &amp; 1999</a:t>
            </a:r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349250" y="2479675"/>
            <a:ext cx="1246188" cy="1573213"/>
            <a:chOff x="377643" y="1494233"/>
            <a:chExt cx="1246865" cy="1572597"/>
          </a:xfrm>
        </p:grpSpPr>
        <p:pic>
          <p:nvPicPr>
            <p:cNvPr id="19495" name="Bild 26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7643" y="1494233"/>
              <a:ext cx="1153728" cy="1572597"/>
            </a:xfrm>
            <a:prstGeom prst="rect">
              <a:avLst/>
            </a:prstGeom>
            <a:solidFill>
              <a:srgbClr val="FFF6D2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19496" name="TextBox 11"/>
            <p:cNvSpPr txBox="1">
              <a:spLocks noChangeArrowheads="1"/>
            </p:cNvSpPr>
            <p:nvPr/>
          </p:nvSpPr>
          <p:spPr bwMode="auto">
            <a:xfrm>
              <a:off x="754183" y="2794449"/>
              <a:ext cx="870325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 b="1">
                  <a:latin typeface="Comic Sans MS" pitchFamily="66" charset="0"/>
                </a:rPr>
                <a:t>Sivers fct.</a:t>
              </a:r>
            </a:p>
          </p:txBody>
        </p:sp>
      </p:grpSp>
      <p:grpSp>
        <p:nvGrpSpPr>
          <p:cNvPr id="19463" name="Group 69"/>
          <p:cNvGrpSpPr>
            <a:grpSpLocks/>
          </p:cNvGrpSpPr>
          <p:nvPr/>
        </p:nvGrpSpPr>
        <p:grpSpPr bwMode="auto">
          <a:xfrm>
            <a:off x="3095625" y="2293938"/>
            <a:ext cx="3727450" cy="2138362"/>
            <a:chOff x="1438711" y="4059469"/>
            <a:chExt cx="4038421" cy="2473008"/>
          </a:xfrm>
        </p:grpSpPr>
        <p:sp>
          <p:nvSpPr>
            <p:cNvPr id="19478" name="TextBox 16"/>
            <p:cNvSpPr txBox="1">
              <a:spLocks noChangeArrowheads="1"/>
            </p:cNvSpPr>
            <p:nvPr/>
          </p:nvSpPr>
          <p:spPr bwMode="auto">
            <a:xfrm>
              <a:off x="3806631" y="6147349"/>
              <a:ext cx="38985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  <a:latin typeface="Comic Sans MS" pitchFamily="66" charset="0"/>
                </a:rPr>
                <a:t>Q</a:t>
              </a:r>
            </a:p>
          </p:txBody>
        </p:sp>
        <p:sp>
          <p:nvSpPr>
            <p:cNvPr id="19479" name="TextBox 17"/>
            <p:cNvSpPr txBox="1">
              <a:spLocks noChangeArrowheads="1"/>
            </p:cNvSpPr>
            <p:nvPr/>
          </p:nvSpPr>
          <p:spPr bwMode="auto">
            <a:xfrm>
              <a:off x="1438711" y="6144055"/>
              <a:ext cx="68480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  <a:latin typeface="Symbol" pitchFamily="18" charset="2"/>
                  <a:sym typeface="Mathematica1"/>
                </a:rPr>
                <a:t>L</a:t>
              </a:r>
              <a:r>
                <a:rPr lang="en-US" b="1" baseline="-25000">
                  <a:solidFill>
                    <a:srgbClr val="FF0000"/>
                  </a:solidFill>
                  <a:latin typeface="Comic Sans MS" pitchFamily="66" charset="0"/>
                  <a:sym typeface="Mathematica1"/>
                </a:rPr>
                <a:t>QCD</a:t>
              </a:r>
              <a:endParaRPr lang="en-US" b="1" baseline="-25000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  <p:sp>
          <p:nvSpPr>
            <p:cNvPr id="19480" name="TextBox 52"/>
            <p:cNvSpPr txBox="1">
              <a:spLocks noChangeArrowheads="1"/>
            </p:cNvSpPr>
            <p:nvPr/>
          </p:nvSpPr>
          <p:spPr bwMode="auto">
            <a:xfrm>
              <a:off x="2595403" y="6149881"/>
              <a:ext cx="842248" cy="369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1818FF"/>
                  </a:solidFill>
                  <a:latin typeface="Comic Sans MS" pitchFamily="66" charset="0"/>
                </a:rPr>
                <a:t>Q</a:t>
              </a:r>
              <a:r>
                <a:rPr lang="en-US" b="1" baseline="-25000">
                  <a:solidFill>
                    <a:srgbClr val="1818FF"/>
                  </a:solidFill>
                  <a:latin typeface="Comic Sans MS" pitchFamily="66" charset="0"/>
                </a:rPr>
                <a:t>T</a:t>
              </a:r>
              <a:r>
                <a:rPr lang="en-US" b="1">
                  <a:solidFill>
                    <a:srgbClr val="1818FF"/>
                  </a:solidFill>
                  <a:latin typeface="Comic Sans MS" pitchFamily="66" charset="0"/>
                </a:rPr>
                <a:t>/P</a:t>
              </a:r>
              <a:r>
                <a:rPr lang="en-US" b="1" baseline="-25000">
                  <a:solidFill>
                    <a:srgbClr val="1818FF"/>
                  </a:solidFill>
                  <a:latin typeface="Comic Sans MS" pitchFamily="66" charset="0"/>
                </a:rPr>
                <a:t>T</a:t>
              </a:r>
            </a:p>
          </p:txBody>
        </p:sp>
        <p:sp>
          <p:nvSpPr>
            <p:cNvPr id="19481" name="TextBox 20"/>
            <p:cNvSpPr txBox="1">
              <a:spLocks noChangeArrowheads="1"/>
            </p:cNvSpPr>
            <p:nvPr/>
          </p:nvSpPr>
          <p:spPr bwMode="auto">
            <a:xfrm>
              <a:off x="3289106" y="6162589"/>
              <a:ext cx="4540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alibri" pitchFamily="34" charset="0"/>
                </a:rPr>
                <a:t>&lt;&lt;</a:t>
              </a:r>
            </a:p>
          </p:txBody>
        </p:sp>
        <p:sp>
          <p:nvSpPr>
            <p:cNvPr id="19482" name="TextBox 21"/>
            <p:cNvSpPr txBox="1">
              <a:spLocks noChangeArrowheads="1"/>
            </p:cNvSpPr>
            <p:nvPr/>
          </p:nvSpPr>
          <p:spPr bwMode="auto">
            <a:xfrm>
              <a:off x="2238220" y="6162589"/>
              <a:ext cx="4540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alibri" pitchFamily="34" charset="0"/>
                </a:rPr>
                <a:t>&lt;&lt;</a:t>
              </a:r>
            </a:p>
          </p:txBody>
        </p:sp>
        <p:grpSp>
          <p:nvGrpSpPr>
            <p:cNvPr id="19483" name="Group 55"/>
            <p:cNvGrpSpPr>
              <a:grpSpLocks noChangeAspect="1"/>
            </p:cNvGrpSpPr>
            <p:nvPr/>
          </p:nvGrpSpPr>
          <p:grpSpPr bwMode="auto">
            <a:xfrm>
              <a:off x="1640646" y="4059469"/>
              <a:ext cx="3064192" cy="2240280"/>
              <a:chOff x="2055813" y="1905000"/>
              <a:chExt cx="5106987" cy="3733800"/>
            </a:xfrm>
          </p:grpSpPr>
          <p:sp>
            <p:nvSpPr>
              <p:cNvPr id="22" name="Rectangle 21"/>
              <p:cNvSpPr/>
              <p:nvPr/>
            </p:nvSpPr>
            <p:spPr bwMode="auto">
              <a:xfrm>
                <a:off x="3427730" y="2134491"/>
                <a:ext cx="3201957" cy="3197592"/>
              </a:xfrm>
              <a:prstGeom prst="rect">
                <a:avLst/>
              </a:prstGeom>
              <a:solidFill>
                <a:srgbClr val="CCFFCC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/>
                  </a:solidFill>
                  <a:ea typeface="Arial" pitchFamily="28" charset="0"/>
                  <a:cs typeface="Arial" pitchFamily="28" charset="0"/>
                </a:endParaRPr>
              </a:p>
            </p:txBody>
          </p:sp>
          <p:sp>
            <p:nvSpPr>
              <p:cNvPr id="23" name="Rectangle 22"/>
              <p:cNvSpPr>
                <a:spLocks noChangeArrowheads="1"/>
              </p:cNvSpPr>
              <p:nvPr/>
            </p:nvSpPr>
            <p:spPr bwMode="auto">
              <a:xfrm>
                <a:off x="2057510" y="2134491"/>
                <a:ext cx="3124559" cy="3197592"/>
              </a:xfrm>
              <a:prstGeom prst="rect">
                <a:avLst/>
              </a:prstGeom>
              <a:solidFill>
                <a:srgbClr val="66FFFF"/>
              </a:solidFill>
              <a:ln w="9525">
                <a:solidFill>
                  <a:srgbClr val="F9F9F9"/>
                </a:solidFill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/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3429000" y="2057400"/>
                <a:ext cx="1752600" cy="3352800"/>
              </a:xfrm>
              <a:prstGeom prst="rect">
                <a:avLst/>
              </a:prstGeom>
              <a:gradFill flip="none" rotWithShape="1">
                <a:gsLst>
                  <a:gs pos="0">
                    <a:srgbClr val="66FFFF"/>
                  </a:gs>
                  <a:gs pos="100000">
                    <a:srgbClr val="CCFFCC"/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solidFill>
                  <a:srgbClr val="C4C4FB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/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cxnSp>
            <p:nvCxnSpPr>
              <p:cNvPr id="19490" name="Straight Arrow Connector 6"/>
              <p:cNvCxnSpPr>
                <a:cxnSpLocks noChangeShapeType="1"/>
              </p:cNvCxnSpPr>
              <p:nvPr/>
            </p:nvCxnSpPr>
            <p:spPr bwMode="auto">
              <a:xfrm>
                <a:off x="2057400" y="5334000"/>
                <a:ext cx="5105400" cy="1588"/>
              </a:xfrm>
              <a:prstGeom prst="straightConnector1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19491" name="Straight Arrow Connector 60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341313" y="3619500"/>
                <a:ext cx="3430588" cy="1587"/>
              </a:xfrm>
              <a:prstGeom prst="straightConnector1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 type="arrow" w="med" len="med"/>
              </a:ln>
            </p:spPr>
          </p:cxnSp>
          <p:sp>
            <p:nvSpPr>
              <p:cNvPr id="19492" name="Freeform 61"/>
              <p:cNvSpPr>
                <a:spLocks noChangeArrowheads="1"/>
              </p:cNvSpPr>
              <p:nvPr/>
            </p:nvSpPr>
            <p:spPr bwMode="auto">
              <a:xfrm>
                <a:off x="2387600" y="2355850"/>
                <a:ext cx="4135438" cy="2598738"/>
              </a:xfrm>
              <a:custGeom>
                <a:avLst/>
                <a:gdLst>
                  <a:gd name="T0" fmla="*/ 0 w 4135272"/>
                  <a:gd name="T1" fmla="*/ 2558875 h 2597623"/>
                  <a:gd name="T2" fmla="*/ 955419 w 4135272"/>
                  <a:gd name="T3" fmla="*/ 113829 h 2597623"/>
                  <a:gd name="T4" fmla="*/ 2306657 w 4135272"/>
                  <a:gd name="T5" fmla="*/ 1875902 h 2597623"/>
                  <a:gd name="T6" fmla="*/ 4135604 w 4135272"/>
                  <a:gd name="T7" fmla="*/ 2599854 h 2597623"/>
                  <a:gd name="T8" fmla="*/ 4135604 w 4135272"/>
                  <a:gd name="T9" fmla="*/ 2599854 h 2597623"/>
                  <a:gd name="T10" fmla="*/ 4135604 w 4135272"/>
                  <a:gd name="T11" fmla="*/ 2599854 h 25976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35272"/>
                  <a:gd name="T19" fmla="*/ 0 h 2597623"/>
                  <a:gd name="T20" fmla="*/ 4135272 w 4135272"/>
                  <a:gd name="T21" fmla="*/ 2597623 h 25976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35272" h="2597623">
                    <a:moveTo>
                      <a:pt x="0" y="2556680"/>
                    </a:moveTo>
                    <a:cubicBezTo>
                      <a:pt x="285465" y="1392071"/>
                      <a:pt x="570931" y="227462"/>
                      <a:pt x="955343" y="113731"/>
                    </a:cubicBezTo>
                    <a:cubicBezTo>
                      <a:pt x="1339755" y="0"/>
                      <a:pt x="1776484" y="1460310"/>
                      <a:pt x="2306472" y="1874292"/>
                    </a:cubicBezTo>
                    <a:cubicBezTo>
                      <a:pt x="2836460" y="2288274"/>
                      <a:pt x="4135272" y="2597623"/>
                      <a:pt x="4135272" y="2597623"/>
                    </a:cubicBezTo>
                  </a:path>
                </a:pathLst>
              </a:custGeom>
              <a:solidFill>
                <a:srgbClr val="E6E6E6"/>
              </a:solidFill>
              <a:ln w="285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>
                  <a:latin typeface="Calibri" pitchFamily="34" charset="0"/>
                </a:endParaRPr>
              </a:p>
            </p:txBody>
          </p:sp>
          <p:cxnSp>
            <p:nvCxnSpPr>
              <p:cNvPr id="19493" name="Straight Connector 62"/>
              <p:cNvCxnSpPr>
                <a:cxnSpLocks noChangeShapeType="1"/>
              </p:cNvCxnSpPr>
              <p:nvPr/>
            </p:nvCxnSpPr>
            <p:spPr bwMode="auto">
              <a:xfrm rot="5400000">
                <a:off x="1601787" y="3808413"/>
                <a:ext cx="3656013" cy="1588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</p:cxnSp>
          <p:cxnSp>
            <p:nvCxnSpPr>
              <p:cNvPr id="19494" name="Straight Connector 63"/>
              <p:cNvCxnSpPr>
                <a:cxnSpLocks noChangeShapeType="1"/>
              </p:cNvCxnSpPr>
              <p:nvPr/>
            </p:nvCxnSpPr>
            <p:spPr bwMode="auto">
              <a:xfrm rot="16200000" flipH="1">
                <a:off x="3314700" y="3771900"/>
                <a:ext cx="373380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</p:cxnSp>
        </p:grpSp>
        <p:sp>
          <p:nvSpPr>
            <p:cNvPr id="19484" name="TextBox 64"/>
            <p:cNvSpPr txBox="1">
              <a:spLocks noChangeArrowheads="1"/>
            </p:cNvSpPr>
            <p:nvPr/>
          </p:nvSpPr>
          <p:spPr bwMode="auto">
            <a:xfrm>
              <a:off x="4634884" y="5939823"/>
              <a:ext cx="842248" cy="369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1818FF"/>
                  </a:solidFill>
                  <a:latin typeface="Comic Sans MS" pitchFamily="66" charset="0"/>
                </a:rPr>
                <a:t>Q</a:t>
              </a:r>
              <a:r>
                <a:rPr lang="en-US" b="1" baseline="-25000">
                  <a:solidFill>
                    <a:srgbClr val="1818FF"/>
                  </a:solidFill>
                  <a:latin typeface="Comic Sans MS" pitchFamily="66" charset="0"/>
                </a:rPr>
                <a:t>T</a:t>
              </a:r>
              <a:r>
                <a:rPr lang="en-US" b="1">
                  <a:solidFill>
                    <a:srgbClr val="1818FF"/>
                  </a:solidFill>
                  <a:latin typeface="Comic Sans MS" pitchFamily="66" charset="0"/>
                </a:rPr>
                <a:t>/P</a:t>
              </a:r>
              <a:r>
                <a:rPr lang="en-US" b="1" baseline="-25000">
                  <a:solidFill>
                    <a:srgbClr val="1818FF"/>
                  </a:solidFill>
                  <a:latin typeface="Comic Sans MS" pitchFamily="66" charset="0"/>
                </a:rPr>
                <a:t>T</a:t>
              </a: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1689586" y="2638968"/>
            <a:ext cx="1409481" cy="1169551"/>
          </a:xfrm>
          <a:prstGeom prst="rect">
            <a:avLst/>
          </a:prstGeom>
          <a:noFill/>
          <a:ln w="12700">
            <a:solidFill>
              <a:srgbClr val="66CCFF"/>
            </a:solidFill>
          </a:ln>
          <a:effectLst>
            <a:glow rad="101600">
              <a:srgbClr val="66CCFF">
                <a:alpha val="75000"/>
              </a:srgbClr>
            </a:glow>
          </a:effectLst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atin typeface="Comic Sans MS"/>
                <a:cs typeface="Comic Sans MS"/>
              </a:rPr>
              <a:t>Transverse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atin typeface="Comic Sans MS"/>
                <a:cs typeface="Comic Sans MS"/>
              </a:rPr>
              <a:t>momentum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atin typeface="Comic Sans MS"/>
                <a:cs typeface="Comic Sans MS"/>
              </a:rPr>
              <a:t>dependent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atin typeface="Comic Sans MS"/>
                <a:cs typeface="Comic Sans MS"/>
              </a:rPr>
              <a:t>Q&gt;&gt;Q</a:t>
            </a:r>
            <a:r>
              <a:rPr lang="en-US" sz="1400" b="1" baseline="-25000" dirty="0">
                <a:latin typeface="Comic Sans MS"/>
                <a:cs typeface="Comic Sans MS"/>
              </a:rPr>
              <a:t>T</a:t>
            </a:r>
            <a:r>
              <a:rPr lang="en-US" sz="1400" b="1" dirty="0">
                <a:latin typeface="Comic Sans MS"/>
                <a:cs typeface="Comic Sans MS"/>
              </a:rPr>
              <a:t>&gt;=</a:t>
            </a:r>
            <a:r>
              <a:rPr lang="en-US" sz="1400" b="1" dirty="0">
                <a:latin typeface="Symbol" charset="2"/>
                <a:cs typeface="Symbol" charset="2"/>
              </a:rPr>
              <a:t>L</a:t>
            </a:r>
            <a:r>
              <a:rPr lang="en-US" sz="1400" b="1" baseline="-25000" dirty="0">
                <a:latin typeface="Comic Sans MS"/>
                <a:cs typeface="Comic Sans MS"/>
              </a:rPr>
              <a:t>QCD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atin typeface="Comic Sans MS"/>
                <a:cs typeface="Comic Sans MS"/>
              </a:rPr>
              <a:t>Q&gt;&gt;</a:t>
            </a:r>
            <a:r>
              <a:rPr lang="en-US" sz="1400" b="1" dirty="0" err="1">
                <a:latin typeface="Comic Sans MS"/>
                <a:cs typeface="Comic Sans MS"/>
              </a:rPr>
              <a:t>p</a:t>
            </a:r>
            <a:r>
              <a:rPr lang="en-US" sz="1400" b="1" baseline="-25000" dirty="0" err="1">
                <a:latin typeface="Comic Sans MS"/>
                <a:cs typeface="Comic Sans MS"/>
              </a:rPr>
              <a:t>T</a:t>
            </a:r>
            <a:endParaRPr lang="en-US" sz="1400" b="1" baseline="-25000" dirty="0">
              <a:latin typeface="Comic Sans MS"/>
              <a:cs typeface="Comic Sans M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951991" y="2629552"/>
            <a:ext cx="1268166" cy="954107"/>
          </a:xfrm>
          <a:prstGeom prst="rect">
            <a:avLst/>
          </a:prstGeom>
          <a:noFill/>
          <a:ln w="12700">
            <a:solidFill>
              <a:srgbClr val="CCFFCC"/>
            </a:solidFill>
          </a:ln>
          <a:effectLst>
            <a:glow rad="101600">
              <a:srgbClr val="CCFFCC">
                <a:alpha val="75000"/>
              </a:srgbClr>
            </a:glow>
          </a:effectLst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atin typeface="Comic Sans MS"/>
                <a:cs typeface="Comic Sans MS"/>
              </a:rPr>
              <a:t>Collinear/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atin typeface="Comic Sans MS"/>
                <a:cs typeface="Comic Sans MS"/>
              </a:rPr>
              <a:t>twist-3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atin typeface="Comic Sans MS"/>
                <a:cs typeface="Comic Sans MS"/>
              </a:rPr>
              <a:t>Q,Q</a:t>
            </a:r>
            <a:r>
              <a:rPr lang="en-US" sz="1400" b="1" baseline="-25000" dirty="0">
                <a:latin typeface="Comic Sans MS"/>
                <a:cs typeface="Comic Sans MS"/>
              </a:rPr>
              <a:t>T</a:t>
            </a:r>
            <a:r>
              <a:rPr lang="en-US" sz="1400" b="1" dirty="0">
                <a:latin typeface="Comic Sans MS"/>
                <a:cs typeface="Comic Sans MS"/>
              </a:rPr>
              <a:t>&gt;&gt;</a:t>
            </a:r>
            <a:r>
              <a:rPr lang="en-US" sz="1400" b="1" dirty="0">
                <a:latin typeface="Symbol" charset="2"/>
                <a:cs typeface="Symbol" charset="2"/>
              </a:rPr>
              <a:t>L</a:t>
            </a:r>
            <a:r>
              <a:rPr lang="en-US" sz="1400" b="1" baseline="-25000" dirty="0">
                <a:latin typeface="Comic Sans MS"/>
                <a:cs typeface="Comic Sans MS"/>
              </a:rPr>
              <a:t>QCD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err="1">
                <a:latin typeface="Comic Sans MS"/>
                <a:cs typeface="Comic Sans MS"/>
              </a:rPr>
              <a:t>p</a:t>
            </a:r>
            <a:r>
              <a:rPr lang="en-US" sz="1400" b="1" baseline="-25000" dirty="0" err="1">
                <a:latin typeface="Comic Sans MS"/>
                <a:cs typeface="Comic Sans MS"/>
              </a:rPr>
              <a:t>T</a:t>
            </a:r>
            <a:r>
              <a:rPr lang="en-US" sz="1400" b="1" dirty="0" err="1">
                <a:latin typeface="Comic Sans MS"/>
                <a:cs typeface="Comic Sans MS"/>
              </a:rPr>
              <a:t>~Q</a:t>
            </a:r>
            <a:endParaRPr lang="en-US" sz="1400" b="1" dirty="0">
              <a:latin typeface="Comic Sans MS"/>
              <a:cs typeface="Comic Sans MS"/>
            </a:endParaRPr>
          </a:p>
        </p:txBody>
      </p:sp>
      <p:grpSp>
        <p:nvGrpSpPr>
          <p:cNvPr id="32" name="Group 30"/>
          <p:cNvGrpSpPr>
            <a:grpSpLocks/>
          </p:cNvGrpSpPr>
          <p:nvPr/>
        </p:nvGrpSpPr>
        <p:grpSpPr bwMode="auto">
          <a:xfrm>
            <a:off x="7324725" y="2601913"/>
            <a:ext cx="1357313" cy="1306512"/>
            <a:chOff x="7177495" y="1579436"/>
            <a:chExt cx="1358239" cy="1306542"/>
          </a:xfrm>
        </p:grpSpPr>
        <p:pic>
          <p:nvPicPr>
            <p:cNvPr id="19476" name="Bild 33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314307" y="1579436"/>
              <a:ext cx="812497" cy="966769"/>
            </a:xfrm>
            <a:prstGeom prst="rect">
              <a:avLst/>
            </a:prstGeom>
            <a:solidFill>
              <a:srgbClr val="FFF6D2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19477" name="Textfeld 41"/>
            <p:cNvSpPr txBox="1">
              <a:spLocks noChangeArrowheads="1"/>
            </p:cNvSpPr>
            <p:nvPr/>
          </p:nvSpPr>
          <p:spPr bwMode="auto">
            <a:xfrm>
              <a:off x="7177495" y="2485868"/>
              <a:ext cx="135823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000" b="1">
                  <a:latin typeface="Comic Sans MS" pitchFamily="66" charset="0"/>
                </a:rPr>
                <a:t>Efremov, Teryaev;</a:t>
              </a:r>
            </a:p>
            <a:p>
              <a:pPr algn="ctr"/>
              <a:r>
                <a:rPr lang="en-US" sz="1000" b="1">
                  <a:latin typeface="Comic Sans MS" pitchFamily="66" charset="0"/>
                </a:rPr>
                <a:t>Qiu, Sterman</a:t>
              </a:r>
            </a:p>
          </p:txBody>
        </p:sp>
      </p:grpSp>
      <p:sp>
        <p:nvSpPr>
          <p:cNvPr id="6" name="Rectangle 5"/>
          <p:cNvSpPr/>
          <p:nvPr/>
        </p:nvSpPr>
        <p:spPr>
          <a:xfrm>
            <a:off x="846138" y="4572000"/>
            <a:ext cx="2670175" cy="1384300"/>
          </a:xfrm>
          <a:prstGeom prst="rect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Comic Sans MS"/>
                <a:cs typeface="Comic Sans MS"/>
              </a:rPr>
              <a:t>Need 2 scales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atin typeface="Comic Sans MS"/>
                <a:cs typeface="Comic Sans MS"/>
              </a:rPr>
              <a:t>Q</a:t>
            </a:r>
            <a:r>
              <a:rPr lang="en-US" sz="1400" b="1" baseline="30000" dirty="0">
                <a:latin typeface="Comic Sans MS"/>
                <a:cs typeface="Comic Sans MS"/>
              </a:rPr>
              <a:t>2</a:t>
            </a:r>
            <a:r>
              <a:rPr lang="en-US" sz="1400" b="1" dirty="0">
                <a:latin typeface="Comic Sans MS"/>
                <a:cs typeface="Comic Sans MS"/>
              </a:rPr>
              <a:t> and </a:t>
            </a:r>
            <a:r>
              <a:rPr lang="en-US" sz="1400" b="1" dirty="0" err="1">
                <a:latin typeface="Comic Sans MS"/>
                <a:cs typeface="Comic Sans MS"/>
              </a:rPr>
              <a:t>p</a:t>
            </a:r>
            <a:r>
              <a:rPr lang="en-US" sz="1400" b="1" baseline="-25000" dirty="0" err="1">
                <a:latin typeface="Comic Sans MS"/>
                <a:cs typeface="Comic Sans MS"/>
              </a:rPr>
              <a:t>t</a:t>
            </a:r>
            <a:endParaRPr lang="en-US" sz="1400" b="1" baseline="-25000" dirty="0">
              <a:latin typeface="Comic Sans MS"/>
              <a:cs typeface="Comic Sans M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3366FF"/>
                </a:solidFill>
                <a:latin typeface="Comic Sans MS"/>
                <a:cs typeface="Comic Sans MS"/>
              </a:rPr>
              <a:t>Remember </a:t>
            </a:r>
            <a:r>
              <a:rPr lang="en-US" sz="1400" b="1" dirty="0" err="1">
                <a:solidFill>
                  <a:srgbClr val="3366FF"/>
                </a:solidFill>
                <a:latin typeface="Comic Sans MS"/>
                <a:cs typeface="Comic Sans MS"/>
              </a:rPr>
              <a:t>pp</a:t>
            </a:r>
            <a:r>
              <a:rPr lang="en-US" sz="1400" b="1" dirty="0">
                <a:solidFill>
                  <a:srgbClr val="3366FF"/>
                </a:solidFill>
                <a:latin typeface="Comic Sans MS"/>
                <a:cs typeface="Comic Sans MS"/>
              </a:rPr>
              <a:t>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Comic Sans MS"/>
                <a:cs typeface="Comic Sans MS"/>
              </a:rPr>
              <a:t>most observables one scale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3366FF"/>
                </a:solidFill>
                <a:latin typeface="Comic Sans MS"/>
                <a:cs typeface="Comic Sans MS"/>
              </a:rPr>
              <a:t>Exception: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Comic Sans MS"/>
                <a:cs typeface="Comic Sans MS"/>
              </a:rPr>
              <a:t>DY, W/Z-production</a:t>
            </a:r>
            <a:endParaRPr lang="en-US" sz="1400" b="1" dirty="0">
              <a:latin typeface="Comic Sans MS"/>
              <a:cs typeface="Comic Sans M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815013" y="4432300"/>
            <a:ext cx="2663825" cy="1600200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Comic Sans MS"/>
                <a:cs typeface="Comic Sans MS"/>
              </a:rPr>
              <a:t>Need only 1 scale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atin typeface="Comic Sans MS"/>
                <a:cs typeface="Comic Sans MS"/>
              </a:rPr>
              <a:t>Q</a:t>
            </a:r>
            <a:r>
              <a:rPr lang="en-US" sz="1400" b="1" baseline="30000" dirty="0">
                <a:latin typeface="Comic Sans MS"/>
                <a:cs typeface="Comic Sans MS"/>
              </a:rPr>
              <a:t>2</a:t>
            </a:r>
            <a:r>
              <a:rPr lang="en-US" sz="1400" b="1" dirty="0">
                <a:latin typeface="Comic Sans MS"/>
                <a:cs typeface="Comic Sans MS"/>
              </a:rPr>
              <a:t> or </a:t>
            </a:r>
            <a:r>
              <a:rPr lang="en-US" sz="1400" b="1" dirty="0" err="1">
                <a:latin typeface="Comic Sans MS"/>
                <a:cs typeface="Comic Sans MS"/>
              </a:rPr>
              <a:t>p</a:t>
            </a:r>
            <a:r>
              <a:rPr lang="en-US" sz="1400" b="1" baseline="-25000" dirty="0" err="1">
                <a:latin typeface="Comic Sans MS"/>
                <a:cs typeface="Comic Sans MS"/>
              </a:rPr>
              <a:t>t</a:t>
            </a:r>
            <a:endParaRPr lang="en-US" sz="1400" b="1" baseline="-25000" dirty="0">
              <a:latin typeface="Comic Sans MS"/>
              <a:cs typeface="Comic Sans M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66FFCC"/>
                </a:solidFill>
                <a:latin typeface="Comic Sans MS"/>
                <a:cs typeface="Comic Sans MS"/>
              </a:rPr>
              <a:t>But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Comic Sans MS"/>
                <a:cs typeface="Comic Sans MS"/>
              </a:rPr>
              <a:t>should be of reasonable size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Comic Sans MS"/>
                <a:cs typeface="Comic Sans MS"/>
              </a:rPr>
              <a:t>should be </a:t>
            </a:r>
            <a:r>
              <a:rPr lang="en-US" sz="1400" b="1" dirty="0">
                <a:solidFill>
                  <a:srgbClr val="0000FF"/>
                </a:solidFill>
                <a:latin typeface="Comic Sans MS"/>
                <a:cs typeface="Comic Sans MS"/>
              </a:rPr>
              <a:t>applicable to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0000FF"/>
                </a:solidFill>
                <a:latin typeface="Comic Sans MS"/>
                <a:cs typeface="Comic Sans MS"/>
              </a:rPr>
              <a:t>most </a:t>
            </a:r>
            <a:r>
              <a:rPr lang="en-US" sz="1400" b="1" dirty="0" err="1">
                <a:solidFill>
                  <a:srgbClr val="0000FF"/>
                </a:solidFill>
                <a:latin typeface="Comic Sans MS"/>
                <a:cs typeface="Comic Sans MS"/>
              </a:rPr>
              <a:t>pp</a:t>
            </a:r>
            <a:r>
              <a:rPr lang="en-US" sz="1400" b="1" dirty="0">
                <a:solidFill>
                  <a:srgbClr val="0000FF"/>
                </a:solidFill>
                <a:latin typeface="Comic Sans MS"/>
                <a:cs typeface="Comic Sans MS"/>
              </a:rPr>
              <a:t> observables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0000FF"/>
                </a:solidFill>
                <a:latin typeface="Comic Sans MS"/>
                <a:cs typeface="Comic Sans MS"/>
              </a:rPr>
              <a:t>A</a:t>
            </a:r>
            <a:r>
              <a:rPr lang="en-US" sz="1400" b="1" baseline="-25000" dirty="0">
                <a:solidFill>
                  <a:srgbClr val="0000FF"/>
                </a:solidFill>
                <a:latin typeface="Comic Sans MS"/>
                <a:cs typeface="Comic Sans MS"/>
              </a:rPr>
              <a:t>N</a:t>
            </a:r>
            <a:r>
              <a:rPr lang="en-US" sz="1400" b="1" dirty="0">
                <a:solidFill>
                  <a:srgbClr val="0000FF"/>
                </a:solidFill>
                <a:latin typeface="Comic Sans MS"/>
                <a:cs typeface="Comic Sans MS"/>
              </a:rPr>
              <a:t>(</a:t>
            </a:r>
            <a:r>
              <a:rPr lang="en-US" sz="1400" b="1" dirty="0">
                <a:solidFill>
                  <a:srgbClr val="0000FF"/>
                </a:solidFill>
                <a:latin typeface="Symbol" charset="2"/>
                <a:cs typeface="Symbol" charset="2"/>
              </a:rPr>
              <a:t>p</a:t>
            </a:r>
            <a:r>
              <a:rPr lang="en-US" sz="1400" b="1" baseline="30000" dirty="0">
                <a:solidFill>
                  <a:srgbClr val="0000FF"/>
                </a:solidFill>
                <a:latin typeface="Comic Sans MS"/>
                <a:cs typeface="Comic Sans MS"/>
              </a:rPr>
              <a:t>0</a:t>
            </a:r>
            <a:r>
              <a:rPr lang="en-US" sz="1400" b="1" dirty="0">
                <a:solidFill>
                  <a:srgbClr val="0000FF"/>
                </a:solidFill>
                <a:latin typeface="Comic Sans MS"/>
                <a:cs typeface="Comic Sans MS"/>
              </a:rPr>
              <a:t>/</a:t>
            </a:r>
            <a:r>
              <a:rPr lang="en-US" sz="1400" b="1" dirty="0">
                <a:solidFill>
                  <a:srgbClr val="0000FF"/>
                </a:solidFill>
                <a:latin typeface="Symbol" charset="2"/>
                <a:cs typeface="Symbol" charset="2"/>
              </a:rPr>
              <a:t>g</a:t>
            </a:r>
            <a:r>
              <a:rPr lang="en-US" sz="1400" b="1" dirty="0">
                <a:solidFill>
                  <a:srgbClr val="0000FF"/>
                </a:solidFill>
                <a:latin typeface="Comic Sans MS"/>
                <a:cs typeface="Comic Sans MS"/>
              </a:rPr>
              <a:t>/jet)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495735" y="1844523"/>
            <a:ext cx="1697901" cy="523220"/>
          </a:xfrm>
          <a:prstGeom prst="rect">
            <a:avLst/>
          </a:prstGeom>
          <a:noFill/>
          <a:ln w="12700">
            <a:solidFill>
              <a:srgbClr val="66CCFF"/>
            </a:solidFill>
          </a:ln>
          <a:effectLst>
            <a:glow rad="101600">
              <a:srgbClr val="66CCFF">
                <a:alpha val="75000"/>
              </a:srgbClr>
            </a:glow>
          </a:effectLst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80FF00"/>
                </a:solidFill>
                <a:latin typeface="Comic Sans MS"/>
                <a:cs typeface="Comic Sans MS"/>
              </a:rPr>
              <a:t>Intermediate Q</a:t>
            </a:r>
            <a:r>
              <a:rPr lang="en-US" sz="1400" b="1" baseline="-25000" dirty="0">
                <a:solidFill>
                  <a:srgbClr val="80FF00"/>
                </a:solidFill>
                <a:latin typeface="Comic Sans MS"/>
                <a:cs typeface="Comic Sans MS"/>
              </a:rPr>
              <a:t>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80FF00"/>
                </a:solidFill>
                <a:latin typeface="Comic Sans MS"/>
                <a:cs typeface="Comic Sans MS"/>
              </a:rPr>
              <a:t>Q&gt;&gt;Q</a:t>
            </a:r>
            <a:r>
              <a:rPr lang="en-US" sz="1400" b="1" baseline="-25000" dirty="0">
                <a:solidFill>
                  <a:srgbClr val="80FF00"/>
                </a:solidFill>
                <a:latin typeface="Comic Sans MS"/>
                <a:cs typeface="Comic Sans MS"/>
              </a:rPr>
              <a:t>T</a:t>
            </a:r>
            <a:r>
              <a:rPr lang="en-US" sz="1400" b="1" dirty="0">
                <a:solidFill>
                  <a:srgbClr val="80FF00"/>
                </a:solidFill>
                <a:latin typeface="Comic Sans MS"/>
                <a:cs typeface="Comic Sans MS"/>
              </a:rPr>
              <a:t>/</a:t>
            </a:r>
            <a:r>
              <a:rPr lang="en-US" sz="1400" b="1" dirty="0" err="1">
                <a:solidFill>
                  <a:srgbClr val="80FF00"/>
                </a:solidFill>
                <a:latin typeface="Comic Sans MS"/>
                <a:cs typeface="Comic Sans MS"/>
              </a:rPr>
              <a:t>p</a:t>
            </a:r>
            <a:r>
              <a:rPr lang="en-US" sz="1400" b="1" baseline="-25000" dirty="0" err="1">
                <a:solidFill>
                  <a:srgbClr val="80FF00"/>
                </a:solidFill>
                <a:latin typeface="Comic Sans MS"/>
                <a:cs typeface="Comic Sans MS"/>
              </a:rPr>
              <a:t>T</a:t>
            </a:r>
            <a:r>
              <a:rPr lang="en-US" sz="1400" b="1" dirty="0">
                <a:solidFill>
                  <a:srgbClr val="80FF00"/>
                </a:solidFill>
                <a:latin typeface="Comic Sans MS"/>
                <a:cs typeface="Comic Sans MS"/>
              </a:rPr>
              <a:t>&gt;&gt;</a:t>
            </a:r>
            <a:r>
              <a:rPr lang="en-US" sz="1400" b="1" dirty="0">
                <a:solidFill>
                  <a:srgbClr val="80FF00"/>
                </a:solidFill>
                <a:latin typeface="Symbol" charset="2"/>
                <a:cs typeface="Symbol" charset="2"/>
              </a:rPr>
              <a:t>L</a:t>
            </a:r>
            <a:r>
              <a:rPr lang="en-US" sz="1400" b="1" baseline="-25000" dirty="0">
                <a:solidFill>
                  <a:srgbClr val="80FF00"/>
                </a:solidFill>
                <a:latin typeface="Comic Sans MS"/>
                <a:cs typeface="Comic Sans MS"/>
              </a:rPr>
              <a:t>QCD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469900" y="39688"/>
            <a:ext cx="8229600" cy="746125"/>
          </a:xfrm>
        </p:spPr>
        <p:txBody>
          <a:bodyPr/>
          <a:lstStyle/>
          <a:p>
            <a:r>
              <a:rPr lang="en-US" sz="3200" dirty="0" smtClean="0">
                <a:solidFill>
                  <a:srgbClr val="FF0000"/>
                </a:solidFill>
              </a:rPr>
              <a:t>π</a:t>
            </a:r>
            <a:r>
              <a:rPr lang="en-US" sz="3200" baseline="30000" dirty="0" smtClean="0">
                <a:solidFill>
                  <a:srgbClr val="FF0000"/>
                </a:solidFill>
              </a:rPr>
              <a:t>0</a:t>
            </a:r>
            <a:r>
              <a:rPr lang="en-US" sz="3200" dirty="0" smtClean="0">
                <a:solidFill>
                  <a:srgbClr val="FF0000"/>
                </a:solidFill>
              </a:rPr>
              <a:t> A</a:t>
            </a:r>
            <a:r>
              <a:rPr lang="en-US" sz="3200" baseline="-25000" dirty="0" smtClean="0">
                <a:solidFill>
                  <a:srgbClr val="FF0000"/>
                </a:solidFill>
              </a:rPr>
              <a:t>N</a:t>
            </a:r>
            <a:r>
              <a:rPr lang="en-US" sz="3200" dirty="0" smtClean="0">
                <a:solidFill>
                  <a:srgbClr val="FF0000"/>
                </a:solidFill>
              </a:rPr>
              <a:t> Measurements at Forward Rapidity</a:t>
            </a:r>
            <a:endParaRPr lang="en-US" sz="3200" baseline="-25000" dirty="0" smtClean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APS April 5-8, 2014. Savannah, GA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E1D4FC-02C4-43DF-BA87-0416C27CE9C7}" type="slidenum">
              <a:rPr lang="en-US"/>
              <a:pPr>
                <a:defRPr/>
              </a:pPr>
              <a:t>5</a:t>
            </a:fld>
            <a:endParaRPr lang="en-US"/>
          </a:p>
        </p:txBody>
      </p:sp>
      <p:pic>
        <p:nvPicPr>
          <p:cNvPr id="20488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72826" y="3649006"/>
            <a:ext cx="3761831" cy="2661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1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39510" y="884346"/>
            <a:ext cx="4111287" cy="2890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0" name="Rectangle 5"/>
          <p:cNvSpPr>
            <a:spLocks noChangeArrowheads="1"/>
          </p:cNvSpPr>
          <p:nvPr/>
        </p:nvSpPr>
        <p:spPr bwMode="auto">
          <a:xfrm>
            <a:off x="604140" y="4070125"/>
            <a:ext cx="3228975" cy="1200150"/>
          </a:xfrm>
          <a:prstGeom prst="rect">
            <a:avLst/>
          </a:prstGeom>
          <a:noFill/>
          <a:ln w="9525">
            <a:solidFill>
              <a:srgbClr val="A6A6A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Wingdings" charset="2"/>
              <a:buChar char="²"/>
            </a:pPr>
            <a:r>
              <a:rPr lang="en-US" dirty="0">
                <a:latin typeface="Calibri" pitchFamily="34" charset="0"/>
              </a:rPr>
              <a:t> Rising A</a:t>
            </a:r>
            <a:r>
              <a:rPr lang="en-US" baseline="-25000" dirty="0">
                <a:latin typeface="Calibri" pitchFamily="34" charset="0"/>
              </a:rPr>
              <a:t>N </a:t>
            </a:r>
            <a:r>
              <a:rPr lang="en-US" dirty="0">
                <a:latin typeface="Calibri" pitchFamily="34" charset="0"/>
              </a:rPr>
              <a:t>with X</a:t>
            </a:r>
            <a:r>
              <a:rPr lang="en-US" baseline="-25000" dirty="0">
                <a:latin typeface="Calibri" pitchFamily="34" charset="0"/>
              </a:rPr>
              <a:t>F</a:t>
            </a:r>
          </a:p>
          <a:p>
            <a:pPr marL="285750" indent="-285750">
              <a:buFont typeface="Wingdings" charset="2"/>
              <a:buChar char="²"/>
            </a:pPr>
            <a:r>
              <a:rPr lang="en-US" dirty="0">
                <a:latin typeface="Calibri" pitchFamily="34" charset="0"/>
              </a:rPr>
              <a:t>A</a:t>
            </a:r>
            <a:r>
              <a:rPr lang="en-US" baseline="-25000" dirty="0">
                <a:latin typeface="Calibri" pitchFamily="34" charset="0"/>
              </a:rPr>
              <a:t>N</a:t>
            </a:r>
            <a:r>
              <a:rPr lang="en-US" dirty="0">
                <a:latin typeface="Calibri" pitchFamily="34" charset="0"/>
              </a:rPr>
              <a:t> nearly independent of √s</a:t>
            </a:r>
          </a:p>
          <a:p>
            <a:pPr marL="285750" indent="-285750">
              <a:buFont typeface="Wingdings" charset="2"/>
              <a:buChar char="²"/>
            </a:pPr>
            <a:r>
              <a:rPr lang="en-US" dirty="0">
                <a:latin typeface="Calibri" pitchFamily="34" charset="0"/>
              </a:rPr>
              <a:t>No evidence of fall in A</a:t>
            </a:r>
            <a:r>
              <a:rPr lang="en-US" baseline="-25000" dirty="0">
                <a:latin typeface="Calibri" pitchFamily="34" charset="0"/>
              </a:rPr>
              <a:t>N </a:t>
            </a:r>
            <a:r>
              <a:rPr lang="en-US" dirty="0">
                <a:latin typeface="Calibri" pitchFamily="34" charset="0"/>
              </a:rPr>
              <a:t>with increasing P</a:t>
            </a:r>
            <a:r>
              <a:rPr lang="en-US" baseline="-25000" dirty="0">
                <a:latin typeface="Calibri" pitchFamily="34" charset="0"/>
              </a:rPr>
              <a:t>T</a:t>
            </a:r>
            <a:r>
              <a:rPr lang="en-US" dirty="0">
                <a:latin typeface="Calibri" pitchFamily="34" charset="0"/>
              </a:rPr>
              <a:t> </a:t>
            </a:r>
          </a:p>
        </p:txBody>
      </p:sp>
      <p:sp>
        <p:nvSpPr>
          <p:cNvPr id="20491" name="Rectangle 19"/>
          <p:cNvSpPr>
            <a:spLocks noChangeArrowheads="1"/>
          </p:cNvSpPr>
          <p:nvPr/>
        </p:nvSpPr>
        <p:spPr bwMode="auto">
          <a:xfrm>
            <a:off x="7796134" y="4382656"/>
            <a:ext cx="136873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  <a:latin typeface="Calibri" pitchFamily="34" charset="0"/>
              </a:rPr>
              <a:t> CIPANP 2012,</a:t>
            </a:r>
          </a:p>
          <a:p>
            <a:r>
              <a:rPr lang="en-US" sz="1200" dirty="0">
                <a:solidFill>
                  <a:srgbClr val="FF0000"/>
                </a:solidFill>
                <a:latin typeface="Calibri" pitchFamily="34" charset="0"/>
              </a:rPr>
              <a:t>Steve </a:t>
            </a:r>
            <a:r>
              <a:rPr lang="en-US" sz="1200" dirty="0" err="1">
                <a:solidFill>
                  <a:srgbClr val="FF0000"/>
                </a:solidFill>
                <a:latin typeface="Calibri" pitchFamily="34" charset="0"/>
              </a:rPr>
              <a:t>Heppelmann</a:t>
            </a:r>
            <a:endParaRPr lang="en-US" sz="1200" dirty="0">
              <a:solidFill>
                <a:srgbClr val="FF0000"/>
              </a:solidFill>
              <a:latin typeface="Calibri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7405742"/>
              </p:ext>
            </p:extLst>
          </p:nvPr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Equation" r:id="rId6" imgW="114300" imgH="165100" progId="Equation.3">
                  <p:embed/>
                </p:oleObj>
              </mc:Choice>
              <mc:Fallback>
                <p:oleObj name="Equation" r:id="rId6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4595" y="2081746"/>
            <a:ext cx="2483266" cy="12596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6647" y="1506914"/>
            <a:ext cx="2774031" cy="4507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7159" y="2045106"/>
            <a:ext cx="36215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Transverse Single Spin Asymmetry</a:t>
            </a:r>
            <a:endParaRPr lang="en-US" sz="1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32550" y="1073402"/>
            <a:ext cx="25193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Inclusive π0 production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76647" y="3464755"/>
            <a:ext cx="14524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x</a:t>
            </a:r>
            <a:r>
              <a:rPr lang="en-US" sz="2000" baseline="-25000" dirty="0" err="1" smtClean="0"/>
              <a:t>F</a:t>
            </a:r>
            <a:r>
              <a:rPr lang="en-US" sz="2000" dirty="0" smtClean="0"/>
              <a:t> = 2p</a:t>
            </a:r>
            <a:r>
              <a:rPr lang="en-US" sz="2000" baseline="-25000" dirty="0" smtClean="0"/>
              <a:t>Z</a:t>
            </a:r>
            <a:r>
              <a:rPr lang="en-US" sz="2000" dirty="0" smtClean="0"/>
              <a:t>/√s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457200" y="27649"/>
            <a:ext cx="8229600" cy="1143000"/>
          </a:xfrm>
        </p:spPr>
        <p:txBody>
          <a:bodyPr/>
          <a:lstStyle/>
          <a:p>
            <a:r>
              <a:rPr lang="en-US" sz="3200" dirty="0" smtClean="0">
                <a:solidFill>
                  <a:srgbClr val="FF0000"/>
                </a:solidFill>
              </a:rPr>
              <a:t>Run</a:t>
            </a:r>
            <a:r>
              <a:rPr lang="en-US" sz="3200" dirty="0" smtClean="0">
                <a:solidFill>
                  <a:srgbClr val="FF0000"/>
                </a:solidFill>
              </a:rPr>
              <a:t>-2011 </a:t>
            </a:r>
            <a:r>
              <a:rPr lang="en-US" sz="3200" dirty="0" smtClean="0">
                <a:solidFill>
                  <a:srgbClr val="FF0000"/>
                </a:solidFill>
              </a:rPr>
              <a:t>data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APS April 5-8, 2014. Savannah, GA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B0903E-BE96-4145-93DD-073E6D3D6ECC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21508" name="TextBox 10"/>
          <p:cNvSpPr txBox="1">
            <a:spLocks noChangeArrowheads="1"/>
          </p:cNvSpPr>
          <p:nvPr/>
        </p:nvSpPr>
        <p:spPr bwMode="auto">
          <a:xfrm>
            <a:off x="3963008" y="1205991"/>
            <a:ext cx="4817883" cy="3447098"/>
          </a:xfrm>
          <a:prstGeom prst="rect">
            <a:avLst/>
          </a:prstGeom>
          <a:noFill/>
          <a:ln w="9525">
            <a:solidFill>
              <a:srgbClr val="A6A6A6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latin typeface="Calibri" pitchFamily="34" charset="0"/>
              </a:rPr>
              <a:t> </a:t>
            </a:r>
            <a:r>
              <a:rPr lang="en-US" sz="2000" b="1" dirty="0" err="1">
                <a:latin typeface="Calibri" pitchFamily="34" charset="0"/>
              </a:rPr>
              <a:t>p+p</a:t>
            </a:r>
            <a:r>
              <a:rPr lang="en-US" sz="2000" b="1" dirty="0">
                <a:latin typeface="Calibri" pitchFamily="34" charset="0"/>
              </a:rPr>
              <a:t> √s = 500 </a:t>
            </a:r>
            <a:r>
              <a:rPr lang="en-US" sz="2000" b="1" dirty="0" err="1">
                <a:latin typeface="Calibri" pitchFamily="34" charset="0"/>
              </a:rPr>
              <a:t>GeV</a:t>
            </a:r>
            <a:r>
              <a:rPr lang="en-US" sz="2000" b="1" dirty="0">
                <a:latin typeface="Calibri" pitchFamily="34" charset="0"/>
              </a:rPr>
              <a:t> transverse datasets</a:t>
            </a:r>
            <a:r>
              <a:rPr lang="en-US" dirty="0">
                <a:latin typeface="Calibri" pitchFamily="34" charset="0"/>
              </a:rPr>
              <a:t> </a:t>
            </a:r>
          </a:p>
          <a:p>
            <a:r>
              <a:rPr lang="en-US" dirty="0">
                <a:latin typeface="Calibri" pitchFamily="34" charset="0"/>
              </a:rPr>
              <a:t>       Jet algorithm : anti-</a:t>
            </a:r>
            <a:r>
              <a:rPr lang="en-US" dirty="0" err="1">
                <a:latin typeface="Calibri" pitchFamily="34" charset="0"/>
              </a:rPr>
              <a:t>kt</a:t>
            </a:r>
            <a:endParaRPr lang="en-US" dirty="0">
              <a:latin typeface="Calibri" pitchFamily="34" charset="0"/>
            </a:endParaRPr>
          </a:p>
          <a:p>
            <a:r>
              <a:rPr lang="en-US" dirty="0">
                <a:latin typeface="Calibri" pitchFamily="34" charset="0"/>
              </a:rPr>
              <a:t>       R-parameter : 0.7</a:t>
            </a:r>
          </a:p>
          <a:p>
            <a:r>
              <a:rPr lang="en-US" dirty="0">
                <a:latin typeface="Calibri" pitchFamily="34" charset="0"/>
              </a:rPr>
              <a:t>       </a:t>
            </a:r>
            <a:r>
              <a:rPr lang="en-US" dirty="0" err="1">
                <a:latin typeface="Calibri" pitchFamily="34" charset="0"/>
              </a:rPr>
              <a:t>p</a:t>
            </a:r>
            <a:r>
              <a:rPr lang="en-US" baseline="-25000" dirty="0" err="1"/>
              <a:t>T</a:t>
            </a:r>
            <a:r>
              <a:rPr lang="en-US" baseline="30000" dirty="0" err="1">
                <a:latin typeface="Calibri" pitchFamily="34" charset="0"/>
              </a:rPr>
              <a:t>EM</a:t>
            </a:r>
            <a:r>
              <a:rPr lang="en-US" baseline="30000" dirty="0">
                <a:latin typeface="Calibri" pitchFamily="34" charset="0"/>
              </a:rPr>
              <a:t>-Jet</a:t>
            </a:r>
            <a:r>
              <a:rPr lang="en-US" baseline="-25000" dirty="0">
                <a:latin typeface="Calibri" pitchFamily="34" charset="0"/>
              </a:rPr>
              <a:t> </a:t>
            </a:r>
            <a:r>
              <a:rPr lang="en-US" dirty="0">
                <a:latin typeface="Calibri" pitchFamily="34" charset="0"/>
              </a:rPr>
              <a:t>&gt; 2.0 </a:t>
            </a:r>
            <a:r>
              <a:rPr lang="en-US" dirty="0" err="1">
                <a:latin typeface="Calibri" pitchFamily="34" charset="0"/>
              </a:rPr>
              <a:t>GeV</a:t>
            </a:r>
            <a:r>
              <a:rPr lang="en-US" dirty="0">
                <a:latin typeface="Calibri" pitchFamily="34" charset="0"/>
              </a:rPr>
              <a:t>/</a:t>
            </a:r>
            <a:r>
              <a:rPr lang="en-US" dirty="0" smtClean="0">
                <a:latin typeface="Calibri" pitchFamily="34" charset="0"/>
              </a:rPr>
              <a:t>c</a:t>
            </a:r>
          </a:p>
          <a:p>
            <a:r>
              <a:rPr lang="en-US" dirty="0" smtClean="0">
                <a:latin typeface="Calibri" pitchFamily="34" charset="0"/>
              </a:rPr>
              <a:t>FMS </a:t>
            </a:r>
            <a:r>
              <a:rPr lang="en-US" dirty="0">
                <a:latin typeface="Calibri" pitchFamily="34" charset="0"/>
              </a:rPr>
              <a:t>photons with </a:t>
            </a:r>
            <a:r>
              <a:rPr lang="en-US" dirty="0" err="1" smtClean="0">
                <a:latin typeface="Calibri" pitchFamily="34" charset="0"/>
              </a:rPr>
              <a:t>p</a:t>
            </a:r>
            <a:r>
              <a:rPr lang="en-US" baseline="-25000" dirty="0" err="1" smtClean="0">
                <a:latin typeface="Calibri" pitchFamily="34" charset="0"/>
              </a:rPr>
              <a:t>T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>
                <a:latin typeface="Calibri" pitchFamily="34" charset="0"/>
              </a:rPr>
              <a:t>&gt; </a:t>
            </a:r>
            <a:r>
              <a:rPr lang="en-US" dirty="0" smtClean="0">
                <a:latin typeface="Calibri" pitchFamily="34" charset="0"/>
              </a:rPr>
              <a:t> 0.001 </a:t>
            </a:r>
            <a:r>
              <a:rPr lang="en-US" dirty="0" err="1">
                <a:latin typeface="Calibri" pitchFamily="34" charset="0"/>
              </a:rPr>
              <a:t>GeV</a:t>
            </a:r>
            <a:r>
              <a:rPr lang="en-US" dirty="0">
                <a:latin typeface="Calibri" pitchFamily="34" charset="0"/>
              </a:rPr>
              <a:t> fed into anti-</a:t>
            </a:r>
            <a:r>
              <a:rPr lang="en-US" dirty="0" err="1">
                <a:latin typeface="Calibri" pitchFamily="34" charset="0"/>
              </a:rPr>
              <a:t>kt</a:t>
            </a:r>
            <a:endParaRPr lang="en-US" dirty="0">
              <a:latin typeface="Calibri" pitchFamily="34" charset="0"/>
            </a:endParaRPr>
          </a:p>
          <a:p>
            <a:endParaRPr lang="en-US" b="1" dirty="0" smtClean="0">
              <a:latin typeface="Calibri" pitchFamily="34" charset="0"/>
            </a:endParaRPr>
          </a:p>
          <a:p>
            <a:r>
              <a:rPr lang="en-US" b="1" dirty="0" smtClean="0">
                <a:latin typeface="Calibri" pitchFamily="34" charset="0"/>
              </a:rPr>
              <a:t>Leading </a:t>
            </a:r>
            <a:r>
              <a:rPr lang="en-US" b="1" dirty="0">
                <a:latin typeface="Calibri" pitchFamily="34" charset="0"/>
              </a:rPr>
              <a:t>EM-Jets </a:t>
            </a:r>
            <a:r>
              <a:rPr lang="en-US" dirty="0">
                <a:latin typeface="Calibri" pitchFamily="34" charset="0"/>
              </a:rPr>
              <a:t>:  </a:t>
            </a:r>
            <a:r>
              <a:rPr lang="en-US" dirty="0" smtClean="0">
                <a:latin typeface="Calibri" pitchFamily="34" charset="0"/>
              </a:rPr>
              <a:t>Multi-photon Jets </a:t>
            </a:r>
            <a:r>
              <a:rPr lang="en-US" dirty="0">
                <a:latin typeface="Calibri" pitchFamily="34" charset="0"/>
              </a:rPr>
              <a:t>with highest </a:t>
            </a:r>
            <a:endParaRPr lang="en-US" dirty="0" smtClean="0">
              <a:latin typeface="Calibri" pitchFamily="34" charset="0"/>
            </a:endParaRPr>
          </a:p>
          <a:p>
            <a:r>
              <a:rPr lang="en-US" dirty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                                </a:t>
            </a:r>
            <a:r>
              <a:rPr lang="en-US" dirty="0" smtClean="0">
                <a:latin typeface="Calibri" pitchFamily="34" charset="0"/>
              </a:rPr>
              <a:t>energy</a:t>
            </a:r>
            <a:endParaRPr lang="en-US" dirty="0">
              <a:latin typeface="Calibri" pitchFamily="34" charset="0"/>
            </a:endParaRPr>
          </a:p>
          <a:p>
            <a:endParaRPr lang="en-US" dirty="0">
              <a:latin typeface="Calibri" pitchFamily="34" charset="0"/>
            </a:endParaRPr>
          </a:p>
          <a:p>
            <a:r>
              <a:rPr lang="en-US" dirty="0">
                <a:latin typeface="Calibri" pitchFamily="34" charset="0"/>
              </a:rPr>
              <a:t>       EM-Jets used to find asymmetry within</a:t>
            </a:r>
          </a:p>
          <a:p>
            <a:r>
              <a:rPr lang="en-US" dirty="0">
                <a:latin typeface="Calibri" pitchFamily="34" charset="0"/>
              </a:rPr>
              <a:t>       2.8&lt;</a:t>
            </a:r>
            <a:r>
              <a:rPr lang="en-US" dirty="0" err="1">
                <a:latin typeface="Calibri" pitchFamily="34" charset="0"/>
              </a:rPr>
              <a:t>η</a:t>
            </a:r>
            <a:r>
              <a:rPr lang="en-US" baseline="30000" dirty="0" err="1">
                <a:latin typeface="Calibri" pitchFamily="34" charset="0"/>
              </a:rPr>
              <a:t>EM</a:t>
            </a:r>
            <a:r>
              <a:rPr lang="en-US" baseline="30000" dirty="0">
                <a:latin typeface="Calibri" pitchFamily="34" charset="0"/>
              </a:rPr>
              <a:t>-Jet</a:t>
            </a:r>
            <a:r>
              <a:rPr lang="en-US" dirty="0">
                <a:latin typeface="Calibri" pitchFamily="34" charset="0"/>
              </a:rPr>
              <a:t>&lt;4.0</a:t>
            </a:r>
          </a:p>
          <a:p>
            <a:r>
              <a:rPr lang="en-US" dirty="0">
                <a:latin typeface="Calibri" pitchFamily="34" charset="0"/>
              </a:rPr>
              <a:t>       40 </a:t>
            </a:r>
            <a:r>
              <a:rPr lang="en-US" dirty="0" err="1">
                <a:latin typeface="Calibri" pitchFamily="34" charset="0"/>
              </a:rPr>
              <a:t>GeV</a:t>
            </a:r>
            <a:r>
              <a:rPr lang="en-US" dirty="0">
                <a:latin typeface="Calibri" pitchFamily="34" charset="0"/>
              </a:rPr>
              <a:t> &lt; </a:t>
            </a:r>
            <a:r>
              <a:rPr lang="en-US" dirty="0" err="1">
                <a:latin typeface="Calibri" pitchFamily="34" charset="0"/>
              </a:rPr>
              <a:t>Energy</a:t>
            </a:r>
            <a:r>
              <a:rPr lang="en-US" baseline="30000" dirty="0" err="1">
                <a:latin typeface="Calibri" pitchFamily="34" charset="0"/>
              </a:rPr>
              <a:t>EM</a:t>
            </a:r>
            <a:r>
              <a:rPr lang="en-US" baseline="30000" dirty="0">
                <a:latin typeface="Calibri" pitchFamily="34" charset="0"/>
              </a:rPr>
              <a:t>-Jet</a:t>
            </a:r>
            <a:r>
              <a:rPr lang="en-US" dirty="0">
                <a:latin typeface="Calibri" pitchFamily="34" charset="0"/>
              </a:rPr>
              <a:t> &lt; 100 </a:t>
            </a:r>
            <a:r>
              <a:rPr lang="en-US" dirty="0" err="1">
                <a:latin typeface="Calibri" pitchFamily="34" charset="0"/>
              </a:rPr>
              <a:t>GeV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21509" name="Picture 1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955" y="1119136"/>
            <a:ext cx="3373438" cy="236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1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8780" y="3535850"/>
            <a:ext cx="3503613" cy="257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 rot="16200000">
            <a:off x="15258" y="1665049"/>
            <a:ext cx="6636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# Jets</a:t>
            </a:r>
            <a:endParaRPr lang="en-US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4101714" y="4837055"/>
            <a:ext cx="367352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Structure in EM-Jet </a:t>
            </a:r>
            <a:r>
              <a:rPr lang="en-US" sz="1400" dirty="0" err="1" smtClean="0"/>
              <a:t>p</a:t>
            </a:r>
            <a:r>
              <a:rPr lang="en-US" sz="1400" baseline="-25000" dirty="0" err="1" smtClean="0"/>
              <a:t>T</a:t>
            </a:r>
            <a:r>
              <a:rPr lang="en-US" sz="1400" dirty="0" smtClean="0"/>
              <a:t>  :</a:t>
            </a:r>
          </a:p>
          <a:p>
            <a:r>
              <a:rPr lang="en-US" sz="1400" dirty="0" smtClean="0"/>
              <a:t>-- Acceptance non uniformity in small and large tower boundary</a:t>
            </a:r>
          </a:p>
          <a:p>
            <a:r>
              <a:rPr lang="en-US" sz="1400" dirty="0" smtClean="0"/>
              <a:t>-- Different trigger threshold influence different </a:t>
            </a:r>
            <a:r>
              <a:rPr lang="en-US" sz="1400" dirty="0" err="1" smtClean="0"/>
              <a:t>p</a:t>
            </a:r>
            <a:r>
              <a:rPr lang="en-US" sz="1400" baseline="-25000" dirty="0" err="1" smtClean="0"/>
              <a:t>T</a:t>
            </a:r>
            <a:r>
              <a:rPr lang="en-US" sz="1400" dirty="0" smtClean="0"/>
              <a:t> region    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431800" y="29036"/>
            <a:ext cx="8229600" cy="1143000"/>
          </a:xfrm>
        </p:spPr>
        <p:txBody>
          <a:bodyPr/>
          <a:lstStyle/>
          <a:p>
            <a:r>
              <a:rPr lang="en-US" sz="3200" dirty="0" smtClean="0">
                <a:solidFill>
                  <a:srgbClr val="FF0000"/>
                </a:solidFill>
              </a:rPr>
              <a:t>EM-Jet characteristics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APS April 5-8, 2014. Savannah, GA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796B64-6FEC-4E43-A8D8-4892A3595E1E}" type="slidenum">
              <a:rPr lang="en-US"/>
              <a:pPr>
                <a:defRPr/>
              </a:pPr>
              <a:t>7</a:t>
            </a:fld>
            <a:endParaRPr lang="en-US"/>
          </a:p>
        </p:txBody>
      </p:sp>
      <p:pic>
        <p:nvPicPr>
          <p:cNvPr id="22532" name="Picture 6"/>
          <p:cNvPicPr>
            <a:picLocks noChangeAspect="1"/>
          </p:cNvPicPr>
          <p:nvPr/>
        </p:nvPicPr>
        <p:blipFill>
          <a:blip r:embed="rId3"/>
          <a:srcRect l="1643" t="9087" r="50294"/>
          <a:stretch>
            <a:fillRect/>
          </a:stretch>
        </p:blipFill>
        <p:spPr bwMode="auto">
          <a:xfrm>
            <a:off x="457200" y="1149350"/>
            <a:ext cx="3121025" cy="232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7"/>
          <p:cNvPicPr>
            <a:picLocks noChangeAspect="1"/>
          </p:cNvPicPr>
          <p:nvPr/>
        </p:nvPicPr>
        <p:blipFill>
          <a:blip r:embed="rId3"/>
          <a:srcRect l="49426" t="9087"/>
          <a:stretch>
            <a:fillRect/>
          </a:stretch>
        </p:blipFill>
        <p:spPr bwMode="auto">
          <a:xfrm>
            <a:off x="346075" y="3843338"/>
            <a:ext cx="3284538" cy="233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932238" y="5502275"/>
            <a:ext cx="4826000" cy="923925"/>
          </a:xfrm>
          <a:prstGeom prst="rect">
            <a:avLst/>
          </a:prstGeom>
          <a:noFill/>
          <a:ln>
            <a:solidFill>
              <a:srgbClr val="A6A6A6"/>
            </a:solidFill>
          </a:ln>
        </p:spPr>
        <p:txBody>
          <a:bodyPr wrap="none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charset="2"/>
              <a:buChar char="²"/>
              <a:defRPr/>
            </a:pPr>
            <a:r>
              <a:rPr lang="en-US" dirty="0">
                <a:latin typeface="+mn-lt"/>
              </a:rPr>
              <a:t>2-photon jets are mostly π</a:t>
            </a:r>
            <a:r>
              <a:rPr lang="en-US" baseline="30000" dirty="0">
                <a:latin typeface="+mn-lt"/>
              </a:rPr>
              <a:t>0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charset="2"/>
              <a:buChar char="²"/>
              <a:defRPr/>
            </a:pPr>
            <a:r>
              <a:rPr lang="en-US" dirty="0">
                <a:latin typeface="+mn-lt"/>
              </a:rPr>
              <a:t>Events with more than 2 photons show jet-like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</a:rPr>
              <a:t>      energy flow</a:t>
            </a:r>
          </a:p>
        </p:txBody>
      </p:sp>
      <p:sp>
        <p:nvSpPr>
          <p:cNvPr id="22535" name="Rectangle 11"/>
          <p:cNvSpPr>
            <a:spLocks noChangeArrowheads="1"/>
          </p:cNvSpPr>
          <p:nvPr/>
        </p:nvSpPr>
        <p:spPr bwMode="auto">
          <a:xfrm>
            <a:off x="427038" y="3373438"/>
            <a:ext cx="33162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No. of photons in leading EM-Jets</a:t>
            </a:r>
          </a:p>
        </p:txBody>
      </p:sp>
      <p:sp>
        <p:nvSpPr>
          <p:cNvPr id="22536" name="Rectangle 12"/>
          <p:cNvSpPr>
            <a:spLocks noChangeArrowheads="1"/>
          </p:cNvSpPr>
          <p:nvPr/>
        </p:nvSpPr>
        <p:spPr bwMode="auto">
          <a:xfrm>
            <a:off x="392113" y="6054725"/>
            <a:ext cx="35179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ϒϒ invariant mass 2-photon EM-jets </a:t>
            </a:r>
          </a:p>
        </p:txBody>
      </p:sp>
      <p:sp>
        <p:nvSpPr>
          <p:cNvPr id="22537" name="Rectangle 13"/>
          <p:cNvSpPr>
            <a:spLocks noChangeArrowheads="1"/>
          </p:cNvSpPr>
          <p:nvPr/>
        </p:nvSpPr>
        <p:spPr bwMode="auto">
          <a:xfrm>
            <a:off x="4554538" y="5087938"/>
            <a:ext cx="32512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dE/d(ΔR) distribution of  EM-Jets </a:t>
            </a:r>
          </a:p>
        </p:txBody>
      </p:sp>
      <p:sp>
        <p:nvSpPr>
          <p:cNvPr id="22539" name="TextBox 2"/>
          <p:cNvSpPr txBox="1">
            <a:spLocks noChangeArrowheads="1"/>
          </p:cNvSpPr>
          <p:nvPr/>
        </p:nvSpPr>
        <p:spPr bwMode="auto">
          <a:xfrm>
            <a:off x="1350963" y="3935413"/>
            <a:ext cx="2032000" cy="52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Calibri" pitchFamily="34" charset="0"/>
              </a:rPr>
              <a:t>EM-Jet Energy 60-80 GeV</a:t>
            </a:r>
          </a:p>
          <a:p>
            <a:r>
              <a:rPr lang="en-US" sz="1400">
                <a:latin typeface="Calibri" pitchFamily="34" charset="0"/>
              </a:rPr>
              <a:t>Z </a:t>
            </a:r>
            <a:r>
              <a:rPr lang="en-US" sz="1400" baseline="-25000">
                <a:latin typeface="Calibri" pitchFamily="34" charset="0"/>
              </a:rPr>
              <a:t>ϒϒ</a:t>
            </a:r>
            <a:r>
              <a:rPr lang="en-US" sz="1400">
                <a:latin typeface="Calibri" pitchFamily="34" charset="0"/>
              </a:rPr>
              <a:t>&lt;0.8, no. photons =2</a:t>
            </a:r>
          </a:p>
        </p:txBody>
      </p:sp>
      <p:sp>
        <p:nvSpPr>
          <p:cNvPr id="22540" name="TextBox 14"/>
          <p:cNvSpPr txBox="1">
            <a:spLocks noChangeArrowheads="1"/>
          </p:cNvSpPr>
          <p:nvPr/>
        </p:nvSpPr>
        <p:spPr bwMode="auto">
          <a:xfrm>
            <a:off x="1503363" y="1184275"/>
            <a:ext cx="1787525" cy="276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Calibri" pitchFamily="34" charset="0"/>
              </a:rPr>
              <a:t>EM-Jet Energy 60-80 GeV</a:t>
            </a:r>
          </a:p>
        </p:txBody>
      </p:sp>
      <p:sp>
        <p:nvSpPr>
          <p:cNvPr id="14" name="TextBox 13"/>
          <p:cNvSpPr txBox="1"/>
          <p:nvPr/>
        </p:nvSpPr>
        <p:spPr>
          <a:xfrm rot="16200000">
            <a:off x="-74657" y="1906796"/>
            <a:ext cx="6636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# Jets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 rot="16200000">
            <a:off x="-22151" y="4579092"/>
            <a:ext cx="6636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# Jets</a:t>
            </a:r>
            <a:endParaRPr lang="en-US" sz="1400" dirty="0"/>
          </a:p>
        </p:txBody>
      </p:sp>
      <p:grpSp>
        <p:nvGrpSpPr>
          <p:cNvPr id="3" name="Group 2"/>
          <p:cNvGrpSpPr/>
          <p:nvPr/>
        </p:nvGrpSpPr>
        <p:grpSpPr>
          <a:xfrm>
            <a:off x="4166858" y="1133475"/>
            <a:ext cx="3829380" cy="4035425"/>
            <a:chOff x="4166858" y="1133475"/>
            <a:chExt cx="3829380" cy="4035425"/>
          </a:xfrm>
        </p:grpSpPr>
        <p:pic>
          <p:nvPicPr>
            <p:cNvPr id="22538" name="Picture 15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265613" y="1133475"/>
              <a:ext cx="3730625" cy="4035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" name="TextBox 1"/>
            <p:cNvSpPr txBox="1"/>
            <p:nvPr/>
          </p:nvSpPr>
          <p:spPr>
            <a:xfrm rot="16200000">
              <a:off x="3185779" y="2146146"/>
              <a:ext cx="2269935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/>
                <a:t>dE</a:t>
              </a:r>
              <a:r>
                <a:rPr lang="en-US" sz="1400" dirty="0" smtClean="0"/>
                <a:t>/d(ΔR)  (arbitrary scale)</a:t>
              </a:r>
              <a:endParaRPr lang="en-US" sz="1400" dirty="0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APS April 5-8, 2014. Savannah, GA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60252E-7EC8-4727-B493-57378FAA6D8A}" type="slidenum">
              <a:rPr lang="en-US"/>
              <a:pPr>
                <a:defRPr/>
              </a:pPr>
              <a:t>8</a:t>
            </a:fld>
            <a:endParaRPr lang="en-US"/>
          </a:p>
        </p:txBody>
      </p:sp>
      <p:pic>
        <p:nvPicPr>
          <p:cNvPr id="23556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70" y="2790362"/>
            <a:ext cx="3514334" cy="2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TextBox 2"/>
          <p:cNvSpPr txBox="1">
            <a:spLocks noChangeArrowheads="1"/>
          </p:cNvSpPr>
          <p:nvPr/>
        </p:nvSpPr>
        <p:spPr bwMode="auto">
          <a:xfrm>
            <a:off x="1152536" y="2340837"/>
            <a:ext cx="29035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Calibri" pitchFamily="34" charset="0"/>
              </a:rPr>
              <a:t>EM-Jet Energy = 55-57.5 </a:t>
            </a:r>
            <a:r>
              <a:rPr lang="en-US" dirty="0" err="1">
                <a:latin typeface="Calibri" pitchFamily="34" charset="0"/>
              </a:rPr>
              <a:t>GeV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23558" name="TextBox 6"/>
          <p:cNvSpPr txBox="1">
            <a:spLocks noChangeArrowheads="1"/>
          </p:cNvSpPr>
          <p:nvPr/>
        </p:nvSpPr>
        <p:spPr bwMode="auto">
          <a:xfrm>
            <a:off x="1445591" y="5379129"/>
            <a:ext cx="2470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Calibri" pitchFamily="34" charset="0"/>
              </a:rPr>
              <a:t>For 2-photon isolated π</a:t>
            </a:r>
            <a:r>
              <a:rPr lang="en-US" baseline="30000" dirty="0">
                <a:latin typeface="Calibri" pitchFamily="34" charset="0"/>
              </a:rPr>
              <a:t>0</a:t>
            </a:r>
          </a:p>
        </p:txBody>
      </p:sp>
      <p:sp>
        <p:nvSpPr>
          <p:cNvPr id="23559" name="Title 1"/>
          <p:cNvSpPr>
            <a:spLocks noGrp="1"/>
          </p:cNvSpPr>
          <p:nvPr>
            <p:ph type="title"/>
          </p:nvPr>
        </p:nvSpPr>
        <p:spPr>
          <a:xfrm>
            <a:off x="431800" y="29036"/>
            <a:ext cx="8229600" cy="1143000"/>
          </a:xfrm>
        </p:spPr>
        <p:txBody>
          <a:bodyPr/>
          <a:lstStyle/>
          <a:p>
            <a:r>
              <a:rPr lang="en-US" sz="3200" dirty="0" smtClean="0">
                <a:solidFill>
                  <a:srgbClr val="FF0000"/>
                </a:solidFill>
              </a:rPr>
              <a:t>A</a:t>
            </a:r>
            <a:r>
              <a:rPr lang="en-US" sz="3200" baseline="-25000" dirty="0" smtClean="0">
                <a:solidFill>
                  <a:srgbClr val="FF0000"/>
                </a:solidFill>
              </a:rPr>
              <a:t>N</a:t>
            </a:r>
            <a:r>
              <a:rPr lang="en-US" sz="3200" dirty="0" smtClean="0">
                <a:solidFill>
                  <a:srgbClr val="FF0000"/>
                </a:solidFill>
              </a:rPr>
              <a:t> from fits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0902" y="2734535"/>
            <a:ext cx="3353725" cy="28295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67608" y="5519363"/>
            <a:ext cx="35732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Individual point and χ</a:t>
            </a:r>
            <a:r>
              <a:rPr lang="en-US" baseline="30000" dirty="0"/>
              <a:t>2</a:t>
            </a:r>
            <a:r>
              <a:rPr lang="en-US" dirty="0"/>
              <a:t>/NDF </a:t>
            </a:r>
            <a:r>
              <a:rPr lang="en-US" dirty="0" smtClean="0"/>
              <a:t> from</a:t>
            </a:r>
          </a:p>
          <a:p>
            <a:pPr algn="ctr"/>
            <a:r>
              <a:rPr lang="en-US" dirty="0" smtClean="0"/>
              <a:t> </a:t>
            </a:r>
            <a:r>
              <a:rPr lang="en-US" dirty="0"/>
              <a:t>averages over ~18 fills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90867" y="1042407"/>
            <a:ext cx="63495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²"/>
            </a:pPr>
            <a:r>
              <a:rPr lang="en-US" dirty="0" smtClean="0"/>
              <a:t>A</a:t>
            </a:r>
            <a:r>
              <a:rPr lang="en-US" baseline="-25000" dirty="0" smtClean="0"/>
              <a:t>N</a:t>
            </a:r>
            <a:r>
              <a:rPr lang="en-US" dirty="0" smtClean="0"/>
              <a:t> is calculated from </a:t>
            </a:r>
            <a:r>
              <a:rPr lang="en-US" b="1" dirty="0" smtClean="0"/>
              <a:t>p0 + p1 </a:t>
            </a:r>
            <a:r>
              <a:rPr lang="en-US" b="1" dirty="0" err="1" smtClean="0"/>
              <a:t>cos</a:t>
            </a:r>
            <a:r>
              <a:rPr lang="en-US" b="1" dirty="0" smtClean="0"/>
              <a:t>(</a:t>
            </a:r>
            <a:r>
              <a:rPr lang="en-US" b="1" dirty="0" err="1" smtClean="0"/>
              <a:t>ϕ</a:t>
            </a:r>
            <a:r>
              <a:rPr lang="en-US" b="1" dirty="0" smtClean="0"/>
              <a:t>) </a:t>
            </a:r>
            <a:r>
              <a:rPr lang="en-US" dirty="0" smtClean="0"/>
              <a:t>fits over each </a:t>
            </a:r>
            <a:r>
              <a:rPr lang="en-US" dirty="0" smtClean="0"/>
              <a:t>fill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p0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= relative luminosity, 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p1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= asymmetry </a:t>
            </a:r>
            <a:endParaRPr lang="en-US" sz="1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Wingdings" charset="2"/>
              <a:buChar char="²"/>
            </a:pPr>
            <a:r>
              <a:rPr lang="en-US" dirty="0" smtClean="0"/>
              <a:t>A</a:t>
            </a:r>
            <a:r>
              <a:rPr lang="en-US" baseline="-25000" dirty="0" smtClean="0"/>
              <a:t>N</a:t>
            </a:r>
            <a:r>
              <a:rPr lang="en-US" dirty="0" smtClean="0"/>
              <a:t>’s are corrected for polarization values from fill to fill</a:t>
            </a:r>
          </a:p>
          <a:p>
            <a:pPr marL="285750" indent="-285750">
              <a:buFont typeface="Wingdings" charset="2"/>
              <a:buChar char="²"/>
            </a:pPr>
            <a:r>
              <a:rPr lang="en-US" dirty="0" smtClean="0"/>
              <a:t>Weighted A</a:t>
            </a:r>
            <a:r>
              <a:rPr lang="en-US" baseline="-25000" dirty="0" smtClean="0"/>
              <a:t>N</a:t>
            </a:r>
            <a:r>
              <a:rPr lang="en-US" dirty="0" smtClean="0"/>
              <a:t> and </a:t>
            </a:r>
            <a:r>
              <a:rPr lang="en-US" dirty="0"/>
              <a:t>χ</a:t>
            </a:r>
            <a:r>
              <a:rPr lang="en-US" baseline="30000" dirty="0"/>
              <a:t>2</a:t>
            </a:r>
            <a:r>
              <a:rPr lang="en-US" dirty="0"/>
              <a:t>/NDF </a:t>
            </a:r>
            <a:r>
              <a:rPr lang="en-US" dirty="0" smtClean="0"/>
              <a:t>are calculated over entire fills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457200" y="51326"/>
            <a:ext cx="8229600" cy="1143000"/>
          </a:xfrm>
        </p:spPr>
        <p:txBody>
          <a:bodyPr/>
          <a:lstStyle/>
          <a:p>
            <a:r>
              <a:rPr lang="en-US" sz="3200" dirty="0" smtClean="0">
                <a:solidFill>
                  <a:srgbClr val="FF0000"/>
                </a:solidFill>
              </a:rPr>
              <a:t>A</a:t>
            </a:r>
            <a:r>
              <a:rPr lang="en-US" sz="3200" baseline="-25000" dirty="0" smtClean="0">
                <a:solidFill>
                  <a:srgbClr val="FF0000"/>
                </a:solidFill>
              </a:rPr>
              <a:t>N</a:t>
            </a:r>
            <a:r>
              <a:rPr lang="en-US" sz="3200" dirty="0" smtClean="0">
                <a:solidFill>
                  <a:srgbClr val="FF0000"/>
                </a:solidFill>
              </a:rPr>
              <a:t> vs. EM-Jet Energy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APS April 5-8, 2014. Savannah, GA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E40AA1-9A91-49FB-A114-DFDEFAD5E316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24581" name="TextBox 8"/>
          <p:cNvSpPr txBox="1">
            <a:spLocks noChangeArrowheads="1"/>
          </p:cNvSpPr>
          <p:nvPr/>
        </p:nvSpPr>
        <p:spPr bwMode="auto">
          <a:xfrm>
            <a:off x="5826403" y="2178353"/>
            <a:ext cx="2430462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b="1" dirty="0">
                <a:latin typeface="Calibri" pitchFamily="34" charset="0"/>
              </a:rPr>
              <a:t>π</a:t>
            </a:r>
            <a:r>
              <a:rPr lang="en-US" b="1" baseline="30000" dirty="0">
                <a:latin typeface="Calibri" pitchFamily="34" charset="0"/>
              </a:rPr>
              <a:t>0</a:t>
            </a:r>
            <a:r>
              <a:rPr lang="en-US" b="1" dirty="0">
                <a:latin typeface="Calibri" pitchFamily="34" charset="0"/>
              </a:rPr>
              <a:t>-Jets </a:t>
            </a:r>
            <a:r>
              <a:rPr lang="en-US" dirty="0">
                <a:latin typeface="Calibri" pitchFamily="34" charset="0"/>
              </a:rPr>
              <a:t>–</a:t>
            </a:r>
          </a:p>
          <a:p>
            <a:r>
              <a:rPr lang="en-US" dirty="0" smtClean="0">
                <a:latin typeface="Calibri" pitchFamily="34" charset="0"/>
              </a:rPr>
              <a:t>2γ-</a:t>
            </a:r>
            <a:r>
              <a:rPr lang="en-US" dirty="0">
                <a:latin typeface="Calibri" pitchFamily="34" charset="0"/>
              </a:rPr>
              <a:t>EM-Jets  with</a:t>
            </a:r>
          </a:p>
          <a:p>
            <a:r>
              <a:rPr lang="en-US" dirty="0">
                <a:latin typeface="Calibri" pitchFamily="34" charset="0"/>
              </a:rPr>
              <a:t>     </a:t>
            </a:r>
            <a:r>
              <a:rPr lang="en-US" dirty="0" err="1" smtClean="0">
                <a:latin typeface="Calibri" pitchFamily="34" charset="0"/>
              </a:rPr>
              <a:t>m</a:t>
            </a:r>
            <a:r>
              <a:rPr lang="en-US" baseline="-25000" dirty="0" err="1" smtClean="0">
                <a:latin typeface="Calibri" pitchFamily="34" charset="0"/>
              </a:rPr>
              <a:t>γγ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>
                <a:latin typeface="Calibri" pitchFamily="34" charset="0"/>
              </a:rPr>
              <a:t>&lt;0.3</a:t>
            </a:r>
          </a:p>
          <a:p>
            <a:r>
              <a:rPr lang="en-US" dirty="0">
                <a:latin typeface="Calibri" pitchFamily="34" charset="0"/>
              </a:rPr>
              <a:t>     </a:t>
            </a:r>
            <a:r>
              <a:rPr lang="en-US" dirty="0" err="1" smtClean="0">
                <a:latin typeface="Calibri" pitchFamily="34" charset="0"/>
              </a:rPr>
              <a:t>Z</a:t>
            </a:r>
            <a:r>
              <a:rPr lang="en-US" baseline="-25000" dirty="0" err="1" smtClean="0">
                <a:latin typeface="Calibri" pitchFamily="34" charset="0"/>
              </a:rPr>
              <a:t>γγ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>
                <a:latin typeface="Calibri" pitchFamily="34" charset="0"/>
              </a:rPr>
              <a:t>&lt;0.8</a:t>
            </a:r>
          </a:p>
          <a:p>
            <a:endParaRPr lang="en-US" dirty="0">
              <a:latin typeface="Calibri" pitchFamily="34" charset="0"/>
            </a:endParaRPr>
          </a:p>
          <a:p>
            <a:endParaRPr lang="en-US" dirty="0">
              <a:latin typeface="Calibri" pitchFamily="34" charset="0"/>
            </a:endParaRPr>
          </a:p>
          <a:p>
            <a:r>
              <a:rPr lang="en-US" b="1" dirty="0">
                <a:solidFill>
                  <a:srgbClr val="FF0000"/>
                </a:solidFill>
                <a:latin typeface="Calibri" pitchFamily="34" charset="0"/>
              </a:rPr>
              <a:t>EM-Jets </a:t>
            </a: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– </a:t>
            </a:r>
          </a:p>
          <a:p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with no. photons &gt;2</a:t>
            </a:r>
          </a:p>
          <a:p>
            <a:endParaRPr lang="en-US" dirty="0">
              <a:latin typeface="Calibri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837299" y="5276189"/>
            <a:ext cx="7535689" cy="1108075"/>
          </a:xfrm>
          <a:prstGeom prst="rect">
            <a:avLst/>
          </a:prstGeom>
          <a:noFill/>
          <a:ln w="9525">
            <a:solidFill>
              <a:srgbClr val="A6A6A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buFont typeface="Wingdings" charset="2"/>
              <a:buChar char="²"/>
            </a:pPr>
            <a:r>
              <a:rPr lang="en-US" dirty="0">
                <a:latin typeface="Calibri" pitchFamily="34" charset="0"/>
              </a:rPr>
              <a:t>Isolated π</a:t>
            </a:r>
            <a:r>
              <a:rPr lang="en-US" baseline="30000" dirty="0">
                <a:latin typeface="Calibri" pitchFamily="34" charset="0"/>
              </a:rPr>
              <a:t>0</a:t>
            </a:r>
            <a:r>
              <a:rPr lang="en-US" dirty="0">
                <a:latin typeface="Calibri" pitchFamily="34" charset="0"/>
              </a:rPr>
              <a:t>’s have large asymmetries consistent with previous observation (CIPANP-2012  Steven </a:t>
            </a:r>
            <a:r>
              <a:rPr lang="en-US" dirty="0" err="1">
                <a:latin typeface="Calibri" pitchFamily="34" charset="0"/>
              </a:rPr>
              <a:t>Heppelmann</a:t>
            </a:r>
            <a:r>
              <a:rPr lang="en-US" dirty="0">
                <a:latin typeface="Calibri" pitchFamily="34" charset="0"/>
              </a:rPr>
              <a:t>) </a:t>
            </a:r>
          </a:p>
          <a:p>
            <a:r>
              <a:rPr lang="en-US" sz="1200" dirty="0">
                <a:latin typeface="Calibri" pitchFamily="34" charset="0"/>
              </a:rPr>
              <a:t>https://</a:t>
            </a:r>
            <a:r>
              <a:rPr lang="en-US" sz="1200" dirty="0" err="1">
                <a:latin typeface="Calibri" pitchFamily="34" charset="0"/>
              </a:rPr>
              <a:t>indico.triumf.ca</a:t>
            </a:r>
            <a:r>
              <a:rPr lang="en-US" sz="1200" dirty="0">
                <a:latin typeface="Calibri" pitchFamily="34" charset="0"/>
              </a:rPr>
              <a:t>/</a:t>
            </a:r>
            <a:r>
              <a:rPr lang="en-US" sz="1200" dirty="0" err="1">
                <a:latin typeface="Calibri" pitchFamily="34" charset="0"/>
              </a:rPr>
              <a:t>contributionDisplay.pycontribId</a:t>
            </a:r>
            <a:r>
              <a:rPr lang="en-US" sz="1200" dirty="0">
                <a:latin typeface="Calibri" pitchFamily="34" charset="0"/>
              </a:rPr>
              <a:t>=349&amp;sessionId=44&amp;confId=1383</a:t>
            </a:r>
          </a:p>
          <a:p>
            <a:pPr marL="285750" indent="-285750">
              <a:buFont typeface="Wingdings" charset="2"/>
              <a:buChar char="²"/>
            </a:pPr>
            <a:r>
              <a:rPr lang="en-US" dirty="0">
                <a:latin typeface="Calibri" pitchFamily="34" charset="0"/>
              </a:rPr>
              <a:t>Asymmetries for jettier events are much smaller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808" y="1102311"/>
            <a:ext cx="4805404" cy="42457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5567</TotalTime>
  <Words>1438</Words>
  <Application>Microsoft Macintosh PowerPoint</Application>
  <PresentationFormat>On-screen Show (4:3)</PresentationFormat>
  <Paragraphs>210</Paragraphs>
  <Slides>17</Slides>
  <Notes>15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Microsoft Equation</vt:lpstr>
      <vt:lpstr>Transverse Single-Spin Asymmetries for Jet-like events at Forward Rapidities in p+p Collisions at √s = 500 GeV with the STAR Experiment</vt:lpstr>
      <vt:lpstr>RHIC : the world’s first polarized proton collider </vt:lpstr>
      <vt:lpstr>Forward ECALs in STAR</vt:lpstr>
      <vt:lpstr>TSSA - 2 theoretical frameworks  </vt:lpstr>
      <vt:lpstr>π0 AN Measurements at Forward Rapidity</vt:lpstr>
      <vt:lpstr>Run-2011 data</vt:lpstr>
      <vt:lpstr>EM-Jet characteristics</vt:lpstr>
      <vt:lpstr>AN from fits</vt:lpstr>
      <vt:lpstr>AN vs. EM-Jet Energy</vt:lpstr>
      <vt:lpstr>AN vs. EM-Jet Energy</vt:lpstr>
      <vt:lpstr>AN for different # photons in EM-Jets</vt:lpstr>
      <vt:lpstr>Summary</vt:lpstr>
      <vt:lpstr>Backup slides</vt:lpstr>
      <vt:lpstr>PowerPoint Presentation</vt:lpstr>
      <vt:lpstr>PowerPoint Presentation</vt:lpstr>
      <vt:lpstr>PYTHIA simulations</vt:lpstr>
      <vt:lpstr>PowerPoint Presentation</vt:lpstr>
    </vt:vector>
  </TitlesOfParts>
  <Company>mmm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Transverse Single-Spin Asymmetries for Jet-like events at Forward Rapidities in p+p Collisions at √s = 500 GeV with the STAR Experiment</dc:title>
  <dc:creator>Mriganka Mouli Mondal</dc:creator>
  <cp:lastModifiedBy>Mriganka Mouli Mondal</cp:lastModifiedBy>
  <cp:revision>113</cp:revision>
  <cp:lastPrinted>2014-03-31T01:39:20Z</cp:lastPrinted>
  <dcterms:created xsi:type="dcterms:W3CDTF">2014-03-27T09:53:35Z</dcterms:created>
  <dcterms:modified xsi:type="dcterms:W3CDTF">2014-04-03T18:24:13Z</dcterms:modified>
</cp:coreProperties>
</file>