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36"/>
  </p:notesMasterIdLst>
  <p:handoutMasterIdLst>
    <p:handoutMasterId r:id="rId37"/>
  </p:handoutMasterIdLst>
  <p:sldIdLst>
    <p:sldId id="293" r:id="rId2"/>
    <p:sldId id="363" r:id="rId3"/>
    <p:sldId id="359" r:id="rId4"/>
    <p:sldId id="305" r:id="rId5"/>
    <p:sldId id="369" r:id="rId6"/>
    <p:sldId id="340" r:id="rId7"/>
    <p:sldId id="365" r:id="rId8"/>
    <p:sldId id="368" r:id="rId9"/>
    <p:sldId id="308" r:id="rId10"/>
    <p:sldId id="325" r:id="rId11"/>
    <p:sldId id="310" r:id="rId12"/>
    <p:sldId id="315" r:id="rId13"/>
    <p:sldId id="367" r:id="rId14"/>
    <p:sldId id="351" r:id="rId15"/>
    <p:sldId id="352" r:id="rId16"/>
    <p:sldId id="343" r:id="rId17"/>
    <p:sldId id="355" r:id="rId18"/>
    <p:sldId id="374" r:id="rId19"/>
    <p:sldId id="381" r:id="rId20"/>
    <p:sldId id="373" r:id="rId21"/>
    <p:sldId id="375" r:id="rId22"/>
    <p:sldId id="376" r:id="rId23"/>
    <p:sldId id="371" r:id="rId24"/>
    <p:sldId id="383" r:id="rId25"/>
    <p:sldId id="384" r:id="rId26"/>
    <p:sldId id="366" r:id="rId27"/>
    <p:sldId id="347" r:id="rId28"/>
    <p:sldId id="391" r:id="rId29"/>
    <p:sldId id="393" r:id="rId30"/>
    <p:sldId id="321" r:id="rId31"/>
    <p:sldId id="392" r:id="rId32"/>
    <p:sldId id="386" r:id="rId33"/>
    <p:sldId id="390" r:id="rId34"/>
    <p:sldId id="378" r:id="rId35"/>
  </p:sldIdLst>
  <p:sldSz cx="9144000" cy="6858000" type="screen4x3"/>
  <p:notesSz cx="7099300" cy="10234613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CC"/>
    <a:srgbClr val="0000CC"/>
    <a:srgbClr val="0099FF"/>
    <a:srgbClr val="C5ECED"/>
    <a:srgbClr val="FF0000"/>
    <a:srgbClr val="FF00FF"/>
    <a:srgbClr val="9933FF"/>
    <a:srgbClr val="6666FF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8" autoAdjust="0"/>
    <p:restoredTop sz="99089" autoAdjust="0"/>
  </p:normalViewPr>
  <p:slideViewPr>
    <p:cSldViewPr>
      <p:cViewPr>
        <p:scale>
          <a:sx n="75" d="100"/>
          <a:sy n="75" d="100"/>
        </p:scale>
        <p:origin x="-138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866" y="-7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5D9D1718-76BD-462F-BDB9-278CA9AF58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04303DFC-812C-4B89-8EE9-0BCA41A8B6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CA6D7-CEF2-45C1-8EB1-8809F8E8C8FD}" type="slidenum">
              <a:rPr lang="en-US" altLang="zh-CN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4EA7A-0E37-4BC9-9A02-589994BA675E}" type="slidenum">
              <a:rPr lang="en-US" altLang="zh-CN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D5873-D010-45CD-A7D6-803F529F54D4}" type="slidenum">
              <a:rPr lang="en-US" altLang="zh-CN"/>
              <a:pPr/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E7586-1DCA-4B36-94BD-DCA8D88D90FC}" type="slidenum">
              <a:rPr lang="en-US" altLang="zh-CN"/>
              <a:pPr/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CE78C14-9348-43AA-B84A-84845E81FB33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7398E-0D49-43D9-A414-1077EE0CE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87B24520-45EF-4FE8-AA20-8F299371E3FB}" type="slidenum">
              <a:rPr lang="en-US" altLang="zh-CN" sz="1300"/>
              <a:pPr algn="r"/>
              <a:t>4</a:t>
            </a:fld>
            <a:endParaRPr lang="en-US" altLang="zh-CN" sz="13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EBCAA-8644-4E71-B346-A8220986334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CC644397-6BE5-4221-9F10-BF508130F4DC}" type="slidenum">
              <a:rPr lang="en-US" altLang="zh-CN" sz="1300"/>
              <a:pPr algn="r"/>
              <a:t>9</a:t>
            </a:fld>
            <a:endParaRPr lang="en-US" altLang="zh-CN" sz="13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03DFC-812C-4B89-8EE9-0BCA41A8B652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E3049-8A46-4952-B20B-364C08DE70C3}" type="slidenum">
              <a:rPr lang="en-US" altLang="zh-CN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E0B6E-E892-42FA-82DD-55180E81F0DC}" type="slidenum">
              <a:rPr lang="en-US" altLang="zh-CN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Line 25"/>
          <p:cNvSpPr>
            <a:spLocks noChangeShapeType="1"/>
          </p:cNvSpPr>
          <p:nvPr userDrawn="1"/>
        </p:nvSpPr>
        <p:spPr bwMode="auto">
          <a:xfrm>
            <a:off x="1055688" y="836613"/>
            <a:ext cx="7620000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2" name="Rectangle 32"/>
          <p:cNvSpPr>
            <a:spLocks noChangeArrowheads="1"/>
          </p:cNvSpPr>
          <p:nvPr userDrawn="1"/>
        </p:nvSpPr>
        <p:spPr bwMode="auto">
          <a:xfrm>
            <a:off x="8458200" y="6496050"/>
            <a:ext cx="5746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fld id="{62FDC060-41D7-48B4-882B-B013999B69F9}" type="slidenum">
              <a:rPr lang="en-US" altLang="zh-CN" sz="1500" b="1"/>
              <a:pPr algn="l">
                <a:defRPr/>
              </a:pPr>
              <a:t>‹#›</a:t>
            </a:fld>
            <a:endParaRPr lang="en-US" altLang="zh-CN" sz="1500" b="1"/>
          </a:p>
        </p:txBody>
      </p:sp>
      <p:sp>
        <p:nvSpPr>
          <p:cNvPr id="10274" name="Line 34"/>
          <p:cNvSpPr>
            <a:spLocks noChangeShapeType="1"/>
          </p:cNvSpPr>
          <p:nvPr userDrawn="1"/>
        </p:nvSpPr>
        <p:spPr bwMode="auto">
          <a:xfrm>
            <a:off x="230188" y="6453188"/>
            <a:ext cx="8553450" cy="25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269" name="Picture 5" descr="StarIcon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925" y="125413"/>
            <a:ext cx="990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gi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gi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drupal.star.bnl.gov/STAR/theses/phd-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hyperlink" Target="http://hussle.harvard.edu/~atrap/antihydrogen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55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png"/><Relationship Id="rId5" Type="http://schemas.openxmlformats.org/officeDocument/2006/relationships/image" Target="../media/image1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0" descr="ppt_BG_Title_BNL_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1403648" y="1268760"/>
            <a:ext cx="6119813" cy="124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Zhangbu Xu </a:t>
            </a:r>
            <a:br>
              <a:rPr lang="en-US" altLang="zh-CN" sz="2800" dirty="0" smtClean="0"/>
            </a:br>
            <a:r>
              <a:rPr lang="en-US" altLang="zh-CN" sz="2800" dirty="0" smtClean="0"/>
              <a:t>(for the STAR Collaboration) </a:t>
            </a:r>
            <a:br>
              <a:rPr lang="en-US" altLang="zh-CN" sz="2800" dirty="0" smtClean="0"/>
            </a:br>
            <a:endParaRPr lang="en-US" altLang="zh-CN" sz="2800" baseline="30000" dirty="0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 flipV="1">
            <a:off x="467544" y="1340768"/>
            <a:ext cx="7893050" cy="0"/>
          </a:xfrm>
          <a:prstGeom prst="line">
            <a:avLst/>
          </a:prstGeom>
          <a:noFill/>
          <a:ln w="44450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98843" y="2131895"/>
            <a:ext cx="6293579" cy="4425450"/>
            <a:chOff x="758028" y="2568987"/>
            <a:chExt cx="5859534" cy="4001090"/>
          </a:xfrm>
        </p:grpSpPr>
        <p:grpSp>
          <p:nvGrpSpPr>
            <p:cNvPr id="1034" name="Group 28"/>
            <p:cNvGrpSpPr>
              <a:grpSpLocks/>
            </p:cNvGrpSpPr>
            <p:nvPr/>
          </p:nvGrpSpPr>
          <p:grpSpPr bwMode="auto">
            <a:xfrm>
              <a:off x="758028" y="2568987"/>
              <a:ext cx="5859534" cy="4001090"/>
              <a:chOff x="507" y="1766"/>
              <a:chExt cx="4010" cy="2088"/>
            </a:xfrm>
          </p:grpSpPr>
          <p:sp>
            <p:nvSpPr>
              <p:cNvPr id="1036" name="AutoShape 13"/>
              <p:cNvSpPr>
                <a:spLocks noChangeArrowheads="1"/>
              </p:cNvSpPr>
              <p:nvPr/>
            </p:nvSpPr>
            <p:spPr bwMode="auto">
              <a:xfrm>
                <a:off x="507" y="1766"/>
                <a:ext cx="3862" cy="2088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8488C4">
                      <a:alpha val="0"/>
                    </a:srgbClr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/>
              </a:p>
            </p:txBody>
          </p:sp>
          <p:sp>
            <p:nvSpPr>
              <p:cNvPr id="1035" name="Text Box 12"/>
              <p:cNvSpPr txBox="1">
                <a:spLocks noChangeArrowheads="1"/>
              </p:cNvSpPr>
              <p:nvPr/>
            </p:nvSpPr>
            <p:spPr bwMode="auto">
              <a:xfrm>
                <a:off x="553" y="1800"/>
                <a:ext cx="3964" cy="1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  <a:buFont typeface="Wingdings" pitchFamily="2" charset="2"/>
                  <a:buChar char="l"/>
                </a:pPr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Heavy and Exotic Antimatter </a:t>
                </a:r>
                <a:endParaRPr lang="en-US" altLang="zh-CN" sz="2400" dirty="0"/>
              </a:p>
              <a:p>
                <a:pPr algn="l">
                  <a:spcBef>
                    <a:spcPct val="50000"/>
                  </a:spcBef>
                  <a:buFont typeface="Wingdings" pitchFamily="2" charset="2"/>
                  <a:buChar char="l"/>
                </a:pPr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What has RHIC discovered?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  <a:p>
                <a:pPr marL="742950" lvl="1" indent="-285750" algn="l">
                  <a:spcBef>
                    <a:spcPct val="50000"/>
                  </a:spcBef>
                  <a:buFont typeface="Arial Narrow" pitchFamily="34" charset="0"/>
                  <a:buChar char="–"/>
                </a:pPr>
                <a:r>
                  <a:rPr lang="en-US" altLang="zh-CN" sz="2000" dirty="0"/>
                  <a:t>      </a:t>
                </a:r>
                <a:r>
                  <a:rPr lang="en-US" altLang="zh-CN" sz="2000" dirty="0" smtClean="0"/>
                  <a:t> and         signal (for </a:t>
                </a:r>
                <a:r>
                  <a:rPr lang="en-US" altLang="zh-CN" sz="2000" dirty="0" smtClean="0">
                    <a:solidFill>
                      <a:srgbClr val="C00000"/>
                    </a:solidFill>
                  </a:rPr>
                  <a:t>discovery</a:t>
                </a:r>
                <a:r>
                  <a:rPr lang="en-US" altLang="zh-CN" sz="2000" dirty="0" smtClean="0"/>
                  <a:t>)</a:t>
                </a:r>
                <a:endParaRPr lang="en-US" altLang="zh-CN" sz="2000" dirty="0"/>
              </a:p>
              <a:p>
                <a:pPr marL="742950" lvl="1" indent="-285750" algn="l">
                  <a:spcBef>
                    <a:spcPct val="50000"/>
                  </a:spcBef>
                  <a:buFont typeface="Arial Narrow" pitchFamily="34" charset="0"/>
                  <a:buChar char="–"/>
                </a:pPr>
                <a:r>
                  <a:rPr lang="en-US" altLang="zh-CN" sz="2400" dirty="0" smtClean="0"/>
                  <a:t>How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Anti-Helium-4</a:t>
                </a:r>
                <a:r>
                  <a:rPr lang="en-US" altLang="zh-CN" sz="2400" dirty="0" smtClean="0"/>
                  <a:t> was discovered</a:t>
                </a:r>
              </a:p>
              <a:p>
                <a:pPr marL="285750" indent="-285750" algn="l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altLang="zh-CN" sz="2400" dirty="0" smtClean="0"/>
                  <a:t>What can we do with the discovery?</a:t>
                </a:r>
              </a:p>
              <a:p>
                <a:pPr marL="742950" lvl="1" indent="-285750" algn="l">
                  <a:spcBef>
                    <a:spcPct val="50000"/>
                  </a:spcBef>
                  <a:buFont typeface="Arial Narrow" pitchFamily="34" charset="0"/>
                  <a:buChar char="–"/>
                </a:pPr>
                <a:r>
                  <a:rPr lang="en-US" altLang="zh-CN" sz="2000" dirty="0" smtClean="0"/>
                  <a:t>Production Rates for antimatter</a:t>
                </a:r>
              </a:p>
              <a:p>
                <a:pPr marL="742950" lvl="1" indent="-285750" algn="l">
                  <a:spcBef>
                    <a:spcPct val="50000"/>
                  </a:spcBef>
                  <a:buFont typeface="Arial Narrow" pitchFamily="34" charset="0"/>
                  <a:buChar char="–"/>
                </a:pPr>
                <a:r>
                  <a:rPr lang="en-US" altLang="zh-CN" sz="2000" dirty="0" smtClean="0"/>
                  <a:t>Even Heavier antimatter?</a:t>
                </a:r>
                <a:endParaRPr lang="en-US" altLang="zh-CN" sz="2000" dirty="0"/>
              </a:p>
              <a:p>
                <a:pPr algn="l">
                  <a:spcBef>
                    <a:spcPct val="50000"/>
                  </a:spcBef>
                  <a:buFont typeface="Wingdings" pitchFamily="2" charset="2"/>
                  <a:buChar char="l"/>
                </a:pPr>
                <a:r>
                  <a:rPr lang="en-US" altLang="zh-CN" sz="2400" dirty="0" smtClean="0"/>
                  <a:t>Outlook</a:t>
                </a:r>
              </a:p>
            </p:txBody>
          </p:sp>
        </p:grpSp>
        <p:graphicFrame>
          <p:nvGraphicFramePr>
            <p:cNvPr id="1026" name="Object 37"/>
            <p:cNvGraphicFramePr>
              <a:graphicFrameLocks noChangeAspect="1"/>
            </p:cNvGraphicFramePr>
            <p:nvPr/>
          </p:nvGraphicFramePr>
          <p:xfrm>
            <a:off x="2501814" y="3546402"/>
            <a:ext cx="465578" cy="492738"/>
          </p:xfrm>
          <a:graphic>
            <a:graphicData uri="http://schemas.openxmlformats.org/presentationml/2006/ole">
              <p:oleObj spid="_x0000_s1026" name="公式" r:id="rId5" imgW="253800" imgH="241200" progId="Equation.3">
                <p:embed/>
              </p:oleObj>
            </a:graphicData>
          </a:graphic>
        </p:graphicFrame>
        <p:graphicFrame>
          <p:nvGraphicFramePr>
            <p:cNvPr id="1027" name="Object 38"/>
            <p:cNvGraphicFramePr>
              <a:graphicFrameLocks noChangeAspect="1"/>
            </p:cNvGraphicFramePr>
            <p:nvPr/>
          </p:nvGraphicFramePr>
          <p:xfrm>
            <a:off x="1563228" y="3546402"/>
            <a:ext cx="407630" cy="454325"/>
          </p:xfrm>
          <a:graphic>
            <a:graphicData uri="http://schemas.openxmlformats.org/presentationml/2006/ole">
              <p:oleObj spid="_x0000_s1027" name="公式" r:id="rId6" imgW="253800" imgH="228600" progId="Equation.3">
                <p:embed/>
              </p:oleObj>
            </a:graphicData>
          </a:graphic>
        </p:graphicFrame>
        <p:sp>
          <p:nvSpPr>
            <p:cNvPr id="16" name="Oval 15"/>
            <p:cNvSpPr/>
            <p:nvPr/>
          </p:nvSpPr>
          <p:spPr bwMode="auto">
            <a:xfrm>
              <a:off x="892809" y="4653155"/>
              <a:ext cx="142876" cy="1428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3528" y="40466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Antimatter and </a:t>
            </a:r>
            <a:r>
              <a:rPr lang="en-US" sz="3600" b="1" dirty="0" err="1" smtClean="0">
                <a:solidFill>
                  <a:srgbClr val="FF0000"/>
                </a:solidFill>
              </a:rPr>
              <a:t>Hypernuclei</a:t>
            </a:r>
            <a:r>
              <a:rPr lang="en-US" sz="3600" b="1" dirty="0" smtClean="0">
                <a:solidFill>
                  <a:srgbClr val="FF0000"/>
                </a:solidFill>
              </a:rPr>
              <a:t> at RHIC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5272" y="350043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785818"/>
          </a:xfrm>
        </p:spPr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candidate event at STAR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928670"/>
            <a:ext cx="2730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Run4 (2004) </a:t>
            </a:r>
          </a:p>
          <a:p>
            <a:r>
              <a:rPr lang="en-US" dirty="0" smtClean="0"/>
              <a:t>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Au+Au</a:t>
            </a:r>
            <a:r>
              <a:rPr lang="en-US" dirty="0" smtClean="0"/>
              <a:t> collision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373" t="71716" r="5248"/>
          <a:stretch>
            <a:fillRect/>
          </a:stretch>
        </p:blipFill>
        <p:spPr bwMode="auto">
          <a:xfrm>
            <a:off x="-17534" y="1571612"/>
            <a:ext cx="9161534" cy="40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5500702"/>
            <a:ext cx="2390765" cy="4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735013" y="444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4000" baseline="30000" dirty="0">
                <a:solidFill>
                  <a:srgbClr val="FF0000"/>
                </a:solidFill>
              </a:rPr>
              <a:t>3</a:t>
            </a:r>
            <a:r>
              <a:rPr lang="en-US" altLang="zh-CN" sz="4000" dirty="0">
                <a:solidFill>
                  <a:srgbClr val="FF0000"/>
                </a:solidFill>
              </a:rPr>
              <a:t>He &amp; </a:t>
            </a:r>
            <a:r>
              <a:rPr lang="en-US" altLang="zh-CN" sz="4000" dirty="0" smtClean="0">
                <a:solidFill>
                  <a:srgbClr val="FF0000"/>
                </a:solidFill>
              </a:rPr>
              <a:t>anti-</a:t>
            </a:r>
            <a:r>
              <a:rPr lang="en-US" altLang="zh-CN" sz="4000" baseline="30000" dirty="0" smtClean="0">
                <a:solidFill>
                  <a:srgbClr val="FF0000"/>
                </a:solidFill>
              </a:rPr>
              <a:t>3</a:t>
            </a:r>
            <a:r>
              <a:rPr lang="en-US" altLang="zh-CN" sz="4000" dirty="0" smtClean="0">
                <a:solidFill>
                  <a:srgbClr val="FF0000"/>
                </a:solidFill>
              </a:rPr>
              <a:t>He </a:t>
            </a:r>
            <a:r>
              <a:rPr lang="en-US" altLang="zh-CN" sz="4000" dirty="0">
                <a:solidFill>
                  <a:srgbClr val="FF0000"/>
                </a:solidFill>
              </a:rPr>
              <a:t>selection</a:t>
            </a: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0" y="5024438"/>
            <a:ext cx="91440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300" b="1" dirty="0"/>
              <a:t>Select pure </a:t>
            </a:r>
            <a:r>
              <a:rPr lang="en-US" altLang="zh-CN" sz="2300" b="1" baseline="30000" dirty="0"/>
              <a:t>3</a:t>
            </a:r>
            <a:r>
              <a:rPr lang="en-US" altLang="zh-CN" sz="2300" b="1" dirty="0"/>
              <a:t>He sample: -</a:t>
            </a:r>
            <a:r>
              <a:rPr lang="en-US" altLang="zh-CN" sz="2300" b="1" dirty="0" smtClean="0"/>
              <a:t>0.2&lt;Z&lt;0.2  </a:t>
            </a:r>
            <a:r>
              <a:rPr lang="en-US" altLang="zh-CN" sz="2300" b="1" dirty="0"/>
              <a:t>&amp;  </a:t>
            </a:r>
            <a:r>
              <a:rPr lang="en-US" altLang="zh-CN" sz="2300" b="1" dirty="0" err="1"/>
              <a:t>dca</a:t>
            </a:r>
            <a:r>
              <a:rPr lang="en-US" altLang="zh-CN" sz="2300" b="1" dirty="0"/>
              <a:t> &lt;1.0cm  &amp;  p &gt;2 </a:t>
            </a:r>
            <a:r>
              <a:rPr lang="en-US" altLang="zh-CN" sz="2300" b="1" dirty="0" err="1"/>
              <a:t>GeV</a:t>
            </a:r>
            <a:endParaRPr lang="en-US" altLang="zh-CN" sz="2300" b="1" dirty="0"/>
          </a:p>
          <a:p>
            <a:pPr lvl="1" algn="l">
              <a:spcBef>
                <a:spcPct val="50000"/>
              </a:spcBef>
            </a:pPr>
            <a:r>
              <a:rPr lang="en-US" altLang="zh-CN" sz="2000" b="1" baseline="30000" dirty="0"/>
              <a:t>            3</a:t>
            </a:r>
            <a:r>
              <a:rPr lang="en-US" altLang="zh-CN" sz="2000" b="1" dirty="0"/>
              <a:t>He: 2931(MB07) + 2008(central04) + 871(MB04) = 5810</a:t>
            </a:r>
          </a:p>
          <a:p>
            <a:pPr lvl="1" algn="l">
              <a:spcBef>
                <a:spcPct val="50000"/>
              </a:spcBef>
            </a:pPr>
            <a:r>
              <a:rPr lang="en-US" altLang="zh-CN" sz="2000" b="1" dirty="0"/>
              <a:t>Anti-</a:t>
            </a:r>
            <a:r>
              <a:rPr lang="en-US" altLang="zh-CN" sz="2000" b="1" baseline="30000" dirty="0"/>
              <a:t>3</a:t>
            </a:r>
            <a:r>
              <a:rPr lang="en-US" altLang="zh-CN" sz="2000" b="1" dirty="0"/>
              <a:t>He: 1105(MB07) +  </a:t>
            </a:r>
            <a:r>
              <a:rPr lang="en-US" altLang="zh-CN" sz="2000" b="1" dirty="0" smtClean="0"/>
              <a:t>735(central04</a:t>
            </a:r>
            <a:r>
              <a:rPr lang="en-US" altLang="zh-CN" sz="2000" b="1" dirty="0"/>
              <a:t>) + 328(MB04) = </a:t>
            </a:r>
            <a:r>
              <a:rPr lang="en-US" altLang="zh-CN" sz="2000" b="1" dirty="0">
                <a:solidFill>
                  <a:srgbClr val="FF0000"/>
                </a:solidFill>
              </a:rPr>
              <a:t>2168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pic>
        <p:nvPicPr>
          <p:cNvPr id="11" name="Picture 10" descr="fig1_Invmass_4pads.gif"/>
          <p:cNvPicPr>
            <a:picLocks noChangeAspect="1"/>
          </p:cNvPicPr>
          <p:nvPr/>
        </p:nvPicPr>
        <p:blipFill>
          <a:blip r:embed="rId4" cstate="print"/>
          <a:srcRect l="49390" t="55000" r="3659"/>
          <a:stretch>
            <a:fillRect/>
          </a:stretch>
        </p:blipFill>
        <p:spPr>
          <a:xfrm>
            <a:off x="4857752" y="1428736"/>
            <a:ext cx="3951532" cy="2835702"/>
          </a:xfrm>
          <a:prstGeom prst="rect">
            <a:avLst/>
          </a:prstGeom>
        </p:spPr>
      </p:pic>
      <p:graphicFrame>
        <p:nvGraphicFramePr>
          <p:cNvPr id="4098" name="Object 8"/>
          <p:cNvGraphicFramePr>
            <a:graphicFrameLocks noGrp="1" noChangeAspect="1"/>
          </p:cNvGraphicFramePr>
          <p:nvPr>
            <p:ph/>
          </p:nvPr>
        </p:nvGraphicFramePr>
        <p:xfrm>
          <a:off x="5429256" y="4357694"/>
          <a:ext cx="1928812" cy="679450"/>
        </p:xfrm>
        <a:graphic>
          <a:graphicData uri="http://schemas.openxmlformats.org/presentationml/2006/ole">
            <p:oleObj spid="_x0000_s4098" name="Equation" r:id="rId5" imgW="1371600" imgH="482400" progId="Equation.3">
              <p:embed/>
            </p:oleObj>
          </a:graphicData>
        </a:graphic>
      </p:graphicFrame>
      <p:pic>
        <p:nvPicPr>
          <p:cNvPr id="9" name="Picture 8" descr="Fig0_AuAu200_dEdxNeg_dis_dcaLE1cm.gif"/>
          <p:cNvPicPr>
            <a:picLocks noChangeAspect="1"/>
          </p:cNvPicPr>
          <p:nvPr/>
        </p:nvPicPr>
        <p:blipFill>
          <a:blip r:embed="rId6" cstate="print"/>
          <a:srcRect r="11905"/>
          <a:stretch>
            <a:fillRect/>
          </a:stretch>
        </p:blipFill>
        <p:spPr>
          <a:xfrm>
            <a:off x="-2" y="857231"/>
            <a:ext cx="4714877" cy="4013995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928670"/>
            <a:ext cx="2176451" cy="3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4572000" y="1052513"/>
            <a:ext cx="4429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CC"/>
                </a:solidFill>
              </a:rPr>
              <a:t>Combine </a:t>
            </a:r>
            <a:r>
              <a:rPr lang="en-US" altLang="zh-CN" sz="1600" dirty="0" err="1">
                <a:solidFill>
                  <a:srgbClr val="0000CC"/>
                </a:solidFill>
              </a:rPr>
              <a:t>hypertriton</a:t>
            </a:r>
            <a:r>
              <a:rPr lang="en-US" altLang="zh-CN" sz="1600" dirty="0">
                <a:solidFill>
                  <a:srgbClr val="0000CC"/>
                </a:solidFill>
              </a:rPr>
              <a:t> and </a:t>
            </a:r>
            <a:r>
              <a:rPr lang="en-US" altLang="zh-CN" sz="1600" dirty="0" err="1" smtClean="0">
                <a:solidFill>
                  <a:srgbClr val="0000CC"/>
                </a:solidFill>
              </a:rPr>
              <a:t>antihypertriton</a:t>
            </a:r>
            <a:r>
              <a:rPr lang="en-US" altLang="zh-CN" sz="1600" dirty="0" smtClean="0">
                <a:solidFill>
                  <a:srgbClr val="0000CC"/>
                </a:solidFill>
              </a:rPr>
              <a:t> </a:t>
            </a:r>
            <a:r>
              <a:rPr lang="en-US" altLang="zh-CN" sz="1600" dirty="0">
                <a:solidFill>
                  <a:srgbClr val="0000CC"/>
                </a:solidFill>
              </a:rPr>
              <a:t>signal: </a:t>
            </a:r>
          </a:p>
          <a:p>
            <a:r>
              <a:rPr lang="en-US" altLang="zh-CN" sz="1600" dirty="0" smtClean="0">
                <a:solidFill>
                  <a:srgbClr val="0000CC"/>
                </a:solidFill>
              </a:rPr>
              <a:t>225</a:t>
            </a:r>
            <a:r>
              <a:rPr lang="en-US" altLang="zh-CN" sz="1200" dirty="0" smtClean="0">
                <a:solidFill>
                  <a:srgbClr val="0000CC"/>
                </a:solidFill>
              </a:rPr>
              <a:t>±</a:t>
            </a:r>
            <a:r>
              <a:rPr lang="en-US" altLang="zh-CN" sz="1600" dirty="0" smtClean="0">
                <a:solidFill>
                  <a:srgbClr val="0000CC"/>
                </a:solidFill>
              </a:rPr>
              <a:t>35</a:t>
            </a:r>
            <a:endParaRPr lang="en-US" altLang="zh-CN" sz="1600" dirty="0">
              <a:solidFill>
                <a:srgbClr val="0000CC"/>
              </a:solidFill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2536825" y="61913"/>
            <a:ext cx="5237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 and Combined signals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Fig3_AuAu200_combined_H3_signal.gif"/>
          <p:cNvPicPr>
            <a:picLocks noChangeAspect="1"/>
          </p:cNvPicPr>
          <p:nvPr/>
        </p:nvPicPr>
        <p:blipFill>
          <a:blip r:embed="rId4" cstate="print"/>
          <a:srcRect t="9524" r="5952"/>
          <a:stretch>
            <a:fillRect/>
          </a:stretch>
        </p:blipFill>
        <p:spPr>
          <a:xfrm>
            <a:off x="4292483" y="1928802"/>
            <a:ext cx="4851517" cy="3500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7105" y="5643578"/>
            <a:ext cx="4576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provides a &gt;6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 signal for discovery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3249" name="Object 7"/>
          <p:cNvGraphicFramePr>
            <a:graphicFrameLocks noGrp="1" noChangeAspect="1"/>
          </p:cNvGraphicFramePr>
          <p:nvPr/>
        </p:nvGraphicFramePr>
        <p:xfrm>
          <a:off x="1825625" y="44450"/>
          <a:ext cx="874713" cy="830263"/>
        </p:xfrm>
        <a:graphic>
          <a:graphicData uri="http://schemas.openxmlformats.org/presentationml/2006/ole">
            <p:oleObj spid="_x0000_s53249" name="公式" r:id="rId5" imgW="253800" imgH="241200" progId="Equation.3">
              <p:embed/>
            </p:oleObj>
          </a:graphicData>
        </a:graphic>
      </p:graphicFrame>
      <p:pic>
        <p:nvPicPr>
          <p:cNvPr id="8" name="Picture 7" descr="Fig2_AuAu200_antihypertriton_signal.gif"/>
          <p:cNvPicPr>
            <a:picLocks noChangeAspect="1"/>
          </p:cNvPicPr>
          <p:nvPr/>
        </p:nvPicPr>
        <p:blipFill>
          <a:blip r:embed="rId6" cstate="print"/>
          <a:srcRect l="4762" t="9524" r="5952"/>
          <a:stretch>
            <a:fillRect/>
          </a:stretch>
        </p:blipFill>
        <p:spPr>
          <a:xfrm>
            <a:off x="0" y="1928802"/>
            <a:ext cx="4535392" cy="3446884"/>
          </a:xfrm>
          <a:prstGeom prst="rect">
            <a:avLst/>
          </a:prstGeom>
        </p:spPr>
      </p:pic>
      <p:graphicFrame>
        <p:nvGraphicFramePr>
          <p:cNvPr id="53250" name="Object 7"/>
          <p:cNvGraphicFramePr>
            <a:graphicFrameLocks noGrp="1" noChangeAspect="1"/>
          </p:cNvGraphicFramePr>
          <p:nvPr/>
        </p:nvGraphicFramePr>
        <p:xfrm>
          <a:off x="500034" y="1000108"/>
          <a:ext cx="874713" cy="830263"/>
        </p:xfrm>
        <a:graphic>
          <a:graphicData uri="http://schemas.openxmlformats.org/presentationml/2006/ole">
            <p:oleObj spid="_x0000_s53250" name="公式" r:id="rId7" imgW="253800" imgH="241200" progId="Equation.3">
              <p:embed/>
            </p:oleObj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" y="5357826"/>
            <a:ext cx="45720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u"/>
            </a:pPr>
            <a:r>
              <a:rPr lang="en-US" altLang="zh-CN" dirty="0"/>
              <a:t> </a:t>
            </a:r>
            <a:r>
              <a:rPr lang="en-US" altLang="zh-CN" sz="1400" dirty="0"/>
              <a:t>Signal observed from the data (bin-by-bin counting): </a:t>
            </a:r>
            <a:r>
              <a:rPr lang="en-US" altLang="zh-CN" sz="1400" dirty="0" smtClean="0"/>
              <a:t> </a:t>
            </a:r>
            <a:br>
              <a:rPr lang="en-US" altLang="zh-CN" sz="1400" dirty="0" smtClean="0"/>
            </a:br>
            <a:r>
              <a:rPr lang="en-US" altLang="zh-CN" sz="1400" dirty="0" smtClean="0"/>
              <a:t>     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70±17</a:t>
            </a:r>
            <a:r>
              <a:rPr lang="en-US" altLang="zh-CN" sz="1400" dirty="0" smtClean="0"/>
              <a:t>;</a:t>
            </a:r>
            <a:endParaRPr lang="en-US" altLang="zh-CN" sz="1400" dirty="0"/>
          </a:p>
          <a:p>
            <a:pPr algn="l">
              <a:spcBef>
                <a:spcPct val="50000"/>
              </a:spcBef>
            </a:pPr>
            <a:r>
              <a:rPr lang="en-US" altLang="zh-CN" sz="1400" dirty="0"/>
              <a:t>     Mass: 2.991±0.001 </a:t>
            </a:r>
            <a:r>
              <a:rPr lang="en-US" altLang="zh-CN" sz="1400" dirty="0" err="1"/>
              <a:t>GeV</a:t>
            </a:r>
            <a:r>
              <a:rPr lang="en-US" altLang="zh-CN" sz="1400" dirty="0"/>
              <a:t>; Width (fixed): 0.0025 </a:t>
            </a:r>
            <a:r>
              <a:rPr lang="en-US" altLang="zh-CN" sz="1400" dirty="0" err="1"/>
              <a:t>GeV</a:t>
            </a:r>
            <a:r>
              <a:rPr lang="en-US" altLang="zh-CN" sz="1400" dirty="0"/>
              <a:t>;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2143116"/>
            <a:ext cx="2176451" cy="3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2143116"/>
            <a:ext cx="2176451" cy="3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 bwMode="auto">
          <a:xfrm>
            <a:off x="3347864" y="5157192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/>
          <a:srcRect t="60227" r="10294"/>
          <a:stretch>
            <a:fillRect/>
          </a:stretch>
        </p:blipFill>
        <p:spPr bwMode="auto">
          <a:xfrm>
            <a:off x="642910" y="928670"/>
            <a:ext cx="7143800" cy="409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756172" y="92075"/>
            <a:ext cx="56108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Lifetime of a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hypertriton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1857356" y="5000636"/>
            <a:ext cx="6286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CC"/>
              </a:buClr>
              <a:buFont typeface="Wingdings" pitchFamily="2" charset="2"/>
              <a:buChar char="u"/>
            </a:pPr>
            <a:r>
              <a:rPr lang="en-US" altLang="zh-CN" dirty="0" smtClean="0"/>
              <a:t>Lifetime related to binding energy </a:t>
            </a:r>
          </a:p>
          <a:p>
            <a:pPr algn="l">
              <a:buClr>
                <a:srgbClr val="0000CC"/>
              </a:buClr>
              <a:buFont typeface="Wingdings" pitchFamily="2" charset="2"/>
              <a:buChar char="u"/>
            </a:pPr>
            <a:r>
              <a:rPr lang="en-US" altLang="zh-CN" dirty="0" smtClean="0"/>
              <a:t>Theory </a:t>
            </a:r>
            <a:r>
              <a:rPr lang="en-US" altLang="zh-CN" dirty="0"/>
              <a:t>input: the </a:t>
            </a:r>
            <a:r>
              <a:rPr lang="en-US" altLang="zh-CN" dirty="0">
                <a:latin typeface="Symbol" pitchFamily="18" charset="2"/>
              </a:rPr>
              <a:t>L</a:t>
            </a:r>
            <a:r>
              <a:rPr lang="en-US" altLang="zh-CN" dirty="0"/>
              <a:t> is lightly bound in the </a:t>
            </a:r>
            <a:r>
              <a:rPr lang="en-US" altLang="zh-CN" dirty="0" err="1" smtClean="0"/>
              <a:t>hypertriton</a:t>
            </a:r>
            <a:r>
              <a:rPr lang="en-US" altLang="zh-CN" dirty="0" smtClean="0"/>
              <a:t> </a:t>
            </a:r>
            <a:endParaRPr lang="en-US" altLang="zh-CN" dirty="0"/>
          </a:p>
        </p:txBody>
      </p:sp>
      <p:sp>
        <p:nvSpPr>
          <p:cNvPr id="16388" name="Text Box 16"/>
          <p:cNvSpPr txBox="1">
            <a:spLocks noChangeArrowheads="1"/>
          </p:cNvSpPr>
          <p:nvPr/>
        </p:nvSpPr>
        <p:spPr bwMode="auto">
          <a:xfrm>
            <a:off x="1214414" y="5643578"/>
            <a:ext cx="62642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200" dirty="0"/>
              <a:t>[1] R. H. </a:t>
            </a:r>
            <a:r>
              <a:rPr lang="en-US" altLang="zh-CN" sz="1200" dirty="0" err="1"/>
              <a:t>Dalitz</a:t>
            </a:r>
            <a:r>
              <a:rPr lang="en-US" altLang="zh-CN" sz="1200" dirty="0"/>
              <a:t>, </a:t>
            </a:r>
            <a:r>
              <a:rPr lang="en-US" altLang="zh-CN" sz="1200" i="1" dirty="0"/>
              <a:t>Nuclear Interactions of the Hyperons </a:t>
            </a:r>
            <a:r>
              <a:rPr lang="en-US" altLang="zh-CN" sz="1200" dirty="0"/>
              <a:t>(Oxford Uni. Press, London, 1965).</a:t>
            </a:r>
          </a:p>
          <a:p>
            <a:pPr algn="l">
              <a:spcBef>
                <a:spcPct val="50000"/>
              </a:spcBef>
            </a:pPr>
            <a:r>
              <a:rPr lang="en-US" altLang="zh-CN" sz="1200" dirty="0">
                <a:solidFill>
                  <a:srgbClr val="FF0000"/>
                </a:solidFill>
              </a:rPr>
              <a:t>[2] R.H. </a:t>
            </a:r>
            <a:r>
              <a:rPr lang="en-US" altLang="zh-CN" sz="1200" dirty="0" err="1">
                <a:solidFill>
                  <a:srgbClr val="FF0000"/>
                </a:solidFill>
              </a:rPr>
              <a:t>Dalitz</a:t>
            </a:r>
            <a:r>
              <a:rPr lang="en-US" altLang="zh-CN" sz="1200" dirty="0">
                <a:solidFill>
                  <a:srgbClr val="FF0000"/>
                </a:solidFill>
              </a:rPr>
              <a:t> and G. </a:t>
            </a:r>
            <a:r>
              <a:rPr lang="en-US" altLang="zh-CN" sz="1200" dirty="0" err="1">
                <a:solidFill>
                  <a:srgbClr val="FF0000"/>
                </a:solidFill>
              </a:rPr>
              <a:t>Rajasekharan</a:t>
            </a:r>
            <a:r>
              <a:rPr lang="en-US" altLang="zh-CN" sz="1200" dirty="0">
                <a:solidFill>
                  <a:srgbClr val="FF0000"/>
                </a:solidFill>
              </a:rPr>
              <a:t>, </a:t>
            </a:r>
            <a:r>
              <a:rPr lang="en-US" altLang="zh-CN" sz="1200" u="sng" dirty="0">
                <a:solidFill>
                  <a:srgbClr val="FF0000"/>
                </a:solidFill>
              </a:rPr>
              <a:t>Phys. Letts. 1, 58 (1962)</a:t>
            </a:r>
            <a:r>
              <a:rPr lang="en-US" altLang="zh-CN" sz="1200" dirty="0">
                <a:solidFill>
                  <a:srgbClr val="FF0000"/>
                </a:solidFill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altLang="zh-CN" sz="1200" dirty="0">
                <a:solidFill>
                  <a:srgbClr val="0000CC"/>
                </a:solidFill>
              </a:rPr>
              <a:t>[3] H. </a:t>
            </a:r>
            <a:r>
              <a:rPr lang="en-US" altLang="zh-CN" sz="1200" dirty="0" err="1">
                <a:solidFill>
                  <a:srgbClr val="0000CC"/>
                </a:solidFill>
              </a:rPr>
              <a:t>Kamada</a:t>
            </a:r>
            <a:r>
              <a:rPr lang="en-US" altLang="zh-CN" sz="1200" dirty="0">
                <a:solidFill>
                  <a:srgbClr val="0000CC"/>
                </a:solidFill>
              </a:rPr>
              <a:t>, W. </a:t>
            </a:r>
            <a:r>
              <a:rPr lang="en-US" altLang="zh-CN" sz="1200" dirty="0" err="1">
                <a:solidFill>
                  <a:srgbClr val="0000CC"/>
                </a:solidFill>
              </a:rPr>
              <a:t>Glockle</a:t>
            </a:r>
            <a:r>
              <a:rPr lang="en-US" altLang="zh-CN" sz="1200" dirty="0">
                <a:solidFill>
                  <a:srgbClr val="0000CC"/>
                </a:solidFill>
              </a:rPr>
              <a:t> at al., </a:t>
            </a:r>
            <a:r>
              <a:rPr lang="en-US" altLang="zh-CN" sz="1200" u="sng" dirty="0">
                <a:solidFill>
                  <a:srgbClr val="0000CC"/>
                </a:solidFill>
              </a:rPr>
              <a:t>Phys. Rev. C 57, 1595(1998).</a:t>
            </a:r>
            <a:endParaRPr lang="en-US" altLang="zh-CN" sz="12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214818"/>
            <a:ext cx="2176451" cy="3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51125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48872" cy="65403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Matter and antimatter are not created equal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8" descr="C:\Documents and Settings\xzb\My Documents\dbar_pbar\na52_nucleus.gi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84168" y="3573016"/>
            <a:ext cx="2714644" cy="2815811"/>
          </a:xfrm>
          <a:noFill/>
          <a:ln/>
        </p:spPr>
      </p:pic>
      <p:sp>
        <p:nvSpPr>
          <p:cNvPr id="10" name="TextBox 9"/>
          <p:cNvSpPr txBox="1"/>
          <p:nvPr/>
        </p:nvSpPr>
        <p:spPr>
          <a:xfrm>
            <a:off x="3286116" y="492919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52320" y="53732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SPS</a:t>
            </a:r>
            <a:endParaRPr lang="en-US" dirty="0"/>
          </a:p>
        </p:txBody>
      </p:sp>
      <p:graphicFrame>
        <p:nvGraphicFramePr>
          <p:cNvPr id="64513" name="Object 16"/>
          <p:cNvGraphicFramePr>
            <a:graphicFrameLocks noGrp="1" noChangeAspect="1"/>
          </p:cNvGraphicFramePr>
          <p:nvPr/>
        </p:nvGraphicFramePr>
        <p:xfrm>
          <a:off x="981075" y="1357313"/>
          <a:ext cx="3606800" cy="1443037"/>
        </p:xfrm>
        <a:graphic>
          <a:graphicData uri="http://schemas.openxmlformats.org/presentationml/2006/ole">
            <p:oleObj spid="_x0000_s100354" name="Equation" r:id="rId6" imgW="1841400" imgH="73656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928670"/>
            <a:ext cx="295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But we are getting there 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" name="Content Placeholder 16" descr="E864_nucleus_A.png"/>
          <p:cNvPicPr>
            <a:picLocks noGrp="1" noChangeAspect="1"/>
          </p:cNvPicPr>
          <p:nvPr>
            <p:ph sz="quarter" idx="2"/>
          </p:nvPr>
        </p:nvPicPr>
        <p:blipFill>
          <a:blip r:embed="rId7" cstate="print"/>
          <a:srcRect t="34545" r="14118"/>
          <a:stretch>
            <a:fillRect/>
          </a:stretch>
        </p:blipFill>
        <p:spPr>
          <a:xfrm>
            <a:off x="6012160" y="908720"/>
            <a:ext cx="2679909" cy="2643206"/>
          </a:xfrm>
        </p:spPr>
      </p:pic>
      <p:sp>
        <p:nvSpPr>
          <p:cNvPr id="11" name="TextBox 10"/>
          <p:cNvSpPr txBox="1"/>
          <p:nvPr/>
        </p:nvSpPr>
        <p:spPr>
          <a:xfrm>
            <a:off x="6876256" y="270892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72396" y="5715016"/>
            <a:ext cx="5677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NA52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987824" y="1412776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AGS,Cosmic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3043" y="1484784"/>
            <a:ext cx="4550957" cy="397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643866" cy="1143000"/>
          </a:xfrm>
        </p:spPr>
        <p:txBody>
          <a:bodyPr/>
          <a:lstStyle/>
          <a:p>
            <a:r>
              <a:rPr lang="en-US" sz="3600" b="1" smtClean="0">
                <a:solidFill>
                  <a:srgbClr val="FF0000"/>
                </a:solidFill>
              </a:rPr>
              <a:t>Flavors (u,d, s) are not created equal </a:t>
            </a:r>
            <a:r>
              <a:rPr lang="en-US" sz="3200" b="1" smtClean="0">
                <a:solidFill>
                  <a:srgbClr val="FF0000"/>
                </a:solidFill>
              </a:rPr>
              <a:t/>
            </a:r>
            <a:br>
              <a:rPr lang="en-US" sz="3200" b="1" smtClean="0">
                <a:solidFill>
                  <a:srgbClr val="FF0000"/>
                </a:solidFill>
              </a:rPr>
            </a:br>
            <a:r>
              <a:rPr lang="en-US" sz="3200" b="1" smtClean="0">
                <a:solidFill>
                  <a:srgbClr val="FF0000"/>
                </a:solidFill>
              </a:rPr>
              <a:t>except in possible QGP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chemistry_fit_whitepaper_Fig12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132856"/>
            <a:ext cx="4847368" cy="3312368"/>
          </a:xfrm>
        </p:spPr>
      </p:pic>
      <p:sp>
        <p:nvSpPr>
          <p:cNvPr id="9" name="Rectangle 8"/>
          <p:cNvSpPr/>
          <p:nvPr/>
        </p:nvSpPr>
        <p:spPr>
          <a:xfrm>
            <a:off x="0" y="1700808"/>
            <a:ext cx="44510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J. </a:t>
            </a:r>
            <a:r>
              <a:rPr lang="en-US" sz="1400" dirty="0" err="1" smtClean="0"/>
              <a:t>Rafelski</a:t>
            </a:r>
            <a:r>
              <a:rPr lang="en-US" sz="1400" dirty="0" smtClean="0"/>
              <a:t> and B. Muller, Phys.Rev.Lett.48:1066,1982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5445224"/>
            <a:ext cx="2455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 whitepaper, NPA757(2005)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5949280"/>
            <a:ext cx="76835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A. </a:t>
            </a:r>
            <a:r>
              <a:rPr lang="en-US" sz="1100" dirty="0" err="1" smtClean="0"/>
              <a:t>Andronic</a:t>
            </a:r>
            <a:r>
              <a:rPr lang="en-US" sz="1100" dirty="0" smtClean="0"/>
              <a:t>, </a:t>
            </a:r>
            <a:r>
              <a:rPr lang="en-US" sz="1100" dirty="0" err="1" smtClean="0"/>
              <a:t>P.Braun-Munzinger</a:t>
            </a:r>
            <a:r>
              <a:rPr lang="en-US" sz="1100" dirty="0" smtClean="0"/>
              <a:t>, </a:t>
            </a:r>
            <a:r>
              <a:rPr lang="en-US" sz="1100" dirty="0" err="1" smtClean="0"/>
              <a:t>J.Stachel</a:t>
            </a:r>
            <a:r>
              <a:rPr lang="en-US" sz="1100" dirty="0" smtClean="0"/>
              <a:t>, Phys. </a:t>
            </a:r>
            <a:r>
              <a:rPr lang="en-US" sz="1100" dirty="0" err="1" smtClean="0"/>
              <a:t>Lett</a:t>
            </a:r>
            <a:r>
              <a:rPr lang="en-US" sz="1100" dirty="0" smtClean="0"/>
              <a:t>. B 673 (2009) 142</a:t>
            </a:r>
          </a:p>
          <a:p>
            <a:r>
              <a:rPr lang="en-US" sz="1100" dirty="0" smtClean="0"/>
              <a:t>A. </a:t>
            </a:r>
            <a:r>
              <a:rPr lang="en-US" sz="1100" dirty="0" err="1" smtClean="0"/>
              <a:t>Andronic</a:t>
            </a:r>
            <a:r>
              <a:rPr lang="en-US" sz="1100" dirty="0" smtClean="0"/>
              <a:t>, </a:t>
            </a:r>
            <a:r>
              <a:rPr lang="en-US" sz="1100" dirty="0" err="1" smtClean="0"/>
              <a:t>P.Braun-Munzinger</a:t>
            </a:r>
            <a:r>
              <a:rPr lang="en-US" sz="1100" dirty="0" smtClean="0"/>
              <a:t>, </a:t>
            </a:r>
            <a:r>
              <a:rPr lang="en-US" sz="1100" dirty="0" err="1" smtClean="0"/>
              <a:t>K.Redlich</a:t>
            </a:r>
            <a:r>
              <a:rPr lang="en-US" sz="1100" dirty="0" smtClean="0"/>
              <a:t>, </a:t>
            </a:r>
            <a:r>
              <a:rPr lang="en-US" sz="1100" dirty="0" err="1" smtClean="0"/>
              <a:t>J.Stachel</a:t>
            </a:r>
            <a:r>
              <a:rPr lang="en-US" sz="1100" dirty="0" smtClean="0"/>
              <a:t>, Phys. </a:t>
            </a:r>
            <a:r>
              <a:rPr lang="en-US" sz="1100" dirty="0" err="1" smtClean="0"/>
              <a:t>Lett</a:t>
            </a:r>
            <a:r>
              <a:rPr lang="en-US" sz="1100" dirty="0" smtClean="0"/>
              <a:t>. B 652 (2007) 259; B 678 (2009) 350; arXiv:1002.4441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683568" y="3717032"/>
            <a:ext cx="1872208" cy="13681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8" descr="antimatter_chronicle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635896" y="908719"/>
            <a:ext cx="4824536" cy="3618401"/>
          </a:xfrm>
        </p:spPr>
      </p:pic>
      <p:sp>
        <p:nvSpPr>
          <p:cNvPr id="9" name="Title 8"/>
          <p:cNvSpPr>
            <a:spLocks noGrp="1"/>
          </p:cNvSpPr>
          <p:nvPr>
            <p:ph type="title" sz="quarter"/>
          </p:nvPr>
        </p:nvSpPr>
        <p:spPr>
          <a:xfrm>
            <a:off x="611560" y="274638"/>
            <a:ext cx="8075240" cy="582594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</a:rPr>
              <a:t>Antimatter Project: 40 years per step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2623" y="4859736"/>
            <a:ext cx="52613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The extension of the periodic system into the sectors of </a:t>
            </a:r>
            <a:r>
              <a:rPr lang="en-US" sz="1200" dirty="0" err="1" smtClean="0"/>
              <a:t>hypermatter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/>
              <a:t>(strangeness) and antimatter is of general and astrophysical importance. </a:t>
            </a:r>
          </a:p>
          <a:p>
            <a:pPr algn="l"/>
            <a:r>
              <a:rPr lang="en-US" sz="1200" dirty="0" smtClean="0"/>
              <a:t>… The ideas proposed here, the verification of which will need the</a:t>
            </a:r>
          </a:p>
          <a:p>
            <a:pPr algn="l"/>
            <a:r>
              <a:rPr lang="en-US" sz="1200" b="1" dirty="0" smtClean="0"/>
              <a:t>commitment for 2-4 decades of research, could be such a vision </a:t>
            </a:r>
            <a:br>
              <a:rPr lang="en-US" sz="1200" b="1" dirty="0" smtClean="0"/>
            </a:br>
            <a:r>
              <a:rPr lang="en-US" sz="1200" b="1" dirty="0" smtClean="0"/>
              <a:t>with considerable </a:t>
            </a:r>
            <a:r>
              <a:rPr lang="en-US" sz="1200" dirty="0" smtClean="0"/>
              <a:t>attraction for the best young physicists… I can already </a:t>
            </a:r>
          </a:p>
          <a:p>
            <a:pPr algn="l"/>
            <a:r>
              <a:rPr lang="en-US" sz="1200" dirty="0" smtClean="0"/>
              <a:t>see the enthusiasm in the eyes of young scientists, when I unfold these </a:t>
            </a:r>
          </a:p>
          <a:p>
            <a:pPr algn="l"/>
            <a:r>
              <a:rPr lang="en-US" sz="1200" dirty="0" smtClean="0"/>
              <a:t>ideas to them — similarly as it was 30 years ago,…   </a:t>
            </a:r>
            <a:br>
              <a:rPr lang="en-US" sz="1200" dirty="0" smtClean="0"/>
            </a:br>
            <a:r>
              <a:rPr lang="en-US" sz="1200" dirty="0" smtClean="0"/>
              <a:t>                                                                 ---- Walter Greiner (2001) 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388424" y="2420888"/>
            <a:ext cx="5723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sym typeface="Symbol"/>
              </a:rPr>
              <a:t></a:t>
            </a:r>
          </a:p>
          <a:p>
            <a:endParaRPr lang="en-US" sz="1400" b="1" dirty="0" smtClean="0">
              <a:solidFill>
                <a:srgbClr val="0000CC"/>
              </a:solidFill>
              <a:sym typeface="Symbol"/>
            </a:endParaRPr>
          </a:p>
          <a:p>
            <a:endParaRPr lang="en-US" sz="1400" b="1" dirty="0" smtClean="0">
              <a:solidFill>
                <a:srgbClr val="0000CC"/>
              </a:solidFill>
              <a:sym typeface="Symbol"/>
            </a:endParaRPr>
          </a:p>
          <a:p>
            <a:r>
              <a:rPr lang="en-US" sz="1400" b="1" dirty="0" smtClean="0">
                <a:solidFill>
                  <a:srgbClr val="0000CC"/>
                </a:solidFill>
                <a:sym typeface="Symbol"/>
              </a:rPr>
              <a:t>?</a:t>
            </a:r>
          </a:p>
          <a:p>
            <a:r>
              <a:rPr lang="en-US" sz="1400" b="1" dirty="0" smtClean="0">
                <a:solidFill>
                  <a:srgbClr val="0000CC"/>
                </a:solidFill>
              </a:rPr>
              <a:t>??</a:t>
            </a:r>
            <a:br>
              <a:rPr lang="en-US" sz="1400" b="1" dirty="0" smtClean="0">
                <a:solidFill>
                  <a:srgbClr val="0000CC"/>
                </a:solidFill>
              </a:rPr>
            </a:br>
            <a:r>
              <a:rPr lang="en-US" sz="1400" b="1" dirty="0" smtClean="0">
                <a:solidFill>
                  <a:srgbClr val="0000CC"/>
                </a:solidFill>
              </a:rPr>
              <a:t/>
            </a:r>
            <a:br>
              <a:rPr lang="en-US" sz="1400" b="1" dirty="0" smtClean="0">
                <a:solidFill>
                  <a:srgbClr val="0000CC"/>
                </a:solidFill>
              </a:rPr>
            </a:br>
            <a:endParaRPr lang="en-US" sz="1400" b="1" dirty="0" smtClean="0">
              <a:solidFill>
                <a:srgbClr val="0000CC"/>
              </a:solidFill>
            </a:endParaRPr>
          </a:p>
          <a:p>
            <a:r>
              <a:rPr lang="en-US" sz="1400" b="1" dirty="0" smtClean="0">
                <a:solidFill>
                  <a:srgbClr val="0000CC"/>
                </a:solidFill>
              </a:rPr>
              <a:t>2011</a:t>
            </a:r>
            <a:endParaRPr lang="en-US" sz="1400" b="1" dirty="0">
              <a:solidFill>
                <a:srgbClr val="0000CC"/>
              </a:solidFill>
            </a:endParaRP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r="9796"/>
          <a:stretch>
            <a:fillRect/>
          </a:stretch>
        </p:blipFill>
        <p:spPr bwMode="auto">
          <a:xfrm>
            <a:off x="323528" y="908720"/>
            <a:ext cx="2808312" cy="49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6"/>
          <p:cNvSpPr txBox="1">
            <a:spLocks/>
          </p:cNvSpPr>
          <p:nvPr/>
        </p:nvSpPr>
        <p:spPr>
          <a:xfrm>
            <a:off x="323528" y="5877272"/>
            <a:ext cx="2570181" cy="32225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Pull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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vacuum (Dirac Sea)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5087" y="836712"/>
            <a:ext cx="684891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57290" y="273050"/>
            <a:ext cx="7643866" cy="51274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Projected Discovery of antimatter Helium-4 nucleus from STAR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0" y="1988840"/>
            <a:ext cx="2339752" cy="2808312"/>
          </a:xfrm>
        </p:spPr>
        <p:txBody>
          <a:bodyPr/>
          <a:lstStyle/>
          <a:p>
            <a:r>
              <a:rPr lang="en-US" dirty="0" smtClean="0"/>
              <a:t>Can we get to </a:t>
            </a:r>
            <a:br>
              <a:rPr lang="en-US" dirty="0" smtClean="0"/>
            </a:br>
            <a:r>
              <a:rPr lang="en-US" dirty="0" smtClean="0"/>
              <a:t>antimatter </a:t>
            </a:r>
            <a:r>
              <a:rPr lang="en-US" baseline="30000" dirty="0" smtClean="0"/>
              <a:t>6</a:t>
            </a:r>
            <a:r>
              <a:rPr lang="en-US" dirty="0" smtClean="0"/>
              <a:t>He, </a:t>
            </a:r>
            <a:r>
              <a:rPr lang="en-US" baseline="30000" dirty="0" smtClean="0"/>
              <a:t>6</a:t>
            </a:r>
            <a:r>
              <a:rPr lang="en-US" dirty="0" smtClean="0"/>
              <a:t>Li?</a:t>
            </a:r>
          </a:p>
          <a:p>
            <a:endParaRPr lang="en-US" dirty="0" smtClean="0"/>
          </a:p>
          <a:p>
            <a:r>
              <a:rPr lang="en-US" dirty="0" smtClean="0"/>
              <a:t>Production rate </a:t>
            </a:r>
            <a:br>
              <a:rPr lang="en-US" dirty="0" smtClean="0"/>
            </a:br>
            <a:r>
              <a:rPr lang="en-US" dirty="0" smtClean="0"/>
              <a:t>1 million times lower than anti-Helium-4</a:t>
            </a:r>
          </a:p>
          <a:p>
            <a:endParaRPr lang="en-US" dirty="0" smtClean="0"/>
          </a:p>
          <a:p>
            <a:r>
              <a:rPr lang="en-US" dirty="0" smtClean="0"/>
              <a:t>Unless technology or  </a:t>
            </a:r>
            <a:br>
              <a:rPr lang="en-US" dirty="0" smtClean="0"/>
            </a:br>
            <a:r>
              <a:rPr lang="en-US" dirty="0" smtClean="0"/>
              <a:t>production mechanism </a:t>
            </a:r>
          </a:p>
          <a:p>
            <a:r>
              <a:rPr lang="en-US" dirty="0" smtClean="0"/>
              <a:t>change dramatically, </a:t>
            </a:r>
          </a:p>
          <a:p>
            <a:r>
              <a:rPr lang="en-US" b="1" dirty="0" smtClean="0"/>
              <a:t>NO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32040" y="4437112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&gt;10  </a:t>
            </a:r>
            <a:r>
              <a:rPr lang="en-US" sz="1200" dirty="0" smtClean="0">
                <a:solidFill>
                  <a:srgbClr val="FF0000"/>
                </a:solidFill>
                <a:sym typeface="Symbol"/>
              </a:rPr>
              <a:t>arXiv:0909.0566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3995936" y="4581128"/>
            <a:ext cx="360040" cy="432048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3933056"/>
            <a:ext cx="176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2009 prediction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2857500" y="5647556"/>
            <a:ext cx="1628800" cy="7920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CC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562074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to identify Helium-4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4464496" cy="476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0800000">
            <a:off x="251520" y="2420888"/>
            <a:ext cx="461665" cy="17851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 err="1" smtClean="0"/>
              <a:t>dE</a:t>
            </a:r>
            <a:r>
              <a:rPr lang="en-US" b="1" dirty="0" smtClean="0"/>
              <a:t>/</a:t>
            </a:r>
            <a:r>
              <a:rPr lang="en-US" b="1" dirty="0" err="1" smtClean="0"/>
              <a:t>dx</a:t>
            </a:r>
            <a:r>
              <a:rPr lang="en-US" b="1" dirty="0" smtClean="0"/>
              <a:t> (</a:t>
            </a:r>
            <a:r>
              <a:rPr lang="en-US" b="1" dirty="0" err="1" smtClean="0"/>
              <a:t>KeV</a:t>
            </a:r>
            <a:r>
              <a:rPr lang="en-US" b="1" dirty="0" smtClean="0"/>
              <a:t>/cm)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90824" y="551723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p/Z (</a:t>
            </a:r>
            <a:r>
              <a:rPr lang="en-US" b="1" dirty="0" err="1" smtClean="0"/>
              <a:t>GeV</a:t>
            </a:r>
            <a:r>
              <a:rPr lang="en-US" b="1" dirty="0" smtClean="0"/>
              <a:t>/c)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1340768"/>
            <a:ext cx="39741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dirty="0" smtClean="0"/>
              <a:t> in Time Projection Chamber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Separation at low </a:t>
            </a:r>
            <a:r>
              <a:rPr lang="en-US" dirty="0" err="1" smtClean="0"/>
              <a:t>pT</a:t>
            </a:r>
            <a:endParaRPr lang="en-US" dirty="0" smtClean="0"/>
          </a:p>
          <a:p>
            <a:pPr algn="l"/>
            <a:r>
              <a:rPr lang="en-US" dirty="0" smtClean="0"/>
              <a:t>Merged with Helium-3 at p&gt;3.5GeV/c</a:t>
            </a:r>
          </a:p>
          <a:p>
            <a:pPr algn="l"/>
            <a:r>
              <a:rPr lang="en-US" dirty="0" smtClean="0"/>
              <a:t>Most of the statistics at that range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Need a different detector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430136"/>
            <a:ext cx="3995936" cy="85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1" descr="nature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440680"/>
            <a:ext cx="1153250" cy="25892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508104" y="4437112"/>
            <a:ext cx="311080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b="1" dirty="0" smtClean="0">
                <a:solidFill>
                  <a:srgbClr val="3333CC"/>
                </a:solidFill>
              </a:rPr>
              <a:t>Nature Letters: </a:t>
            </a:r>
            <a:br>
              <a:rPr lang="en-US" sz="1100" b="1" dirty="0" smtClean="0">
                <a:solidFill>
                  <a:srgbClr val="3333CC"/>
                </a:solidFill>
              </a:rPr>
            </a:br>
            <a:r>
              <a:rPr lang="en-US" sz="1100" b="1" dirty="0" smtClean="0">
                <a:solidFill>
                  <a:srgbClr val="3333CC"/>
                </a:solidFill>
              </a:rPr>
              <a:t>Received 14 March; accepted 4 April 2011.</a:t>
            </a:r>
          </a:p>
          <a:p>
            <a:pPr algn="l"/>
            <a:r>
              <a:rPr lang="en-US" sz="1100" b="1" dirty="0" smtClean="0">
                <a:solidFill>
                  <a:srgbClr val="3333CC"/>
                </a:solidFill>
              </a:rPr>
              <a:t>Published online 24 April 2011.</a:t>
            </a:r>
            <a:endParaRPr lang="en-US" sz="1100" b="1" dirty="0">
              <a:solidFill>
                <a:srgbClr val="33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344" y="414908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2060848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609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Candidates identified by TPC (2007)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61248"/>
            <a:ext cx="7105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Jianhang</a:t>
            </a:r>
            <a:r>
              <a:rPr lang="en-US" dirty="0" smtClean="0"/>
              <a:t> Zhou (Rice) PHD thesis 2009</a:t>
            </a:r>
            <a:br>
              <a:rPr lang="en-US" dirty="0" smtClean="0"/>
            </a:br>
            <a:r>
              <a:rPr lang="en-US" b="1" dirty="0" smtClean="0">
                <a:hlinkClick r:id="rId2" action="ppaction://hlinkfile"/>
              </a:rPr>
              <a:t> Light (Anti-)Nuclei Production in the STAR Experiment at RHIC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908720"/>
            <a:ext cx="34419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Two candidates; </a:t>
            </a:r>
            <a:br>
              <a:rPr lang="en-US" dirty="0" smtClean="0"/>
            </a:br>
            <a:r>
              <a:rPr lang="en-US" dirty="0" smtClean="0"/>
              <a:t>Clean separation; </a:t>
            </a:r>
          </a:p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claim the discovery: </a:t>
            </a:r>
            <a:br>
              <a:rPr lang="en-US" dirty="0" smtClean="0"/>
            </a:br>
            <a:r>
              <a:rPr lang="en-US" dirty="0" smtClean="0"/>
              <a:t>need more statistics and </a:t>
            </a:r>
            <a:br>
              <a:rPr lang="en-US" dirty="0" smtClean="0"/>
            </a:br>
            <a:r>
              <a:rPr lang="en-US" dirty="0" smtClean="0"/>
              <a:t>confirmation using new detector</a:t>
            </a:r>
            <a:endParaRPr lang="en-US" dirty="0"/>
          </a:p>
        </p:txBody>
      </p:sp>
      <p:pic>
        <p:nvPicPr>
          <p:cNvPr id="7" name="Picture 3" descr="8127001-31049-1250.bmp"/>
          <p:cNvPicPr>
            <a:picLocks noChangeAspect="1"/>
          </p:cNvPicPr>
          <p:nvPr/>
        </p:nvPicPr>
        <p:blipFill>
          <a:blip r:embed="rId3" cstate="print"/>
          <a:srcRect l="9292" r="6969" b="2654"/>
          <a:stretch>
            <a:fillRect/>
          </a:stretch>
        </p:blipFill>
        <p:spPr bwMode="auto">
          <a:xfrm>
            <a:off x="5076056" y="2708920"/>
            <a:ext cx="318422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dedx-pt candidate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3429" r="8571" b="13714"/>
          <a:stretch>
            <a:fillRect/>
          </a:stretch>
        </p:blipFill>
        <p:spPr bwMode="auto">
          <a:xfrm>
            <a:off x="-1" y="1052736"/>
            <a:ext cx="499379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971600" y="260648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History of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Antimatter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6" descr="http://www.arachnoid.com/is_math_a_science/images/paul_dir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81000"/>
            <a:ext cx="1577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0" y="838200"/>
            <a:ext cx="693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In 1928, Paul Dirac theorized possibility of antimatter as </a:t>
            </a:r>
            <a:r>
              <a:rPr lang="en-US" sz="1600" dirty="0" smtClean="0">
                <a:latin typeface="Calibri" pitchFamily="34" charset="0"/>
              </a:rPr>
              <a:t>one </a:t>
            </a:r>
            <a:r>
              <a:rPr lang="en-US" sz="1600" dirty="0">
                <a:latin typeface="Calibri" pitchFamily="34" charset="0"/>
              </a:rPr>
              <a:t>of his equations for quantum mechanics had two “solutions” (regular matter and antimatter)</a:t>
            </a:r>
          </a:p>
        </p:txBody>
      </p:sp>
      <p:pic>
        <p:nvPicPr>
          <p:cNvPr id="5125" name="Picture 8" descr="http://imglib.lbl.gov/ImgLib/COLLECTIONS/BERKELEY-LAB/images/pg53_anderson.lowr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0"/>
            <a:ext cx="1617663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828800" y="1524000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In 1932, Carl Anderson discovered positrons while studying cosmic rays</a:t>
            </a:r>
          </a:p>
        </p:txBody>
      </p:sp>
      <p:pic>
        <p:nvPicPr>
          <p:cNvPr id="5127" name="Picture 10" descr="http://imglib.lbl.gov/ImgLib/COLLECTIONS/BERKELEY-LAB/SEABORG-ARCHIVE/images/97301215.lowr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514600"/>
            <a:ext cx="35814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1981200" y="2590800"/>
            <a:ext cx="259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Two teams working at the </a:t>
            </a:r>
            <a:r>
              <a:rPr lang="en-US" sz="1600" dirty="0" err="1">
                <a:latin typeface="Calibri" pitchFamily="34" charset="0"/>
              </a:rPr>
              <a:t>Bevatron</a:t>
            </a:r>
            <a:r>
              <a:rPr lang="en-US" sz="1600" dirty="0">
                <a:latin typeface="Calibri" pitchFamily="34" charset="0"/>
              </a:rPr>
              <a:t> in Lawrence Berkeley National Lab discovered antiprotons and </a:t>
            </a:r>
            <a:r>
              <a:rPr lang="en-US" sz="1600" dirty="0" smtClean="0">
                <a:latin typeface="Calibri" pitchFamily="34" charset="0"/>
              </a:rPr>
              <a:t>antineutrons </a:t>
            </a:r>
            <a:r>
              <a:rPr lang="en-US" sz="1600" dirty="0">
                <a:latin typeface="Calibri" pitchFamily="34" charset="0"/>
              </a:rPr>
              <a:t>in 1955 and 1956</a:t>
            </a:r>
          </a:p>
        </p:txBody>
      </p:sp>
      <p:pic>
        <p:nvPicPr>
          <p:cNvPr id="512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4953000"/>
            <a:ext cx="13716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Box 13"/>
          <p:cNvSpPr txBox="1">
            <a:spLocks noChangeArrowheads="1"/>
          </p:cNvSpPr>
          <p:nvPr/>
        </p:nvSpPr>
        <p:spPr bwMode="auto">
          <a:xfrm>
            <a:off x="152400" y="4419600"/>
            <a:ext cx="1905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In 1965, </a:t>
            </a:r>
            <a:r>
              <a:rPr lang="en-US" sz="1600" dirty="0" err="1">
                <a:latin typeface="Calibri" pitchFamily="34" charset="0"/>
              </a:rPr>
              <a:t>Antoni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</a:rPr>
              <a:t>Zichichi</a:t>
            </a:r>
            <a:r>
              <a:rPr lang="en-US" sz="1600" dirty="0">
                <a:latin typeface="Calibri" pitchFamily="34" charset="0"/>
              </a:rPr>
              <a:t>  of CERN and Leon Lederman of Brookhaven National Lab simultaneously discovered </a:t>
            </a:r>
            <a:r>
              <a:rPr lang="en-US" sz="1600" dirty="0" err="1" smtClean="0">
                <a:latin typeface="Calibri" pitchFamily="34" charset="0"/>
              </a:rPr>
              <a:t>antideuteron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5131" name="Picture 13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5029200"/>
            <a:ext cx="12192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Box 15"/>
          <p:cNvSpPr txBox="1">
            <a:spLocks noChangeArrowheads="1"/>
          </p:cNvSpPr>
          <p:nvPr/>
        </p:nvSpPr>
        <p:spPr bwMode="auto">
          <a:xfrm>
            <a:off x="3810000" y="4876800"/>
            <a:ext cx="358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latin typeface="Calibri" pitchFamily="34" charset="0"/>
              </a:rPr>
              <a:t>In 1995, CERN created antihydrogen atoms at the LEAR by slowing the antiprotons and attaching positrons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21460" y="5949280"/>
            <a:ext cx="4323621" cy="430887"/>
          </a:xfrm>
          <a:prstGeom prst="rect">
            <a:avLst/>
          </a:prstGeom>
          <a:solidFill>
            <a:srgbClr val="0099FF">
              <a:alpha val="14000"/>
            </a:srgbClr>
          </a:solidFill>
        </p:spPr>
        <p:txBody>
          <a:bodyPr wrap="none">
            <a:spAutoFit/>
          </a:bodyPr>
          <a:lstStyle/>
          <a:p>
            <a:r>
              <a:rPr lang="en-US" sz="1100" dirty="0" smtClean="0"/>
              <a:t>Courtesy of Will Pascucci, Choate Rosemary Hall; Wallingford, CT</a:t>
            </a:r>
            <a:br>
              <a:rPr lang="en-US" sz="1100" dirty="0" smtClean="0"/>
            </a:br>
            <a:r>
              <a:rPr lang="en-US" sz="1100" dirty="0" smtClean="0"/>
              <a:t>2010 Summer High-School Student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562074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Power of Time-of-Flight Detector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1628800"/>
            <a:ext cx="40062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Two detectors confirm each other </a:t>
            </a:r>
          </a:p>
          <a:p>
            <a:pPr algn="l"/>
            <a:r>
              <a:rPr lang="en-US" dirty="0" smtClean="0"/>
              <a:t>With different methods: </a:t>
            </a:r>
            <a:br>
              <a:rPr lang="en-US" dirty="0" smtClean="0"/>
            </a:br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mass </a:t>
            </a:r>
          </a:p>
          <a:p>
            <a:pPr algn="l"/>
            <a:r>
              <a:rPr lang="en-US" dirty="0" smtClean="0"/>
              <a:t>18 count of antimatter Helium-4 </a:t>
            </a:r>
          </a:p>
          <a:p>
            <a:pPr algn="l"/>
            <a:r>
              <a:rPr lang="en-US" dirty="0" smtClean="0"/>
              <a:t>Clean separation of Helium isotopes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788024" y="908720"/>
          <a:ext cx="3960440" cy="792088"/>
        </p:xfrm>
        <a:graphic>
          <a:graphicData uri="http://schemas.openxmlformats.org/presentationml/2006/ole">
            <p:oleObj spid="_x0000_s140291" name="Equation" r:id="rId3" imgW="1143000" imgH="2286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17110" y="3284984"/>
            <a:ext cx="43268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Data Acquisition 10</a:t>
            </a:r>
            <a:r>
              <a:rPr lang="en-US" dirty="0" smtClean="0">
                <a:sym typeface="Wingdings" pitchFamily="2" charset="2"/>
              </a:rPr>
              <a:t>1001000Hz</a:t>
            </a:r>
          </a:p>
          <a:p>
            <a:pPr marL="342900" indent="-342900" algn="l">
              <a:buFont typeface="+mj-lt"/>
              <a:buAutoNum type="arabicPeriod"/>
            </a:pPr>
            <a:endParaRPr lang="en-US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TOF 100% installed in 2009: </a:t>
            </a:r>
            <a:br>
              <a:rPr lang="en-US" dirty="0" smtClean="0"/>
            </a:br>
            <a:r>
              <a:rPr lang="en-US" dirty="0" smtClean="0"/>
              <a:t>A US-China joint Project for STAR</a:t>
            </a:r>
          </a:p>
          <a:p>
            <a:pPr marL="342900" indent="-342900" algn="l">
              <a:buFont typeface="+mj-lt"/>
              <a:buAutoNum type="arabicPeriod"/>
            </a:pPr>
            <a:endParaRPr lang="en-US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High-Level Trigger for express output</a:t>
            </a:r>
          </a:p>
          <a:p>
            <a:pPr marL="342900" indent="-342900" algn="l">
              <a:buFont typeface="+mj-lt"/>
              <a:buAutoNum type="arabicPeriod"/>
            </a:pPr>
            <a:endParaRPr lang="en-US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Collider performance and Luminosity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2080" y="5661248"/>
            <a:ext cx="3312368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More details on Sunday in talk </a:t>
            </a:r>
            <a:br>
              <a:rPr lang="en-US" dirty="0" smtClean="0"/>
            </a:br>
            <a:r>
              <a:rPr lang="en-US" dirty="0" smtClean="0"/>
              <a:t>by Hao Qiu (H7.00007)</a:t>
            </a:r>
            <a:endParaRPr lang="en-US" dirty="0"/>
          </a:p>
        </p:txBody>
      </p:sp>
      <p:pic>
        <p:nvPicPr>
          <p:cNvPr id="13" name="Picture 133" descr="nature10079-f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4779140" cy="51125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b="7200"/>
          <a:stretch>
            <a:fillRect/>
          </a:stretch>
        </p:blipFill>
        <p:spPr bwMode="auto">
          <a:xfrm>
            <a:off x="3986" y="836712"/>
            <a:ext cx="914001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89" name="Picture 1"/>
          <p:cNvPicPr>
            <a:picLocks noChangeAspect="1" noChangeArrowheads="1"/>
          </p:cNvPicPr>
          <p:nvPr/>
        </p:nvPicPr>
        <p:blipFill>
          <a:blip r:embed="rId3" cstate="print"/>
          <a:srcRect l="55000" t="12800" r="11333" b="8800"/>
          <a:stretch>
            <a:fillRect/>
          </a:stretch>
        </p:blipFill>
        <p:spPr bwMode="auto">
          <a:xfrm>
            <a:off x="2051720" y="0"/>
            <a:ext cx="7092280" cy="688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Existence is no surprise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36712"/>
            <a:ext cx="8229600" cy="5544616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It's still unclear whether finding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antihypertriton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will have practical implications for physics, said Frank Close, a physicist at the University of Oxford and author of the book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Antimatter.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"One way of saying it is it's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stamp collecting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Some stamps are more exciting than others," he said. "The fact that this particle has been found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confirms our general belief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that antimatter should exist just as much as matter exists," Close added. --- February 2011, National Geographic 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"It is an enormous technical achievement that they can extract these rarely produced objects," says Tom Cohen, a nuclear physicist at the University of Maryland, College Park. "But everybody believed—I should almost say knew—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that anti-alpha particles could exist." Cohen compares the feat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with climbing the world's tallest mountain: "It's really impressive that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you can do it, but the fact that there's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summit to Mount Everest is</a:t>
            </a:r>
            <a:b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not a big surprise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.“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"It's really, really very impressive that they're able to do that, to see these rare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events and convincingly isolate them," he says. "What they've found is that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no shock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 it's where it's predicted to be.“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“Some of my colleagues take it for granted that there obviously has to be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 anti-alpha.  My view, and I am a theorist, is that it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just an idea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 course a good idea -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until it is actually seen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 The fact that you encountered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antihypertriton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- no one's obvious choice - on the way, is a sign that probing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attainable structure of antimatter is a real scientific adventure. “</a:t>
            </a:r>
          </a:p>
          <a:p>
            <a:pPr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8" descr="antiElephant_SciencePerspectives328_55_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3384245"/>
            <a:ext cx="2123728" cy="3473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6795" y="3140968"/>
            <a:ext cx="1967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Science Perspectives </a:t>
            </a:r>
            <a:r>
              <a:rPr lang="en-US" sz="1000" b="1" dirty="0" err="1" smtClean="0"/>
              <a:t>Vol</a:t>
            </a:r>
            <a:r>
              <a:rPr lang="en-US" sz="1000" b="1" dirty="0" smtClean="0"/>
              <a:t> 328</a:t>
            </a:r>
            <a:endParaRPr lang="en-US" sz="1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Predictability is a shock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908720"/>
            <a:ext cx="75347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If I told you that: </a:t>
            </a:r>
          </a:p>
          <a:p>
            <a:pPr algn="l"/>
            <a:endParaRPr lang="en-US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create a state of matter at </a:t>
            </a:r>
            <a:r>
              <a:rPr lang="en-US" dirty="0" smtClean="0">
                <a:solidFill>
                  <a:srgbClr val="0000CC"/>
                </a:solidFill>
              </a:rPr>
              <a:t>4x10</a:t>
            </a:r>
            <a:r>
              <a:rPr lang="en-US" baseline="30000" dirty="0" smtClean="0">
                <a:solidFill>
                  <a:srgbClr val="0000CC"/>
                </a:solidFill>
              </a:rPr>
              <a:t>12</a:t>
            </a:r>
            <a:r>
              <a:rPr lang="en-US" dirty="0" smtClean="0">
                <a:solidFill>
                  <a:srgbClr val="0000CC"/>
                </a:solidFill>
              </a:rPr>
              <a:t> degrees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 of </a:t>
            </a:r>
            <a:r>
              <a:rPr lang="en-US" dirty="0" smtClean="0">
                <a:solidFill>
                  <a:srgbClr val="0000CC"/>
                </a:solidFill>
              </a:rPr>
              <a:t>a few thousands </a:t>
            </a:r>
            <a:r>
              <a:rPr lang="en-US" dirty="0" smtClean="0"/>
              <a:t>of particles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Matter and antimatter do not annihilate at </a:t>
            </a:r>
            <a:br>
              <a:rPr lang="en-US" dirty="0" smtClean="0"/>
            </a:br>
            <a:r>
              <a:rPr lang="en-US" dirty="0" smtClean="0"/>
              <a:t>energy density </a:t>
            </a:r>
            <a:r>
              <a:rPr lang="en-US" dirty="0" smtClean="0">
                <a:solidFill>
                  <a:srgbClr val="0000CC"/>
                </a:solidFill>
              </a:rPr>
              <a:t>100 times the normal nuclear density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Anti-nuclei and nuclei with </a:t>
            </a:r>
            <a:r>
              <a:rPr lang="en-US" dirty="0" smtClean="0">
                <a:solidFill>
                  <a:srgbClr val="0000CC"/>
                </a:solidFill>
              </a:rPr>
              <a:t>weak binding </a:t>
            </a:r>
            <a:r>
              <a:rPr lang="en-US" dirty="0" smtClean="0"/>
              <a:t>energy </a:t>
            </a:r>
            <a:br>
              <a:rPr lang="en-US" dirty="0" smtClean="0"/>
            </a:br>
            <a:r>
              <a:rPr lang="en-US" dirty="0" smtClean="0"/>
              <a:t> carry information from the QGP phase transition </a:t>
            </a:r>
            <a:br>
              <a:rPr lang="en-US" dirty="0" smtClean="0"/>
            </a:br>
            <a:r>
              <a:rPr lang="en-US" dirty="0" smtClean="0"/>
              <a:t>(Temperature = 160MeV)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All particles maintain </a:t>
            </a:r>
            <a:r>
              <a:rPr lang="en-US" dirty="0" smtClean="0">
                <a:solidFill>
                  <a:srgbClr val="0000CC"/>
                </a:solidFill>
              </a:rPr>
              <a:t>statistical equilibrium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(no sign of annihilation but coalescence)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Models that assume thermal equilibrium correctly account for </a:t>
            </a:r>
            <a:br>
              <a:rPr lang="en-US" dirty="0" smtClean="0"/>
            </a:br>
            <a:r>
              <a:rPr lang="en-US" dirty="0" smtClean="0"/>
              <a:t>yields spanning </a:t>
            </a:r>
            <a:r>
              <a:rPr lang="en-US" dirty="0" smtClean="0">
                <a:solidFill>
                  <a:srgbClr val="0000CC"/>
                </a:solidFill>
              </a:rPr>
              <a:t>11 orders of magnitude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(1000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, 10</a:t>
            </a:r>
            <a:r>
              <a:rPr lang="en-US" baseline="30000" dirty="0" smtClean="0"/>
              <a:t>-8</a:t>
            </a:r>
            <a:r>
              <a:rPr lang="en-US" dirty="0" smtClean="0"/>
              <a:t> </a:t>
            </a:r>
            <a:r>
              <a:rPr lang="en-US" baseline="30000" dirty="0" smtClean="0"/>
              <a:t>4</a:t>
            </a:r>
            <a:r>
              <a:rPr lang="en-US" dirty="0" smtClean="0"/>
              <a:t>He)</a:t>
            </a:r>
            <a:br>
              <a:rPr lang="en-US" dirty="0" smtClean="0"/>
            </a:br>
            <a:r>
              <a:rPr lang="en-US" dirty="0" smtClean="0"/>
              <a:t>±0.00000000001 </a:t>
            </a:r>
          </a:p>
          <a:p>
            <a:pPr marL="342900" indent="-342900" algn="l"/>
            <a:endParaRPr lang="en-US" dirty="0" smtClean="0"/>
          </a:p>
          <a:p>
            <a:pPr marL="342900" indent="-342900" algn="l"/>
            <a:r>
              <a:rPr lang="en-US" dirty="0" smtClean="0"/>
              <a:t>How many of you would say that </a:t>
            </a:r>
            <a:r>
              <a:rPr lang="en-US" dirty="0" smtClean="0">
                <a:solidFill>
                  <a:srgbClr val="FF0000"/>
                </a:solidFill>
              </a:rPr>
              <a:t>“I expect that!”? </a:t>
            </a:r>
          </a:p>
          <a:p>
            <a:pPr marL="342900" indent="-342900" algn="l"/>
            <a:endParaRPr lang="en-US" dirty="0" smtClean="0"/>
          </a:p>
          <a:p>
            <a:pPr marL="342900" indent="-342900" algn="l"/>
            <a:r>
              <a:rPr lang="en-US" dirty="0" smtClean="0"/>
              <a:t>That is what we did when we found all these </a:t>
            </a:r>
          </a:p>
          <a:p>
            <a:pPr marL="342900" indent="-342900" algn="l"/>
            <a:r>
              <a:rPr lang="en-US" dirty="0" smtClean="0"/>
              <a:t>Heavy antimatter nuclei!</a:t>
            </a:r>
          </a:p>
          <a:p>
            <a:pPr marL="342900" indent="-342900" algn="l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Predictable Production Rate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4355976" cy="380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908720"/>
            <a:ext cx="32403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89034"/>
            <a:ext cx="3096344" cy="226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35896" y="5517232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is it so predictable?</a:t>
            </a:r>
          </a:p>
          <a:p>
            <a:r>
              <a:rPr lang="en-US" dirty="0" smtClean="0"/>
              <a:t>T=164MeV?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668344" y="1052736"/>
            <a:ext cx="1475656" cy="5347756"/>
            <a:chOff x="7668344" y="1052736"/>
            <a:chExt cx="1475656" cy="5347756"/>
          </a:xfrm>
        </p:grpSpPr>
        <p:pic>
          <p:nvPicPr>
            <p:cNvPr id="16282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4801" t="3840" b="16642"/>
            <a:stretch>
              <a:fillRect/>
            </a:stretch>
          </p:blipFill>
          <p:spPr bwMode="auto">
            <a:xfrm>
              <a:off x="7668344" y="1052736"/>
              <a:ext cx="1475656" cy="496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7863857" y="2348880"/>
            <a:ext cx="1280143" cy="288032"/>
          </p:xfrm>
          <a:graphic>
            <a:graphicData uri="http://schemas.openxmlformats.org/presentationml/2006/ole">
              <p:oleObj spid="_x0000_s162818" name="Equation" r:id="rId7" imgW="1015920" imgH="228600" progId="Equation.3">
                <p:embed/>
              </p:oleObj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8028384" y="5301208"/>
            <a:ext cx="990110" cy="360040"/>
          </p:xfrm>
          <a:graphic>
            <a:graphicData uri="http://schemas.openxmlformats.org/presentationml/2006/ole">
              <p:oleObj spid="_x0000_s162819" name="Equation" r:id="rId8" imgW="558720" imgH="203040" progId="Equation.3">
                <p:embed/>
              </p:oleObj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7906683" y="5877272"/>
              <a:ext cx="1111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      -</a:t>
              </a:r>
              <a:endParaRPr lang="en-US" sz="2800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499992" y="5085184"/>
            <a:ext cx="333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900" dirty="0" smtClean="0"/>
              <a:t>A. Andronic, P. Braun-</a:t>
            </a:r>
            <a:r>
              <a:rPr lang="en-US" sz="900" dirty="0" err="1" smtClean="0"/>
              <a:t>Munzinger</a:t>
            </a:r>
            <a:r>
              <a:rPr lang="en-US" sz="900" dirty="0" smtClean="0"/>
              <a:t>, J. </a:t>
            </a:r>
            <a:r>
              <a:rPr lang="en-US" sz="900" dirty="0" err="1" smtClean="0"/>
              <a:t>Stachel</a:t>
            </a:r>
            <a:r>
              <a:rPr lang="en-US" sz="900" dirty="0" smtClean="0"/>
              <a:t>, and H. Stocker, </a:t>
            </a:r>
            <a:br>
              <a:rPr lang="en-US" sz="900" dirty="0" smtClean="0"/>
            </a:br>
            <a:r>
              <a:rPr lang="en-US" sz="900" dirty="0" smtClean="0"/>
              <a:t>Phys.Lett.B697:203-207,2011</a:t>
            </a:r>
            <a:endParaRPr lang="en-US" sz="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Even Heavier Antimatter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980728"/>
            <a:ext cx="511006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6"/>
          <p:cNvSpPr txBox="1">
            <a:spLocks/>
          </p:cNvSpPr>
          <p:nvPr/>
        </p:nvSpPr>
        <p:spPr>
          <a:xfrm>
            <a:off x="323528" y="5229200"/>
            <a:ext cx="3888432" cy="12961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Formation of antimatter clusters in the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hadronisation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phase transition: 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U. Heinz et al. JPG: 12 (1986) 1237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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vacuum (Dirac Sea): 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W. Greiner, IJMPE 5 (1995) 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Arc 12"/>
          <p:cNvSpPr/>
          <p:nvPr/>
        </p:nvSpPr>
        <p:spPr bwMode="auto">
          <a:xfrm rot="6149729">
            <a:off x="3938896" y="3271470"/>
            <a:ext cx="1649928" cy="1354976"/>
          </a:xfrm>
          <a:prstGeom prst="arc">
            <a:avLst/>
          </a:prstGeom>
          <a:noFill/>
          <a:ln w="698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517232"/>
            <a:ext cx="4262955" cy="90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1" descr="nature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3155" y="5517232"/>
            <a:ext cx="1230313" cy="276225"/>
          </a:xfrm>
          <a:prstGeom prst="rect">
            <a:avLst/>
          </a:prstGeom>
          <a:noFill/>
        </p:spPr>
      </p:pic>
      <p:pic>
        <p:nvPicPr>
          <p:cNvPr id="176129" name="Picture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80727"/>
            <a:ext cx="3635896" cy="432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3528" y="6334780"/>
            <a:ext cx="630019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400" dirty="0" smtClean="0"/>
              <a:t>“ALICE came second but it's amazing to see how fast the results came,” exclaims Paolo </a:t>
            </a:r>
            <a:r>
              <a:rPr lang="en-US" sz="1400" dirty="0" err="1" smtClean="0"/>
              <a:t>Giubellino</a:t>
            </a:r>
            <a:r>
              <a:rPr lang="en-US" sz="1400" dirty="0" smtClean="0"/>
              <a:t>, the experiment’s spokesperson. – CERN Bulletin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9429"/>
          <a:stretch>
            <a:fillRect/>
          </a:stretch>
        </p:blipFill>
        <p:spPr bwMode="auto">
          <a:xfrm>
            <a:off x="714379" y="1214422"/>
            <a:ext cx="7929587" cy="479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AMS02-April_5613762609_38a9f6c109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1428" y="2636912"/>
            <a:ext cx="5639179" cy="3744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572428" cy="642942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Antinuclei</a:t>
            </a:r>
            <a:r>
              <a:rPr lang="en-US" sz="3600" b="1" dirty="0" smtClean="0">
                <a:solidFill>
                  <a:srgbClr val="FF0000"/>
                </a:solidFill>
              </a:rPr>
              <a:t> in nature (new physics)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6000768"/>
            <a:ext cx="686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Dark Matter, Black Hole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antinucleus</a:t>
            </a:r>
            <a:r>
              <a:rPr lang="en-US" dirty="0" smtClean="0">
                <a:sym typeface="Wingdings" pitchFamily="2" charset="2"/>
              </a:rPr>
              <a:t> production via coalescence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779912" y="5013176"/>
            <a:ext cx="3571900" cy="45719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857232"/>
            <a:ext cx="785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33FF"/>
                </a:solidFill>
              </a:rPr>
              <a:t>To appreciate just how rare nature produces antimatter (strange antimatter)</a:t>
            </a:r>
            <a:endParaRPr lang="en-US" dirty="0">
              <a:solidFill>
                <a:srgbClr val="99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5715016"/>
            <a:ext cx="3310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AMS </a:t>
            </a:r>
            <a:r>
              <a:rPr lang="en-US" sz="1400" dirty="0" err="1" smtClean="0">
                <a:solidFill>
                  <a:srgbClr val="00B050"/>
                </a:solidFill>
              </a:rPr>
              <a:t>antiHelium</a:t>
            </a:r>
            <a:r>
              <a:rPr lang="en-US" sz="1400" dirty="0" smtClean="0">
                <a:solidFill>
                  <a:srgbClr val="00B050"/>
                </a:solidFill>
              </a:rPr>
              <a:t>/Helium sensitivity: 10</a:t>
            </a:r>
            <a:r>
              <a:rPr lang="en-US" sz="1400" baseline="30000" dirty="0" smtClean="0">
                <a:solidFill>
                  <a:srgbClr val="00B050"/>
                </a:solidFill>
              </a:rPr>
              <a:t>-9</a:t>
            </a:r>
            <a:endParaRPr lang="en-US" sz="1400" baseline="30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1643050"/>
            <a:ext cx="3687228" cy="40011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RHIC: an antimatter machine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3714752"/>
            <a:ext cx="593143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Seeing a mere antiproton or </a:t>
            </a:r>
            <a:r>
              <a:rPr lang="en-US" sz="1400" dirty="0" err="1" smtClean="0"/>
              <a:t>antielectron</a:t>
            </a:r>
            <a:r>
              <a:rPr lang="en-US" sz="1400" dirty="0" smtClean="0"/>
              <a:t> does not mean much– after all, </a:t>
            </a:r>
            <a:br>
              <a:rPr lang="en-US" sz="1400" dirty="0" smtClean="0"/>
            </a:br>
            <a:r>
              <a:rPr lang="en-US" sz="1400" dirty="0" smtClean="0"/>
              <a:t>these particles are byproducts of high-energy particle collisions. </a:t>
            </a:r>
          </a:p>
          <a:p>
            <a:r>
              <a:rPr lang="en-US" sz="1400" dirty="0" smtClean="0"/>
              <a:t>However, complex nuclei like </a:t>
            </a:r>
            <a:r>
              <a:rPr lang="en-US" sz="1400" dirty="0" smtClean="0">
                <a:solidFill>
                  <a:srgbClr val="FF0000"/>
                </a:solidFill>
              </a:rPr>
              <a:t>anti-helium</a:t>
            </a:r>
            <a:r>
              <a:rPr lang="en-US" sz="1400" dirty="0" smtClean="0"/>
              <a:t> or anti-carbon are almost </a:t>
            </a:r>
            <a:br>
              <a:rPr lang="en-US" sz="1400" dirty="0" smtClean="0"/>
            </a:br>
            <a:r>
              <a:rPr lang="en-US" sz="1400" dirty="0" smtClean="0"/>
              <a:t>never created in collisions.  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Exotic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Hypernuclei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62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58" y="1428736"/>
            <a:ext cx="829173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85720" y="5286388"/>
            <a:ext cx="628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A. </a:t>
            </a:r>
            <a:r>
              <a:rPr lang="en-US" sz="1400" dirty="0" err="1" smtClean="0"/>
              <a:t>Andronic</a:t>
            </a:r>
            <a:r>
              <a:rPr lang="en-US" sz="1400" dirty="0" smtClean="0"/>
              <a:t>, P. Braun-</a:t>
            </a:r>
            <a:r>
              <a:rPr lang="en-US" sz="1400" dirty="0" err="1" smtClean="0"/>
              <a:t>Munzinger</a:t>
            </a:r>
            <a:r>
              <a:rPr lang="en-US" sz="1400" dirty="0" smtClean="0"/>
              <a:t>, J. </a:t>
            </a:r>
            <a:r>
              <a:rPr lang="en-US" sz="1400" dirty="0" err="1" smtClean="0"/>
              <a:t>Stachel</a:t>
            </a:r>
            <a:r>
              <a:rPr lang="en-US" sz="1400" dirty="0" smtClean="0"/>
              <a:t>, </a:t>
            </a:r>
            <a:r>
              <a:rPr lang="en-US" sz="1400" dirty="0" err="1" smtClean="0"/>
              <a:t>Nucl</a:t>
            </a:r>
            <a:r>
              <a:rPr lang="en-US" sz="1400" dirty="0" smtClean="0"/>
              <a:t>. Phys. A 772 (2006) 167.</a:t>
            </a:r>
          </a:p>
          <a:p>
            <a:r>
              <a:rPr lang="de-DE" sz="1400" dirty="0" smtClean="0"/>
              <a:t>P. Braun-Munzinger, J. Stachel, J. Phys. G 21 (1995) L17</a:t>
            </a:r>
          </a:p>
          <a:p>
            <a:r>
              <a:rPr lang="de-DE" sz="1400" dirty="0" smtClean="0"/>
              <a:t>A. Andronic: SQM09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37985" y="1196752"/>
            <a:ext cx="300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FAIR              RHIC      LHC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31632" y="5733256"/>
            <a:ext cx="3312368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l"/>
            <a:r>
              <a:rPr lang="en-US" dirty="0" smtClean="0"/>
              <a:t>More details on Sunday in talk 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 err="1" smtClean="0"/>
              <a:t>Neha</a:t>
            </a:r>
            <a:r>
              <a:rPr lang="en-US" dirty="0" smtClean="0"/>
              <a:t> Shah (H7.00001)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34082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Other antimatter searches at RHIC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3538736" cy="43204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Unstable Antimatter Nuclei</a:t>
            </a:r>
            <a:endParaRPr lang="en-US" sz="2000" dirty="0">
              <a:solidFill>
                <a:srgbClr val="0000CC"/>
              </a:solidFill>
            </a:endParaRPr>
          </a:p>
        </p:txBody>
      </p:sp>
      <p:pic>
        <p:nvPicPr>
          <p:cNvPr id="9" name="Picture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50662" b="15160"/>
          <a:stretch>
            <a:fillRect/>
          </a:stretch>
        </p:blipFill>
        <p:spPr bwMode="auto">
          <a:xfrm>
            <a:off x="223030" y="1412776"/>
            <a:ext cx="3628890" cy="234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788024" y="908720"/>
            <a:ext cx="3528392" cy="43204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2000" dirty="0" err="1" smtClean="0">
                <a:solidFill>
                  <a:srgbClr val="0000CC"/>
                </a:solidFill>
              </a:rPr>
              <a:t>Antinuclei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Atomcules</a:t>
            </a:r>
            <a:endParaRPr lang="en-US" sz="2000" dirty="0">
              <a:solidFill>
                <a:srgbClr val="0000CC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12292" t="25263" r="62689" b="18947"/>
          <a:stretch>
            <a:fillRect/>
          </a:stretch>
        </p:blipFill>
        <p:spPr bwMode="auto">
          <a:xfrm>
            <a:off x="5572132" y="2492896"/>
            <a:ext cx="303256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924800" y="342159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sym typeface="Symbol"/>
              </a:rPr>
              <a:t></a:t>
            </a:r>
            <a:r>
              <a:rPr lang="en-US" sz="1600" b="1" dirty="0" err="1" smtClean="0">
                <a:solidFill>
                  <a:srgbClr val="FF0000"/>
                </a:solidFill>
                <a:sym typeface="Symbol"/>
              </a:rPr>
              <a:t>dt</a:t>
            </a:r>
            <a:r>
              <a:rPr lang="en-US" sz="1600" b="1" dirty="0" smtClean="0">
                <a:solidFill>
                  <a:srgbClr val="FF0000"/>
                </a:solidFill>
                <a:sym typeface="Symbol"/>
              </a:rPr>
              <a:t> He3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35696" y="4797152"/>
            <a:ext cx="424847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Antimatter </a:t>
            </a:r>
            <a:r>
              <a:rPr lang="en-US" b="1" dirty="0" err="1" smtClean="0">
                <a:solidFill>
                  <a:srgbClr val="0000CC"/>
                </a:solidFill>
              </a:rPr>
              <a:t>mounic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hydogen</a:t>
            </a:r>
            <a:r>
              <a:rPr lang="en-US" b="1" dirty="0" smtClean="0">
                <a:solidFill>
                  <a:srgbClr val="0000CC"/>
                </a:solidFill>
              </a:rPr>
              <a:t>: 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</a:t>
            </a:r>
            <a:r>
              <a:rPr lang="en-US" b="1" dirty="0" smtClean="0">
                <a:solidFill>
                  <a:srgbClr val="0000CC"/>
                </a:solidFill>
              </a:rPr>
              <a:t>p-</a:t>
            </a:r>
            <a:r>
              <a:rPr lang="en-US" b="1" dirty="0" smtClean="0">
                <a:solidFill>
                  <a:srgbClr val="0000CC"/>
                </a:solidFill>
                <a:latin typeface="Symbol" pitchFamily="18" charset="2"/>
              </a:rPr>
              <a:t>m</a:t>
            </a:r>
            <a:r>
              <a:rPr lang="en-US" b="1" baseline="30000" dirty="0" smtClean="0">
                <a:solidFill>
                  <a:srgbClr val="0000CC"/>
                </a:solidFill>
              </a:rPr>
              <a:t>+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301208"/>
            <a:ext cx="38519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788024" y="134076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err="1" smtClean="0"/>
              <a:t>Metastable</a:t>
            </a:r>
            <a:r>
              <a:rPr lang="en-US" sz="1200" dirty="0" smtClean="0"/>
              <a:t> antiproton-helium atom discovered at KEK:  </a:t>
            </a:r>
            <a:br>
              <a:rPr lang="en-US" sz="1200" dirty="0" smtClean="0"/>
            </a:br>
            <a:r>
              <a:rPr lang="en-US" sz="1200" dirty="0" smtClean="0"/>
              <a:t>Iwasaki, </a:t>
            </a:r>
            <a:r>
              <a:rPr lang="en-US" sz="1200" b="1" dirty="0" smtClean="0"/>
              <a:t>PRL</a:t>
            </a:r>
            <a:r>
              <a:rPr lang="en-US" sz="1200" dirty="0" smtClean="0"/>
              <a:t> 67 (1991); </a:t>
            </a:r>
            <a:r>
              <a:rPr lang="en-US" sz="1200" b="1" dirty="0" smtClean="0"/>
              <a:t>nature</a:t>
            </a:r>
            <a:r>
              <a:rPr lang="en-US" sz="1200" dirty="0" smtClean="0"/>
              <a:t> 361 (1993) 238</a:t>
            </a:r>
          </a:p>
          <a:p>
            <a:pPr algn="l"/>
            <a:r>
              <a:rPr lang="en-US" sz="1200" dirty="0" smtClean="0"/>
              <a:t>Mass difference: p-</a:t>
            </a:r>
            <a:r>
              <a:rPr lang="en-US" sz="1200" dirty="0" err="1" smtClean="0"/>
              <a:t>pbar</a:t>
            </a:r>
            <a:r>
              <a:rPr lang="en-US" sz="1200" dirty="0" smtClean="0"/>
              <a:t> &lt; 2x10</a:t>
            </a:r>
            <a:r>
              <a:rPr lang="en-US" sz="1200" baseline="30000" dirty="0" smtClean="0"/>
              <a:t>-9</a:t>
            </a:r>
            <a:r>
              <a:rPr lang="en-US" sz="1200" dirty="0" smtClean="0"/>
              <a:t>; Hori, </a:t>
            </a:r>
            <a:r>
              <a:rPr lang="en-US" sz="1200" b="1" dirty="0" smtClean="0"/>
              <a:t>PRL</a:t>
            </a:r>
            <a:r>
              <a:rPr lang="en-US" sz="1200" dirty="0" smtClean="0"/>
              <a:t> 96 (2006); </a:t>
            </a:r>
          </a:p>
          <a:p>
            <a:pPr algn="l"/>
            <a:r>
              <a:rPr lang="en-US" sz="1200" dirty="0" smtClean="0"/>
              <a:t>measurement of baryon mass and magnetic moment </a:t>
            </a:r>
            <a:br>
              <a:rPr lang="en-US" sz="1200" dirty="0" smtClean="0"/>
            </a:br>
            <a:r>
              <a:rPr lang="en-US" sz="1200" dirty="0" smtClean="0"/>
              <a:t>for CPT test at LEAR/CERN</a:t>
            </a:r>
          </a:p>
          <a:p>
            <a:pPr algn="l"/>
            <a:r>
              <a:rPr lang="en-US" sz="1200" dirty="0" smtClean="0"/>
              <a:t>http://asacusa.web.cern.ch/ASACUSA/index-e.html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964377" y="5301208"/>
            <a:ext cx="5179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Production of </a:t>
            </a:r>
            <a:r>
              <a:rPr lang="en-US" sz="1200" dirty="0" err="1" smtClean="0"/>
              <a:t>muon</a:t>
            </a:r>
            <a:r>
              <a:rPr lang="en-US" sz="1200" dirty="0" smtClean="0"/>
              <a:t>-meson atoms in </a:t>
            </a:r>
            <a:r>
              <a:rPr lang="en-US" sz="1200" dirty="0" err="1" smtClean="0"/>
              <a:t>Ulrearelativistic</a:t>
            </a:r>
            <a:r>
              <a:rPr lang="en-US" sz="1200" dirty="0" smtClean="0"/>
              <a:t> heavy-ion </a:t>
            </a:r>
            <a:r>
              <a:rPr lang="en-US" sz="1200" dirty="0" err="1" smtClean="0"/>
              <a:t>collisioins</a:t>
            </a:r>
            <a:r>
              <a:rPr lang="en-US" sz="1200" dirty="0" smtClean="0"/>
              <a:t>:</a:t>
            </a:r>
            <a:br>
              <a:rPr lang="en-US" sz="1200" dirty="0" smtClean="0"/>
            </a:br>
            <a:r>
              <a:rPr lang="en-US" sz="1200" dirty="0" smtClean="0"/>
              <a:t>G. </a:t>
            </a:r>
            <a:r>
              <a:rPr lang="en-US" sz="1200" dirty="0" err="1" smtClean="0"/>
              <a:t>Baym</a:t>
            </a:r>
            <a:r>
              <a:rPr lang="en-US" sz="1200" dirty="0" smtClean="0"/>
              <a:t> et al., PRD 48(1993)</a:t>
            </a:r>
          </a:p>
          <a:p>
            <a:pPr algn="l"/>
            <a:r>
              <a:rPr lang="en-US" sz="1200" dirty="0" err="1" smtClean="0"/>
              <a:t>Hydrogenlike</a:t>
            </a:r>
            <a:r>
              <a:rPr lang="en-US" sz="1200" dirty="0" smtClean="0"/>
              <a:t> atoms from </a:t>
            </a:r>
            <a:r>
              <a:rPr lang="en-US" sz="1200" dirty="0" err="1" smtClean="0"/>
              <a:t>ultrarelativistic</a:t>
            </a:r>
            <a:r>
              <a:rPr lang="en-US" sz="1200" dirty="0" smtClean="0"/>
              <a:t> nuclear collisions: </a:t>
            </a:r>
            <a:br>
              <a:rPr lang="en-US" sz="1200" dirty="0" smtClean="0"/>
            </a:br>
            <a:r>
              <a:rPr lang="en-US" sz="1200" dirty="0" smtClean="0"/>
              <a:t>J. </a:t>
            </a:r>
            <a:r>
              <a:rPr lang="en-US" sz="1200" dirty="0" err="1" smtClean="0"/>
              <a:t>Kapusta</a:t>
            </a:r>
            <a:r>
              <a:rPr lang="en-US" sz="1200" dirty="0" smtClean="0"/>
              <a:t> and A. Mocsy, PRC 59 (1999)</a:t>
            </a:r>
          </a:p>
          <a:p>
            <a:pPr algn="l"/>
            <a:r>
              <a:rPr lang="en-US" sz="1200" dirty="0" smtClean="0"/>
              <a:t>Measurement of the rate of formation of </a:t>
            </a:r>
            <a:r>
              <a:rPr lang="en-US" sz="1200" dirty="0" smtClean="0">
                <a:latin typeface="Symbol" pitchFamily="18" charset="2"/>
              </a:rPr>
              <a:t>p</a:t>
            </a:r>
            <a:r>
              <a:rPr lang="en-US" sz="1200" dirty="0" smtClean="0"/>
              <a:t>-</a:t>
            </a:r>
            <a:r>
              <a:rPr lang="en-US" sz="1200" dirty="0" smtClean="0">
                <a:latin typeface="Symbol" pitchFamily="18" charset="2"/>
              </a:rPr>
              <a:t>m</a:t>
            </a:r>
            <a:r>
              <a:rPr lang="en-US" sz="1200" dirty="0" smtClean="0"/>
              <a:t> atoms in K</a:t>
            </a:r>
            <a:r>
              <a:rPr lang="en-US" sz="1200" baseline="-25000" dirty="0" smtClean="0"/>
              <a:t>L</a:t>
            </a:r>
            <a:r>
              <a:rPr lang="en-US" sz="1200" baseline="30000" dirty="0" smtClean="0"/>
              <a:t>0</a:t>
            </a:r>
            <a:r>
              <a:rPr lang="en-US" sz="1200" dirty="0" smtClean="0"/>
              <a:t> decay: </a:t>
            </a:r>
            <a:br>
              <a:rPr lang="en-US" sz="1200" dirty="0" smtClean="0"/>
            </a:br>
            <a:r>
              <a:rPr lang="en-US" sz="1200" dirty="0" smtClean="0"/>
              <a:t>S.H. Aronson et al., PRL 48 (1982)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789040"/>
            <a:ext cx="1747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aseline="30000" dirty="0" smtClean="0"/>
              <a:t>4</a:t>
            </a:r>
            <a:r>
              <a:rPr lang="en-US" dirty="0" smtClean="0"/>
              <a:t>Li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baseline="30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He+p</a:t>
            </a:r>
          </a:p>
          <a:p>
            <a:pPr algn="l"/>
            <a:r>
              <a:rPr lang="en-US" baseline="30000" dirty="0" smtClean="0">
                <a:sym typeface="Wingdings" pitchFamily="2" charset="2"/>
              </a:rPr>
              <a:t>4</a:t>
            </a:r>
            <a:r>
              <a:rPr lang="en-US" dirty="0" smtClean="0">
                <a:sym typeface="Wingdings" pitchFamily="2" charset="2"/>
              </a:rPr>
              <a:t>He*</a:t>
            </a:r>
            <a:r>
              <a:rPr lang="en-US" dirty="0" err="1" smtClean="0">
                <a:sym typeface="Wingdings" pitchFamily="2" charset="2"/>
              </a:rPr>
              <a:t>d+d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t+p</a:t>
            </a:r>
            <a:endParaRPr lang="en-US" dirty="0" smtClean="0">
              <a:sym typeface="Wingdings" pitchFamily="2" charset="2"/>
            </a:endParaRPr>
          </a:p>
          <a:p>
            <a:pPr algn="l"/>
            <a:r>
              <a:rPr lang="en-US" baseline="30000" dirty="0" smtClean="0">
                <a:sym typeface="Wingdings" pitchFamily="2" charset="2"/>
              </a:rPr>
              <a:t>5</a:t>
            </a:r>
            <a:r>
              <a:rPr lang="en-US" dirty="0" smtClean="0">
                <a:sym typeface="Wingdings" pitchFamily="2" charset="2"/>
              </a:rPr>
              <a:t>Li</a:t>
            </a:r>
            <a:r>
              <a:rPr lang="en-US" baseline="30000" dirty="0" smtClean="0">
                <a:sym typeface="Wingdings" pitchFamily="2" charset="2"/>
              </a:rPr>
              <a:t>4</a:t>
            </a:r>
            <a:r>
              <a:rPr lang="en-US" dirty="0" smtClean="0">
                <a:sym typeface="Wingdings" pitchFamily="2" charset="2"/>
              </a:rPr>
              <a:t>He+p</a:t>
            </a:r>
          </a:p>
          <a:p>
            <a:pPr algn="l"/>
            <a:r>
              <a:rPr lang="en-US" baseline="30000" dirty="0" smtClean="0">
                <a:solidFill>
                  <a:srgbClr val="0000CC"/>
                </a:solidFill>
                <a:sym typeface="Wingdings" pitchFamily="2" charset="2"/>
              </a:rPr>
              <a:t>4</a:t>
            </a:r>
            <a:r>
              <a:rPr lang="en-US" baseline="-25000" dirty="0" smtClean="0">
                <a:solidFill>
                  <a:srgbClr val="0000CC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dirty="0" smtClean="0">
                <a:solidFill>
                  <a:srgbClr val="0000CC"/>
                </a:solidFill>
                <a:sym typeface="Wingdings" pitchFamily="2" charset="2"/>
              </a:rPr>
              <a:t>H</a:t>
            </a:r>
            <a:r>
              <a:rPr lang="en-US" baseline="30000" dirty="0" smtClean="0">
                <a:solidFill>
                  <a:srgbClr val="0000CC"/>
                </a:solidFill>
                <a:sym typeface="Wingdings" pitchFamily="2" charset="2"/>
              </a:rPr>
              <a:t>4</a:t>
            </a:r>
            <a:r>
              <a:rPr lang="en-US" dirty="0" smtClean="0">
                <a:solidFill>
                  <a:srgbClr val="0000CC"/>
                </a:solidFill>
                <a:sym typeface="Wingdings" pitchFamily="2" charset="2"/>
              </a:rPr>
              <a:t>He+</a:t>
            </a:r>
            <a:r>
              <a:rPr lang="en-US" dirty="0" smtClean="0">
                <a:solidFill>
                  <a:srgbClr val="0000CC"/>
                </a:solidFill>
                <a:latin typeface="Symbol" pitchFamily="18" charset="2"/>
                <a:sym typeface="Wingdings" pitchFamily="2" charset="2"/>
              </a:rPr>
              <a:t>p</a:t>
            </a:r>
            <a:endParaRPr lang="en-US" dirty="0">
              <a:solidFill>
                <a:srgbClr val="0000CC"/>
              </a:solidFill>
              <a:latin typeface="Symbol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501008"/>
            <a:ext cx="28055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CC"/>
                </a:solidFill>
              </a:rPr>
              <a:t>Anti-He3 energy deposit in calorimeter</a:t>
            </a:r>
            <a:endParaRPr lang="en-US" sz="1100" b="1" dirty="0">
              <a:solidFill>
                <a:srgbClr val="0000CC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539552" y="1484784"/>
            <a:ext cx="2880320" cy="1944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323528" y="6093296"/>
            <a:ext cx="34515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&gt;1000 candidates in 500M central events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75240" cy="72008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is Antimatter?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r="3826"/>
          <a:stretch>
            <a:fillRect/>
          </a:stretch>
        </p:blipFill>
        <p:spPr bwMode="auto">
          <a:xfrm>
            <a:off x="0" y="5373216"/>
            <a:ext cx="4881878" cy="88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75532" y="1142984"/>
            <a:ext cx="30684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“Those who say that </a:t>
            </a:r>
            <a:r>
              <a:rPr lang="en-US" sz="1400" i="1" dirty="0" err="1" smtClean="0"/>
              <a:t>antihydrogen</a:t>
            </a:r>
            <a:r>
              <a:rPr lang="en-US" sz="1400" i="1" dirty="0" smtClean="0"/>
              <a:t> is</a:t>
            </a:r>
          </a:p>
          <a:p>
            <a:r>
              <a:rPr lang="en-US" sz="1400" i="1" dirty="0" smtClean="0"/>
              <a:t>antimatter should realize that we are</a:t>
            </a:r>
          </a:p>
          <a:p>
            <a:r>
              <a:rPr lang="en-US" sz="1400" i="1" dirty="0" smtClean="0"/>
              <a:t>not made of hydrogen and we drink</a:t>
            </a:r>
          </a:p>
          <a:p>
            <a:r>
              <a:rPr lang="en-US" sz="1400" i="1" dirty="0" smtClean="0"/>
              <a:t>water, not liquid hydrogen”</a:t>
            </a:r>
          </a:p>
          <a:p>
            <a:r>
              <a:rPr lang="en-US" sz="1400" i="1" dirty="0" smtClean="0"/>
              <a:t>-- Dirac</a:t>
            </a:r>
          </a:p>
          <a:p>
            <a:r>
              <a:rPr lang="en-US" sz="1400" i="1" dirty="0" smtClean="0"/>
              <a:t>Quoted from A. </a:t>
            </a:r>
            <a:r>
              <a:rPr lang="en-US" sz="1400" i="1" dirty="0" err="1" smtClean="0"/>
              <a:t>Zichichi</a:t>
            </a:r>
            <a:r>
              <a:rPr lang="en-US" sz="1400" i="1" dirty="0" smtClean="0"/>
              <a:t> (2008)</a:t>
            </a:r>
          </a:p>
          <a:p>
            <a:r>
              <a:rPr lang="en-US" sz="1400" i="1" dirty="0" smtClean="0"/>
              <a:t>Antiparticles and antimatter: </a:t>
            </a:r>
          </a:p>
          <a:p>
            <a:r>
              <a:rPr lang="en-US" sz="1400" i="1" dirty="0" smtClean="0"/>
              <a:t>the basic difference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5146" y="3501008"/>
            <a:ext cx="35388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Annihilate with normal matter</a:t>
            </a:r>
            <a:b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err="1" smtClean="0">
                <a:latin typeface="Symbol" pitchFamily="18" charset="2"/>
              </a:rPr>
              <a:t>p</a:t>
            </a:r>
            <a:r>
              <a:rPr lang="en-US" sz="1600" baseline="30000" dirty="0" err="1" smtClean="0">
                <a:latin typeface="Symbol" pitchFamily="18" charset="2"/>
              </a:rPr>
              <a:t>+</a:t>
            </a:r>
            <a:r>
              <a:rPr lang="en-US" sz="1600" dirty="0" err="1" smtClean="0">
                <a:latin typeface="Symbol" pitchFamily="18" charset="2"/>
              </a:rPr>
              <a:t>,p</a:t>
            </a:r>
            <a:r>
              <a:rPr lang="en-US" sz="1600" baseline="30000" dirty="0" smtClean="0">
                <a:latin typeface="Symbol" pitchFamily="18" charset="2"/>
              </a:rPr>
              <a:t>-</a:t>
            </a:r>
            <a:r>
              <a:rPr lang="en-US" sz="1600" dirty="0" smtClean="0"/>
              <a:t> are each other’s antiparticle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 smtClean="0"/>
              <a:t>Nuclear force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 smtClean="0"/>
              <a:t>Relatively long lifetime</a:t>
            </a:r>
            <a:endParaRPr 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045" y="5373216"/>
            <a:ext cx="4262955" cy="90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560114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1" descr="nature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5373216"/>
            <a:ext cx="1230313" cy="276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971550" y="63500"/>
            <a:ext cx="7632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Conclusion and Outlook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95536" y="2420888"/>
            <a:ext cx="8569325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buClr>
                <a:schemeClr val="tx1"/>
              </a:buClr>
              <a:buFont typeface="Arial Narrow" pitchFamily="34" charset="0"/>
              <a:buNone/>
            </a:pPr>
            <a:r>
              <a:rPr lang="en-US" altLang="zh-CN" b="1" dirty="0" smtClean="0"/>
              <a:t> </a:t>
            </a:r>
            <a:endParaRPr lang="en-US" altLang="zh-CN" b="1" dirty="0"/>
          </a:p>
          <a:p>
            <a:pPr lvl="1" algn="l">
              <a:buClr>
                <a:schemeClr val="tx1"/>
              </a:buClr>
              <a:buFont typeface="Arial Narrow" pitchFamily="34" charset="0"/>
              <a:buChar char="–"/>
            </a:pPr>
            <a:endParaRPr lang="en-US" altLang="zh-CN" sz="2000" dirty="0"/>
          </a:p>
          <a:p>
            <a:pPr algn="l">
              <a:buClr>
                <a:srgbClr val="0000CC"/>
              </a:buClr>
              <a:buFont typeface="Wingdings" pitchFamily="2" charset="2"/>
              <a:buChar char="u"/>
            </a:pPr>
            <a:r>
              <a:rPr lang="en-US" altLang="zh-CN" sz="2000" b="1" dirty="0">
                <a:solidFill>
                  <a:srgbClr val="0000CC"/>
                </a:solidFill>
              </a:rPr>
              <a:t> </a:t>
            </a:r>
            <a:r>
              <a:rPr lang="en-US" altLang="zh-CN" sz="2000" b="1" baseline="-25000" dirty="0">
                <a:solidFill>
                  <a:srgbClr val="0000CC"/>
                </a:solidFill>
                <a:latin typeface="Symbol" pitchFamily="18" charset="2"/>
              </a:rPr>
              <a:t>L</a:t>
            </a:r>
            <a:r>
              <a:rPr lang="en-US" altLang="zh-CN" sz="2000" b="1" baseline="30000" dirty="0">
                <a:solidFill>
                  <a:srgbClr val="0000CC"/>
                </a:solidFill>
              </a:rPr>
              <a:t>3</a:t>
            </a:r>
            <a:r>
              <a:rPr lang="en-US" altLang="zh-CN" sz="2000" b="1" dirty="0">
                <a:solidFill>
                  <a:srgbClr val="0000CC"/>
                </a:solidFill>
              </a:rPr>
              <a:t>H</a:t>
            </a:r>
            <a:r>
              <a:rPr lang="en-US" altLang="zh-CN" sz="2000" b="1" dirty="0">
                <a:solidFill>
                  <a:srgbClr val="0000CC"/>
                </a:solidFill>
                <a:sym typeface="Wingdings" pitchFamily="2" charset="2"/>
              </a:rPr>
              <a:t></a:t>
            </a:r>
            <a:r>
              <a:rPr lang="en-US" altLang="zh-CN" sz="2000" b="1" i="1" dirty="0">
                <a:solidFill>
                  <a:srgbClr val="0000CC"/>
                </a:solidFill>
                <a:sym typeface="Wingdings" pitchFamily="2" charset="2"/>
              </a:rPr>
              <a:t>d+p+</a:t>
            </a:r>
            <a:r>
              <a:rPr lang="en-US" altLang="zh-CN" sz="2000" b="1" dirty="0">
                <a:solidFill>
                  <a:srgbClr val="0000CC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zh-CN" sz="2000" b="1" dirty="0">
                <a:solidFill>
                  <a:srgbClr val="0000CC"/>
                </a:solidFill>
                <a:sym typeface="Wingdings" pitchFamily="2" charset="2"/>
              </a:rPr>
              <a:t> channel measurement: </a:t>
            </a:r>
            <a:r>
              <a:rPr lang="en-US" altLang="zh-CN" sz="2000" b="1" i="1" dirty="0" smtClean="0">
                <a:solidFill>
                  <a:srgbClr val="0000CC"/>
                </a:solidFill>
                <a:sym typeface="Wingdings" pitchFamily="2" charset="2"/>
              </a:rPr>
              <a:t>d</a:t>
            </a:r>
            <a:r>
              <a:rPr lang="en-US" altLang="zh-CN" sz="2000" b="1" dirty="0" smtClean="0">
                <a:solidFill>
                  <a:srgbClr val="0000CC"/>
                </a:solidFill>
                <a:sym typeface="Wingdings" pitchFamily="2" charset="2"/>
              </a:rPr>
              <a:t> and </a:t>
            </a:r>
            <a:r>
              <a:rPr lang="en-US" altLang="zh-CN" sz="2000" b="1" dirty="0" smtClean="0">
                <a:solidFill>
                  <a:srgbClr val="0000CC"/>
                </a:solidFill>
                <a:sym typeface="Symbol"/>
              </a:rPr>
              <a:t></a:t>
            </a:r>
            <a:r>
              <a:rPr lang="en-US" altLang="zh-CN" sz="2000" b="1" dirty="0" smtClean="0">
                <a:solidFill>
                  <a:srgbClr val="0000CC"/>
                </a:solidFill>
                <a:sym typeface="Wingdings" pitchFamily="2" charset="2"/>
              </a:rPr>
              <a:t>d </a:t>
            </a:r>
            <a:r>
              <a:rPr lang="en-US" altLang="zh-CN" sz="2000" b="1" dirty="0">
                <a:solidFill>
                  <a:srgbClr val="0000CC"/>
                </a:solidFill>
                <a:sym typeface="Wingdings" pitchFamily="2" charset="2"/>
              </a:rPr>
              <a:t>via </a:t>
            </a:r>
            <a:r>
              <a:rPr lang="en-US" altLang="zh-CN" sz="2000" b="1" dirty="0" err="1">
                <a:solidFill>
                  <a:srgbClr val="0000CC"/>
                </a:solidFill>
                <a:sym typeface="Wingdings" pitchFamily="2" charset="2"/>
              </a:rPr>
              <a:t>ToF</a:t>
            </a:r>
            <a:r>
              <a:rPr lang="en-US" altLang="zh-CN" sz="2000" b="1" dirty="0">
                <a:solidFill>
                  <a:srgbClr val="0000CC"/>
                </a:solidFill>
                <a:sym typeface="Wingdings" pitchFamily="2" charset="2"/>
              </a:rPr>
              <a:t>.</a:t>
            </a:r>
          </a:p>
          <a:p>
            <a:pPr algn="l">
              <a:buClr>
                <a:srgbClr val="0000CC"/>
              </a:buClr>
              <a:buFont typeface="Wingdings" pitchFamily="2" charset="2"/>
              <a:buNone/>
            </a:pPr>
            <a:endParaRPr lang="en-US" altLang="zh-CN" sz="2000" b="1" dirty="0">
              <a:solidFill>
                <a:srgbClr val="0000CC"/>
              </a:solidFill>
              <a:sym typeface="Wingdings" pitchFamily="2" charset="2"/>
            </a:endParaRPr>
          </a:p>
          <a:p>
            <a:pPr algn="l">
              <a:buClr>
                <a:srgbClr val="0000CC"/>
              </a:buClr>
              <a:buFont typeface="Wingdings" pitchFamily="2" charset="2"/>
              <a:buChar char="u"/>
            </a:pPr>
            <a:r>
              <a:rPr lang="en-US" altLang="zh-CN" sz="2000" b="1" dirty="0">
                <a:solidFill>
                  <a:srgbClr val="0000CC"/>
                </a:solidFill>
                <a:sym typeface="Wingdings" pitchFamily="2" charset="2"/>
              </a:rPr>
              <a:t> Search for other </a:t>
            </a:r>
            <a:r>
              <a:rPr lang="en-US" altLang="zh-CN" sz="2000" b="1" dirty="0" err="1">
                <a:solidFill>
                  <a:srgbClr val="0000CC"/>
                </a:solidFill>
                <a:sym typeface="Wingdings" pitchFamily="2" charset="2"/>
              </a:rPr>
              <a:t>hypernucleus</a:t>
            </a:r>
            <a:r>
              <a:rPr lang="en-US" altLang="zh-CN" sz="2000" b="1" dirty="0">
                <a:solidFill>
                  <a:srgbClr val="0000CC"/>
                </a:solidFill>
                <a:sym typeface="Wingdings" pitchFamily="2" charset="2"/>
              </a:rPr>
              <a:t>: </a:t>
            </a:r>
            <a:r>
              <a:rPr lang="en-US" altLang="zh-CN" sz="2000" b="1" baseline="30000" dirty="0">
                <a:solidFill>
                  <a:srgbClr val="0000CC"/>
                </a:solidFill>
                <a:sym typeface="Wingdings" pitchFamily="2" charset="2"/>
              </a:rPr>
              <a:t>4</a:t>
            </a:r>
            <a:r>
              <a:rPr lang="en-US" altLang="zh-CN" sz="2000" b="1" baseline="-25000" dirty="0">
                <a:solidFill>
                  <a:srgbClr val="0000CC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zh-CN" sz="2000" b="1" dirty="0">
                <a:solidFill>
                  <a:srgbClr val="0000CC"/>
                </a:solidFill>
                <a:sym typeface="Wingdings" pitchFamily="2" charset="2"/>
              </a:rPr>
              <a:t>H, double </a:t>
            </a:r>
            <a:r>
              <a:rPr lang="en-US" altLang="zh-CN" sz="2000" b="1" dirty="0">
                <a:solidFill>
                  <a:srgbClr val="0000CC"/>
                </a:solidFill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zh-CN" sz="2000" b="1" dirty="0">
                <a:solidFill>
                  <a:srgbClr val="0000CC"/>
                </a:solidFill>
                <a:sym typeface="Wingdings" pitchFamily="2" charset="2"/>
              </a:rPr>
              <a:t>-</a:t>
            </a:r>
            <a:r>
              <a:rPr lang="en-US" altLang="zh-CN" sz="2000" b="1" dirty="0" err="1">
                <a:solidFill>
                  <a:srgbClr val="0000CC"/>
                </a:solidFill>
                <a:sym typeface="Wingdings" pitchFamily="2" charset="2"/>
              </a:rPr>
              <a:t>hypernucleus</a:t>
            </a:r>
            <a:r>
              <a:rPr lang="en-US" altLang="zh-CN" sz="2000" b="1" dirty="0">
                <a:solidFill>
                  <a:srgbClr val="0000CC"/>
                </a:solidFill>
                <a:sym typeface="Wingdings" pitchFamily="2" charset="2"/>
              </a:rPr>
              <a:t>.</a:t>
            </a:r>
          </a:p>
          <a:p>
            <a:pPr algn="l">
              <a:buClr>
                <a:srgbClr val="0000CC"/>
              </a:buClr>
              <a:buFont typeface="Wingdings" pitchFamily="2" charset="2"/>
              <a:buNone/>
            </a:pPr>
            <a:endParaRPr lang="en-US" altLang="zh-CN" sz="2000" b="1" dirty="0">
              <a:solidFill>
                <a:srgbClr val="0000CC"/>
              </a:solidFill>
              <a:sym typeface="Wingdings" pitchFamily="2" charset="2"/>
            </a:endParaRPr>
          </a:p>
          <a:p>
            <a:pPr algn="l">
              <a:buClr>
                <a:srgbClr val="0000CC"/>
              </a:buClr>
              <a:buFont typeface="Wingdings" pitchFamily="2" charset="2"/>
              <a:buChar char="u"/>
            </a:pPr>
            <a:r>
              <a:rPr lang="en-US" altLang="zh-CN" sz="2000" b="1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altLang="zh-CN" sz="2000" b="1" dirty="0" smtClean="0">
                <a:solidFill>
                  <a:srgbClr val="0000CC"/>
                </a:solidFill>
                <a:sym typeface="Wingdings" pitchFamily="2" charset="2"/>
              </a:rPr>
              <a:t>heavier </a:t>
            </a:r>
            <a:r>
              <a:rPr lang="en-US" altLang="zh-CN" sz="2000" b="1" dirty="0" err="1" smtClean="0">
                <a:solidFill>
                  <a:srgbClr val="0000CC"/>
                </a:solidFill>
                <a:sym typeface="Wingdings" pitchFamily="2" charset="2"/>
              </a:rPr>
              <a:t>antinuclei</a:t>
            </a:r>
            <a:r>
              <a:rPr lang="en-US" altLang="zh-CN" sz="2000" b="1" dirty="0" smtClean="0">
                <a:solidFill>
                  <a:srgbClr val="0000CC"/>
                </a:solidFill>
                <a:latin typeface="Symbol" pitchFamily="18" charset="2"/>
                <a:sym typeface="Wingdings" pitchFamily="2" charset="2"/>
              </a:rPr>
              <a:t>, </a:t>
            </a:r>
            <a:r>
              <a:rPr lang="en-US" altLang="zh-CN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antinucleus</a:t>
            </a:r>
            <a:r>
              <a:rPr lang="en-US" altLang="zh-CN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zh-CN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atomcules</a:t>
            </a:r>
            <a:r>
              <a:rPr lang="en-US" altLang="zh-CN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altLang="zh-CN" sz="2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muonic</a:t>
            </a:r>
            <a:r>
              <a:rPr lang="en-US" altLang="zh-CN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hydrogen</a:t>
            </a:r>
          </a:p>
          <a:p>
            <a:pPr algn="l">
              <a:buClr>
                <a:srgbClr val="0000CC"/>
              </a:buClr>
              <a:buFont typeface="Wingdings" pitchFamily="2" charset="2"/>
              <a:buChar char="u"/>
            </a:pPr>
            <a:endParaRPr lang="en-US" altLang="zh-CN" sz="2000" b="1" dirty="0" smtClean="0">
              <a:solidFill>
                <a:srgbClr val="0000CC"/>
              </a:solidFill>
              <a:latin typeface="Symbol" pitchFamily="18" charset="2"/>
              <a:sym typeface="Wingdings" pitchFamily="2" charset="2"/>
            </a:endParaRPr>
          </a:p>
          <a:p>
            <a:pPr algn="l">
              <a:buClr>
                <a:srgbClr val="0000CC"/>
              </a:buClr>
              <a:buFont typeface="Wingdings" pitchFamily="2" charset="2"/>
              <a:buChar char="u"/>
            </a:pPr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RHIC: best antimatter machine  </a:t>
            </a:r>
            <a:endParaRPr lang="en-US" altLang="zh-C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395536" y="1268760"/>
            <a:ext cx="7272337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u"/>
            </a:pPr>
            <a:r>
              <a:rPr lang="en-US" altLang="zh-CN" sz="2200" dirty="0"/>
              <a:t>        has been </a:t>
            </a:r>
            <a:r>
              <a:rPr lang="en-US" altLang="zh-CN" sz="2200" dirty="0">
                <a:solidFill>
                  <a:srgbClr val="FF0000"/>
                </a:solidFill>
              </a:rPr>
              <a:t>observed</a:t>
            </a:r>
            <a:r>
              <a:rPr lang="en-US" altLang="zh-CN" sz="2200" dirty="0"/>
              <a:t> for 1</a:t>
            </a:r>
            <a:r>
              <a:rPr lang="en-US" altLang="zh-CN" sz="2200" baseline="30000" dirty="0"/>
              <a:t>st</a:t>
            </a:r>
            <a:r>
              <a:rPr lang="en-US" altLang="zh-CN" sz="2200" dirty="0"/>
              <a:t> </a:t>
            </a:r>
            <a:r>
              <a:rPr lang="en-US" altLang="zh-CN" sz="2200" dirty="0" smtClean="0"/>
              <a:t>time</a:t>
            </a:r>
          </a:p>
          <a:p>
            <a:pPr algn="l"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u"/>
            </a:pPr>
            <a:r>
              <a:rPr lang="en-US" altLang="zh-CN" sz="2200" dirty="0" smtClean="0"/>
              <a:t>Discovery of antimatter Helium-4 </a:t>
            </a:r>
            <a:endParaRPr lang="en-US" altLang="zh-CN" sz="2200" dirty="0"/>
          </a:p>
        </p:txBody>
      </p:sp>
      <p:graphicFrame>
        <p:nvGraphicFramePr>
          <p:cNvPr id="122882" name="Object 17"/>
          <p:cNvGraphicFramePr>
            <a:graphicFrameLocks noGrp="1" noChangeAspect="1"/>
          </p:cNvGraphicFramePr>
          <p:nvPr/>
        </p:nvGraphicFramePr>
        <p:xfrm>
          <a:off x="755576" y="1196752"/>
          <a:ext cx="576262" cy="546100"/>
        </p:xfrm>
        <a:graphic>
          <a:graphicData uri="http://schemas.openxmlformats.org/presentationml/2006/ole">
            <p:oleObj spid="_x0000_s122882" name="Equation" r:id="rId4" imgW="25380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41"/>
          <p:cNvPicPr>
            <a:picLocks noChangeAspect="1" noChangeArrowheads="1"/>
          </p:cNvPicPr>
          <p:nvPr/>
        </p:nvPicPr>
        <p:blipFill>
          <a:blip r:embed="rId3" cstate="print"/>
          <a:srcRect r="2262"/>
          <a:stretch>
            <a:fillRect/>
          </a:stretch>
        </p:blipFill>
        <p:spPr bwMode="auto">
          <a:xfrm>
            <a:off x="4176708" y="1357298"/>
            <a:ext cx="4854910" cy="372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984250" y="115888"/>
            <a:ext cx="7764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 </a:t>
            </a:r>
            <a:r>
              <a:rPr lang="en-US" altLang="zh-CN" sz="3600" b="1">
                <a:solidFill>
                  <a:srgbClr val="FF0000"/>
                </a:solidFill>
              </a:rPr>
              <a:t>from Hypernuclei</a:t>
            </a:r>
            <a:r>
              <a:rPr lang="en-US" altLang="zh-CN" sz="3600" b="1">
                <a:solidFill>
                  <a:srgbClr val="FF0000"/>
                </a:solidFill>
                <a:sym typeface="Wingdings" pitchFamily="2" charset="2"/>
              </a:rPr>
              <a:t> to Neutron Stars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179388" y="874713"/>
            <a:ext cx="885666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0" lvl="3"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2600" b="1" dirty="0" err="1" smtClean="0">
                <a:solidFill>
                  <a:srgbClr val="000000"/>
                </a:solidFill>
              </a:rPr>
              <a:t>hypernuclei</a:t>
            </a:r>
            <a:r>
              <a:rPr lang="en-GB" altLang="zh-CN" sz="2600" b="1" dirty="0" smtClean="0">
                <a:solidFill>
                  <a:srgbClr val="000000"/>
                </a:solidFill>
              </a:rPr>
              <a:t>       </a:t>
            </a:r>
            <a:r>
              <a:rPr lang="en-GB" altLang="zh-CN" sz="2600" b="1" dirty="0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GB" altLang="zh-CN" sz="2600" b="1" dirty="0" smtClean="0">
                <a:solidFill>
                  <a:srgbClr val="000000"/>
                </a:solidFill>
              </a:rPr>
              <a:t>-B </a:t>
            </a:r>
            <a:r>
              <a:rPr lang="en-GB" altLang="zh-CN" sz="2600" b="1" dirty="0">
                <a:solidFill>
                  <a:srgbClr val="000000"/>
                </a:solidFill>
              </a:rPr>
              <a:t>Interaction       Neutron Stars</a:t>
            </a:r>
          </a:p>
        </p:txBody>
      </p:sp>
      <p:sp>
        <p:nvSpPr>
          <p:cNvPr id="12292" name="Line 45"/>
          <p:cNvSpPr>
            <a:spLocks noChangeShapeType="1"/>
          </p:cNvSpPr>
          <p:nvPr/>
        </p:nvSpPr>
        <p:spPr bwMode="auto">
          <a:xfrm flipH="1">
            <a:off x="2214546" y="1214422"/>
            <a:ext cx="460375" cy="1588"/>
          </a:xfrm>
          <a:prstGeom prst="line">
            <a:avLst/>
          </a:prstGeom>
          <a:noFill/>
          <a:ln w="38160">
            <a:solidFill>
              <a:srgbClr val="AC1C04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46"/>
          <p:cNvSpPr>
            <a:spLocks noChangeShapeType="1"/>
          </p:cNvSpPr>
          <p:nvPr/>
        </p:nvSpPr>
        <p:spPr bwMode="auto">
          <a:xfrm>
            <a:off x="5214942" y="1214422"/>
            <a:ext cx="457200" cy="1588"/>
          </a:xfrm>
          <a:prstGeom prst="line">
            <a:avLst/>
          </a:prstGeom>
          <a:noFill/>
          <a:ln w="38160">
            <a:solidFill>
              <a:srgbClr val="AC1C04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44"/>
          <p:cNvSpPr>
            <a:spLocks noChangeShapeType="1"/>
          </p:cNvSpPr>
          <p:nvPr/>
        </p:nvSpPr>
        <p:spPr bwMode="auto">
          <a:xfrm>
            <a:off x="3203575" y="3427413"/>
            <a:ext cx="1582739" cy="45719"/>
          </a:xfrm>
          <a:prstGeom prst="line">
            <a:avLst/>
          </a:prstGeom>
          <a:noFill/>
          <a:ln w="76320">
            <a:solidFill>
              <a:srgbClr val="AC1C04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-107950" y="1357298"/>
            <a:ext cx="4679950" cy="3344877"/>
            <a:chOff x="-68" y="765"/>
            <a:chExt cx="2793" cy="2027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0" y="765"/>
              <a:ext cx="2725" cy="2027"/>
              <a:chOff x="0" y="872"/>
              <a:chExt cx="2725" cy="2027"/>
            </a:xfrm>
          </p:grpSpPr>
          <p:pic>
            <p:nvPicPr>
              <p:cNvPr id="1230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" y="872"/>
                <a:ext cx="2703" cy="202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cxnSp>
            <p:nvCxnSpPr>
              <p:cNvPr id="54" name="Straight Arrow Connector 53"/>
              <p:cNvCxnSpPr/>
              <p:nvPr/>
            </p:nvCxnSpPr>
            <p:spPr>
              <a:xfrm>
                <a:off x="327" y="1746"/>
                <a:ext cx="207" cy="13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465" y="1447"/>
                <a:ext cx="184" cy="16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03" name="TextBox 50"/>
              <p:cNvSpPr txBox="1">
                <a:spLocks noChangeArrowheads="1"/>
              </p:cNvSpPr>
              <p:nvPr/>
            </p:nvSpPr>
            <p:spPr bwMode="auto">
              <a:xfrm>
                <a:off x="0" y="1539"/>
                <a:ext cx="51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zh-CN" i="1">
                    <a:latin typeface="Verdana" pitchFamily="34" charset="0"/>
                  </a:rPr>
                  <a:t>S=-1</a:t>
                </a:r>
              </a:p>
            </p:txBody>
          </p:sp>
          <p:sp>
            <p:nvSpPr>
              <p:cNvPr id="12304" name="TextBox 51"/>
              <p:cNvSpPr txBox="1">
                <a:spLocks noChangeArrowheads="1"/>
              </p:cNvSpPr>
              <p:nvPr/>
            </p:nvSpPr>
            <p:spPr bwMode="auto">
              <a:xfrm>
                <a:off x="0" y="1263"/>
                <a:ext cx="51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zh-CN" i="1">
                    <a:latin typeface="Verdana" pitchFamily="34" charset="0"/>
                  </a:rPr>
                  <a:t>S=-2</a:t>
                </a:r>
              </a:p>
            </p:txBody>
          </p:sp>
        </p:grpSp>
        <p:sp>
          <p:nvSpPr>
            <p:cNvPr id="12299" name="TextBox 57"/>
            <p:cNvSpPr txBox="1">
              <a:spLocks noChangeArrowheads="1"/>
            </p:cNvSpPr>
            <p:nvPr/>
          </p:nvSpPr>
          <p:spPr bwMode="auto">
            <a:xfrm>
              <a:off x="-68" y="2239"/>
              <a:ext cx="5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1600" i="1">
                  <a:latin typeface="Verdana" pitchFamily="34" charset="0"/>
                </a:rPr>
                <a:t> S=-0</a:t>
              </a:r>
            </a:p>
          </p:txBody>
        </p:sp>
      </p:grpSp>
      <p:sp>
        <p:nvSpPr>
          <p:cNvPr id="76859" name="Rectangle 59"/>
          <p:cNvSpPr>
            <a:spLocks noChangeArrowheads="1"/>
          </p:cNvSpPr>
          <p:nvPr/>
        </p:nvSpPr>
        <p:spPr bwMode="auto">
          <a:xfrm>
            <a:off x="0" y="4572008"/>
            <a:ext cx="86423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500"/>
              </a:spcBef>
              <a:buClr>
                <a:schemeClr val="tx1"/>
              </a:buClr>
              <a:buSzPct val="90000"/>
              <a:buFont typeface="Arial Narrow" pitchFamily="34" charset="0"/>
              <a:buNone/>
              <a:defRPr/>
            </a:pPr>
            <a:r>
              <a:rPr lang="en-GB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Several possible configurations of </a:t>
            </a:r>
            <a:r>
              <a:rPr lang="en-GB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Neutron Stars</a:t>
            </a:r>
          </a:p>
          <a:p>
            <a:pPr marL="742950" lvl="1" indent="-285750" algn="l">
              <a:spcBef>
                <a:spcPts val="500"/>
              </a:spcBef>
              <a:buClr>
                <a:schemeClr val="tx1"/>
              </a:buClr>
              <a:buSzPct val="90000"/>
              <a:buFont typeface="Arial Narrow" pitchFamily="34" charset="0"/>
              <a:buChar char="–"/>
              <a:defRPr/>
            </a:pPr>
            <a:r>
              <a:rPr lang="en-GB" altLang="zh-CN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Kaon</a:t>
            </a:r>
            <a:r>
              <a:rPr lang="en-GB" altLang="zh-CN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condensate, hyperons</a:t>
            </a:r>
            <a:r>
              <a:rPr lang="en-GB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strange quark matter</a:t>
            </a:r>
          </a:p>
          <a:p>
            <a:pPr algn="l">
              <a:spcBef>
                <a:spcPts val="500"/>
              </a:spcBef>
              <a:buClr>
                <a:srgbClr val="009999"/>
              </a:buClr>
              <a:buSzPct val="90000"/>
              <a:buFont typeface="Wingdings" pitchFamily="2" charset="2"/>
              <a:buNone/>
              <a:defRPr/>
            </a:pPr>
            <a:r>
              <a:rPr lang="en-GB" altLang="zh-CN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</a:t>
            </a:r>
            <a:r>
              <a:rPr lang="en-GB" altLang="zh-CN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GB" altLang="zh-CN" sz="2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</a:t>
            </a:r>
            <a:r>
              <a:rPr lang="en-GB" altLang="zh-CN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zh-CN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hypernuclei</a:t>
            </a:r>
            <a:r>
              <a:rPr lang="en-GB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 the laboratory: </a:t>
            </a:r>
          </a:p>
          <a:p>
            <a:pPr marL="742950" lvl="1" indent="-285750" algn="l">
              <a:spcBef>
                <a:spcPts val="500"/>
              </a:spcBef>
              <a:buClr>
                <a:schemeClr val="tx1"/>
              </a:buClr>
              <a:buSzPct val="90000"/>
              <a:buFont typeface="Arial Narrow" pitchFamily="34" charset="0"/>
              <a:buChar char="–"/>
              <a:defRPr/>
            </a:pPr>
            <a:r>
              <a:rPr lang="en-GB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study the</a:t>
            </a:r>
            <a:r>
              <a:rPr lang="en-GB" altLang="zh-CN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strange sector</a:t>
            </a:r>
            <a:r>
              <a:rPr lang="en-GB" altLang="zh-CN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the baryon-baryon interaction</a:t>
            </a:r>
          </a:p>
          <a:p>
            <a:pPr marL="742950" lvl="1" indent="-285750" algn="l">
              <a:spcBef>
                <a:spcPts val="500"/>
              </a:spcBef>
              <a:buClr>
                <a:schemeClr val="tx1"/>
              </a:buClr>
              <a:buSzPct val="90000"/>
              <a:buFont typeface="Arial Narrow" pitchFamily="34" charset="0"/>
              <a:buChar char="–"/>
              <a:defRPr/>
            </a:pPr>
            <a:r>
              <a:rPr lang="en-GB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provide info on EOS of neutron stars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0860" y="5214950"/>
            <a:ext cx="2573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/>
              <a:t>J.M. </a:t>
            </a:r>
            <a:r>
              <a:rPr lang="en-US" sz="700" b="1" dirty="0" err="1" smtClean="0"/>
              <a:t>Lattimer</a:t>
            </a:r>
            <a:r>
              <a:rPr lang="en-US" sz="700" b="1" dirty="0" smtClean="0"/>
              <a:t> and M. </a:t>
            </a:r>
            <a:r>
              <a:rPr lang="en-US" sz="700" b="1" dirty="0" err="1" smtClean="0"/>
              <a:t>Prakash</a:t>
            </a:r>
            <a:r>
              <a:rPr lang="en-US" sz="700" b="1" dirty="0" smtClean="0"/>
              <a:t>, </a:t>
            </a:r>
          </a:p>
          <a:p>
            <a:r>
              <a:rPr lang="en-US" sz="700" b="1" dirty="0" smtClean="0"/>
              <a:t>"The Physics of Neutron Stars", Science 304, 536 (2004)</a:t>
            </a:r>
          </a:p>
          <a:p>
            <a:r>
              <a:rPr lang="de-DE" sz="700" b="1" dirty="0" smtClean="0"/>
              <a:t>J. Schaffner and I. Mishustin, </a:t>
            </a:r>
            <a:r>
              <a:rPr lang="de-DE" sz="700" b="1" i="1" dirty="0" smtClean="0"/>
              <a:t>Phys. Rev. C</a:t>
            </a:r>
            <a:r>
              <a:rPr lang="de-DE" sz="700" b="1" dirty="0" smtClean="0"/>
              <a:t> 53 (1996): </a:t>
            </a:r>
            <a:br>
              <a:rPr lang="de-DE" sz="700" b="1" dirty="0" smtClean="0"/>
            </a:br>
            <a:r>
              <a:rPr lang="en-US" sz="800" b="1" dirty="0" err="1" smtClean="0"/>
              <a:t>Hyperon</a:t>
            </a:r>
            <a:r>
              <a:rPr lang="en-US" sz="800" b="1" dirty="0" smtClean="0"/>
              <a:t>-rich matter in neutron stars</a:t>
            </a:r>
            <a:endParaRPr lang="en-US" sz="700" b="1" dirty="0" smtClean="0"/>
          </a:p>
          <a:p>
            <a:endParaRPr lang="en-US" sz="700" b="1" dirty="0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071670" y="3714752"/>
            <a:ext cx="857256" cy="2022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700" b="1" dirty="0" smtClean="0">
                <a:solidFill>
                  <a:srgbClr val="000000"/>
                </a:solidFill>
                <a:latin typeface="Verdana" pitchFamily="34" charset="0"/>
              </a:rPr>
              <a:t>Saito</a:t>
            </a:r>
            <a:r>
              <a:rPr lang="en-GB" altLang="zh-CN" sz="700" b="1" dirty="0">
                <a:solidFill>
                  <a:srgbClr val="000000"/>
                </a:solidFill>
                <a:latin typeface="Verdana" pitchFamily="34" charset="0"/>
              </a:rPr>
              <a:t>, HYP06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Strangeness Fluctuation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4886" y="1000108"/>
            <a:ext cx="570911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5857892"/>
            <a:ext cx="65722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Jan </a:t>
            </a:r>
            <a:r>
              <a:rPr lang="en-US" sz="1100" dirty="0" err="1" smtClean="0"/>
              <a:t>Steinheimer</a:t>
            </a:r>
            <a:r>
              <a:rPr lang="en-US" sz="1100" dirty="0" smtClean="0"/>
              <a:t> , Horst </a:t>
            </a:r>
            <a:r>
              <a:rPr lang="en-US" sz="1100" dirty="0" err="1" smtClean="0"/>
              <a:t>Stoecker</a:t>
            </a:r>
            <a:r>
              <a:rPr lang="en-US" sz="1100" dirty="0" smtClean="0"/>
              <a:t>, Ingo </a:t>
            </a:r>
            <a:r>
              <a:rPr lang="en-US" sz="1100" dirty="0" err="1" smtClean="0"/>
              <a:t>Augustin</a:t>
            </a:r>
            <a:r>
              <a:rPr lang="en-US" sz="1100" dirty="0" smtClean="0"/>
              <a:t>, Anton </a:t>
            </a:r>
            <a:r>
              <a:rPr lang="en-US" sz="1100" dirty="0" err="1" smtClean="0"/>
              <a:t>Andronic</a:t>
            </a:r>
            <a:r>
              <a:rPr lang="en-US" sz="1100" dirty="0" smtClean="0"/>
              <a:t>, Takehiko </a:t>
            </a:r>
            <a:r>
              <a:rPr lang="en-US" sz="1100" dirty="0" err="1" smtClean="0"/>
              <a:t>Saito,Peter</a:t>
            </a:r>
            <a:r>
              <a:rPr lang="en-US" sz="1100" dirty="0" smtClean="0"/>
              <a:t> </a:t>
            </a:r>
            <a:r>
              <a:rPr lang="en-US" sz="1100" dirty="0" err="1" smtClean="0"/>
              <a:t>Senger</a:t>
            </a:r>
            <a:r>
              <a:rPr lang="en-US" sz="1100" dirty="0" smtClean="0"/>
              <a:t>, Progress in Particle and Nuclear Physics 62 (2009) 313317</a:t>
            </a:r>
          </a:p>
          <a:p>
            <a:r>
              <a:rPr lang="en-US" sz="1100" dirty="0" smtClean="0"/>
              <a:t>J. </a:t>
            </a:r>
            <a:r>
              <a:rPr lang="en-US" sz="1100" dirty="0" err="1" smtClean="0"/>
              <a:t>Steinheimer</a:t>
            </a:r>
            <a:r>
              <a:rPr lang="en-US" sz="1100" dirty="0" smtClean="0"/>
              <a:t>: SQM09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5214950"/>
            <a:ext cx="7306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UrQMD</a:t>
            </a:r>
            <a:r>
              <a:rPr lang="en-US" sz="1200" b="1" dirty="0" smtClean="0"/>
              <a:t> E-by-E Distribution of the strangeness to baryon fraction in the transverse plane (z=0 fm).</a:t>
            </a:r>
            <a:endParaRPr lang="en-US" sz="1200" b="1" dirty="0"/>
          </a:p>
        </p:txBody>
      </p:sp>
      <p:pic>
        <p:nvPicPr>
          <p:cNvPr id="7" name="Picture 9" descr="Z:\XZB\THESIS\QGP_H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1428736"/>
            <a:ext cx="3421370" cy="32147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F:\BES\PhaseDiagram\PhaseDiagram_temp.tif"/>
          <p:cNvPicPr>
            <a:picLocks noGrp="1"/>
          </p:cNvPicPr>
          <p:nvPr>
            <p:ph sz="half" idx="1"/>
          </p:nvPr>
        </p:nvPicPr>
        <p:blipFill>
          <a:blip r:embed="rId3" cstate="print"/>
          <a:srcRect r="16978" b="-12419"/>
          <a:stretch>
            <a:fillRect/>
          </a:stretch>
        </p:blipFill>
        <p:spPr bwMode="auto">
          <a:xfrm>
            <a:off x="0" y="857232"/>
            <a:ext cx="45720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543824" cy="71438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Energy scan to establish the trend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5429264"/>
            <a:ext cx="2516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Hypertriton</a:t>
            </a:r>
            <a:r>
              <a:rPr lang="en-US" dirty="0" smtClean="0"/>
              <a:t> only</a:t>
            </a:r>
          </a:p>
          <a:p>
            <a:pPr algn="l"/>
            <a:r>
              <a:rPr lang="en-US" dirty="0" smtClean="0"/>
              <a:t>STAR: DAQ1000+TOF</a:t>
            </a:r>
            <a:endParaRPr lang="en-US" dirty="0"/>
          </a:p>
        </p:txBody>
      </p:sp>
      <p:pic>
        <p:nvPicPr>
          <p:cNvPr id="9" name="Picture 8" descr="S3_withAMP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6774" y="857232"/>
            <a:ext cx="4817226" cy="4000528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214282" y="4786322"/>
          <a:ext cx="5572163" cy="1643071"/>
        </p:xfrm>
        <a:graphic>
          <a:graphicData uri="http://schemas.openxmlformats.org/drawingml/2006/table">
            <a:tbl>
              <a:tblPr/>
              <a:tblGrid>
                <a:gridCol w="1543410"/>
                <a:gridCol w="1475318"/>
                <a:gridCol w="1361832"/>
                <a:gridCol w="1191603"/>
              </a:tblGrid>
              <a:tr h="3448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Beam energy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200(30—200)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GeV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~17 (10—30)GeV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~5 (5-10) GeV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Minbias events# (5</a:t>
                      </a:r>
                      <a:r>
                        <a:rPr lang="en-US" sz="1200" b="1">
                          <a:latin typeface="Symbo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300M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~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10—100M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~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1—10M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Penalty factor 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1448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368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He invariant yields 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1.6x10</a:t>
                      </a:r>
                      <a:r>
                        <a:rPr lang="en-US" sz="1200" baseline="30000">
                          <a:latin typeface="Times New Roman"/>
                          <a:ea typeface="Times New Roman"/>
                          <a:cs typeface="Times New Roman"/>
                        </a:rPr>
                        <a:t>-6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2x10</a:t>
                      </a:r>
                      <a:r>
                        <a:rPr lang="en-US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0.01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 baseline="-25000">
                          <a:latin typeface="Symbo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H/</a:t>
                      </a:r>
                      <a:r>
                        <a:rPr lang="en-US" sz="1200" baseline="30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He assumed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0.3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0.05</a:t>
                      </a:r>
                    </a:p>
                  </a:txBody>
                  <a:tcPr marL="49352" marR="493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57884" y="1285860"/>
            <a:ext cx="282320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S. Zhang et al., arXiv:0908.3357 (PLB)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639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Creating first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Antinucleus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tomcules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292" t="25263" r="62689" b="18947"/>
          <a:stretch>
            <a:fillRect/>
          </a:stretch>
        </p:blipFill>
        <p:spPr bwMode="auto">
          <a:xfrm>
            <a:off x="5572132" y="928670"/>
            <a:ext cx="303256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44" y="2428868"/>
            <a:ext cx="485261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if we replace antiproton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b="1" dirty="0" err="1" smtClean="0">
                <a:solidFill>
                  <a:srgbClr val="FF0000"/>
                </a:solidFill>
              </a:rPr>
              <a:t>antideuteron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antitriton</a:t>
            </a:r>
            <a:r>
              <a:rPr lang="en-US" b="1" dirty="0" smtClean="0">
                <a:solidFill>
                  <a:srgbClr val="FF0000"/>
                </a:solidFill>
              </a:rPr>
              <a:t> or antiHelium3</a:t>
            </a:r>
          </a:p>
          <a:p>
            <a:endParaRPr lang="en-US" dirty="0"/>
          </a:p>
          <a:p>
            <a:r>
              <a:rPr lang="en-US" dirty="0" smtClean="0"/>
              <a:t>Atomic structure should be the same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err="1" smtClean="0"/>
              <a:t>antideuteron</a:t>
            </a:r>
            <a:r>
              <a:rPr lang="en-US" dirty="0" smtClean="0"/>
              <a:t> and </a:t>
            </a:r>
            <a:r>
              <a:rPr lang="en-US" dirty="0" err="1" smtClean="0"/>
              <a:t>antitriton</a:t>
            </a:r>
            <a:r>
              <a:rPr lang="en-US" dirty="0" smtClean="0"/>
              <a:t> (-1 charge)</a:t>
            </a:r>
            <a:br>
              <a:rPr lang="en-US" dirty="0" smtClean="0"/>
            </a:br>
            <a:r>
              <a:rPr lang="en-US" dirty="0" smtClean="0"/>
              <a:t>Reduced mass M* will be different. </a:t>
            </a:r>
          </a:p>
          <a:p>
            <a:endParaRPr lang="en-US" dirty="0"/>
          </a:p>
          <a:p>
            <a:r>
              <a:rPr lang="en-US" dirty="0" smtClean="0"/>
              <a:t>Only RHIC can answer this question with </a:t>
            </a:r>
            <a:br>
              <a:rPr lang="en-US" dirty="0" smtClean="0"/>
            </a:br>
            <a:r>
              <a:rPr lang="en-US" dirty="0" smtClean="0"/>
              <a:t>enough antimatter nuclei for such study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185736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sym typeface="Symbol"/>
              </a:rPr>
              <a:t></a:t>
            </a:r>
            <a:r>
              <a:rPr lang="en-US" sz="1600" b="1" dirty="0" err="1" smtClean="0">
                <a:solidFill>
                  <a:srgbClr val="FF0000"/>
                </a:solidFill>
                <a:sym typeface="Symbol"/>
              </a:rPr>
              <a:t>dt</a:t>
            </a:r>
            <a:r>
              <a:rPr lang="en-US" sz="1600" b="1" dirty="0" smtClean="0">
                <a:solidFill>
                  <a:srgbClr val="FF0000"/>
                </a:solidFill>
                <a:sym typeface="Symbol"/>
              </a:rPr>
              <a:t> He3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5000636"/>
            <a:ext cx="6143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Possible Physics Topics: 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Measure </a:t>
            </a:r>
            <a:r>
              <a:rPr lang="en-US" sz="1400" dirty="0" err="1" smtClean="0"/>
              <a:t>antinucleus</a:t>
            </a:r>
            <a:r>
              <a:rPr lang="en-US" sz="1400" dirty="0" smtClean="0"/>
              <a:t> mass and magnetic moment for CPT test, 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Study the </a:t>
            </a:r>
            <a:r>
              <a:rPr lang="en-US" sz="1400" dirty="0" err="1" smtClean="0"/>
              <a:t>antinucleus</a:t>
            </a:r>
            <a:r>
              <a:rPr lang="en-US" sz="1400" dirty="0" smtClean="0"/>
              <a:t> annihilation process (sequence)  </a:t>
            </a:r>
            <a:endParaRPr lang="en-US" sz="1400" dirty="0"/>
          </a:p>
          <a:p>
            <a:pPr algn="l">
              <a:buFont typeface="Arial" pitchFamily="34" charset="0"/>
              <a:buChar char="•"/>
            </a:pPr>
            <a:r>
              <a:rPr lang="en-US" sz="1400" dirty="0" err="1" smtClean="0"/>
              <a:t>antinucleus</a:t>
            </a:r>
            <a:r>
              <a:rPr lang="en-US" sz="1400" dirty="0" smtClean="0"/>
              <a:t>-nucleus Annihilation </a:t>
            </a:r>
            <a:br>
              <a:rPr lang="en-US" sz="1400" dirty="0" smtClean="0"/>
            </a:br>
            <a:r>
              <a:rPr lang="en-US" sz="1400" dirty="0" smtClean="0"/>
              <a:t>  (what do they create? Hot or cold matter)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Maybe even </a:t>
            </a:r>
            <a:r>
              <a:rPr lang="en-US" sz="1400" dirty="0" err="1" smtClean="0"/>
              <a:t>antiAlpha</a:t>
            </a:r>
            <a:r>
              <a:rPr lang="en-US" sz="1400" dirty="0" smtClean="0"/>
              <a:t> </a:t>
            </a:r>
            <a:r>
              <a:rPr lang="en-US" sz="1400" dirty="0" err="1" smtClean="0"/>
              <a:t>Atomcule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000108"/>
            <a:ext cx="49291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err="1" smtClean="0"/>
              <a:t>Metastable</a:t>
            </a:r>
            <a:r>
              <a:rPr lang="en-US" sz="1400" dirty="0" smtClean="0"/>
              <a:t> antiproton-helium atom discovered at KEK:  </a:t>
            </a:r>
            <a:br>
              <a:rPr lang="en-US" sz="1400" dirty="0" smtClean="0"/>
            </a:br>
            <a:r>
              <a:rPr lang="en-US" sz="1400" dirty="0" smtClean="0"/>
              <a:t>Iwasaki, </a:t>
            </a:r>
            <a:r>
              <a:rPr lang="en-US" sz="1400" b="1" dirty="0" smtClean="0"/>
              <a:t>PRL</a:t>
            </a:r>
            <a:r>
              <a:rPr lang="en-US" sz="1400" dirty="0" smtClean="0"/>
              <a:t> 67 (1991); </a:t>
            </a:r>
            <a:r>
              <a:rPr lang="en-US" sz="1400" b="1" dirty="0" smtClean="0"/>
              <a:t>nature</a:t>
            </a:r>
            <a:r>
              <a:rPr lang="en-US" sz="1400" dirty="0" smtClean="0"/>
              <a:t> 361 (1993) 238</a:t>
            </a:r>
          </a:p>
          <a:p>
            <a:pPr algn="l"/>
            <a:r>
              <a:rPr lang="en-US" sz="1400" dirty="0" smtClean="0"/>
              <a:t>Mass difference: p-</a:t>
            </a:r>
            <a:r>
              <a:rPr lang="en-US" sz="1400" dirty="0" err="1" smtClean="0"/>
              <a:t>pbar</a:t>
            </a:r>
            <a:r>
              <a:rPr lang="en-US" sz="1400" dirty="0" smtClean="0"/>
              <a:t> &lt; 2x10</a:t>
            </a:r>
            <a:r>
              <a:rPr lang="en-US" sz="1400" baseline="30000" dirty="0" smtClean="0"/>
              <a:t>-9</a:t>
            </a:r>
            <a:r>
              <a:rPr lang="en-US" sz="1400" dirty="0" smtClean="0"/>
              <a:t>; Hori, </a:t>
            </a:r>
            <a:r>
              <a:rPr lang="en-US" sz="1400" b="1" dirty="0" smtClean="0"/>
              <a:t>PRL</a:t>
            </a:r>
            <a:r>
              <a:rPr lang="en-US" sz="1400" dirty="0" smtClean="0"/>
              <a:t> 96 (2006); </a:t>
            </a:r>
          </a:p>
          <a:p>
            <a:pPr algn="l"/>
            <a:r>
              <a:rPr lang="en-US" sz="1400" dirty="0" smtClean="0"/>
              <a:t>measurement of baryon mass and magnetic moment </a:t>
            </a:r>
            <a:br>
              <a:rPr lang="en-US" sz="1400" dirty="0" smtClean="0"/>
            </a:br>
            <a:r>
              <a:rPr lang="en-US" sz="1400" dirty="0" smtClean="0"/>
              <a:t>for CPT test at LEAR/CERN</a:t>
            </a:r>
          </a:p>
          <a:p>
            <a:pPr algn="l"/>
            <a:r>
              <a:rPr lang="en-US" sz="1400" dirty="0" smtClean="0"/>
              <a:t>http://asacusa.web.cern.ch/ASACUSA/index-e.html</a:t>
            </a:r>
            <a:endParaRPr lang="en-US" sz="1400" dirty="0"/>
          </a:p>
        </p:txBody>
      </p:sp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857628"/>
            <a:ext cx="2805521" cy="26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4071942"/>
            <a:ext cx="50768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first </a:t>
            </a:r>
            <a:r>
              <a:rPr lang="en-GB" altLang="zh-CN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hypernucleus</a:t>
            </a:r>
            <a:r>
              <a:rPr lang="en-GB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was discovered by </a:t>
            </a:r>
            <a:r>
              <a:rPr lang="en-GB" altLang="zh-CN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Danysz</a:t>
            </a:r>
            <a:r>
              <a:rPr lang="en-GB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altLang="zh-CN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Pniewski</a:t>
            </a:r>
            <a:r>
              <a:rPr lang="en-GB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1952. It was formed in a cosmic ray interaction in a balloon-flown emulsion plate.  </a:t>
            </a:r>
          </a:p>
          <a:p>
            <a:pPr algn="l">
              <a:defRPr/>
            </a:pPr>
            <a:r>
              <a:rPr lang="en-GB" altLang="zh-CN" sz="1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M. </a:t>
            </a:r>
            <a:r>
              <a:rPr lang="en-GB" altLang="zh-CN" sz="14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Danysz</a:t>
            </a:r>
            <a:r>
              <a:rPr lang="en-GB" altLang="zh-CN" sz="1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J. </a:t>
            </a:r>
            <a:r>
              <a:rPr lang="en-GB" altLang="zh-CN" sz="14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Pniewski</a:t>
            </a:r>
            <a:r>
              <a:rPr lang="en-GB" altLang="zh-CN" sz="1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altLang="zh-CN" sz="14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Phil. Mag. 44 (1953) 348</a:t>
            </a:r>
            <a:endParaRPr lang="zh-CN" altLang="en-US" sz="1400" b="1" i="1" u="sng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1908305" y="214290"/>
            <a:ext cx="5314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What are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Hypernuclei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?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2056" name="TextBox 12"/>
          <p:cNvSpPr txBox="1">
            <a:spLocks noChangeArrowheads="1"/>
          </p:cNvSpPr>
          <p:nvPr/>
        </p:nvSpPr>
        <p:spPr bwMode="auto">
          <a:xfrm>
            <a:off x="5581650" y="895350"/>
            <a:ext cx="314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CC"/>
                </a:solidFill>
                <a:cs typeface="Arial" charset="0"/>
              </a:rPr>
              <a:t>Hypernuclei of lowest  A</a:t>
            </a:r>
            <a:endParaRPr lang="en-US" altLang="zh-CN" sz="2000" b="1">
              <a:solidFill>
                <a:srgbClr val="0000CC"/>
              </a:solidFill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4929190" y="2714620"/>
            <a:ext cx="4391025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altLang="zh-CN" dirty="0"/>
              <a:t> Y-N interaction: a good window to</a:t>
            </a:r>
          </a:p>
          <a:p>
            <a:pPr algn="l">
              <a:buFont typeface="Arial" charset="0"/>
              <a:buNone/>
            </a:pPr>
            <a:r>
              <a:rPr lang="en-US" altLang="zh-CN" dirty="0"/>
              <a:t>   understand the baryon potential </a:t>
            </a:r>
          </a:p>
          <a:p>
            <a:pPr algn="l">
              <a:buFont typeface="Arial" charset="0"/>
              <a:buNone/>
            </a:pPr>
            <a:endParaRPr lang="en-US" altLang="zh-CN" dirty="0"/>
          </a:p>
          <a:p>
            <a:pPr algn="l">
              <a:buFont typeface="Arial" charset="0"/>
              <a:buChar char="•"/>
            </a:pPr>
            <a:r>
              <a:rPr lang="en-US" altLang="zh-CN" dirty="0"/>
              <a:t> Binding energy and lifetime are </a:t>
            </a:r>
            <a:br>
              <a:rPr lang="en-US" altLang="zh-CN" dirty="0"/>
            </a:br>
            <a:r>
              <a:rPr lang="en-US" altLang="zh-CN" dirty="0"/>
              <a:t>   very sensitive to </a:t>
            </a:r>
            <a:r>
              <a:rPr lang="en-US" altLang="zh-CN" dirty="0">
                <a:solidFill>
                  <a:srgbClr val="0000CC"/>
                </a:solidFill>
              </a:rPr>
              <a:t>Y-N interactions</a:t>
            </a:r>
            <a:r>
              <a:rPr lang="en-US" altLang="zh-CN" dirty="0">
                <a:solidFill>
                  <a:srgbClr val="00B050"/>
                </a:solidFill>
              </a:rPr>
              <a:t/>
            </a:r>
            <a:br>
              <a:rPr lang="en-US" altLang="zh-CN" dirty="0">
                <a:solidFill>
                  <a:srgbClr val="00B050"/>
                </a:solidFill>
              </a:rPr>
            </a:br>
            <a:endParaRPr lang="en-US" altLang="zh-CN" sz="900" dirty="0">
              <a:solidFill>
                <a:srgbClr val="00B050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US" altLang="zh-CN" dirty="0"/>
              <a:t>  </a:t>
            </a:r>
            <a:r>
              <a:rPr lang="en-US" altLang="zh-CN" dirty="0" err="1"/>
              <a:t>Hypertriton</a:t>
            </a:r>
            <a:r>
              <a:rPr lang="en-US" altLang="zh-CN" dirty="0"/>
              <a:t>: </a:t>
            </a:r>
            <a:r>
              <a:rPr lang="en-US" altLang="zh-CN" sz="1400" b="1" dirty="0">
                <a:solidFill>
                  <a:srgbClr val="0000CC"/>
                </a:solidFill>
                <a:latin typeface="Symbol" pitchFamily="18" charset="2"/>
              </a:rPr>
              <a:t>D</a:t>
            </a:r>
            <a:r>
              <a:rPr lang="en-US" altLang="zh-CN" sz="1400" b="1" dirty="0">
                <a:solidFill>
                  <a:srgbClr val="0000CC"/>
                </a:solidFill>
              </a:rPr>
              <a:t>B=130±50 </a:t>
            </a:r>
            <a:r>
              <a:rPr lang="en-US" altLang="zh-CN" sz="1400" b="1" dirty="0" err="1">
                <a:solidFill>
                  <a:srgbClr val="0000CC"/>
                </a:solidFill>
              </a:rPr>
              <a:t>KeV</a:t>
            </a:r>
            <a:r>
              <a:rPr lang="en-US" altLang="zh-CN" sz="1400" b="1" dirty="0">
                <a:solidFill>
                  <a:srgbClr val="0000CC"/>
                </a:solidFill>
              </a:rPr>
              <a:t>; r~10fm</a:t>
            </a:r>
            <a:r>
              <a:rPr lang="en-US" altLang="zh-CN" dirty="0">
                <a:solidFill>
                  <a:srgbClr val="00B050"/>
                </a:solidFill>
              </a:rPr>
              <a:t/>
            </a:r>
            <a:br>
              <a:rPr lang="en-US" altLang="zh-CN" dirty="0">
                <a:solidFill>
                  <a:srgbClr val="00B050"/>
                </a:solidFill>
              </a:rPr>
            </a:br>
            <a:endParaRPr lang="en-US" altLang="zh-CN" sz="800" dirty="0">
              <a:solidFill>
                <a:srgbClr val="00B050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US" altLang="zh-CN" dirty="0"/>
              <a:t>  Production rate via </a:t>
            </a:r>
            <a:r>
              <a:rPr lang="en-US" altLang="zh-CN" dirty="0">
                <a:solidFill>
                  <a:srgbClr val="0000CC"/>
                </a:solidFill>
              </a:rPr>
              <a:t>coalescence</a:t>
            </a:r>
            <a:r>
              <a:rPr lang="en-US" altLang="zh-CN" dirty="0">
                <a:solidFill>
                  <a:srgbClr val="00B050"/>
                </a:solidFill>
              </a:rPr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   at RHIC depends on overlapping wave </a:t>
            </a:r>
            <a:br>
              <a:rPr lang="en-US" altLang="zh-CN" dirty="0"/>
            </a:br>
            <a:r>
              <a:rPr lang="en-US" altLang="zh-CN" dirty="0"/>
              <a:t>   functions of </a:t>
            </a:r>
            <a:r>
              <a:rPr lang="en-US" altLang="zh-CN" b="1" dirty="0" err="1"/>
              <a:t>n+p+</a:t>
            </a:r>
            <a:r>
              <a:rPr lang="en-US" altLang="zh-CN" sz="2000" b="1" dirty="0" err="1">
                <a:latin typeface="Symbol" pitchFamily="18" charset="2"/>
              </a:rPr>
              <a:t>L</a:t>
            </a:r>
            <a:r>
              <a:rPr lang="en-US" altLang="zh-CN" b="1" dirty="0">
                <a:latin typeface="Symbol" pitchFamily="18" charset="2"/>
              </a:rPr>
              <a:t> </a:t>
            </a:r>
            <a:r>
              <a:rPr lang="en-US" altLang="zh-CN" dirty="0">
                <a:cs typeface="Arial" charset="0"/>
              </a:rPr>
              <a:t>in final </a:t>
            </a:r>
            <a:r>
              <a:rPr lang="en-US" altLang="zh-CN" dirty="0" smtClean="0">
                <a:cs typeface="Arial" charset="0"/>
              </a:rPr>
              <a:t>state</a:t>
            </a:r>
            <a:r>
              <a:rPr lang="en-US" altLang="zh-CN" dirty="0">
                <a:cs typeface="Arial" charset="0"/>
              </a:rPr>
              <a:t/>
            </a:r>
            <a:br>
              <a:rPr lang="en-US" altLang="zh-CN" dirty="0">
                <a:cs typeface="Arial" charset="0"/>
              </a:rPr>
            </a:br>
            <a:endParaRPr lang="en-US" altLang="zh-CN" sz="800" dirty="0">
              <a:cs typeface="Arial" charset="0"/>
            </a:endParaRPr>
          </a:p>
          <a:p>
            <a:pPr algn="l">
              <a:buFont typeface="Arial" charset="0"/>
              <a:buChar char="•"/>
            </a:pPr>
            <a:r>
              <a:rPr lang="en-US" altLang="zh-CN" dirty="0">
                <a:cs typeface="Arial" charset="0"/>
              </a:rPr>
              <a:t>  Important first step for searching for</a:t>
            </a:r>
            <a:br>
              <a:rPr lang="en-US" altLang="zh-CN" dirty="0">
                <a:cs typeface="Arial" charset="0"/>
              </a:rPr>
            </a:br>
            <a:r>
              <a:rPr lang="en-US" altLang="zh-CN" dirty="0">
                <a:cs typeface="Arial" charset="0"/>
              </a:rPr>
              <a:t>   other </a:t>
            </a:r>
            <a:r>
              <a:rPr lang="en-US" altLang="zh-CN" dirty="0">
                <a:solidFill>
                  <a:srgbClr val="0000CC"/>
                </a:solidFill>
                <a:cs typeface="Arial" charset="0"/>
              </a:rPr>
              <a:t>exotic</a:t>
            </a:r>
            <a:r>
              <a:rPr lang="en-US" altLang="zh-CN" dirty="0">
                <a:cs typeface="Arial" charset="0"/>
              </a:rPr>
              <a:t> </a:t>
            </a:r>
            <a:r>
              <a:rPr lang="en-US" altLang="zh-CN" dirty="0" err="1">
                <a:cs typeface="Arial" charset="0"/>
              </a:rPr>
              <a:t>hypernuclei</a:t>
            </a:r>
            <a:r>
              <a:rPr lang="en-US" altLang="zh-CN" dirty="0">
                <a:cs typeface="Arial" charset="0"/>
              </a:rPr>
              <a:t> (double-</a:t>
            </a:r>
            <a:r>
              <a:rPr lang="en-US" altLang="zh-CN" dirty="0">
                <a:latin typeface="Symbol" pitchFamily="18" charset="2"/>
                <a:cs typeface="Arial" charset="0"/>
              </a:rPr>
              <a:t>L</a:t>
            </a:r>
            <a:r>
              <a:rPr lang="en-US" altLang="zh-CN" dirty="0">
                <a:cs typeface="Arial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357826"/>
            <a:ext cx="4927952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Arial" pitchFamily="34" charset="0"/>
              </a:rPr>
              <a:t>No one has ever observed </a:t>
            </a:r>
            <a:br>
              <a:rPr lang="en-US" sz="2400" dirty="0">
                <a:latin typeface="Arial" pitchFamily="34" charset="0"/>
              </a:rPr>
            </a:br>
            <a:r>
              <a:rPr lang="en-US" sz="2400" b="1" dirty="0">
                <a:solidFill>
                  <a:srgbClr val="FF0000"/>
                </a:solidFill>
                <a:latin typeface="Arial" pitchFamily="34" charset="0"/>
              </a:rPr>
              <a:t>any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</a:rPr>
              <a:t>antihypernucleus</a:t>
            </a:r>
            <a:r>
              <a:rPr lang="en-US" sz="2400" dirty="0" smtClean="0">
                <a:latin typeface="Arial" pitchFamily="34" charset="0"/>
              </a:rPr>
              <a:t> before RHIC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2059" name="TextBox 16"/>
          <p:cNvSpPr txBox="1">
            <a:spLocks noChangeArrowheads="1"/>
          </p:cNvSpPr>
          <p:nvPr/>
        </p:nvSpPr>
        <p:spPr bwMode="auto">
          <a:xfrm>
            <a:off x="-36513" y="928688"/>
            <a:ext cx="5554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/>
              <a:t>Nucleus which contains at least one hyperon in addition to nucleons.</a:t>
            </a:r>
          </a:p>
        </p:txBody>
      </p:sp>
      <p:graphicFrame>
        <p:nvGraphicFramePr>
          <p:cNvPr id="2050" name="Object 13"/>
          <p:cNvGraphicFramePr>
            <a:graphicFrameLocks noChangeAspect="1"/>
          </p:cNvGraphicFramePr>
          <p:nvPr/>
        </p:nvGraphicFramePr>
        <p:xfrm>
          <a:off x="7092280" y="1412776"/>
          <a:ext cx="1738313" cy="892175"/>
        </p:xfrm>
        <a:graphic>
          <a:graphicData uri="http://schemas.openxmlformats.org/presentationml/2006/ole">
            <p:oleObj spid="_x0000_s2050" name="公式" r:id="rId4" imgW="965160" imgH="495000" progId="Equation.3">
              <p:embed/>
            </p:oleObj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1340762"/>
            <a:ext cx="7020272" cy="1512173"/>
            <a:chOff x="1428728" y="5429264"/>
            <a:chExt cx="6230624" cy="1013040"/>
          </a:xfrm>
        </p:grpSpPr>
        <p:grpSp>
          <p:nvGrpSpPr>
            <p:cNvPr id="11" name="Group 20"/>
            <p:cNvGrpSpPr/>
            <p:nvPr/>
          </p:nvGrpSpPr>
          <p:grpSpPr>
            <a:xfrm>
              <a:off x="2054036" y="5429264"/>
              <a:ext cx="825381" cy="941598"/>
              <a:chOff x="2054036" y="5429264"/>
              <a:chExt cx="825381" cy="941598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2071670" y="5857892"/>
                <a:ext cx="414334" cy="414334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2071670" y="5429264"/>
                <a:ext cx="414334" cy="414334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2428860" y="5643578"/>
                <a:ext cx="414334" cy="414334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54037" y="5429264"/>
                <a:ext cx="461779" cy="512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 d</a:t>
                </a:r>
                <a:br>
                  <a:rPr lang="en-US" dirty="0" smtClean="0"/>
                </a:br>
                <a:r>
                  <a:rPr lang="en-US" dirty="0" smtClean="0"/>
                  <a:t>u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054036" y="5857894"/>
                <a:ext cx="461780" cy="512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 d</a:t>
                </a:r>
                <a:br>
                  <a:rPr lang="en-US" dirty="0" smtClean="0"/>
                </a:br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417638" y="5643578"/>
                <a:ext cx="461779" cy="512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 d</a:t>
                </a:r>
                <a:br>
                  <a:rPr lang="en-US" dirty="0" smtClean="0"/>
                </a:br>
                <a:r>
                  <a:rPr lang="en-US" b="1" dirty="0" smtClean="0">
                    <a:solidFill>
                      <a:srgbClr val="0000CC"/>
                    </a:solidFill>
                  </a:rPr>
                  <a:t>u</a:t>
                </a:r>
                <a:endParaRPr lang="en-US" b="1" dirty="0">
                  <a:solidFill>
                    <a:srgbClr val="0000CC"/>
                  </a:solidFill>
                </a:endParaRPr>
              </a:p>
            </p:txBody>
          </p:sp>
        </p:grpSp>
        <p:grpSp>
          <p:nvGrpSpPr>
            <p:cNvPr id="12" name="Group 21"/>
            <p:cNvGrpSpPr/>
            <p:nvPr/>
          </p:nvGrpSpPr>
          <p:grpSpPr>
            <a:xfrm>
              <a:off x="4054300" y="5500702"/>
              <a:ext cx="825381" cy="941602"/>
              <a:chOff x="2054036" y="5429264"/>
              <a:chExt cx="825381" cy="941602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2071670" y="5857892"/>
                <a:ext cx="414334" cy="414334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2071670" y="5429264"/>
                <a:ext cx="414334" cy="414334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2428860" y="5643578"/>
                <a:ext cx="414334" cy="414334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054036" y="5429265"/>
                <a:ext cx="461780" cy="512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 d</a:t>
                </a:r>
                <a:br>
                  <a:rPr lang="en-US" dirty="0" smtClean="0"/>
                </a:br>
                <a:r>
                  <a:rPr lang="en-US" dirty="0" smtClean="0"/>
                  <a:t>u</a:t>
                </a:r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054036" y="5857897"/>
                <a:ext cx="461780" cy="512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 d</a:t>
                </a:r>
              </a:p>
              <a:p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417638" y="5643582"/>
                <a:ext cx="461779" cy="512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 d</a:t>
                </a:r>
                <a:br>
                  <a:rPr lang="en-US" dirty="0" smtClean="0"/>
                </a:br>
                <a:r>
                  <a:rPr lang="en-US" b="1" dirty="0" smtClean="0">
                    <a:solidFill>
                      <a:srgbClr val="0000CC"/>
                    </a:solidFill>
                  </a:rPr>
                  <a:t>d</a:t>
                </a:r>
                <a:endParaRPr lang="en-US" b="1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 bwMode="auto">
            <a:xfrm>
              <a:off x="6215074" y="5857892"/>
              <a:ext cx="414334" cy="41433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215074" y="5429264"/>
              <a:ext cx="414334" cy="41433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215206" y="5643578"/>
              <a:ext cx="414334" cy="41433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7440" y="5429268"/>
              <a:ext cx="461780" cy="512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 d</a:t>
              </a:r>
              <a:br>
                <a:rPr lang="en-US" dirty="0" smtClean="0"/>
              </a:br>
              <a:r>
                <a:rPr lang="en-US" dirty="0" smtClean="0"/>
                <a:t>u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97440" y="5857896"/>
              <a:ext cx="461780" cy="512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 d</a:t>
              </a:r>
            </a:p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97572" y="5643582"/>
              <a:ext cx="461780" cy="512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 d</a:t>
              </a:r>
              <a:br>
                <a:rPr lang="en-US" dirty="0" smtClean="0"/>
              </a:br>
              <a:r>
                <a:rPr lang="en-US" b="1" dirty="0" smtClean="0">
                  <a:solidFill>
                    <a:srgbClr val="0000CC"/>
                  </a:solidFill>
                </a:rPr>
                <a:t>s</a:t>
              </a:r>
              <a:endParaRPr lang="en-US" b="1" dirty="0">
                <a:solidFill>
                  <a:srgbClr val="0000CC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6572264" y="5643578"/>
              <a:ext cx="714380" cy="2143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6572264" y="5929330"/>
              <a:ext cx="714380" cy="1428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Rectangle 21"/>
            <p:cNvSpPr/>
            <p:nvPr/>
          </p:nvSpPr>
          <p:spPr>
            <a:xfrm>
              <a:off x="1428728" y="5715016"/>
              <a:ext cx="5645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30000" dirty="0" smtClean="0">
                  <a:solidFill>
                    <a:srgbClr val="0000CC"/>
                  </a:solidFill>
                </a:rPr>
                <a:t>3</a:t>
              </a:r>
              <a:r>
                <a:rPr lang="en-US" dirty="0" smtClean="0">
                  <a:solidFill>
                    <a:srgbClr val="0000CC"/>
                  </a:solidFill>
                </a:rPr>
                <a:t>He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14744" y="5715016"/>
              <a:ext cx="248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CC"/>
                  </a:solidFill>
                </a:rPr>
                <a:t>t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43570" y="5643578"/>
              <a:ext cx="606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CC"/>
                  </a:solidFill>
                </a:rPr>
                <a:t> </a:t>
              </a:r>
              <a:r>
                <a:rPr lang="en-US" baseline="30000" dirty="0" smtClean="0">
                  <a:solidFill>
                    <a:srgbClr val="0000CC"/>
                  </a:solidFill>
                </a:rPr>
                <a:t>3</a:t>
              </a:r>
              <a:r>
                <a:rPr lang="en-US" baseline="-25000" dirty="0" smtClean="0">
                  <a:solidFill>
                    <a:srgbClr val="0000CC"/>
                  </a:solidFill>
                  <a:latin typeface="Symbol" pitchFamily="18" charset="2"/>
                </a:rPr>
                <a:t>L</a:t>
              </a:r>
              <a:r>
                <a:rPr lang="en-US" dirty="0" smtClean="0">
                  <a:solidFill>
                    <a:srgbClr val="0000CC"/>
                  </a:solidFill>
                </a:rPr>
                <a:t>H</a:t>
              </a:r>
              <a:endParaRPr lang="en-US" dirty="0"/>
            </a:p>
          </p:txBody>
        </p:sp>
      </p:grp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85875"/>
            <a:ext cx="4999038" cy="257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2057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nuclide_table_ton_ct12_z7_cs4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920"/>
          <a:stretch>
            <a:fillRect/>
          </a:stretch>
        </p:blipFill>
        <p:spPr>
          <a:xfrm>
            <a:off x="0" y="836712"/>
            <a:ext cx="5215584" cy="3456384"/>
          </a:xfrm>
        </p:spPr>
      </p:pic>
      <p:grpSp>
        <p:nvGrpSpPr>
          <p:cNvPr id="7" name="Group 58"/>
          <p:cNvGrpSpPr>
            <a:grpSpLocks noGrp="1"/>
          </p:cNvGrpSpPr>
          <p:nvPr>
            <p:ph sz="quarter" idx="2"/>
          </p:nvPr>
        </p:nvGrpSpPr>
        <p:grpSpPr bwMode="auto">
          <a:xfrm>
            <a:off x="4319464" y="836712"/>
            <a:ext cx="4824536" cy="2877468"/>
            <a:chOff x="-68" y="765"/>
            <a:chExt cx="2793" cy="2027"/>
          </a:xfrm>
        </p:grpSpPr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0" y="765"/>
              <a:ext cx="2725" cy="2027"/>
              <a:chOff x="0" y="872"/>
              <a:chExt cx="2725" cy="2027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" y="872"/>
                <a:ext cx="2703" cy="202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>
                <a:off x="327" y="1746"/>
                <a:ext cx="207" cy="13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65" y="1447"/>
                <a:ext cx="184" cy="16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50"/>
              <p:cNvSpPr txBox="1">
                <a:spLocks noChangeArrowheads="1"/>
              </p:cNvSpPr>
              <p:nvPr/>
            </p:nvSpPr>
            <p:spPr bwMode="auto">
              <a:xfrm>
                <a:off x="0" y="1539"/>
                <a:ext cx="51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zh-CN" i="1">
                    <a:latin typeface="Verdana" pitchFamily="34" charset="0"/>
                  </a:rPr>
                  <a:t>S=-1</a:t>
                </a:r>
              </a:p>
            </p:txBody>
          </p:sp>
          <p:sp>
            <p:nvSpPr>
              <p:cNvPr id="14" name="TextBox 51"/>
              <p:cNvSpPr txBox="1">
                <a:spLocks noChangeArrowheads="1"/>
              </p:cNvSpPr>
              <p:nvPr/>
            </p:nvSpPr>
            <p:spPr bwMode="auto">
              <a:xfrm>
                <a:off x="0" y="1263"/>
                <a:ext cx="51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zh-CN" i="1">
                    <a:latin typeface="Verdana" pitchFamily="34" charset="0"/>
                  </a:rPr>
                  <a:t>S=-2</a:t>
                </a:r>
              </a:p>
            </p:txBody>
          </p:sp>
        </p:grpSp>
        <p:sp>
          <p:nvSpPr>
            <p:cNvPr id="9" name="TextBox 57"/>
            <p:cNvSpPr txBox="1">
              <a:spLocks noChangeArrowheads="1"/>
            </p:cNvSpPr>
            <p:nvPr/>
          </p:nvSpPr>
          <p:spPr bwMode="auto">
            <a:xfrm>
              <a:off x="-68" y="2239"/>
              <a:ext cx="5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sz="1600" i="1">
                  <a:latin typeface="Verdana" pitchFamily="34" charset="0"/>
                </a:rPr>
                <a:t> S=-0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995120" cy="63408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3-D Chart of Nuclides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Content Placeholder 14" descr="Science_eprint_fig1.pn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rcRect l="6400" t="10667" r="24000" b="13333"/>
          <a:stretch>
            <a:fillRect/>
          </a:stretch>
        </p:blipFill>
        <p:spPr>
          <a:xfrm>
            <a:off x="4427984" y="3284984"/>
            <a:ext cx="4506184" cy="2952328"/>
          </a:xfrm>
        </p:spPr>
      </p:pic>
      <p:grpSp>
        <p:nvGrpSpPr>
          <p:cNvPr id="32" name="Group 18"/>
          <p:cNvGrpSpPr>
            <a:grpSpLocks/>
          </p:cNvGrpSpPr>
          <p:nvPr/>
        </p:nvGrpSpPr>
        <p:grpSpPr bwMode="auto">
          <a:xfrm>
            <a:off x="4788024" y="5229200"/>
            <a:ext cx="535830" cy="288032"/>
            <a:chOff x="1670917" y="3759199"/>
            <a:chExt cx="582701" cy="342908"/>
          </a:xfrm>
        </p:grpSpPr>
        <p:cxnSp>
          <p:nvCxnSpPr>
            <p:cNvPr id="33" name="Straight Connector 5"/>
            <p:cNvCxnSpPr>
              <a:cxnSpLocks noChangeShapeType="1"/>
            </p:cNvCxnSpPr>
            <p:nvPr/>
          </p:nvCxnSpPr>
          <p:spPr bwMode="auto">
            <a:xfrm rot="5400000">
              <a:off x="1610247" y="3829486"/>
              <a:ext cx="310011" cy="169438"/>
            </a:xfrm>
            <a:prstGeom prst="line">
              <a:avLst/>
            </a:prstGeom>
            <a:noFill/>
            <a:ln w="50800">
              <a:solidFill>
                <a:srgbClr val="D0CFFF"/>
              </a:solidFill>
              <a:round/>
              <a:headEnd/>
              <a:tailEnd/>
            </a:ln>
          </p:spPr>
        </p:cxnSp>
        <p:cxnSp>
          <p:nvCxnSpPr>
            <p:cNvPr id="34" name="Straight Connector 7"/>
            <p:cNvCxnSpPr>
              <a:cxnSpLocks noChangeShapeType="1"/>
            </p:cNvCxnSpPr>
            <p:nvPr/>
          </p:nvCxnSpPr>
          <p:spPr bwMode="auto">
            <a:xfrm rot="10800000">
              <a:off x="1670917" y="4052387"/>
              <a:ext cx="454222" cy="49720"/>
            </a:xfrm>
            <a:prstGeom prst="line">
              <a:avLst/>
            </a:prstGeom>
            <a:noFill/>
            <a:ln w="50800">
              <a:solidFill>
                <a:srgbClr val="DCDAFF"/>
              </a:solidFill>
              <a:round/>
              <a:headEnd/>
              <a:tailEnd/>
            </a:ln>
          </p:spPr>
        </p:cxnSp>
        <p:sp>
          <p:nvSpPr>
            <p:cNvPr id="35" name="Parallelogram 12"/>
            <p:cNvSpPr>
              <a:spLocks noChangeArrowheads="1"/>
            </p:cNvSpPr>
            <p:nvPr/>
          </p:nvSpPr>
          <p:spPr bwMode="auto">
            <a:xfrm rot="342953">
              <a:off x="1724190" y="3777318"/>
              <a:ext cx="529428" cy="290308"/>
            </a:xfrm>
            <a:prstGeom prst="parallelogram">
              <a:avLst>
                <a:gd name="adj" fmla="val 42291"/>
              </a:avLst>
            </a:prstGeom>
            <a:solidFill>
              <a:srgbClr val="312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" name="Picture 15" descr="Picture 16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63728" y="3802460"/>
              <a:ext cx="259654" cy="228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6" descr="Picture 18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7051" y="3877985"/>
              <a:ext cx="76200" cy="116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Picture 1" descr="C:\Users\Declan\Desktop\Nature_cover_v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931174"/>
            <a:ext cx="4644008" cy="292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724128" y="3429000"/>
            <a:ext cx="3433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-2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-1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285720" y="6553200"/>
            <a:ext cx="146688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 sz="1400" dirty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7958166" cy="762000"/>
          </a:xfrm>
        </p:spPr>
        <p:txBody>
          <a:bodyPr/>
          <a:lstStyle/>
          <a:p>
            <a:pPr eaLnBrk="1" hangingPunct="1"/>
            <a:r>
              <a:rPr lang="en-US" altLang="zh-CN" sz="3600" b="1" dirty="0" smtClean="0">
                <a:solidFill>
                  <a:srgbClr val="FF0000"/>
                </a:solidFill>
                <a:ea typeface="宋体" pitchFamily="2" charset="-122"/>
              </a:rPr>
              <a:t>Relativistic Heavy Ion Collider (RHIC)</a:t>
            </a:r>
          </a:p>
        </p:txBody>
      </p:sp>
      <p:sp>
        <p:nvSpPr>
          <p:cNvPr id="12294" name="Text Box 33"/>
          <p:cNvSpPr txBox="1">
            <a:spLocks noChangeArrowheads="1"/>
          </p:cNvSpPr>
          <p:nvPr/>
        </p:nvSpPr>
        <p:spPr bwMode="auto">
          <a:xfrm>
            <a:off x="7391400" y="6202363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200" i="1">
                <a:ea typeface="MS PGothic" pitchFamily="34" charset="-128"/>
              </a:rPr>
              <a:t>Animation M. Lisa</a:t>
            </a:r>
            <a:endParaRPr lang="en-US" altLang="zh-CN" sz="2400">
              <a:ea typeface="MS PGothic" pitchFamily="34" charset="-128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23863" y="1049338"/>
            <a:ext cx="8186737" cy="5046662"/>
            <a:chOff x="315" y="720"/>
            <a:chExt cx="5157" cy="3179"/>
          </a:xfrm>
        </p:grpSpPr>
        <p:pic>
          <p:nvPicPr>
            <p:cNvPr id="12302" name="Picture 3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" y="720"/>
              <a:ext cx="5157" cy="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3" name="Text Box 36"/>
            <p:cNvSpPr txBox="1">
              <a:spLocks noChangeArrowheads="1"/>
            </p:cNvSpPr>
            <p:nvPr/>
          </p:nvSpPr>
          <p:spPr bwMode="auto">
            <a:xfrm>
              <a:off x="2705" y="1237"/>
              <a:ext cx="66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 b="1">
                  <a:solidFill>
                    <a:srgbClr val="FFCC00"/>
                  </a:solidFill>
                  <a:latin typeface="Helvetica" pitchFamily="1" charset="0"/>
                  <a:ea typeface="宋体" pitchFamily="2" charset="-122"/>
                </a:rPr>
                <a:t>RHIC</a:t>
              </a:r>
            </a:p>
          </p:txBody>
        </p:sp>
        <p:sp>
          <p:nvSpPr>
            <p:cNvPr id="12304" name="Text Box 37"/>
            <p:cNvSpPr txBox="1">
              <a:spLocks noChangeArrowheads="1"/>
            </p:cNvSpPr>
            <p:nvPr/>
          </p:nvSpPr>
          <p:spPr bwMode="auto">
            <a:xfrm>
              <a:off x="3892" y="1180"/>
              <a:ext cx="80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pitchFamily="1" charset="0"/>
                  <a:ea typeface="宋体" pitchFamily="2" charset="-122"/>
                </a:rPr>
                <a:t>BRAHMS</a:t>
              </a:r>
            </a:p>
          </p:txBody>
        </p:sp>
        <p:sp>
          <p:nvSpPr>
            <p:cNvPr id="12305" name="Text Box 38"/>
            <p:cNvSpPr txBox="1">
              <a:spLocks noChangeArrowheads="1"/>
            </p:cNvSpPr>
            <p:nvPr/>
          </p:nvSpPr>
          <p:spPr bwMode="auto">
            <a:xfrm>
              <a:off x="1715" y="1148"/>
              <a:ext cx="80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pitchFamily="1" charset="0"/>
                  <a:ea typeface="宋体" pitchFamily="2" charset="-122"/>
                </a:rPr>
                <a:t>PHOBOS</a:t>
              </a:r>
            </a:p>
          </p:txBody>
        </p:sp>
        <p:sp>
          <p:nvSpPr>
            <p:cNvPr id="12306" name="Text Box 39"/>
            <p:cNvSpPr txBox="1">
              <a:spLocks noChangeArrowheads="1"/>
            </p:cNvSpPr>
            <p:nvPr/>
          </p:nvSpPr>
          <p:spPr bwMode="auto">
            <a:xfrm>
              <a:off x="1002" y="1401"/>
              <a:ext cx="71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pitchFamily="1" charset="0"/>
                  <a:ea typeface="宋体" pitchFamily="2" charset="-122"/>
                </a:rPr>
                <a:t>PHENIX</a:t>
              </a:r>
            </a:p>
          </p:txBody>
        </p:sp>
        <p:sp>
          <p:nvSpPr>
            <p:cNvPr id="12307" name="Text Box 40"/>
            <p:cNvSpPr txBox="1">
              <a:spLocks noChangeArrowheads="1"/>
            </p:cNvSpPr>
            <p:nvPr/>
          </p:nvSpPr>
          <p:spPr bwMode="auto">
            <a:xfrm>
              <a:off x="2244" y="1526"/>
              <a:ext cx="543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CC00"/>
                  </a:solidFill>
                  <a:latin typeface="Helvetica" pitchFamily="1" charset="0"/>
                  <a:ea typeface="宋体" pitchFamily="2" charset="-122"/>
                </a:rPr>
                <a:t>STAR</a:t>
              </a:r>
            </a:p>
          </p:txBody>
        </p:sp>
        <p:sp>
          <p:nvSpPr>
            <p:cNvPr id="12308" name="Text Box 41"/>
            <p:cNvSpPr txBox="1">
              <a:spLocks noChangeArrowheads="1"/>
            </p:cNvSpPr>
            <p:nvPr/>
          </p:nvSpPr>
          <p:spPr bwMode="auto">
            <a:xfrm>
              <a:off x="1114" y="2494"/>
              <a:ext cx="601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 b="1">
                  <a:solidFill>
                    <a:srgbClr val="FFCC00"/>
                  </a:solidFill>
                  <a:latin typeface="Helvetica" pitchFamily="1" charset="0"/>
                  <a:ea typeface="宋体" pitchFamily="2" charset="-122"/>
                </a:rPr>
                <a:t>AGS</a:t>
              </a:r>
            </a:p>
          </p:txBody>
        </p:sp>
        <p:sp>
          <p:nvSpPr>
            <p:cNvPr id="12309" name="Oval 42"/>
            <p:cNvSpPr>
              <a:spLocks noChangeArrowheads="1"/>
            </p:cNvSpPr>
            <p:nvPr/>
          </p:nvSpPr>
          <p:spPr bwMode="auto">
            <a:xfrm>
              <a:off x="706" y="957"/>
              <a:ext cx="4455" cy="9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Rectangle 43"/>
            <p:cNvSpPr>
              <a:spLocks noChangeArrowheads="1"/>
            </p:cNvSpPr>
            <p:nvPr/>
          </p:nvSpPr>
          <p:spPr bwMode="auto">
            <a:xfrm>
              <a:off x="2244" y="1776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Rectangle 44"/>
            <p:cNvSpPr>
              <a:spLocks noChangeArrowheads="1"/>
            </p:cNvSpPr>
            <p:nvPr/>
          </p:nvSpPr>
          <p:spPr bwMode="auto">
            <a:xfrm>
              <a:off x="618" y="1424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Rectangle 45"/>
            <p:cNvSpPr>
              <a:spLocks noChangeArrowheads="1"/>
            </p:cNvSpPr>
            <p:nvPr/>
          </p:nvSpPr>
          <p:spPr bwMode="auto">
            <a:xfrm>
              <a:off x="1972" y="869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Rectangle 46"/>
            <p:cNvSpPr>
              <a:spLocks noChangeArrowheads="1"/>
            </p:cNvSpPr>
            <p:nvPr/>
          </p:nvSpPr>
          <p:spPr bwMode="auto">
            <a:xfrm>
              <a:off x="4694" y="1122"/>
              <a:ext cx="272" cy="27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Oval 47"/>
            <p:cNvSpPr>
              <a:spLocks noChangeArrowheads="1"/>
            </p:cNvSpPr>
            <p:nvPr/>
          </p:nvSpPr>
          <p:spPr bwMode="auto">
            <a:xfrm>
              <a:off x="890" y="2494"/>
              <a:ext cx="1081" cy="36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48"/>
            <p:cNvSpPr>
              <a:spLocks noChangeShapeType="1"/>
            </p:cNvSpPr>
            <p:nvPr/>
          </p:nvSpPr>
          <p:spPr bwMode="auto">
            <a:xfrm>
              <a:off x="730" y="2586"/>
              <a:ext cx="224" cy="39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49"/>
            <p:cNvSpPr>
              <a:spLocks noChangeShapeType="1"/>
            </p:cNvSpPr>
            <p:nvPr/>
          </p:nvSpPr>
          <p:spPr bwMode="auto">
            <a:xfrm>
              <a:off x="1592" y="3369"/>
              <a:ext cx="1777" cy="1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50"/>
            <p:cNvSpPr>
              <a:spLocks noChangeShapeType="1"/>
            </p:cNvSpPr>
            <p:nvPr/>
          </p:nvSpPr>
          <p:spPr bwMode="auto">
            <a:xfrm flipV="1">
              <a:off x="1917" y="2002"/>
              <a:ext cx="393" cy="2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Arc 51"/>
            <p:cNvSpPr>
              <a:spLocks/>
            </p:cNvSpPr>
            <p:nvPr/>
          </p:nvSpPr>
          <p:spPr bwMode="auto">
            <a:xfrm flipV="1">
              <a:off x="1727" y="1918"/>
              <a:ext cx="583" cy="84"/>
            </a:xfrm>
            <a:custGeom>
              <a:avLst/>
              <a:gdLst>
                <a:gd name="T0" fmla="*/ 577 w 21600"/>
                <a:gd name="T1" fmla="*/ 0 h 13185"/>
                <a:gd name="T2" fmla="*/ 516 w 21600"/>
                <a:gd name="T3" fmla="*/ 84 h 13185"/>
                <a:gd name="T4" fmla="*/ 0 w 21600"/>
                <a:gd name="T5" fmla="*/ 20 h 131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3185"/>
                <a:gd name="T11" fmla="*/ 21600 w 21600"/>
                <a:gd name="T12" fmla="*/ 13185 h 1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3185" fill="none" extrusionOk="0">
                  <a:moveTo>
                    <a:pt x="21366" y="-1"/>
                  </a:moveTo>
                  <a:cubicBezTo>
                    <a:pt x="21522" y="1047"/>
                    <a:pt x="21600" y="2105"/>
                    <a:pt x="21600" y="3165"/>
                  </a:cubicBezTo>
                  <a:cubicBezTo>
                    <a:pt x="21600" y="6655"/>
                    <a:pt x="20754" y="10093"/>
                    <a:pt x="19135" y="13185"/>
                  </a:cubicBezTo>
                </a:path>
                <a:path w="21600" h="13185" stroke="0" extrusionOk="0">
                  <a:moveTo>
                    <a:pt x="21366" y="-1"/>
                  </a:moveTo>
                  <a:cubicBezTo>
                    <a:pt x="21522" y="1047"/>
                    <a:pt x="21600" y="2105"/>
                    <a:pt x="21600" y="3165"/>
                  </a:cubicBezTo>
                  <a:cubicBezTo>
                    <a:pt x="21600" y="6655"/>
                    <a:pt x="20754" y="10093"/>
                    <a:pt x="19135" y="13185"/>
                  </a:cubicBezTo>
                  <a:lnTo>
                    <a:pt x="0" y="3165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Arc 52"/>
            <p:cNvSpPr>
              <a:spLocks/>
            </p:cNvSpPr>
            <p:nvPr/>
          </p:nvSpPr>
          <p:spPr bwMode="auto">
            <a:xfrm flipH="1">
              <a:off x="2306" y="1937"/>
              <a:ext cx="305" cy="179"/>
            </a:xfrm>
            <a:custGeom>
              <a:avLst/>
              <a:gdLst>
                <a:gd name="T0" fmla="*/ 0 w 19051"/>
                <a:gd name="T1" fmla="*/ 1 h 21600"/>
                <a:gd name="T2" fmla="*/ 305 w 19051"/>
                <a:gd name="T3" fmla="*/ 68 h 21600"/>
                <a:gd name="T4" fmla="*/ 34 w 19051"/>
                <a:gd name="T5" fmla="*/ 179 h 21600"/>
                <a:gd name="T6" fmla="*/ 0 60000 65536"/>
                <a:gd name="T7" fmla="*/ 0 60000 65536"/>
                <a:gd name="T8" fmla="*/ 0 60000 65536"/>
                <a:gd name="T9" fmla="*/ 0 w 19051"/>
                <a:gd name="T10" fmla="*/ 0 h 21600"/>
                <a:gd name="T11" fmla="*/ 19051 w 190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51" h="21600" fill="none" extrusionOk="0">
                  <a:moveTo>
                    <a:pt x="-1" y="103"/>
                  </a:moveTo>
                  <a:cubicBezTo>
                    <a:pt x="702" y="34"/>
                    <a:pt x="1408" y="-1"/>
                    <a:pt x="2114" y="0"/>
                  </a:cubicBezTo>
                  <a:cubicBezTo>
                    <a:pt x="8715" y="0"/>
                    <a:pt x="14954" y="3018"/>
                    <a:pt x="19051" y="8195"/>
                  </a:cubicBezTo>
                </a:path>
                <a:path w="19051" h="21600" stroke="0" extrusionOk="0">
                  <a:moveTo>
                    <a:pt x="-1" y="103"/>
                  </a:moveTo>
                  <a:cubicBezTo>
                    <a:pt x="702" y="34"/>
                    <a:pt x="1408" y="-1"/>
                    <a:pt x="2114" y="0"/>
                  </a:cubicBezTo>
                  <a:cubicBezTo>
                    <a:pt x="8715" y="0"/>
                    <a:pt x="14954" y="3018"/>
                    <a:pt x="19051" y="8195"/>
                  </a:cubicBezTo>
                  <a:lnTo>
                    <a:pt x="2114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Oval 53"/>
            <p:cNvSpPr>
              <a:spLocks noChangeArrowheads="1"/>
            </p:cNvSpPr>
            <p:nvPr/>
          </p:nvSpPr>
          <p:spPr bwMode="auto">
            <a:xfrm>
              <a:off x="722" y="2494"/>
              <a:ext cx="224" cy="1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Line 54"/>
            <p:cNvSpPr>
              <a:spLocks noChangeShapeType="1"/>
            </p:cNvSpPr>
            <p:nvPr/>
          </p:nvSpPr>
          <p:spPr bwMode="auto">
            <a:xfrm>
              <a:off x="954" y="2981"/>
              <a:ext cx="638" cy="3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55"/>
            <p:cNvSpPr>
              <a:spLocks noChangeShapeType="1"/>
            </p:cNvSpPr>
            <p:nvPr/>
          </p:nvSpPr>
          <p:spPr bwMode="auto">
            <a:xfrm>
              <a:off x="1919" y="2273"/>
              <a:ext cx="52" cy="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Text Box 56"/>
            <p:cNvSpPr txBox="1">
              <a:spLocks noChangeArrowheads="1"/>
            </p:cNvSpPr>
            <p:nvPr/>
          </p:nvSpPr>
          <p:spPr bwMode="auto">
            <a:xfrm>
              <a:off x="2489" y="3487"/>
              <a:ext cx="909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b="1">
                  <a:solidFill>
                    <a:srgbClr val="FFCC00"/>
                  </a:solidFill>
                  <a:latin typeface="Helvetica" pitchFamily="1" charset="0"/>
                  <a:ea typeface="宋体" pitchFamily="2" charset="-122"/>
                </a:rPr>
                <a:t>TANDEMS</a:t>
              </a:r>
            </a:p>
          </p:txBody>
        </p:sp>
      </p:grpSp>
      <p:sp>
        <p:nvSpPr>
          <p:cNvPr id="965689" name="Oval 57"/>
          <p:cNvSpPr>
            <a:spLocks noChangeArrowheads="1"/>
          </p:cNvSpPr>
          <p:nvPr/>
        </p:nvSpPr>
        <p:spPr bwMode="auto">
          <a:xfrm>
            <a:off x="3733800" y="2878138"/>
            <a:ext cx="152400" cy="152400"/>
          </a:xfrm>
          <a:prstGeom prst="ellipse">
            <a:avLst/>
          </a:prstGeom>
          <a:solidFill>
            <a:srgbClr val="FFFF3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5690" name="Oval 58"/>
          <p:cNvSpPr>
            <a:spLocks noChangeArrowheads="1"/>
          </p:cNvSpPr>
          <p:nvPr/>
        </p:nvSpPr>
        <p:spPr bwMode="auto">
          <a:xfrm>
            <a:off x="5105400" y="5316538"/>
            <a:ext cx="152400" cy="152400"/>
          </a:xfrm>
          <a:prstGeom prst="ellipse">
            <a:avLst/>
          </a:prstGeom>
          <a:solidFill>
            <a:srgbClr val="FD3FE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5691" name="Oval 59"/>
          <p:cNvSpPr>
            <a:spLocks noChangeArrowheads="1"/>
          </p:cNvSpPr>
          <p:nvPr/>
        </p:nvSpPr>
        <p:spPr bwMode="auto">
          <a:xfrm>
            <a:off x="3505200" y="3030538"/>
            <a:ext cx="152400" cy="152400"/>
          </a:xfrm>
          <a:prstGeom prst="ellipse">
            <a:avLst/>
          </a:prstGeom>
          <a:solidFill>
            <a:srgbClr val="FFFF3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5692" name="Oval 60"/>
          <p:cNvSpPr>
            <a:spLocks noChangeArrowheads="1"/>
          </p:cNvSpPr>
          <p:nvPr/>
        </p:nvSpPr>
        <p:spPr bwMode="auto">
          <a:xfrm>
            <a:off x="3276600" y="2878138"/>
            <a:ext cx="152400" cy="152400"/>
          </a:xfrm>
          <a:prstGeom prst="ellipse">
            <a:avLst/>
          </a:prstGeom>
          <a:solidFill>
            <a:srgbClr val="5DA7F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5693" name="Oval 61"/>
          <p:cNvSpPr>
            <a:spLocks noChangeArrowheads="1"/>
          </p:cNvSpPr>
          <p:nvPr/>
        </p:nvSpPr>
        <p:spPr bwMode="auto">
          <a:xfrm>
            <a:off x="3505200" y="3030538"/>
            <a:ext cx="152400" cy="152400"/>
          </a:xfrm>
          <a:prstGeom prst="ellipse">
            <a:avLst/>
          </a:prstGeom>
          <a:solidFill>
            <a:srgbClr val="5DA7F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5694" name="Text Box 62"/>
          <p:cNvSpPr txBox="1">
            <a:spLocks noChangeArrowheads="1"/>
          </p:cNvSpPr>
          <p:nvPr/>
        </p:nvSpPr>
        <p:spPr bwMode="auto">
          <a:xfrm>
            <a:off x="4714876" y="3000372"/>
            <a:ext cx="375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1" i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itchFamily="2" charset="-122"/>
              </a:rPr>
              <a:t>v = 0.99995</a:t>
            </a:r>
            <a:r>
              <a:rPr lang="en-US" altLang="zh-CN" sz="1800" b="1" i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itchFamily="2" charset="-122"/>
                <a:sym typeface="Symbol" pitchFamily="18" charset="2"/>
              </a:rPr>
              <a:t></a:t>
            </a:r>
            <a:r>
              <a:rPr lang="en-US" altLang="zh-CN" sz="1800" b="1" i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itchFamily="2" charset="-122"/>
              </a:rPr>
              <a:t>c = 186,000 miles/sec</a:t>
            </a:r>
          </a:p>
          <a:p>
            <a:r>
              <a:rPr lang="en-US" altLang="zh-CN" sz="1800" b="1" i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itchFamily="2" charset="-122"/>
              </a:rPr>
              <a:t>          Au + Au at 200 </a:t>
            </a:r>
            <a:r>
              <a:rPr lang="en-US" altLang="zh-CN" sz="1800" b="1" i="1" dirty="0" err="1">
                <a:solidFill>
                  <a:schemeClr val="bg2">
                    <a:lumMod val="60000"/>
                    <a:lumOff val="40000"/>
                  </a:schemeClr>
                </a:solidFill>
                <a:ea typeface="宋体" pitchFamily="2" charset="-122"/>
              </a:rPr>
              <a:t>GeV</a:t>
            </a:r>
            <a:endParaRPr lang="en-US" altLang="zh-CN" sz="1800" b="1" dirty="0">
              <a:solidFill>
                <a:schemeClr val="bg2">
                  <a:lumMod val="60000"/>
                  <a:lumOff val="40000"/>
                </a:schemeClr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1.11111E-6 C -0.03108 -0.00162 -0.06216 -0.00324 -0.09167 -0.00556 C -0.12119 -0.00787 -0.15226 -0.01134 -0.17709 -0.01389 C -0.20191 -0.01644 -0.22223 -0.01922 -0.24063 -0.02084 C -0.25921 -0.02246 -0.27448 -0.01875 -0.28855 -0.02361 C -0.30261 -0.02847 -0.31233 -0.04097 -0.325 -0.05 C -0.33768 -0.05903 -0.35452 -0.07014 -0.36459 -0.07778 C -0.37466 -0.08542 -0.37935 -0.09097 -0.38542 -0.09584 C -0.3915 -0.1007 -0.3948 -0.09792 -0.40105 -0.10695 C -0.4073 -0.11597 -0.41806 -0.14005 -0.42292 -0.15 C -0.42778 -0.15996 -0.42709 -0.15996 -0.43021 -0.16667 C -0.43334 -0.17338 -0.43924 -0.18357 -0.44167 -0.19028 C -0.4441 -0.19699 -0.44532 -0.20139 -0.4448 -0.20695 C -0.44428 -0.2125 -0.4415 -0.2206 -0.43855 -0.22361 C -0.4356 -0.22662 -0.43125 -0.2257 -0.42709 -0.225 C -0.42292 -0.22431 -0.4165 -0.22176 -0.41355 -0.21945 C -0.4106 -0.21713 -0.40973 -0.21412 -0.40938 -0.21111 C -0.40903 -0.2081 -0.40869 -0.20371 -0.41146 -0.20139 C -0.41424 -0.19908 -0.42188 -0.19769 -0.42605 -0.19722 C -0.43021 -0.19676 -0.43351 -0.19769 -0.43646 -0.19861 C -0.43941 -0.19954 -0.44237 -0.20023 -0.44375 -0.20278 C -0.44514 -0.20533 -0.44514 -0.21065 -0.4448 -0.21389 C -0.44445 -0.21713 -0.44323 -0.22037 -0.44167 -0.22222 C -0.44011 -0.22408 -0.43785 -0.22477 -0.43542 -0.225 C -0.43299 -0.22523 -0.43056 -0.22477 -0.42709 -0.22361 C -0.42362 -0.22246 -0.41719 -0.22107 -0.41459 -0.21806 C -0.41198 -0.21505 -0.4099 -0.2088 -0.41146 -0.20556 C -0.41303 -0.20232 -0.41962 -0.19977 -0.42396 -0.19861 C -0.4283 -0.19746 -0.43403 -0.19792 -0.4375 -0.19861 C -0.44098 -0.19931 -0.44375 -0.19954 -0.4448 -0.20278 C -0.44584 -0.20602 -0.44566 -0.21459 -0.44375 -0.21806 C -0.44185 -0.22153 -0.43716 -0.22292 -0.43334 -0.22361 C -0.42952 -0.22431 -0.42431 -0.22361 -0.42084 -0.22222 C -0.41737 -0.22084 -0.41407 -0.21806 -0.4125 -0.21528 C -0.41094 -0.2125 -0.41112 -0.20903 -0.41146 -0.20556 C -0.41181 -0.20209 -0.41389 -0.19931 -0.41459 -0.19445 C -0.41528 -0.18959 -0.41632 -0.18125 -0.41563 -0.17639 C -0.41494 -0.17153 -0.41337 -0.16875 -0.41042 -0.16528 C -0.40747 -0.16181 -0.40226 -0.15787 -0.39792 -0.15556 C -0.39358 -0.15324 -0.38837 -0.15324 -0.38438 -0.15139 C -0.38039 -0.14954 -0.3783 -0.14584 -0.37396 -0.14445 C -0.36962 -0.14306 -0.36355 -0.14375 -0.35834 -0.14306 C -0.35313 -0.14236 -0.34827 -0.14074 -0.34271 -0.14028 C -0.33716 -0.13982 -0.33334 -0.14028 -0.325 -0.14028 C -0.31667 -0.14028 -0.30191 -0.13889 -0.29271 -0.14028 C -0.28351 -0.14167 -0.27726 -0.14584 -0.2698 -0.14861 C -0.26233 -0.15139 -0.2533 -0.15371 -0.24792 -0.15695 C -0.24254 -0.16019 -0.24028 -0.16528 -0.2375 -0.16806 C -0.23473 -0.17084 -0.23282 -0.17014 -0.23125 -0.17361 C -0.22969 -0.17709 -0.22744 -0.18403 -0.22813 -0.18889 C -0.22882 -0.19375 -0.22987 -0.19815 -0.23542 -0.20278 C -0.24098 -0.20741 -0.254 -0.21366 -0.26146 -0.21667 C -0.26893 -0.21968 -0.2724 -0.21945 -0.28021 -0.22084 C -0.28803 -0.22222 -0.29983 -0.22454 -0.30834 -0.225 C -0.31685 -0.22547 -0.32292 -0.22408 -0.33125 -0.22361 C -0.33959 -0.22315 -0.34931 -0.22361 -0.35834 -0.22222 C -0.36737 -0.22084 -0.37848 -0.21759 -0.38542 -0.21528 C -0.39237 -0.21297 -0.39566 -0.21088 -0.4 -0.20834 C -0.40435 -0.20579 -0.40869 -0.2044 -0.41146 -0.2 C -0.41424 -0.1956 -0.41771 -0.18843 -0.41667 -0.18195 C -0.41563 -0.17547 -0.4106 -0.16667 -0.40521 -0.16111 C -0.39983 -0.15556 -0.39219 -0.15162 -0.38438 -0.14861 C -0.37657 -0.1456 -0.36615 -0.14422 -0.35834 -0.14306 C -0.35053 -0.1419 -0.34462 -0.14213 -0.3375 -0.14167 C -0.33039 -0.14121 -0.3231 -0.14005 -0.31563 -0.14028 C -0.30816 -0.14051 -0.30105 -0.14167 -0.29271 -0.14306 C -0.28438 -0.14445 -0.27362 -0.1456 -0.26563 -0.14861 C -0.25764 -0.15162 -0.25087 -0.15672 -0.2448 -0.16111 C -0.23872 -0.16551 -0.23039 -0.16783 -0.22917 -0.175 C -0.22796 -0.18218 -0.23056 -0.19699 -0.2375 -0.20417 C -0.24445 -0.21134 -0.26042 -0.21482 -0.27084 -0.21806 C -0.28125 -0.2213 -0.28994 -0.22246 -0.3 -0.22361 C -0.31007 -0.22477 -0.32153 -0.22523 -0.33125 -0.225 C -0.34098 -0.22477 -0.34827 -0.22431 -0.35834 -0.22222 C -0.36841 -0.22014 -0.38316 -0.2169 -0.39167 -0.2125 C -0.40018 -0.2081 -0.40591 -0.20255 -0.40938 -0.19584 C -0.41285 -0.18912 -0.41511 -0.17917 -0.4125 -0.17222 C -0.4099 -0.16528 -0.40035 -0.15834 -0.39375 -0.15417 C -0.38716 -0.15 -0.38282 -0.14954 -0.37292 -0.14722 C -0.36303 -0.14491 -0.34532 -0.14121 -0.33438 -0.14028 C -0.32344 -0.13935 -0.31719 -0.14051 -0.3073 -0.14167 C -0.2974 -0.14283 -0.2856 -0.14445 -0.275 -0.14722 C -0.26441 -0.15 -0.25122 -0.15394 -0.24375 -0.15834 C -0.23629 -0.16273 -0.23282 -0.16759 -0.23021 -0.17361 C -0.22761 -0.17963 -0.22761 -0.18334 -0.22813 -0.19445 C -0.22865 -0.20556 -0.23195 -0.22894 -0.23334 -0.24028 C -0.23473 -0.25162 -0.2356 -0.25602 -0.23646 -0.2625 C -0.23733 -0.26898 -0.2415 -0.27361 -0.23855 -0.27917 C -0.2356 -0.28472 -0.22483 -0.29051 -0.21875 -0.29584 C -0.21268 -0.30116 -0.20695 -0.30625 -0.20209 -0.31111 C -0.19723 -0.31597 -0.19323 -0.32199 -0.18959 -0.325 C -0.18594 -0.32801 -0.18264 -0.32709 -0.18021 -0.32917 C -0.17778 -0.33125 -0.17587 -0.33611 -0.175 -0.3375 " pathEditMode="relative" ptsTypes="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965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0416 L 0.025 -0.0264 " pathEditMode="relative" ptsTypes="AA">
                                      <p:cBhvr>
                                        <p:cTn id="13" dur="200" fill="hold"/>
                                        <p:tgtEl>
                                          <p:spTgt spid="965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-0.00833 -0.02916 " pathEditMode="relative" rAng="0" ptsTypes="AA">
                                      <p:cBhvr>
                                        <p:cTn id="17" dur="200" fill="hold"/>
                                        <p:tgtEl>
                                          <p:spTgt spid="965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00834 C 0.29444 0.00834 0.46667 -0.04421 0.46667 -0.10833 C 0.46667 -0.17291 0.29444 -0.225 0.08333 -0.225 C -0.12847 -0.225 -0.3 -0.17291 -0.3 -0.10833 C -0.3 -0.04421 -0.12847 0.00834 0.08333 0.00834 Z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965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3 0.00834 C -0.07708 0.00834 -0.25 -0.04421 -0.25 -0.10833 C -0.25 -0.17291 -0.07708 -0.225 0.13333 -0.225 C 0.34618 -0.225 0.51667 -0.17291 0.51667 -0.10833 C 0.51667 -0.04421 0.34618 0.00834 0.13333 0.00834 Z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965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6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89" grpId="0" animBg="1"/>
      <p:bldP spid="965689" grpId="1" animBg="1"/>
      <p:bldP spid="965690" grpId="0" animBg="1"/>
      <p:bldP spid="965690" grpId="1" animBg="1"/>
      <p:bldP spid="965691" grpId="0" animBg="1"/>
      <p:bldP spid="965691" grpId="1" animBg="1"/>
      <p:bldP spid="965691" grpId="2" animBg="1"/>
      <p:bldP spid="965692" grpId="0" animBg="1"/>
      <p:bldP spid="965692" grpId="1" animBg="1"/>
      <p:bldP spid="965693" grpId="0" animBg="1"/>
      <p:bldP spid="965693" grpId="1" animBg="1"/>
      <p:bldP spid="965693" grpId="2" animBg="1"/>
      <p:bldP spid="9656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TA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033" y="0"/>
            <a:ext cx="928903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3" descr="nature10079-f1"/>
          <p:cNvPicPr>
            <a:picLocks noChangeAspect="1" noChangeArrowheads="1"/>
          </p:cNvPicPr>
          <p:nvPr/>
        </p:nvPicPr>
        <p:blipFill>
          <a:blip r:embed="rId3" cstate="print"/>
          <a:srcRect l="1015" t="10186"/>
          <a:stretch>
            <a:fillRect/>
          </a:stretch>
        </p:blipFill>
        <p:spPr bwMode="auto">
          <a:xfrm>
            <a:off x="2314786" y="1140952"/>
            <a:ext cx="4588582" cy="3316932"/>
          </a:xfrm>
          <a:prstGeom prst="rect">
            <a:avLst/>
          </a:prstGeom>
          <a:solidFill>
            <a:schemeClr val="accent2"/>
          </a:solidFill>
          <a:effectLst>
            <a:outerShdw blurRad="50800" dist="50800" dir="5400000" algn="ctr" rotWithShape="0">
              <a:schemeClr val="accent6">
                <a:lumMod val="50000"/>
              </a:scheme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03848" y="1124744"/>
            <a:ext cx="64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5256" y="2780928"/>
            <a:ext cx="6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TPC</a:t>
            </a:r>
            <a:endParaRPr lang="en-US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39"/>
            <a:ext cx="8229600" cy="725761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</a:rPr>
              <a:t>Little Big Bang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1520" y="3789040"/>
            <a:ext cx="8100392" cy="1944216"/>
            <a:chOff x="384" y="1651"/>
            <a:chExt cx="5376" cy="1193"/>
          </a:xfrm>
        </p:grpSpPr>
        <p:pic>
          <p:nvPicPr>
            <p:cNvPr id="15369" name="Picture 9" descr="AllEvo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1689"/>
              <a:ext cx="5376" cy="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0" name="Text Box 11"/>
            <p:cNvSpPr txBox="1">
              <a:spLocks noChangeArrowheads="1"/>
            </p:cNvSpPr>
            <p:nvPr/>
          </p:nvSpPr>
          <p:spPr bwMode="auto">
            <a:xfrm>
              <a:off x="479" y="1651"/>
              <a:ext cx="537" cy="2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RHIC</a:t>
              </a:r>
            </a:p>
          </p:txBody>
        </p:sp>
      </p:grpSp>
      <p:pic>
        <p:nvPicPr>
          <p:cNvPr id="32794" name="Picture 26" descr="ti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1520" y="1196752"/>
            <a:ext cx="8244408" cy="2414639"/>
          </a:xfrm>
          <a:noFill/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79512" y="5589240"/>
            <a:ext cx="6229350" cy="457200"/>
            <a:chOff x="288" y="1801"/>
            <a:chExt cx="3924" cy="288"/>
          </a:xfrm>
        </p:grpSpPr>
        <p:sp>
          <p:nvSpPr>
            <p:cNvPr id="15367" name="AutoShape 28"/>
            <p:cNvSpPr>
              <a:spLocks noChangeArrowheads="1"/>
            </p:cNvSpPr>
            <p:nvPr/>
          </p:nvSpPr>
          <p:spPr bwMode="auto">
            <a:xfrm>
              <a:off x="288" y="1872"/>
              <a:ext cx="3216" cy="144"/>
            </a:xfrm>
            <a:prstGeom prst="rightArrow">
              <a:avLst>
                <a:gd name="adj1" fmla="val 50000"/>
                <a:gd name="adj2" fmla="val 55833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Text Box 29"/>
            <p:cNvSpPr txBox="1">
              <a:spLocks noChangeArrowheads="1"/>
            </p:cNvSpPr>
            <p:nvPr/>
          </p:nvSpPr>
          <p:spPr bwMode="auto">
            <a:xfrm>
              <a:off x="3638" y="1801"/>
              <a:ext cx="5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TIME</a:t>
              </a:r>
            </a:p>
          </p:txBody>
        </p:sp>
      </p:grpSp>
      <p:sp>
        <p:nvSpPr>
          <p:cNvPr id="15" name="Left Brace 14"/>
          <p:cNvSpPr/>
          <p:nvPr/>
        </p:nvSpPr>
        <p:spPr bwMode="auto">
          <a:xfrm rot="5214795">
            <a:off x="1464891" y="2179879"/>
            <a:ext cx="1392464" cy="2740089"/>
          </a:xfrm>
          <a:prstGeom prst="leftBrace">
            <a:avLst/>
          </a:prstGeom>
          <a:noFill/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16" name="Picture 9" descr="AllEvol"/>
          <p:cNvPicPr>
            <a:picLocks noChangeAspect="1" noChangeArrowheads="1"/>
          </p:cNvPicPr>
          <p:nvPr/>
        </p:nvPicPr>
        <p:blipFill>
          <a:blip r:embed="rId3" cstate="print"/>
          <a:srcRect l="33301" r="28708"/>
          <a:stretch>
            <a:fillRect/>
          </a:stretch>
        </p:blipFill>
        <p:spPr bwMode="auto">
          <a:xfrm>
            <a:off x="755576" y="3933056"/>
            <a:ext cx="3077325" cy="188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836713"/>
            <a:ext cx="9324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/>
              <a:t>BIG; All 4 forces at work; Gravitation dominates; QGP@10</a:t>
            </a:r>
            <a:r>
              <a:rPr lang="en-US" sz="1400" b="1" baseline="30000" dirty="0" smtClean="0"/>
              <a:t>-6</a:t>
            </a:r>
            <a:r>
              <a:rPr lang="en-US" sz="1400" b="1" dirty="0" smtClean="0"/>
              <a:t>s; Slow expansion; Antimatter-matter annihilate;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021288"/>
            <a:ext cx="9324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/>
              <a:t>Little; Strong force at work; QGP@10</a:t>
            </a:r>
            <a:r>
              <a:rPr lang="en-US" sz="1400" b="1" baseline="30000" dirty="0" smtClean="0"/>
              <a:t>-23</a:t>
            </a:r>
            <a:r>
              <a:rPr lang="en-US" sz="1400" b="1" dirty="0" smtClean="0"/>
              <a:t>s; Fast expansion; Antimatter-matter decouple; repeat trillion times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tialph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17221" y="-617221"/>
            <a:ext cx="6865952" cy="8100392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71550" y="130175"/>
            <a:ext cx="7848600" cy="550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Arial" charset="0"/>
              </a:rPr>
              <a:t>Can we observe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" charset="0"/>
              </a:rPr>
              <a:t>hypernuclei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charset="0"/>
              </a:rPr>
              <a:t> at RHIC? </a:t>
            </a: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373063" y="3500438"/>
            <a:ext cx="50561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zh-CN" sz="2000" dirty="0">
                <a:solidFill>
                  <a:srgbClr val="0000CC"/>
                </a:solidFill>
              </a:rPr>
              <a:t> In high energy heavy-ion collisions:</a:t>
            </a:r>
            <a:r>
              <a:rPr lang="en-US" altLang="zh-CN" dirty="0"/>
              <a:t> </a:t>
            </a:r>
          </a:p>
          <a:p>
            <a:pPr marL="742950" lvl="1" indent="-285750" algn="l">
              <a:lnSpc>
                <a:spcPct val="120000"/>
              </a:lnSpc>
              <a:buFont typeface="Arial Narrow" pitchFamily="34" charset="0"/>
              <a:buChar char="–"/>
            </a:pPr>
            <a:r>
              <a:rPr lang="en-US" altLang="zh-CN" dirty="0"/>
              <a:t>nucleus production by coalescence, characterized by </a:t>
            </a:r>
            <a:r>
              <a:rPr lang="en-US" altLang="zh-CN" dirty="0">
                <a:solidFill>
                  <a:srgbClr val="0000CC"/>
                </a:solidFill>
              </a:rPr>
              <a:t>penalty factor.</a:t>
            </a:r>
          </a:p>
          <a:p>
            <a:pPr marL="742950" lvl="1" indent="-285750" algn="l">
              <a:lnSpc>
                <a:spcPct val="120000"/>
              </a:lnSpc>
              <a:buFont typeface="Arial Narrow" pitchFamily="34" charset="0"/>
              <a:buChar char="–"/>
            </a:pPr>
            <a:r>
              <a:rPr lang="en-US" altLang="zh-CN" dirty="0"/>
              <a:t>AGS data</a:t>
            </a:r>
            <a:r>
              <a:rPr lang="en-US" altLang="zh-CN" baseline="30000" dirty="0"/>
              <a:t>[1]</a:t>
            </a:r>
            <a:r>
              <a:rPr lang="en-US" altLang="zh-CN" dirty="0"/>
              <a:t> indicated that </a:t>
            </a:r>
            <a:r>
              <a:rPr lang="en-US" altLang="zh-CN" dirty="0" err="1"/>
              <a:t>hypernucleus</a:t>
            </a:r>
            <a:r>
              <a:rPr lang="en-US" altLang="zh-CN" dirty="0"/>
              <a:t> production will be further suppressed.</a:t>
            </a:r>
          </a:p>
          <a:p>
            <a:pPr marL="742950" lvl="1" indent="-285750" algn="l">
              <a:lnSpc>
                <a:spcPct val="120000"/>
              </a:lnSpc>
              <a:buFont typeface="Arial Narrow" pitchFamily="34" charset="0"/>
              <a:buChar char="–"/>
            </a:pPr>
            <a:r>
              <a:rPr lang="en-US" altLang="zh-CN" dirty="0"/>
              <a:t>What’s the case at RHIC? </a:t>
            </a: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323850" y="981075"/>
            <a:ext cx="6534161" cy="239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u"/>
            </a:pPr>
            <a:r>
              <a:rPr lang="en-US" altLang="zh-CN" sz="2000" dirty="0">
                <a:solidFill>
                  <a:srgbClr val="0000CC"/>
                </a:solidFill>
              </a:rPr>
              <a:t> Low energy and cosmic ray </a:t>
            </a:r>
            <a:r>
              <a:rPr lang="en-US" altLang="zh-CN" sz="2000" dirty="0" smtClean="0">
                <a:solidFill>
                  <a:srgbClr val="0000CC"/>
                </a:solidFill>
              </a:rPr>
              <a:t>experiments (</a:t>
            </a:r>
            <a:r>
              <a:rPr lang="en-US" altLang="zh-CN" sz="2000" dirty="0" err="1" smtClean="0">
                <a:solidFill>
                  <a:srgbClr val="0000CC"/>
                </a:solidFill>
              </a:rPr>
              <a:t>wikipedia</a:t>
            </a:r>
            <a:r>
              <a:rPr lang="en-US" altLang="zh-CN" sz="2000" dirty="0" smtClean="0">
                <a:solidFill>
                  <a:srgbClr val="0000CC"/>
                </a:solidFill>
              </a:rPr>
              <a:t>): </a:t>
            </a:r>
            <a:endParaRPr lang="en-US" altLang="zh-CN" dirty="0">
              <a:solidFill>
                <a:srgbClr val="00B05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altLang="zh-CN" dirty="0">
                <a:solidFill>
                  <a:srgbClr val="00B050"/>
                </a:solidFill>
              </a:rPr>
              <a:t>       </a:t>
            </a:r>
            <a:r>
              <a:rPr lang="en-US" altLang="zh-CN" dirty="0" err="1"/>
              <a:t>hypernucleus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00B050"/>
                </a:solidFill>
              </a:rPr>
              <a:t>production</a:t>
            </a:r>
            <a:r>
              <a:rPr lang="en-US" altLang="zh-CN" dirty="0"/>
              <a:t> via</a:t>
            </a:r>
          </a:p>
          <a:p>
            <a:pPr marL="742950" lvl="1" indent="-285750" algn="l">
              <a:lnSpc>
                <a:spcPct val="120000"/>
              </a:lnSpc>
              <a:buFont typeface="Arial Narrow" pitchFamily="34" charset="0"/>
              <a:buChar char="–"/>
            </a:pPr>
            <a:r>
              <a:rPr lang="en-US" altLang="zh-CN" dirty="0">
                <a:latin typeface="Symbol" pitchFamily="18" charset="2"/>
              </a:rPr>
              <a:t>L</a:t>
            </a:r>
            <a:r>
              <a:rPr lang="en-US" altLang="zh-CN" dirty="0"/>
              <a:t> or K</a:t>
            </a:r>
            <a:r>
              <a:rPr lang="en-US" altLang="zh-CN" baseline="-25000" dirty="0"/>
              <a:t> </a:t>
            </a:r>
            <a:r>
              <a:rPr lang="en-US" altLang="zh-CN" dirty="0"/>
              <a:t>capture by nuclei</a:t>
            </a:r>
          </a:p>
          <a:p>
            <a:pPr marL="742950" lvl="1" indent="-285750" algn="l">
              <a:lnSpc>
                <a:spcPct val="120000"/>
              </a:lnSpc>
              <a:buFont typeface="Arial Narrow" pitchFamily="34" charset="0"/>
              <a:buChar char="–"/>
            </a:pPr>
            <a:r>
              <a:rPr lang="en-US" altLang="zh-CN" dirty="0"/>
              <a:t>the direct strangeness exchange reaction</a:t>
            </a:r>
          </a:p>
          <a:p>
            <a:pPr marL="742950" lvl="1" indent="-285750" algn="l">
              <a:lnSpc>
                <a:spcPct val="120000"/>
              </a:lnSpc>
              <a:buFont typeface="Arial Narrow" pitchFamily="34" charset="0"/>
              <a:buNone/>
            </a:pPr>
            <a:r>
              <a:rPr lang="en-US" altLang="zh-CN" dirty="0" err="1"/>
              <a:t>hypernuclei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00B050"/>
                </a:solidFill>
              </a:rPr>
              <a:t>observed </a:t>
            </a:r>
          </a:p>
          <a:p>
            <a:pPr marL="742950" lvl="1" indent="-285750" algn="l">
              <a:lnSpc>
                <a:spcPct val="120000"/>
              </a:lnSpc>
              <a:buFont typeface="Arial Narrow" pitchFamily="34" charset="0"/>
              <a:buChar char="–"/>
            </a:pPr>
            <a:r>
              <a:rPr lang="en-US" altLang="zh-CN" dirty="0"/>
              <a:t>energetic but delayed decay,</a:t>
            </a:r>
          </a:p>
          <a:p>
            <a:pPr marL="742950" lvl="1" indent="-285750" algn="l">
              <a:lnSpc>
                <a:spcPct val="120000"/>
              </a:lnSpc>
              <a:buFont typeface="Arial Narrow" pitchFamily="34" charset="0"/>
              <a:buChar char="–"/>
            </a:pPr>
            <a:r>
              <a:rPr lang="en-US" altLang="zh-CN" dirty="0"/>
              <a:t>measure momentum of the K and </a:t>
            </a:r>
            <a:r>
              <a:rPr lang="en-US" altLang="zh-CN" dirty="0">
                <a:latin typeface="Symbol" pitchFamily="18" charset="2"/>
              </a:rPr>
              <a:t>p</a:t>
            </a:r>
            <a:r>
              <a:rPr lang="en-US" altLang="zh-CN" dirty="0"/>
              <a:t> mesons</a:t>
            </a:r>
          </a:p>
        </p:txBody>
      </p:sp>
      <p:sp>
        <p:nvSpPr>
          <p:cNvPr id="14342" name="Text Box 16"/>
          <p:cNvSpPr txBox="1">
            <a:spLocks noChangeArrowheads="1"/>
          </p:cNvSpPr>
          <p:nvPr/>
        </p:nvSpPr>
        <p:spPr bwMode="auto">
          <a:xfrm>
            <a:off x="1042988" y="5876925"/>
            <a:ext cx="3816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/>
              <a:t>[1] AGS-E864, </a:t>
            </a:r>
            <a:r>
              <a:rPr lang="en-US" altLang="zh-CN" sz="1400" u="sng"/>
              <a:t>Phys. Rev. C70,024902 (2004)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29124" y="4214818"/>
            <a:ext cx="114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聚并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Content Placeholder 16" descr="E864_nucleus_A.png"/>
          <p:cNvPicPr>
            <a:picLocks noChangeAspect="1"/>
          </p:cNvPicPr>
          <p:nvPr/>
        </p:nvPicPr>
        <p:blipFill>
          <a:blip r:embed="rId4" cstate="print"/>
          <a:srcRect t="34545" r="14118"/>
          <a:stretch>
            <a:fillRect/>
          </a:stretch>
        </p:blipFill>
        <p:spPr>
          <a:xfrm>
            <a:off x="5639622" y="2852936"/>
            <a:ext cx="3504378" cy="3456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8144" y="6488668"/>
            <a:ext cx="121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Jesi</a:t>
            </a:r>
            <a:r>
              <a:rPr lang="en-US" dirty="0" smtClean="0">
                <a:solidFill>
                  <a:srgbClr val="FFC000"/>
                </a:solidFill>
              </a:rPr>
              <a:t>, 2011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SINAP-template1">
  <a:themeElements>
    <a:clrScheme name="SINAP-template1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SINAP-template1">
      <a:majorFont>
        <a:latin typeface="Garamond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SINAP-template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AP-template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-template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AP-template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23694</TotalTime>
  <Words>1656</Words>
  <Application>Microsoft Office PowerPoint</Application>
  <PresentationFormat>On-screen Show (4:3)</PresentationFormat>
  <Paragraphs>332</Paragraphs>
  <Slides>34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SINAP-template1</vt:lpstr>
      <vt:lpstr>公式</vt:lpstr>
      <vt:lpstr>Equation</vt:lpstr>
      <vt:lpstr>Slide 1</vt:lpstr>
      <vt:lpstr>Slide 2</vt:lpstr>
      <vt:lpstr>What is Antimatter?</vt:lpstr>
      <vt:lpstr>Slide 4</vt:lpstr>
      <vt:lpstr>3-D Chart of Nuclides</vt:lpstr>
      <vt:lpstr>Relativistic Heavy Ion Collider (RHIC)</vt:lpstr>
      <vt:lpstr>Slide 7</vt:lpstr>
      <vt:lpstr>Little Big Bang</vt:lpstr>
      <vt:lpstr>Can we observe hypernuclei at RHIC? </vt:lpstr>
      <vt:lpstr>    A candidate event at STAR</vt:lpstr>
      <vt:lpstr>Slide 11</vt:lpstr>
      <vt:lpstr>Slide 12</vt:lpstr>
      <vt:lpstr>Slide 13</vt:lpstr>
      <vt:lpstr>Matter and antimatter are not created equal</vt:lpstr>
      <vt:lpstr>Flavors (u,d, s) are not created equal  except in possible QGP</vt:lpstr>
      <vt:lpstr>Antimatter Project: 40 years per step</vt:lpstr>
      <vt:lpstr>Projected Discovery of antimatter Helium-4 nucleus from STAR</vt:lpstr>
      <vt:lpstr>How to identify Helium-4</vt:lpstr>
      <vt:lpstr>Candidates identified by TPC (2007)</vt:lpstr>
      <vt:lpstr>The Power of Time-of-Flight Detector</vt:lpstr>
      <vt:lpstr>Slide 21</vt:lpstr>
      <vt:lpstr>Existence is no surprise</vt:lpstr>
      <vt:lpstr>Predictability is a shock</vt:lpstr>
      <vt:lpstr>Predictable Production Rate</vt:lpstr>
      <vt:lpstr>Even Heavier Antimatter</vt:lpstr>
      <vt:lpstr>Slide 26</vt:lpstr>
      <vt:lpstr>Antinuclei in nature (new physics)</vt:lpstr>
      <vt:lpstr> Exotic Hypernuclei</vt:lpstr>
      <vt:lpstr>Other antimatter searches at RHIC</vt:lpstr>
      <vt:lpstr>Slide 30</vt:lpstr>
      <vt:lpstr>Slide 31</vt:lpstr>
      <vt:lpstr>Strangeness Fluctuation</vt:lpstr>
      <vt:lpstr>Energy scan to establish the trend</vt:lpstr>
      <vt:lpstr>Creating first Antinucleus Atomcules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Zhangbu Xu</dc:creator>
  <cp:lastModifiedBy>xzb</cp:lastModifiedBy>
  <cp:revision>3204</cp:revision>
  <dcterms:created xsi:type="dcterms:W3CDTF">2006-02-23T15:10:09Z</dcterms:created>
  <dcterms:modified xsi:type="dcterms:W3CDTF">2011-04-30T21:14:49Z</dcterms:modified>
</cp:coreProperties>
</file>