
<file path=[Content_Types].xml><?xml version="1.0" encoding="utf-8"?>
<Types xmlns="http://schemas.openxmlformats.org/package/2006/content-types"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9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4" r:id="rId4"/>
    <p:sldId id="267" r:id="rId5"/>
    <p:sldId id="265" r:id="rId6"/>
    <p:sldId id="268" r:id="rId7"/>
    <p:sldId id="280" r:id="rId8"/>
    <p:sldId id="275" r:id="rId9"/>
    <p:sldId id="274" r:id="rId10"/>
    <p:sldId id="262" r:id="rId11"/>
    <p:sldId id="261" r:id="rId12"/>
    <p:sldId id="269" r:id="rId13"/>
    <p:sldId id="270" r:id="rId14"/>
    <p:sldId id="276" r:id="rId15"/>
    <p:sldId id="277" r:id="rId16"/>
    <p:sldId id="272" r:id="rId17"/>
    <p:sldId id="27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FF6666"/>
    <a:srgbClr val="66FF66"/>
    <a:srgbClr val="C700C7"/>
    <a:srgbClr val="FF00FF"/>
    <a:srgbClr val="97AD67"/>
    <a:srgbClr val="0000B3"/>
    <a:srgbClr val="8B8B8B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392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D63DD9-A464-1840-836A-5BC03AA777F3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536D46-DA4E-3243-8BFB-1D60F458C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BBFBB4-4D50-0A48-9D24-B54F6C305E9C}" type="datetime1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9188E3-64D2-0F47-8787-597CFAB1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D4E92-BEFF-674A-821E-03EE3F3A44A8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C767740-DD36-E143-9647-D2C1BFD67A86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Add comment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FE073-7588-084B-A590-910D22117E0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B3A4-B469-E845-AA3B-6D64ACB46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9AA9-1369-6E4A-AE72-B1549AA1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FB6D-6D71-E548-A21A-651D05E2C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5498D-D150-9F4E-904D-9125C32EB6E6}" type="datetime1">
              <a:rPr lang="en-US"/>
              <a:pPr/>
              <a:t>4/30/11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2-6 2010, DNP, Santa 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8147-E397-E040-BCAB-32F9193F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FD94-5836-0D46-A249-B5C0DC9A5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F94D-AAD0-B040-8CEB-FC13D3CE9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6CB9-D727-FE44-972C-FBD5125B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1B9A-AED1-4D43-9E5A-228501887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138D-BBFE-8B44-B836-F5C33E99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80B0-588A-5148-82F1-0BB31B9F8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360C-8A6F-144B-ADF2-EAD6E2D82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78DB-FE4C-0940-AB8C-DDC2ED031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6/15/10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STAR Analysis Meeting, 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513A72-C507-5441-8820-CBA5C68F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1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5/03/11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APS April Meeting 2011, Anaheim,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8BCD9-F70F-3D48-9B4F-79738F35711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4663" y="630238"/>
            <a:ext cx="8229600" cy="5509201"/>
          </a:xfrm>
          <a:prstGeom prst="rect">
            <a:avLst/>
          </a:prstGeom>
          <a:noFill/>
          <a:ln w="73025" cap="sq" cmpd="thickThin">
            <a:solidFill>
              <a:schemeClr val="bg1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charset="0"/>
                <a:ea typeface="Bookman Old Style" charset="0"/>
                <a:cs typeface="Bookman Old Style" charset="0"/>
              </a:rPr>
              <a:t>Charmed Meson 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  <a:ea typeface="Bookman Old Style" charset="0"/>
                <a:cs typeface="Bookman Old Style" charset="0"/>
              </a:rPr>
              <a:t>Reconstruction using </a:t>
            </a:r>
            <a:r>
              <a:rPr lang="en-US" sz="3600" b="1" dirty="0">
                <a:solidFill>
                  <a:srgbClr val="FF0000"/>
                </a:solidFill>
                <a:latin typeface="Calibri" charset="0"/>
                <a:ea typeface="Bookman Old Style" charset="0"/>
                <a:cs typeface="Bookman Old Style" charset="0"/>
              </a:rPr>
              <a:t>Silicon Trackers in STAR Experiment at RHIC</a:t>
            </a:r>
          </a:p>
          <a:p>
            <a:pPr algn="ctr">
              <a:buClr>
                <a:srgbClr val="E46C0A"/>
              </a:buClr>
            </a:pPr>
            <a:endParaRPr lang="en-US" sz="2800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buClr>
                <a:srgbClr val="E46C0A"/>
              </a:buClr>
              <a:buFont typeface="Wingdings" charset="2"/>
              <a:buChar char="§"/>
            </a:pPr>
            <a:r>
              <a:rPr lang="en-US" sz="24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2400" b="1" dirty="0">
                <a:latin typeface="Calibri" charset="0"/>
                <a:ea typeface="Bookman Old Style" charset="0"/>
                <a:cs typeface="Bookman Old Style" charset="0"/>
              </a:rPr>
              <a:t>Motivation</a:t>
            </a:r>
          </a:p>
          <a:p>
            <a:pPr>
              <a:buClr>
                <a:srgbClr val="E46C0A"/>
              </a:buClr>
              <a:buFont typeface="Wingdings" charset="2"/>
              <a:buChar char="§"/>
            </a:pPr>
            <a:r>
              <a:rPr lang="en-US" sz="2400" b="1" dirty="0">
                <a:latin typeface="Calibri" charset="0"/>
                <a:ea typeface="Bookman Old Style" charset="0"/>
                <a:cs typeface="Bookman Old Style" charset="0"/>
              </a:rPr>
              <a:t> STAR Detector</a:t>
            </a:r>
          </a:p>
          <a:p>
            <a:pPr>
              <a:buClr>
                <a:srgbClr val="E46C0A"/>
              </a:buClr>
              <a:buFont typeface="Wingdings" charset="2"/>
              <a:buChar char="§"/>
            </a:pPr>
            <a:r>
              <a:rPr lang="en-US" sz="2400" b="1" dirty="0" smtClean="0">
                <a:latin typeface="Calibri" charset="0"/>
                <a:ea typeface="Bookman Old Style" charset="0"/>
                <a:cs typeface="Bookman Old Style" charset="0"/>
              </a:rPr>
              <a:t> </a:t>
            </a:r>
            <a:r>
              <a:rPr lang="en-US" sz="2400" b="1" dirty="0" err="1" smtClean="0">
                <a:latin typeface="Calibri" charset="0"/>
                <a:ea typeface="Bookman Old Style" charset="0"/>
                <a:cs typeface="Bookman Old Style" charset="0"/>
              </a:rPr>
              <a:t>Microvertexing</a:t>
            </a:r>
            <a:endParaRPr lang="en-US" sz="2400" b="1" dirty="0">
              <a:latin typeface="Calibri" charset="0"/>
              <a:ea typeface="Bookman Old Style" charset="0"/>
              <a:cs typeface="Bookman Old Style" charset="0"/>
            </a:endParaRPr>
          </a:p>
          <a:p>
            <a:pPr>
              <a:buClr>
                <a:srgbClr val="E46C0A"/>
              </a:buClr>
              <a:buFont typeface="Wingdings" charset="2"/>
              <a:buChar char="§"/>
            </a:pPr>
            <a:r>
              <a:rPr lang="en-US" sz="2400" b="1" dirty="0">
                <a:latin typeface="Calibri" charset="0"/>
                <a:ea typeface="Bookman Old Style" charset="0"/>
                <a:cs typeface="Bookman Old Style" charset="0"/>
              </a:rPr>
              <a:t> Results</a:t>
            </a:r>
          </a:p>
          <a:p>
            <a:pPr>
              <a:buClr>
                <a:srgbClr val="E46C0A"/>
              </a:buClr>
              <a:buFont typeface="Wingdings" charset="2"/>
              <a:buChar char="§"/>
            </a:pPr>
            <a:r>
              <a:rPr lang="en-US" sz="2400" b="1" dirty="0">
                <a:latin typeface="Calibri" charset="0"/>
                <a:ea typeface="Bookman Old Style" charset="0"/>
                <a:cs typeface="Bookman Old Style" charset="0"/>
              </a:rPr>
              <a:t> Summary and Future</a:t>
            </a:r>
          </a:p>
          <a:p>
            <a:pPr>
              <a:buClr>
                <a:srgbClr val="0000FF"/>
              </a:buClr>
              <a:buFont typeface="Wingdings" charset="2"/>
              <a:buChar char=""/>
            </a:pPr>
            <a:endParaRPr lang="en-US" sz="2800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buClr>
                <a:srgbClr val="0000FF"/>
              </a:buClr>
            </a:pPr>
            <a:endParaRPr lang="en-US" sz="2800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ctr">
              <a:buClr>
                <a:srgbClr val="0000FF"/>
              </a:buClr>
            </a:pPr>
            <a:r>
              <a:rPr lang="en-US" sz="2000" b="1" dirty="0">
                <a:latin typeface="Calibri" charset="0"/>
                <a:ea typeface="Bookman Old Style" charset="0"/>
                <a:cs typeface="Bookman Old Style" charset="0"/>
              </a:rPr>
              <a:t>Jaiby Joseph for the STAR Collaboration</a:t>
            </a:r>
          </a:p>
          <a:p>
            <a:pPr algn="ctr">
              <a:buClr>
                <a:srgbClr val="0000FF"/>
              </a:buClr>
            </a:pPr>
            <a:r>
              <a:rPr lang="en-US" sz="2000" b="1" dirty="0">
                <a:latin typeface="Calibri" charset="0"/>
                <a:ea typeface="Bookman Old Style" charset="0"/>
                <a:cs typeface="Bookman Old Style" charset="0"/>
              </a:rPr>
              <a:t>Kent State University</a:t>
            </a:r>
          </a:p>
        </p:txBody>
      </p:sp>
      <p:pic>
        <p:nvPicPr>
          <p:cNvPr id="1536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4622800"/>
            <a:ext cx="2105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4716462"/>
            <a:ext cx="21494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1925" y="0"/>
            <a:ext cx="8843963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</a:t>
            </a:r>
            <a:r>
              <a:rPr lang="en-US" sz="3200" b="1" baseline="300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+D</a:t>
            </a:r>
            <a:r>
              <a:rPr lang="en-US" sz="3200" b="1" baseline="300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bar </a:t>
            </a:r>
            <a:r>
              <a:rPr lang="en-US" sz="32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signal </a:t>
            </a:r>
            <a:br>
              <a:rPr lang="en-US" sz="32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3200" dirty="0" smtClean="0">
                <a:latin typeface="Bookman Old Style" charset="0"/>
                <a:ea typeface="Bookman Old Style" charset="0"/>
                <a:cs typeface="Bookman Old Style" charset="0"/>
              </a:rPr>
              <a:t>in 2007 Data </a:t>
            </a:r>
            <a:r>
              <a:rPr lang="en-US" sz="2400" dirty="0" smtClean="0">
                <a:latin typeface="Bookman Old Style" charset="0"/>
                <a:ea typeface="Bookman Old Style" charset="0"/>
                <a:cs typeface="Bookman Old Style" charset="0"/>
              </a:rPr>
              <a:t>(</a:t>
            </a:r>
            <a:r>
              <a:rPr lang="en-US" sz="2400" dirty="0" err="1" smtClean="0">
                <a:latin typeface="Bookman Old Style" charset="0"/>
                <a:ea typeface="Bookman Old Style" charset="0"/>
                <a:cs typeface="Bookman Old Style" charset="0"/>
              </a:rPr>
              <a:t>MinBias</a:t>
            </a:r>
            <a:r>
              <a:rPr lang="en-US" sz="2400" dirty="0" smtClean="0">
                <a:latin typeface="Bookman Old Style" charset="0"/>
                <a:ea typeface="Bookman Old Style" charset="0"/>
                <a:cs typeface="Bookman Old Style" charset="0"/>
              </a:rPr>
              <a:t> Files)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44BC4-8847-F940-A529-410DEA49702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1509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219200"/>
            <a:ext cx="6446837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7"/>
          <p:cNvSpPr txBox="1">
            <a:spLocks noChangeArrowheads="1"/>
          </p:cNvSpPr>
          <p:nvPr/>
        </p:nvSpPr>
        <p:spPr bwMode="auto">
          <a:xfrm>
            <a:off x="1633538" y="2217738"/>
            <a:ext cx="12715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Pol3 + gaus</a:t>
            </a:r>
          </a:p>
          <a:p>
            <a:endParaRPr lang="en-US" sz="900" b="1"/>
          </a:p>
          <a:p>
            <a:r>
              <a:rPr lang="en-US" sz="1200" b="1">
                <a:solidFill>
                  <a:srgbClr val="0000FF"/>
                </a:solidFill>
              </a:rPr>
              <a:t>pol3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54138" y="2370138"/>
            <a:ext cx="3079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4138" y="2679700"/>
            <a:ext cx="307975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08487" y="3848100"/>
          <a:ext cx="1520825" cy="723900"/>
        </p:xfrm>
        <a:graphic>
          <a:graphicData uri="http://schemas.openxmlformats.org/presentationml/2006/ole">
            <p:oleObj spid="_x0000_s28674" name="Equation" r:id="rId4" imgW="800100" imgH="381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08762" y="1201062"/>
            <a:ext cx="253523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>
                <a:latin typeface="Bookman Old Style"/>
                <a:cs typeface="Bookman Old Style"/>
              </a:rPr>
              <a:t> 34 Million Events used for this analysis.</a:t>
            </a:r>
          </a:p>
          <a:p>
            <a:pPr>
              <a:buBlip>
                <a:blip r:embed="rId5"/>
              </a:buBlip>
            </a:pPr>
            <a:endParaRPr lang="en-US" dirty="0" smtClean="0">
              <a:latin typeface="Bookman Old Style"/>
              <a:cs typeface="Bookman Old Style"/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latin typeface="Bookman Old Style"/>
                <a:cs typeface="Bookman Old Style"/>
              </a:rPr>
              <a:t> Kinematic fit yields an improved significance of 10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latin typeface="Bookman Old Style"/>
                <a:cs typeface="Bookman Old Style"/>
              </a:rPr>
              <a:t> for combined D</a:t>
            </a:r>
            <a:r>
              <a:rPr lang="en-US" baseline="30000" dirty="0" smtClean="0">
                <a:latin typeface="Bookman Old Style"/>
                <a:cs typeface="Bookman Old Style"/>
              </a:rPr>
              <a:t>0</a:t>
            </a:r>
            <a:r>
              <a:rPr lang="en-US" dirty="0" smtClean="0">
                <a:latin typeface="Bookman Old Style"/>
                <a:cs typeface="Bookman Old Style"/>
              </a:rPr>
              <a:t>+D</a:t>
            </a:r>
            <a:r>
              <a:rPr lang="en-US" baseline="30000" dirty="0" smtClean="0">
                <a:latin typeface="Bookman Old Style"/>
                <a:cs typeface="Bookman Old Style"/>
              </a:rPr>
              <a:t>0</a:t>
            </a:r>
            <a:r>
              <a:rPr lang="en-US" dirty="0" smtClean="0">
                <a:latin typeface="Bookman Old Style"/>
                <a:cs typeface="Bookman Old Style"/>
              </a:rPr>
              <a:t>bar.</a:t>
            </a:r>
          </a:p>
          <a:p>
            <a:pPr>
              <a:buBlip>
                <a:blip r:embed="rId5"/>
              </a:buBlip>
            </a:pPr>
            <a:endParaRPr lang="en-US" dirty="0" smtClean="0">
              <a:latin typeface="Bookman Old Style"/>
              <a:cs typeface="Bookman Old Style"/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latin typeface="Bookman Old Style"/>
                <a:cs typeface="Bookman Old Style"/>
              </a:rPr>
              <a:t> The signal is somewhat sensitive to the degree of the pol. Fit.</a:t>
            </a:r>
          </a:p>
          <a:p>
            <a:pPr>
              <a:buBlip>
                <a:blip r:embed="rId5"/>
              </a:buBlip>
            </a:pPr>
            <a:endParaRPr lang="en-US" dirty="0" smtClean="0">
              <a:latin typeface="Bookman Old Style"/>
              <a:cs typeface="Bookman Old Style"/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latin typeface="Bookman Old Style"/>
                <a:cs typeface="Bookman Old Style"/>
              </a:rPr>
              <a:t> Need a robust </a:t>
            </a:r>
            <a:r>
              <a:rPr lang="en-US" dirty="0" err="1" smtClean="0">
                <a:latin typeface="Bookman Old Style"/>
                <a:cs typeface="Bookman Old Style"/>
              </a:rPr>
              <a:t>backgr</a:t>
            </a:r>
            <a:r>
              <a:rPr lang="en-US" dirty="0" smtClean="0">
                <a:latin typeface="Bookman Old Style"/>
                <a:cs typeface="Bookman Old Style"/>
              </a:rPr>
              <a:t>. estimation method (new production)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54138" y="2895600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0138" y="5334000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1051" y="5795963"/>
            <a:ext cx="163194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Bookman Old Style"/>
                <a:cs typeface="Bookman Old Style"/>
              </a:rPr>
              <a:t>Inv Mass </a:t>
            </a:r>
            <a:r>
              <a:rPr lang="en-US" sz="900" baseline="-25000" dirty="0" smtClean="0">
                <a:latin typeface="Bookman Old Style"/>
                <a:cs typeface="Bookman Old Style"/>
              </a:rPr>
              <a:t>(</a:t>
            </a:r>
            <a:r>
              <a:rPr lang="en-US" sz="900" b="1" baseline="-25000" dirty="0" smtClean="0">
                <a:latin typeface="Bookman Old Style"/>
                <a:cs typeface="Bookman Old Style"/>
              </a:rPr>
              <a:t>K-π+ + K+</a:t>
            </a:r>
            <a:r>
              <a:rPr lang="en-US" sz="900" b="1" baseline="-250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900" b="1" baseline="-25000" dirty="0" smtClean="0">
                <a:latin typeface="Bookman Old Style"/>
                <a:cs typeface="Bookman Old Style"/>
              </a:rPr>
              <a:t>-)</a:t>
            </a:r>
            <a:r>
              <a:rPr lang="en-US" sz="900" b="1" dirty="0" smtClean="0">
                <a:latin typeface="Bookman Old Style"/>
                <a:cs typeface="Bookman Old Style"/>
              </a:rPr>
              <a:t>(</a:t>
            </a:r>
            <a:r>
              <a:rPr lang="en-US" sz="900" b="1" dirty="0" err="1" smtClean="0">
                <a:latin typeface="Bookman Old Style"/>
                <a:cs typeface="Bookman Old Style"/>
              </a:rPr>
              <a:t>GeV</a:t>
            </a:r>
            <a:r>
              <a:rPr lang="en-US" sz="900" b="1" dirty="0" smtClean="0">
                <a:latin typeface="Bookman Old Style"/>
                <a:cs typeface="Bookman Old Style"/>
              </a:rPr>
              <a:t>)</a:t>
            </a:r>
            <a:endParaRPr lang="en-US" sz="900" b="1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11" dirty="0" smtClean="0">
                <a:latin typeface="Bookman Old Style"/>
                <a:ea typeface="+mj-ea"/>
                <a:cs typeface="Bookman Old Style"/>
              </a:rPr>
              <a:t> </a:t>
            </a:r>
            <a:r>
              <a:rPr lang="en-US" sz="3111" b="1" dirty="0" smtClean="0">
                <a:latin typeface="Bookman Old Style"/>
                <a:ea typeface="+mj-ea"/>
                <a:cs typeface="Bookman Old Style"/>
              </a:rPr>
              <a:t>D</a:t>
            </a:r>
            <a:r>
              <a:rPr lang="en-US" sz="3111" b="1" baseline="30000" dirty="0" smtClean="0">
                <a:latin typeface="Bookman Old Style"/>
                <a:ea typeface="+mj-ea"/>
                <a:cs typeface="Bookman Old Style"/>
              </a:rPr>
              <a:t>0</a:t>
            </a:r>
            <a:r>
              <a:rPr lang="en-US" sz="3111" dirty="0" smtClean="0">
                <a:latin typeface="Bookman Old Style"/>
                <a:ea typeface="+mj-ea"/>
                <a:cs typeface="Bookman Old Style"/>
              </a:rPr>
              <a:t> and </a:t>
            </a:r>
            <a:r>
              <a:rPr lang="en-US" sz="3111" b="1" dirty="0" smtClean="0">
                <a:latin typeface="Bookman Old Style"/>
                <a:ea typeface="+mj-ea"/>
                <a:cs typeface="Bookman Old Style"/>
              </a:rPr>
              <a:t>D</a:t>
            </a:r>
            <a:r>
              <a:rPr lang="en-US" sz="3111" b="1" baseline="30000" dirty="0" smtClean="0">
                <a:latin typeface="Bookman Old Style"/>
                <a:ea typeface="+mj-ea"/>
                <a:cs typeface="Bookman Old Style"/>
              </a:rPr>
              <a:t>0</a:t>
            </a:r>
            <a:r>
              <a:rPr lang="en-US" sz="3111" b="1" dirty="0" smtClean="0">
                <a:latin typeface="Bookman Old Style"/>
                <a:ea typeface="+mj-ea"/>
                <a:cs typeface="Bookman Old Style"/>
              </a:rPr>
              <a:t>bar</a:t>
            </a:r>
            <a:r>
              <a:rPr lang="en-US" sz="3111" dirty="0" smtClean="0">
                <a:latin typeface="Bookman Old Style"/>
                <a:ea typeface="+mj-ea"/>
                <a:cs typeface="Bookman Old Style"/>
              </a:rPr>
              <a:t> </a:t>
            </a:r>
            <a:r>
              <a:rPr lang="en-US" sz="3111" dirty="0" smtClean="0">
                <a:solidFill>
                  <a:srgbClr val="FF0000"/>
                </a:solidFill>
                <a:latin typeface="Bookman Old Style"/>
                <a:ea typeface="+mj-ea"/>
                <a:cs typeface="Bookman Old Style"/>
              </a:rPr>
              <a:t>separately</a:t>
            </a:r>
            <a:endParaRPr lang="en-US" sz="2000" dirty="0">
              <a:solidFill>
                <a:srgbClr val="FF0000"/>
              </a:solidFill>
              <a:latin typeface="Bookman Old Style"/>
              <a:ea typeface="+mj-ea"/>
              <a:cs typeface="Bookman Old Styl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452CD-F5A7-2E4F-942D-302C1669A63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8299" y="5689600"/>
            <a:ext cx="48387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Preliminary D0bar/D0 ratio ~</a:t>
            </a:r>
            <a:r>
              <a:rPr lang="en-US" dirty="0" smtClean="0"/>
              <a:t> 1.05±0.19(stat.)</a:t>
            </a:r>
          </a:p>
        </p:txBody>
      </p:sp>
      <p:pic>
        <p:nvPicPr>
          <p:cNvPr id="22534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38238"/>
            <a:ext cx="63166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8463" y="1092200"/>
            <a:ext cx="10747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1913" y="3416300"/>
            <a:ext cx="15097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7438" y="3149600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79500"/>
            <a:ext cx="1435100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187700"/>
            <a:ext cx="172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41913" y="3162299"/>
            <a:ext cx="163194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Bookman Old Style"/>
                <a:cs typeface="Bookman Old Style"/>
              </a:rPr>
              <a:t>Inv Mass </a:t>
            </a:r>
            <a:r>
              <a:rPr lang="en-US" sz="900" b="1" baseline="-25000" dirty="0" smtClean="0">
                <a:latin typeface="Bookman Old Style"/>
                <a:cs typeface="Bookman Old Style"/>
              </a:rPr>
              <a:t>K-</a:t>
            </a:r>
            <a:r>
              <a:rPr lang="en-US" sz="900" b="1" baseline="-25000" dirty="0" err="1" smtClean="0">
                <a:latin typeface="Bookman Old Style"/>
                <a:cs typeface="Bookman Old Style"/>
              </a:rPr>
              <a:t>π+</a:t>
            </a:r>
            <a:r>
              <a:rPr lang="en-US" sz="900" b="1" dirty="0" err="1" smtClean="0">
                <a:latin typeface="Bookman Old Style"/>
                <a:cs typeface="Bookman Old Style"/>
              </a:rPr>
              <a:t>(GeV</a:t>
            </a:r>
            <a:r>
              <a:rPr lang="en-US" sz="900" b="1" dirty="0" smtClean="0">
                <a:latin typeface="Bookman Old Style"/>
                <a:cs typeface="Bookman Old Style"/>
              </a:rPr>
              <a:t>)</a:t>
            </a:r>
            <a:endParaRPr lang="en-US" sz="900" b="1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0013" y="5382568"/>
            <a:ext cx="15811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Bookman Old Style"/>
                <a:cs typeface="Bookman Old Style"/>
              </a:rPr>
              <a:t>Inv Mass </a:t>
            </a:r>
            <a:r>
              <a:rPr lang="en-US" sz="900" b="1" baseline="-25000" dirty="0" smtClean="0">
                <a:latin typeface="Bookman Old Style"/>
                <a:cs typeface="Bookman Old Style"/>
              </a:rPr>
              <a:t>K+π-</a:t>
            </a:r>
            <a:r>
              <a:rPr lang="en-US" sz="900" b="1" dirty="0" smtClean="0">
                <a:latin typeface="Bookman Old Style"/>
                <a:cs typeface="Bookman Old Style"/>
              </a:rPr>
              <a:t>(</a:t>
            </a:r>
            <a:r>
              <a:rPr lang="en-US" sz="900" b="1" dirty="0" err="1" smtClean="0">
                <a:latin typeface="Bookman Old Style"/>
                <a:cs typeface="Bookman Old Style"/>
              </a:rPr>
              <a:t>GeV</a:t>
            </a:r>
            <a:r>
              <a:rPr lang="en-US" sz="900" b="1" dirty="0" smtClean="0">
                <a:latin typeface="Bookman Old Style"/>
                <a:cs typeface="Bookman Old Style"/>
              </a:rPr>
              <a:t>)</a:t>
            </a:r>
            <a:endParaRPr lang="en-US" sz="900" b="1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536700"/>
            <a:ext cx="8763000" cy="3586162"/>
          </a:xfrm>
        </p:spPr>
        <p:txBody>
          <a:bodyPr/>
          <a:lstStyle/>
          <a:p>
            <a:r>
              <a:rPr lang="en-US" sz="2800" dirty="0" smtClean="0"/>
              <a:t>We present progress on a method for full Topological reconstruction of open charm mesons.</a:t>
            </a:r>
          </a:p>
          <a:p>
            <a:r>
              <a:rPr lang="en-US" sz="2800" dirty="0" smtClean="0"/>
              <a:t>Ongoing efforts to measure cross-section (with smaller errors) and some D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flow(v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Method developed is baseline for analyses involving the future upgrade of STAR – Heavy Flavor Tracker (HFT), which will provide unambiguous measurement of charm.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BFD94-5836-0D46-A249-B5C0DC9A5C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9100" y="61087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rush Script Std"/>
                <a:cs typeface="Brush Script Std"/>
              </a:rPr>
              <a:t>Thank you</a:t>
            </a:r>
            <a:endParaRPr lang="en-US" sz="2400" dirty="0">
              <a:solidFill>
                <a:srgbClr val="0000FF"/>
              </a:solidFill>
              <a:latin typeface="Brush Script Std"/>
              <a:cs typeface="Brush Scrip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BFD94-5836-0D46-A249-B5C0DC9A5C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67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2007 Production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MinBias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78400" y="9826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838" y="1331913"/>
            <a:ext cx="8686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74032" y="4101306"/>
            <a:ext cx="5511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85738" y="1346200"/>
            <a:ext cx="441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axis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</a:p>
          <a:p>
            <a:pPr lvl="1"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 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SiliconHits&gt;2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(tracks with sufficient DCA resolution)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fitted: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TPC hits &gt; 20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|&lt;1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(SSD acceptance)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&lt; .1 cm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503738" y="1333500"/>
            <a:ext cx="4614862" cy="571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 dirty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err="1">
                <a:latin typeface="Bookman Old Style" charset="0"/>
                <a:ea typeface="Bookman Old Style" charset="0"/>
                <a:cs typeface="Bookman Old Style" charset="0"/>
              </a:rPr>
              <a:t>triggerId</a:t>
            </a: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         axis :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 dirty="0" err="1">
                <a:latin typeface="Bookman Old Style" charset="0"/>
                <a:ea typeface="Bookman Old Style" charset="0"/>
                <a:cs typeface="Bookman Old Style" charset="0"/>
              </a:rPr>
              <a:t>zvertex</a:t>
            </a: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| &lt; 10 cm</a:t>
            </a:r>
            <a:endParaRPr lang="en-US" sz="1400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 dirty="0" err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 dirty="0" err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|&lt; </a:t>
            </a:r>
            <a:r>
              <a:rPr lang="en-US" sz="1400" b="1" dirty="0" smtClean="0">
                <a:latin typeface="Bookman Old Style" charset="0"/>
                <a:ea typeface="Bookman Old Style" charset="0"/>
                <a:cs typeface="Bookman Old Style" charset="0"/>
              </a:rPr>
              <a:t>200µm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selects the best vertex only (highest Rank)</a:t>
            </a:r>
            <a:endParaRPr lang="en-US" sz="1400" dirty="0" smtClean="0">
              <a:solidFill>
                <a:srgbClr val="0000FF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 level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detectors: 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SiliconHits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&gt;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FF"/>
                </a:solidFill>
              </a:rPr>
              <a:t>Radius of first hit on track </a:t>
            </a:r>
            <a:r>
              <a:rPr lang="en-US" sz="1400" dirty="0" smtClean="0">
                <a:solidFill>
                  <a:srgbClr val="0000FF"/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&lt; 9 cm if number of silicon hits =2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 &lt; 13 cm </a:t>
            </a:r>
            <a:r>
              <a:rPr lang="en-US" sz="1400" b="1" dirty="0" smtClean="0">
                <a:solidFill>
                  <a:srgbClr val="0000FF"/>
                </a:solidFill>
              </a:rPr>
              <a:t>else</a:t>
            </a:r>
            <a:endParaRPr lang="en-US" sz="14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 err="1" smtClean="0">
                <a:solidFill>
                  <a:srgbClr val="0000FF"/>
                </a:solidFill>
              </a:rPr>
              <a:t>SvtHits</a:t>
            </a:r>
            <a:r>
              <a:rPr lang="en-US" sz="1400" b="1" dirty="0" smtClean="0">
                <a:solidFill>
                  <a:srgbClr val="0000FF"/>
                </a:solidFill>
              </a:rPr>
              <a:t> &lt; 4, </a:t>
            </a:r>
            <a:r>
              <a:rPr lang="en-US" sz="1400" b="1" dirty="0" err="1" smtClean="0">
                <a:solidFill>
                  <a:srgbClr val="0000FF"/>
                </a:solidFill>
              </a:rPr>
              <a:t>SsdHits</a:t>
            </a:r>
            <a:r>
              <a:rPr lang="en-US" sz="1400" b="1" dirty="0" smtClean="0">
                <a:solidFill>
                  <a:srgbClr val="0000FF"/>
                </a:solidFill>
              </a:rPr>
              <a:t> &lt; 2</a:t>
            </a:r>
            <a:endParaRPr lang="en-US" sz="1400" b="1" dirty="0" smtClean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Bookman Old Style" charset="0"/>
                <a:ea typeface="Bookman Old Style" charset="0"/>
                <a:cs typeface="Bookman Old Style" charset="0"/>
              </a:rPr>
              <a:t>Momentum </a:t>
            </a: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of tracks </a:t>
            </a:r>
          </a:p>
          <a:p>
            <a:pPr lvl="1">
              <a:lnSpc>
                <a:spcPct val="90000"/>
              </a:lnSpc>
            </a:pPr>
            <a:r>
              <a:rPr lang="en-US" sz="1400" b="1" dirty="0" err="1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pK+pPi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&gt;1.5GeV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/c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</a:t>
            </a:r>
            <a:r>
              <a:rPr lang="en-US" sz="1400" b="1" dirty="0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0.51</a:t>
            </a:r>
          </a:p>
          <a:p>
            <a:pPr lvl="1">
              <a:lnSpc>
                <a:spcPct val="90000"/>
              </a:lnSpc>
            </a:pPr>
            <a:r>
              <a:rPr lang="en-US" sz="1400" b="1" dirty="0" err="1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TpcHits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fitted &gt; 25</a:t>
            </a:r>
            <a:endParaRPr lang="en-US" sz="1400" b="1" dirty="0" smtClean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b="1" dirty="0" err="1">
                <a:latin typeface="Bookman Old Style" charset="0"/>
                <a:ea typeface="Bookman Old Style" charset="0"/>
                <a:cs typeface="Bookman Old Style" charset="0"/>
              </a:rPr>
              <a:t>dEdxTrackLength</a:t>
            </a: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&gt;40 cm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  <a:endParaRPr lang="en-US" sz="1400" b="1" dirty="0" smtClean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	</a:t>
            </a:r>
            <a:endParaRPr lang="en-US" sz="1400" b="1" dirty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 dirty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 dirty="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7416800" y="325438"/>
            <a:ext cx="1574800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cut changed</a:t>
            </a:r>
            <a:endParaRPr lang="en-US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new cut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2531268" y="4088606"/>
            <a:ext cx="5524500" cy="142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7276" y="4095750"/>
            <a:ext cx="5497512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3DF5-F934-834B-8288-4FDD1BF2BB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33401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J. Joseph, STAR </a:t>
            </a:r>
            <a:r>
              <a:rPr lang="en-US" dirty="0">
                <a:solidFill>
                  <a:srgbClr val="FF0000"/>
                </a:solidFill>
              </a:rPr>
              <a:t>Analysis Meeting, UCLA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9572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0663"/>
            <a:ext cx="767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Continued..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978400" y="11604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538" y="1560513"/>
            <a:ext cx="868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3150" y="2478088"/>
            <a:ext cx="183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0" y="2324100"/>
            <a:ext cx="45291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Probability of fit &gt;0.1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9938" y="1562100"/>
            <a:ext cx="4564062" cy="222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D</a:t>
            </a:r>
            <a:r>
              <a:rPr lang="en-US" sz="1400" baseline="30000" dirty="0">
                <a:solidFill>
                  <a:srgbClr val="0000FF"/>
                </a:solidFill>
              </a:rPr>
              <a:t>0</a:t>
            </a:r>
            <a:r>
              <a:rPr lang="en-US" sz="1400" dirty="0">
                <a:solidFill>
                  <a:srgbClr val="0000FF"/>
                </a:solidFill>
              </a:rPr>
              <a:t> candidate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0000FF"/>
                </a:solidFill>
              </a:rPr>
              <a:t>	</a:t>
            </a:r>
            <a:r>
              <a:rPr lang="en-US" sz="1400" b="1" dirty="0">
                <a:solidFill>
                  <a:srgbClr val="0000FF"/>
                </a:solidFill>
              </a:rPr>
              <a:t>|y(D</a:t>
            </a:r>
            <a:r>
              <a:rPr lang="en-US" sz="1400" b="1" baseline="30000" dirty="0">
                <a:solidFill>
                  <a:srgbClr val="0000FF"/>
                </a:solidFill>
              </a:rPr>
              <a:t>0</a:t>
            </a:r>
            <a:r>
              <a:rPr lang="en-US" sz="1400" b="1" dirty="0">
                <a:solidFill>
                  <a:srgbClr val="0000FF"/>
                </a:solidFill>
              </a:rPr>
              <a:t>)|&lt;1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</a:rPr>
              <a:t>	|</a:t>
            </a:r>
            <a:r>
              <a:rPr lang="en-US" sz="1400" b="1" dirty="0" err="1">
                <a:solidFill>
                  <a:srgbClr val="0000FF"/>
                </a:solidFill>
              </a:rPr>
              <a:t>cos(</a:t>
            </a:r>
            <a:r>
              <a:rPr lang="en-US" sz="1400" b="1" dirty="0" err="1">
                <a:solidFill>
                  <a:srgbClr val="0000FF"/>
                </a:solidFill>
                <a:sym typeface="Symbol" charset="2"/>
              </a:rPr>
              <a:t></a:t>
            </a:r>
            <a:r>
              <a:rPr lang="en-US" sz="1400" b="1" dirty="0">
                <a:solidFill>
                  <a:srgbClr val="0000FF"/>
                </a:solidFill>
                <a:sym typeface="Symbol" charset="2"/>
              </a:rPr>
              <a:t>*</a:t>
            </a:r>
            <a:r>
              <a:rPr lang="en-US" sz="1400" b="1" dirty="0">
                <a:solidFill>
                  <a:srgbClr val="0000FF"/>
                </a:solidFill>
              </a:rPr>
              <a:t>)|&lt;</a:t>
            </a:r>
            <a:r>
              <a:rPr lang="en-US" sz="1400" b="1" dirty="0" smtClean="0">
                <a:solidFill>
                  <a:srgbClr val="0000FF"/>
                </a:solidFill>
              </a:rPr>
              <a:t>0.8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	1.2 &lt; Mass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D0</a:t>
            </a:r>
            <a:r>
              <a:rPr lang="en-US" sz="1400" b="1" dirty="0" smtClean="0">
                <a:solidFill>
                  <a:srgbClr val="0000FF"/>
                </a:solidFill>
              </a:rPr>
              <a:t> &lt; 2.2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0.05</a:t>
            </a:r>
            <a:r>
              <a:rPr lang="en-US" sz="1400" b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&amp;&amp; |</a:t>
            </a:r>
            <a:r>
              <a:rPr lang="en-US" sz="1400" b="1" dirty="0" err="1">
                <a:latin typeface="Bookman Old Style" charset="0"/>
                <a:ea typeface="Bookman Old Style" charset="0"/>
                <a:cs typeface="Bookman Old Style" charset="0"/>
              </a:rPr>
              <a:t>sLength</a:t>
            </a:r>
            <a:r>
              <a:rPr lang="en-US" sz="1400" b="1" dirty="0">
                <a:latin typeface="Bookman Old Style" charset="0"/>
                <a:ea typeface="Bookman Old Style" charset="0"/>
                <a:cs typeface="Bookman Old Style" charset="0"/>
              </a:rPr>
              <a:t>|&lt;</a:t>
            </a:r>
            <a:r>
              <a:rPr lang="en-US" sz="1400" b="1" dirty="0" smtClean="0">
                <a:latin typeface="Bookman Old Style" charset="0"/>
                <a:ea typeface="Bookman Old Style" charset="0"/>
                <a:cs typeface="Bookman Old Style" charset="0"/>
              </a:rPr>
              <a:t>.2cm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error of decay length: </a:t>
            </a:r>
            <a:r>
              <a:rPr lang="en-US" sz="1400" b="1" dirty="0" err="1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dslength</a:t>
            </a:r>
            <a:r>
              <a:rPr lang="en-US" sz="1400" b="1" dirty="0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 &lt; 0.1cm</a:t>
            </a:r>
            <a:endParaRPr lang="en-US" sz="1400" b="1" dirty="0" smtClean="0">
              <a:solidFill>
                <a:srgbClr val="0000FF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 b="1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Particle ID : 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ndEdx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: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</a:t>
            </a:r>
            <a:r>
              <a:rPr lang="en-US" sz="1400" b="1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|&lt;2.5, |</a:t>
            </a:r>
            <a:r>
              <a:rPr lang="en-US" sz="1400" b="1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</a:t>
            </a:r>
            <a:r>
              <a:rPr lang="en-US" sz="1400" b="1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 dirty="0" err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 dirty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</a:t>
            </a:r>
            <a:endParaRPr lang="en-US" sz="1400" dirty="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76263" y="3741738"/>
            <a:ext cx="7788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In both productions we made a pico file for further analysis.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48BE3-98BB-6F43-AEAD-0187423D7E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1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177800" y="6356350"/>
            <a:ext cx="33401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J. Joseph, STAR </a:t>
            </a:r>
            <a:r>
              <a:rPr lang="en-US" dirty="0">
                <a:solidFill>
                  <a:srgbClr val="FF0000"/>
                </a:solidFill>
              </a:rPr>
              <a:t>Analysis Meeting, UCLA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BCA88-15AA-FD4F-A08C-970F4AD96C1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168400" y="712789"/>
          <a:ext cx="3124200" cy="1042280"/>
        </p:xfrm>
        <a:graphic>
          <a:graphicData uri="http://schemas.openxmlformats.org/presentationml/2006/ole">
            <p:oleObj spid="_x0000_s37890" name="Equation" r:id="rId3" imgW="1003300" imgH="419100" progId="Equation.3">
              <p:embed/>
            </p:oleObj>
          </a:graphicData>
        </a:graphic>
      </p:graphicFrame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660400" y="88900"/>
            <a:ext cx="398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D</a:t>
            </a:r>
            <a:r>
              <a:rPr lang="en-US" sz="3200" b="1" baseline="30000" dirty="0">
                <a:solidFill>
                  <a:srgbClr val="0000FF"/>
                </a:solidFill>
              </a:rPr>
              <a:t>0</a:t>
            </a:r>
            <a:r>
              <a:rPr lang="en-US" sz="3200" b="1" dirty="0">
                <a:solidFill>
                  <a:srgbClr val="0000FF"/>
                </a:solidFill>
              </a:rPr>
              <a:t> –</a:t>
            </a:r>
            <a:r>
              <a:rPr lang="en-US" sz="3200" b="1" dirty="0" err="1">
                <a:solidFill>
                  <a:srgbClr val="0000FF"/>
                </a:solidFill>
              </a:rPr>
              <a:t>p</a:t>
            </a:r>
            <a:r>
              <a:rPr lang="en-US" sz="3200" b="1" baseline="-25000" dirty="0" err="1">
                <a:solidFill>
                  <a:srgbClr val="0000FF"/>
                </a:solidFill>
              </a:rPr>
              <a:t>T</a:t>
            </a:r>
            <a:r>
              <a:rPr lang="en-US" sz="3200" b="1" dirty="0">
                <a:solidFill>
                  <a:srgbClr val="0000FF"/>
                </a:solidFill>
              </a:rPr>
              <a:t>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1869369"/>
            <a:ext cx="6011239" cy="4044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9639" y="3225800"/>
            <a:ext cx="1786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Uncorrected </a:t>
            </a:r>
            <a:r>
              <a:rPr lang="en-US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 spectra for D</a:t>
            </a:r>
            <a:r>
              <a:rPr lang="en-US" baseline="30000" dirty="0" smtClean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+D</a:t>
            </a:r>
            <a:r>
              <a:rPr lang="en-US" baseline="30000" dirty="0" smtClean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bar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399" y="5969000"/>
            <a:ext cx="721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</a:t>
            </a:r>
            <a:r>
              <a:rPr lang="en-US" baseline="30000" dirty="0" smtClean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 is done by subtracting from the central mass peak the normalized sum of the side bands. 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15900"/>
            <a:ext cx="8648700" cy="5207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 smtClean="0"/>
              <a:t>Cross-feed Vs </a:t>
            </a:r>
            <a:r>
              <a:rPr lang="en-US" sz="3200" dirty="0" err="1" smtClean="0"/>
              <a:t>Kaon</a:t>
            </a:r>
            <a:r>
              <a:rPr lang="en-US" sz="3200" dirty="0" smtClean="0"/>
              <a:t> Opening Angle in the CM frame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BFD94-5836-0D46-A249-B5C0DC9A5C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30600"/>
            <a:ext cx="4569988" cy="262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6" y="1104900"/>
            <a:ext cx="4554202" cy="2284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5500" y="1308100"/>
            <a:ext cx="62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7900" y="1193800"/>
            <a:ext cx="6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000" y="1206500"/>
            <a:ext cx="6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r>
              <a:rPr lang="en-US" b="1" dirty="0" smtClean="0">
                <a:solidFill>
                  <a:srgbClr val="0000FF"/>
                </a:solidFill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" y="3695700"/>
            <a:ext cx="62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8897" y="3695700"/>
            <a:ext cx="6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897" y="3695700"/>
            <a:ext cx="6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r>
              <a:rPr lang="en-US" b="1" dirty="0" smtClean="0">
                <a:solidFill>
                  <a:srgbClr val="0000FF"/>
                </a:solidFill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500" y="939800"/>
            <a:ext cx="117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D0</a:t>
            </a:r>
            <a:r>
              <a:rPr lang="en-US" sz="2000" b="1" dirty="0" smtClean="0">
                <a:solidFill>
                  <a:srgbClr val="FF0000"/>
                </a:solidFill>
              </a:rPr>
              <a:t>&lt;0.5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000" y="3403600"/>
            <a:ext cx="117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D0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&lt;2.0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8301" y="1574800"/>
            <a:ext cx="369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Low p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</a:rPr>
              <a:t>D0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baseline="-25000" dirty="0" smtClean="0"/>
          </a:p>
          <a:p>
            <a:r>
              <a:rPr lang="en-US" dirty="0" smtClean="0"/>
              <a:t>Both true pairs and misidentified pairs have the distribution going from -1 to 1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E46C0A"/>
                </a:solidFill>
              </a:rPr>
              <a:t>For High p</a:t>
            </a:r>
            <a:r>
              <a:rPr lang="en-US" baseline="-25000" dirty="0" smtClean="0">
                <a:solidFill>
                  <a:srgbClr val="E46C0A"/>
                </a:solidFill>
              </a:rPr>
              <a:t>T</a:t>
            </a:r>
            <a:r>
              <a:rPr lang="en-US" baseline="30000" dirty="0" smtClean="0">
                <a:solidFill>
                  <a:srgbClr val="E46C0A"/>
                </a:solidFill>
              </a:rPr>
              <a:t>D0</a:t>
            </a:r>
            <a:r>
              <a:rPr lang="en-US" dirty="0" smtClean="0">
                <a:solidFill>
                  <a:srgbClr val="E46C0A"/>
                </a:solidFill>
              </a:rPr>
              <a:t>:</a:t>
            </a:r>
          </a:p>
          <a:p>
            <a:endParaRPr lang="en-US" sz="1400" dirty="0" smtClean="0"/>
          </a:p>
          <a:p>
            <a:r>
              <a:rPr lang="en-US" dirty="0" smtClean="0"/>
              <a:t>The true pairs have the same distribution(-1,1)</a:t>
            </a:r>
          </a:p>
          <a:p>
            <a:r>
              <a:rPr lang="en-US" dirty="0" smtClean="0"/>
              <a:t>Misidentified pairs have shortened tails (-0.8,0.8)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8301" y="5029201"/>
            <a:ext cx="349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Cut</a:t>
            </a:r>
            <a:r>
              <a:rPr lang="en-US" b="1" dirty="0" smtClean="0">
                <a:solidFill>
                  <a:srgbClr val="0000FF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 smtClean="0">
                <a:solidFill>
                  <a:srgbClr val="FF0000"/>
                </a:solidFill>
              </a:rPr>
              <a:t>Cos(θ</a:t>
            </a:r>
            <a:r>
              <a:rPr lang="en-US" b="1" dirty="0" smtClean="0">
                <a:solidFill>
                  <a:srgbClr val="FF0000"/>
                </a:solidFill>
              </a:rPr>
              <a:t>*)|&lt;0.6, can be limited to the low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s.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800" y="6191250"/>
            <a:ext cx="449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FF"/>
                </a:solidFill>
              </a:rPr>
              <a:t>*</a:t>
            </a:r>
            <a:r>
              <a:rPr lang="en-US" sz="1100" i="1" dirty="0" smtClean="0"/>
              <a:t> The cut |</a:t>
            </a:r>
            <a:r>
              <a:rPr lang="en-US" sz="1100" i="1" dirty="0" err="1" smtClean="0"/>
              <a:t>Cos(θ</a:t>
            </a:r>
            <a:r>
              <a:rPr lang="en-US" sz="1100" i="1" dirty="0" smtClean="0"/>
              <a:t>*)|&lt;0.6 removes the poorly reconstructed soft tracks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02100" y="3211786"/>
            <a:ext cx="697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Inv Mass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27000" y="1461532"/>
            <a:ext cx="6410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Cos(θ</a:t>
            </a:r>
            <a:r>
              <a:rPr lang="en-US" sz="1050" dirty="0" smtClean="0"/>
              <a:t>*)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4079535" y="5903039"/>
            <a:ext cx="6977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Inv Mass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52441" y="3997297"/>
            <a:ext cx="6410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Cos(θ</a:t>
            </a:r>
            <a:r>
              <a:rPr lang="en-US" sz="1050" dirty="0" smtClean="0"/>
              <a:t>*)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600"/>
            <a:ext cx="9144000" cy="5509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b="1" dirty="0" smtClean="0">
                <a:latin typeface="Calibri"/>
                <a:cs typeface="Calibri"/>
              </a:rPr>
              <a:t> Heavy quarks </a:t>
            </a:r>
            <a:r>
              <a:rPr lang="en-US" b="1" dirty="0">
                <a:latin typeface="Calibri"/>
                <a:cs typeface="Calibri"/>
              </a:rPr>
              <a:t>are produced during the early stages of collision</a:t>
            </a:r>
            <a:r>
              <a:rPr lang="en-US" b="1" dirty="0" smtClean="0">
                <a:latin typeface="Calibri"/>
                <a:cs typeface="Calibri"/>
              </a:rPr>
              <a:t> mainly through </a:t>
            </a:r>
            <a:r>
              <a:rPr lang="en-US" b="1" dirty="0">
                <a:latin typeface="Calibri"/>
                <a:cs typeface="Calibri"/>
              </a:rPr>
              <a:t>gluon fusion. </a:t>
            </a: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000" dirty="0">
              <a:latin typeface="+mj-lt"/>
            </a:endParaRPr>
          </a:p>
          <a:p>
            <a:pPr lvl="2">
              <a:buFont typeface="Wingdings" charset="2"/>
              <a:buChar char="q"/>
              <a:defRPr/>
            </a:pPr>
            <a:r>
              <a:rPr lang="en-US" sz="1600" dirty="0">
                <a:latin typeface="+mj-lt"/>
              </a:rPr>
              <a:t> They are unaffected by </a:t>
            </a:r>
            <a:r>
              <a:rPr lang="en-US" sz="1600" dirty="0" err="1">
                <a:latin typeface="+mj-lt"/>
              </a:rPr>
              <a:t>chiral</a:t>
            </a:r>
            <a:r>
              <a:rPr lang="en-US" sz="1600" dirty="0">
                <a:latin typeface="+mj-lt"/>
              </a:rPr>
              <a:t> symmetry </a:t>
            </a:r>
            <a:r>
              <a:rPr lang="en-US" sz="1600" dirty="0" smtClean="0">
                <a:latin typeface="+mj-lt"/>
              </a:rPr>
              <a:t>restoration</a:t>
            </a:r>
          </a:p>
          <a:p>
            <a:pPr lvl="2">
              <a:buFont typeface="Wingdings" charset="2"/>
              <a:buChar char="q"/>
              <a:defRPr/>
            </a:pPr>
            <a:r>
              <a:rPr lang="en-US" sz="1600" dirty="0" smtClean="0">
                <a:latin typeface="+mj-lt"/>
              </a:rPr>
              <a:t> Their production cross-section scales with binary collisions</a:t>
            </a:r>
          </a:p>
          <a:p>
            <a:pPr lvl="2">
              <a:defRPr/>
            </a:pPr>
            <a:endParaRPr lang="en-US" sz="1600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 </a:t>
            </a:r>
            <a:endParaRPr lang="en-US" b="1" dirty="0">
              <a:solidFill>
                <a:srgbClr val="0000FF"/>
              </a:solidFill>
              <a:latin typeface="+mj-lt"/>
              <a:sym typeface="Wingdings"/>
            </a:endParaRPr>
          </a:p>
          <a:p>
            <a:pPr>
              <a:defRPr/>
            </a:pPr>
            <a:endParaRPr lang="en-US" b="1" dirty="0">
              <a:solidFill>
                <a:srgbClr val="0000FF"/>
              </a:solidFill>
              <a:latin typeface="+mj-lt"/>
              <a:sym typeface="Wingdings"/>
            </a:endParaRPr>
          </a:p>
          <a:p>
            <a:pPr>
              <a:defRPr/>
            </a:pPr>
            <a:endParaRPr lang="en-US" sz="10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0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0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"/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endParaRPr lang="en-US" sz="16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65900" y="6445250"/>
            <a:ext cx="2133600" cy="365125"/>
          </a:xfrm>
        </p:spPr>
        <p:txBody>
          <a:bodyPr/>
          <a:lstStyle/>
          <a:p>
            <a:pPr>
              <a:defRPr/>
            </a:pPr>
            <a:fld id="{7805D9E4-D953-504A-B364-7DF31B0D9BA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76200"/>
            <a:ext cx="8470900" cy="5461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+mj-lt"/>
                <a:ea typeface="+mj-ea"/>
                <a:cs typeface="Bookman Old Style"/>
              </a:rPr>
              <a:t>Why Charm Mesons?</a:t>
            </a:r>
            <a:endParaRPr lang="en-US" sz="3600" dirty="0">
              <a:solidFill>
                <a:srgbClr val="FF0000"/>
              </a:solidFill>
              <a:latin typeface="+mj-lt"/>
              <a:ea typeface="+mj-ea"/>
              <a:cs typeface="Bookman Old Style"/>
            </a:endParaRPr>
          </a:p>
        </p:txBody>
      </p:sp>
      <p:sp>
        <p:nvSpPr>
          <p:cNvPr id="16390" name="Text Box 1039"/>
          <p:cNvSpPr txBox="1">
            <a:spLocks noChangeArrowheads="1"/>
          </p:cNvSpPr>
          <p:nvPr/>
        </p:nvSpPr>
        <p:spPr bwMode="auto">
          <a:xfrm>
            <a:off x="698500" y="2489200"/>
            <a:ext cx="3562823" cy="2154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STAR </a:t>
            </a:r>
            <a:r>
              <a:rPr lang="en-US" sz="800" b="1" dirty="0">
                <a:solidFill>
                  <a:srgbClr val="FF0000"/>
                </a:solidFill>
                <a:ea typeface="Arial" charset="0"/>
                <a:cs typeface="Arial" charset="0"/>
              </a:rPr>
              <a:t>Phys. Rev. </a:t>
            </a:r>
            <a:r>
              <a:rPr lang="en-US" sz="800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Lett</a:t>
            </a:r>
            <a:r>
              <a:rPr lang="en-US" sz="800" b="1" dirty="0">
                <a:solidFill>
                  <a:srgbClr val="FF0000"/>
                </a:solidFill>
                <a:ea typeface="Arial" charset="0"/>
                <a:cs typeface="Arial" charset="0"/>
              </a:rPr>
              <a:t>. 98 (2007) </a:t>
            </a:r>
            <a:r>
              <a:rPr lang="en-US" sz="8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192301, </a:t>
            </a:r>
            <a:r>
              <a:rPr lang="en-US" sz="800" b="1" dirty="0" smtClean="0">
                <a:ea typeface="Arial" charset="0"/>
                <a:cs typeface="Arial" charset="0"/>
              </a:rPr>
              <a:t>nucl-ex/0607012v3 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60900" y="2400300"/>
            <a:ext cx="44831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Their </a:t>
            </a:r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easurement </a:t>
            </a:r>
            <a:r>
              <a:rPr lang="en-US" dirty="0">
                <a:latin typeface="+mj-lt"/>
              </a:rPr>
              <a:t>through semi-</a:t>
            </a:r>
            <a:r>
              <a:rPr lang="en-US" dirty="0" err="1">
                <a:latin typeface="+mj-lt"/>
              </a:rPr>
              <a:t>leptonic</a:t>
            </a:r>
            <a:r>
              <a:rPr lang="en-US" dirty="0">
                <a:latin typeface="+mj-lt"/>
              </a:rPr>
              <a:t> decay channel shows suppression levels comparable to light quarks at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≥ 6 </a:t>
            </a:r>
            <a:r>
              <a:rPr lang="en-US" dirty="0" smtClean="0">
                <a:latin typeface="+mj-lt"/>
              </a:rPr>
              <a:t>GeV[1]</a:t>
            </a:r>
          </a:p>
          <a:p>
            <a:pPr>
              <a:buClr>
                <a:srgbClr val="FF0000"/>
              </a:buClr>
              <a:defRPr/>
            </a:pPr>
            <a:endParaRPr lang="en-US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(n.p.e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.) ~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(h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)!</a:t>
            </a:r>
          </a:p>
          <a:p>
            <a:pPr>
              <a:buClr>
                <a:srgbClr val="FF0000"/>
              </a:buClr>
              <a:defRPr/>
            </a:pPr>
            <a:endParaRPr lang="en-US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dirty="0" smtClean="0">
                <a:latin typeface="+mj-lt"/>
              </a:rPr>
              <a:t> This contradicts theoretical predictions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+mj-lt"/>
              </a:rPr>
              <a:t> Dead-cone effect[2]</a:t>
            </a:r>
            <a:endParaRPr lang="en-US" sz="1400" i="1" dirty="0" smtClean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r>
              <a:rPr lang="en-US" dirty="0" smtClean="0">
                <a:latin typeface="+mj-lt"/>
              </a:rPr>
              <a:t> </a:t>
            </a:r>
          </a:p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dirty="0" smtClean="0">
                <a:latin typeface="+mj-lt"/>
              </a:rPr>
              <a:t> A measurement </a:t>
            </a:r>
            <a:r>
              <a:rPr lang="en-US" dirty="0">
                <a:latin typeface="+mj-lt"/>
              </a:rPr>
              <a:t>of charm elliptic </a:t>
            </a:r>
            <a:r>
              <a:rPr lang="en-US" dirty="0" smtClean="0">
                <a:latin typeface="+mj-lt"/>
              </a:rPr>
              <a:t>flow, v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can</a:t>
            </a:r>
            <a:r>
              <a:rPr lang="en-US" dirty="0" smtClean="0">
                <a:latin typeface="+mj-lt"/>
              </a:rPr>
              <a:t> tell us if </a:t>
            </a:r>
            <a:r>
              <a:rPr lang="en-US" dirty="0" err="1" smtClean="0">
                <a:latin typeface="+mj-lt"/>
              </a:rPr>
              <a:t>thermalization</a:t>
            </a:r>
            <a:r>
              <a:rPr lang="en-US" dirty="0" smtClean="0">
                <a:latin typeface="+mj-lt"/>
              </a:rPr>
              <a:t> is reached during early stages of collision.</a:t>
            </a:r>
            <a:endParaRPr lang="en-US" dirty="0">
              <a:latin typeface="+mj-lt"/>
            </a:endParaRPr>
          </a:p>
        </p:txBody>
      </p:sp>
      <p:sp>
        <p:nvSpPr>
          <p:cNvPr id="16393" name="TextBox 23"/>
          <p:cNvSpPr txBox="1">
            <a:spLocks noChangeArrowheads="1"/>
          </p:cNvSpPr>
          <p:nvPr/>
        </p:nvSpPr>
        <p:spPr bwMode="auto">
          <a:xfrm>
            <a:off x="520700" y="2044700"/>
            <a:ext cx="76327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sym typeface="Wingdings" charset="2"/>
              </a:rPr>
              <a:t>Heavy quarks are ideal to probe the medium created in HI collisions.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" y="5888018"/>
            <a:ext cx="8674100" cy="369332"/>
          </a:xfrm>
          <a:prstGeom prst="rect">
            <a:avLst/>
          </a:prstGeom>
          <a:solidFill>
            <a:schemeClr val="bg1"/>
          </a:solidFill>
          <a:ln w="635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to understand the mechanism of </a:t>
            </a:r>
            <a:r>
              <a:rPr lang="en-US" b="1" dirty="0" err="1" smtClean="0">
                <a:solidFill>
                  <a:srgbClr val="FF0000"/>
                </a:solidFill>
              </a:rPr>
              <a:t>parton</a:t>
            </a:r>
            <a:r>
              <a:rPr lang="en-US" b="1" dirty="0" smtClean="0">
                <a:solidFill>
                  <a:srgbClr val="FF0000"/>
                </a:solidFill>
              </a:rPr>
              <a:t> energy loss and Thermalization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70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[1] B. I. </a:t>
            </a:r>
            <a:r>
              <a:rPr lang="en-US" sz="1200" i="1" dirty="0" err="1" smtClean="0"/>
              <a:t>Abelev</a:t>
            </a:r>
            <a:r>
              <a:rPr lang="en-US" sz="1200" i="1" dirty="0" smtClean="0"/>
              <a:t> et al (STAR Collaboration), Phys.Rev.Lett.98:192301,2007; Erratum-ibid.106:159902,2011</a:t>
            </a:r>
            <a:endParaRPr lang="en-US" sz="1200" i="1" dirty="0" smtClean="0">
              <a:ea typeface="Arial" charset="0"/>
              <a:cs typeface="Arial" charset="0"/>
            </a:endParaRPr>
          </a:p>
          <a:p>
            <a:r>
              <a:rPr lang="en-US" sz="1200" i="1" dirty="0" err="1" smtClean="0"/>
              <a:t>Adare</a:t>
            </a:r>
            <a:r>
              <a:rPr lang="en-US" sz="1200" i="1" dirty="0" smtClean="0"/>
              <a:t> A et al. (PHENIX Collaboration) 2010  arXiv:1005.1627</a:t>
            </a:r>
          </a:p>
          <a:p>
            <a:r>
              <a:rPr lang="en-US" sz="1200" i="1" dirty="0" smtClean="0"/>
              <a:t>[2] </a:t>
            </a:r>
            <a:r>
              <a:rPr lang="en-US" sz="1200" i="1" dirty="0" err="1" smtClean="0"/>
              <a:t>Dokshitzer</a:t>
            </a:r>
            <a:r>
              <a:rPr lang="en-US" sz="1200" i="1" dirty="0" smtClean="0"/>
              <a:t>, Yuri L. and </a:t>
            </a:r>
            <a:r>
              <a:rPr lang="en-US" sz="1200" i="1" dirty="0" err="1" smtClean="0"/>
              <a:t>Kharzeev</a:t>
            </a:r>
            <a:r>
              <a:rPr lang="en-US" sz="1200" i="1" dirty="0" smtClean="0"/>
              <a:t>, D. E., 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</a:t>
            </a:r>
            <a:r>
              <a:rPr lang="en-US" sz="1200" b="1" i="1" dirty="0" smtClean="0"/>
              <a:t>519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5" y="2720975"/>
            <a:ext cx="4039338" cy="3057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cs typeface="Arial"/>
              </a:rPr>
              <a:t>Measurement through Indirect &amp; Direct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4495800" cy="230832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Indirect measurement </a:t>
            </a:r>
            <a:r>
              <a:rPr lang="en-US" dirty="0" smtClean="0">
                <a:latin typeface="Arial Black"/>
                <a:cs typeface="Arial Black"/>
              </a:rPr>
              <a:t>through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900" y="2679700"/>
            <a:ext cx="3987799" cy="861774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Relative </a:t>
            </a:r>
            <a:r>
              <a:rPr lang="en-US" sz="1600" dirty="0">
                <a:latin typeface="Calibri"/>
                <a:cs typeface="Calibri"/>
              </a:rPr>
              <a:t>contribution of electrons from B and D mesons are unknown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19800" y="1866900"/>
          <a:ext cx="241300" cy="228600"/>
        </p:xfrm>
        <a:graphic>
          <a:graphicData uri="http://schemas.openxmlformats.org/presentationml/2006/ole">
            <p:oleObj spid="_x0000_s17415" name="Equation" r:id="rId3" imgW="203200" imgH="190500" progId="Equation.3">
              <p:embed/>
            </p:oleObj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297" y="3810122"/>
            <a:ext cx="2835805" cy="304787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5156201" y="2589887"/>
            <a:ext cx="3822699" cy="1200329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+mj-lt"/>
              </a:rPr>
              <a:t> C and B contributions separated.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Limited to low momentum range</a:t>
            </a:r>
            <a:r>
              <a:rPr lang="en-US" dirty="0" smtClean="0"/>
              <a:t>.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Challenging for charm mesons due to small decay length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1" y="3924300"/>
            <a:ext cx="805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contributions[3] </a:t>
            </a:r>
          </a:p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8600" y="976630"/>
            <a:ext cx="386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Direct measurement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through </a:t>
            </a:r>
          </a:p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Hadronic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decay channels</a:t>
            </a:r>
          </a:p>
          <a:p>
            <a:pPr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dirty="0" smtClean="0">
                <a:latin typeface="Calibri" charset="0"/>
              </a:rPr>
              <a:t>D</a:t>
            </a:r>
            <a:r>
              <a:rPr lang="en-US" baseline="30000" dirty="0" smtClean="0">
                <a:latin typeface="Calibri" charset="0"/>
              </a:rPr>
              <a:t>0</a:t>
            </a:r>
            <a:r>
              <a:rPr lang="en-US" dirty="0" smtClean="0">
                <a:latin typeface="Calibri" charset="0"/>
              </a:rPr>
              <a:t>(    ) </a:t>
            </a:r>
            <a:r>
              <a:rPr lang="en-US" dirty="0" err="1" smtClean="0">
                <a:latin typeface="Calibri" charset="0"/>
                <a:sym typeface="Symbol" charset="2"/>
              </a:rPr>
              <a:t></a:t>
            </a:r>
            <a:r>
              <a:rPr lang="en-US" dirty="0" smtClean="0">
                <a:latin typeface="Calibri" charset="0"/>
                <a:sym typeface="Symbol" charset="2"/>
              </a:rPr>
              <a:t> K</a:t>
            </a:r>
            <a:r>
              <a:rPr lang="en-US" baseline="30000" dirty="0" smtClean="0">
                <a:latin typeface="Calibri" charset="0"/>
                <a:sym typeface="Symbol" charset="2"/>
              </a:rPr>
              <a:t>-</a:t>
            </a:r>
            <a:r>
              <a:rPr lang="en-US" dirty="0" smtClean="0">
                <a:latin typeface="Calibri" charset="0"/>
                <a:sym typeface="Symbol" charset="2"/>
              </a:rPr>
              <a:t></a:t>
            </a:r>
            <a:r>
              <a:rPr lang="en-US" baseline="30000" dirty="0" smtClean="0">
                <a:latin typeface="Calibri" charset="0"/>
              </a:rPr>
              <a:t>+</a:t>
            </a:r>
            <a:r>
              <a:rPr lang="en-US" dirty="0" smtClean="0">
                <a:latin typeface="Calibri" charset="0"/>
              </a:rPr>
              <a:t>(</a:t>
            </a:r>
            <a:r>
              <a:rPr lang="en-US" dirty="0" smtClean="0">
                <a:latin typeface="Calibri" charset="0"/>
                <a:sym typeface="Symbol" charset="2"/>
              </a:rPr>
              <a:t>K</a:t>
            </a:r>
            <a:r>
              <a:rPr lang="en-US" baseline="30000" dirty="0" smtClean="0">
                <a:latin typeface="Calibri" charset="0"/>
                <a:sym typeface="Symbol" charset="2"/>
              </a:rPr>
              <a:t>+</a:t>
            </a:r>
            <a:r>
              <a:rPr lang="en-US" dirty="0" smtClean="0">
                <a:latin typeface="Calibri" charset="0"/>
                <a:sym typeface="Symbol" charset="2"/>
              </a:rPr>
              <a:t></a:t>
            </a:r>
            <a:r>
              <a:rPr lang="en-US" baseline="30000" dirty="0" smtClean="0">
                <a:latin typeface="Calibri" charset="0"/>
              </a:rPr>
              <a:t>-</a:t>
            </a:r>
            <a:r>
              <a:rPr lang="en-US" dirty="0" smtClean="0">
                <a:latin typeface="Calibri" charset="0"/>
              </a:rPr>
              <a:t>) (BR : 3.8 %)</a:t>
            </a:r>
          </a:p>
          <a:p>
            <a:pPr marL="342900" indent="-342900">
              <a:buFontTx/>
              <a:buChar char="•"/>
              <a:defRPr/>
            </a:pPr>
            <a:r>
              <a:rPr lang="en-US" dirty="0" smtClean="0">
                <a:latin typeface="Calibri" charset="0"/>
              </a:rPr>
              <a:t>   D</a:t>
            </a:r>
            <a:r>
              <a:rPr lang="en-US" baseline="30000" dirty="0" smtClean="0">
                <a:latin typeface="Calibri" charset="0"/>
              </a:rPr>
              <a:t>+/-    </a:t>
            </a:r>
            <a:r>
              <a:rPr lang="en-US" dirty="0" err="1" smtClean="0">
                <a:latin typeface="Calibri" charset="0"/>
                <a:sym typeface="Symbol" charset="2"/>
              </a:rPr>
              <a:t></a:t>
            </a:r>
            <a:r>
              <a:rPr lang="en-US" dirty="0" smtClean="0">
                <a:latin typeface="Calibri" charset="0"/>
                <a:sym typeface="Symbol" charset="2"/>
              </a:rPr>
              <a:t>  K</a:t>
            </a:r>
            <a:r>
              <a:rPr lang="en-US" dirty="0" smtClean="0">
                <a:latin typeface="Calibri" charset="0"/>
              </a:rPr>
              <a:t>   (BR : 9.2%)</a:t>
            </a:r>
          </a:p>
          <a:p>
            <a:pPr marL="342900" indent="-342900">
              <a:defRPr/>
            </a:pPr>
            <a:endParaRPr lang="en-US" sz="16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6536750"/>
            <a:ext cx="621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[3] Phys.  Le..  B671(2008)  361, Phys.  Rev.  Le..  105  (2010)  202301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001" y="5994400"/>
            <a:ext cx="3172976" cy="36933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BD6A-6DD6-7542-A695-BE511BB7372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54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STAR detector (in 2007)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5791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SVT-pi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895600"/>
            <a:ext cx="3048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838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953000" y="1371600"/>
            <a:ext cx="762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>
            <a:off x="2971800" y="1752600"/>
            <a:ext cx="1981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8839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alibri" charset="0"/>
              </a:rPr>
              <a:t>The tracking system consisted of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TPC : </a:t>
            </a:r>
            <a:r>
              <a:rPr lang="en-US" sz="1600" dirty="0" smtClean="0">
                <a:latin typeface="Calibri" charset="0"/>
              </a:rPr>
              <a:t>provides momentum, particle identification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Calibri" charset="0"/>
              </a:rPr>
              <a:t> Silicon </a:t>
            </a:r>
            <a:r>
              <a:rPr lang="en-US" sz="1600" dirty="0">
                <a:latin typeface="Calibri" charset="0"/>
              </a:rPr>
              <a:t>detectors :</a:t>
            </a:r>
            <a:endParaRPr lang="en-US" sz="1600" dirty="0" smtClean="0">
              <a:latin typeface="Calibri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600" dirty="0" smtClean="0">
                <a:latin typeface="Calibri" charset="0"/>
              </a:rPr>
              <a:t> 1 </a:t>
            </a:r>
            <a:r>
              <a:rPr lang="en-US" sz="1600" dirty="0">
                <a:latin typeface="Calibri" charset="0"/>
              </a:rPr>
              <a:t>layer of silicon </a:t>
            </a:r>
            <a:r>
              <a:rPr lang="en-US" sz="1600" b="1" dirty="0">
                <a:latin typeface="Calibri" charset="0"/>
              </a:rPr>
              <a:t>strip</a:t>
            </a:r>
            <a:r>
              <a:rPr lang="en-US" sz="1600" dirty="0">
                <a:latin typeface="Calibri" charset="0"/>
              </a:rPr>
              <a:t> detectors (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</a:rPr>
              <a:t>SSD</a:t>
            </a:r>
            <a:r>
              <a:rPr lang="en-US" sz="1600" dirty="0">
                <a:latin typeface="Calibri" charset="0"/>
              </a:rPr>
              <a:t>) and 3 layers of silicon </a:t>
            </a:r>
            <a:r>
              <a:rPr lang="en-US" sz="1600" b="1" dirty="0">
                <a:latin typeface="Calibri" charset="0"/>
              </a:rPr>
              <a:t>drift</a:t>
            </a:r>
            <a:r>
              <a:rPr lang="en-US" sz="1600" dirty="0">
                <a:latin typeface="Calibri" charset="0"/>
              </a:rPr>
              <a:t> detectors (</a:t>
            </a:r>
            <a:r>
              <a:rPr lang="en-US" sz="1600" b="1" dirty="0">
                <a:solidFill>
                  <a:srgbClr val="FF0000"/>
                </a:solidFill>
                <a:latin typeface="Calibri" charset="0"/>
              </a:rPr>
              <a:t>SVT</a:t>
            </a:r>
            <a:r>
              <a:rPr lang="en-US" sz="1600" dirty="0">
                <a:latin typeface="Calibri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600" dirty="0">
                <a:latin typeface="Calibri" charset="0"/>
                <a:sym typeface="Wingdings" charset="2"/>
              </a:rPr>
              <a:t> </a:t>
            </a:r>
            <a:r>
              <a:rPr lang="en-US" sz="1600" b="1" dirty="0">
                <a:latin typeface="Calibri" charset="0"/>
                <a:sym typeface="Wingdings" charset="2"/>
              </a:rPr>
              <a:t>high spatial resolution</a:t>
            </a:r>
            <a:r>
              <a:rPr lang="en-US" sz="1600" dirty="0">
                <a:latin typeface="Calibri" charset="0"/>
                <a:sym typeface="Wingdings" charset="2"/>
              </a:rPr>
              <a:t> : pointing resolution of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  <a:sym typeface="Wingdings" charset="2"/>
              </a:rPr>
              <a:t>250µm </a:t>
            </a:r>
            <a:r>
              <a:rPr lang="en-US" sz="1600" dirty="0">
                <a:latin typeface="Calibri" charset="0"/>
                <a:sym typeface="Wingdings" charset="2"/>
              </a:rPr>
              <a:t>in transverse </a:t>
            </a:r>
            <a:r>
              <a:rPr lang="en-US" sz="1600" dirty="0" smtClean="0">
                <a:latin typeface="Calibri" charset="0"/>
                <a:sym typeface="Wingdings" charset="2"/>
              </a:rPr>
              <a:t>direction (at 1GeV) </a:t>
            </a:r>
            <a:r>
              <a:rPr lang="en-US" sz="1600" dirty="0">
                <a:latin typeface="Calibri" charset="0"/>
                <a:sym typeface="Wingdings" charset="2"/>
              </a:rPr>
              <a:t>was </a:t>
            </a:r>
            <a:r>
              <a:rPr lang="en-US" sz="1600" dirty="0" smtClean="0">
                <a:latin typeface="Calibri" charset="0"/>
                <a:sym typeface="Wingdings" charset="2"/>
              </a:rPr>
              <a:t>achieved[*] (next slide).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1600" dirty="0" smtClean="0">
                <a:latin typeface="Calibri" charset="0"/>
                <a:sym typeface="Wingdings" charset="2"/>
              </a:rPr>
              <a:t> was </a:t>
            </a:r>
            <a:r>
              <a:rPr lang="en-US" sz="1600" dirty="0">
                <a:latin typeface="Calibri" charset="0"/>
                <a:sym typeface="Wingdings" charset="2"/>
              </a:rPr>
              <a:t>not designed (thickness, geometry</a:t>
            </a:r>
            <a:r>
              <a:rPr lang="en-US" sz="1600" dirty="0" smtClean="0">
                <a:latin typeface="Calibri" charset="0"/>
                <a:sym typeface="Wingdings" charset="2"/>
              </a:rPr>
              <a:t>) for </a:t>
            </a:r>
            <a:r>
              <a:rPr lang="en-US" sz="1600" dirty="0">
                <a:latin typeface="Calibri" charset="0"/>
                <a:sym typeface="Wingdings" charset="2"/>
              </a:rPr>
              <a:t>charm measurement.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6096000" y="838200"/>
            <a:ext cx="533400" cy="346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alibri" charset="0"/>
              </a:rPr>
              <a:t>SSD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6096000" y="3546475"/>
            <a:ext cx="511175" cy="346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SVT</a:t>
            </a:r>
            <a:endParaRPr lang="en-US" sz="1600" b="1">
              <a:latin typeface="Calibri" charset="0"/>
            </a:endParaRP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2008188" y="1524000"/>
            <a:ext cx="65881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TPC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0" y="6584950"/>
            <a:ext cx="40921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sz="1200" i="1" dirty="0" smtClean="0">
                <a:latin typeface="Arial"/>
                <a:cs typeface="Arial"/>
              </a:rPr>
              <a:t>[*]</a:t>
            </a:r>
            <a:r>
              <a:rPr lang="en-US" sz="1200" i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200" i="1" dirty="0" err="1">
                <a:latin typeface="Arial"/>
                <a:cs typeface="Arial"/>
              </a:rPr>
              <a:t>Fisyak</a:t>
            </a:r>
            <a:r>
              <a:rPr lang="en-US" sz="1200" i="1" dirty="0">
                <a:latin typeface="Arial"/>
                <a:cs typeface="Arial"/>
              </a:rPr>
              <a:t> Y V et al. 2008 J. Phys. Conf. Ser. 119 032017</a:t>
            </a:r>
            <a:endParaRPr lang="en-US" sz="1200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6096000" y="838200"/>
            <a:ext cx="3048000" cy="3352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448" name="Straight Connector 18"/>
          <p:cNvCxnSpPr>
            <a:cxnSpLocks noChangeShapeType="1"/>
          </p:cNvCxnSpPr>
          <p:nvPr/>
        </p:nvCxnSpPr>
        <p:spPr bwMode="auto">
          <a:xfrm rot="16200000" flipH="1">
            <a:off x="4724400" y="2819400"/>
            <a:ext cx="2209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49" name="Straight Connector 19"/>
          <p:cNvCxnSpPr>
            <a:cxnSpLocks noChangeShapeType="1"/>
          </p:cNvCxnSpPr>
          <p:nvPr/>
        </p:nvCxnSpPr>
        <p:spPr bwMode="auto">
          <a:xfrm flipV="1">
            <a:off x="5562600" y="838200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8450" name="Rectangle 27"/>
          <p:cNvSpPr>
            <a:spLocks noChangeArrowheads="1"/>
          </p:cNvSpPr>
          <p:nvPr/>
        </p:nvSpPr>
        <p:spPr bwMode="auto">
          <a:xfrm>
            <a:off x="5422900" y="2184400"/>
            <a:ext cx="152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6096000" y="28829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25F9C31-7536-364D-9A9B-64E843595D4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477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istance of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losest 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pproach </a:t>
            </a:r>
            <a:r>
              <a:rPr lang="en-US" sz="3200" dirty="0">
                <a:solidFill>
                  <a:srgbClr val="000000"/>
                </a:solidFill>
              </a:rPr>
              <a:t>resolution</a:t>
            </a:r>
          </a:p>
        </p:txBody>
      </p:sp>
      <p:pic>
        <p:nvPicPr>
          <p:cNvPr id="41990" name="Picture 8" descr="pointingRes_xy_day150_MB"/>
          <p:cNvPicPr>
            <a:picLocks noChangeAspect="1" noChangeArrowheads="1"/>
          </p:cNvPicPr>
          <p:nvPr/>
        </p:nvPicPr>
        <p:blipFill>
          <a:blip r:embed="rId3"/>
          <a:srcRect l="4398" t="5289" r="7639"/>
          <a:stretch>
            <a:fillRect/>
          </a:stretch>
        </p:blipFill>
        <p:spPr bwMode="auto">
          <a:xfrm>
            <a:off x="3321639" y="1143000"/>
            <a:ext cx="5746161" cy="3962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992" name="Text Box 28"/>
          <p:cNvSpPr txBox="1">
            <a:spLocks noChangeArrowheads="1"/>
          </p:cNvSpPr>
          <p:nvPr/>
        </p:nvSpPr>
        <p:spPr bwMode="auto">
          <a:xfrm>
            <a:off x="6326188" y="4332288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pitchFamily="28" charset="0"/>
              </a:rPr>
              <a:t>STAR preliminary</a:t>
            </a:r>
          </a:p>
        </p:txBody>
      </p:sp>
      <p:sp>
        <p:nvSpPr>
          <p:cNvPr id="42002" name="Text Box 7"/>
          <p:cNvSpPr txBox="1">
            <a:spLocks noChangeArrowheads="1"/>
          </p:cNvSpPr>
          <p:nvPr/>
        </p:nvSpPr>
        <p:spPr bwMode="auto">
          <a:xfrm>
            <a:off x="-304800" y="5257800"/>
            <a:ext cx="9372600" cy="11588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Including the silicon detectors in the tracking improves the pointing resolution.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with 4 silicon hits,  the pointing resolution to the interaction point ~ 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250 </a:t>
            </a:r>
            <a:r>
              <a:rPr lang="en-US" sz="2000" dirty="0" err="1" smtClean="0">
                <a:latin typeface="Calibri" charset="0"/>
                <a:ea typeface="Arial" charset="0"/>
                <a:cs typeface="Arial" charset="0"/>
              </a:rPr>
              <a:t>μm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at P = 1GeV/c.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33500"/>
            <a:ext cx="3429000" cy="3517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run 7 Au+Au@200GeV (</a:t>
            </a:r>
            <a:r>
              <a:rPr lang="en-US" sz="2000" dirty="0" err="1"/>
              <a:t>MinBias</a:t>
            </a:r>
            <a:r>
              <a:rPr lang="en-US" sz="2000" dirty="0"/>
              <a:t> trigger)</a:t>
            </a:r>
            <a:r>
              <a:rPr lang="en-US" sz="2000" dirty="0" smtClean="0">
                <a:latin typeface="ヒラギノ角ゴ Pro W3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DCA resolution as a function of </a:t>
            </a:r>
            <a:r>
              <a:rPr lang="en-US" sz="2000" dirty="0" smtClean="0"/>
              <a:t>inverse </a:t>
            </a:r>
            <a:r>
              <a:rPr lang="en-US" sz="2000" dirty="0"/>
              <a:t>momentum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Reflect the</a:t>
            </a:r>
            <a:r>
              <a:rPr lang="en-US" sz="2000" dirty="0" smtClean="0"/>
              <a:t> resolution </a:t>
            </a:r>
            <a:r>
              <a:rPr lang="en-US" sz="2000" dirty="0"/>
              <a:t>and Multiple Coulomb Scattering.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01663" y="817563"/>
            <a:ext cx="8204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²"/>
            </a:pPr>
            <a:r>
              <a:rPr lang="en-US" sz="2000" dirty="0"/>
              <a:t> </a:t>
            </a:r>
            <a:r>
              <a:rPr lang="en-US" sz="2000" dirty="0">
                <a:latin typeface="+mj-lt"/>
              </a:rPr>
              <a:t>We tried 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ull topological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reconstruction </a:t>
            </a:r>
            <a:r>
              <a:rPr lang="en-US" sz="2000" dirty="0">
                <a:latin typeface="+mj-lt"/>
              </a:rPr>
              <a:t>of</a:t>
            </a:r>
            <a:r>
              <a:rPr lang="en-US" sz="2000" dirty="0" smtClean="0">
                <a:latin typeface="+mj-lt"/>
              </a:rPr>
              <a:t> the charm decay. The method uses a constrained fit for decay vertex reconstruction[*]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+mj-lt"/>
              </a:rPr>
              <a:t> The code uses full track/error information.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" y="269875"/>
            <a:ext cx="77343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Bookman Old Style"/>
              </a:rPr>
              <a:t>Microvertexing using STAR Silicon Detectors</a:t>
            </a:r>
          </a:p>
        </p:txBody>
      </p:sp>
      <p:pic>
        <p:nvPicPr>
          <p:cNvPr id="20484" name="Picture 5" descr="correlation_slength_decay_ge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2377500"/>
            <a:ext cx="3657600" cy="27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orrelation_decay_geant_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075" y="2300288"/>
            <a:ext cx="3794125" cy="290671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825500" y="5219700"/>
            <a:ext cx="7442200" cy="99001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libri" charset="0"/>
              </a:rPr>
              <a:t> There is </a:t>
            </a:r>
            <a:r>
              <a:rPr lang="en-US" sz="2000" dirty="0">
                <a:solidFill>
                  <a:srgbClr val="3366FF"/>
                </a:solidFill>
                <a:latin typeface="Calibri" charset="0"/>
              </a:rPr>
              <a:t>no systematic shift </a:t>
            </a:r>
            <a:r>
              <a:rPr lang="en-US" sz="2000" dirty="0">
                <a:latin typeface="Calibri" charset="0"/>
              </a:rPr>
              <a:t>in reconstructed quantities.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, which is</a:t>
            </a:r>
            <a:r>
              <a:rPr lang="en-US" sz="2000" dirty="0" smtClean="0">
                <a:latin typeface="Calibri" charset="0"/>
              </a:rPr>
              <a:t> of </a:t>
            </a:r>
            <a:r>
              <a:rPr lang="en-US" sz="2000" dirty="0">
                <a:latin typeface="Calibri" charset="0"/>
              </a:rPr>
              <a:t>the order of the resolution of (SSD+SVT).</a:t>
            </a:r>
            <a:endParaRPr lang="en-US" sz="2000" dirty="0"/>
          </a:p>
        </p:txBody>
      </p:sp>
      <p:sp>
        <p:nvSpPr>
          <p:cNvPr id="20488" name="Text Box 38"/>
          <p:cNvSpPr txBox="1">
            <a:spLocks noChangeArrowheads="1"/>
          </p:cNvSpPr>
          <p:nvPr/>
        </p:nvSpPr>
        <p:spPr bwMode="auto">
          <a:xfrm>
            <a:off x="6092825" y="2376488"/>
            <a:ext cx="2136775" cy="942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</a:rPr>
              <a:t>Mean of the difference reconstructed -MC</a:t>
            </a:r>
          </a:p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008400"/>
                </a:solidFill>
              </a:rPr>
              <a:t>Rms</a:t>
            </a:r>
            <a:r>
              <a:rPr lang="en-US" sz="1200" b="1" dirty="0">
                <a:solidFill>
                  <a:srgbClr val="008400"/>
                </a:solidFill>
              </a:rPr>
              <a:t> of the difference reconstructed -MC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1EC2E-7D43-A742-ACEA-298B0FB92A9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54063" y="23368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953735"/>
                </a:solidFill>
                <a:latin typeface="Calibri" charset="0"/>
              </a:rPr>
              <a:t>Reco</a:t>
            </a:r>
            <a:r>
              <a:rPr lang="en-US" sz="1800" b="1" dirty="0">
                <a:solidFill>
                  <a:srgbClr val="953735"/>
                </a:solidFill>
                <a:latin typeface="Calibri" charset="0"/>
              </a:rPr>
              <a:t>  vs. MC [cm]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457701" y="2336800"/>
            <a:ext cx="1571624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953735"/>
                </a:solidFill>
                <a:latin typeface="Calibri" charset="0"/>
              </a:rPr>
              <a:t>Reco</a:t>
            </a:r>
            <a:r>
              <a:rPr lang="en-US" sz="1800" b="1" dirty="0">
                <a:solidFill>
                  <a:srgbClr val="953735"/>
                </a:solidFill>
                <a:latin typeface="Calibri" charset="0"/>
              </a:rPr>
              <a:t> - MC [cm]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6584950"/>
            <a:ext cx="5543663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schemeClr val="tx2"/>
                </a:solidFill>
                <a:latin typeface="Arial"/>
                <a:cs typeface="Arial"/>
              </a:rPr>
              <a:t>[</a:t>
            </a:r>
            <a:r>
              <a:rPr lang="en-US" sz="1200" i="1" dirty="0" smtClean="0">
                <a:latin typeface="Arial"/>
                <a:cs typeface="Arial"/>
              </a:rPr>
              <a:t>*]</a:t>
            </a:r>
            <a:r>
              <a:rPr lang="en-US" sz="1200" i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200" i="1" dirty="0" smtClean="0">
                <a:latin typeface="Calibri" charset="0"/>
                <a:ea typeface="Arial" charset="0"/>
                <a:cs typeface="Arial" charset="0"/>
              </a:rPr>
              <a:t>Decay Chain Fitting with a </a:t>
            </a:r>
            <a:r>
              <a:rPr lang="en-US" sz="1200" i="1" dirty="0" err="1" smtClean="0">
                <a:latin typeface="Calibri" charset="0"/>
                <a:ea typeface="Arial" charset="0"/>
                <a:cs typeface="Arial" charset="0"/>
              </a:rPr>
              <a:t>Kalman</a:t>
            </a:r>
            <a:r>
              <a:rPr lang="en-US" sz="1200" i="1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1200" i="1" dirty="0" err="1" smtClean="0">
                <a:latin typeface="Calibri" charset="0"/>
                <a:ea typeface="Arial" charset="0"/>
                <a:cs typeface="Arial" charset="0"/>
              </a:rPr>
              <a:t>Filter,W</a:t>
            </a:r>
            <a:r>
              <a:rPr lang="en-US" sz="1200" i="1" dirty="0" smtClean="0">
                <a:latin typeface="Calibri" charset="0"/>
                <a:ea typeface="Arial" charset="0"/>
                <a:cs typeface="Arial" charset="0"/>
              </a:rPr>
              <a:t>. D. </a:t>
            </a:r>
            <a:r>
              <a:rPr lang="en-US" sz="1200" i="1" dirty="0" err="1" smtClean="0">
                <a:latin typeface="Calibri" charset="0"/>
                <a:ea typeface="Arial" charset="0"/>
                <a:cs typeface="Arial" charset="0"/>
              </a:rPr>
              <a:t>Hulsbergen</a:t>
            </a:r>
            <a:r>
              <a:rPr lang="en-US" sz="1200" i="1" dirty="0" smtClean="0">
                <a:latin typeface="Calibri" charset="0"/>
                <a:ea typeface="Arial" charset="0"/>
                <a:cs typeface="Arial" charset="0"/>
              </a:rPr>
              <a:t> (arxiv:physics,0503191)</a:t>
            </a:r>
            <a:endParaRPr lang="en-US" sz="1200" i="1" dirty="0" smtClean="0">
              <a:solidFill>
                <a:schemeClr val="hlink"/>
              </a:solidFill>
              <a:latin typeface="Calibri" charset="0"/>
              <a:ea typeface="Arial" charset="0"/>
              <a:cs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charset="2"/>
              <a:buNone/>
            </a:pPr>
            <a:endParaRPr lang="en-US" sz="1200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Secondary Vertex Resolution Plots (</a:t>
            </a:r>
            <a:r>
              <a:rPr lang="en-US" sz="3600" dirty="0" err="1" smtClean="0">
                <a:solidFill>
                  <a:srgbClr val="FF0000"/>
                </a:solidFill>
              </a:rPr>
              <a:t>x,y,z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BFD94-5836-0D46-A249-B5C0DC9A5C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2120900"/>
            <a:ext cx="1326405" cy="116955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Fit Method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(central region)</a:t>
            </a:r>
          </a:p>
          <a:p>
            <a:r>
              <a:rPr lang="en-US" sz="1400" dirty="0" smtClean="0">
                <a:latin typeface="+mj-lt"/>
              </a:rPr>
              <a:t>σ</a:t>
            </a:r>
            <a:r>
              <a:rPr lang="en-US" sz="1400" baseline="-25000" dirty="0" smtClean="0">
                <a:latin typeface="+mj-lt"/>
              </a:rPr>
              <a:t>XY </a:t>
            </a:r>
            <a:r>
              <a:rPr lang="en-US" sz="1400" dirty="0" smtClean="0">
                <a:latin typeface="+mj-lt"/>
              </a:rPr>
              <a:t>~ 55μm</a:t>
            </a:r>
          </a:p>
          <a:p>
            <a:r>
              <a:rPr lang="en-US" sz="1400" dirty="0" smtClean="0">
                <a:latin typeface="+mj-lt"/>
              </a:rPr>
              <a:t> σ</a:t>
            </a:r>
            <a:r>
              <a:rPr lang="en-US" sz="1400" baseline="-25000" dirty="0" smtClean="0">
                <a:latin typeface="+mj-lt"/>
              </a:rPr>
              <a:t>Z</a:t>
            </a:r>
            <a:r>
              <a:rPr lang="en-US" sz="1400" dirty="0" smtClean="0">
                <a:latin typeface="+mj-lt"/>
              </a:rPr>
              <a:t> ~ 25μm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5999" y="3771900"/>
            <a:ext cx="1752599" cy="14465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Helix Swimming Method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(central region)</a:t>
            </a:r>
          </a:p>
          <a:p>
            <a:r>
              <a:rPr lang="en-US" sz="1400" dirty="0" smtClean="0">
                <a:latin typeface="+mj-lt"/>
              </a:rPr>
              <a:t>σ</a:t>
            </a:r>
            <a:r>
              <a:rPr lang="en-US" sz="1400" baseline="-25000" dirty="0" smtClean="0">
                <a:latin typeface="+mj-lt"/>
              </a:rPr>
              <a:t>XY </a:t>
            </a:r>
            <a:r>
              <a:rPr lang="en-US" sz="1400" dirty="0" smtClean="0">
                <a:latin typeface="+mj-lt"/>
              </a:rPr>
              <a:t>~ 150μm</a:t>
            </a:r>
          </a:p>
          <a:p>
            <a:r>
              <a:rPr lang="en-US" sz="1400" dirty="0" smtClean="0">
                <a:latin typeface="+mj-lt"/>
              </a:rPr>
              <a:t> σ</a:t>
            </a:r>
            <a:r>
              <a:rPr lang="en-US" sz="1400" baseline="-25000" dirty="0" smtClean="0">
                <a:latin typeface="+mj-lt"/>
              </a:rPr>
              <a:t>Z</a:t>
            </a:r>
            <a:r>
              <a:rPr lang="en-US" sz="1400" dirty="0" smtClean="0">
                <a:latin typeface="+mj-lt"/>
              </a:rPr>
              <a:t> ~ 135μm  </a:t>
            </a:r>
            <a:endParaRPr lang="en-US" sz="1400" dirty="0">
              <a:latin typeface="+mj-lt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858001" y="2298700"/>
            <a:ext cx="520700" cy="331232"/>
          </a:xfrm>
          <a:prstGeom prst="leftArrow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841066" y="4102100"/>
            <a:ext cx="520700" cy="330200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0" y="6470650"/>
            <a:ext cx="1030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J. </a:t>
            </a:r>
            <a:r>
              <a:rPr lang="en-US" sz="1100" i="1" dirty="0" err="1" smtClean="0"/>
              <a:t>Vanfossen</a:t>
            </a:r>
            <a:endParaRPr lang="en-US" sz="11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1549400"/>
            <a:ext cx="6553200" cy="363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9401" y="5461000"/>
            <a:ext cx="797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Simulation results shows that a factor of two was gained in secondary vertex Resolution</a:t>
            </a:r>
            <a:endParaRPr lang="en-US" sz="2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000" y="1762155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7174" y="1749455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2666" y="1724055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07" y="3221094"/>
            <a:ext cx="1436666" cy="112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4" y="3208858"/>
            <a:ext cx="1293283" cy="1248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42" y="5042342"/>
            <a:ext cx="1155959" cy="1083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34" y="5038066"/>
            <a:ext cx="1436666" cy="1126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534" y="3204160"/>
            <a:ext cx="1508570" cy="1295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127" y="5021132"/>
            <a:ext cx="1508570" cy="1295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126995" y="2328327"/>
            <a:ext cx="47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entries</a:t>
            </a:r>
            <a:endParaRPr lang="en-US" sz="8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334771" y="2243973"/>
            <a:ext cx="47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entries</a:t>
            </a:r>
            <a:endParaRPr lang="en-US" sz="8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502237" y="2190978"/>
            <a:ext cx="47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entries</a:t>
            </a:r>
            <a:endParaRPr lang="en-US" sz="8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23219" y="4002845"/>
            <a:ext cx="47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entries</a:t>
            </a:r>
            <a:endParaRPr lang="en-US" sz="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334771" y="3994379"/>
            <a:ext cx="47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entries</a:t>
            </a:r>
            <a:endParaRPr lang="en-US" sz="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544572" y="3994378"/>
            <a:ext cx="47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entries</a:t>
            </a:r>
            <a:endParaRPr lang="en-US" sz="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6886" y="3161825"/>
            <a:ext cx="372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(cm)</a:t>
            </a:r>
            <a:endParaRPr lang="en-US" sz="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8249" y="3161825"/>
            <a:ext cx="372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(cm)</a:t>
            </a:r>
            <a:endParaRPr lang="en-US" sz="8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3129" y="3153358"/>
            <a:ext cx="372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(cm)</a:t>
            </a:r>
            <a:endParaRPr lang="en-US" sz="8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3397" y="4977604"/>
            <a:ext cx="372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(cm)</a:t>
            </a:r>
            <a:endParaRPr lang="en-US" sz="8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9782" y="4977604"/>
            <a:ext cx="372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(cm)</a:t>
            </a:r>
            <a:endParaRPr lang="en-US" sz="8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5027" y="4977605"/>
            <a:ext cx="372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j-lt"/>
              </a:rPr>
              <a:t>(cm)</a:t>
            </a:r>
            <a:endParaRPr lang="en-US" sz="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889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D</a:t>
            </a:r>
            <a:r>
              <a:rPr lang="en-US" sz="3600" baseline="30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/D</a:t>
            </a:r>
            <a:r>
              <a:rPr lang="en-US" sz="3600" baseline="30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bar Cross-feed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(Monte Carlo using power law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8600" y="6534150"/>
            <a:ext cx="2133600" cy="365125"/>
          </a:xfrm>
        </p:spPr>
        <p:txBody>
          <a:bodyPr/>
          <a:lstStyle/>
          <a:p>
            <a:pPr>
              <a:defRPr/>
            </a:pPr>
            <a:fld id="{7A7BFD94-5836-0D46-A249-B5C0DC9A5C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1049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 </a:t>
            </a:r>
            <a:r>
              <a:rPr lang="en-US" dirty="0" smtClean="0">
                <a:latin typeface="+mj-lt"/>
              </a:rPr>
              <a:t>The D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candidates are built by combining a 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err="1" smtClean="0">
                <a:latin typeface="+mj-lt"/>
              </a:rPr>
              <a:t>π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>
                <a:latin typeface="+mj-lt"/>
              </a:rPr>
              <a:t> track (D</a:t>
            </a:r>
            <a:r>
              <a:rPr lang="en-US" baseline="30000" dirty="0" smtClean="0">
                <a:latin typeface="+mj-lt"/>
              </a:rPr>
              <a:t>0           </a:t>
            </a:r>
            <a:r>
              <a:rPr lang="en-US" dirty="0" smtClean="0">
                <a:latin typeface="+mj-lt"/>
              </a:rPr>
              <a:t>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pi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dirty="0" smtClean="0">
                <a:latin typeface="+mj-lt"/>
              </a:rPr>
              <a:t> Because of the overlapping </a:t>
            </a:r>
            <a:r>
              <a:rPr lang="en-US" dirty="0" err="1" smtClean="0">
                <a:latin typeface="+mj-lt"/>
              </a:rPr>
              <a:t>dE/dx</a:t>
            </a:r>
            <a:r>
              <a:rPr lang="en-US" dirty="0" smtClean="0">
                <a:latin typeface="+mj-lt"/>
              </a:rPr>
              <a:t> bands of </a:t>
            </a:r>
            <a:r>
              <a:rPr lang="en-US" dirty="0" err="1" smtClean="0">
                <a:latin typeface="+mj-lt"/>
              </a:rPr>
              <a:t>Kaon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err="1" smtClean="0">
                <a:latin typeface="+mj-lt"/>
              </a:rPr>
              <a:t>Pion</a:t>
            </a:r>
            <a:r>
              <a:rPr lang="en-US" dirty="0" smtClean="0">
                <a:latin typeface="+mj-lt"/>
              </a:rPr>
              <a:t> tracks, at intermediate </a:t>
            </a:r>
            <a:r>
              <a:rPr lang="en-US" dirty="0" err="1" smtClean="0">
                <a:latin typeface="+mj-lt"/>
              </a:rPr>
              <a:t>momenta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	</a:t>
            </a:r>
            <a:endParaRPr lang="en-US" dirty="0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227527"/>
            <a:ext cx="4635500" cy="29825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083300" y="1320800"/>
            <a:ext cx="3683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100" y="4292600"/>
            <a:ext cx="4521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66FF66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 X-feed is reduced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+mj-lt"/>
              </a:rPr>
              <a:t> with a tighter cut on |</a:t>
            </a:r>
            <a:r>
              <a:rPr lang="en-US" dirty="0" err="1" smtClean="0">
                <a:latin typeface="+mj-lt"/>
              </a:rPr>
              <a:t>nσ</a:t>
            </a:r>
            <a:r>
              <a:rPr lang="en-US" dirty="0" smtClean="0">
                <a:latin typeface="+mj-lt"/>
              </a:rPr>
              <a:t>| (better PID)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+mj-lt"/>
              </a:rPr>
              <a:t> with increase in 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66FF66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dirty="0" smtClean="0">
                <a:latin typeface="+mj-lt"/>
              </a:rPr>
              <a:t> X-feed has a strong dependence on the </a:t>
            </a:r>
            <a:r>
              <a:rPr lang="en-US" dirty="0" err="1" smtClean="0">
                <a:latin typeface="+mj-lt"/>
              </a:rPr>
              <a:t>Kaon</a:t>
            </a:r>
            <a:r>
              <a:rPr lang="en-US" dirty="0" smtClean="0">
                <a:latin typeface="+mj-lt"/>
              </a:rPr>
              <a:t> opening angle, </a:t>
            </a:r>
            <a:r>
              <a:rPr lang="en-US" dirty="0" err="1" smtClean="0">
                <a:latin typeface="+mj-lt"/>
              </a:rPr>
              <a:t>Cos(θ</a:t>
            </a:r>
            <a:r>
              <a:rPr lang="en-US" dirty="0" smtClean="0">
                <a:latin typeface="+mj-lt"/>
              </a:rPr>
              <a:t>*)</a:t>
            </a:r>
          </a:p>
          <a:p>
            <a:pPr lvl="1">
              <a:buFont typeface="Arial"/>
              <a:buChar char="•"/>
            </a:pPr>
            <a:endParaRPr lang="en-US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3300" y="3505200"/>
            <a:ext cx="9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66FF66"/>
                </a:solidFill>
              </a:rPr>
              <a:t>K</a:t>
            </a:r>
            <a:r>
              <a:rPr lang="en-US" baseline="30000" dirty="0" smtClean="0">
                <a:solidFill>
                  <a:srgbClr val="66FF66"/>
                </a:solidFill>
              </a:rPr>
              <a:t>+</a:t>
            </a:r>
            <a:r>
              <a:rPr lang="en-US" dirty="0" smtClean="0">
                <a:solidFill>
                  <a:srgbClr val="66FF66"/>
                </a:solidFill>
              </a:rPr>
              <a:t>π</a:t>
            </a:r>
            <a:r>
              <a:rPr lang="en-US" baseline="30000" dirty="0" smtClean="0">
                <a:solidFill>
                  <a:srgbClr val="66FF66"/>
                </a:solidFill>
              </a:rPr>
              <a:t>-</a:t>
            </a:r>
            <a:endParaRPr lang="en-US" baseline="30000" dirty="0">
              <a:solidFill>
                <a:srgbClr val="66FF6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00600" y="36957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3962400"/>
            <a:ext cx="381000" cy="1588"/>
          </a:xfrm>
          <a:prstGeom prst="line">
            <a:avLst/>
          </a:prstGeom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300" y="6235502"/>
            <a:ext cx="88773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estimated overall X-feed (Ratio of reconstructed pairs with wrong signs to all pairs) ~ 35%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6" y="1800226"/>
            <a:ext cx="3264384" cy="222726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937000" y="1892300"/>
            <a:ext cx="5092700" cy="13029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è"/>
            </a:pPr>
            <a:r>
              <a:rPr lang="en-US" dirty="0" smtClean="0">
                <a:latin typeface="+mj-lt"/>
              </a:rPr>
              <a:t> a 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can be indentified as </a:t>
            </a:r>
            <a:r>
              <a:rPr lang="en-US" dirty="0" err="1" smtClean="0">
                <a:latin typeface="+mj-lt"/>
              </a:rPr>
              <a:t>π</a:t>
            </a:r>
            <a:r>
              <a:rPr lang="en-US" baseline="30000" dirty="0" smtClean="0">
                <a:latin typeface="+mj-lt"/>
              </a:rPr>
              <a:t>-</a:t>
            </a:r>
          </a:p>
          <a:p>
            <a:pPr>
              <a:buClr>
                <a:srgbClr val="0000FF"/>
              </a:buClr>
              <a:buFont typeface="Wingdings" charset="2"/>
              <a:buChar char="è"/>
            </a:pP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π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>
                <a:latin typeface="+mj-lt"/>
              </a:rPr>
              <a:t> can be identified as a K</a:t>
            </a:r>
            <a:r>
              <a:rPr lang="en-US" baseline="30000" dirty="0" smtClean="0">
                <a:latin typeface="+mj-lt"/>
              </a:rPr>
              <a:t>+</a:t>
            </a:r>
          </a:p>
          <a:p>
            <a:endParaRPr lang="en-US" sz="1000" baseline="30000" dirty="0" smtClean="0">
              <a:latin typeface="+mj-lt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+mj-lt"/>
              </a:rPr>
              <a:t> Therefore, 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π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>
                <a:latin typeface="+mj-lt"/>
              </a:rPr>
              <a:t>       K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>
                <a:latin typeface="+mj-lt"/>
              </a:rPr>
              <a:t>π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and can contribute to the the D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bar mass window and a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pseudo-enhancement</a:t>
            </a:r>
            <a:r>
              <a:rPr lang="en-US" dirty="0" smtClean="0">
                <a:latin typeface="+mj-lt"/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47568" y="2743200"/>
            <a:ext cx="310332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BFD94-5836-0D46-A249-B5C0DC9A5C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001" y="673100"/>
            <a:ext cx="829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Initial analysis of the Au-Au dataset (34 Million Events) is complete. Although the cuts used were not optimized, we got preliminary results from this production (next slides). A new production of run-7 data using the </a:t>
            </a:r>
            <a:r>
              <a:rPr lang="en-US" dirty="0" err="1" smtClean="0">
                <a:latin typeface="+mj-lt"/>
              </a:rPr>
              <a:t>microvertexing</a:t>
            </a:r>
            <a:r>
              <a:rPr lang="en-US" dirty="0" smtClean="0">
                <a:latin typeface="+mj-lt"/>
              </a:rPr>
              <a:t> code was just completed. Analysis is in progress.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100" y="1594029"/>
            <a:ext cx="787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Highlights of this new production/analysis set-up: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	We calculate the flow parameter, v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</a:rPr>
              <a:t>2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    All charge combinations (D</a:t>
            </a:r>
            <a:r>
              <a:rPr lang="en-US" baseline="30000" dirty="0" smtClean="0">
                <a:solidFill>
                  <a:srgbClr val="0000FF"/>
                </a:solidFill>
                <a:latin typeface="+mj-lt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, D</a:t>
            </a:r>
            <a:r>
              <a:rPr lang="en-US" baseline="30000" dirty="0" smtClean="0">
                <a:solidFill>
                  <a:srgbClr val="0000FF"/>
                </a:solidFill>
                <a:latin typeface="+mj-lt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bar, ++,--) are included for study of systematics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    Optimized cuts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" y="3213100"/>
            <a:ext cx="91439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endParaRPr lang="en-US" dirty="0" smtClean="0">
              <a:latin typeface="Bookman Old Style"/>
              <a:cs typeface="Bookman Old Style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Bookman Old Style"/>
                <a:cs typeface="Bookman Old Style"/>
              </a:rPr>
              <a:t>Event Level:</a:t>
            </a:r>
            <a:r>
              <a:rPr lang="en-US" sz="1600" b="1" dirty="0" smtClean="0">
                <a:latin typeface="+mj-lt"/>
                <a:ea typeface="Bookman Old Style" charset="0"/>
                <a:cs typeface="Bookman Old Style" charset="0"/>
              </a:rPr>
              <a:t>  </a:t>
            </a:r>
            <a:r>
              <a:rPr lang="en-US" sz="1400" dirty="0" smtClean="0">
                <a:latin typeface="Bookman Old Style"/>
                <a:ea typeface="Bookman Old Style" charset="0"/>
                <a:cs typeface="Bookman Old Style"/>
              </a:rPr>
              <a:t>Primary vertex position along the beam axis : </a:t>
            </a:r>
            <a:r>
              <a:rPr lang="en-US" sz="1400" b="1" dirty="0" smtClean="0">
                <a:latin typeface="Bookman Old Style"/>
                <a:ea typeface="Bookman Old Style" charset="0"/>
                <a:cs typeface="Bookman Old Style"/>
              </a:rPr>
              <a:t>|</a:t>
            </a:r>
            <a:r>
              <a:rPr lang="en-US" sz="1400" b="1" dirty="0" err="1" smtClean="0">
                <a:latin typeface="Bookman Old Style"/>
                <a:ea typeface="Bookman Old Style" charset="0"/>
                <a:cs typeface="Bookman Old Style"/>
              </a:rPr>
              <a:t>zvertex</a:t>
            </a:r>
            <a:r>
              <a:rPr lang="en-US" sz="1400" b="1" dirty="0" smtClean="0">
                <a:latin typeface="Bookman Old Style"/>
                <a:ea typeface="Bookman Old Style" charset="0"/>
                <a:cs typeface="Bookman Old Style"/>
              </a:rPr>
              <a:t>| &lt; 10 cm</a:t>
            </a:r>
            <a:endParaRPr lang="en-US" sz="1400" dirty="0" smtClean="0">
              <a:latin typeface="Bookman Old Style"/>
              <a:ea typeface="Bookman Old Style" charset="0"/>
              <a:cs typeface="Bookman Old Style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Bookman Old Style"/>
                <a:ea typeface="Bookman Old Style" charset="0"/>
                <a:cs typeface="Bookman Old Style"/>
              </a:rPr>
              <a:t>			 Resolution of the primary vertex position along the beam </a:t>
            </a:r>
            <a:r>
              <a:rPr lang="en-US" sz="1400" dirty="0" err="1" smtClean="0">
                <a:latin typeface="Bookman Old Style"/>
                <a:ea typeface="Bookman Old Style" charset="0"/>
                <a:cs typeface="Bookman Old Style"/>
              </a:rPr>
              <a:t>axis:</a:t>
            </a:r>
            <a:r>
              <a:rPr lang="en-US" sz="1400" b="1" dirty="0" err="1" smtClean="0">
                <a:latin typeface="Bookman Old Style"/>
                <a:ea typeface="Bookman Old Style" charset="0"/>
                <a:cs typeface="Bookman Old Style"/>
              </a:rPr>
              <a:t>|</a:t>
            </a:r>
            <a:r>
              <a:rPr lang="en-US" sz="1400" b="1" dirty="0" err="1" smtClean="0">
                <a:latin typeface="Bookman Old Style"/>
                <a:ea typeface="Bookman Old Style" charset="0"/>
                <a:cs typeface="Bookman Old Style"/>
                <a:sym typeface="Symbol" charset="2"/>
              </a:rPr>
              <a:t></a:t>
            </a:r>
            <a:r>
              <a:rPr lang="en-US" sz="1400" b="1" baseline="-25000" dirty="0" err="1" smtClean="0">
                <a:latin typeface="Bookman Old Style"/>
                <a:ea typeface="Bookman Old Style" charset="0"/>
                <a:cs typeface="Bookman Old Style"/>
                <a:sym typeface="Symbol" charset="2"/>
              </a:rPr>
              <a:t>zvertex</a:t>
            </a:r>
            <a:r>
              <a:rPr lang="en-US" sz="1400" b="1" dirty="0" smtClean="0">
                <a:latin typeface="Bookman Old Style"/>
                <a:ea typeface="Bookman Old Style" charset="0"/>
                <a:cs typeface="Bookman Old Style"/>
              </a:rPr>
              <a:t>|&lt; 200µm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Track: 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0.51</a:t>
            </a:r>
          </a:p>
          <a:p>
            <a:pPr marL="0" lvl="1"/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				 </a:t>
            </a:r>
            <a:r>
              <a:rPr lang="en-US" sz="1400" dirty="0" smtClean="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Bookman Old Style"/>
                <a:cs typeface="Bookman Old Style"/>
              </a:rPr>
              <a:t>			 </a:t>
            </a:r>
            <a:r>
              <a:rPr lang="en-US" sz="1400" dirty="0" err="1" smtClean="0">
                <a:latin typeface="Bookman Old Style" charset="0"/>
                <a:ea typeface="Bookman Old Style" charset="0"/>
                <a:cs typeface="Bookman Old Style" charset="0"/>
              </a:rPr>
              <a:t>dEdxTrackLength</a:t>
            </a:r>
            <a:r>
              <a:rPr lang="en-US" sz="1400" dirty="0" smtClean="0">
                <a:latin typeface="Bookman Old Style" charset="0"/>
                <a:ea typeface="Bookman Old Style" charset="0"/>
                <a:cs typeface="Bookman Old Style" charset="0"/>
              </a:rPr>
              <a:t>&gt;40 cm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	Silicon Hits: 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SiHit</a:t>
            </a:r>
            <a:r>
              <a:rPr lang="en-US" sz="14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&gt; 1</a:t>
            </a:r>
            <a:r>
              <a:rPr lang="en-US" sz="14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, </a:t>
            </a:r>
            <a:r>
              <a:rPr lang="en-US" sz="1400" dirty="0" smtClean="0">
                <a:latin typeface="Bookman Old Style"/>
                <a:cs typeface="Bookman Old Style"/>
              </a:rPr>
              <a:t>radius of 1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st</a:t>
            </a:r>
            <a:r>
              <a:rPr lang="en-US" sz="1400" dirty="0" smtClean="0">
                <a:latin typeface="Bookman Old Style"/>
                <a:cs typeface="Bookman Old Style"/>
              </a:rPr>
              <a:t> Hit &lt; 9cm if </a:t>
            </a:r>
            <a:r>
              <a:rPr lang="en-US" sz="1400" dirty="0" err="1" smtClean="0">
                <a:latin typeface="Bookman Old Style"/>
                <a:cs typeface="Bookman Old Style"/>
              </a:rPr>
              <a:t>SiHit</a:t>
            </a:r>
            <a:r>
              <a:rPr lang="en-US" sz="1400" dirty="0" smtClean="0">
                <a:latin typeface="Bookman Old Style"/>
                <a:cs typeface="Bookman Old Style"/>
              </a:rPr>
              <a:t> = 2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			    	 else, radius of 1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st</a:t>
            </a:r>
            <a:r>
              <a:rPr lang="en-US" sz="1400" dirty="0" smtClean="0">
                <a:latin typeface="Bookman Old Style"/>
                <a:cs typeface="Bookman Old Style"/>
              </a:rPr>
              <a:t> Hit &lt; 13cm</a:t>
            </a:r>
            <a:endParaRPr lang="en-US" sz="1400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Bookman Old Style" charset="0"/>
                <a:ea typeface="Bookman Old Style" charset="0"/>
                <a:cs typeface="Bookman Old Style" charset="0"/>
              </a:rPr>
              <a:t>			 DCA to Primary vertex (transverse),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Track </a:t>
            </a:r>
            <a:r>
              <a:rPr lang="en-US" dirty="0" err="1" smtClean="0">
                <a:latin typeface="Bookman Old Style"/>
                <a:cs typeface="Bookman Old Style"/>
              </a:rPr>
              <a:t>momenta</a:t>
            </a:r>
            <a:r>
              <a:rPr lang="en-US" dirty="0" smtClean="0">
                <a:latin typeface="Bookman Old Style"/>
                <a:cs typeface="Bookman Old Style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p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K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+p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π</a:t>
            </a:r>
            <a:r>
              <a:rPr lang="en-US" sz="14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&gt; 1.5GeV</a:t>
            </a:r>
          </a:p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        Particle ID: </a:t>
            </a:r>
            <a:r>
              <a:rPr lang="en-US" sz="1400" b="1" dirty="0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</a:rPr>
              <a:t>|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  <a:sym typeface="Symbol" charset="2"/>
              </a:rPr>
              <a:t>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  <a:sym typeface="Symbol" charset="2"/>
              </a:rPr>
              <a:t>K</a:t>
            </a:r>
            <a:r>
              <a:rPr lang="en-US" sz="1400" b="1" dirty="0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</a:rPr>
              <a:t>|&lt;2.5, |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  <a:sym typeface="Symbol" charset="2"/>
              </a:rPr>
              <a:t>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  <a:sym typeface="Symbol" charset="2"/>
              </a:rPr>
              <a:t>π</a:t>
            </a:r>
            <a:r>
              <a:rPr lang="en-US" sz="1400" b="1" dirty="0" smtClean="0">
                <a:solidFill>
                  <a:srgbClr val="FF0000"/>
                </a:solidFill>
                <a:latin typeface="Bookman Old Style"/>
                <a:ea typeface="Bookman Old Style" charset="0"/>
                <a:cs typeface="Bookman Old Style"/>
              </a:rPr>
              <a:t>|&lt;2.5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    D</a:t>
            </a:r>
            <a:r>
              <a:rPr lang="en-US" baseline="30000" dirty="0" smtClean="0">
                <a:latin typeface="Bookman Old Style"/>
                <a:cs typeface="Bookman Old Style"/>
              </a:rPr>
              <a:t>0</a:t>
            </a:r>
            <a:r>
              <a:rPr lang="en-US" dirty="0" smtClean="0">
                <a:latin typeface="Bookman Old Style"/>
                <a:cs typeface="Bookman Old Style"/>
              </a:rPr>
              <a:t> candidate: </a:t>
            </a:r>
            <a:r>
              <a:rPr lang="en-US" sz="1400" b="1" dirty="0" smtClean="0">
                <a:solidFill>
                  <a:srgbClr val="FF0000"/>
                </a:solidFill>
              </a:rPr>
              <a:t>|y(D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1400" b="1" dirty="0" smtClean="0">
                <a:solidFill>
                  <a:srgbClr val="FF0000"/>
                </a:solidFill>
              </a:rPr>
              <a:t>)| &lt;1</a:t>
            </a:r>
          </a:p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DECAY FIT level:</a:t>
            </a:r>
            <a:r>
              <a:rPr lang="en-US" sz="1400" b="1" dirty="0" smtClean="0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&gt;0.05</a:t>
            </a:r>
            <a:r>
              <a:rPr lang="en-US" sz="1400" b="1" dirty="0" smtClean="0">
                <a:latin typeface="Bookman Old Style" charset="0"/>
                <a:ea typeface="Bookman Old Style" charset="0"/>
                <a:cs typeface="Bookman Old Style" charset="0"/>
              </a:rPr>
              <a:t> &amp;&amp; |</a:t>
            </a:r>
            <a:r>
              <a:rPr lang="en-US" sz="1400" b="1" dirty="0" err="1" smtClean="0">
                <a:latin typeface="Bookman Old Style" charset="0"/>
                <a:ea typeface="Bookman Old Style" charset="0"/>
                <a:cs typeface="Bookman Old Style" charset="0"/>
              </a:rPr>
              <a:t>sLength</a:t>
            </a:r>
            <a:r>
              <a:rPr lang="en-US" sz="1400" b="1" dirty="0" smtClean="0">
                <a:latin typeface="Bookman Old Style" charset="0"/>
                <a:ea typeface="Bookman Old Style" charset="0"/>
                <a:cs typeface="Bookman Old Style" charset="0"/>
              </a:rPr>
              <a:t>|&lt;</a:t>
            </a:r>
            <a:r>
              <a:rPr lang="en-US" sz="1400" b="1" dirty="0" smtClean="0">
                <a:latin typeface="Bookman Old Style" charset="0"/>
                <a:ea typeface="Bookman Old Style" charset="0"/>
                <a:cs typeface="Bookman Old Style" charset="0"/>
              </a:rPr>
              <a:t>.2cm</a:t>
            </a:r>
            <a:endParaRPr lang="en-US" sz="1400" b="1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FF"/>
                </a:solidFill>
              </a:rPr>
              <a:t>	</a:t>
            </a:r>
            <a:endParaRPr lang="en-US" dirty="0" smtClean="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endParaRPr lang="en-US" dirty="0" smtClean="0"/>
          </a:p>
          <a:p>
            <a:endParaRPr lang="en-US" baseline="-25000" dirty="0" smtClean="0"/>
          </a:p>
          <a:p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" y="3147557"/>
            <a:ext cx="11852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New Cuts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10441</TotalTime>
  <Words>2119</Words>
  <Application>Microsoft Macintosh PowerPoint</Application>
  <PresentationFormat>On-screen Show (4:3)</PresentationFormat>
  <Paragraphs>323</Paragraphs>
  <Slides>17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Slide 1</vt:lpstr>
      <vt:lpstr>Slide 2</vt:lpstr>
      <vt:lpstr>Measurement through Indirect &amp; Direct Methods</vt:lpstr>
      <vt:lpstr>STAR detector (in 2007)</vt:lpstr>
      <vt:lpstr>Distance of Closest Approach resolution</vt:lpstr>
      <vt:lpstr>Slide 6</vt:lpstr>
      <vt:lpstr>Secondary Vertex Resolution Plots (x,y,z)</vt:lpstr>
      <vt:lpstr>D0/D0bar Cross-feed (Monte Carlo using power law pT D0)</vt:lpstr>
      <vt:lpstr>Data Production</vt:lpstr>
      <vt:lpstr>D0+D0bar signal  in 2007 Data (MinBias Files)</vt:lpstr>
      <vt:lpstr> D0 and D0bar separately</vt:lpstr>
      <vt:lpstr>Summary</vt:lpstr>
      <vt:lpstr>Back-Up</vt:lpstr>
      <vt:lpstr>Cuts from Previous Production</vt:lpstr>
      <vt:lpstr>Cuts from Previous production</vt:lpstr>
      <vt:lpstr>Slide 16</vt:lpstr>
      <vt:lpstr>Cross-feed Vs Kaon Opening Angle in the CM frame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D0 MicroVertexing  Kent: J.Bouchet, J.Joseph, S.Margetis, J.Vanfossen BNL: Y.Fisyak, V. Perev </dc:title>
  <dc:creator>Jaiby Joseph</dc:creator>
  <cp:lastModifiedBy>Jaiby Joseph</cp:lastModifiedBy>
  <cp:revision>353</cp:revision>
  <dcterms:created xsi:type="dcterms:W3CDTF">2011-04-30T17:17:36Z</dcterms:created>
  <dcterms:modified xsi:type="dcterms:W3CDTF">2011-04-30T18:08:08Z</dcterms:modified>
</cp:coreProperties>
</file>