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sldIdLst>
    <p:sldId id="287" r:id="rId2"/>
    <p:sldId id="288" r:id="rId3"/>
    <p:sldId id="294" r:id="rId4"/>
    <p:sldId id="286" r:id="rId5"/>
    <p:sldId id="293" r:id="rId6"/>
    <p:sldId id="300" r:id="rId7"/>
    <p:sldId id="291" r:id="rId8"/>
    <p:sldId id="265" r:id="rId9"/>
    <p:sldId id="292" r:id="rId10"/>
    <p:sldId id="267" r:id="rId11"/>
    <p:sldId id="295" r:id="rId12"/>
    <p:sldId id="269" r:id="rId13"/>
    <p:sldId id="305" r:id="rId14"/>
    <p:sldId id="271" r:id="rId15"/>
    <p:sldId id="273" r:id="rId16"/>
    <p:sldId id="274" r:id="rId17"/>
    <p:sldId id="275" r:id="rId18"/>
    <p:sldId id="276" r:id="rId19"/>
    <p:sldId id="303" r:id="rId20"/>
    <p:sldId id="277" r:id="rId21"/>
    <p:sldId id="278" r:id="rId22"/>
    <p:sldId id="279" r:id="rId23"/>
    <p:sldId id="280" r:id="rId24"/>
    <p:sldId id="281" r:id="rId25"/>
    <p:sldId id="282" r:id="rId26"/>
    <p:sldId id="301" r:id="rId27"/>
    <p:sldId id="302" r:id="rId28"/>
    <p:sldId id="264" r:id="rId29"/>
    <p:sldId id="268" r:id="rId30"/>
    <p:sldId id="304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AD900"/>
    <a:srgbClr val="78FF00"/>
    <a:srgbClr val="008EF9"/>
    <a:srgbClr val="A5A5C0"/>
    <a:srgbClr val="3E9935"/>
    <a:srgbClr val="FFC843"/>
    <a:srgbClr val="C9D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84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848D6-B32D-5A4A-B31D-2B0C50E49EBE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71F5-B81E-304D-B423-302CC1563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Transversity</a:t>
            </a:r>
            <a:r>
              <a:rPr lang="en-US" dirty="0" smtClean="0"/>
              <a:t> distribution</a:t>
            </a:r>
            <a:r>
              <a:rPr lang="en-US" baseline="0" dirty="0" smtClean="0"/>
              <a:t> probability of finding a quark with its spin aligned versus </a:t>
            </a:r>
            <a:r>
              <a:rPr lang="en-US" baseline="0" dirty="0" err="1" smtClean="0"/>
              <a:t>antialigned</a:t>
            </a:r>
            <a:r>
              <a:rPr lang="en-US" baseline="0" dirty="0" smtClean="0"/>
              <a:t> with the proton’s spin when the proton is </a:t>
            </a:r>
            <a:r>
              <a:rPr lang="en-US" baseline="0" dirty="0" err="1" smtClean="0"/>
              <a:t>transvesly</a:t>
            </a:r>
            <a:r>
              <a:rPr lang="en-US" baseline="0" dirty="0" smtClean="0"/>
              <a:t> polarized.</a:t>
            </a:r>
          </a:p>
          <a:p>
            <a:r>
              <a:rPr lang="en-US" baseline="0" dirty="0" smtClean="0"/>
              <a:t>Reason its not known so well is because its </a:t>
            </a:r>
            <a:r>
              <a:rPr lang="en-US" baseline="0" dirty="0" err="1" smtClean="0"/>
              <a:t>chiral</a:t>
            </a:r>
            <a:r>
              <a:rPr lang="en-US" baseline="0" dirty="0" smtClean="0"/>
              <a:t> odd so it needs to be paired with another </a:t>
            </a:r>
            <a:r>
              <a:rPr lang="en-US" baseline="0" dirty="0" err="1" smtClean="0"/>
              <a:t>chiral</a:t>
            </a:r>
            <a:r>
              <a:rPr lang="en-US" baseline="0" dirty="0" smtClean="0"/>
              <a:t> odd object. quark 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-eta</a:t>
            </a:r>
            <a:r>
              <a:rPr lang="en-US" baseline="0" dirty="0" smtClean="0"/>
              <a:t> should be no </a:t>
            </a:r>
            <a:r>
              <a:rPr lang="en-US" baseline="0" dirty="0" err="1" smtClean="0"/>
              <a:t>assym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trigger introduces a bias. Jet patch triggers are more </a:t>
            </a:r>
            <a:r>
              <a:rPr lang="en-US" baseline="0" dirty="0" err="1" smtClean="0"/>
              <a:t>likley</a:t>
            </a:r>
            <a:r>
              <a:rPr lang="en-US" baseline="0" dirty="0" smtClean="0"/>
              <a:t> to trigger on quark quark events than other hard scattering processes. </a:t>
            </a:r>
          </a:p>
          <a:p>
            <a:r>
              <a:rPr lang="en-US" baseline="0" dirty="0" smtClean="0"/>
              <a:t>This means that </a:t>
            </a:r>
            <a:r>
              <a:rPr lang="en-US" baseline="0" dirty="0" err="1" smtClean="0"/>
              <a:t>theres</a:t>
            </a:r>
            <a:r>
              <a:rPr lang="en-US" baseline="0" dirty="0" smtClean="0"/>
              <a:t> up to 50% more </a:t>
            </a:r>
            <a:r>
              <a:rPr lang="en-US" baseline="0" dirty="0" err="1" smtClean="0"/>
              <a:t>q-q</a:t>
            </a:r>
            <a:r>
              <a:rPr lang="en-US" baseline="0" dirty="0" smtClean="0"/>
              <a:t> events in the triggered data than would be if our triggers were </a:t>
            </a:r>
            <a:r>
              <a:rPr lang="en-US" baseline="0" dirty="0" err="1" smtClean="0"/>
              <a:t>unbias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This causes an increase of the asymmetries we detect because the asymmetry comes from a polarized quark fragmenting.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250C-0DC1-C248-9CE4-B1FC3C854B0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universality</a:t>
            </a:r>
            <a:r>
              <a:rPr lang="en-US" baseline="0" dirty="0" smtClean="0"/>
              <a:t> mean same </a:t>
            </a:r>
            <a:r>
              <a:rPr lang="en-US" baseline="0" dirty="0" err="1" smtClean="0"/>
              <a:t>transversity</a:t>
            </a:r>
            <a:r>
              <a:rPr lang="en-US" baseline="0" dirty="0" smtClean="0"/>
              <a:t> distribution for all types of experiments.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Kaon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pion</a:t>
            </a:r>
            <a:r>
              <a:rPr lang="en-US" baseline="0" dirty="0" smtClean="0"/>
              <a:t> pairs (K* at 892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kaon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kaon</a:t>
            </a:r>
            <a:r>
              <a:rPr lang="en-US" baseline="0" dirty="0" smtClean="0"/>
              <a:t> pairs (phi* at 1020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B507-7E50-5843-9837-A2B54A99E2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Pt bins -&gt; increasing asymmetry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250C-0DC1-C248-9CE4-B1FC3C854B0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-eta</a:t>
            </a:r>
            <a:r>
              <a:rPr lang="en-US" baseline="0" dirty="0" smtClean="0"/>
              <a:t> should be no </a:t>
            </a:r>
            <a:r>
              <a:rPr lang="en-US" baseline="0" dirty="0" err="1" smtClean="0"/>
              <a:t>assym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-eta</a:t>
            </a:r>
            <a:r>
              <a:rPr lang="en-US" baseline="0" dirty="0" smtClean="0"/>
              <a:t> should be no </a:t>
            </a:r>
            <a:r>
              <a:rPr lang="en-US" baseline="0" dirty="0" err="1" smtClean="0"/>
              <a:t>assym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pair it with quark </a:t>
            </a:r>
            <a:r>
              <a:rPr lang="en-US" dirty="0" err="1" smtClean="0"/>
              <a:t>fragmentatiin</a:t>
            </a:r>
            <a:r>
              <a:rPr lang="en-US" dirty="0" smtClean="0"/>
              <a:t> (</a:t>
            </a:r>
            <a:r>
              <a:rPr lang="en-US" dirty="0" err="1" smtClean="0"/>
              <a:t>intergerence</a:t>
            </a:r>
            <a:r>
              <a:rPr lang="en-US" baseline="0" dirty="0" smtClean="0"/>
              <a:t> fragmentation function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describes when a quark</a:t>
            </a:r>
            <a:r>
              <a:rPr lang="en-US" baseline="0" dirty="0" smtClean="0"/>
              <a:t> fragments into pi+ pi- pair plus X. the combination of these two gives a </a:t>
            </a:r>
            <a:r>
              <a:rPr lang="en-US" baseline="0" dirty="0" err="1" smtClean="0"/>
              <a:t>chiral</a:t>
            </a:r>
            <a:r>
              <a:rPr lang="en-US" baseline="0" dirty="0" smtClean="0"/>
              <a:t> even observable. </a:t>
            </a:r>
          </a:p>
          <a:p>
            <a:r>
              <a:rPr lang="en-US" baseline="0" dirty="0" smtClean="0"/>
              <a:t>because of the inter workings of IFF we expect an enhancement at rho mass I will get into more detail about later. </a:t>
            </a:r>
          </a:p>
          <a:p>
            <a:r>
              <a:rPr lang="en-US" baseline="0" dirty="0" smtClean="0"/>
              <a:t>Another thing is the </a:t>
            </a:r>
            <a:r>
              <a:rPr lang="en-US" baseline="0" dirty="0" err="1" smtClean="0"/>
              <a:t>partonic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trasverse</a:t>
            </a:r>
            <a:r>
              <a:rPr lang="en-US" baseline="0" dirty="0" smtClean="0"/>
              <a:t> momentum can be integrated over. it doesn’t depend on </a:t>
            </a:r>
            <a:r>
              <a:rPr lang="en-US" baseline="0" dirty="0" err="1" smtClean="0"/>
              <a:t>partonic</a:t>
            </a:r>
            <a:r>
              <a:rPr lang="en-US" baseline="0" dirty="0" smtClean="0"/>
              <a:t> pt. this allows us to avoid some issues that arise when </a:t>
            </a:r>
            <a:r>
              <a:rPr lang="en-US" baseline="0" dirty="0" err="1" smtClean="0"/>
              <a:t>partonic</a:t>
            </a:r>
            <a:r>
              <a:rPr lang="en-US" baseline="0" dirty="0" smtClean="0"/>
              <a:t> pt is in there. for example making it much simpler to compare </a:t>
            </a:r>
            <a:r>
              <a:rPr lang="en-US" baseline="0" dirty="0" err="1" smtClean="0"/>
              <a:t>transversity</a:t>
            </a:r>
            <a:r>
              <a:rPr lang="en-US" baseline="0" dirty="0" smtClean="0"/>
              <a:t> between our experiment and previous SIDIS </a:t>
            </a:r>
            <a:r>
              <a:rPr lang="en-US" baseline="0" dirty="0" err="1" smtClean="0"/>
              <a:t>exprmnts</a:t>
            </a:r>
            <a:endParaRPr lang="en-US" baseline="0" dirty="0" smtClean="0"/>
          </a:p>
          <a:p>
            <a:r>
              <a:rPr lang="en-US" baseline="0" dirty="0" smtClean="0"/>
              <a:t>So lets look at the cross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250C-0DC1-C248-9CE4-B1FC3C854B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DIFFERENT KINEMATIC VARIABLES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cross </a:t>
            </a:r>
            <a:r>
              <a:rPr lang="en-US" dirty="0" smtClean="0"/>
              <a:t>section: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phiRS</a:t>
            </a:r>
            <a:r>
              <a:rPr lang="en-US" baseline="0" dirty="0" smtClean="0"/>
              <a:t>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explain angles.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transversity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distributon</a:t>
            </a:r>
            <a:r>
              <a:rPr lang="en-US" baseline="0" dirty="0" smtClean="0"/>
              <a:t> from quark from polarized proton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want to look at </a:t>
            </a:r>
            <a:r>
              <a:rPr lang="en-US" baseline="0" dirty="0" err="1" smtClean="0"/>
              <a:t>asym</a:t>
            </a:r>
            <a:r>
              <a:rPr lang="en-US" baseline="0" dirty="0" smtClean="0"/>
              <a:t> for DIFFERENT KINEMATIC VARIABLES to extract </a:t>
            </a:r>
            <a:r>
              <a:rPr lang="en-US" baseline="0" dirty="0" err="1" smtClean="0"/>
              <a:t>transverseity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can actually learn a little more by expanding the IFF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B507-7E50-5843-9837-A2B54A99E2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</a:t>
            </a:r>
            <a:r>
              <a:rPr lang="en-US" baseline="0" dirty="0" smtClean="0"/>
              <a:t> between </a:t>
            </a:r>
            <a:r>
              <a:rPr lang="en-US" b="1" i="0" baseline="0" dirty="0" smtClean="0"/>
              <a:t>amplitudes </a:t>
            </a:r>
            <a:r>
              <a:rPr lang="en-US" baseline="0" dirty="0" smtClean="0"/>
              <a:t>for decay into L=0 pair and L=1 transversely polarized pair.</a:t>
            </a:r>
          </a:p>
          <a:p>
            <a:r>
              <a:rPr lang="en-US" baseline="0" dirty="0" smtClean="0"/>
              <a:t>Interference between </a:t>
            </a:r>
            <a:r>
              <a:rPr lang="en-US" b="1" i="0" baseline="0" dirty="0" smtClean="0"/>
              <a:t>amplitudes </a:t>
            </a:r>
            <a:r>
              <a:rPr lang="en-US" baseline="0" dirty="0" smtClean="0"/>
              <a:t>for decay into L=1 pair and transversely polarized L=1 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B507-7E50-5843-9837-A2B54A99E2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data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larger data set</a:t>
            </a:r>
          </a:p>
          <a:p>
            <a:r>
              <a:rPr lang="en-US" dirty="0" smtClean="0"/>
              <a:t>430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FB507-7E50-5843-9837-A2B54A99E2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this cross ratio method</a:t>
            </a:r>
            <a:r>
              <a:rPr lang="en-US" baseline="0" dirty="0" smtClean="0"/>
              <a:t> to cancel the luminosity factors.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Pt bins -&gt; increasing asymmetry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250C-0DC1-C248-9CE4-B1FC3C854B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enough stats to bin in two kinematic variables at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71F5-B81E-304D-B423-302CC15634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9F7B-CEA3-0B4C-8F15-EB417B5872F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39B3-27E1-224E-A959-88A85D2E0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tiff"/><Relationship Id="rId5" Type="http://schemas.openxmlformats.org/officeDocument/2006/relationships/image" Target="../media/image3.jpeg"/><Relationship Id="rId6" Type="http://schemas.openxmlformats.org/officeDocument/2006/relationships/image" Target="../media/image4.pd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4" Type="http://schemas.openxmlformats.org/officeDocument/2006/relationships/image" Target="../media/image61.png"/><Relationship Id="rId5" Type="http://schemas.openxmlformats.org/officeDocument/2006/relationships/image" Target="../media/image62.pdf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df"/><Relationship Id="rId20" Type="http://schemas.openxmlformats.org/officeDocument/2006/relationships/image" Target="../media/image81.png"/><Relationship Id="rId21" Type="http://schemas.openxmlformats.org/officeDocument/2006/relationships/image" Target="../media/image82.pdf"/><Relationship Id="rId22" Type="http://schemas.openxmlformats.org/officeDocument/2006/relationships/image" Target="../media/image83.png"/><Relationship Id="rId23" Type="http://schemas.openxmlformats.org/officeDocument/2006/relationships/image" Target="../media/image84.pdf"/><Relationship Id="rId24" Type="http://schemas.openxmlformats.org/officeDocument/2006/relationships/image" Target="../media/image85.png"/><Relationship Id="rId25" Type="http://schemas.openxmlformats.org/officeDocument/2006/relationships/image" Target="../media/image86.pdf"/><Relationship Id="rId26" Type="http://schemas.openxmlformats.org/officeDocument/2006/relationships/image" Target="../media/image87.png"/><Relationship Id="rId27" Type="http://schemas.openxmlformats.org/officeDocument/2006/relationships/image" Target="../media/image88.pdf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1" Type="http://schemas.openxmlformats.org/officeDocument/2006/relationships/image" Target="../media/image72.pdf"/><Relationship Id="rId12" Type="http://schemas.openxmlformats.org/officeDocument/2006/relationships/image" Target="../media/image73.png"/><Relationship Id="rId13" Type="http://schemas.openxmlformats.org/officeDocument/2006/relationships/image" Target="../media/image74.pdf"/><Relationship Id="rId14" Type="http://schemas.openxmlformats.org/officeDocument/2006/relationships/image" Target="../media/image75.png"/><Relationship Id="rId15" Type="http://schemas.openxmlformats.org/officeDocument/2006/relationships/image" Target="../media/image76.pdf"/><Relationship Id="rId16" Type="http://schemas.openxmlformats.org/officeDocument/2006/relationships/image" Target="../media/image77.png"/><Relationship Id="rId17" Type="http://schemas.openxmlformats.org/officeDocument/2006/relationships/image" Target="../media/image78.pdf"/><Relationship Id="rId18" Type="http://schemas.openxmlformats.org/officeDocument/2006/relationships/image" Target="../media/image79.png"/><Relationship Id="rId1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4.pdf"/><Relationship Id="rId4" Type="http://schemas.openxmlformats.org/officeDocument/2006/relationships/image" Target="../media/image65.png"/><Relationship Id="rId5" Type="http://schemas.openxmlformats.org/officeDocument/2006/relationships/image" Target="../media/image66.pdf"/><Relationship Id="rId6" Type="http://schemas.openxmlformats.org/officeDocument/2006/relationships/image" Target="../media/image67.png"/><Relationship Id="rId7" Type="http://schemas.openxmlformats.org/officeDocument/2006/relationships/image" Target="../media/image68.pdf"/><Relationship Id="rId8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df"/><Relationship Id="rId20" Type="http://schemas.openxmlformats.org/officeDocument/2006/relationships/image" Target="../media/image105.png"/><Relationship Id="rId21" Type="http://schemas.openxmlformats.org/officeDocument/2006/relationships/image" Target="../media/image106.pdf"/><Relationship Id="rId22" Type="http://schemas.openxmlformats.org/officeDocument/2006/relationships/image" Target="../media/image107.png"/><Relationship Id="rId23" Type="http://schemas.openxmlformats.org/officeDocument/2006/relationships/image" Target="../media/image108.pdf"/><Relationship Id="rId24" Type="http://schemas.openxmlformats.org/officeDocument/2006/relationships/image" Target="../media/image109.png"/><Relationship Id="rId25" Type="http://schemas.openxmlformats.org/officeDocument/2006/relationships/image" Target="../media/image110.pdf"/><Relationship Id="rId26" Type="http://schemas.openxmlformats.org/officeDocument/2006/relationships/image" Target="../media/image111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df"/><Relationship Id="rId14" Type="http://schemas.openxmlformats.org/officeDocument/2006/relationships/image" Target="../media/image99.png"/><Relationship Id="rId15" Type="http://schemas.openxmlformats.org/officeDocument/2006/relationships/image" Target="../media/image100.pdf"/><Relationship Id="rId16" Type="http://schemas.openxmlformats.org/officeDocument/2006/relationships/image" Target="../media/image101.png"/><Relationship Id="rId17" Type="http://schemas.openxmlformats.org/officeDocument/2006/relationships/image" Target="../media/image102.pdf"/><Relationship Id="rId18" Type="http://schemas.openxmlformats.org/officeDocument/2006/relationships/image" Target="../media/image103.png"/><Relationship Id="rId19" Type="http://schemas.openxmlformats.org/officeDocument/2006/relationships/image" Target="../media/image10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0.pdf"/><Relationship Id="rId4" Type="http://schemas.openxmlformats.org/officeDocument/2006/relationships/image" Target="../media/image91.png"/><Relationship Id="rId5" Type="http://schemas.openxmlformats.org/officeDocument/2006/relationships/image" Target="../media/image92.pdf"/><Relationship Id="rId6" Type="http://schemas.openxmlformats.org/officeDocument/2006/relationships/image" Target="../media/image651.png"/><Relationship Id="rId7" Type="http://schemas.openxmlformats.org/officeDocument/2006/relationships/image" Target="../media/image93.pdf"/><Relationship Id="rId8" Type="http://schemas.openxmlformats.org/officeDocument/2006/relationships/image" Target="../media/image67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20" Type="http://schemas.openxmlformats.org/officeDocument/2006/relationships/image" Target="../media/image106.pdf"/><Relationship Id="rId21" Type="http://schemas.openxmlformats.org/officeDocument/2006/relationships/image" Target="../media/image107.png"/><Relationship Id="rId22" Type="http://schemas.openxmlformats.org/officeDocument/2006/relationships/image" Target="../media/image108.pdf"/><Relationship Id="rId23" Type="http://schemas.openxmlformats.org/officeDocument/2006/relationships/image" Target="../media/image109.png"/><Relationship Id="rId10" Type="http://schemas.openxmlformats.org/officeDocument/2006/relationships/image" Target="../media/image97.png"/><Relationship Id="rId11" Type="http://schemas.openxmlformats.org/officeDocument/2006/relationships/image" Target="../media/image96.png"/><Relationship Id="rId12" Type="http://schemas.openxmlformats.org/officeDocument/2006/relationships/image" Target="../media/image116.pdf"/><Relationship Id="rId13" Type="http://schemas.openxmlformats.org/officeDocument/2006/relationships/image" Target="../media/image117.png"/><Relationship Id="rId14" Type="http://schemas.openxmlformats.org/officeDocument/2006/relationships/image" Target="../media/image118.pdf"/><Relationship Id="rId15" Type="http://schemas.openxmlformats.org/officeDocument/2006/relationships/image" Target="../media/image119.png"/><Relationship Id="rId16" Type="http://schemas.openxmlformats.org/officeDocument/2006/relationships/image" Target="../media/image102.pdf"/><Relationship Id="rId17" Type="http://schemas.openxmlformats.org/officeDocument/2006/relationships/image" Target="../media/image103.png"/><Relationship Id="rId18" Type="http://schemas.openxmlformats.org/officeDocument/2006/relationships/image" Target="../media/image104.pdf"/><Relationship Id="rId19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df"/><Relationship Id="rId3" Type="http://schemas.openxmlformats.org/officeDocument/2006/relationships/image" Target="../media/image113.png"/><Relationship Id="rId4" Type="http://schemas.openxmlformats.org/officeDocument/2006/relationships/image" Target="../media/image92.pdf"/><Relationship Id="rId5" Type="http://schemas.openxmlformats.org/officeDocument/2006/relationships/image" Target="../media/image651.png"/><Relationship Id="rId6" Type="http://schemas.openxmlformats.org/officeDocument/2006/relationships/image" Target="../media/image93.pdf"/><Relationship Id="rId7" Type="http://schemas.openxmlformats.org/officeDocument/2006/relationships/image" Target="../media/image671.png"/><Relationship Id="rId8" Type="http://schemas.openxmlformats.org/officeDocument/2006/relationships/image" Target="../media/image114.pd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png"/><Relationship Id="rId20" Type="http://schemas.openxmlformats.org/officeDocument/2006/relationships/image" Target="../media/image132.pdf"/><Relationship Id="rId21" Type="http://schemas.openxmlformats.org/officeDocument/2006/relationships/image" Target="../media/image133.png"/><Relationship Id="rId22" Type="http://schemas.openxmlformats.org/officeDocument/2006/relationships/image" Target="../media/image134.pdf"/><Relationship Id="rId23" Type="http://schemas.openxmlformats.org/officeDocument/2006/relationships/image" Target="../media/image135.png"/><Relationship Id="rId24" Type="http://schemas.openxmlformats.org/officeDocument/2006/relationships/image" Target="../media/image136.pdf"/><Relationship Id="rId25" Type="http://schemas.openxmlformats.org/officeDocument/2006/relationships/image" Target="../media/image137.png"/><Relationship Id="rId26" Type="http://schemas.openxmlformats.org/officeDocument/2006/relationships/image" Target="../media/image138.pdf"/><Relationship Id="rId27" Type="http://schemas.openxmlformats.org/officeDocument/2006/relationships/image" Target="../media/image139.png"/><Relationship Id="rId10" Type="http://schemas.openxmlformats.org/officeDocument/2006/relationships/image" Target="../media/image97.png"/><Relationship Id="rId11" Type="http://schemas.openxmlformats.org/officeDocument/2006/relationships/image" Target="../media/image96.png"/><Relationship Id="rId12" Type="http://schemas.openxmlformats.org/officeDocument/2006/relationships/image" Target="../media/image124.pdf"/><Relationship Id="rId13" Type="http://schemas.openxmlformats.org/officeDocument/2006/relationships/image" Target="../media/image125.png"/><Relationship Id="rId14" Type="http://schemas.openxmlformats.org/officeDocument/2006/relationships/image" Target="../media/image126.pdf"/><Relationship Id="rId15" Type="http://schemas.openxmlformats.org/officeDocument/2006/relationships/image" Target="../media/image127.png"/><Relationship Id="rId16" Type="http://schemas.openxmlformats.org/officeDocument/2006/relationships/image" Target="../media/image128.pdf"/><Relationship Id="rId17" Type="http://schemas.openxmlformats.org/officeDocument/2006/relationships/image" Target="../media/image129.png"/><Relationship Id="rId18" Type="http://schemas.openxmlformats.org/officeDocument/2006/relationships/image" Target="../media/image130.pdf"/><Relationship Id="rId1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df"/><Relationship Id="rId3" Type="http://schemas.openxmlformats.org/officeDocument/2006/relationships/image" Target="../media/image121.png"/><Relationship Id="rId4" Type="http://schemas.openxmlformats.org/officeDocument/2006/relationships/image" Target="../media/image92.pdf"/><Relationship Id="rId5" Type="http://schemas.openxmlformats.org/officeDocument/2006/relationships/image" Target="../media/image651.png"/><Relationship Id="rId6" Type="http://schemas.openxmlformats.org/officeDocument/2006/relationships/image" Target="../media/image93.pdf"/><Relationship Id="rId7" Type="http://schemas.openxmlformats.org/officeDocument/2006/relationships/image" Target="../media/image671.png"/><Relationship Id="rId8" Type="http://schemas.openxmlformats.org/officeDocument/2006/relationships/image" Target="../media/image122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df"/><Relationship Id="rId4" Type="http://schemas.openxmlformats.org/officeDocument/2006/relationships/image" Target="../media/image141.png"/><Relationship Id="rId5" Type="http://schemas.openxmlformats.org/officeDocument/2006/relationships/image" Target="../media/image142.pdf"/><Relationship Id="rId6" Type="http://schemas.openxmlformats.org/officeDocument/2006/relationships/image" Target="../media/image143.png"/><Relationship Id="rId7" Type="http://schemas.openxmlformats.org/officeDocument/2006/relationships/image" Target="../media/image144.pdf"/><Relationship Id="rId8" Type="http://schemas.openxmlformats.org/officeDocument/2006/relationships/image" Target="../media/image145.png"/><Relationship Id="rId9" Type="http://schemas.openxmlformats.org/officeDocument/2006/relationships/image" Target="../media/image146.pdf"/><Relationship Id="rId10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df"/><Relationship Id="rId4" Type="http://schemas.openxmlformats.org/officeDocument/2006/relationships/image" Target="../media/image149.png"/><Relationship Id="rId5" Type="http://schemas.openxmlformats.org/officeDocument/2006/relationships/image" Target="../media/image150.pdf"/><Relationship Id="rId6" Type="http://schemas.openxmlformats.org/officeDocument/2006/relationships/image" Target="../media/image151.png"/><Relationship Id="rId7" Type="http://schemas.openxmlformats.org/officeDocument/2006/relationships/image" Target="../media/image152.pdf"/><Relationship Id="rId8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df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7" Type="http://schemas.openxmlformats.org/officeDocument/2006/relationships/image" Target="../media/image9.pdf"/><Relationship Id="rId8" Type="http://schemas.openxmlformats.org/officeDocument/2006/relationships/image" Target="../media/image10.png"/><Relationship Id="rId9" Type="http://schemas.openxmlformats.org/officeDocument/2006/relationships/image" Target="../media/image11.pdf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df"/><Relationship Id="rId3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df"/><Relationship Id="rId3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df"/><Relationship Id="rId3" Type="http://schemas.openxmlformats.org/officeDocument/2006/relationships/image" Target="../media/image1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df"/><Relationship Id="rId3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df"/><Relationship Id="rId3" Type="http://schemas.openxmlformats.org/officeDocument/2006/relationships/image" Target="../media/image1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4.tiff"/><Relationship Id="rId3" Type="http://schemas.openxmlformats.org/officeDocument/2006/relationships/image" Target="../media/image16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df"/><Relationship Id="rId4" Type="http://schemas.openxmlformats.org/officeDocument/2006/relationships/image" Target="../media/image168.png"/><Relationship Id="rId5" Type="http://schemas.openxmlformats.org/officeDocument/2006/relationships/image" Target="../media/image169.pdf"/><Relationship Id="rId6" Type="http://schemas.openxmlformats.org/officeDocument/2006/relationships/image" Target="../media/image170.png"/><Relationship Id="rId7" Type="http://schemas.openxmlformats.org/officeDocument/2006/relationships/image" Target="../media/image171.pdf"/><Relationship Id="rId8" Type="http://schemas.openxmlformats.org/officeDocument/2006/relationships/image" Target="../media/image172.png"/><Relationship Id="rId9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df"/><Relationship Id="rId20" Type="http://schemas.openxmlformats.org/officeDocument/2006/relationships/image" Target="../media/image81.png"/><Relationship Id="rId21" Type="http://schemas.openxmlformats.org/officeDocument/2006/relationships/image" Target="../media/image82.pdf"/><Relationship Id="rId22" Type="http://schemas.openxmlformats.org/officeDocument/2006/relationships/image" Target="../media/image83.png"/><Relationship Id="rId23" Type="http://schemas.openxmlformats.org/officeDocument/2006/relationships/image" Target="../media/image84.pdf"/><Relationship Id="rId24" Type="http://schemas.openxmlformats.org/officeDocument/2006/relationships/image" Target="../media/image85.png"/><Relationship Id="rId25" Type="http://schemas.openxmlformats.org/officeDocument/2006/relationships/image" Target="../media/image86.pdf"/><Relationship Id="rId26" Type="http://schemas.openxmlformats.org/officeDocument/2006/relationships/image" Target="../media/image87.png"/><Relationship Id="rId10" Type="http://schemas.openxmlformats.org/officeDocument/2006/relationships/image" Target="../media/image71.png"/><Relationship Id="rId11" Type="http://schemas.openxmlformats.org/officeDocument/2006/relationships/image" Target="../media/image72.pdf"/><Relationship Id="rId12" Type="http://schemas.openxmlformats.org/officeDocument/2006/relationships/image" Target="../media/image73.png"/><Relationship Id="rId13" Type="http://schemas.openxmlformats.org/officeDocument/2006/relationships/image" Target="../media/image74.pdf"/><Relationship Id="rId14" Type="http://schemas.openxmlformats.org/officeDocument/2006/relationships/image" Target="../media/image75.png"/><Relationship Id="rId15" Type="http://schemas.openxmlformats.org/officeDocument/2006/relationships/image" Target="../media/image76.pdf"/><Relationship Id="rId16" Type="http://schemas.openxmlformats.org/officeDocument/2006/relationships/image" Target="../media/image77.png"/><Relationship Id="rId17" Type="http://schemas.openxmlformats.org/officeDocument/2006/relationships/image" Target="../media/image78.pdf"/><Relationship Id="rId18" Type="http://schemas.openxmlformats.org/officeDocument/2006/relationships/image" Target="../media/image79.png"/><Relationship Id="rId1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3.pdf"/><Relationship Id="rId4" Type="http://schemas.openxmlformats.org/officeDocument/2006/relationships/image" Target="../media/image174.png"/><Relationship Id="rId5" Type="http://schemas.openxmlformats.org/officeDocument/2006/relationships/image" Target="../media/image66.pdf"/><Relationship Id="rId6" Type="http://schemas.openxmlformats.org/officeDocument/2006/relationships/image" Target="../media/image67.png"/><Relationship Id="rId7" Type="http://schemas.openxmlformats.org/officeDocument/2006/relationships/image" Target="../media/image68.pdf"/><Relationship Id="rId8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df"/><Relationship Id="rId20" Type="http://schemas.openxmlformats.org/officeDocument/2006/relationships/image" Target="../media/image105.png"/><Relationship Id="rId21" Type="http://schemas.openxmlformats.org/officeDocument/2006/relationships/image" Target="../media/image106.pdf"/><Relationship Id="rId22" Type="http://schemas.openxmlformats.org/officeDocument/2006/relationships/image" Target="../media/image107.png"/><Relationship Id="rId23" Type="http://schemas.openxmlformats.org/officeDocument/2006/relationships/image" Target="../media/image108.pdf"/><Relationship Id="rId24" Type="http://schemas.openxmlformats.org/officeDocument/2006/relationships/image" Target="../media/image109.png"/><Relationship Id="rId25" Type="http://schemas.openxmlformats.org/officeDocument/2006/relationships/image" Target="../media/image110.pdf"/><Relationship Id="rId26" Type="http://schemas.openxmlformats.org/officeDocument/2006/relationships/image" Target="../media/image111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df"/><Relationship Id="rId14" Type="http://schemas.openxmlformats.org/officeDocument/2006/relationships/image" Target="../media/image99.png"/><Relationship Id="rId15" Type="http://schemas.openxmlformats.org/officeDocument/2006/relationships/image" Target="../media/image100.pdf"/><Relationship Id="rId16" Type="http://schemas.openxmlformats.org/officeDocument/2006/relationships/image" Target="../media/image101.png"/><Relationship Id="rId17" Type="http://schemas.openxmlformats.org/officeDocument/2006/relationships/image" Target="../media/image102.pdf"/><Relationship Id="rId18" Type="http://schemas.openxmlformats.org/officeDocument/2006/relationships/image" Target="../media/image103.png"/><Relationship Id="rId19" Type="http://schemas.openxmlformats.org/officeDocument/2006/relationships/image" Target="../media/image10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df"/><Relationship Id="rId4" Type="http://schemas.openxmlformats.org/officeDocument/2006/relationships/image" Target="../media/image91.png"/><Relationship Id="rId5" Type="http://schemas.openxmlformats.org/officeDocument/2006/relationships/image" Target="../media/image92.pdf"/><Relationship Id="rId6" Type="http://schemas.openxmlformats.org/officeDocument/2006/relationships/image" Target="../media/image651.png"/><Relationship Id="rId7" Type="http://schemas.openxmlformats.org/officeDocument/2006/relationships/image" Target="../media/image93.pdf"/><Relationship Id="rId8" Type="http://schemas.openxmlformats.org/officeDocument/2006/relationships/image" Target="../media/image671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df"/><Relationship Id="rId20" Type="http://schemas.openxmlformats.org/officeDocument/2006/relationships/image" Target="../media/image105.png"/><Relationship Id="rId21" Type="http://schemas.openxmlformats.org/officeDocument/2006/relationships/image" Target="../media/image106.pdf"/><Relationship Id="rId22" Type="http://schemas.openxmlformats.org/officeDocument/2006/relationships/image" Target="../media/image107.png"/><Relationship Id="rId23" Type="http://schemas.openxmlformats.org/officeDocument/2006/relationships/image" Target="../media/image108.pdf"/><Relationship Id="rId24" Type="http://schemas.openxmlformats.org/officeDocument/2006/relationships/image" Target="../media/image109.png"/><Relationship Id="rId25" Type="http://schemas.openxmlformats.org/officeDocument/2006/relationships/image" Target="../media/image110.pdf"/><Relationship Id="rId26" Type="http://schemas.openxmlformats.org/officeDocument/2006/relationships/image" Target="../media/image111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df"/><Relationship Id="rId14" Type="http://schemas.openxmlformats.org/officeDocument/2006/relationships/image" Target="../media/image99.png"/><Relationship Id="rId15" Type="http://schemas.openxmlformats.org/officeDocument/2006/relationships/image" Target="../media/image100.pdf"/><Relationship Id="rId16" Type="http://schemas.openxmlformats.org/officeDocument/2006/relationships/image" Target="../media/image101.png"/><Relationship Id="rId17" Type="http://schemas.openxmlformats.org/officeDocument/2006/relationships/image" Target="../media/image102.pdf"/><Relationship Id="rId18" Type="http://schemas.openxmlformats.org/officeDocument/2006/relationships/image" Target="../media/image103.png"/><Relationship Id="rId19" Type="http://schemas.openxmlformats.org/officeDocument/2006/relationships/image" Target="../media/image10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0.pdf"/><Relationship Id="rId4" Type="http://schemas.openxmlformats.org/officeDocument/2006/relationships/image" Target="../media/image91.png"/><Relationship Id="rId5" Type="http://schemas.openxmlformats.org/officeDocument/2006/relationships/image" Target="../media/image92.pdf"/><Relationship Id="rId6" Type="http://schemas.openxmlformats.org/officeDocument/2006/relationships/image" Target="../media/image651.png"/><Relationship Id="rId7" Type="http://schemas.openxmlformats.org/officeDocument/2006/relationships/image" Target="../media/image93.pdf"/><Relationship Id="rId8" Type="http://schemas.openxmlformats.org/officeDocument/2006/relationships/image" Target="../media/image67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df"/><Relationship Id="rId13" Type="http://schemas.openxmlformats.org/officeDocument/2006/relationships/image" Target="../media/image32.png"/><Relationship Id="rId14" Type="http://schemas.openxmlformats.org/officeDocument/2006/relationships/image" Target="../media/image33.pdf"/><Relationship Id="rId15" Type="http://schemas.openxmlformats.org/officeDocument/2006/relationships/image" Target="../media/image34.png"/><Relationship Id="rId16" Type="http://schemas.openxmlformats.org/officeDocument/2006/relationships/image" Target="../media/image35.pdf"/><Relationship Id="rId17" Type="http://schemas.openxmlformats.org/officeDocument/2006/relationships/image" Target="../media/image36.png"/><Relationship Id="rId18" Type="http://schemas.openxmlformats.org/officeDocument/2006/relationships/image" Target="../media/image37.pdf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tiff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Relationship Id="rId8" Type="http://schemas.openxmlformats.org/officeDocument/2006/relationships/image" Target="../media/image27.pdf"/><Relationship Id="rId9" Type="http://schemas.openxmlformats.org/officeDocument/2006/relationships/image" Target="../media/image28.png"/><Relationship Id="rId10" Type="http://schemas.openxmlformats.org/officeDocument/2006/relationships/image" Target="../media/image2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5" Type="http://schemas.openxmlformats.org/officeDocument/2006/relationships/image" Target="../media/image41.pdf"/><Relationship Id="rId6" Type="http://schemas.openxmlformats.org/officeDocument/2006/relationships/image" Target="../media/image42.png"/><Relationship Id="rId7" Type="http://schemas.openxmlformats.org/officeDocument/2006/relationships/image" Target="../media/image43.pdf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48.pdf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6" Type="http://schemas.openxmlformats.org/officeDocument/2006/relationships/image" Target="../media/image56.pdf"/><Relationship Id="rId7" Type="http://schemas.openxmlformats.org/officeDocument/2006/relationships/image" Target="../media/image57.png"/><Relationship Id="rId8" Type="http://schemas.openxmlformats.org/officeDocument/2006/relationships/image" Target="../media/image58.pdf"/><Relationship Id="rId9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8109" y="2105242"/>
            <a:ext cx="8839945" cy="8892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CMU Serif Bold Extended Roman"/>
                <a:ea typeface="+mj-ea"/>
                <a:cs typeface="CMU Serif Bold Extended Roman"/>
              </a:rPr>
              <a:t>Correlations at              </a:t>
            </a:r>
            <a:r>
              <a:rPr lang="en-US" sz="3600" dirty="0" err="1" smtClean="0">
                <a:latin typeface="CMU Serif Bold Extended Roman"/>
                <a:ea typeface="+mj-ea"/>
                <a:cs typeface="CMU Serif Bold Extended Roman"/>
              </a:rPr>
              <a:t>GeV</a:t>
            </a:r>
            <a:r>
              <a:rPr lang="en-US" sz="3600" dirty="0" smtClean="0">
                <a:latin typeface="CMU Serif Bold Extended Roman"/>
                <a:ea typeface="+mj-ea"/>
                <a:cs typeface="CMU Serif Bold Extended Roman"/>
              </a:rPr>
              <a:t>                   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U Serif Bold Extended Roman"/>
              <a:ea typeface="+mj-ea"/>
              <a:cs typeface="CMU Serif Bold Extended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693" y="920236"/>
            <a:ext cx="8839945" cy="889291"/>
          </a:xfrm>
        </p:spPr>
        <p:txBody>
          <a:bodyPr wrap="square" anchor="ctr">
            <a:noAutofit/>
          </a:bodyPr>
          <a:lstStyle/>
          <a:p>
            <a:pPr algn="l"/>
            <a:r>
              <a:rPr lang="en-US" sz="3600" dirty="0" smtClean="0">
                <a:latin typeface="CMU Serif Bold Extended Roman"/>
                <a:cs typeface="CMU Serif Bold Extended Roman"/>
              </a:rPr>
              <a:t>Measuring </a:t>
            </a:r>
            <a:r>
              <a:rPr lang="en-US" sz="3600" dirty="0" err="1" smtClean="0">
                <a:latin typeface="CMU Serif Bold Extended Roman"/>
                <a:cs typeface="CMU Serif Bold Extended Roman"/>
              </a:rPr>
              <a:t>transversity</a:t>
            </a:r>
            <a:r>
              <a:rPr lang="en-US" sz="3600" dirty="0" smtClean="0">
                <a:latin typeface="CMU Serif Bold Extended Roman"/>
                <a:cs typeface="CMU Serif Bold Extended Roman"/>
              </a:rPr>
              <a:t> in</a:t>
            </a:r>
            <a:endParaRPr lang="en-US" sz="3600" i="1" dirty="0">
              <a:latin typeface="CMU Serif Bold Extended Roman"/>
              <a:cs typeface="CMU Serif Bold Extended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237" y="4470095"/>
            <a:ext cx="8826713" cy="1752600"/>
          </a:xfrm>
        </p:spPr>
        <p:txBody>
          <a:bodyPr/>
          <a:lstStyle/>
          <a:p>
            <a:r>
              <a:rPr lang="en-US" cap="small" dirty="0" smtClean="0">
                <a:solidFill>
                  <a:srgbClr val="000000"/>
                </a:solidFill>
              </a:rPr>
              <a:t>Keith Landry, UCLA</a:t>
            </a:r>
          </a:p>
          <a:p>
            <a:r>
              <a:rPr lang="en-US" cap="small" dirty="0" smtClean="0">
                <a:solidFill>
                  <a:srgbClr val="000000"/>
                </a:solidFill>
              </a:rPr>
              <a:t>For the STAR collaboration</a:t>
            </a:r>
          </a:p>
          <a:p>
            <a:r>
              <a:rPr lang="en-US" cap="small" dirty="0" smtClean="0">
                <a:solidFill>
                  <a:srgbClr val="000000"/>
                </a:solidFill>
              </a:rPr>
              <a:t> </a:t>
            </a:r>
            <a:endParaRPr lang="en-US" cap="small" dirty="0">
              <a:solidFill>
                <a:srgbClr val="000000"/>
              </a:solidFill>
            </a:endParaRPr>
          </a:p>
        </p:txBody>
      </p:sp>
      <p:pic>
        <p:nvPicPr>
          <p:cNvPr id="7" name="Picture 6" descr="latex-image-6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27244" y="1118187"/>
            <a:ext cx="1879600" cy="482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6005" y="1513812"/>
            <a:ext cx="8839945" cy="8892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CMU Serif Bold Extended Roman"/>
                <a:ea typeface="+mj-ea"/>
                <a:cs typeface="CMU Serif Bold Extended Roman"/>
              </a:rPr>
              <a:t>Collisions with Di-</a:t>
            </a:r>
            <a:r>
              <a:rPr lang="en-US" sz="3600" noProof="0" dirty="0" err="1" smtClean="0">
                <a:latin typeface="CMU Serif Bold Extended Roman"/>
                <a:ea typeface="+mj-ea"/>
                <a:cs typeface="CMU Serif Bold Extended Roman"/>
              </a:rPr>
              <a:t>Hadron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U Serif Bold Extended Roman"/>
              <a:ea typeface="+mj-ea"/>
              <a:cs typeface="CMU Serif Bold Extended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237" y="2709912"/>
            <a:ext cx="8839945" cy="8892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CMU Serif Bold Extended Roman"/>
                <a:ea typeface="+mj-ea"/>
                <a:cs typeface="CMU Serif Bold Extended Roman"/>
              </a:rPr>
              <a:t>at the STAR </a:t>
            </a:r>
            <a:r>
              <a:rPr lang="en-US" sz="3600" dirty="0" smtClean="0">
                <a:latin typeface="CMU Serif Bold Extended Roman"/>
                <a:ea typeface="+mj-ea"/>
                <a:cs typeface="CMU Serif Bold Extended Roman"/>
              </a:rPr>
              <a:t>Experiment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U Serif Bold Extended Roman"/>
              <a:ea typeface="+mj-ea"/>
              <a:cs typeface="CMU Serif Bold Extended Roman"/>
            </a:endParaRPr>
          </a:p>
        </p:txBody>
      </p:sp>
      <p:pic>
        <p:nvPicPr>
          <p:cNvPr id="13" name="Picture 12" descr="STARlogo.tiff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7109" y="5365726"/>
            <a:ext cx="1411091" cy="1137297"/>
          </a:xfrm>
          <a:prstGeom prst="rect">
            <a:avLst/>
          </a:prstGeom>
        </p:spPr>
      </p:pic>
      <p:pic>
        <p:nvPicPr>
          <p:cNvPr id="14" name="Picture 13" descr="ucla-seal-main-31.jp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7078"/>
            <a:ext cx="2441046" cy="208076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6D34-889E-804E-AF2D-BB1A870A099C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5623" y="2305730"/>
            <a:ext cx="2222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Find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pions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MU Serif Bold Extended Roman"/>
              <a:ea typeface="+mn-ea"/>
              <a:cs typeface="CMU Serif Bold Extended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pions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into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       pairs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Construct asymmetry and fit with sine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MU Serif Bold Extended Roman"/>
              <a:ea typeface="+mn-ea"/>
              <a:cs typeface="CMU Serif Bold Extended Roman"/>
            </a:endParaRPr>
          </a:p>
        </p:txBody>
      </p:sp>
      <p:pic>
        <p:nvPicPr>
          <p:cNvPr id="7" name="Picture 6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06475" y="3276600"/>
            <a:ext cx="6845300" cy="100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Method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8" name="Picture 7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29440" y="2130675"/>
            <a:ext cx="863600" cy="279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956A-80B7-5743-9787-B35216C9C7DD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ineFits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649224"/>
            <a:ext cx="8229600" cy="55589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5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j-ea"/>
                <a:cs typeface="CMU Serif Bold Extended Roman"/>
              </a:rPr>
              <a:t>Selected Sine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j-ea"/>
                <a:cs typeface="CMU Serif Bold Extended Roman"/>
              </a:rPr>
              <a:t> Fits</a:t>
            </a:r>
            <a:endParaRPr kumimoji="0" lang="en-US" sz="4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U Serif Bold Extended Roman"/>
              <a:ea typeface="+mj-ea"/>
              <a:cs typeface="CMU Serif Bold Extended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0D76-CAA0-8343-8027-B956F13A177B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834203" y="6037263"/>
            <a:ext cx="444500" cy="215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13975" y="6037263"/>
            <a:ext cx="444500" cy="2159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000666" y="6037263"/>
            <a:ext cx="444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6200000">
            <a:off x="-444500" y="1517158"/>
            <a:ext cx="15113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6200000">
            <a:off x="-444500" y="3218958"/>
            <a:ext cx="15113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6200000">
            <a:off x="-444501" y="4914408"/>
            <a:ext cx="1511300" cy="2413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89527" y="821262"/>
            <a:ext cx="1270000" cy="2540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454403" y="820738"/>
            <a:ext cx="1270000" cy="2540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036734" y="814427"/>
            <a:ext cx="1270000" cy="2540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89527" y="2514072"/>
            <a:ext cx="1270000" cy="2540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454403" y="2514072"/>
            <a:ext cx="1257300" cy="2540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6036734" y="2514072"/>
            <a:ext cx="1270000" cy="2540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889527" y="4215871"/>
            <a:ext cx="1270000" cy="2540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441703" y="4215871"/>
            <a:ext cx="1270000" cy="2540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5998634" y="4215871"/>
            <a:ext cx="1371600" cy="254000"/>
          </a:xfrm>
          <a:prstGeom prst="rect">
            <a:avLst/>
          </a:prstGeom>
        </p:spPr>
      </p:pic>
      <p:pic>
        <p:nvPicPr>
          <p:cNvPr id="32" name="Picture 31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2237303" y="2583958"/>
            <a:ext cx="596900" cy="190500"/>
          </a:xfrm>
          <a:prstGeom prst="rect">
            <a:avLst/>
          </a:prstGeom>
        </p:spPr>
      </p:pic>
      <p:pic>
        <p:nvPicPr>
          <p:cNvPr id="33" name="Picture 32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4817075" y="2583958"/>
            <a:ext cx="596900" cy="190500"/>
          </a:xfrm>
          <a:prstGeom prst="rect">
            <a:avLst/>
          </a:prstGeom>
        </p:spPr>
      </p:pic>
      <p:pic>
        <p:nvPicPr>
          <p:cNvPr id="34" name="Picture 33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7403766" y="2583958"/>
            <a:ext cx="596900" cy="190500"/>
          </a:xfrm>
          <a:prstGeom prst="rect">
            <a:avLst/>
          </a:prstGeom>
        </p:spPr>
      </p:pic>
      <p:pic>
        <p:nvPicPr>
          <p:cNvPr id="35" name="Picture 34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2237303" y="877927"/>
            <a:ext cx="596900" cy="190500"/>
          </a:xfrm>
          <a:prstGeom prst="rect">
            <a:avLst/>
          </a:prstGeom>
        </p:spPr>
      </p:pic>
      <p:pic>
        <p:nvPicPr>
          <p:cNvPr id="36" name="Picture 35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4817075" y="877927"/>
            <a:ext cx="596900" cy="190500"/>
          </a:xfrm>
          <a:prstGeom prst="rect">
            <a:avLst/>
          </a:prstGeom>
        </p:spPr>
      </p:pic>
      <p:pic>
        <p:nvPicPr>
          <p:cNvPr id="37" name="Picture 36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7403766" y="877927"/>
            <a:ext cx="596900" cy="190500"/>
          </a:xfrm>
          <a:prstGeom prst="rect">
            <a:avLst/>
          </a:prstGeom>
        </p:spPr>
      </p:pic>
      <p:pic>
        <p:nvPicPr>
          <p:cNvPr id="38" name="Picture 37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2237303" y="4279408"/>
            <a:ext cx="596900" cy="190500"/>
          </a:xfrm>
          <a:prstGeom prst="rect">
            <a:avLst/>
          </a:prstGeom>
        </p:spPr>
      </p:pic>
      <p:pic>
        <p:nvPicPr>
          <p:cNvPr id="39" name="Picture 38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4817075" y="4279408"/>
            <a:ext cx="596900" cy="190500"/>
          </a:xfrm>
          <a:prstGeom prst="rect">
            <a:avLst/>
          </a:prstGeom>
        </p:spPr>
      </p:pic>
      <p:pic>
        <p:nvPicPr>
          <p:cNvPr id="40" name="Picture 39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7403766" y="4279408"/>
            <a:ext cx="5969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4349"/>
            <a:ext cx="7772400" cy="150018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MU Serif Bold Extended Roman"/>
                <a:cs typeface="CMU Serif Bold Extended Roman"/>
              </a:rPr>
              <a:t>Results</a:t>
            </a:r>
            <a:endParaRPr lang="en-US" sz="4000" dirty="0">
              <a:solidFill>
                <a:srgbClr val="000000"/>
              </a:solidFill>
              <a:latin typeface="CMU Serif Bold Extended Roman"/>
              <a:cs typeface="CMU Serif Bold Extended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5ABF-7528-CB40-AA92-29E9BCF88340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179064" y="1579563"/>
            <a:ext cx="9141472" cy="4816475"/>
            <a:chOff x="179064" y="1579563"/>
            <a:chExt cx="9141472" cy="4816475"/>
          </a:xfrm>
        </p:grpSpPr>
        <p:pic>
          <p:nvPicPr>
            <p:cNvPr id="15" name="Picture 14" descr="ptEtaLargeLabels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9064" y="1579563"/>
              <a:ext cx="9141472" cy="4816475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1399781" y="2389478"/>
              <a:ext cx="3733800" cy="806693"/>
              <a:chOff x="1399781" y="2389478"/>
              <a:chExt cx="3733800" cy="806693"/>
            </a:xfrm>
          </p:grpSpPr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5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399781" y="2389478"/>
                <a:ext cx="3733800" cy="254000"/>
              </a:xfrm>
              <a:prstGeom prst="rect">
                <a:avLst/>
              </a:prstGeom>
              <a:scene3d>
                <a:camera prst="orthographicFront">
                  <a:rot lat="942000" lon="19500000" rev="0"/>
                </a:camera>
                <a:lightRig rig="threePt" dir="t"/>
              </a:scene3d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7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1676400" y="2967571"/>
                <a:ext cx="1828800" cy="228600"/>
              </a:xfrm>
              <a:prstGeom prst="rect">
                <a:avLst/>
              </a:prstGeom>
              <a:scene3d>
                <a:camera prst="orthographicFront">
                  <a:rot lat="942000" lon="19500000" rev="0"/>
                </a:camera>
                <a:lightRig rig="threePt" dir="t"/>
              </a:scene3d>
            </p:spPr>
          </p:pic>
        </p:grpSp>
      </p:grpSp>
      <p:grpSp>
        <p:nvGrpSpPr>
          <p:cNvPr id="4" name="Group 31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grpSp>
          <p:nvGrpSpPr>
            <p:cNvPr id="5" name="Group 24"/>
            <p:cNvGrpSpPr/>
            <p:nvPr/>
          </p:nvGrpSpPr>
          <p:grpSpPr>
            <a:xfrm>
              <a:off x="3098023" y="1914347"/>
              <a:ext cx="6040976" cy="3182879"/>
              <a:chOff x="3098023" y="1914347"/>
              <a:chExt cx="6040976" cy="3182879"/>
            </a:xfrm>
          </p:grpSpPr>
          <p:pic>
            <p:nvPicPr>
              <p:cNvPr id="16" name="Picture 15" descr="jp12_massEta_YZ_hilo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3098023" y="1914347"/>
                <a:ext cx="6040976" cy="3182879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4132407" y="2563175"/>
                <a:ext cx="1252045" cy="156506"/>
              </a:xfrm>
              <a:prstGeom prst="rect">
                <a:avLst/>
              </a:prstGeom>
            </p:spPr>
          </p:pic>
        </p:grp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996935" y="2207108"/>
              <a:ext cx="2556259" cy="173895"/>
            </a:xfrm>
            <a:prstGeom prst="rect">
              <a:avLst/>
            </a:prstGeom>
          </p:spPr>
        </p:pic>
      </p:grpSp>
      <p:grpSp>
        <p:nvGrpSpPr>
          <p:cNvPr id="6" name="Group 21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pic>
          <p:nvPicPr>
            <p:cNvPr id="18" name="Picture 17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3098023" y="1914347"/>
              <a:ext cx="6040976" cy="3182879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996941" y="2207114"/>
              <a:ext cx="2556259" cy="173895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132428" y="2558951"/>
              <a:ext cx="1252045" cy="156506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Asymmetry as function of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0410-169E-2F47-A2F7-4E8B30A12C8C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978150" y="1244600"/>
            <a:ext cx="3619500" cy="7112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467600" y="2582338"/>
            <a:ext cx="1041400" cy="190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7468275" y="2387609"/>
            <a:ext cx="889000" cy="1905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7468275" y="2777071"/>
            <a:ext cx="1041400" cy="190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7455575" y="2192876"/>
            <a:ext cx="889000" cy="1905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879850" y="4000500"/>
            <a:ext cx="4711700" cy="1588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2129465"/>
            <a:ext cx="28189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Bold Extended Roman"/>
                <a:cs typeface="CMU Serif Bold Extended Roman"/>
              </a:rPr>
              <a:t>     0 expected to show minimal asymmetry.</a:t>
            </a:r>
            <a:endParaRPr lang="en-US" sz="16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38" name="Picture 37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546100" y="2244547"/>
            <a:ext cx="368300" cy="177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57200" y="2687883"/>
            <a:ext cx="281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Bold Extended Roman"/>
                <a:cs typeface="CMU Serif Bold Extended Roman"/>
              </a:rPr>
              <a:t>high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from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unpolarized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beam, low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from polarized beam </a:t>
            </a:r>
            <a:endParaRPr lang="en-US" sz="1600" dirty="0">
              <a:latin typeface="CMU Serif Bold Extended Roman"/>
              <a:cs typeface="CMU Serif Bold Extended Roman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81397" y="269663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528408" y="2726114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ChangeAspect="1"/>
          </p:cNvSpPr>
          <p:nvPr/>
        </p:nvSpPr>
        <p:spPr>
          <a:xfrm>
            <a:off x="4481534" y="374926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4430363" y="3775314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>
            <a:off x="5245122" y="416877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5191306" y="4202906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spect="1"/>
          </p:cNvSpPr>
          <p:nvPr/>
        </p:nvSpPr>
        <p:spPr>
          <a:xfrm>
            <a:off x="6143117" y="452094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6089301" y="4552156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875 0.1574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29" grpId="0" animBg="1"/>
      <p:bldP spid="29" grpId="1" animBg="1"/>
      <p:bldP spid="51" grpId="0" animBg="1"/>
      <p:bldP spid="51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77800" y="1579563"/>
            <a:ext cx="9144000" cy="4816475"/>
            <a:chOff x="177800" y="1579563"/>
            <a:chExt cx="9144000" cy="4816475"/>
          </a:xfrm>
        </p:grpSpPr>
        <p:pic>
          <p:nvPicPr>
            <p:cNvPr id="26" name="Picture 25" descr="ptEtaLargeLabels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77800" y="1579563"/>
              <a:ext cx="9144000" cy="4816475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1399781" y="2440278"/>
              <a:ext cx="3733800" cy="793993"/>
              <a:chOff x="1399781" y="2440278"/>
              <a:chExt cx="3733800" cy="793993"/>
            </a:xfrm>
          </p:grpSpPr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4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399781" y="2440278"/>
                <a:ext cx="3733800" cy="254000"/>
              </a:xfrm>
              <a:prstGeom prst="rect">
                <a:avLst/>
              </a:prstGeom>
              <a:scene3d>
                <a:camera prst="orthographicFront">
                  <a:rot lat="822000" lon="19500000" rev="0"/>
                </a:camera>
                <a:lightRig rig="threePt" dir="t"/>
              </a:scene3d>
            </p:spPr>
          </p:pic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6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676400" y="3005671"/>
                <a:ext cx="1828800" cy="228600"/>
              </a:xfrm>
              <a:prstGeom prst="rect">
                <a:avLst/>
              </a:prstGeom>
              <a:scene3d>
                <a:camera prst="orthographicFront">
                  <a:rot lat="822000" lon="19500000" rev="0"/>
                </a:camera>
                <a:lightRig rig="threePt" dir="t"/>
              </a:scene3d>
            </p:spPr>
          </p:pic>
        </p:grpSp>
      </p:grpSp>
      <p:grpSp>
        <p:nvGrpSpPr>
          <p:cNvPr id="4" name="Group 22"/>
          <p:cNvGrpSpPr/>
          <p:nvPr/>
        </p:nvGrpSpPr>
        <p:grpSpPr>
          <a:xfrm>
            <a:off x="3098024" y="1914347"/>
            <a:ext cx="6040974" cy="3182879"/>
            <a:chOff x="3098024" y="1914347"/>
            <a:chExt cx="6040974" cy="3182879"/>
          </a:xfrm>
        </p:grpSpPr>
        <p:pic>
          <p:nvPicPr>
            <p:cNvPr id="19" name="Picture 18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098024" y="1914347"/>
              <a:ext cx="6040974" cy="3182879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996935" y="2207108"/>
              <a:ext cx="2556259" cy="173895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132428" y="2457347"/>
              <a:ext cx="1252045" cy="156506"/>
            </a:xfrm>
            <a:prstGeom prst="rect">
              <a:avLst/>
            </a:prstGeom>
          </p:spPr>
        </p:pic>
      </p:grpSp>
      <p:grpSp>
        <p:nvGrpSpPr>
          <p:cNvPr id="5" name="Group 19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pic>
          <p:nvPicPr>
            <p:cNvPr id="18" name="Picture 17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098023" y="1914347"/>
              <a:ext cx="6040976" cy="3182879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996941" y="2207114"/>
              <a:ext cx="2556259" cy="173895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132428" y="2457347"/>
              <a:ext cx="1252045" cy="156506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Asymmetry as function of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6" name="Picture 5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156615" y="1244600"/>
            <a:ext cx="3429000" cy="711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0410-169E-2F47-A2F7-4E8B30A12C8C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987800" y="3200400"/>
            <a:ext cx="1041400" cy="1905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3988475" y="3005671"/>
            <a:ext cx="889000" cy="1905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988475" y="3395133"/>
            <a:ext cx="1041400" cy="1905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988475" y="2810938"/>
            <a:ext cx="889000" cy="1905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879850" y="4222750"/>
            <a:ext cx="4711700" cy="1588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875 0.157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79064" y="1579563"/>
            <a:ext cx="9141472" cy="4816475"/>
            <a:chOff x="179064" y="1579563"/>
            <a:chExt cx="9141472" cy="4816475"/>
          </a:xfrm>
        </p:grpSpPr>
        <p:pic>
          <p:nvPicPr>
            <p:cNvPr id="26" name="Picture 25" descr="ptEtaLargeLabels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79064" y="1579563"/>
              <a:ext cx="9141472" cy="4816475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1399781" y="2440278"/>
              <a:ext cx="3733800" cy="793993"/>
              <a:chOff x="1399781" y="2440278"/>
              <a:chExt cx="3733800" cy="793993"/>
            </a:xfrm>
          </p:grpSpPr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4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399781" y="2440278"/>
                <a:ext cx="3733800" cy="254000"/>
              </a:xfrm>
              <a:prstGeom prst="rect">
                <a:avLst/>
              </a:prstGeom>
              <a:scene3d>
                <a:camera prst="orthographicFront">
                  <a:rot lat="822000" lon="19500000" rev="0"/>
                </a:camera>
                <a:lightRig rig="threePt" dir="t"/>
              </a:scene3d>
            </p:spPr>
          </p:pic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6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676400" y="3005671"/>
                <a:ext cx="1828800" cy="228600"/>
              </a:xfrm>
              <a:prstGeom prst="rect">
                <a:avLst/>
              </a:prstGeom>
              <a:scene3d>
                <a:camera prst="orthographicFront">
                  <a:rot lat="822000" lon="19500000" rev="0"/>
                </a:camera>
                <a:lightRig rig="threePt" dir="t"/>
              </a:scene3d>
            </p:spPr>
          </p:pic>
        </p:grpSp>
      </p:grpSp>
      <p:grpSp>
        <p:nvGrpSpPr>
          <p:cNvPr id="4" name="Group 31"/>
          <p:cNvGrpSpPr/>
          <p:nvPr/>
        </p:nvGrpSpPr>
        <p:grpSpPr>
          <a:xfrm>
            <a:off x="3098024" y="1914347"/>
            <a:ext cx="6040974" cy="3182878"/>
            <a:chOff x="3098024" y="1914347"/>
            <a:chExt cx="6040974" cy="3182878"/>
          </a:xfrm>
        </p:grpSpPr>
        <p:pic>
          <p:nvPicPr>
            <p:cNvPr id="19" name="Picture 18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098024" y="1914347"/>
              <a:ext cx="6040974" cy="3182878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945326" y="4233005"/>
              <a:ext cx="2556259" cy="173895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080819" y="4483244"/>
              <a:ext cx="1252045" cy="156506"/>
            </a:xfrm>
            <a:prstGeom prst="rect">
              <a:avLst/>
            </a:prstGeom>
          </p:spPr>
        </p:pic>
      </p:grpSp>
      <p:grpSp>
        <p:nvGrpSpPr>
          <p:cNvPr id="5" name="Group 32"/>
          <p:cNvGrpSpPr/>
          <p:nvPr/>
        </p:nvGrpSpPr>
        <p:grpSpPr>
          <a:xfrm>
            <a:off x="3098024" y="1914347"/>
            <a:ext cx="6040974" cy="3182879"/>
            <a:chOff x="3098024" y="1914347"/>
            <a:chExt cx="6040974" cy="3182879"/>
          </a:xfrm>
        </p:grpSpPr>
        <p:pic>
          <p:nvPicPr>
            <p:cNvPr id="18" name="Picture 17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098024" y="1914347"/>
              <a:ext cx="6040974" cy="3182879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943600" y="4237402"/>
              <a:ext cx="2556259" cy="173895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079087" y="4487635"/>
              <a:ext cx="1252045" cy="156506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Asymmetry as function of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0410-169E-2F47-A2F7-4E8B30A12C8C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30" name="Picture 29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154885" y="1253867"/>
            <a:ext cx="3746500" cy="7112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362763" y="1947672"/>
            <a:ext cx="850900" cy="2794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7019982" y="2154528"/>
            <a:ext cx="1117600" cy="1905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023100" y="2368550"/>
            <a:ext cx="1016000" cy="1905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7023100" y="2571750"/>
            <a:ext cx="1016000" cy="1905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7023100" y="2781300"/>
            <a:ext cx="1028700" cy="1905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7019982" y="2986621"/>
            <a:ext cx="1028700" cy="1905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3879850" y="4222750"/>
            <a:ext cx="4711700" cy="1588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875 0.15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Trigger Bias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JP1 and JP2 triggers are more sensitive to quark jets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Trigger has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50% more quark-quark events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33% increase in observed asymmetries over particle level asymmetries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 descr="triggBias_newBigFont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28062" b="-28062"/>
              <a:stretch>
                <a:fillRect/>
              </a:stretch>
            </p:blipFill>
          </mc:Choice>
          <mc:Fallback>
            <p:blipFill>
              <a:blip r:embed="rId4"/>
              <a:srcRect t="-28062" b="-28062"/>
              <a:stretch>
                <a:fillRect/>
              </a:stretch>
            </p:blipFill>
          </mc:Fallback>
        </mc:AlternateContent>
        <p:spPr/>
      </p:pic>
      <p:pic>
        <p:nvPicPr>
          <p:cNvPr id="10" name="Picture 9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781300" y="5356225"/>
            <a:ext cx="1638300" cy="571500"/>
          </a:xfrm>
          <a:prstGeom prst="rect">
            <a:avLst/>
          </a:prstGeom>
        </p:spPr>
      </p:pic>
      <p:pic>
        <p:nvPicPr>
          <p:cNvPr id="12" name="Picture 11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20725" y="5295900"/>
            <a:ext cx="1765300" cy="266700"/>
          </a:xfrm>
          <a:prstGeom prst="rect">
            <a:avLst/>
          </a:prstGeom>
        </p:spPr>
      </p:pic>
      <p:pic>
        <p:nvPicPr>
          <p:cNvPr id="13" name="Picture 12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38200" y="5689600"/>
            <a:ext cx="1562100" cy="2413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B94E-3337-A547-A487-EF7E6420F0C0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APS Meeting 2015   April 11-14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Summary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Preliminary results show a high asymmetry at high       	  and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Enhancement to asymmetry is seen around   mass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Results in conjunction with SIDIS data can be used to extract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transversity</a:t>
            </a:r>
            <a:endParaRPr lang="en-US" sz="2400" dirty="0" smtClean="0">
              <a:latin typeface="CMU Serif Bold Extended Roman"/>
              <a:cs typeface="CMU Serif Bold Extended Roman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Tests the universality of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transversity</a:t>
            </a:r>
            <a:endParaRPr lang="en-US" sz="2400" dirty="0" smtClean="0">
              <a:latin typeface="CMU Serif Bold Extended Roman"/>
              <a:cs typeface="CMU Serif Bold Extended Roman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Paper with 2006 data: arXiv:1504.00415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Nonzero asymmetries for </a:t>
            </a:r>
            <a:r>
              <a:rPr lang="en-US" sz="2400" dirty="0">
                <a:latin typeface="CMU Serif Bold Extended Roman"/>
                <a:cs typeface="CMU Serif Bold Extended Roman"/>
              </a:rPr>
              <a:t>C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ollins fragmentation function also</a:t>
            </a:r>
            <a:endParaRPr lang="en-US" dirty="0"/>
          </a:p>
        </p:txBody>
      </p:sp>
      <p:pic>
        <p:nvPicPr>
          <p:cNvPr id="4" name="Picture 3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44509" y="1966270"/>
            <a:ext cx="889000" cy="406400"/>
          </a:xfrm>
          <a:prstGeom prst="rect">
            <a:avLst/>
          </a:prstGeom>
        </p:spPr>
      </p:pic>
      <p:pic>
        <p:nvPicPr>
          <p:cNvPr id="5" name="Picture 4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388283" y="1980355"/>
            <a:ext cx="965200" cy="444500"/>
          </a:xfrm>
          <a:prstGeom prst="rect">
            <a:avLst/>
          </a:prstGeom>
        </p:spPr>
      </p:pic>
      <p:pic>
        <p:nvPicPr>
          <p:cNvPr id="6" name="Picture 5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653604" y="2577898"/>
            <a:ext cx="177800" cy="203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46B1-F3D3-7B46-A901-E6CCED602D4F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Thank You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1F07-6DEC-E04D-9EBD-0E27CF0E8A5F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own.tiff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565" y="1389156"/>
            <a:ext cx="1637875" cy="1802529"/>
          </a:xfrm>
          <a:prstGeom prst="rect">
            <a:avLst/>
          </a:prstGeom>
        </p:spPr>
      </p:pic>
      <p:pic>
        <p:nvPicPr>
          <p:cNvPr id="15" name="Picture 14" descr="up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967" y="1431925"/>
            <a:ext cx="1677432" cy="174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MU Serif Bold Extended Roman"/>
                <a:cs typeface="CMU Serif Bold Extended Roman"/>
              </a:rPr>
              <a:t>Transversity</a:t>
            </a:r>
            <a:r>
              <a:rPr lang="en-US" sz="4000" dirty="0" smtClean="0">
                <a:latin typeface="CMU Serif Bold Extended Roman"/>
                <a:cs typeface="CMU Serif Bold Extended Roman"/>
              </a:rPr>
              <a:t> Distribution 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Still not known all that well especially at high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x</a:t>
            </a:r>
            <a:endParaRPr lang="en-US" sz="2400" dirty="0" smtClean="0">
              <a:latin typeface="CMU Serif Bold Extended Roman"/>
              <a:cs typeface="CMU Serif Bold Extended Roman"/>
            </a:endParaRPr>
          </a:p>
          <a:p>
            <a:pPr lvl="1">
              <a:buFont typeface="Lucida Grande"/>
              <a:buChar char="-"/>
            </a:pPr>
            <a:r>
              <a:rPr lang="en-US" sz="2000" dirty="0" smtClean="0">
                <a:latin typeface="CMU Serif Bold Extended Roman"/>
                <a:cs typeface="CMU Serif Bold Extended Roman"/>
              </a:rPr>
              <a:t>Key to understanding the proton spin structure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Polarized P+P collisions at RHIC probe a unique range of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, 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different from existing experiments (0.1 &lt;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&lt; 0.35)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Needs to be paired with other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chiral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odd object</a:t>
            </a:r>
            <a:endParaRPr lang="en-US" sz="2400" dirty="0">
              <a:latin typeface="CMU Serif Bold Extended Roman"/>
              <a:cs typeface="CMU Serif Bold Extended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18376" y="2536908"/>
            <a:ext cx="465141" cy="881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84907" y="2291540"/>
            <a:ext cx="1181100" cy="4572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858-605E-D54D-B796-69F96AE7C81B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57140" y="2528098"/>
            <a:ext cx="629249" cy="881"/>
          </a:xfrm>
          <a:prstGeom prst="straightConnector1">
            <a:avLst/>
          </a:prstGeom>
          <a:ln w="139700" cmpd="sng">
            <a:solidFill>
              <a:schemeClr val="bg2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744887" y="2538670"/>
            <a:ext cx="629249" cy="881"/>
          </a:xfrm>
          <a:prstGeom prst="straightConnector1">
            <a:avLst/>
          </a:prstGeom>
          <a:ln w="139700" cmpd="sng">
            <a:solidFill>
              <a:schemeClr val="bg2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95900" y="2641600"/>
            <a:ext cx="330200" cy="3683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72000" y="1447800"/>
            <a:ext cx="406400" cy="3302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572000" y="2190750"/>
            <a:ext cx="279400" cy="2413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324390" y="2584450"/>
            <a:ext cx="279400" cy="2413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279940" y="1447800"/>
            <a:ext cx="406400" cy="3302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993136" y="2641600"/>
            <a:ext cx="3302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1D binning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ptM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260" r="-15260"/>
              <a:stretch>
                <a:fillRect/>
              </a:stretch>
            </p:blipFill>
          </mc:Choice>
          <mc:Fallback>
            <p:blipFill>
              <a:blip r:embed="rId3"/>
              <a:srcRect l="-15260" r="-15260"/>
              <a:stretch>
                <a:fillRect/>
              </a:stretch>
            </p:blipFill>
          </mc:Fallback>
        </mc:AlternateContent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Vs Pt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2068" y="4651728"/>
            <a:ext cx="14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51827"/>
                </a:solidFill>
              </a:rPr>
              <a:t>η</a:t>
            </a:r>
            <a:r>
              <a:rPr lang="en-US" dirty="0" smtClean="0">
                <a:solidFill>
                  <a:srgbClr val="F51827"/>
                </a:solidFill>
              </a:rPr>
              <a:t> &gt; 0</a:t>
            </a:r>
          </a:p>
          <a:p>
            <a:r>
              <a:rPr lang="en-US" dirty="0" err="1" smtClean="0">
                <a:solidFill>
                  <a:srgbClr val="2983FF"/>
                </a:solidFill>
              </a:rPr>
              <a:t>η</a:t>
            </a:r>
            <a:r>
              <a:rPr lang="en-US" dirty="0" smtClean="0">
                <a:solidFill>
                  <a:srgbClr val="2983FF"/>
                </a:solidFill>
              </a:rPr>
              <a:t> &lt; 0</a:t>
            </a:r>
            <a:endParaRPr lang="en-US" dirty="0">
              <a:solidFill>
                <a:srgbClr val="298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</a:t>
            </a:r>
            <a:r>
              <a:rPr lang="en-US" dirty="0" err="1" smtClean="0"/>
              <a:t>vs</a:t>
            </a:r>
            <a:r>
              <a:rPr lang="en-US" dirty="0" smtClean="0"/>
              <a:t> pt</a:t>
            </a:r>
            <a:endParaRPr lang="en-US" dirty="0"/>
          </a:p>
        </p:txBody>
      </p:sp>
      <p:pic>
        <p:nvPicPr>
          <p:cNvPr id="6" name="Content Placeholder 5" descr="P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260" r="-15260"/>
              <a:stretch>
                <a:fillRect/>
              </a:stretch>
            </p:blipFill>
          </mc:Choice>
          <mc:Fallback>
            <p:blipFill>
              <a:blip r:embed="rId3"/>
              <a:srcRect l="-15260" r="-1526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ssM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260" r="-15260"/>
              <a:stretch>
                <a:fillRect/>
              </a:stretch>
            </p:blipFill>
          </mc:Choice>
          <mc:Fallback>
            <p:blipFill>
              <a:blip r:embed="rId3"/>
              <a:srcRect l="-15260" r="-15260"/>
              <a:stretch>
                <a:fillRect/>
              </a:stretch>
            </p:blipFill>
          </mc:Fallback>
        </mc:AlternateContent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Vs Mass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2068" y="4651728"/>
            <a:ext cx="14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51827"/>
                </a:solidFill>
              </a:rPr>
              <a:t>η</a:t>
            </a:r>
            <a:r>
              <a:rPr lang="en-US" dirty="0" smtClean="0">
                <a:solidFill>
                  <a:srgbClr val="F51827"/>
                </a:solidFill>
              </a:rPr>
              <a:t> &gt; 0</a:t>
            </a:r>
          </a:p>
          <a:p>
            <a:r>
              <a:rPr lang="en-US" dirty="0" err="1" smtClean="0">
                <a:solidFill>
                  <a:srgbClr val="2983FF"/>
                </a:solidFill>
              </a:rPr>
              <a:t>η</a:t>
            </a:r>
            <a:r>
              <a:rPr lang="en-US" dirty="0" smtClean="0">
                <a:solidFill>
                  <a:srgbClr val="2983FF"/>
                </a:solidFill>
              </a:rPr>
              <a:t> &lt; 0</a:t>
            </a:r>
            <a:endParaRPr lang="en-US" dirty="0">
              <a:solidFill>
                <a:srgbClr val="298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Vs Mass</a:t>
            </a:r>
            <a:endParaRPr lang="en-US" dirty="0"/>
          </a:p>
        </p:txBody>
      </p:sp>
      <p:pic>
        <p:nvPicPr>
          <p:cNvPr id="6" name="Content Placeholder 5" descr="Mas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260" r="-15260"/>
              <a:stretch>
                <a:fillRect/>
              </a:stretch>
            </p:blipFill>
          </mc:Choice>
          <mc:Fallback>
            <p:blipFill>
              <a:blip r:embed="rId3"/>
              <a:srcRect l="-15260" r="-1526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Vs Eta</a:t>
            </a:r>
            <a:endParaRPr lang="en-US" dirty="0"/>
          </a:p>
        </p:txBody>
      </p:sp>
      <p:pic>
        <p:nvPicPr>
          <p:cNvPr id="6" name="Content Placeholder 5" descr="Eta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260" r="-15260"/>
              <a:stretch>
                <a:fillRect/>
              </a:stretch>
            </p:blipFill>
          </mc:Choice>
          <mc:Fallback>
            <p:blipFill>
              <a:blip r:embed="rId3"/>
              <a:srcRect l="-15260" r="-1526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2011 500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7" name="Content Placeholder 6" descr="mikePlot1.tif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608" b="-26608"/>
          <a:stretch>
            <a:fillRect/>
          </a:stretch>
        </p:blipFill>
        <p:spPr/>
      </p:pic>
      <p:pic>
        <p:nvPicPr>
          <p:cNvPr id="8" name="Content Placeholder 7" descr="mikePlot2.tif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498" b="-264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2011 500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4" name="Content Placeholder 3" descr="mikePlot3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7372" r="-173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4306327" y="1568418"/>
            <a:ext cx="4672606" cy="4770830"/>
            <a:chOff x="4216897" y="1910958"/>
            <a:chExt cx="4672606" cy="4770830"/>
          </a:xfrm>
        </p:grpSpPr>
        <p:grpSp>
          <p:nvGrpSpPr>
            <p:cNvPr id="4" name="Group 8"/>
            <p:cNvGrpSpPr/>
            <p:nvPr/>
          </p:nvGrpSpPr>
          <p:grpSpPr>
            <a:xfrm>
              <a:off x="4216897" y="1910958"/>
              <a:ext cx="4672606" cy="4770830"/>
              <a:chOff x="7125196" y="2411265"/>
              <a:chExt cx="4672606" cy="4770830"/>
            </a:xfrm>
          </p:grpSpPr>
          <p:pic>
            <p:nvPicPr>
              <p:cNvPr id="10" name="Picture 9" descr="nSigma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7125196" y="2411265"/>
                <a:ext cx="4672606" cy="477083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125196" y="2411265"/>
                <a:ext cx="889000" cy="3335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7690831" y="6189482"/>
              <a:ext cx="863600" cy="3175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22133" y="1342281"/>
            <a:ext cx="653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MU Serif Bold Extended Roman"/>
                <a:cs typeface="CMU Serif Bold Extended Roman"/>
              </a:rPr>
              <a:t>Use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dE/dx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in TPC to identify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Partitcles</a:t>
            </a:r>
            <a:endParaRPr lang="en-US" sz="2400" dirty="0">
              <a:latin typeface="CMU Serif Bold Extended Roman"/>
              <a:cs typeface="CMU Serif Bold Extended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MU Serif Bold Extended Roman"/>
                <a:cs typeface="CMU Serif Bold Extended Roman"/>
              </a:rPr>
              <a:t>Pion</a:t>
            </a:r>
            <a:r>
              <a:rPr lang="en-US" sz="4000" dirty="0" smtClean="0">
                <a:latin typeface="CMU Serif Bold Extended Roman"/>
                <a:cs typeface="CMU Serif Bold Extended Roman"/>
              </a:rPr>
              <a:t> Identification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DC1-0E73-3C4D-A208-4F4CD32DCB7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5105400" y="4016375"/>
            <a:ext cx="4038600" cy="210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90%-97%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pure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pion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sample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U Serif Bold Extended Roman"/>
              <a:ea typeface="+mn-ea"/>
              <a:cs typeface="CMU Serif Bold Extended Roman"/>
            </a:endParaRPr>
          </a:p>
        </p:txBody>
      </p:sp>
      <p:pic>
        <p:nvPicPr>
          <p:cNvPr id="27" name="Picture 26" descr="contamination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9135" y="3463803"/>
            <a:ext cx="4146250" cy="2976233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3428634" y="3899171"/>
            <a:ext cx="365125" cy="365125"/>
          </a:xfrm>
          <a:prstGeom prst="donut">
            <a:avLst>
              <a:gd name="adj" fmla="val 2778"/>
            </a:avLst>
          </a:prstGeom>
          <a:solidFill>
            <a:srgbClr val="C50101"/>
          </a:solidFill>
          <a:ln>
            <a:solidFill>
              <a:srgbClr val="C501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429520" y="5459779"/>
            <a:ext cx="365125" cy="365125"/>
          </a:xfrm>
          <a:prstGeom prst="donut">
            <a:avLst>
              <a:gd name="adj" fmla="val 2778"/>
            </a:avLst>
          </a:prstGeom>
          <a:solidFill>
            <a:srgbClr val="C50101"/>
          </a:solidFill>
          <a:ln>
            <a:solidFill>
              <a:srgbClr val="C501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5105400" y="5093673"/>
            <a:ext cx="4038600" cy="210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10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Only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5010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a hand full of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5010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pion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50101"/>
                </a:solidFill>
                <a:effectLst/>
                <a:uLnTx/>
                <a:uFillTx/>
                <a:latin typeface="CMU Serif Bold Extended Roman"/>
                <a:ea typeface="+mn-ea"/>
                <a:cs typeface="CMU Serif Bold Extended Roman"/>
              </a:rPr>
              <a:t> pairs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50101"/>
              </a:solidFill>
              <a:effectLst/>
              <a:uLnTx/>
              <a:uFillTx/>
              <a:latin typeface="CMU Serif Bold Extended Roman"/>
              <a:ea typeface="+mn-ea"/>
              <a:cs typeface="CMU Serif Bold Extended Roman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D53-86D5-1A4F-826B-6A355BFD1E37}" type="datetime1">
              <a:rPr lang="en-US" smtClean="0"/>
              <a:pPr/>
              <a:t>4/11/15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8" name="Picture 7" descr="dedxforPI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150" y="1803946"/>
            <a:ext cx="7579650" cy="4917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7799" y="4330505"/>
            <a:ext cx="1268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A541FF"/>
                </a:solidFill>
                <a:latin typeface="CMU Serif Bold Extended Roman"/>
                <a:cs typeface="CMU Serif Bold Extended Roman"/>
              </a:rPr>
              <a:t>p</a:t>
            </a:r>
            <a:r>
              <a:rPr lang="en-US" sz="2000" dirty="0" err="1" smtClean="0">
                <a:solidFill>
                  <a:srgbClr val="A541FF"/>
                </a:solidFill>
                <a:latin typeface="CMU Serif Bold Extended Roman"/>
                <a:cs typeface="CMU Serif Bold Extended Roman"/>
              </a:rPr>
              <a:t>ion</a:t>
            </a:r>
            <a:endParaRPr lang="en-US" sz="2000" dirty="0" smtClean="0">
              <a:solidFill>
                <a:srgbClr val="A541FF"/>
              </a:solidFill>
              <a:latin typeface="CMU Serif Bold Extended Roman"/>
              <a:cs typeface="CMU Serif Bold Extended Roman"/>
            </a:endParaRPr>
          </a:p>
          <a:p>
            <a:r>
              <a:rPr lang="en-US" sz="2000" dirty="0" err="1">
                <a:solidFill>
                  <a:srgbClr val="399F2D"/>
                </a:solidFill>
                <a:latin typeface="CMU Serif Bold Extended Roman"/>
                <a:cs typeface="CMU Serif Bold Extended Roman"/>
              </a:rPr>
              <a:t>k</a:t>
            </a:r>
            <a:r>
              <a:rPr lang="en-US" sz="2000" dirty="0" err="1" smtClean="0">
                <a:solidFill>
                  <a:srgbClr val="399F2D"/>
                </a:solidFill>
                <a:latin typeface="CMU Serif Bold Extended Roman"/>
                <a:cs typeface="CMU Serif Bold Extended Roman"/>
              </a:rPr>
              <a:t>aon/p</a:t>
            </a:r>
            <a:endParaRPr lang="en-US" sz="2000" dirty="0" smtClean="0">
              <a:solidFill>
                <a:srgbClr val="399F2D"/>
              </a:solidFill>
              <a:latin typeface="CMU Serif Bold Extended Roman"/>
              <a:cs typeface="CMU Serif Bold Extended Roman"/>
            </a:endParaRPr>
          </a:p>
          <a:p>
            <a:r>
              <a:rPr lang="en-US" sz="2000" dirty="0" smtClean="0">
                <a:solidFill>
                  <a:srgbClr val="0104F0"/>
                </a:solidFill>
                <a:latin typeface="CMU Serif Bold Extended Roman"/>
                <a:cs typeface="CMU Serif Bold Extended Roman"/>
              </a:rPr>
              <a:t>electron</a:t>
            </a:r>
            <a:endParaRPr lang="en-US" sz="2000" dirty="0">
              <a:solidFill>
                <a:srgbClr val="0104F0"/>
              </a:solidFill>
              <a:latin typeface="CMU Serif Bold Extended Roman"/>
              <a:cs typeface="CMU Serif Bold Extended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517E-6 -3.79981E-6 L -0.30016 -0.280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222E-6 5.62891E-7 L 0.00573 -0.2351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1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20" grpId="0" animBg="1"/>
      <p:bldP spid="21" grpId="0" animBg="1"/>
      <p:bldP spid="22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neFit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649224"/>
            <a:ext cx="8229600" cy="55589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5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j-ea"/>
                <a:cs typeface="CMU Serif Bold Extended Roman"/>
              </a:rPr>
              <a:t>Selected Sine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U Serif Bold Extended Roman"/>
                <a:ea typeface="+mj-ea"/>
                <a:cs typeface="CMU Serif Bold Extended Roman"/>
              </a:rPr>
              <a:t> Fits</a:t>
            </a:r>
            <a:endParaRPr kumimoji="0" lang="en-US" sz="4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U Serif Bold Extended Roman"/>
              <a:ea typeface="+mj-ea"/>
              <a:cs typeface="CMU Serif Bold Extended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0D76-CAA0-8343-8027-B956F13A177B}" type="datetime1">
              <a:rPr lang="en-US" smtClean="0"/>
              <a:pPr/>
              <a:t>4/11/15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834203" y="6037263"/>
            <a:ext cx="444500" cy="215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13975" y="6037263"/>
            <a:ext cx="444500" cy="2159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000666" y="6037263"/>
            <a:ext cx="444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6200000">
            <a:off x="-444500" y="1517158"/>
            <a:ext cx="15113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6200000">
            <a:off x="-444500" y="3218958"/>
            <a:ext cx="15113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6200000">
            <a:off x="-444501" y="4914408"/>
            <a:ext cx="1511300" cy="2413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89527" y="821262"/>
            <a:ext cx="1270000" cy="2540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454403" y="820738"/>
            <a:ext cx="1270000" cy="2540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036734" y="814427"/>
            <a:ext cx="1270000" cy="2540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89527" y="2514072"/>
            <a:ext cx="1270000" cy="2540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454403" y="2514072"/>
            <a:ext cx="1257300" cy="2540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6036734" y="2514072"/>
            <a:ext cx="1270000" cy="2540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889527" y="4215871"/>
            <a:ext cx="1270000" cy="2540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441703" y="4215871"/>
            <a:ext cx="1270000" cy="2540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5998634" y="4215871"/>
            <a:ext cx="13716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73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Interference Fragmentation Function (IFF)</a:t>
            </a:r>
          </a:p>
          <a:p>
            <a:pPr>
              <a:buFont typeface="Wingdings" charset="2"/>
              <a:buChar char="§"/>
            </a:pPr>
            <a:endParaRPr lang="en-US" sz="2400" dirty="0" smtClean="0">
              <a:latin typeface="CMU Serif Bold Extended Roman"/>
              <a:cs typeface="CMU Serif Bold Extended Roman"/>
            </a:endParaRPr>
          </a:p>
          <a:p>
            <a:pPr>
              <a:buFont typeface="Wingdings" charset="2"/>
              <a:buChar char="§"/>
            </a:pPr>
            <a:r>
              <a:rPr lang="en-US" sz="2400" dirty="0" err="1" smtClean="0">
                <a:latin typeface="CMU Serif Bold Extended Roman"/>
                <a:cs typeface="CMU Serif Bold Extended Roman"/>
              </a:rPr>
              <a:t>Chiral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even observable      </a:t>
            </a:r>
          </a:p>
          <a:p>
            <a:pPr lvl="1"/>
            <a:r>
              <a:rPr lang="en-US" sz="2000" dirty="0" smtClean="0">
                <a:latin typeface="CMU Serif Bold Extended Roman"/>
                <a:cs typeface="CMU Serif Bold Extended Roman"/>
              </a:rPr>
              <a:t>Enhancement near   mass (770 </a:t>
            </a:r>
            <a:r>
              <a:rPr lang="en-US" sz="2000" dirty="0">
                <a:latin typeface="CMU Serif Bold Extended Roman"/>
                <a:cs typeface="CMU Serif Bold Extended Roman"/>
              </a:rPr>
              <a:t>M</a:t>
            </a:r>
            <a:r>
              <a:rPr lang="en-US" sz="2000" dirty="0" smtClean="0">
                <a:latin typeface="CMU Serif Bold Extended Roman"/>
                <a:cs typeface="CMU Serif Bold Extended Roman"/>
              </a:rPr>
              <a:t>eV/c</a:t>
            </a:r>
            <a:r>
              <a:rPr lang="en-US" sz="2000" baseline="30000" dirty="0" smtClean="0">
                <a:latin typeface="CMU Serif Bold Extended Roman"/>
                <a:cs typeface="CMU Serif Bold Extended Roman"/>
              </a:rPr>
              <a:t>2</a:t>
            </a:r>
            <a:r>
              <a:rPr lang="en-US" sz="2000" dirty="0" smtClean="0">
                <a:latin typeface="CMU Serif Bold Extended Roman"/>
                <a:cs typeface="CMU Serif Bold Extended Roman"/>
              </a:rPr>
              <a:t>)</a:t>
            </a:r>
          </a:p>
          <a:p>
            <a:pPr lvl="1"/>
            <a:r>
              <a:rPr lang="en-US" sz="2000" dirty="0" err="1" smtClean="0">
                <a:latin typeface="CMU Serif Bold Extended Roman"/>
                <a:cs typeface="CMU Serif Bold Extended Roman"/>
              </a:rPr>
              <a:t>Partonic</a:t>
            </a:r>
            <a:r>
              <a:rPr lang="en-US" sz="2000" dirty="0" smtClean="0">
                <a:latin typeface="CMU Serif Bold Extended Roman"/>
                <a:cs typeface="CMU Serif Bold Extended Roman"/>
              </a:rPr>
              <a:t> transverse momentum can be integrated over</a:t>
            </a:r>
          </a:p>
          <a:p>
            <a:pPr lvl="1">
              <a:buNone/>
            </a:pPr>
            <a:endParaRPr lang="en-US" sz="2000" dirty="0">
              <a:latin typeface="CMU Serif Bold Extended Roman"/>
              <a:cs typeface="CMU Serif Bold Extended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Quark Fragmentation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5" name="Picture 4" descr="IFFwr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27" y="1562683"/>
            <a:ext cx="5042122" cy="1574800"/>
          </a:xfrm>
          <a:prstGeom prst="rect">
            <a:avLst/>
          </a:prstGeom>
        </p:spPr>
      </p:pic>
      <p:pic>
        <p:nvPicPr>
          <p:cNvPr id="13" name="Picture 12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1987" y="3429203"/>
            <a:ext cx="482600" cy="342900"/>
          </a:xfrm>
          <a:prstGeom prst="rect">
            <a:avLst/>
          </a:prstGeom>
        </p:spPr>
      </p:pic>
      <p:pic>
        <p:nvPicPr>
          <p:cNvPr id="15" name="Picture 14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11617" y="4300403"/>
            <a:ext cx="1206500" cy="342900"/>
          </a:xfrm>
          <a:prstGeom prst="rect">
            <a:avLst/>
          </a:prstGeom>
        </p:spPr>
      </p:pic>
      <p:pic>
        <p:nvPicPr>
          <p:cNvPr id="17" name="Picture 16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746833" y="4800600"/>
            <a:ext cx="152400" cy="177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5BC5-4BC3-5440-9CBE-5C49CD757850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179064" y="1579563"/>
            <a:ext cx="9141472" cy="4816475"/>
            <a:chOff x="179064" y="1579563"/>
            <a:chExt cx="9141472" cy="4816475"/>
          </a:xfrm>
        </p:grpSpPr>
        <p:pic>
          <p:nvPicPr>
            <p:cNvPr id="15" name="Picture 14" descr="ptEtaLargeLabels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9064" y="1579563"/>
              <a:ext cx="9141472" cy="4816475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1399781" y="2389478"/>
              <a:ext cx="3733800" cy="806693"/>
              <a:chOff x="1399781" y="2389478"/>
              <a:chExt cx="3733800" cy="806693"/>
            </a:xfrm>
          </p:grpSpPr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5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399781" y="2389478"/>
                <a:ext cx="3733800" cy="254000"/>
              </a:xfrm>
              <a:prstGeom prst="rect">
                <a:avLst/>
              </a:prstGeom>
              <a:scene3d>
                <a:camera prst="orthographicFront">
                  <a:rot lat="942000" lon="19500000" rev="0"/>
                </a:camera>
                <a:lightRig rig="threePt" dir="t"/>
              </a:scene3d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7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1676400" y="2967571"/>
                <a:ext cx="1828800" cy="228600"/>
              </a:xfrm>
              <a:prstGeom prst="rect">
                <a:avLst/>
              </a:prstGeom>
              <a:scene3d>
                <a:camera prst="orthographicFront">
                  <a:rot lat="942000" lon="19500000" rev="0"/>
                </a:camera>
                <a:lightRig rig="threePt" dir="t"/>
              </a:scene3d>
            </p:spPr>
          </p:pic>
        </p:grpSp>
      </p:grpSp>
      <p:grpSp>
        <p:nvGrpSpPr>
          <p:cNvPr id="4" name="Group 31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grpSp>
          <p:nvGrpSpPr>
            <p:cNvPr id="5" name="Group 24"/>
            <p:cNvGrpSpPr/>
            <p:nvPr/>
          </p:nvGrpSpPr>
          <p:grpSpPr>
            <a:xfrm>
              <a:off x="3098023" y="1914347"/>
              <a:ext cx="6040976" cy="3182879"/>
              <a:chOff x="3098023" y="1914347"/>
              <a:chExt cx="6040976" cy="3182879"/>
            </a:xfrm>
          </p:grpSpPr>
          <p:pic>
            <p:nvPicPr>
              <p:cNvPr id="16" name="Picture 15" descr="jp12_massEta_YZ_hilo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3098023" y="1914347"/>
                <a:ext cx="6040976" cy="3182879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4132407" y="2563175"/>
                <a:ext cx="1252045" cy="156506"/>
              </a:xfrm>
              <a:prstGeom prst="rect">
                <a:avLst/>
              </a:prstGeom>
            </p:spPr>
          </p:pic>
        </p:grp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996935" y="2207108"/>
              <a:ext cx="2556259" cy="173895"/>
            </a:xfrm>
            <a:prstGeom prst="rect">
              <a:avLst/>
            </a:prstGeom>
          </p:spPr>
        </p:pic>
      </p:grpSp>
      <p:grpSp>
        <p:nvGrpSpPr>
          <p:cNvPr id="6" name="Group 21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pic>
          <p:nvPicPr>
            <p:cNvPr id="18" name="Picture 17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3098023" y="1914347"/>
              <a:ext cx="6040976" cy="3182879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996941" y="2207114"/>
              <a:ext cx="2556259" cy="173895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132428" y="2558951"/>
              <a:ext cx="1252045" cy="156506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Asymmetry as function of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0410-169E-2F47-A2F7-4E8B30A12C8C}" type="datetime1">
              <a:rPr lang="en-US" smtClean="0"/>
              <a:pPr/>
              <a:t>4/11/15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978150" y="1244600"/>
            <a:ext cx="3619500" cy="7112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467600" y="2582338"/>
            <a:ext cx="1041400" cy="190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7468275" y="2387609"/>
            <a:ext cx="889000" cy="1905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7468275" y="2777071"/>
            <a:ext cx="1041400" cy="190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7455575" y="2192876"/>
            <a:ext cx="889000" cy="1905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879850" y="4000500"/>
            <a:ext cx="4711700" cy="1588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2129465"/>
            <a:ext cx="28189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Bold Extended Roman"/>
                <a:cs typeface="CMU Serif Bold Extended Roman"/>
              </a:rPr>
              <a:t>     0 expected to show minimal asymmetry.</a:t>
            </a:r>
            <a:endParaRPr lang="en-US" sz="16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38" name="Picture 37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546100" y="2244547"/>
            <a:ext cx="368300" cy="177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57200" y="2687883"/>
            <a:ext cx="281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Bold Extended Roman"/>
                <a:cs typeface="CMU Serif Bold Extended Roman"/>
              </a:rPr>
              <a:t>high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from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unpolarized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beam, low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from polarized beam </a:t>
            </a:r>
            <a:endParaRPr lang="en-US" sz="1600" dirty="0">
              <a:latin typeface="CMU Serif Bold Extended Roman"/>
              <a:cs typeface="CMU Serif Bold Extended Roman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81397" y="269663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528408" y="2726114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ChangeAspect="1"/>
          </p:cNvSpPr>
          <p:nvPr/>
        </p:nvSpPr>
        <p:spPr>
          <a:xfrm>
            <a:off x="4481534" y="374926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4430363" y="3775314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>
            <a:off x="5245122" y="416877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5191306" y="4202906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spect="1"/>
          </p:cNvSpPr>
          <p:nvPr/>
        </p:nvSpPr>
        <p:spPr>
          <a:xfrm>
            <a:off x="6143117" y="452094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008EF9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6089301" y="4552156"/>
            <a:ext cx="173736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875 0.1574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29" grpId="0" animBg="1"/>
      <p:bldP spid="29" grpId="1" animBg="1"/>
      <p:bldP spid="51" grpId="0" animBg="1"/>
      <p:bldP spid="51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179064" y="1579563"/>
            <a:ext cx="9141472" cy="4816475"/>
            <a:chOff x="179064" y="1579563"/>
            <a:chExt cx="9141472" cy="4816475"/>
          </a:xfrm>
        </p:grpSpPr>
        <p:pic>
          <p:nvPicPr>
            <p:cNvPr id="15" name="Picture 14" descr="ptEtaLargeLabels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9064" y="1579563"/>
              <a:ext cx="9141472" cy="4816475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1399781" y="2389478"/>
              <a:ext cx="3733800" cy="806693"/>
              <a:chOff x="1399781" y="2389478"/>
              <a:chExt cx="3733800" cy="806693"/>
            </a:xfrm>
          </p:grpSpPr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5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1399781" y="2389478"/>
                <a:ext cx="3733800" cy="254000"/>
              </a:xfrm>
              <a:prstGeom prst="rect">
                <a:avLst/>
              </a:prstGeom>
              <a:scene3d>
                <a:camera prst="orthographicFront">
                  <a:rot lat="942000" lon="19500000" rev="0"/>
                </a:camera>
                <a:lightRig rig="threePt" dir="t"/>
              </a:scene3d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7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1676400" y="2967571"/>
                <a:ext cx="1828800" cy="228600"/>
              </a:xfrm>
              <a:prstGeom prst="rect">
                <a:avLst/>
              </a:prstGeom>
              <a:scene3d>
                <a:camera prst="orthographicFront">
                  <a:rot lat="942000" lon="19500000" rev="0"/>
                </a:camera>
                <a:lightRig rig="threePt" dir="t"/>
              </a:scene3d>
            </p:spPr>
          </p:pic>
        </p:grpSp>
      </p:grpSp>
      <p:grpSp>
        <p:nvGrpSpPr>
          <p:cNvPr id="4" name="Group 31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grpSp>
          <p:nvGrpSpPr>
            <p:cNvPr id="5" name="Group 24"/>
            <p:cNvGrpSpPr/>
            <p:nvPr/>
          </p:nvGrpSpPr>
          <p:grpSpPr>
            <a:xfrm>
              <a:off x="3098023" y="1914347"/>
              <a:ext cx="6040976" cy="3182879"/>
              <a:chOff x="3098023" y="1914347"/>
              <a:chExt cx="6040976" cy="3182879"/>
            </a:xfrm>
          </p:grpSpPr>
          <p:pic>
            <p:nvPicPr>
              <p:cNvPr id="16" name="Picture 15" descr="jp12_massEta_YZ_hilo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3098023" y="1914347"/>
                <a:ext cx="6040976" cy="3182879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4132407" y="2563175"/>
                <a:ext cx="1252045" cy="156506"/>
              </a:xfrm>
              <a:prstGeom prst="rect">
                <a:avLst/>
              </a:prstGeom>
            </p:spPr>
          </p:pic>
        </p:grp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996935" y="2207108"/>
              <a:ext cx="2556259" cy="173895"/>
            </a:xfrm>
            <a:prstGeom prst="rect">
              <a:avLst/>
            </a:prstGeom>
          </p:spPr>
        </p:pic>
      </p:grpSp>
      <p:grpSp>
        <p:nvGrpSpPr>
          <p:cNvPr id="6" name="Group 21"/>
          <p:cNvGrpSpPr/>
          <p:nvPr/>
        </p:nvGrpSpPr>
        <p:grpSpPr>
          <a:xfrm>
            <a:off x="3098023" y="1914347"/>
            <a:ext cx="6040976" cy="3182879"/>
            <a:chOff x="3098023" y="1914347"/>
            <a:chExt cx="6040976" cy="3182879"/>
          </a:xfrm>
        </p:grpSpPr>
        <p:pic>
          <p:nvPicPr>
            <p:cNvPr id="18" name="Picture 17" descr="jp12_massEta_YZ_hilo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3098023" y="1914347"/>
              <a:ext cx="6040976" cy="3182879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996941" y="2207114"/>
              <a:ext cx="2556259" cy="173895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132428" y="2558951"/>
              <a:ext cx="1252045" cy="156506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Asymmetry as function of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0410-169E-2F47-A2F7-4E8B30A12C8C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978150" y="1244600"/>
            <a:ext cx="3619500" cy="7112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467600" y="2582338"/>
            <a:ext cx="1041400" cy="190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7468275" y="2387609"/>
            <a:ext cx="889000" cy="1905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7468275" y="2777071"/>
            <a:ext cx="1041400" cy="1905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7455575" y="2192876"/>
            <a:ext cx="889000" cy="1905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879850" y="4000500"/>
            <a:ext cx="4711700" cy="1588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2129465"/>
            <a:ext cx="28189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Bold Extended Roman"/>
                <a:cs typeface="CMU Serif Bold Extended Roman"/>
              </a:rPr>
              <a:t>     0 expected to show minimal asymmetry.</a:t>
            </a:r>
            <a:endParaRPr lang="en-US" sz="16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38" name="Picture 37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546100" y="2244547"/>
            <a:ext cx="368300" cy="177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57200" y="2687883"/>
            <a:ext cx="281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Bold Extended Roman"/>
                <a:cs typeface="CMU Serif Bold Extended Roman"/>
              </a:rPr>
              <a:t>high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from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unpolarized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beam, low </a:t>
            </a:r>
            <a:r>
              <a:rPr lang="en-US" sz="1600" dirty="0" err="1" smtClean="0">
                <a:latin typeface="CMU Serif Bold Extended Roman"/>
                <a:cs typeface="CMU Serif Bold Extended Roman"/>
              </a:rPr>
              <a:t>x</a:t>
            </a:r>
            <a:r>
              <a:rPr lang="en-US" sz="1600" dirty="0" smtClean="0">
                <a:latin typeface="CMU Serif Bold Extended Roman"/>
                <a:cs typeface="CMU Serif Bold Extended Roman"/>
              </a:rPr>
              <a:t> from polarized beam </a:t>
            </a:r>
            <a:endParaRPr lang="en-US" sz="1600" dirty="0">
              <a:latin typeface="CMU Serif Bold Extended Roman"/>
              <a:cs typeface="CMU Serif Bold Extended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875 0.157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gledif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" y="2153696"/>
            <a:ext cx="4724718" cy="399714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3440" y="1727525"/>
            <a:ext cx="8534400" cy="596900"/>
          </a:xfrm>
          <a:prstGeom prst="rect">
            <a:avLst/>
          </a:prstGeom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DC1-0E73-3C4D-A208-4F4CD32DCB7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70114" y="3828110"/>
            <a:ext cx="2514600" cy="304800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10068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Cross Section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pic>
        <p:nvPicPr>
          <p:cNvPr id="29" name="Picture 28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70688" y="814658"/>
            <a:ext cx="5702300" cy="533400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6408436" y="4260932"/>
            <a:ext cx="2610460" cy="2123659"/>
            <a:chOff x="6462094" y="4457700"/>
            <a:chExt cx="2610460" cy="2123659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462094" y="4949831"/>
              <a:ext cx="457200" cy="3048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6495008" y="6026541"/>
              <a:ext cx="406400" cy="304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313604" y="4457700"/>
              <a:ext cx="1758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angle between 2 </a:t>
              </a:r>
              <a:r>
                <a:rPr lang="en-US" dirty="0" err="1" smtClean="0"/>
                <a:t>hadron</a:t>
              </a:r>
              <a:r>
                <a:rPr lang="en-US" dirty="0" smtClean="0"/>
                <a:t> plane and scattering plane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3604" y="5658029"/>
              <a:ext cx="1758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angle between spin vector and scattering plane</a:t>
              </a:r>
            </a:p>
          </p:txBody>
        </p:sp>
        <p:sp>
          <p:nvSpPr>
            <p:cNvPr id="34" name="Left Brace 33"/>
            <p:cNvSpPr/>
            <p:nvPr/>
          </p:nvSpPr>
          <p:spPr>
            <a:xfrm>
              <a:off x="7071031" y="4570285"/>
              <a:ext cx="242573" cy="1087744"/>
            </a:xfrm>
            <a:prstGeom prst="leftBrace">
              <a:avLst>
                <a:gd name="adj1" fmla="val 31228"/>
                <a:gd name="adj2" fmla="val 5159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7071031" y="5711693"/>
              <a:ext cx="242573" cy="841425"/>
            </a:xfrm>
            <a:prstGeom prst="leftBrace">
              <a:avLst>
                <a:gd name="adj1" fmla="val 31228"/>
                <a:gd name="adj2" fmla="val 51592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ame 37"/>
          <p:cNvSpPr/>
          <p:nvPr/>
        </p:nvSpPr>
        <p:spPr>
          <a:xfrm>
            <a:off x="2107817" y="1778179"/>
            <a:ext cx="1322231" cy="512888"/>
          </a:xfrm>
          <a:prstGeom prst="frame">
            <a:avLst>
              <a:gd name="adj1" fmla="val 6151"/>
            </a:avLst>
          </a:prstGeom>
          <a:solidFill>
            <a:srgbClr val="FC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5340869" y="1767099"/>
            <a:ext cx="945959" cy="513725"/>
          </a:xfrm>
          <a:prstGeom prst="frame">
            <a:avLst>
              <a:gd name="adj1" fmla="val 6151"/>
            </a:avLst>
          </a:prstGeom>
          <a:solidFill>
            <a:srgbClr val="FC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6841717" y="1737649"/>
            <a:ext cx="2126627" cy="566928"/>
          </a:xfrm>
          <a:prstGeom prst="frame">
            <a:avLst>
              <a:gd name="adj1" fmla="val 6151"/>
            </a:avLst>
          </a:prstGeom>
          <a:solidFill>
            <a:srgbClr val="FC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074877" y="5514925"/>
            <a:ext cx="2387600" cy="3302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074877" y="5975350"/>
            <a:ext cx="2387600" cy="3810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123313" y="2720035"/>
            <a:ext cx="4940300" cy="774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1114" y="1601108"/>
            <a:ext cx="7912100" cy="596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88508" y="2389981"/>
            <a:ext cx="441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MU Serif Bold Extended Roman"/>
                <a:cs typeface="CMU Serif Bold Extended Roman"/>
              </a:rPr>
              <a:t>P</a:t>
            </a:r>
            <a:r>
              <a:rPr lang="en-US" sz="4000" dirty="0" smtClean="0">
                <a:latin typeface="CMU Serif Bold Extended Roman"/>
                <a:cs typeface="CMU Serif Bold Extended Roman"/>
              </a:rPr>
              <a:t>artial </a:t>
            </a:r>
            <a:r>
              <a:rPr lang="en-US" sz="4000" dirty="0">
                <a:latin typeface="CMU Serif Bold Extended Roman"/>
                <a:cs typeface="CMU Serif Bold Extended Roman"/>
              </a:rPr>
              <a:t>W</a:t>
            </a:r>
            <a:r>
              <a:rPr lang="en-US" sz="4000" dirty="0" smtClean="0">
                <a:latin typeface="CMU Serif Bold Extended Roman"/>
                <a:cs typeface="CMU Serif Bold Extended Roman"/>
              </a:rPr>
              <a:t>ave </a:t>
            </a:r>
            <a:r>
              <a:rPr lang="en-US" sz="4000" dirty="0">
                <a:latin typeface="CMU Serif Bold Extended Roman"/>
                <a:cs typeface="CMU Serif Bold Extended Roman"/>
              </a:rPr>
              <a:t>E</a:t>
            </a:r>
            <a:r>
              <a:rPr lang="en-US" sz="4000" dirty="0" smtClean="0">
                <a:latin typeface="CMU Serif Bold Extended Roman"/>
                <a:cs typeface="CMU Serif Bold Extended Roman"/>
              </a:rPr>
              <a:t>xpansion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700" y="3303032"/>
            <a:ext cx="4203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328DC5"/>
                </a:solidFill>
              </a:rPr>
              <a:t>S/P wave interference</a:t>
            </a:r>
          </a:p>
          <a:p>
            <a:pPr algn="r"/>
            <a:r>
              <a:rPr lang="en-US" sz="2000" dirty="0" smtClean="0">
                <a:latin typeface="CMU Serif Bold Extended Roman"/>
                <a:cs typeface="CMU Serif Bold Extended Roman"/>
              </a:rPr>
              <a:t>Interference of L=0 </a:t>
            </a:r>
            <a:r>
              <a:rPr lang="en-US" sz="2000" dirty="0" err="1" smtClean="0">
                <a:latin typeface="CMU Serif Bold Extended Roman"/>
                <a:cs typeface="CMU Serif Bold Extended Roman"/>
              </a:rPr>
              <a:t>unpolarized</a:t>
            </a:r>
            <a:r>
              <a:rPr lang="en-US" sz="2000" dirty="0" smtClean="0">
                <a:latin typeface="CMU Serif Bold Extended Roman"/>
                <a:cs typeface="CMU Serif Bold Extended Roman"/>
              </a:rPr>
              <a:t> pair and L=1 transversely polarized pair</a:t>
            </a:r>
            <a:endParaRPr lang="en-US" sz="2000" dirty="0">
              <a:latin typeface="CMU Serif Bold Extended Roman"/>
              <a:cs typeface="CMU Serif Bold Extended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90332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28DC5"/>
                </a:solidFill>
              </a:rPr>
              <a:t>P/P wave interference</a:t>
            </a:r>
          </a:p>
          <a:p>
            <a:pPr algn="ctr"/>
            <a:r>
              <a:rPr lang="en-US" sz="2000" dirty="0" smtClean="0">
                <a:latin typeface="CMU Serif Bold Extended Roman"/>
                <a:cs typeface="CMU Serif Bold Extended Roman"/>
              </a:rPr>
              <a:t>Interference of L=1 </a:t>
            </a:r>
            <a:r>
              <a:rPr lang="en-US" sz="2000" dirty="0" err="1" smtClean="0">
                <a:latin typeface="CMU Serif Bold Extended Roman"/>
                <a:cs typeface="CMU Serif Bold Extended Roman"/>
              </a:rPr>
              <a:t>unpolarized</a:t>
            </a:r>
            <a:r>
              <a:rPr lang="en-US" sz="2000" dirty="0" smtClean="0">
                <a:latin typeface="CMU Serif Bold Extended Roman"/>
                <a:cs typeface="CMU Serif Bold Extended Roman"/>
              </a:rPr>
              <a:t> pair and L=1 transversely polarized pair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796" y="5143500"/>
            <a:ext cx="35383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MU Serif Roman"/>
                <a:cs typeface="CMU Serif Roman"/>
              </a:rPr>
              <a:t>P wave contributions come from a spin-1 resonance (               ) </a:t>
            </a:r>
            <a:endParaRPr lang="en-US" sz="2400" dirty="0">
              <a:latin typeface="CMU Serif Roman"/>
              <a:cs typeface="CMU Serif Roman"/>
            </a:endParaRPr>
          </a:p>
        </p:txBody>
      </p:sp>
      <p:cxnSp>
        <p:nvCxnSpPr>
          <p:cNvPr id="13" name="Elbow Connector 12"/>
          <p:cNvCxnSpPr>
            <a:stCxn id="9" idx="3"/>
            <a:endCxn id="29" idx="3"/>
          </p:cNvCxnSpPr>
          <p:nvPr/>
        </p:nvCxnSpPr>
        <p:spPr>
          <a:xfrm flipH="1" flipV="1">
            <a:off x="7688118" y="1877219"/>
            <a:ext cx="973283" cy="2118311"/>
          </a:xfrm>
          <a:prstGeom prst="bentConnector3">
            <a:avLst>
              <a:gd name="adj1" fmla="val -23488"/>
            </a:avLst>
          </a:prstGeom>
          <a:ln w="381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0"/>
            <a:endCxn id="30" idx="1"/>
          </p:cNvCxnSpPr>
          <p:nvPr/>
        </p:nvCxnSpPr>
        <p:spPr>
          <a:xfrm rot="5400000" flipH="1" flipV="1">
            <a:off x="3336019" y="1816213"/>
            <a:ext cx="595550" cy="2352689"/>
          </a:xfrm>
          <a:prstGeom prst="bentConnector2">
            <a:avLst/>
          </a:prstGeom>
          <a:ln w="381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9750" y="5143500"/>
            <a:ext cx="314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r10"/>
                <a:cs typeface="cmr10"/>
              </a:rPr>
              <a:t>expect higher asymmetry around</a:t>
            </a:r>
          </a:p>
          <a:p>
            <a:r>
              <a:rPr lang="en-US" sz="2400" dirty="0" smtClean="0">
                <a:latin typeface="cmr10"/>
                <a:cs typeface="cmr10"/>
              </a:rPr>
              <a:t> .8 </a:t>
            </a:r>
            <a:r>
              <a:rPr lang="en-US" sz="2400" dirty="0" err="1" smtClean="0">
                <a:latin typeface="cmr10"/>
                <a:cs typeface="cmr10"/>
              </a:rPr>
              <a:t>GeV</a:t>
            </a:r>
            <a:endParaRPr lang="en-US" sz="2400" dirty="0">
              <a:latin typeface="cmr10"/>
              <a:cs typeface="cmr10"/>
            </a:endParaRPr>
          </a:p>
        </p:txBody>
      </p:sp>
      <p:cxnSp>
        <p:nvCxnSpPr>
          <p:cNvPr id="20" name="Straight Arrow Connector 19"/>
          <p:cNvCxnSpPr>
            <a:stCxn id="11" idx="3"/>
            <a:endCxn id="19" idx="1"/>
          </p:cNvCxnSpPr>
          <p:nvPr/>
        </p:nvCxnSpPr>
        <p:spPr>
          <a:xfrm>
            <a:off x="4483100" y="5743664"/>
            <a:ext cx="1136650" cy="1588"/>
          </a:xfrm>
          <a:prstGeom prst="straightConnector1">
            <a:avLst/>
          </a:prstGeom>
          <a:ln w="3175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ame 28"/>
          <p:cNvSpPr/>
          <p:nvPr/>
        </p:nvSpPr>
        <p:spPr>
          <a:xfrm>
            <a:off x="4810139" y="1506538"/>
            <a:ext cx="2877979" cy="741362"/>
          </a:xfrm>
          <a:prstGeom prst="frame">
            <a:avLst>
              <a:gd name="adj1" fmla="val 6151"/>
            </a:avLst>
          </a:prstGeom>
          <a:solidFill>
            <a:srgbClr val="FC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4810139" y="2298701"/>
            <a:ext cx="2877979" cy="792162"/>
          </a:xfrm>
          <a:prstGeom prst="frame">
            <a:avLst>
              <a:gd name="adj1" fmla="val 6151"/>
            </a:avLst>
          </a:prstGeom>
          <a:solidFill>
            <a:srgbClr val="FC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843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DC1-0E73-3C4D-A208-4F4CD32DCB7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06700" y="6019800"/>
            <a:ext cx="1422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The STAR Detector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TPC for tracking and PID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BEMC and BBC for triggering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Polarization for 2012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62%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Nonzero asymmetries for 2006 200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GeV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and 2011 500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GeV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data</a:t>
            </a:r>
          </a:p>
          <a:p>
            <a:pPr>
              <a:buNone/>
            </a:pPr>
            <a:endParaRPr lang="en-US" sz="2400" dirty="0" smtClean="0">
              <a:latin typeface="CMU Serif Bold Extended Roman"/>
              <a:cs typeface="CMU Serif Bold Extended Roman"/>
            </a:endParaRPr>
          </a:p>
        </p:txBody>
      </p:sp>
      <p:pic>
        <p:nvPicPr>
          <p:cNvPr id="6" name="Content Placeholder 3" descr="star_sectioncut_02_thu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" y="1855343"/>
            <a:ext cx="4846099" cy="34504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2D6-5798-7D4D-8E45-0A89E724F628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097974" y="3896423"/>
            <a:ext cx="1876767" cy="891116"/>
          </a:xfrm>
          <a:prstGeom prst="straightConnector1">
            <a:avLst/>
          </a:prstGeom>
          <a:ln>
            <a:solidFill>
              <a:srgbClr val="4AD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902187" y="4083751"/>
            <a:ext cx="1910633" cy="533400"/>
          </a:xfrm>
          <a:prstGeom prst="straightConnector1">
            <a:avLst/>
          </a:prstGeom>
          <a:ln>
            <a:solidFill>
              <a:srgbClr val="008EF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01954" y="5521668"/>
            <a:ext cx="444500" cy="215900"/>
          </a:xfrm>
          <a:prstGeom prst="rect">
            <a:avLst/>
          </a:prstGeom>
        </p:spPr>
      </p:pic>
      <p:pic>
        <p:nvPicPr>
          <p:cNvPr id="30" name="Picture 29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710515" y="5369268"/>
            <a:ext cx="457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Method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Find </a:t>
            </a:r>
            <a:r>
              <a:rPr lang="en-US" sz="2400" dirty="0" err="1">
                <a:latin typeface="CMU Serif Bold Extended Roman"/>
                <a:cs typeface="CMU Serif Bold Extended Roman"/>
              </a:rPr>
              <a:t>p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ions</a:t>
            </a:r>
            <a:endParaRPr lang="en-US" sz="2400" dirty="0">
              <a:latin typeface="CMU Serif Bold Extended Roman"/>
              <a:cs typeface="CMU Serif Bold Extended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5912-6BC6-734F-8AC6-0B85C10E3057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7" name="Picture 6" descr="dedxforPI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4" y="2852304"/>
            <a:ext cx="4568575" cy="2964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1339" y="3931402"/>
            <a:ext cx="247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U Serif Bold Extended Roman"/>
                <a:cs typeface="CMU Serif Bold Extended Roman"/>
              </a:rPr>
              <a:t>93-95%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pion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</a:t>
            </a:r>
            <a:endParaRPr lang="en-US" sz="2400" dirty="0">
              <a:latin typeface="CMU Serif Bold Extended Roman"/>
              <a:cs typeface="CMU Serif Bold Extended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300" y="46355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11300" y="3728202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9700" y="3086100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82800" y="297763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MU Serif Bold Extended Roman"/>
                <a:cs typeface="CMU Serif Bold Extended Roman"/>
              </a:rPr>
              <a:t>Method</a:t>
            </a:r>
            <a:endParaRPr lang="en-US" sz="4000" dirty="0">
              <a:latin typeface="CMU Serif Bold Extended Roman"/>
              <a:cs typeface="CMU Serif Bold Extended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MU Serif Bold Extended Roman"/>
                <a:cs typeface="CMU Serif Bold Extended Roman"/>
              </a:rPr>
              <a:t>Find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CMU Serif Bold Extended Roman"/>
                <a:cs typeface="CMU Serif Bold Extended Roman"/>
              </a:rPr>
              <a:t>p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MU Serif Bold Extended Roman"/>
                <a:cs typeface="CMU Serif Bold Extended Roman"/>
              </a:rPr>
              <a:t>ions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MU Serif Bold Extended Roman"/>
              <a:cs typeface="CMU Serif Bold Extended Roman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Combine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pions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into </a:t>
            </a:r>
            <a:r>
              <a:rPr lang="en-US" sz="2400" i="1" dirty="0" smtClean="0">
                <a:latin typeface="CMU Serif Bold Extended Roman"/>
                <a:cs typeface="CMU Serif Bold Extended Roman"/>
              </a:rPr>
              <a:t> 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       pairs </a:t>
            </a:r>
            <a:endParaRPr lang="en-US" sz="2400" dirty="0">
              <a:latin typeface="CMU Serif Bold Extended Roman"/>
              <a:cs typeface="CMU Serif Bold Extended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137B-6053-684A-BA41-F91E80E8F47E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07C-4D31-1C40-8955-3FBBAE645A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  <p:pic>
        <p:nvPicPr>
          <p:cNvPr id="8" name="Picture 7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29440" y="2121765"/>
            <a:ext cx="8636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adiusCut3.tif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35257" y="1365453"/>
            <a:ext cx="3725503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MU Serif Bold Extended Roman"/>
                <a:cs typeface="CMU Serif Bold Extended Roman"/>
              </a:rPr>
              <a:t>Making         Pairs</a:t>
            </a:r>
            <a:endParaRPr lang="en-US" sz="4000" dirty="0">
              <a:solidFill>
                <a:srgbClr val="000000"/>
              </a:solidFill>
              <a:latin typeface="CMU Serif Bold Extended Roman"/>
              <a:cs typeface="CMU Serif Bold Extended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Look at all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pions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in event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P</a:t>
            </a:r>
            <a:r>
              <a:rPr lang="en-US" sz="2400" baseline="-25000" dirty="0" smtClean="0">
                <a:latin typeface="CMU Serif Bold Extended Roman"/>
                <a:cs typeface="CMU Serif Bold Extended Roman"/>
              </a:rPr>
              <a:t>T</a:t>
            </a:r>
            <a:r>
              <a:rPr lang="en-US" sz="2400" dirty="0" smtClean="0">
                <a:latin typeface="CMU Serif Bold Extended Roman"/>
                <a:cs typeface="CMU Serif Bold Extended Roman"/>
              </a:rPr>
              <a:t> of each track &gt; 1.5 </a:t>
            </a:r>
            <a:r>
              <a:rPr lang="en-US" sz="2400" dirty="0" err="1" smtClean="0">
                <a:latin typeface="CMU Serif Bold Extended Roman"/>
                <a:cs typeface="CMU Serif Bold Extended Roman"/>
              </a:rPr>
              <a:t>GeV/c</a:t>
            </a:r>
            <a:endParaRPr lang="en-US" sz="2400" dirty="0" smtClean="0">
              <a:latin typeface="CMU Serif Bold Extended Roman"/>
              <a:cs typeface="CMU Serif Bold Extended Roman"/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good track in TPC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opposite charge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MU Serif Bold Extended Roman"/>
                <a:cs typeface="CMU Serif Bold Extended Roman"/>
              </a:rPr>
              <a:t>within a certain radius </a:t>
            </a:r>
          </a:p>
          <a:p>
            <a:pPr>
              <a:buNone/>
            </a:pPr>
            <a:endParaRPr lang="en-US" dirty="0">
              <a:latin typeface="CMU Serif Bold Extended Roman"/>
              <a:cs typeface="CMU Serif Bold Extended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4035653"/>
            <a:ext cx="4572000" cy="381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DC1-0E73-3C4D-A208-4F4CD32DCB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00083" y="599838"/>
            <a:ext cx="1422400" cy="469900"/>
          </a:xfrm>
          <a:prstGeom prst="rect">
            <a:avLst/>
          </a:prstGeom>
        </p:spPr>
      </p:pic>
      <p:pic>
        <p:nvPicPr>
          <p:cNvPr id="14" name="Picture 13" descr="latex-imag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363076" y="4696665"/>
            <a:ext cx="1168400" cy="2413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0A75-C582-644A-9173-4B93202E4AF8}" type="datetime1">
              <a:rPr lang="en-US" smtClean="0"/>
              <a:pPr/>
              <a:t>4/12/15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APS Meeting 2015   April 11-14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7509</TotalTime>
  <Words>1114</Words>
  <Application>Microsoft Macintosh PowerPoint</Application>
  <PresentationFormat>On-screen Show (4:3)</PresentationFormat>
  <Paragraphs>224</Paragraphs>
  <Slides>31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Measuring transversity in</vt:lpstr>
      <vt:lpstr>Transversity Distribution </vt:lpstr>
      <vt:lpstr>Quark Fragmentation</vt:lpstr>
      <vt:lpstr>Cross Section</vt:lpstr>
      <vt:lpstr>Partial Wave Expansion</vt:lpstr>
      <vt:lpstr>The STAR Detector</vt:lpstr>
      <vt:lpstr>Method</vt:lpstr>
      <vt:lpstr>Method</vt:lpstr>
      <vt:lpstr>Making         Pairs</vt:lpstr>
      <vt:lpstr>Method</vt:lpstr>
      <vt:lpstr>Slide 11</vt:lpstr>
      <vt:lpstr>Slide 12</vt:lpstr>
      <vt:lpstr>Asymmetry as function of</vt:lpstr>
      <vt:lpstr>Asymmetry as function of</vt:lpstr>
      <vt:lpstr>Asymmetry as function of</vt:lpstr>
      <vt:lpstr>Trigger Bias</vt:lpstr>
      <vt:lpstr>Summary</vt:lpstr>
      <vt:lpstr>Thank You</vt:lpstr>
      <vt:lpstr>Slide 19</vt:lpstr>
      <vt:lpstr>1D binning </vt:lpstr>
      <vt:lpstr>Asymmetry Vs Pt</vt:lpstr>
      <vt:lpstr>Asymmetry vs pt</vt:lpstr>
      <vt:lpstr>Asymmetry Vs Mass</vt:lpstr>
      <vt:lpstr>Asymmetry Vs Mass</vt:lpstr>
      <vt:lpstr>Asymmetry Vs Eta</vt:lpstr>
      <vt:lpstr>2011 500 GeV</vt:lpstr>
      <vt:lpstr>2011 500 GeV</vt:lpstr>
      <vt:lpstr>Pion Identification</vt:lpstr>
      <vt:lpstr>Slide 29</vt:lpstr>
      <vt:lpstr>Asymmetry as function of</vt:lpstr>
      <vt:lpstr>Asymmetry as function of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Landry</dc:creator>
  <cp:lastModifiedBy>Keith Landry</cp:lastModifiedBy>
  <cp:revision>117</cp:revision>
  <dcterms:created xsi:type="dcterms:W3CDTF">2015-04-09T05:59:10Z</dcterms:created>
  <dcterms:modified xsi:type="dcterms:W3CDTF">2015-04-12T12:28:42Z</dcterms:modified>
</cp:coreProperties>
</file>