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Default Extension="png" ContentType="image/png"/>
  <Override PartName="/ppt/slideLayouts/slideLayout11.xml" ContentType="application/vnd.openxmlformats-officedocument.presentationml.slideLayout+xml"/>
  <Default Extension="tiff" ContentType="image/tiff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59" r:id="rId4"/>
    <p:sldId id="262" r:id="rId5"/>
    <p:sldId id="263" r:id="rId6"/>
    <p:sldId id="257" r:id="rId7"/>
    <p:sldId id="284" r:id="rId8"/>
    <p:sldId id="267" r:id="rId9"/>
    <p:sldId id="268" r:id="rId10"/>
    <p:sldId id="279" r:id="rId11"/>
    <p:sldId id="273" r:id="rId12"/>
    <p:sldId id="274" r:id="rId13"/>
    <p:sldId id="27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uhammad Elnimr" initials="M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645"/>
    <a:srgbClr val="070F11"/>
    <a:srgbClr val="FF6F32"/>
    <a:srgbClr val="FF1B30"/>
    <a:srgbClr val="FF83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3308" autoAdjust="0"/>
  </p:normalViewPr>
  <p:slideViewPr>
    <p:cSldViewPr snapToObjects="1">
      <p:cViewPr varScale="1">
        <p:scale>
          <a:sx n="133" d="100"/>
          <a:sy n="133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01-28T11:27:49.639" idx="1">
    <p:pos x="4219" y="207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57F910F1-CC1D-CE43-99E9-A0EC45EBB9D3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7A2EC737-5C3D-5549-B48F-B20E80E7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DBBD0D-6F86-3247-8CE2-8BE9D3F66D5F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30108A-8EDB-4C44-A456-835D90FE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FD213A-19AF-D841-9F08-D12455F779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Shown is the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A9D59-945D-5341-9D32-06A3261C9DB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C6CC-ACF0-7E4C-BE26-AAA4E1311FA5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CCB6-B897-BA4C-A87C-01DC51AF7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2684-E999-4646-B3E0-AD6E2719B833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B6D1-58FE-6147-91C1-842B3C38E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9C15-BE6E-D04E-AA34-6F24788B102A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6B45-D516-1A41-B297-AC9F07B6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7FE5-A63F-054D-A46F-E3C7F473DDA6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7C6D-3C69-FE41-985A-BC3BEE06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197D-76D9-0541-B027-8B1D4B0E99D9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9EF9-7FA6-2548-A132-54FC7A2B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77F1-267B-5B45-A776-31CF5BAB059F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903D-09C8-5944-A792-37C63EBF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98C0-D7B2-3543-A80D-EBB58C831588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964-380B-4D46-9219-2C4F14A8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91A0-273F-E245-95E8-1660F9BF6E22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7EAA-2B4A-2D47-87C4-442148E04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E94F-C18D-8D43-B9F8-D8494048329D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5E88-A740-E348-9A79-36177F1C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A317-4563-904C-A91E-DB7509E2BEE0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B225-A5B0-184A-ABB6-09DA0B91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t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7C94-9109-C94B-A565-E17FBC7A9B72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A1E1-A778-5346-81AF-1540A2741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70BB7C-3772-F94C-8532-1BD802EABBAE}" type="datetime1">
              <a:rPr lang="en-US"/>
              <a:pPr>
                <a:defRPr/>
              </a:pPr>
              <a:t>2/12/10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C8028D-F4AF-6049-9E70-07854488B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5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5" Type="http://schemas.openxmlformats.org/officeDocument/2006/relationships/oleObject" Target="../embeddings/Microsoft_Equation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419100" y="1828800"/>
            <a:ext cx="476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200">
                <a:latin typeface="Times New Roman" charset="0"/>
              </a:rPr>
              <a:t>Dihadron fragmentation functions (DFF) within reconstructed jets in p+p collisions at  √s= 200 GeV </a:t>
            </a:r>
            <a:endParaRPr lang="en-US" sz="2200">
              <a:latin typeface="Calibri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27038" y="3621088"/>
            <a:ext cx="261421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nstantia" charset="0"/>
              </a:rPr>
              <a:t>Muhammad </a:t>
            </a:r>
            <a:r>
              <a:rPr lang="en-US" sz="1800" dirty="0" smtClean="0">
                <a:latin typeface="Constantia" charset="0"/>
              </a:rPr>
              <a:t>Elnimr</a:t>
            </a:r>
            <a:r>
              <a:rPr lang="en-US" sz="1800" dirty="0" smtClean="0">
                <a:latin typeface="Constantia" charset="0"/>
              </a:rPr>
              <a:t> </a:t>
            </a:r>
          </a:p>
          <a:p>
            <a:r>
              <a:rPr lang="en-US" sz="1600" dirty="0" smtClean="0">
                <a:latin typeface="Constantia" charset="0"/>
              </a:rPr>
              <a:t>for </a:t>
            </a:r>
            <a:r>
              <a:rPr lang="en-US" sz="1600" dirty="0" smtClean="0">
                <a:latin typeface="Constantia" charset="0"/>
              </a:rPr>
              <a:t>the STAR  </a:t>
            </a:r>
            <a:r>
              <a:rPr lang="en-US" sz="1600" dirty="0" smtClean="0">
                <a:latin typeface="Constantia" charset="0"/>
              </a:rPr>
              <a:t>collaboration</a:t>
            </a:r>
          </a:p>
          <a:p>
            <a:r>
              <a:rPr lang="en-US" sz="1600" dirty="0" smtClean="0">
                <a:latin typeface="Constantia" charset="0"/>
              </a:rPr>
              <a:t> </a:t>
            </a:r>
            <a:endParaRPr lang="en-US" sz="1600" dirty="0" smtClean="0">
              <a:latin typeface="Constantia" charset="0"/>
            </a:endParaRPr>
          </a:p>
          <a:p>
            <a:r>
              <a:rPr lang="en-US" sz="1300" dirty="0">
                <a:latin typeface="Constantia" charset="0"/>
              </a:rPr>
              <a:t>Wayne State </a:t>
            </a:r>
            <a:r>
              <a:rPr lang="en-US" sz="1300" dirty="0" smtClean="0">
                <a:latin typeface="Constantia" charset="0"/>
              </a:rPr>
              <a:t>University</a:t>
            </a:r>
            <a:endParaRPr lang="en-US" sz="1300" dirty="0">
              <a:latin typeface="Constantia" charset="0"/>
            </a:endParaRPr>
          </a:p>
          <a:p>
            <a:endParaRPr lang="en-US" sz="1300" dirty="0" smtClean="0">
              <a:latin typeface="Constantia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92125" y="5257800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nstantia" charset="0"/>
              </a:rPr>
              <a:t>Feb. 16</a:t>
            </a:r>
            <a:r>
              <a:rPr lang="en-US" sz="1400" baseline="30000" dirty="0">
                <a:latin typeface="Constantia" charset="0"/>
              </a:rPr>
              <a:t>th</a:t>
            </a:r>
            <a:r>
              <a:rPr lang="en-US" sz="1400" dirty="0">
                <a:latin typeface="Constantia" charset="0"/>
              </a:rPr>
              <a:t> 2010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00063" y="4887912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nstantia" charset="0"/>
              </a:rPr>
              <a:t>APS April meeting</a:t>
            </a:r>
          </a:p>
        </p:txBody>
      </p:sp>
      <p:pic>
        <p:nvPicPr>
          <p:cNvPr id="15366" name="Picture 12" descr="wsu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38175"/>
            <a:ext cx="22860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Content Placeholder 1"/>
          <p:cNvSpPr txBox="1">
            <a:spLocks/>
          </p:cNvSpPr>
          <p:nvPr/>
        </p:nvSpPr>
        <p:spPr bwMode="auto">
          <a:xfrm>
            <a:off x="5334000" y="2362200"/>
            <a:ext cx="3276600" cy="297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 charset="2"/>
              <a:buChar char=""/>
            </a:pPr>
            <a:r>
              <a:rPr lang="en-US">
                <a:latin typeface="Constantia" charset="0"/>
              </a:rPr>
              <a:t>Definitions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 charset="2"/>
              <a:buChar char=""/>
            </a:pPr>
            <a:r>
              <a:rPr lang="en-US">
                <a:latin typeface="Constantia" charset="0"/>
              </a:rPr>
              <a:t>Motivation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 charset="2"/>
              <a:buChar char=""/>
            </a:pPr>
            <a:r>
              <a:rPr lang="en-US">
                <a:latin typeface="Constantia" charset="0"/>
              </a:rPr>
              <a:t>The STAR experiment/Dataset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 charset="2"/>
              <a:buChar char=""/>
            </a:pPr>
            <a:r>
              <a:rPr lang="en-US">
                <a:latin typeface="Constantia" charset="0"/>
              </a:rPr>
              <a:t>Results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 charset="2"/>
              <a:buChar char=""/>
            </a:pPr>
            <a:r>
              <a:rPr lang="en-US">
                <a:latin typeface="Constantia" charset="0"/>
              </a:rPr>
              <a:t>Summary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410200" y="1066800"/>
            <a:ext cx="2362200" cy="12192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Outline</a:t>
            </a:r>
          </a:p>
        </p:txBody>
      </p:sp>
      <p:pic>
        <p:nvPicPr>
          <p:cNvPr id="15369" name="Picture 9" descr="Screen shot 2010-01-25 at 12.14.00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808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 descr="akt_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78288"/>
            <a:ext cx="31242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3" descr="ak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2845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137275" y="1189038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nstantia" charset="0"/>
              </a:rPr>
              <a:t>STAR preliminary</a:t>
            </a:r>
          </a:p>
        </p:txBody>
      </p:sp>
      <p:sp>
        <p:nvSpPr>
          <p:cNvPr id="32773" name="Tit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F2F2F2"/>
          </a:solidFill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smtClean="0">
                <a:ea typeface="ＭＳ Ｐゴシック" charset="-128"/>
                <a:cs typeface="ＭＳ Ｐゴシック" charset="-128"/>
              </a:rPr>
              <a:t>Comparison of D(z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,z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)/D(z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) and D(z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/1-z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),  </a:t>
            </a:r>
            <a:br>
              <a:rPr lang="en-US" sz="3000" smtClean="0">
                <a:ea typeface="ＭＳ Ｐゴシック" charset="-128"/>
                <a:cs typeface="ＭＳ Ｐゴシック" charset="-128"/>
              </a:rPr>
            </a:br>
            <a:r>
              <a:rPr lang="en-US" sz="3000" smtClean="0">
                <a:ea typeface="ＭＳ Ｐゴシック" charset="-128"/>
                <a:cs typeface="ＭＳ Ｐゴシック" charset="-128"/>
              </a:rPr>
              <a:t>z1=0.2 &amp; 0.8</a:t>
            </a:r>
          </a:p>
        </p:txBody>
      </p:sp>
      <p:sp>
        <p:nvSpPr>
          <p:cNvPr id="32774" name="Content Placeholder 8"/>
          <p:cNvSpPr>
            <a:spLocks/>
          </p:cNvSpPr>
          <p:nvPr/>
        </p:nvSpPr>
        <p:spPr bwMode="auto">
          <a:xfrm>
            <a:off x="427038" y="1790700"/>
            <a:ext cx="2925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Ø"/>
            </a:pPr>
            <a:r>
              <a:rPr lang="en-US" sz="1800" dirty="0">
                <a:latin typeface="Constantia" charset="0"/>
              </a:rPr>
              <a:t>Scaling observed for</a:t>
            </a:r>
            <a:r>
              <a:rPr lang="en-US" sz="1800" dirty="0" smtClean="0">
                <a:latin typeface="Constantia" charset="0"/>
              </a:rPr>
              <a:t> z</a:t>
            </a:r>
            <a:r>
              <a:rPr lang="en-US" sz="1800" baseline="-25000" dirty="0" smtClean="0">
                <a:latin typeface="Constantia" charset="0"/>
              </a:rPr>
              <a:t>2</a:t>
            </a:r>
            <a:r>
              <a:rPr lang="en-US" sz="1800" dirty="0">
                <a:latin typeface="Constantia" charset="0"/>
              </a:rPr>
              <a:t>&lt;0.15 and</a:t>
            </a:r>
            <a:r>
              <a:rPr lang="en-US" sz="1800" dirty="0" smtClean="0">
                <a:latin typeface="Constantia" charset="0"/>
              </a:rPr>
              <a:t> z</a:t>
            </a:r>
            <a:r>
              <a:rPr lang="en-US" sz="1800" baseline="-25000" dirty="0" smtClean="0">
                <a:latin typeface="Constantia" charset="0"/>
              </a:rPr>
              <a:t>1</a:t>
            </a:r>
            <a:r>
              <a:rPr lang="en-US" sz="1800" dirty="0" smtClean="0">
                <a:latin typeface="Constantia" charset="0"/>
              </a:rPr>
              <a:t>=</a:t>
            </a:r>
            <a:r>
              <a:rPr lang="en-US" sz="1800" dirty="0">
                <a:latin typeface="Constantia" charset="0"/>
              </a:rPr>
              <a:t>0.2</a:t>
            </a:r>
          </a:p>
          <a:p>
            <a:pPr marL="273050" indent="-27305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Ø"/>
            </a:pPr>
            <a:r>
              <a:rPr lang="en-US" sz="1800" dirty="0">
                <a:latin typeface="Constantia" charset="0"/>
              </a:rPr>
              <a:t>Scaling violation for</a:t>
            </a:r>
            <a:r>
              <a:rPr lang="en-US" sz="1800" dirty="0" smtClean="0">
                <a:latin typeface="Constantia" charset="0"/>
              </a:rPr>
              <a:t> z</a:t>
            </a:r>
            <a:r>
              <a:rPr lang="en-US" sz="1800" baseline="-25000" dirty="0" smtClean="0">
                <a:latin typeface="Constantia" charset="0"/>
              </a:rPr>
              <a:t>1</a:t>
            </a:r>
            <a:r>
              <a:rPr lang="en-US" sz="1800" dirty="0" smtClean="0">
                <a:latin typeface="Constantia" charset="0"/>
              </a:rPr>
              <a:t>=</a:t>
            </a:r>
            <a:r>
              <a:rPr lang="en-US" sz="1800" dirty="0">
                <a:latin typeface="Constantia" charset="0"/>
              </a:rPr>
              <a:t>0.8</a:t>
            </a:r>
            <a:endParaRPr lang="en-US" sz="1800" dirty="0" smtClean="0">
              <a:latin typeface="Constantia" charset="0"/>
            </a:endParaRPr>
          </a:p>
          <a:p>
            <a:pPr marL="273050" indent="-27305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Ø"/>
            </a:pPr>
            <a:r>
              <a:rPr lang="en-US" sz="1800" dirty="0" smtClean="0">
                <a:latin typeface="Constantia" charset="0"/>
              </a:rPr>
              <a:t>z</a:t>
            </a:r>
            <a:r>
              <a:rPr lang="en-US" sz="1800" baseline="-25000" dirty="0" smtClean="0">
                <a:latin typeface="Constantia" charset="0"/>
              </a:rPr>
              <a:t>1</a:t>
            </a:r>
            <a:r>
              <a:rPr lang="en-US" sz="1800" dirty="0" smtClean="0">
                <a:latin typeface="Constantia" charset="0"/>
              </a:rPr>
              <a:t>–dependence not understood yet.</a:t>
            </a:r>
            <a:r>
              <a:rPr lang="en-US" sz="1800" baseline="-25000" dirty="0" smtClean="0">
                <a:latin typeface="Constantia" charset="0"/>
              </a:rPr>
              <a:t> </a:t>
            </a:r>
            <a:endParaRPr lang="en-US" sz="1800" dirty="0" smtClean="0">
              <a:latin typeface="Constantia" charset="0"/>
            </a:endParaRPr>
          </a:p>
          <a:p>
            <a:pPr marL="273050" indent="-27305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Ø"/>
            </a:pPr>
            <a:r>
              <a:rPr lang="en-US" sz="1800" dirty="0" smtClean="0">
                <a:latin typeface="Constantia" charset="0"/>
              </a:rPr>
              <a:t>But </a:t>
            </a:r>
            <a:r>
              <a:rPr lang="en-US" sz="1800" dirty="0">
                <a:latin typeface="Constantia" charset="0"/>
              </a:rPr>
              <a:t>provide additional information on the jet structure since </a:t>
            </a: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762000" y="513873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tx2"/>
                </a:solidFill>
                <a:latin typeface="Calibri" charset="0"/>
              </a:rPr>
              <a:t>D(z</a:t>
            </a:r>
            <a:r>
              <a:rPr lang="en-US" sz="2200" baseline="-25000">
                <a:solidFill>
                  <a:schemeClr val="tx2"/>
                </a:solidFill>
                <a:latin typeface="Calibri" charset="0"/>
              </a:rPr>
              <a:t>1</a:t>
            </a:r>
            <a:r>
              <a:rPr lang="en-US" sz="2200">
                <a:solidFill>
                  <a:schemeClr val="tx2"/>
                </a:solidFill>
                <a:latin typeface="Calibri" charset="0"/>
              </a:rPr>
              <a:t>,z</a:t>
            </a:r>
            <a:r>
              <a:rPr lang="en-US" sz="2200" baseline="-25000">
                <a:solidFill>
                  <a:schemeClr val="tx2"/>
                </a:solidFill>
                <a:latin typeface="Calibri" charset="0"/>
              </a:rPr>
              <a:t>2</a:t>
            </a:r>
            <a:r>
              <a:rPr lang="en-US" sz="2200">
                <a:solidFill>
                  <a:schemeClr val="tx2"/>
                </a:solidFill>
                <a:latin typeface="Calibri" charset="0"/>
              </a:rPr>
              <a:t>)/D(z</a:t>
            </a:r>
            <a:r>
              <a:rPr lang="en-US" sz="2200" baseline="-25000">
                <a:solidFill>
                  <a:schemeClr val="tx2"/>
                </a:solidFill>
                <a:latin typeface="Calibri" charset="0"/>
              </a:rPr>
              <a:t>1</a:t>
            </a:r>
            <a:r>
              <a:rPr lang="en-US" sz="2200">
                <a:solidFill>
                  <a:schemeClr val="tx2"/>
                </a:solidFill>
                <a:latin typeface="Calibri" charset="0"/>
              </a:rPr>
              <a:t>)D(z</a:t>
            </a:r>
            <a:r>
              <a:rPr lang="en-US" sz="2200" baseline="-25000">
                <a:solidFill>
                  <a:schemeClr val="tx2"/>
                </a:solidFill>
                <a:latin typeface="Calibri" charset="0"/>
              </a:rPr>
              <a:t>2</a:t>
            </a:r>
            <a:r>
              <a:rPr lang="en-US" sz="2200">
                <a:solidFill>
                  <a:schemeClr val="tx2"/>
                </a:solidFill>
                <a:latin typeface="Calibri" charset="0"/>
              </a:rPr>
              <a:t>/1-z</a:t>
            </a:r>
            <a:r>
              <a:rPr lang="en-US" sz="2200" baseline="-25000">
                <a:solidFill>
                  <a:schemeClr val="tx2"/>
                </a:solidFill>
                <a:latin typeface="Calibri" charset="0"/>
              </a:rPr>
              <a:t>1</a:t>
            </a:r>
            <a:r>
              <a:rPr lang="en-US" sz="2200">
                <a:solidFill>
                  <a:schemeClr val="tx2"/>
                </a:solidFill>
                <a:latin typeface="Calibri" charset="0"/>
              </a:rPr>
              <a:t>) ≠ 1</a:t>
            </a:r>
          </a:p>
        </p:txBody>
      </p:sp>
      <p:sp>
        <p:nvSpPr>
          <p:cNvPr id="32776" name="Rectangle 17"/>
          <p:cNvSpPr>
            <a:spLocks noChangeArrowheads="1"/>
          </p:cNvSpPr>
          <p:nvPr/>
        </p:nvSpPr>
        <p:spPr bwMode="auto">
          <a:xfrm>
            <a:off x="6586538" y="2362200"/>
            <a:ext cx="1624012" cy="966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/>
              <a:t>z</a:t>
            </a:r>
            <a:r>
              <a:rPr lang="en-US" sz="1800" baseline="-25000"/>
              <a:t>1</a:t>
            </a:r>
            <a:r>
              <a:rPr lang="en-US" sz="1800"/>
              <a:t>=0.2</a:t>
            </a:r>
          </a:p>
          <a:p>
            <a:r>
              <a:rPr lang="en-US" sz="1800"/>
              <a:t>z</a:t>
            </a:r>
            <a:r>
              <a:rPr lang="en-US" sz="1800" baseline="-25000"/>
              <a:t>2</a:t>
            </a:r>
            <a:r>
              <a:rPr lang="en-US" sz="1800"/>
              <a:t>&lt;z</a:t>
            </a:r>
            <a:r>
              <a:rPr lang="en-US" sz="1800" baseline="-25000"/>
              <a:t>1</a:t>
            </a:r>
            <a:endParaRPr lang="en-US" sz="1800"/>
          </a:p>
        </p:txBody>
      </p:sp>
      <p:sp>
        <p:nvSpPr>
          <p:cNvPr id="32777" name="Rectangle 19"/>
          <p:cNvSpPr>
            <a:spLocks noChangeArrowheads="1"/>
          </p:cNvSpPr>
          <p:nvPr/>
        </p:nvSpPr>
        <p:spPr bwMode="auto">
          <a:xfrm>
            <a:off x="6529388" y="4800600"/>
            <a:ext cx="1471612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/>
              <a:t>z</a:t>
            </a:r>
            <a:r>
              <a:rPr lang="en-US" sz="1800" baseline="-25000"/>
              <a:t>1</a:t>
            </a:r>
            <a:r>
              <a:rPr lang="en-US" sz="1800"/>
              <a:t>=0.8</a:t>
            </a:r>
          </a:p>
          <a:p>
            <a:r>
              <a:rPr lang="en-US" sz="1800"/>
              <a:t>z</a:t>
            </a:r>
            <a:r>
              <a:rPr lang="en-US" sz="1800" baseline="-25000"/>
              <a:t>2</a:t>
            </a:r>
            <a:r>
              <a:rPr lang="en-US" sz="1800"/>
              <a:t>&lt; z</a:t>
            </a:r>
            <a:r>
              <a:rPr lang="en-US" sz="1800" baseline="-25000"/>
              <a:t>1</a:t>
            </a:r>
            <a:endParaRPr lang="en-US" sz="1800"/>
          </a:p>
          <a:p>
            <a:r>
              <a:rPr lang="en-US" sz="1800"/>
              <a:t>z</a:t>
            </a:r>
            <a:r>
              <a:rPr lang="en-US" sz="1800" baseline="-25000"/>
              <a:t>2</a:t>
            </a:r>
            <a:r>
              <a:rPr lang="en-US" sz="1800"/>
              <a:t>&lt;1-z</a:t>
            </a:r>
            <a:r>
              <a:rPr lang="en-US" sz="1800" baseline="-25000"/>
              <a:t>1</a:t>
            </a:r>
            <a:endParaRPr lang="en-US" sz="1800"/>
          </a:p>
        </p:txBody>
      </p:sp>
      <p:sp>
        <p:nvSpPr>
          <p:cNvPr id="32778" name="Oval 20"/>
          <p:cNvSpPr>
            <a:spLocks noChangeArrowheads="1"/>
          </p:cNvSpPr>
          <p:nvPr/>
        </p:nvSpPr>
        <p:spPr bwMode="auto">
          <a:xfrm rot="1654609">
            <a:off x="5299075" y="2171700"/>
            <a:ext cx="838200" cy="381000"/>
          </a:xfrm>
          <a:prstGeom prst="ellipse">
            <a:avLst/>
          </a:prstGeom>
          <a:noFill/>
          <a:ln w="19050">
            <a:solidFill>
              <a:srgbClr val="FF1B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21"/>
          <p:cNvSpPr>
            <a:spLocks noChangeShapeType="1"/>
          </p:cNvSpPr>
          <p:nvPr/>
        </p:nvSpPr>
        <p:spPr bwMode="auto">
          <a:xfrm>
            <a:off x="2819400" y="2171700"/>
            <a:ext cx="263207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Line 22"/>
          <p:cNvSpPr>
            <a:spLocks noChangeShapeType="1"/>
          </p:cNvSpPr>
          <p:nvPr/>
        </p:nvSpPr>
        <p:spPr bwMode="auto">
          <a:xfrm>
            <a:off x="2790825" y="2805113"/>
            <a:ext cx="2316163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Summary/Outlook</a:t>
            </a: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smtClean="0">
                <a:ea typeface="ＭＳ Ｐゴシック" charset="-128"/>
                <a:cs typeface="ＭＳ Ｐゴシック" charset="-128"/>
              </a:rPr>
              <a:t>First measurements of (real) dihadron fragmentation functions in p+p.</a:t>
            </a:r>
          </a:p>
          <a:p>
            <a:pPr eaLnBrk="1" hangingPunct="1">
              <a:buFont typeface="Wingdings" charset="2"/>
              <a:buChar char="Ø"/>
            </a:pPr>
            <a:r>
              <a:rPr lang="en-US" smtClean="0">
                <a:ea typeface="ＭＳ Ｐゴシック" charset="-128"/>
                <a:cs typeface="ＭＳ Ｐゴシック" charset="-128"/>
              </a:rPr>
              <a:t>Serves as reference for similar measurement in A+A.</a:t>
            </a:r>
          </a:p>
          <a:p>
            <a:pPr eaLnBrk="1" hangingPunct="1">
              <a:buFont typeface="Wingdings" charset="2"/>
              <a:buChar char="Ø"/>
            </a:pPr>
            <a:r>
              <a:rPr lang="en-US" smtClean="0">
                <a:ea typeface="ＭＳ Ｐゴシック" charset="-128"/>
                <a:cs typeface="ＭＳ Ｐゴシック" charset="-128"/>
              </a:rPr>
              <a:t>For z</a:t>
            </a:r>
            <a:r>
              <a:rPr lang="en-US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=0.5 reasonable agreement for jets &gt;20 GeV.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mtClean="0"/>
              <a:t>According to Majumder,  Quark jet dominance.</a:t>
            </a:r>
          </a:p>
          <a:p>
            <a:pPr eaLnBrk="1" hangingPunct="1">
              <a:buFont typeface="Wingdings" charset="2"/>
              <a:buChar char="Ø"/>
            </a:pPr>
            <a:r>
              <a:rPr lang="en-US" i="1" smtClean="0">
                <a:ea typeface="ＭＳ Ｐゴシック" charset="-128"/>
                <a:cs typeface="ＭＳ Ｐゴシック" charset="-128"/>
              </a:rPr>
              <a:t>Outlook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: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mtClean="0"/>
              <a:t>Comparison with Pythia Simulations (including detector acceptance)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mtClean="0"/>
              <a:t>Correct for acceptance, efficiency, and resolution effects.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 bwMode="auto">
          <a:xfrm>
            <a:off x="457200" y="2819400"/>
            <a:ext cx="8229600" cy="1219200"/>
          </a:xfrm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BACK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64" name="Content Placeholder 3" descr="untitled_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8" y="2209800"/>
            <a:ext cx="31670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6434138" y="3536950"/>
            <a:ext cx="609600" cy="244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i="1" dirty="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Z</a:t>
            </a:r>
            <a:r>
              <a:rPr lang="en-US" sz="1000" i="1" baseline="-25000" dirty="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1</a:t>
            </a:r>
            <a:r>
              <a:rPr lang="en-US" sz="1000" i="1" dirty="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=0.26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205538" y="4357688"/>
            <a:ext cx="838200" cy="244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i="1" dirty="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Z</a:t>
            </a:r>
            <a:r>
              <a:rPr lang="en-US" sz="1000" i="1" baseline="-25000" dirty="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1</a:t>
            </a:r>
            <a:r>
              <a:rPr lang="en-US" sz="1000" i="1" dirty="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=0.625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214938" y="5137150"/>
            <a:ext cx="762000" cy="244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i="1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Z</a:t>
            </a:r>
            <a:r>
              <a:rPr lang="en-US" sz="1000" i="1" baseline="-25000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1</a:t>
            </a:r>
            <a:r>
              <a:rPr lang="en-US" sz="1000" i="1">
                <a:latin typeface="Calibri" charset="0"/>
                <a:ea typeface="ＭＳ Ｐゴシック" pitchFamily="-72" charset="-128"/>
                <a:cs typeface="ＭＳ Ｐゴシック" pitchFamily="-72" charset="-128"/>
              </a:rPr>
              <a:t>=0.875</a:t>
            </a: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642938" y="3074988"/>
            <a:ext cx="1760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Lines (dashed,dotted,etc…)</a:t>
            </a:r>
          </a:p>
        </p:txBody>
      </p:sp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1412875" y="4999038"/>
            <a:ext cx="990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Points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>
            <a:off x="2403475" y="3352800"/>
            <a:ext cx="1897063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>
            <a:off x="2403475" y="5137150"/>
            <a:ext cx="1897063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224338" y="2600325"/>
            <a:ext cx="381000" cy="166687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284663" y="4297363"/>
            <a:ext cx="320675" cy="126523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Definitions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Single-hadron FF (SFF):</a:t>
            </a:r>
          </a:p>
          <a:p>
            <a:pPr lvl="1"/>
            <a:r>
              <a:rPr lang="en-US" smtClean="0"/>
              <a:t>D(z</a:t>
            </a:r>
            <a:r>
              <a:rPr lang="en-US" baseline="-25000" smtClean="0"/>
              <a:t>1</a:t>
            </a:r>
            <a:r>
              <a:rPr lang="en-US" smtClean="0"/>
              <a:t>)=dN/dz</a:t>
            </a:r>
            <a:r>
              <a:rPr lang="en-US" baseline="-25000" smtClean="0"/>
              <a:t>1 </a:t>
            </a:r>
            <a:r>
              <a:rPr lang="en-US" smtClean="0"/>
              <a:t>              inside the jet</a:t>
            </a:r>
          </a:p>
          <a:p>
            <a:pPr lvl="2">
              <a:buFont typeface="Wingdings 2" charset="2"/>
              <a:buNone/>
            </a:pPr>
            <a:r>
              <a:rPr lang="en-US" smtClean="0">
                <a:ea typeface="ＭＳ Ｐゴシック" charset="-128"/>
              </a:rPr>
              <a:t> z</a:t>
            </a:r>
            <a:r>
              <a:rPr lang="en-US" baseline="-25000" smtClean="0">
                <a:ea typeface="ＭＳ Ｐゴシック" charset="-128"/>
              </a:rPr>
              <a:t>1</a:t>
            </a:r>
            <a:r>
              <a:rPr lang="en-US" smtClean="0">
                <a:ea typeface="ＭＳ Ｐゴシック" charset="-128"/>
              </a:rPr>
              <a:t> = p</a:t>
            </a:r>
            <a:r>
              <a:rPr lang="en-US" baseline="-25000" smtClean="0">
                <a:ea typeface="ＭＳ Ｐゴシック" charset="-128"/>
              </a:rPr>
              <a:t>T</a:t>
            </a:r>
            <a:r>
              <a:rPr lang="en-US" smtClean="0">
                <a:ea typeface="ＭＳ Ｐゴシック" charset="-128"/>
              </a:rPr>
              <a:t>/E</a:t>
            </a:r>
            <a:r>
              <a:rPr lang="en-US" baseline="-25000" smtClean="0">
                <a:ea typeface="ＭＳ Ｐゴシック" charset="-128"/>
              </a:rPr>
              <a:t>jet</a:t>
            </a:r>
          </a:p>
          <a:p>
            <a:pPr lvl="2">
              <a:buFont typeface="Wingdings 2" charset="2"/>
              <a:buNone/>
            </a:pPr>
            <a:endParaRPr lang="en-US" baseline="-25000" smtClean="0">
              <a:ea typeface="ＭＳ Ｐゴシック" charset="-128"/>
            </a:endParaRPr>
          </a:p>
          <a:p>
            <a:pPr lvl="2">
              <a:buFont typeface="Wingdings 2" charset="2"/>
              <a:buNone/>
            </a:pPr>
            <a:endParaRPr lang="en-US" baseline="-25000" smtClean="0">
              <a:ea typeface="ＭＳ Ｐゴシック" charset="-128"/>
            </a:endParaRPr>
          </a:p>
          <a:p>
            <a:pPr lvl="2">
              <a:buFont typeface="Wingdings 2" charset="2"/>
              <a:buNone/>
            </a:pPr>
            <a:endParaRPr lang="en-US" baseline="-25000" smtClean="0">
              <a:ea typeface="ＭＳ Ｐゴシック" charset="-128"/>
            </a:endParaRPr>
          </a:p>
          <a:p>
            <a:pPr lvl="2">
              <a:buFont typeface="Wingdings 2" charset="2"/>
              <a:buNone/>
            </a:pPr>
            <a:endParaRPr lang="en-US" baseline="-25000" smtClean="0">
              <a:ea typeface="ＭＳ Ｐゴシック" charset="-128"/>
            </a:endParaRPr>
          </a:p>
          <a:p>
            <a:pPr lvl="2">
              <a:buFont typeface="Wingdings 2" charset="2"/>
              <a:buNone/>
            </a:pPr>
            <a:endParaRPr lang="en-US" baseline="-25000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Dihadron FF (DFF):</a:t>
            </a:r>
          </a:p>
          <a:p>
            <a:pPr lvl="1"/>
            <a:r>
              <a:rPr lang="en-US" smtClean="0"/>
              <a:t>D(z</a:t>
            </a:r>
            <a:r>
              <a:rPr lang="en-US" baseline="-25000" smtClean="0"/>
              <a:t>1</a:t>
            </a:r>
            <a:r>
              <a:rPr lang="en-US" smtClean="0"/>
              <a:t>,z</a:t>
            </a:r>
            <a:r>
              <a:rPr lang="en-US" baseline="-25000" smtClean="0"/>
              <a:t>2</a:t>
            </a:r>
            <a:r>
              <a:rPr lang="en-US" smtClean="0"/>
              <a:t>)=d</a:t>
            </a:r>
            <a:r>
              <a:rPr lang="en-US" baseline="30000" smtClean="0"/>
              <a:t>2</a:t>
            </a:r>
            <a:r>
              <a:rPr lang="en-US" smtClean="0"/>
              <a:t>N/dz</a:t>
            </a:r>
            <a:r>
              <a:rPr lang="en-US" baseline="-25000" smtClean="0"/>
              <a:t>1</a:t>
            </a:r>
            <a:r>
              <a:rPr lang="en-US" smtClean="0"/>
              <a:t>dz</a:t>
            </a:r>
            <a:r>
              <a:rPr lang="en-US" baseline="-25000" smtClean="0"/>
              <a:t>2                       </a:t>
            </a:r>
            <a:r>
              <a:rPr lang="en-US" smtClean="0"/>
              <a:t>pairs inside the jet</a:t>
            </a:r>
            <a:endParaRPr lang="en-US" baseline="-25000" smtClean="0"/>
          </a:p>
          <a:p>
            <a:pPr lvl="3">
              <a:buFont typeface="Wingdings 2" charset="2"/>
              <a:buNone/>
            </a:pPr>
            <a:r>
              <a:rPr lang="en-US" smtClean="0">
                <a:ea typeface="ＭＳ Ｐゴシック" charset="-128"/>
              </a:rPr>
              <a:t> z</a:t>
            </a:r>
            <a:r>
              <a:rPr lang="en-US" baseline="-25000" smtClean="0">
                <a:ea typeface="ＭＳ Ｐゴシック" charset="-128"/>
              </a:rPr>
              <a:t>1</a:t>
            </a:r>
            <a:r>
              <a:rPr lang="en-US" smtClean="0">
                <a:ea typeface="ＭＳ Ｐゴシック" charset="-128"/>
              </a:rPr>
              <a:t> = p</a:t>
            </a:r>
            <a:r>
              <a:rPr lang="en-US" baseline="-25000" smtClean="0">
                <a:ea typeface="ＭＳ Ｐゴシック" charset="-128"/>
              </a:rPr>
              <a:t>T1</a:t>
            </a:r>
            <a:r>
              <a:rPr lang="en-US" smtClean="0">
                <a:ea typeface="ＭＳ Ｐゴシック" charset="-128"/>
              </a:rPr>
              <a:t>/E</a:t>
            </a:r>
            <a:r>
              <a:rPr lang="en-US" baseline="-25000" smtClean="0">
                <a:ea typeface="ＭＳ Ｐゴシック" charset="-128"/>
              </a:rPr>
              <a:t>jet    ,</a:t>
            </a:r>
            <a:r>
              <a:rPr lang="en-US" smtClean="0">
                <a:ea typeface="ＭＳ Ｐゴシック" charset="-128"/>
              </a:rPr>
              <a:t> z</a:t>
            </a:r>
            <a:r>
              <a:rPr lang="en-US" baseline="-25000" smtClean="0">
                <a:ea typeface="ＭＳ Ｐゴシック" charset="-128"/>
              </a:rPr>
              <a:t>2</a:t>
            </a:r>
            <a:r>
              <a:rPr lang="en-US" smtClean="0">
                <a:ea typeface="ＭＳ Ｐゴシック" charset="-128"/>
              </a:rPr>
              <a:t> = p</a:t>
            </a:r>
            <a:r>
              <a:rPr lang="en-US" baseline="-25000" smtClean="0">
                <a:ea typeface="ＭＳ Ｐゴシック" charset="-128"/>
              </a:rPr>
              <a:t>T2</a:t>
            </a:r>
            <a:r>
              <a:rPr lang="en-US" smtClean="0">
                <a:ea typeface="ＭＳ Ｐゴシック" charset="-128"/>
              </a:rPr>
              <a:t>/E</a:t>
            </a:r>
            <a:r>
              <a:rPr lang="en-US" baseline="-25000" smtClean="0">
                <a:ea typeface="ＭＳ Ｐゴシック" charset="-128"/>
              </a:rPr>
              <a:t>jet</a:t>
            </a:r>
          </a:p>
          <a:p>
            <a:pPr lvl="3">
              <a:buFont typeface="Wingdings 2" charset="2"/>
              <a:buNone/>
            </a:pPr>
            <a:endParaRPr lang="en-US" baseline="-25000" smtClean="0">
              <a:ea typeface="ＭＳ Ｐゴシック" charset="-128"/>
            </a:endParaRPr>
          </a:p>
          <a:p>
            <a:pPr lvl="3">
              <a:buFont typeface="Wingdings 2" charset="2"/>
              <a:buNone/>
            </a:pPr>
            <a:r>
              <a:rPr lang="en-US" baseline="-25000" smtClean="0">
                <a:ea typeface="ＭＳ Ｐゴシック" charset="-128"/>
              </a:rPr>
              <a:t>              </a:t>
            </a:r>
            <a:r>
              <a:rPr lang="en-US" smtClean="0">
                <a:ea typeface="ＭＳ Ｐゴシック" charset="-128"/>
              </a:rPr>
              <a:t> </a:t>
            </a:r>
            <a:r>
              <a:rPr lang="en-US" baseline="-25000" smtClean="0">
                <a:ea typeface="ＭＳ Ｐゴシック" charset="-128"/>
              </a:rPr>
              <a:t> </a:t>
            </a:r>
            <a:endParaRPr lang="en-US" smtClean="0">
              <a:ea typeface="ＭＳ Ｐゴシック" charset="-128"/>
            </a:endParaRPr>
          </a:p>
          <a:p>
            <a:pPr lvl="1"/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667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30480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1828801" y="3430587"/>
            <a:ext cx="455612" cy="303213"/>
          </a:xfrm>
          <a:prstGeom prst="bentConnector3">
            <a:avLst>
              <a:gd name="adj1" fmla="val 335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5" name="TextBox 18"/>
          <p:cNvSpPr txBox="1">
            <a:spLocks noChangeArrowheads="1"/>
          </p:cNvSpPr>
          <p:nvPr/>
        </p:nvSpPr>
        <p:spPr bwMode="auto">
          <a:xfrm>
            <a:off x="3962400" y="2971800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 of the jet</a:t>
            </a:r>
          </a:p>
        </p:txBody>
      </p: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1905000" y="3805238"/>
            <a:ext cx="523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Transverse momentum of the hadron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86200" y="5257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3" descr="aps.tif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91200" y="2460625"/>
            <a:ext cx="3048000" cy="1947863"/>
          </a:xfr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019800" y="1430337"/>
            <a:ext cx="2819400" cy="7032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Away-side is suppressed in central </a:t>
            </a:r>
            <a:r>
              <a:rPr lang="en-US" sz="1800" dirty="0" err="1">
                <a:latin typeface="+mn-lt"/>
                <a:ea typeface="+mn-ea"/>
                <a:cs typeface="+mn-cs"/>
              </a:rPr>
              <a:t>Au+Au</a:t>
            </a:r>
            <a:r>
              <a:rPr lang="en-US" sz="1800" dirty="0">
                <a:latin typeface="+mn-lt"/>
                <a:ea typeface="+mn-ea"/>
                <a:cs typeface="+mn-cs"/>
              </a:rPr>
              <a:t> compared to </a:t>
            </a:r>
            <a:r>
              <a:rPr lang="en-US" sz="1800" dirty="0" err="1">
                <a:latin typeface="+mn-lt"/>
                <a:ea typeface="+mn-ea"/>
                <a:cs typeface="+mn-cs"/>
              </a:rPr>
              <a:t>p+p</a:t>
            </a:r>
            <a:r>
              <a:rPr lang="en-US" sz="1800" dirty="0">
                <a:latin typeface="+mn-lt"/>
                <a:ea typeface="+mn-ea"/>
                <a:cs typeface="+mn-cs"/>
              </a:rPr>
              <a:t>/</a:t>
            </a:r>
            <a:r>
              <a:rPr lang="en-US" sz="1800" dirty="0" err="1">
                <a:latin typeface="+mn-lt"/>
                <a:ea typeface="+mn-ea"/>
                <a:cs typeface="+mn-cs"/>
              </a:rPr>
              <a:t>d+Au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126289" y="2855913"/>
            <a:ext cx="1673223" cy="22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2971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6019800" y="4797425"/>
            <a:ext cx="293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nstantia" charset="0"/>
              </a:rPr>
              <a:t>Phys. Rev. </a:t>
            </a:r>
            <a:r>
              <a:rPr lang="en-US" sz="1400" dirty="0" err="1">
                <a:latin typeface="Constantia" charset="0"/>
              </a:rPr>
              <a:t>Lett</a:t>
            </a:r>
            <a:r>
              <a:rPr lang="en-US" sz="1400" dirty="0">
                <a:latin typeface="Constantia" charset="0"/>
              </a:rPr>
              <a:t>. 91 (2003) 072304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2503488"/>
            <a:ext cx="457200" cy="1836737"/>
          </a:xfrm>
          <a:prstGeom prst="ellipse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465" name="Content Placeholder 1"/>
          <p:cNvSpPr txBox="1">
            <a:spLocks/>
          </p:cNvSpPr>
          <p:nvPr/>
        </p:nvSpPr>
        <p:spPr bwMode="auto">
          <a:xfrm>
            <a:off x="152400" y="1846263"/>
            <a:ext cx="5562600" cy="341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9763" lvl="1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Constantia" charset="0"/>
              </a:rPr>
              <a:t>Why study DFF?</a:t>
            </a:r>
          </a:p>
          <a:p>
            <a:pPr marL="1096963" lvl="2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 2" charset="2"/>
              <a:buChar char=""/>
            </a:pP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Near-side is the same for </a:t>
            </a:r>
            <a:r>
              <a:rPr lang="en-US" sz="2000" dirty="0" err="1">
                <a:solidFill>
                  <a:schemeClr val="tx2"/>
                </a:solidFill>
                <a:latin typeface="Constantia" charset="0"/>
              </a:rPr>
              <a:t>Au+Au</a:t>
            </a: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 compared to </a:t>
            </a:r>
            <a:r>
              <a:rPr lang="en-US" sz="2000" dirty="0" err="1">
                <a:solidFill>
                  <a:schemeClr val="tx2"/>
                </a:solidFill>
                <a:latin typeface="Constantia" charset="0"/>
              </a:rPr>
              <a:t>p+p/d+Au</a:t>
            </a: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 !</a:t>
            </a:r>
          </a:p>
          <a:p>
            <a:pPr marL="1554163" lvl="3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Surface bias or</a:t>
            </a:r>
            <a:r>
              <a:rPr lang="en-US" sz="2000" dirty="0" smtClean="0">
                <a:solidFill>
                  <a:schemeClr val="tx2"/>
                </a:solidFill>
                <a:latin typeface="Constantia" charset="0"/>
              </a:rPr>
              <a:t> other </a:t>
            </a:r>
            <a:r>
              <a:rPr lang="en-US" sz="2000" smtClean="0">
                <a:solidFill>
                  <a:schemeClr val="tx2"/>
                </a:solidFill>
                <a:latin typeface="Constantia" charset="0"/>
              </a:rPr>
              <a:t>physics phenomena?</a:t>
            </a: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??</a:t>
            </a:r>
          </a:p>
          <a:p>
            <a:pPr marL="1554163" lvl="3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Near-side pairs come from the same jet.</a:t>
            </a:r>
          </a:p>
          <a:p>
            <a:pPr marL="1096963" lvl="2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 2" charset="2"/>
              <a:buChar char=""/>
            </a:pPr>
            <a:r>
              <a:rPr lang="en-US" sz="2000" dirty="0">
                <a:solidFill>
                  <a:schemeClr val="tx2"/>
                </a:solidFill>
                <a:latin typeface="Constantia" charset="0"/>
              </a:rPr>
              <a:t>Ratio of DFF/Single-FF is interesting since:</a:t>
            </a:r>
          </a:p>
          <a:p>
            <a:pPr marL="1554163" lvl="3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 2" charset="2"/>
              <a:buChar char=""/>
            </a:pPr>
            <a:endParaRPr lang="en-US" sz="2000" dirty="0">
              <a:solidFill>
                <a:schemeClr val="tx2"/>
              </a:solidFill>
              <a:latin typeface="Constantia" charset="0"/>
            </a:endParaRPr>
          </a:p>
          <a:p>
            <a:pPr marL="1554163" lvl="3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 2" charset="2"/>
              <a:buChar char=""/>
            </a:pPr>
            <a:endParaRPr lang="en-US" sz="2000" dirty="0">
              <a:solidFill>
                <a:schemeClr val="tx2"/>
              </a:solidFill>
              <a:latin typeface="Constantia" charset="0"/>
            </a:endParaRPr>
          </a:p>
        </p:txBody>
      </p:sp>
      <p:sp>
        <p:nvSpPr>
          <p:cNvPr id="19466" name="Content Placeholder 1"/>
          <p:cNvSpPr txBox="1">
            <a:spLocks/>
          </p:cNvSpPr>
          <p:nvPr/>
        </p:nvSpPr>
        <p:spPr bwMode="auto">
          <a:xfrm>
            <a:off x="152400" y="5410200"/>
            <a:ext cx="8686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9763" lvl="1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 2" charset="2"/>
              <a:buChar char=""/>
            </a:pPr>
            <a:r>
              <a:rPr lang="en-US">
                <a:latin typeface="Constantia" charset="0"/>
              </a:rPr>
              <a:t>DFF in A+A compared to p+p:</a:t>
            </a:r>
          </a:p>
          <a:p>
            <a:pPr marL="1027113" lvl="2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>
                <a:latin typeface="Constantia" charset="0"/>
              </a:rPr>
              <a:t>How is DFF modified in A+A compared to p+p?</a:t>
            </a:r>
          </a:p>
          <a:p>
            <a:pPr marL="1414463" lvl="3" indent="-273050" defTabSz="914400"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>
                <a:latin typeface="Constantia" charset="0"/>
              </a:rPr>
              <a:t>Theoretical predictions are needed!  </a:t>
            </a:r>
            <a:endParaRPr lang="en-US">
              <a:solidFill>
                <a:schemeClr val="tx2"/>
              </a:solidFill>
              <a:latin typeface="Constantia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Motivation I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468" name="Text Box 1037"/>
          <p:cNvSpPr txBox="1">
            <a:spLocks noChangeArrowheads="1"/>
          </p:cNvSpPr>
          <p:nvPr/>
        </p:nvSpPr>
        <p:spPr bwMode="auto">
          <a:xfrm>
            <a:off x="8458200" y="4343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ΔΦ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371600" y="4724400"/>
          <a:ext cx="3695700" cy="457200"/>
        </p:xfrm>
        <a:graphic>
          <a:graphicData uri="http://schemas.openxmlformats.org/presentationml/2006/ole">
            <p:oleObj spid="_x0000_s19458" name="Equation" r:id="rId5" imgW="3695700" imgH="45720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5000" y="2195711"/>
            <a:ext cx="1676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2&lt;</a:t>
            </a:r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i="1" dirty="0" err="1" smtClean="0"/>
              <a:t>(assoc</a:t>
            </a:r>
            <a:r>
              <a:rPr lang="en-US" sz="1200" i="1" dirty="0" smtClean="0"/>
              <a:t>.)&lt;</a:t>
            </a:r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i="1" baseline="-25000" dirty="0" smtClean="0"/>
              <a:t> </a:t>
            </a:r>
            <a:r>
              <a:rPr lang="en-US" sz="1200" i="1" dirty="0" smtClean="0"/>
              <a:t>(trig.)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04112" y="2209800"/>
            <a:ext cx="16398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4&lt;</a:t>
            </a:r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i="1" baseline="-25000" dirty="0" smtClean="0"/>
              <a:t> </a:t>
            </a:r>
            <a:r>
              <a:rPr lang="en-US" sz="1200" i="1" dirty="0" smtClean="0"/>
              <a:t>(trig.)</a:t>
            </a:r>
            <a:r>
              <a:rPr lang="en-US" sz="1200" i="1" baseline="-25000" dirty="0" smtClean="0"/>
              <a:t> </a:t>
            </a:r>
            <a:r>
              <a:rPr lang="en-US" sz="1200" i="1" dirty="0" smtClean="0"/>
              <a:t>&lt;6 </a:t>
            </a:r>
            <a:r>
              <a:rPr lang="en-US" sz="1200" i="1" dirty="0" err="1" smtClean="0"/>
              <a:t>GeV/c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Motivation II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Headings)"/>
                <a:ea typeface="+mj-ea"/>
                <a:cs typeface="Calibri (Headings)"/>
              </a:rPr>
              <a:t>DFF in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Headings)"/>
                <a:ea typeface="+mj-ea"/>
                <a:cs typeface="Calibri (Headings)"/>
              </a:rPr>
              <a:t>Au+Au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4267200" y="1905001"/>
            <a:ext cx="4657725" cy="3809999"/>
          </a:xfrm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Based on the paper by A. Majumder PRD 72, 034007 (2005).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DFF in </a:t>
            </a:r>
            <a:r>
              <a:rPr lang="en-US" sz="2000" dirty="0" err="1" smtClean="0"/>
              <a:t>Au+Au</a:t>
            </a:r>
            <a:r>
              <a:rPr lang="en-US" sz="2000" dirty="0" smtClean="0"/>
              <a:t> (dense matter):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 smtClean="0">
                <a:ea typeface="ＭＳ Ｐゴシック" charset="-128"/>
              </a:rPr>
              <a:t>Caveat: The jet energy is not really known.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DFF in A+A with fully reconstructed jets is needed (in a more differential way)!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first: test our understanding of DFF in vacuum (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/pp). </a:t>
            </a:r>
            <a:r>
              <a:rPr lang="en-US" sz="2000" dirty="0" smtClean="0">
                <a:solidFill>
                  <a:srgbClr val="FF1B30"/>
                </a:solidFill>
              </a:rPr>
              <a:t>This work!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2200" dirty="0" smtClean="0"/>
          </a:p>
          <a:p>
            <a:pPr lvl="2" eaLnBrk="1" hangingPunct="1">
              <a:lnSpc>
                <a:spcPct val="90000"/>
              </a:lnSpc>
            </a:pPr>
            <a:endParaRPr lang="en-US" sz="1900" dirty="0" smtClean="0">
              <a:ea typeface="ＭＳ Ｐゴシック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700212"/>
            <a:ext cx="3962400" cy="4471988"/>
            <a:chOff x="304800" y="1700213"/>
            <a:chExt cx="3352800" cy="3892550"/>
          </a:xfrm>
        </p:grpSpPr>
        <p:pic>
          <p:nvPicPr>
            <p:cNvPr id="21508" name="Picture 11" descr="kkkkjj.tif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200275"/>
              <a:ext cx="3352800" cy="302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33400" y="5226050"/>
              <a:ext cx="1965325" cy="36671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ea typeface="+mn-ea"/>
                  <a:cs typeface="+mn-cs"/>
                </a:rPr>
                <a:t>nucl-th/0503019v1</a:t>
              </a:r>
            </a:p>
          </p:txBody>
        </p:sp>
        <p:sp>
          <p:nvSpPr>
            <p:cNvPr id="21510" name="TextBox 16"/>
            <p:cNvSpPr txBox="1">
              <a:spLocks noChangeArrowheads="1"/>
            </p:cNvSpPr>
            <p:nvPr/>
          </p:nvSpPr>
          <p:spPr bwMode="auto">
            <a:xfrm>
              <a:off x="473075" y="1700213"/>
              <a:ext cx="2617788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onstantia" charset="0"/>
                </a:rPr>
                <a:t>Near-Side </a:t>
              </a:r>
              <a:r>
                <a:rPr lang="en-US" sz="1400" dirty="0" err="1">
                  <a:latin typeface="Constantia" charset="0"/>
                </a:rPr>
                <a:t>Au+Au</a:t>
              </a:r>
              <a:r>
                <a:rPr lang="en-US" sz="1400" dirty="0">
                  <a:latin typeface="Constantia" charset="0"/>
                </a:rPr>
                <a:t> at 200 </a:t>
              </a:r>
              <a:r>
                <a:rPr lang="en-US" sz="1400" dirty="0" err="1">
                  <a:latin typeface="Constantia" charset="0"/>
                </a:rPr>
                <a:t>GeV</a:t>
              </a:r>
              <a:r>
                <a:rPr lang="en-US" sz="1400" dirty="0">
                  <a:latin typeface="Constantia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Motivation II</a:t>
            </a:r>
            <a:r>
              <a:rPr lang="en-US" dirty="0" smtClean="0">
                <a:ea typeface="+mj-ea"/>
                <a:cs typeface="+mj-cs"/>
              </a:rPr>
              <a:t>I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Headings)"/>
                <a:ea typeface="+mj-ea"/>
                <a:cs typeface="Calibri (Headings)"/>
              </a:rPr>
              <a:t>DFF in vacuum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3559" name="Picture 23" descr="gluon_diff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-95250"/>
            <a:ext cx="30099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4" descr="untitled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968625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Down Arrow 25"/>
          <p:cNvSpPr/>
          <p:nvPr/>
        </p:nvSpPr>
        <p:spPr>
          <a:xfrm>
            <a:off x="8153400" y="2812683"/>
            <a:ext cx="304800" cy="7687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61595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nstantia" charset="0"/>
              </a:rPr>
              <a:t>z</a:t>
            </a:r>
            <a:r>
              <a:rPr lang="en-US" sz="1800" baseline="-25000">
                <a:latin typeface="Constantia" charset="0"/>
              </a:rPr>
              <a:t>1</a:t>
            </a:r>
            <a:endParaRPr lang="en-US" sz="1800">
              <a:latin typeface="Constantia" charset="0"/>
            </a:endParaRPr>
          </a:p>
        </p:txBody>
      </p:sp>
      <p:sp>
        <p:nvSpPr>
          <p:cNvPr id="23565" name="TextBox 28"/>
          <p:cNvSpPr txBox="1">
            <a:spLocks noChangeArrowheads="1"/>
          </p:cNvSpPr>
          <p:nvPr/>
        </p:nvSpPr>
        <p:spPr bwMode="auto">
          <a:xfrm>
            <a:off x="5454650" y="533400"/>
            <a:ext cx="1409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nstantia" charset="0"/>
              </a:rPr>
              <a:t>D(z</a:t>
            </a:r>
            <a:r>
              <a:rPr lang="en-US" sz="1600" baseline="-25000" dirty="0">
                <a:latin typeface="Constantia" charset="0"/>
              </a:rPr>
              <a:t>1</a:t>
            </a:r>
            <a:r>
              <a:rPr lang="en-US" sz="1600" dirty="0">
                <a:latin typeface="Constantia" charset="0"/>
              </a:rPr>
              <a:t>, </a:t>
            </a:r>
            <a:r>
              <a:rPr lang="en-US" sz="1600" dirty="0" smtClean="0">
                <a:latin typeface="Constantia" charset="0"/>
              </a:rPr>
              <a:t>z</a:t>
            </a:r>
            <a:r>
              <a:rPr lang="en-US" sz="1600" baseline="-25000" dirty="0">
                <a:latin typeface="Constantia" charset="0"/>
              </a:rPr>
              <a:t>2</a:t>
            </a:r>
            <a:r>
              <a:rPr lang="en-US" sz="1600" dirty="0" smtClean="0">
                <a:latin typeface="Constantia" charset="0"/>
              </a:rPr>
              <a:t>)</a:t>
            </a:r>
            <a:endParaRPr lang="en-US" sz="1600" dirty="0">
              <a:latin typeface="Constantia" charset="0"/>
            </a:endParaRPr>
          </a:p>
        </p:txBody>
      </p:sp>
      <p:sp>
        <p:nvSpPr>
          <p:cNvPr id="23566" name="Content Placeholder 1"/>
          <p:cNvSpPr>
            <a:spLocks noGrp="1"/>
          </p:cNvSpPr>
          <p:nvPr>
            <p:ph idx="1"/>
          </p:nvPr>
        </p:nvSpPr>
        <p:spPr>
          <a:xfrm>
            <a:off x="152400" y="1752600"/>
            <a:ext cx="4724400" cy="4537075"/>
          </a:xfrm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/>
            <a:r>
              <a:rPr lang="en-US" sz="2000" dirty="0" smtClean="0"/>
              <a:t>DGLAP is used to derive DFF for different energy scales.</a:t>
            </a:r>
          </a:p>
          <a:p>
            <a:pPr lvl="1" eaLnBrk="1" hangingPunct="1"/>
            <a:r>
              <a:rPr lang="en-US" sz="2000" dirty="0" smtClean="0"/>
              <a:t>DGLAP agrees well with JETSET.</a:t>
            </a:r>
          </a:p>
          <a:p>
            <a:pPr lvl="1" eaLnBrk="1" hangingPunct="1"/>
            <a:r>
              <a:rPr lang="en-US" sz="2000" dirty="0" smtClean="0"/>
              <a:t>D(z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)/D(z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is  to be compared to D(z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).</a:t>
            </a:r>
          </a:p>
          <a:p>
            <a:pPr lvl="1" eaLnBrk="1" hangingPunct="1"/>
            <a:endParaRPr lang="en-US" sz="2000" dirty="0" smtClean="0"/>
          </a:p>
          <a:p>
            <a:pPr lvl="1" eaLnBrk="1" hangingPunct="1">
              <a:buFont typeface="Wingdings 2" charset="2"/>
              <a:buNone/>
            </a:pPr>
            <a:endParaRPr lang="en-US" sz="2000" dirty="0" smtClean="0"/>
          </a:p>
          <a:p>
            <a:pPr lvl="1" eaLnBrk="1" hangingPunct="1">
              <a:buFont typeface="Wingdings 2" charset="2"/>
              <a:buNone/>
            </a:pPr>
            <a:endParaRPr lang="en-US" sz="2000" dirty="0" smtClean="0"/>
          </a:p>
          <a:p>
            <a:pPr lvl="2" eaLnBrk="1" hangingPunct="1">
              <a:buFont typeface="Wingdings" charset="2"/>
              <a:buChar char="Ø"/>
            </a:pPr>
            <a:r>
              <a:rPr lang="en-US" sz="1700" dirty="0" smtClean="0">
                <a:ea typeface="ＭＳ Ｐゴシック" charset="-128"/>
              </a:rPr>
              <a:t>A rescaled D(z</a:t>
            </a:r>
            <a:r>
              <a:rPr lang="en-US" sz="1700" baseline="-25000" dirty="0" smtClean="0">
                <a:ea typeface="ＭＳ Ｐゴシック" charset="-128"/>
              </a:rPr>
              <a:t>2</a:t>
            </a:r>
            <a:r>
              <a:rPr lang="en-US" sz="1700" dirty="0" smtClean="0">
                <a:ea typeface="ＭＳ Ｐゴシック" charset="-128"/>
              </a:rPr>
              <a:t>) need to be used instead:  </a:t>
            </a:r>
          </a:p>
          <a:p>
            <a:pPr marL="1238250" lvl="3" eaLnBrk="1" hangingPunct="1">
              <a:buFont typeface="Wingdings 2" charset="2"/>
              <a:buNone/>
            </a:pPr>
            <a:r>
              <a:rPr lang="en-US" sz="1700" dirty="0" smtClean="0">
                <a:ea typeface="ＭＳ Ｐゴシック" charset="-128"/>
              </a:rPr>
              <a:t>	1/(1-z</a:t>
            </a:r>
            <a:r>
              <a:rPr lang="en-US" sz="1700" baseline="-25000" dirty="0" smtClean="0">
                <a:ea typeface="ＭＳ Ｐゴシック" charset="-128"/>
              </a:rPr>
              <a:t>1</a:t>
            </a:r>
            <a:r>
              <a:rPr lang="en-US" sz="1700" dirty="0" smtClean="0">
                <a:ea typeface="ＭＳ Ｐゴシック" charset="-128"/>
              </a:rPr>
              <a:t>)D(z</a:t>
            </a:r>
            <a:r>
              <a:rPr lang="en-US" sz="1700" baseline="-25000" dirty="0" smtClean="0">
                <a:ea typeface="ＭＳ Ｐゴシック" charset="-128"/>
              </a:rPr>
              <a:t>2</a:t>
            </a:r>
            <a:r>
              <a:rPr lang="en-US" sz="1700" dirty="0" smtClean="0">
                <a:ea typeface="ＭＳ Ｐゴシック" charset="-128"/>
              </a:rPr>
              <a:t>/(1-z</a:t>
            </a:r>
            <a:r>
              <a:rPr lang="en-US" sz="1700" baseline="-25000" dirty="0" smtClean="0">
                <a:ea typeface="ＭＳ Ｐゴシック" charset="-128"/>
              </a:rPr>
              <a:t>1</a:t>
            </a:r>
            <a:r>
              <a:rPr lang="en-US" sz="1700" dirty="0" smtClean="0">
                <a:ea typeface="ＭＳ Ｐゴシック" charset="-128"/>
              </a:rPr>
              <a:t>))</a:t>
            </a:r>
          </a:p>
          <a:p>
            <a:pPr lvl="1" eaLnBrk="1" hangingPunct="1"/>
            <a:r>
              <a:rPr lang="en-US" sz="2000" dirty="0" smtClean="0"/>
              <a:t>D(z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)/D(z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….[D/S] agrees with the rescaled D(z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for quarks only.     </a:t>
            </a:r>
          </a:p>
        </p:txBody>
      </p:sp>
      <p:sp>
        <p:nvSpPr>
          <p:cNvPr id="31" name="Oval 30"/>
          <p:cNvSpPr/>
          <p:nvPr/>
        </p:nvSpPr>
        <p:spPr>
          <a:xfrm rot="5400000">
            <a:off x="7162800" y="4659313"/>
            <a:ext cx="3048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`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6783387" y="5724526"/>
            <a:ext cx="144462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rot="5400000">
            <a:off x="6140450" y="3884613"/>
            <a:ext cx="304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`</a:t>
            </a:r>
          </a:p>
        </p:txBody>
      </p:sp>
      <p:cxnSp>
        <p:nvCxnSpPr>
          <p:cNvPr id="34" name="Straight Arrow Connector 33"/>
          <p:cNvCxnSpPr>
            <a:cxnSpLocks noChangeShapeType="1"/>
            <a:stCxn id="33" idx="3"/>
          </p:cNvCxnSpPr>
          <p:nvPr/>
        </p:nvCxnSpPr>
        <p:spPr bwMode="auto">
          <a:xfrm rot="10800000">
            <a:off x="5886450" y="3160714"/>
            <a:ext cx="190874" cy="920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5" name="Oval 34"/>
          <p:cNvSpPr/>
          <p:nvPr/>
        </p:nvSpPr>
        <p:spPr>
          <a:xfrm rot="5400000">
            <a:off x="5505450" y="2474913"/>
            <a:ext cx="304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Oval 35"/>
          <p:cNvSpPr/>
          <p:nvPr/>
        </p:nvSpPr>
        <p:spPr>
          <a:xfrm rot="5400000">
            <a:off x="6858793" y="3733007"/>
            <a:ext cx="227013" cy="533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`</a:t>
            </a:r>
          </a:p>
        </p:txBody>
      </p:sp>
      <p:cxnSp>
        <p:nvCxnSpPr>
          <p:cNvPr id="37" name="Straight Arrow Connector 36"/>
          <p:cNvCxnSpPr>
            <a:cxnSpLocks noChangeShapeType="1"/>
            <a:stCxn id="36" idx="3"/>
          </p:cNvCxnSpPr>
          <p:nvPr/>
        </p:nvCxnSpPr>
        <p:spPr bwMode="auto">
          <a:xfrm rot="10800000">
            <a:off x="5988050" y="3160715"/>
            <a:ext cx="795664" cy="75873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74" name="TextBox 45"/>
          <p:cNvSpPr txBox="1">
            <a:spLocks noChangeArrowheads="1"/>
          </p:cNvSpPr>
          <p:nvPr/>
        </p:nvSpPr>
        <p:spPr bwMode="auto">
          <a:xfrm>
            <a:off x="5181600" y="27797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</a:rPr>
              <a:t>Gluons</a:t>
            </a:r>
          </a:p>
        </p:txBody>
      </p:sp>
      <p:sp>
        <p:nvSpPr>
          <p:cNvPr id="42" name="Oval 41"/>
          <p:cNvSpPr/>
          <p:nvPr/>
        </p:nvSpPr>
        <p:spPr>
          <a:xfrm rot="5400000">
            <a:off x="7620000" y="6172200"/>
            <a:ext cx="304800" cy="1066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576" name="TextBox 36"/>
          <p:cNvSpPr txBox="1">
            <a:spLocks noChangeArrowheads="1"/>
          </p:cNvSpPr>
          <p:nvPr/>
        </p:nvSpPr>
        <p:spPr bwMode="auto">
          <a:xfrm>
            <a:off x="7391400" y="64738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</a:rPr>
              <a:t>Quarks</a:t>
            </a:r>
          </a:p>
        </p:txBody>
      </p:sp>
      <p:sp>
        <p:nvSpPr>
          <p:cNvPr id="23579" name="TextBox 55"/>
          <p:cNvSpPr txBox="1">
            <a:spLocks noChangeArrowheads="1"/>
          </p:cNvSpPr>
          <p:nvPr/>
        </p:nvSpPr>
        <p:spPr bwMode="auto">
          <a:xfrm>
            <a:off x="6248400" y="2519363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nstantia" charset="0"/>
              </a:rPr>
              <a:t>Z</a:t>
            </a:r>
            <a:r>
              <a:rPr lang="en-US" sz="1800" baseline="-25000">
                <a:latin typeface="Constantia" charset="0"/>
              </a:rPr>
              <a:t>1</a:t>
            </a:r>
            <a:r>
              <a:rPr lang="en-US" sz="1800">
                <a:latin typeface="Constantia" charset="0"/>
              </a:rPr>
              <a:t>&gt;Z</a:t>
            </a:r>
            <a:r>
              <a:rPr lang="en-US" sz="1800" baseline="-25000">
                <a:latin typeface="Constantia" charset="0"/>
              </a:rPr>
              <a:t>2</a:t>
            </a:r>
            <a:endParaRPr lang="en-US" sz="1800">
              <a:latin typeface="Constantia" charset="0"/>
            </a:endParaRPr>
          </a:p>
          <a:p>
            <a:endParaRPr lang="en-US" sz="1800">
              <a:latin typeface="Constantia" charset="0"/>
            </a:endParaRPr>
          </a:p>
        </p:txBody>
      </p:sp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560135"/>
            <a:ext cx="3358618" cy="859465"/>
          </a:xfrm>
          <a:prstGeom prst="rect">
            <a:avLst/>
          </a:prstGeom>
        </p:spPr>
      </p:pic>
      <p:sp>
        <p:nvSpPr>
          <p:cNvPr id="23580" name="TextBox 26"/>
          <p:cNvSpPr txBox="1">
            <a:spLocks noChangeArrowheads="1"/>
          </p:cNvSpPr>
          <p:nvPr/>
        </p:nvSpPr>
        <p:spPr bwMode="auto">
          <a:xfrm>
            <a:off x="8305800" y="2209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nstantia" charset="0"/>
              </a:rPr>
              <a:t>z</a:t>
            </a:r>
            <a:r>
              <a:rPr lang="en-US" sz="1800" baseline="-25000">
                <a:latin typeface="Constantia" charset="0"/>
              </a:rPr>
              <a:t>2</a:t>
            </a:r>
            <a:endParaRPr lang="en-US" sz="1800">
              <a:latin typeface="Constantia" charset="0"/>
            </a:endParaRPr>
          </a:p>
        </p:txBody>
      </p:sp>
      <p:cxnSp>
        <p:nvCxnSpPr>
          <p:cNvPr id="41" name="Straight Arrow Connector 40"/>
          <p:cNvCxnSpPr>
            <a:stCxn id="44" idx="7"/>
          </p:cNvCxnSpPr>
          <p:nvPr/>
        </p:nvCxnSpPr>
        <p:spPr>
          <a:xfrm>
            <a:off x="7683126" y="4527363"/>
            <a:ext cx="1588" cy="2033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5400000">
            <a:off x="7315200" y="4114800"/>
            <a:ext cx="3048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`</a:t>
            </a:r>
          </a:p>
        </p:txBody>
      </p:sp>
      <p:pic>
        <p:nvPicPr>
          <p:cNvPr id="111" name="Picture 110" descr="Final_ha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12" y="2621630"/>
            <a:ext cx="4211988" cy="4236370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4800600" y="2514600"/>
            <a:ext cx="4191000" cy="4213226"/>
            <a:chOff x="4046011" y="2678203"/>
            <a:chExt cx="4191000" cy="4213226"/>
          </a:xfrm>
        </p:grpSpPr>
        <p:grpSp>
          <p:nvGrpSpPr>
            <p:cNvPr id="113" name="Group 47"/>
            <p:cNvGrpSpPr/>
            <p:nvPr/>
          </p:nvGrpSpPr>
          <p:grpSpPr>
            <a:xfrm>
              <a:off x="4046011" y="2678203"/>
              <a:ext cx="4191000" cy="4213226"/>
              <a:chOff x="4495800" y="2644774"/>
              <a:chExt cx="4191000" cy="4213226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495800" y="2644774"/>
                <a:ext cx="4191000" cy="4213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1</a:t>
                </a:r>
                <a:endParaRPr lang="en-US"/>
              </a:p>
            </p:txBody>
          </p:sp>
          <p:grpSp>
            <p:nvGrpSpPr>
              <p:cNvPr id="116" name="Group 45"/>
              <p:cNvGrpSpPr/>
              <p:nvPr/>
            </p:nvGrpSpPr>
            <p:grpSpPr>
              <a:xfrm>
                <a:off x="4681366" y="3124201"/>
                <a:ext cx="3776834" cy="3484135"/>
                <a:chOff x="4681366" y="3124201"/>
                <a:chExt cx="3776834" cy="3484135"/>
              </a:xfrm>
            </p:grpSpPr>
            <p:cxnSp>
              <p:nvCxnSpPr>
                <p:cNvPr id="117" name="Straight Arrow Connector 116"/>
                <p:cNvCxnSpPr/>
                <p:nvPr/>
              </p:nvCxnSpPr>
              <p:spPr>
                <a:xfrm rot="16200000" flipV="1">
                  <a:off x="3136323" y="4866267"/>
                  <a:ext cx="3484135" cy="3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>
                  <a:off x="4681366" y="6379736"/>
                  <a:ext cx="3776834" cy="1588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Freeform 118"/>
                <p:cNvSpPr/>
                <p:nvPr/>
              </p:nvSpPr>
              <p:spPr>
                <a:xfrm>
                  <a:off x="5163780" y="3361879"/>
                  <a:ext cx="2465169" cy="2801566"/>
                </a:xfrm>
                <a:custGeom>
                  <a:avLst/>
                  <a:gdLst>
                    <a:gd name="connsiteX0" fmla="*/ 0 w 2465169"/>
                    <a:gd name="connsiteY0" fmla="*/ 0 h 2801566"/>
                    <a:gd name="connsiteX1" fmla="*/ 308146 w 2465169"/>
                    <a:gd name="connsiteY1" fmla="*/ 420235 h 2801566"/>
                    <a:gd name="connsiteX2" fmla="*/ 1036492 w 2465169"/>
                    <a:gd name="connsiteY2" fmla="*/ 1008564 h 2801566"/>
                    <a:gd name="connsiteX3" fmla="*/ 1410002 w 2465169"/>
                    <a:gd name="connsiteY3" fmla="*/ 1354090 h 2801566"/>
                    <a:gd name="connsiteX4" fmla="*/ 1820863 w 2465169"/>
                    <a:gd name="connsiteY4" fmla="*/ 1755648 h 2801566"/>
                    <a:gd name="connsiteX5" fmla="*/ 2175698 w 2465169"/>
                    <a:gd name="connsiteY5" fmla="*/ 2194560 h 2801566"/>
                    <a:gd name="connsiteX6" fmla="*/ 2409142 w 2465169"/>
                    <a:gd name="connsiteY6" fmla="*/ 2586779 h 2801566"/>
                    <a:gd name="connsiteX7" fmla="*/ 2465169 w 2465169"/>
                    <a:gd name="connsiteY7" fmla="*/ 2801566 h 280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5169" h="2801566">
                      <a:moveTo>
                        <a:pt x="0" y="0"/>
                      </a:moveTo>
                      <a:cubicBezTo>
                        <a:pt x="67698" y="126070"/>
                        <a:pt x="135397" y="252141"/>
                        <a:pt x="308146" y="420235"/>
                      </a:cubicBezTo>
                      <a:cubicBezTo>
                        <a:pt x="480895" y="588329"/>
                        <a:pt x="852849" y="852921"/>
                        <a:pt x="1036492" y="1008564"/>
                      </a:cubicBezTo>
                      <a:cubicBezTo>
                        <a:pt x="1220135" y="1164207"/>
                        <a:pt x="1279274" y="1229576"/>
                        <a:pt x="1410002" y="1354090"/>
                      </a:cubicBezTo>
                      <a:cubicBezTo>
                        <a:pt x="1540730" y="1478604"/>
                        <a:pt x="1693247" y="1615570"/>
                        <a:pt x="1820863" y="1755648"/>
                      </a:cubicBezTo>
                      <a:cubicBezTo>
                        <a:pt x="1948479" y="1895726"/>
                        <a:pt x="2077652" y="2056038"/>
                        <a:pt x="2175698" y="2194560"/>
                      </a:cubicBezTo>
                      <a:cubicBezTo>
                        <a:pt x="2273744" y="2333082"/>
                        <a:pt x="2360897" y="2485611"/>
                        <a:pt x="2409142" y="2586779"/>
                      </a:cubicBezTo>
                      <a:cubicBezTo>
                        <a:pt x="2457387" y="2687947"/>
                        <a:pt x="2461278" y="2744756"/>
                        <a:pt x="2465169" y="2801566"/>
                      </a:cubicBezTo>
                    </a:path>
                  </a:pathLst>
                </a:custGeom>
                <a:ln w="381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5042390" y="3445926"/>
                  <a:ext cx="1176557" cy="2670826"/>
                </a:xfrm>
                <a:custGeom>
                  <a:avLst/>
                  <a:gdLst>
                    <a:gd name="connsiteX0" fmla="*/ 0 w 1176557"/>
                    <a:gd name="connsiteY0" fmla="*/ 0 h 2670826"/>
                    <a:gd name="connsiteX1" fmla="*/ 84039 w 1176557"/>
                    <a:gd name="connsiteY1" fmla="*/ 522959 h 2670826"/>
                    <a:gd name="connsiteX2" fmla="*/ 401523 w 1176557"/>
                    <a:gd name="connsiteY2" fmla="*/ 1083272 h 2670826"/>
                    <a:gd name="connsiteX3" fmla="*/ 662980 w 1176557"/>
                    <a:gd name="connsiteY3" fmla="*/ 1578216 h 2670826"/>
                    <a:gd name="connsiteX4" fmla="*/ 877749 w 1176557"/>
                    <a:gd name="connsiteY4" fmla="*/ 2082497 h 2670826"/>
                    <a:gd name="connsiteX5" fmla="*/ 1092517 w 1176557"/>
                    <a:gd name="connsiteY5" fmla="*/ 2474717 h 2670826"/>
                    <a:gd name="connsiteX6" fmla="*/ 1176557 w 1176557"/>
                    <a:gd name="connsiteY6" fmla="*/ 2670826 h 267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6557" h="2670826">
                      <a:moveTo>
                        <a:pt x="0" y="0"/>
                      </a:moveTo>
                      <a:cubicBezTo>
                        <a:pt x="8559" y="171207"/>
                        <a:pt x="17119" y="342414"/>
                        <a:pt x="84039" y="522959"/>
                      </a:cubicBezTo>
                      <a:cubicBezTo>
                        <a:pt x="150959" y="703504"/>
                        <a:pt x="305033" y="907396"/>
                        <a:pt x="401523" y="1083272"/>
                      </a:cubicBezTo>
                      <a:cubicBezTo>
                        <a:pt x="498013" y="1259148"/>
                        <a:pt x="583609" y="1411679"/>
                        <a:pt x="662980" y="1578216"/>
                      </a:cubicBezTo>
                      <a:cubicBezTo>
                        <a:pt x="742351" y="1744753"/>
                        <a:pt x="806160" y="1933080"/>
                        <a:pt x="877749" y="2082497"/>
                      </a:cubicBezTo>
                      <a:cubicBezTo>
                        <a:pt x="949338" y="2231914"/>
                        <a:pt x="1042716" y="2376662"/>
                        <a:pt x="1092517" y="2474717"/>
                      </a:cubicBezTo>
                      <a:cubicBezTo>
                        <a:pt x="1142318" y="2572772"/>
                        <a:pt x="1159437" y="2621799"/>
                        <a:pt x="1176557" y="2670826"/>
                      </a:cubicBezTo>
                    </a:path>
                  </a:pathLst>
                </a:custGeom>
                <a:ln w="38100" cmpd="sng"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6324600" y="4191000"/>
                  <a:ext cx="8514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S</a:t>
                  </a:r>
                  <a:endParaRPr lang="en-US" sz="18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4997979" y="4784816"/>
                  <a:ext cx="8514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D/S</a:t>
                  </a:r>
                  <a:endParaRPr lang="en-US" sz="18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14" name="TextBox 113"/>
            <p:cNvSpPr txBox="1"/>
            <p:nvPr/>
          </p:nvSpPr>
          <p:spPr>
            <a:xfrm>
              <a:off x="5549368" y="3479355"/>
              <a:ext cx="16129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Gluons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52400" y="1389062"/>
            <a:ext cx="9067800" cy="5468938"/>
            <a:chOff x="90155" y="1371599"/>
            <a:chExt cx="9067800" cy="5468938"/>
          </a:xfrm>
        </p:grpSpPr>
        <p:grpSp>
          <p:nvGrpSpPr>
            <p:cNvPr id="95" name="Group 94"/>
            <p:cNvGrpSpPr/>
            <p:nvPr/>
          </p:nvGrpSpPr>
          <p:grpSpPr>
            <a:xfrm>
              <a:off x="90155" y="1371599"/>
              <a:ext cx="9067800" cy="5468938"/>
              <a:chOff x="90155" y="1371599"/>
              <a:chExt cx="9067800" cy="5468938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90155" y="1371599"/>
                <a:ext cx="4862845" cy="4953001"/>
                <a:chOff x="90155" y="1371599"/>
                <a:chExt cx="4862845" cy="49530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0155" y="1551766"/>
                  <a:ext cx="4862845" cy="47728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318755" y="1371599"/>
                  <a:ext cx="4100845" cy="4419604"/>
                  <a:chOff x="242555" y="1371600"/>
                  <a:chExt cx="4100845" cy="4419604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242555" y="1524002"/>
                    <a:ext cx="3968297" cy="4267202"/>
                    <a:chOff x="434890" y="1414876"/>
                    <a:chExt cx="3544524" cy="4457903"/>
                  </a:xfrm>
                </p:grpSpPr>
                <p:pic>
                  <p:nvPicPr>
                    <p:cNvPr id="27" name="Picture 26" descr="vogelsang.tiff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34890" y="1414876"/>
                      <a:ext cx="3488211" cy="430212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626614" y="5549614"/>
                      <a:ext cx="3352800" cy="3231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i="1" dirty="0" smtClean="0"/>
                        <a:t>W. </a:t>
                      </a:r>
                      <a:r>
                        <a:rPr lang="en-US" sz="1500" i="1" dirty="0" err="1" smtClean="0"/>
                        <a:t>Vogelsang</a:t>
                      </a:r>
                      <a:r>
                        <a:rPr lang="en-US" sz="1500" i="1" dirty="0" smtClean="0"/>
                        <a:t> hep-ph:0704.1677v1</a:t>
                      </a:r>
                      <a:endParaRPr lang="en-US" sz="1500" i="1" dirty="0"/>
                    </a:p>
                  </p:txBody>
                </p:sp>
              </p:grp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89748" y="1371600"/>
                    <a:ext cx="3753652" cy="3231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i="1" dirty="0" err="1" smtClean="0"/>
                      <a:t>p+p</a:t>
                    </a:r>
                    <a:r>
                      <a:rPr lang="en-US" sz="1500" i="1" dirty="0" smtClean="0"/>
                      <a:t> at 200 </a:t>
                    </a:r>
                    <a:r>
                      <a:rPr lang="en-US" sz="1500" i="1" dirty="0" err="1" smtClean="0"/>
                      <a:t>GeV</a:t>
                    </a:r>
                    <a:r>
                      <a:rPr lang="en-US" sz="1500" i="1" dirty="0" smtClean="0"/>
                      <a:t> and R=0.4</a:t>
                    </a:r>
                    <a:endParaRPr lang="en-US" sz="1500" i="1" dirty="0"/>
                  </a:p>
                </p:txBody>
              </p:sp>
            </p:grpSp>
          </p:grpSp>
          <p:sp>
            <p:nvSpPr>
              <p:cNvPr id="92" name="Rectangle 91"/>
              <p:cNvSpPr/>
              <p:nvPr/>
            </p:nvSpPr>
            <p:spPr>
              <a:xfrm>
                <a:off x="4300206" y="2968624"/>
                <a:ext cx="4857749" cy="3871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5124450" y="2855913"/>
              <a:ext cx="394335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qg</a:t>
              </a:r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and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gg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dominate at low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dirty="0" smtClean="0"/>
                <a:t>.</a:t>
              </a:r>
              <a:endParaRPr lang="en-US" baseline="-25000" dirty="0" smtClean="0"/>
            </a:p>
            <a:p>
              <a:pPr>
                <a:buFont typeface="Arial"/>
                <a:buChar char="•"/>
              </a:pPr>
              <a:r>
                <a:rPr lang="en-US" i="1" dirty="0" err="1" smtClean="0">
                  <a:solidFill>
                    <a:srgbClr val="FF0000"/>
                  </a:solidFill>
                </a:rPr>
                <a:t>qq</a:t>
              </a:r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and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qg</a:t>
              </a:r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dominate at high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dirty="0" smtClean="0"/>
                <a:t>.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The STAR experiment</a:t>
            </a:r>
          </a:p>
        </p:txBody>
      </p:sp>
      <p:pic>
        <p:nvPicPr>
          <p:cNvPr id="25604" name="Content Placeholder 3" descr="star_detector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4433887"/>
            <a:ext cx="2895600" cy="2271713"/>
          </a:xfrm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08200" y="5995988"/>
          <a:ext cx="101600" cy="22225"/>
        </p:xfrm>
        <a:graphic>
          <a:graphicData uri="http://schemas.openxmlformats.org/presentationml/2006/ole">
            <p:oleObj spid="_x0000_s25602" name="Equation" r:id="rId5" imgW="812800" imgH="177800" progId="Equation.3">
              <p:embed/>
            </p:oleObj>
          </a:graphicData>
        </a:graphic>
      </p:graphicFrame>
      <p:sp>
        <p:nvSpPr>
          <p:cNvPr id="14342" name="Content Placeholder 1"/>
          <p:cNvSpPr txBox="1">
            <a:spLocks/>
          </p:cNvSpPr>
          <p:nvPr/>
        </p:nvSpPr>
        <p:spPr bwMode="auto">
          <a:xfrm>
            <a:off x="457200" y="1143000"/>
            <a:ext cx="678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Data Set: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p+p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collisions (Run VI</a:t>
            </a: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) at √</a:t>
            </a:r>
            <a:r>
              <a:rPr lang="en-US" sz="1500" dirty="0" err="1" smtClean="0">
                <a:solidFill>
                  <a:schemeClr val="tx2"/>
                </a:solidFill>
                <a:latin typeface="Constantia" charset="0"/>
              </a:rPr>
              <a:t>s</a:t>
            </a: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=200 </a:t>
            </a:r>
            <a:r>
              <a:rPr lang="en-US" sz="1500" dirty="0" err="1" smtClean="0">
                <a:solidFill>
                  <a:schemeClr val="tx2"/>
                </a:solidFill>
                <a:latin typeface="Constantia" charset="0"/>
              </a:rPr>
              <a:t>GeV</a:t>
            </a:r>
            <a:endParaRPr lang="en-US" sz="1500" dirty="0" smtClean="0">
              <a:solidFill>
                <a:schemeClr val="tx2"/>
              </a:solidFill>
              <a:latin typeface="Constantia" charset="0"/>
            </a:endParaRPr>
          </a:p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Jet 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finding uses: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Barrel electromagnetic </a:t>
            </a: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calorimeter: -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1.0&lt;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η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&lt;1.0,    0&lt;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φ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&lt;2π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TPC: -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1.3&lt;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η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&lt;1.3,    0&lt;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φ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&lt;2π</a:t>
            </a:r>
          </a:p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Trigger: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Jet Patch trigger:</a:t>
            </a:r>
          </a:p>
          <a:p>
            <a:pPr marL="1414463" lvl="3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Patch of 20x20 BEMC towers:     E &gt;7.8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GeV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,   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ΔφxΔη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=1x1</a:t>
            </a:r>
          </a:p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Jet Reconstruction algorithms: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Cone algorithm:</a:t>
            </a: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  Midpoint Cone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Recombination algorithms</a:t>
            </a: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: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FastJet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package (Kt, Anti-KT</a:t>
            </a: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) arXiv:0802.1189 </a:t>
            </a:r>
          </a:p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 smtClean="0">
                <a:solidFill>
                  <a:schemeClr val="tx2"/>
                </a:solidFill>
                <a:latin typeface="Constantia" charset="0"/>
              </a:rPr>
              <a:t>Jet cuts: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 err="1" smtClean="0">
                <a:solidFill>
                  <a:schemeClr val="tx2"/>
                </a:solidFill>
                <a:latin typeface="Constantia" charset="0"/>
              </a:rPr>
              <a:t>R</a:t>
            </a:r>
            <a:r>
              <a:rPr lang="en-US" sz="1500" baseline="-25000" dirty="0" err="1" smtClean="0">
                <a:solidFill>
                  <a:schemeClr val="tx2"/>
                </a:solidFill>
                <a:latin typeface="Constantia" charset="0"/>
              </a:rPr>
              <a:t>jet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=0.7,   |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η</a:t>
            </a:r>
            <a:r>
              <a:rPr lang="en-US" sz="1500" baseline="-25000" dirty="0" err="1">
                <a:solidFill>
                  <a:schemeClr val="tx2"/>
                </a:solidFill>
                <a:latin typeface="Constantia" charset="0"/>
              </a:rPr>
              <a:t>jet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|&lt;0.3 (1-R</a:t>
            </a:r>
            <a:r>
              <a:rPr lang="en-US" sz="1500" baseline="-25000" dirty="0">
                <a:solidFill>
                  <a:schemeClr val="tx2"/>
                </a:solidFill>
                <a:latin typeface="Constantia" charset="0"/>
              </a:rPr>
              <a:t>jet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)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EMC trigger= Neutral energy bias:</a:t>
            </a:r>
          </a:p>
          <a:p>
            <a:pPr marL="1414463" lvl="3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b="1" dirty="0">
                <a:solidFill>
                  <a:srgbClr val="FF1B30"/>
                </a:solidFill>
                <a:latin typeface="Constantia" charset="0"/>
              </a:rPr>
              <a:t>Recoil jets (away jets) are being used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, |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Δ</a:t>
            </a:r>
            <a:r>
              <a:rPr lang="en-US" sz="1500" dirty="0" err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rPr>
              <a:t>φ</a:t>
            </a:r>
            <a:r>
              <a:rPr lang="en-US" sz="1500" baseline="-25000" dirty="0" err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rPr>
              <a:t>jet</a:t>
            </a:r>
            <a:r>
              <a:rPr lang="en-US" sz="1500" baseline="-25000" dirty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rPr>
              <a:t>-patch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|&gt;2.6</a:t>
            </a:r>
          </a:p>
          <a:p>
            <a:pPr marL="1414463" lvl="3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rgbClr val="FF0000"/>
                </a:solidFill>
                <a:latin typeface="Constantia" charset="0"/>
              </a:rPr>
              <a:t>Jet energy is not corrected for resolution or any detector effects (missing energy..) </a:t>
            </a:r>
          </a:p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Jet algorithms show similar results</a:t>
            </a: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AKT=KT=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SISCone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=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MidpointCone</a:t>
            </a:r>
            <a:endParaRPr lang="en-US" sz="1500" dirty="0">
              <a:solidFill>
                <a:schemeClr val="tx2"/>
              </a:solidFill>
              <a:latin typeface="Constantia" charset="0"/>
            </a:endParaRPr>
          </a:p>
          <a:p>
            <a:pPr marL="1027113" lvl="2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Wingdings" charset="2"/>
              <a:buChar char="Ø"/>
            </a:pP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Only two are shown: </a:t>
            </a:r>
            <a:r>
              <a:rPr lang="en-US" sz="1500" dirty="0" err="1">
                <a:solidFill>
                  <a:schemeClr val="tx2"/>
                </a:solidFill>
                <a:latin typeface="Constantia" charset="0"/>
              </a:rPr>
              <a:t>Mipoint</a:t>
            </a:r>
            <a:r>
              <a:rPr lang="en-US" sz="1500" dirty="0">
                <a:solidFill>
                  <a:schemeClr val="tx2"/>
                </a:solidFill>
                <a:latin typeface="Constantia" charset="0"/>
              </a:rPr>
              <a:t> Cone and AKT</a:t>
            </a:r>
          </a:p>
          <a:p>
            <a:pPr marL="639763" lvl="1" indent="-273050" defTabSz="914400">
              <a:lnSpc>
                <a:spcPct val="80000"/>
              </a:lnSpc>
              <a:spcBef>
                <a:spcPts val="300"/>
              </a:spcBef>
              <a:buClr>
                <a:srgbClr val="008ABF"/>
              </a:buClr>
              <a:buSzPct val="85000"/>
              <a:buFont typeface="Arial" charset="0"/>
              <a:buChar char="•"/>
            </a:pPr>
            <a:endParaRPr lang="en-US" sz="1400" dirty="0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34937" y="5638800"/>
          <a:ext cx="1120877" cy="609600"/>
        </p:xfrm>
        <a:graphic>
          <a:graphicData uri="http://schemas.openxmlformats.org/presentationml/2006/ole">
            <p:oleObj spid="_x0000_s27665" name="Equation" r:id="rId3" imgW="723900" imgH="393700" progId="Equation.3">
              <p:embed/>
            </p:oleObj>
          </a:graphicData>
        </a:graphic>
      </p:graphicFrame>
      <p:pic>
        <p:nvPicPr>
          <p:cNvPr id="27650" name="Content Placeholder 8" descr="temp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57300" y="1524000"/>
            <a:ext cx="7505700" cy="5105400"/>
          </a:xfrm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  <a:normAutofit/>
          </a:bodyPr>
          <a:lstStyle/>
          <a:p>
            <a:pPr algn="ctr" defTabSz="914400">
              <a:defRPr/>
            </a:pPr>
            <a:r>
              <a:rPr lang="en-US" sz="3000" dirty="0">
                <a:solidFill>
                  <a:schemeClr val="tx2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rPr>
              <a:t>Dihadron fragmentation function (DFF)</a:t>
            </a:r>
            <a:endParaRPr lang="en-US" sz="3800" dirty="0">
              <a:solidFill>
                <a:schemeClr val="tx2"/>
              </a:solidFill>
              <a:latin typeface="+mj-lt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600200" y="28194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1770063" y="2743200"/>
            <a:ext cx="132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z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+z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≤1</a:t>
            </a:r>
          </a:p>
        </p:txBody>
      </p:sp>
      <p:sp>
        <p:nvSpPr>
          <p:cNvPr id="14" name="Right Triangle 13"/>
          <p:cNvSpPr/>
          <p:nvPr/>
        </p:nvSpPr>
        <p:spPr>
          <a:xfrm rot="16428761">
            <a:off x="1683544" y="1913732"/>
            <a:ext cx="863600" cy="74136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5" name="TextBox 14"/>
          <p:cNvSpPr txBox="1">
            <a:spLocks noChangeArrowheads="1"/>
          </p:cNvSpPr>
          <p:nvPr/>
        </p:nvSpPr>
        <p:spPr bwMode="auto">
          <a:xfrm>
            <a:off x="838200" y="1857375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z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≥z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endParaRPr lang="en-US" sz="200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27655" idx="2"/>
          </p:cNvCxnSpPr>
          <p:nvPr/>
        </p:nvCxnSpPr>
        <p:spPr>
          <a:xfrm rot="16200000" flipH="1">
            <a:off x="1702594" y="2055019"/>
            <a:ext cx="180975" cy="585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7" name="TextBox 19"/>
          <p:cNvSpPr txBox="1">
            <a:spLocks noChangeArrowheads="1"/>
          </p:cNvSpPr>
          <p:nvPr/>
        </p:nvSpPr>
        <p:spPr bwMode="auto">
          <a:xfrm>
            <a:off x="134938" y="2438400"/>
            <a:ext cx="146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D(z</a:t>
            </a:r>
            <a:r>
              <a:rPr lang="en-US" sz="2000" baseline="-25000"/>
              <a:t>1,</a:t>
            </a:r>
            <a:r>
              <a:rPr lang="en-US" sz="2000"/>
              <a:t> z</a:t>
            </a:r>
            <a:r>
              <a:rPr lang="en-US" sz="2000" baseline="-25000"/>
              <a:t>2</a:t>
            </a:r>
            <a:r>
              <a:rPr lang="en-US" sz="2000"/>
              <a:t>)</a:t>
            </a:r>
          </a:p>
        </p:txBody>
      </p:sp>
      <p:sp>
        <p:nvSpPr>
          <p:cNvPr id="27658" name="TextBox 20"/>
          <p:cNvSpPr txBox="1">
            <a:spLocks noChangeArrowheads="1"/>
          </p:cNvSpPr>
          <p:nvPr/>
        </p:nvSpPr>
        <p:spPr bwMode="auto">
          <a:xfrm>
            <a:off x="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D(z</a:t>
            </a:r>
            <a:r>
              <a:rPr lang="en-US" sz="2000" baseline="-25000"/>
              <a:t>1</a:t>
            </a:r>
            <a:r>
              <a:rPr lang="en-US" sz="2000"/>
              <a:t>) D(z</a:t>
            </a:r>
            <a:r>
              <a:rPr lang="en-US" sz="2000" baseline="-25000"/>
              <a:t>2</a:t>
            </a:r>
            <a:r>
              <a:rPr lang="en-US" sz="2000"/>
              <a:t>)</a:t>
            </a:r>
          </a:p>
          <a:p>
            <a:endParaRPr lang="en-US" sz="2000"/>
          </a:p>
        </p:txBody>
      </p:sp>
      <p:sp>
        <p:nvSpPr>
          <p:cNvPr id="27660" name="TextBox 22"/>
          <p:cNvSpPr txBox="1">
            <a:spLocks noChangeArrowheads="1"/>
          </p:cNvSpPr>
          <p:nvPr/>
        </p:nvSpPr>
        <p:spPr bwMode="auto">
          <a:xfrm>
            <a:off x="1676400" y="1154113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10&lt;E</a:t>
            </a:r>
            <a:r>
              <a:rPr lang="en-US" sz="1800" baseline="-25000"/>
              <a:t>jet</a:t>
            </a:r>
            <a:r>
              <a:rPr lang="en-US" sz="1800"/>
              <a:t>&lt;20 GeV</a:t>
            </a:r>
          </a:p>
        </p:txBody>
      </p:sp>
      <p:sp>
        <p:nvSpPr>
          <p:cNvPr id="27661" name="TextBox 23"/>
          <p:cNvSpPr txBox="1">
            <a:spLocks noChangeArrowheads="1"/>
          </p:cNvSpPr>
          <p:nvPr/>
        </p:nvSpPr>
        <p:spPr bwMode="auto">
          <a:xfrm>
            <a:off x="4114800" y="12192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20&lt;E</a:t>
            </a:r>
            <a:r>
              <a:rPr lang="en-US" sz="1800" baseline="-25000"/>
              <a:t>jet</a:t>
            </a:r>
            <a:r>
              <a:rPr lang="en-US" sz="1800"/>
              <a:t>&lt;30 GeV</a:t>
            </a:r>
          </a:p>
        </p:txBody>
      </p:sp>
      <p:sp>
        <p:nvSpPr>
          <p:cNvPr id="27662" name="TextBox 24"/>
          <p:cNvSpPr txBox="1">
            <a:spLocks noChangeArrowheads="1"/>
          </p:cNvSpPr>
          <p:nvPr/>
        </p:nvSpPr>
        <p:spPr bwMode="auto">
          <a:xfrm>
            <a:off x="6873875" y="1230313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30&lt;E</a:t>
            </a:r>
            <a:r>
              <a:rPr lang="en-US" sz="1800" baseline="-25000"/>
              <a:t>jet</a:t>
            </a:r>
            <a:r>
              <a:rPr lang="en-US" sz="1800"/>
              <a:t>&lt;40 GeV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" y="3124200"/>
            <a:ext cx="9050338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4937" y="4895850"/>
            <a:ext cx="8915401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AKT_canv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59261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2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000" dirty="0" smtClean="0">
                <a:ea typeface="ＭＳ Ｐゴシック" charset="-128"/>
                <a:cs typeface="ＭＳ Ｐゴシック" charset="-128"/>
              </a:rPr>
              <a:t>Comparison of D(z</a:t>
            </a:r>
            <a:r>
              <a:rPr lang="en-US" sz="3000" baseline="-250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,z</a:t>
            </a:r>
            <a:r>
              <a:rPr lang="en-US" sz="3000" baseline="-25000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)/D(z</a:t>
            </a:r>
            <a:r>
              <a:rPr lang="en-US" sz="3000" baseline="-250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) and D(z</a:t>
            </a:r>
            <a:r>
              <a:rPr lang="en-US" sz="3000" baseline="-25000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/1-z</a:t>
            </a:r>
            <a:r>
              <a:rPr lang="en-US" sz="3000" baseline="-250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), z</a:t>
            </a:r>
            <a:r>
              <a:rPr lang="en-US" sz="3000" baseline="-250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=0.5</a:t>
            </a:r>
            <a:endParaRPr lang="en-US" sz="3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715000" y="1219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AKT Finder  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532563" y="3929063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nstantia" charset="0"/>
              </a:rPr>
              <a:t>STAR preliminary</a:t>
            </a:r>
          </a:p>
        </p:txBody>
      </p:sp>
      <p:sp>
        <p:nvSpPr>
          <p:cNvPr id="28678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3276600"/>
          </a:xfrm>
        </p:spPr>
        <p:txBody>
          <a:bodyPr/>
          <a:lstStyle/>
          <a:p>
            <a:pPr marL="155575" indent="-155575" eaLnBrk="1" hangingPunct="1">
              <a:buFont typeface="Wingdings" charset="2"/>
              <a:buChar char="Ø"/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pPr marL="155575" indent="-155575" eaLnBrk="1" hangingPunct="1">
              <a:buFont typeface="Wingdings" charset="2"/>
              <a:buChar char="§"/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E &lt; 20 GeV: </a:t>
            </a:r>
          </a:p>
          <a:p>
            <a:pPr marL="37861875" lvl="1" indent="-37592000" eaLnBrk="1" hangingPunct="1">
              <a:buFont typeface="Wingdings" charset="2"/>
              <a:buNone/>
            </a:pPr>
            <a:r>
              <a:rPr lang="en-US" sz="1700" smtClean="0"/>
              <a:t>Poor agreement </a:t>
            </a:r>
          </a:p>
          <a:p>
            <a:pPr marL="155575" indent="-155575" eaLnBrk="1" hangingPunct="1">
              <a:buFont typeface="Wingdings" charset="2"/>
              <a:buChar char="§"/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E &gt; 20 GeV: </a:t>
            </a:r>
          </a:p>
          <a:p>
            <a:pPr marL="155575" indent="-155575" eaLnBrk="1" hangingPunct="1">
              <a:buFont typeface="Wingdings" charset="2"/>
              <a:buNone/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	  Good Agreement</a:t>
            </a:r>
          </a:p>
          <a:p>
            <a:pPr marL="155575" indent="-155575" eaLnBrk="1" hangingPunct="1">
              <a:buFont typeface="Wingdings" charset="2"/>
              <a:buChar char="§"/>
            </a:pPr>
            <a:r>
              <a:rPr lang="en-US" sz="1800">
                <a:ea typeface="ＭＳ Ｐゴシック" charset="-128"/>
                <a:cs typeface="ＭＳ Ｐゴシック" charset="-128"/>
              </a:rPr>
              <a:t>Approximate Scaling for 0.05&lt;z2&lt;0.45</a:t>
            </a:r>
          </a:p>
          <a:p>
            <a:pPr marL="155575" indent="-155575" eaLnBrk="1" hangingPunct="1">
              <a:buFont typeface="Wingdings" charset="2"/>
              <a:buChar char="§"/>
            </a:pPr>
            <a:r>
              <a:rPr lang="en-US" sz="1800">
                <a:ea typeface="ＭＳ Ｐゴシック" charset="-128"/>
                <a:cs typeface="ＭＳ Ｐゴシック" charset="-128"/>
              </a:rPr>
              <a:t>As per Majumder et al</a:t>
            </a:r>
          </a:p>
          <a:p>
            <a:pPr marL="155575" indent="-155575" eaLnBrk="1" hangingPunct="1">
              <a:buFont typeface="Wingdings" charset="2"/>
              <a:buNone/>
            </a:pPr>
            <a:r>
              <a:rPr lang="en-US" sz="1800">
                <a:ea typeface="ＭＳ Ｐゴシック" charset="-128"/>
                <a:cs typeface="ＭＳ Ｐゴシック" charset="-128"/>
              </a:rPr>
              <a:t>	   </a:t>
            </a:r>
            <a:r>
              <a:rPr lang="en-US" sz="1600">
                <a:ea typeface="ＭＳ Ｐゴシック" charset="-128"/>
                <a:cs typeface="ＭＳ Ｐゴシック" charset="-128"/>
              </a:rPr>
              <a:t>Indicates quark dominance.</a:t>
            </a: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9" name="Text Box 1032"/>
          <p:cNvSpPr txBox="1">
            <a:spLocks noChangeArrowheads="1"/>
          </p:cNvSpPr>
          <p:nvPr/>
        </p:nvSpPr>
        <p:spPr bwMode="auto">
          <a:xfrm>
            <a:off x="746125" y="5153025"/>
            <a:ext cx="25304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Note: </a:t>
            </a:r>
          </a:p>
          <a:p>
            <a:r>
              <a:rPr lang="en-US" sz="1400"/>
              <a:t>Scaling expected to break down near kinematical boundaries, e.g. z&lt;0.05 or z&gt;0.45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1447800"/>
            <a:ext cx="2438400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660066"/>
                </a:solidFill>
              </a:rPr>
              <a:t>Statistical errors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MidPointCone_canv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5" y="1935163"/>
            <a:ext cx="59864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11"/>
          <p:cNvSpPr txBox="1">
            <a:spLocks noChangeArrowheads="1"/>
          </p:cNvSpPr>
          <p:nvPr/>
        </p:nvSpPr>
        <p:spPr bwMode="auto">
          <a:xfrm>
            <a:off x="6705600" y="41592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onstantia" charset="0"/>
              </a:rPr>
              <a:t>STAR preliminary</a:t>
            </a:r>
          </a:p>
        </p:txBody>
      </p:sp>
      <p:sp>
        <p:nvSpPr>
          <p:cNvPr id="30724" name="Title 2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000" smtClean="0">
                <a:ea typeface="ＭＳ Ｐゴシック" charset="-128"/>
                <a:cs typeface="ＭＳ Ｐゴシック" charset="-128"/>
              </a:rPr>
              <a:t>Comparison of D(z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,z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)/D(z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) and D(z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/1-z</a:t>
            </a:r>
            <a:r>
              <a:rPr lang="en-US" sz="3000" baseline="-2500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sz="3000" smtClean="0">
                <a:ea typeface="ＭＳ Ｐゴシック" charset="-128"/>
                <a:cs typeface="ＭＳ Ｐゴシック" charset="-128"/>
              </a:rPr>
              <a:t>),  z1=0.5</a:t>
            </a: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5181600" y="1524000"/>
            <a:ext cx="2819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Calibri" charset="0"/>
              </a:rPr>
              <a:t>Mid-Point Finder</a:t>
            </a:r>
          </a:p>
        </p:txBody>
      </p:sp>
      <p:sp>
        <p:nvSpPr>
          <p:cNvPr id="30726" name="Content Placeholder 8"/>
          <p:cNvSpPr>
            <a:spLocks/>
          </p:cNvSpPr>
          <p:nvPr/>
        </p:nvSpPr>
        <p:spPr bwMode="auto">
          <a:xfrm>
            <a:off x="427038" y="1790700"/>
            <a:ext cx="2925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Ø"/>
            </a:pPr>
            <a:r>
              <a:rPr lang="en-US" sz="1800">
                <a:latin typeface="Constantia" charset="0"/>
              </a:rPr>
              <a:t>Results similar as those obtained with the AKT finder </a:t>
            </a:r>
          </a:p>
          <a:p>
            <a:pPr marL="273050" indent="-27305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" charset="2"/>
              <a:buChar char="Ø"/>
            </a:pPr>
            <a:r>
              <a:rPr lang="en-US" sz="1800">
                <a:latin typeface="Constantia" charset="0"/>
              </a:rPr>
              <a:t>Result essentially independent of jet finder.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16186</TotalTime>
  <Words>1076</Words>
  <Application>Microsoft Office PowerPoint</Application>
  <PresentationFormat>On-screen Show (4:3)</PresentationFormat>
  <Paragraphs>155</Paragraphs>
  <Slides>13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Equation</vt:lpstr>
      <vt:lpstr>Slide 1</vt:lpstr>
      <vt:lpstr>Definitions</vt:lpstr>
      <vt:lpstr>Motivation I </vt:lpstr>
      <vt:lpstr>Motivation II DFF in Au+Au</vt:lpstr>
      <vt:lpstr>Motivation III DFF in vacuum</vt:lpstr>
      <vt:lpstr>The STAR experiment</vt:lpstr>
      <vt:lpstr>Slide 7</vt:lpstr>
      <vt:lpstr>Comparison of D(z1,z2)/D(z1) and D(z2/1-z1), z1=0.5</vt:lpstr>
      <vt:lpstr>Comparison of D(z1,z2)/D(z1) and D(z2/1-z1),  z1=0.5</vt:lpstr>
      <vt:lpstr>Comparison of D(z1,z2)/D(z1) and D(z2/1-z1),   z1=0.2 &amp; 0.8</vt:lpstr>
      <vt:lpstr>Summary/Outlook</vt:lpstr>
      <vt:lpstr>BACK UP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Elnimr</dc:creator>
  <cp:lastModifiedBy>Muhammad Elnimr</cp:lastModifiedBy>
  <cp:revision>1057</cp:revision>
  <dcterms:created xsi:type="dcterms:W3CDTF">2010-02-12T20:47:22Z</dcterms:created>
  <dcterms:modified xsi:type="dcterms:W3CDTF">2010-02-12T21:12:00Z</dcterms:modified>
</cp:coreProperties>
</file>