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60" r:id="rId4"/>
    <p:sldId id="268" r:id="rId5"/>
    <p:sldId id="262" r:id="rId6"/>
    <p:sldId id="276" r:id="rId7"/>
    <p:sldId id="266" r:id="rId8"/>
    <p:sldId id="272" r:id="rId9"/>
    <p:sldId id="269" r:id="rId10"/>
    <p:sldId id="278" r:id="rId11"/>
    <p:sldId id="277" r:id="rId12"/>
    <p:sldId id="265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23B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4D40238A-8518-4421-90E7-4D883D9F0E58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CAD77B74-877E-41CE-BB72-3CACA5F58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711C7A63-6DDC-419C-BD48-5CB6C405453F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886A8D2E-54C3-454F-BE7A-80C76D292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A8D2E-54C3-454F-BE7A-80C76D2928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3F96-02DD-481B-B072-7C00ADD8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6860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Measurement of Multiplicity Asymmetry Correlation Between Positive and Negative Particles in </a:t>
            </a:r>
            <a:r>
              <a:rPr lang="en-US" sz="3600" dirty="0" err="1" smtClean="0">
                <a:solidFill>
                  <a:srgbClr val="0000FF"/>
                </a:solidFill>
              </a:rPr>
              <a:t>Au+Au</a:t>
            </a:r>
            <a:r>
              <a:rPr lang="en-US" sz="3600" dirty="0" smtClean="0">
                <a:solidFill>
                  <a:srgbClr val="0000FF"/>
                </a:solidFill>
              </a:rPr>
              <a:t> and </a:t>
            </a:r>
            <a:r>
              <a:rPr lang="en-US" sz="3600" dirty="0" err="1" smtClean="0">
                <a:solidFill>
                  <a:srgbClr val="0000FF"/>
                </a:solidFill>
              </a:rPr>
              <a:t>d+Au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Quan Wang, Purdue University</a:t>
            </a:r>
          </a:p>
          <a:p>
            <a:r>
              <a:rPr lang="en-US" sz="2800" dirty="0" smtClean="0"/>
              <a:t>For the STAR Collaboration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4233208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Motivation: Local Parity Violation (LPV)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Charge asymmetry observables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Analysis details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Results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Summary</a:t>
            </a:r>
          </a:p>
        </p:txBody>
      </p:sp>
      <p:pic>
        <p:nvPicPr>
          <p:cNvPr id="8" name="Picture 7" descr="purdu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47856" y="5181600"/>
            <a:ext cx="1796143" cy="167640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0"/>
            <a:ext cx="1752600" cy="1412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LR-UD Compared to PV </a:t>
            </a:r>
            <a:r>
              <a:rPr lang="en-US" dirty="0" err="1" smtClean="0"/>
              <a:t>Correlator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219200"/>
            <a:ext cx="6407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LR-UD:  including all possible terms, </a:t>
            </a:r>
            <a:r>
              <a:rPr lang="en-US" dirty="0" err="1" smtClean="0"/>
              <a:t>cos</a:t>
            </a:r>
            <a:r>
              <a:rPr lang="en-US" dirty="0" smtClean="0"/>
              <a:t>(a+b-2</a:t>
            </a:r>
            <a:r>
              <a:rPr lang="en-US" dirty="0" smtClean="0">
                <a:latin typeface="Symbol" pitchFamily="18" charset="2"/>
              </a:rPr>
              <a:t>y</a:t>
            </a:r>
            <a:r>
              <a:rPr lang="en-US" dirty="0" smtClean="0"/>
              <a:t>) is only one term.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542547" y="1752600"/>
          <a:ext cx="3068053" cy="381000"/>
        </p:xfrm>
        <a:graphic>
          <a:graphicData uri="http://schemas.openxmlformats.org/presentationml/2006/ole">
            <p:oleObj spid="_x0000_s63491" name="Equation" r:id="rId3" imgW="1942920" imgH="241200" progId="">
              <p:embed/>
            </p:oleObj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257800" y="4114800"/>
            <a:ext cx="3733800" cy="12493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Asymmetry correlation ≠ correlator.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Higher order effects may be significant..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266890"/>
            <a:ext cx="866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Charge asymmetry correlation = correlator + higher order terms</a:t>
            </a:r>
            <a:endParaRPr lang="en-US" sz="2000" dirty="0"/>
          </a:p>
        </p:txBody>
      </p:sp>
      <p:pic>
        <p:nvPicPr>
          <p:cNvPr id="16388" name="Picture 4" descr="C:\Work\Papers\PRC_PV\Figures\plots\Fig_diff_eta12_Npart1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57200" y="2794541"/>
            <a:ext cx="4724400" cy="3516817"/>
          </a:xfrm>
          <a:prstGeom prst="rect">
            <a:avLst/>
          </a:prstGeom>
          <a:noFill/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95400" y="54102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2667000"/>
            <a:ext cx="35634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Correlator calculated in the same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 region (half the TPC) as </a:t>
            </a:r>
            <a:r>
              <a:rPr lang="en-US" dirty="0" err="1" smtClean="0"/>
              <a:t>Asym</a:t>
            </a:r>
            <a:r>
              <a:rPr lang="en-US" dirty="0" smtClean="0"/>
              <a:t> correl.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Qualitatively same as LPV papers (full TPC). 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257800" y="5486400"/>
            <a:ext cx="4191000" cy="1173163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Different observables.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Same data. Numerical difference due to different observables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600" y="1600200"/>
          <a:ext cx="4431631" cy="762000"/>
        </p:xfrm>
        <a:graphic>
          <a:graphicData uri="http://schemas.openxmlformats.org/presentationml/2006/ole">
            <p:oleObj spid="_x0000_s63492" name="Equation" r:id="rId5" imgW="2806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Stat. </a:t>
            </a:r>
            <a:r>
              <a:rPr lang="en-US" dirty="0" err="1" smtClean="0"/>
              <a:t>Fluc</a:t>
            </a:r>
            <a:r>
              <a:rPr lang="en-US" dirty="0" smtClean="0"/>
              <a:t>. Effect in ‹A</a:t>
            </a:r>
            <a:r>
              <a:rPr lang="en-US" baseline="30000" dirty="0" smtClean="0"/>
              <a:t>2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>
            <p:ph idx="1"/>
          </p:nvPr>
        </p:nvGraphicFramePr>
        <p:xfrm>
          <a:off x="136524" y="1600200"/>
          <a:ext cx="8931276" cy="2600441"/>
        </p:xfrm>
        <a:graphic>
          <a:graphicData uri="http://schemas.openxmlformats.org/presentationml/2006/ole">
            <p:oleObj spid="_x0000_s62466" name="Equation" r:id="rId3" imgW="7937280" imgH="231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pT</a:t>
            </a:r>
            <a:r>
              <a:rPr lang="en-US" dirty="0" smtClean="0"/>
              <a:t> “v2” sensitive to jet-quenching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40C2-2AD0-4930-A1F9-D79175FEA2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5181600"/>
            <a:ext cx="71628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“v2”=(Nin-</a:t>
            </a:r>
            <a:r>
              <a:rPr lang="en-US" dirty="0" err="1" smtClean="0"/>
              <a:t>Nout</a:t>
            </a:r>
            <a:r>
              <a:rPr lang="en-US" dirty="0" smtClean="0"/>
              <a:t>)/(</a:t>
            </a:r>
            <a:r>
              <a:rPr lang="en-US" dirty="0" err="1" smtClean="0"/>
              <a:t>Nin+Nout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Larger “v2” indicates more jet-quenching effect.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381000" y="1524000"/>
            <a:ext cx="3597750" cy="3352800"/>
            <a:chOff x="1193919" y="2286000"/>
            <a:chExt cx="2844681" cy="2807732"/>
          </a:xfrm>
        </p:grpSpPr>
        <p:sp>
          <p:nvSpPr>
            <p:cNvPr id="13" name="Oval 12"/>
            <p:cNvSpPr/>
            <p:nvPr/>
          </p:nvSpPr>
          <p:spPr>
            <a:xfrm>
              <a:off x="2057400" y="2667000"/>
              <a:ext cx="1066800" cy="21336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47800" y="3733800"/>
              <a:ext cx="2209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1295400" y="3733800"/>
              <a:ext cx="2590800" cy="15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649255" y="2956905"/>
              <a:ext cx="1752600" cy="1676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98310" y="2918805"/>
              <a:ext cx="1828800" cy="1676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57601" y="3733800"/>
              <a:ext cx="328527" cy="309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0138" y="228600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 of plane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05000" y="472440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 of plane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93919" y="3352800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plane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98919" y="3352800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plane</a:t>
              </a:r>
              <a:endParaRPr lang="en-US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3810000" y="1796415"/>
            <a:ext cx="5029200" cy="3080385"/>
            <a:chOff x="1905000" y="1752600"/>
            <a:chExt cx="6096000" cy="3733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905000" y="5029200"/>
              <a:ext cx="541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933700" y="3467100"/>
              <a:ext cx="3124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2602523" y="2443089"/>
              <a:ext cx="3854548" cy="2565009"/>
            </a:xfrm>
            <a:custGeom>
              <a:avLst/>
              <a:gdLst>
                <a:gd name="connsiteX0" fmla="*/ 0 w 3854548"/>
                <a:gd name="connsiteY0" fmla="*/ 2536874 h 2565009"/>
                <a:gd name="connsiteX1" fmla="*/ 2082019 w 3854548"/>
                <a:gd name="connsiteY1" fmla="*/ 4689 h 2565009"/>
                <a:gd name="connsiteX2" fmla="*/ 3854548 w 3854548"/>
                <a:gd name="connsiteY2" fmla="*/ 2565009 h 256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4548" h="2565009">
                  <a:moveTo>
                    <a:pt x="0" y="2536874"/>
                  </a:moveTo>
                  <a:cubicBezTo>
                    <a:pt x="719797" y="1268437"/>
                    <a:pt x="1439594" y="0"/>
                    <a:pt x="2082019" y="4689"/>
                  </a:cubicBezTo>
                  <a:cubicBezTo>
                    <a:pt x="2724444" y="9378"/>
                    <a:pt x="3289496" y="1287193"/>
                    <a:pt x="3854548" y="2565009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602523" y="2362200"/>
              <a:ext cx="3840480" cy="2674034"/>
            </a:xfrm>
            <a:custGeom>
              <a:avLst/>
              <a:gdLst>
                <a:gd name="connsiteX0" fmla="*/ 0 w 3840480"/>
                <a:gd name="connsiteY0" fmla="*/ 2890911 h 2890911"/>
                <a:gd name="connsiteX1" fmla="*/ 2433711 w 3840480"/>
                <a:gd name="connsiteY1" fmla="*/ 49237 h 2890911"/>
                <a:gd name="connsiteX2" fmla="*/ 3840480 w 3840480"/>
                <a:gd name="connsiteY2" fmla="*/ 2595489 h 289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40480" h="2890911">
                  <a:moveTo>
                    <a:pt x="0" y="2890911"/>
                  </a:moveTo>
                  <a:cubicBezTo>
                    <a:pt x="896815" y="1494692"/>
                    <a:pt x="1793631" y="98474"/>
                    <a:pt x="2433711" y="49237"/>
                  </a:cubicBezTo>
                  <a:cubicBezTo>
                    <a:pt x="3073791" y="0"/>
                    <a:pt x="3457135" y="1297744"/>
                    <a:pt x="3840480" y="2595489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45940" y="5117068"/>
              <a:ext cx="1155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High-pt 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5800" y="1752600"/>
              <a:ext cx="10046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events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38400" y="5105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400" y="51054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+1</a:t>
              </a:r>
              <a:endParaRPr lang="en-US" dirty="0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5458264" y="2895600"/>
              <a:ext cx="228600" cy="76200"/>
            </a:xfrm>
            <a:prstGeom prst="rightArrow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58477" y="2590800"/>
              <a:ext cx="1504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9900"/>
                  </a:solidFill>
                </a:rPr>
                <a:t>Jet-quenching</a:t>
              </a:r>
              <a:endParaRPr lang="en-US" dirty="0">
                <a:solidFill>
                  <a:srgbClr val="009900"/>
                </a:solidFill>
              </a:endParaRPr>
            </a:p>
          </p:txBody>
        </p:sp>
      </p:grp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PV_RP.pn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286105" y="1371600"/>
            <a:ext cx="2838095" cy="18190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Observables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APS </a:t>
            </a:r>
            <a:r>
              <a:rPr lang="en-US" dirty="0" err="1" smtClean="0"/>
              <a:t>apr</a:t>
            </a:r>
            <a:r>
              <a:rPr lang="en-US" dirty="0" smtClean="0"/>
              <a:t>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" y="4370963"/>
            <a:ext cx="4038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Chiral</a:t>
            </a:r>
            <a:r>
              <a:rPr lang="en-US" sz="2400" dirty="0" smtClean="0"/>
              <a:t> magnetic effect: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LPV + large magnetic field</a:t>
            </a:r>
          </a:p>
          <a:p>
            <a:pPr>
              <a:buFont typeface="Calibri" pitchFamily="34" charset="0"/>
              <a:buChar char="→"/>
            </a:pPr>
            <a:r>
              <a:rPr lang="en-US" sz="2400" b="1" dirty="0" smtClean="0"/>
              <a:t>charge separation </a:t>
            </a:r>
            <a:r>
              <a:rPr lang="en-US" sz="2400" dirty="0" smtClean="0"/>
              <a:t>along the   system angular momentum.</a:t>
            </a:r>
          </a:p>
          <a:p>
            <a:r>
              <a:rPr lang="en-US" sz="2000" i="1" dirty="0" err="1" smtClean="0"/>
              <a:t>Kharzeev</a:t>
            </a:r>
            <a:r>
              <a:rPr lang="en-US" sz="2000" i="1" dirty="0" smtClean="0"/>
              <a:t> et al. NPA 803 (2008) 227</a:t>
            </a:r>
            <a:endParaRPr lang="en-US" sz="2000" i="1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5562600" y="1358900"/>
          <a:ext cx="2895600" cy="1001713"/>
        </p:xfrm>
        <a:graphic>
          <a:graphicData uri="http://schemas.openxmlformats.org/presentationml/2006/ole">
            <p:oleObj spid="_x0000_s30722" name="Equation" r:id="rId5" imgW="1396800" imgH="482400" progId="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562600" y="2425700"/>
          <a:ext cx="2895600" cy="1000125"/>
        </p:xfrm>
        <a:graphic>
          <a:graphicData uri="http://schemas.openxmlformats.org/presentationml/2006/ole">
            <p:oleObj spid="_x0000_s30723" name="Equation" r:id="rId6" imgW="1396800" imgH="48240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91000" y="3810000"/>
            <a:ext cx="48768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LPV effects in UD. LR is null-reference.</a:t>
            </a:r>
          </a:p>
          <a:p>
            <a:r>
              <a:rPr lang="en-US" sz="2400" dirty="0" smtClean="0"/>
              <a:t>LPV expectations: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+UD</a:t>
            </a:r>
            <a:r>
              <a:rPr lang="en-US" sz="2400" dirty="0" smtClean="0"/>
              <a:t>  and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-UD</a:t>
            </a:r>
            <a:r>
              <a:rPr lang="en-US" sz="2400" b="1" baseline="-25000" dirty="0" smtClean="0"/>
              <a:t> </a:t>
            </a:r>
            <a:r>
              <a:rPr lang="en-US" sz="2400" dirty="0" smtClean="0"/>
              <a:t>are anti-correlated</a:t>
            </a:r>
          </a:p>
          <a:p>
            <a:pPr lvl="1">
              <a:buFont typeface="Calibri" pitchFamily="34" charset="0"/>
              <a:buChar char="→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‹A</a:t>
            </a:r>
            <a:r>
              <a:rPr lang="en-US" sz="2400" baseline="-250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›</a:t>
            </a:r>
            <a:r>
              <a:rPr lang="en-US" sz="2400" baseline="-25000" dirty="0" smtClean="0">
                <a:solidFill>
                  <a:srgbClr val="FF0000"/>
                </a:solidFill>
              </a:rPr>
              <a:t>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&lt;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‹A</a:t>
            </a:r>
            <a:r>
              <a:rPr lang="en-US" sz="2400" baseline="-25000" dirty="0" smtClean="0">
                <a:solidFill>
                  <a:srgbClr val="0000FF"/>
                </a:solidFill>
              </a:rPr>
              <a:t>+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›</a:t>
            </a:r>
            <a:r>
              <a:rPr lang="en-US" sz="2400" baseline="-25000" dirty="0" smtClean="0">
                <a:solidFill>
                  <a:srgbClr val="0000FF"/>
                </a:solidFill>
              </a:rPr>
              <a:t>LR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Additional dynamical fluctuation broadens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±UD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distributions</a:t>
            </a:r>
          </a:p>
          <a:p>
            <a:pPr lvl="1">
              <a:buFont typeface="Calibri" pitchFamily="34" charset="0"/>
              <a:buChar char="→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‹A</a:t>
            </a:r>
            <a:r>
              <a:rPr lang="en-US" sz="2400" baseline="-25000" dirty="0" smtClean="0">
                <a:solidFill>
                  <a:srgbClr val="FF0000"/>
                </a:solidFill>
              </a:rPr>
              <a:t>±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›</a:t>
            </a:r>
            <a:r>
              <a:rPr lang="en-US" sz="2400" baseline="-25000" dirty="0" smtClean="0">
                <a:solidFill>
                  <a:srgbClr val="FF0000"/>
                </a:solidFill>
              </a:rPr>
              <a:t>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&gt;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‹A</a:t>
            </a:r>
            <a:r>
              <a:rPr lang="en-US" sz="2400" baseline="-25000" dirty="0" smtClean="0">
                <a:solidFill>
                  <a:srgbClr val="0000FF"/>
                </a:solidFill>
              </a:rPr>
              <a:t>±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›</a:t>
            </a:r>
            <a:r>
              <a:rPr lang="en-US" sz="2400" baseline="-25000" dirty="0" smtClean="0">
                <a:solidFill>
                  <a:srgbClr val="0000FF"/>
                </a:solidFill>
              </a:rPr>
              <a:t>LR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352800" y="1154668"/>
            <a:ext cx="2362200" cy="2655332"/>
            <a:chOff x="3352800" y="1143000"/>
            <a:chExt cx="2362200" cy="2655332"/>
          </a:xfrm>
        </p:grpSpPr>
        <p:sp>
          <p:nvSpPr>
            <p:cNvPr id="15" name="Oval 14"/>
            <p:cNvSpPr/>
            <p:nvPr/>
          </p:nvSpPr>
          <p:spPr>
            <a:xfrm>
              <a:off x="4112230" y="1738951"/>
              <a:ext cx="686757" cy="1499578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768851" y="2488740"/>
              <a:ext cx="1407852" cy="86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455672" y="2447378"/>
              <a:ext cx="1999872" cy="71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Block Arc 17"/>
            <p:cNvSpPr/>
            <p:nvPr/>
          </p:nvSpPr>
          <p:spPr>
            <a:xfrm>
              <a:off x="4077892" y="1655641"/>
              <a:ext cx="755433" cy="1624543"/>
            </a:xfrm>
            <a:prstGeom prst="blockArc">
              <a:avLst>
                <a:gd name="adj1" fmla="val 12118356"/>
                <a:gd name="adj2" fmla="val 19914491"/>
                <a:gd name="adj3" fmla="val 590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Block Arc 18"/>
            <p:cNvSpPr/>
            <p:nvPr/>
          </p:nvSpPr>
          <p:spPr>
            <a:xfrm rot="10800000">
              <a:off x="4077892" y="1697296"/>
              <a:ext cx="755433" cy="1624543"/>
            </a:xfrm>
            <a:prstGeom prst="blockArc">
              <a:avLst>
                <a:gd name="adj1" fmla="val 11786630"/>
                <a:gd name="adj2" fmla="val 20760551"/>
                <a:gd name="adj3" fmla="val 722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Block Arc 19"/>
            <p:cNvSpPr/>
            <p:nvPr/>
          </p:nvSpPr>
          <p:spPr>
            <a:xfrm rot="16200000">
              <a:off x="3428868" y="2076686"/>
              <a:ext cx="1916128" cy="824109"/>
            </a:xfrm>
            <a:prstGeom prst="blockArc">
              <a:avLst>
                <a:gd name="adj1" fmla="val 10905041"/>
                <a:gd name="adj2" fmla="val 21365221"/>
                <a:gd name="adj3" fmla="val 1927"/>
              </a:avLst>
            </a:prstGeom>
            <a:solidFill>
              <a:srgbClr val="0000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rot="5400000">
              <a:off x="3566219" y="2076686"/>
              <a:ext cx="1916128" cy="824109"/>
            </a:xfrm>
            <a:prstGeom prst="blockArc">
              <a:avLst>
                <a:gd name="adj1" fmla="val 11022975"/>
                <a:gd name="adj2" fmla="val 21415482"/>
                <a:gd name="adj3" fmla="val 0"/>
              </a:avLst>
            </a:prstGeom>
            <a:solidFill>
              <a:srgbClr val="0000FF"/>
            </a:solidFill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65620" y="114300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UP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3429000"/>
              <a:ext cx="845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DOWN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2171029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LEFT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32413" y="2133600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RIGHT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68469" y="2536773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EP</a:t>
              </a:r>
              <a:endParaRPr lang="en-US" b="1" dirty="0"/>
            </a:p>
          </p:txBody>
        </p:sp>
      </p:grpSp>
      <p:pic>
        <p:nvPicPr>
          <p:cNvPr id="28" name="Picture 27" descr="Fig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52600" y="2737548"/>
            <a:ext cx="2114550" cy="1758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smtClean="0"/>
              <a:t>Y4 </a:t>
            </a:r>
            <a:r>
              <a:rPr lang="en-US" dirty="0" err="1" smtClean="0"/>
              <a:t>MinBias</a:t>
            </a:r>
            <a:r>
              <a:rPr lang="en-US" dirty="0" smtClean="0"/>
              <a:t> 200GeV </a:t>
            </a:r>
            <a:r>
              <a:rPr lang="en-US" dirty="0" err="1" smtClean="0"/>
              <a:t>Au+Au</a:t>
            </a:r>
            <a:r>
              <a:rPr lang="en-US" dirty="0" smtClean="0"/>
              <a:t> data (8.5M events)</a:t>
            </a:r>
          </a:p>
          <a:p>
            <a:pPr lvl="1"/>
            <a:r>
              <a:rPr lang="en-US" dirty="0" smtClean="0"/>
              <a:t>Y3 </a:t>
            </a:r>
            <a:r>
              <a:rPr lang="en-US" dirty="0" err="1" smtClean="0"/>
              <a:t>MinBias</a:t>
            </a:r>
            <a:r>
              <a:rPr lang="en-US" dirty="0" smtClean="0"/>
              <a:t> 200GeV </a:t>
            </a:r>
            <a:r>
              <a:rPr lang="en-US" dirty="0" err="1" smtClean="0"/>
              <a:t>d+Au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Cuts: standard STAR event and track cuts</a:t>
            </a:r>
          </a:p>
          <a:p>
            <a:r>
              <a:rPr lang="en-US" dirty="0" smtClean="0"/>
              <a:t>To avoid self-correlation effect: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EP: </a:t>
            </a:r>
            <a:r>
              <a:rPr lang="el-GR" b="1" dirty="0" smtClean="0">
                <a:solidFill>
                  <a:srgbClr val="FF0000"/>
                </a:solidFill>
              </a:rPr>
              <a:t>η</a:t>
            </a:r>
            <a:r>
              <a:rPr lang="en-US" b="1" dirty="0" smtClean="0">
                <a:solidFill>
                  <a:srgbClr val="FF0000"/>
                </a:solidFill>
              </a:rPr>
              <a:t>&lt;0</a:t>
            </a:r>
            <a:r>
              <a:rPr lang="en-US" b="1" dirty="0" smtClean="0"/>
              <a:t>; </a:t>
            </a:r>
            <a:r>
              <a:rPr lang="en-US" b="1" dirty="0" err="1" smtClean="0"/>
              <a:t>Asym</a:t>
            </a:r>
            <a:r>
              <a:rPr lang="en-US" b="1" dirty="0" smtClean="0"/>
              <a:t> </a:t>
            </a:r>
            <a:r>
              <a:rPr lang="el-GR" b="1" dirty="0" smtClean="0">
                <a:solidFill>
                  <a:srgbClr val="0000FF"/>
                </a:solidFill>
              </a:rPr>
              <a:t>η</a:t>
            </a:r>
            <a:r>
              <a:rPr lang="en-US" b="1" dirty="0" smtClean="0">
                <a:solidFill>
                  <a:srgbClr val="0000FF"/>
                </a:solidFill>
              </a:rPr>
              <a:t>&gt;0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EP: </a:t>
            </a:r>
            <a:r>
              <a:rPr lang="el-GR" b="1" dirty="0" smtClean="0">
                <a:solidFill>
                  <a:srgbClr val="0000FF"/>
                </a:solidFill>
              </a:rPr>
              <a:t>η</a:t>
            </a:r>
            <a:r>
              <a:rPr lang="en-US" b="1" dirty="0" smtClean="0">
                <a:solidFill>
                  <a:srgbClr val="0000FF"/>
                </a:solidFill>
              </a:rPr>
              <a:t>&gt;0</a:t>
            </a:r>
            <a:r>
              <a:rPr lang="en-US" b="1" dirty="0" smtClean="0"/>
              <a:t>; </a:t>
            </a:r>
            <a:r>
              <a:rPr lang="en-US" b="1" dirty="0" err="1" smtClean="0"/>
              <a:t>Asym</a:t>
            </a:r>
            <a:r>
              <a:rPr lang="en-US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η</a:t>
            </a:r>
            <a:r>
              <a:rPr lang="en-US" b="1" dirty="0" smtClean="0">
                <a:solidFill>
                  <a:srgbClr val="FF0000"/>
                </a:solidFill>
              </a:rPr>
              <a:t>&lt;0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257800" y="3810000"/>
            <a:ext cx="3352799" cy="2057400"/>
            <a:chOff x="5257800" y="4191000"/>
            <a:chExt cx="3352799" cy="2057400"/>
          </a:xfrm>
        </p:grpSpPr>
        <p:sp>
          <p:nvSpPr>
            <p:cNvPr id="4" name="Flowchart: Direct Access Storage 3"/>
            <p:cNvSpPr/>
            <p:nvPr/>
          </p:nvSpPr>
          <p:spPr>
            <a:xfrm>
              <a:off x="5715000" y="4572000"/>
              <a:ext cx="2362200" cy="1371600"/>
            </a:xfrm>
            <a:prstGeom prst="flowChartMagneticDrum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257800" y="5257800"/>
              <a:ext cx="335279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753099" y="52197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391399" y="5257800"/>
              <a:ext cx="542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0000FF"/>
                  </a:solidFill>
                </a:rPr>
                <a:t>η</a:t>
              </a:r>
              <a:r>
                <a:rPr lang="en-US" b="1" dirty="0" smtClean="0">
                  <a:solidFill>
                    <a:srgbClr val="0000FF"/>
                  </a:solidFill>
                </a:rPr>
                <a:t>&gt;0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0969" y="5257800"/>
              <a:ext cx="542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η</a:t>
              </a:r>
              <a:r>
                <a:rPr lang="en-US" b="1" dirty="0" smtClean="0">
                  <a:solidFill>
                    <a:srgbClr val="FF0000"/>
                  </a:solidFill>
                </a:rPr>
                <a:t>&lt;0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2/15/2010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C:\Work\Papers\PRC_PV\Figures\plots\Fig_corr_A2_eta1_Npart1_noBase0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5684308" cy="42632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Stat. </a:t>
            </a:r>
            <a:r>
              <a:rPr lang="en-US" dirty="0" err="1" smtClean="0"/>
              <a:t>Fluc</a:t>
            </a:r>
            <a:r>
              <a:rPr lang="en-US" dirty="0" smtClean="0"/>
              <a:t>. Effect in ‹A</a:t>
            </a:r>
            <a:r>
              <a:rPr lang="en-US" baseline="30000" dirty="0" smtClean="0"/>
              <a:t>2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7325" y="3733800"/>
          <a:ext cx="1793875" cy="960048"/>
        </p:xfrm>
        <a:graphic>
          <a:graphicData uri="http://schemas.openxmlformats.org/presentationml/2006/ole">
            <p:oleObj spid="_x0000_s53249" name="Equation" r:id="rId4" imgW="1091880" imgH="583920" progId="Equation.3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1295400" y="2362200"/>
            <a:ext cx="381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13" idx="2"/>
          </p:cNvCxnSpPr>
          <p:nvPr/>
        </p:nvCxnSpPr>
        <p:spPr>
          <a:xfrm rot="10800000" flipV="1">
            <a:off x="533400" y="2743200"/>
            <a:ext cx="762000" cy="990600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95346" y="3810000"/>
            <a:ext cx="17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Stat. </a:t>
            </a:r>
            <a:r>
              <a:rPr lang="en-US" dirty="0" err="1" smtClean="0"/>
              <a:t>fluc</a:t>
            </a:r>
            <a:r>
              <a:rPr lang="en-US" dirty="0" smtClean="0"/>
              <a:t>. </a:t>
            </a:r>
            <a:r>
              <a:rPr lang="en-US" smtClean="0"/>
              <a:t>effect </a:t>
            </a:r>
            <a:endParaRPr lang="en-US" dirty="0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890588" y="5314950"/>
          <a:ext cx="7110412" cy="933450"/>
        </p:xfrm>
        <a:graphic>
          <a:graphicData uri="http://schemas.openxmlformats.org/presentationml/2006/ole">
            <p:oleObj spid="_x0000_s53256" name="Equation" r:id="rId5" imgW="4635360" imgH="609480" progId="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7226300" y="5276850"/>
            <a:ext cx="762000" cy="9144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26670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26311" y="6336268"/>
            <a:ext cx="1879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V. Koch.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C:\Work\Papers\PRC_PV\Figures\plots\Fig_corr_A21NAA_eta12_Npart0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" y="990599"/>
            <a:ext cx="4476749" cy="33324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Results: ‹A</a:t>
            </a:r>
            <a:r>
              <a:rPr lang="en-US" baseline="30000" dirty="0" smtClean="0"/>
              <a:t>2</a:t>
            </a:r>
            <a:r>
              <a:rPr lang="en-US" dirty="0" smtClean="0"/>
              <a:t>›-(‹N›+1)/‹N›</a:t>
            </a:r>
            <a:r>
              <a:rPr lang="en-US" baseline="30000" dirty="0" smtClean="0"/>
              <a:t>2</a:t>
            </a:r>
            <a:r>
              <a:rPr lang="en-US" dirty="0" smtClean="0"/>
              <a:t> and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1624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80000"/>
              <a:buFont typeface="Wingdings" pitchFamily="2" charset="2"/>
              <a:buChar char="q"/>
            </a:pPr>
            <a:r>
              <a:rPr lang="en-US" sz="2000" dirty="0" smtClean="0"/>
              <a:t>  LPV expects: </a:t>
            </a:r>
            <a:r>
              <a:rPr lang="en-US" sz="2000" dirty="0" smtClean="0">
                <a:solidFill>
                  <a:srgbClr val="FF0000"/>
                </a:solidFill>
              </a:rPr>
              <a:t>‹A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00823B"/>
                </a:solidFill>
              </a:rPr>
              <a:t>&gt;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‹A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›</a:t>
            </a:r>
            <a:r>
              <a:rPr lang="en-US" sz="2000" baseline="-25000" dirty="0" smtClean="0">
                <a:solidFill>
                  <a:srgbClr val="0000FF"/>
                </a:solidFill>
              </a:rPr>
              <a:t>LR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828800" y="4267200"/>
            <a:ext cx="5943600" cy="914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Strong charge asymmetry correlations present.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UD</a:t>
            </a:r>
            <a:r>
              <a:rPr lang="en-US" sz="2000" b="1" dirty="0" smtClean="0"/>
              <a:t> is always larger than </a:t>
            </a:r>
            <a:r>
              <a:rPr lang="en-US" sz="2000" b="1" dirty="0" smtClean="0">
                <a:solidFill>
                  <a:srgbClr val="0000FF"/>
                </a:solidFill>
              </a:rPr>
              <a:t>LR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5400" y="516249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/>
              <a:t>  LPV expects: </a:t>
            </a:r>
            <a:r>
              <a:rPr lang="en-US" sz="2000" dirty="0" smtClean="0">
                <a:solidFill>
                  <a:srgbClr val="FF0000"/>
                </a:solidFill>
              </a:rPr>
              <a:t>‹A</a:t>
            </a:r>
            <a:r>
              <a:rPr lang="en-US" sz="2000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00823B"/>
                </a:solidFill>
              </a:rPr>
              <a:t>&lt;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‹A</a:t>
            </a:r>
            <a:r>
              <a:rPr lang="en-US" sz="2000" baseline="-25000" dirty="0" smtClean="0">
                <a:solidFill>
                  <a:srgbClr val="0000FF"/>
                </a:solidFill>
              </a:rPr>
              <a:t>+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</a:rPr>
              <a:t>-</a:t>
            </a:r>
            <a:r>
              <a:rPr lang="en-US" sz="2000" dirty="0" smtClean="0">
                <a:solidFill>
                  <a:srgbClr val="0000FF"/>
                </a:solidFill>
              </a:rPr>
              <a:t>›</a:t>
            </a:r>
            <a:r>
              <a:rPr lang="en-US" sz="2000" baseline="-25000" dirty="0" smtClean="0">
                <a:solidFill>
                  <a:srgbClr val="0000FF"/>
                </a:solidFill>
              </a:rPr>
              <a:t>LR</a:t>
            </a:r>
          </a:p>
        </p:txBody>
      </p:sp>
      <p:pic>
        <p:nvPicPr>
          <p:cNvPr id="17" name="Picture 3" descr="C:\Work\Papers\PRC_PV\Figures\plots\Fig_corr_A21NAA_eta12_Npart1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95800" y="990599"/>
            <a:ext cx="4476750" cy="333246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914400" y="33528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34290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90600" y="5562600"/>
            <a:ext cx="2799484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Data </a:t>
            </a:r>
            <a:r>
              <a:rPr lang="en-US" sz="2400" dirty="0" smtClean="0">
                <a:solidFill>
                  <a:srgbClr val="00823B"/>
                </a:solidFill>
              </a:rPr>
              <a:t>consistent</a:t>
            </a:r>
            <a:r>
              <a:rPr lang="en-US" sz="2400" dirty="0" smtClean="0"/>
              <a:t> with </a:t>
            </a:r>
          </a:p>
          <a:p>
            <a:pPr algn="ctr"/>
            <a:r>
              <a:rPr lang="en-US" sz="2400" dirty="0" smtClean="0"/>
              <a:t>LPV expectation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34000" y="5562600"/>
            <a:ext cx="303192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Data </a:t>
            </a:r>
            <a:r>
              <a:rPr lang="en-US" sz="2400" dirty="0" smtClean="0">
                <a:solidFill>
                  <a:srgbClr val="FF0000"/>
                </a:solidFill>
              </a:rPr>
              <a:t>inconsistent</a:t>
            </a:r>
            <a:r>
              <a:rPr lang="en-US" sz="2400" dirty="0" smtClean="0"/>
              <a:t> with </a:t>
            </a:r>
          </a:p>
          <a:p>
            <a:pPr algn="ctr"/>
            <a:r>
              <a:rPr lang="en-US" sz="2400" dirty="0" smtClean="0"/>
              <a:t>LPV expectation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Difference UD-LR</a:t>
            </a:r>
            <a:endParaRPr lang="en-US" dirty="0"/>
          </a:p>
        </p:txBody>
      </p:sp>
      <p:pic>
        <p:nvPicPr>
          <p:cNvPr id="29698" name="Picture 2" descr="C:\Work\Papers\PRC_PV\Figures\plots\Fig_diff_eta12_Npart1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737141"/>
            <a:ext cx="4724400" cy="3516817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idx="1"/>
          </p:nvPr>
        </p:nvSpPr>
        <p:spPr>
          <a:xfrm>
            <a:off x="5562600" y="990600"/>
            <a:ext cx="3048000" cy="32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Observations:</a:t>
            </a:r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‹A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&gt;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‹A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›</a:t>
            </a:r>
            <a:r>
              <a:rPr lang="en-US" sz="2000" baseline="-25000" dirty="0" smtClean="0">
                <a:solidFill>
                  <a:srgbClr val="0000FF"/>
                </a:solidFill>
              </a:rPr>
              <a:t>LR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consistent with LPV expectation</a:t>
            </a:r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‹A</a:t>
            </a:r>
            <a:r>
              <a:rPr lang="en-US" sz="2000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&gt;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‹A</a:t>
            </a:r>
            <a:r>
              <a:rPr lang="en-US" sz="2000" baseline="-25000" dirty="0" smtClean="0">
                <a:solidFill>
                  <a:srgbClr val="0000FF"/>
                </a:solidFill>
              </a:rPr>
              <a:t>+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</a:rPr>
              <a:t>-</a:t>
            </a:r>
            <a:r>
              <a:rPr lang="en-US" sz="2000" dirty="0" smtClean="0">
                <a:solidFill>
                  <a:srgbClr val="0000FF"/>
                </a:solidFill>
              </a:rPr>
              <a:t>›</a:t>
            </a:r>
            <a:r>
              <a:rPr lang="en-US" sz="2000" baseline="-25000" dirty="0" smtClean="0">
                <a:solidFill>
                  <a:srgbClr val="0000FF"/>
                </a:solidFill>
              </a:rPr>
              <a:t>LR </a:t>
            </a:r>
            <a:r>
              <a:rPr lang="en-US" sz="2000" dirty="0" smtClean="0"/>
              <a:t>inconsistent with LPV expectation</a:t>
            </a:r>
          </a:p>
          <a:p>
            <a:r>
              <a:rPr lang="en-US" sz="2000" dirty="0" smtClean="0"/>
              <a:t>Similar centrality dep.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idx="1"/>
          </p:nvPr>
        </p:nvSpPr>
        <p:spPr>
          <a:xfrm>
            <a:off x="609600" y="4343400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Possible causes: correlation overlaid with 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z="2300" dirty="0" smtClean="0"/>
              <a:t>(</a:t>
            </a:r>
            <a:r>
              <a:rPr lang="en-US" sz="2300" i="1" dirty="0" smtClean="0"/>
              <a:t>F. Wang, 0911.1482</a:t>
            </a:r>
            <a:r>
              <a:rPr lang="en-US" sz="23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Charge balance (</a:t>
            </a:r>
            <a:r>
              <a:rPr lang="en-US" i="1" dirty="0" smtClean="0"/>
              <a:t>S. Pratt</a:t>
            </a:r>
            <a:r>
              <a:rPr lang="en-US" dirty="0" smtClean="0"/>
              <a:t>): ~-v</a:t>
            </a:r>
            <a:r>
              <a:rPr lang="en-US" baseline="-25000" dirty="0" smtClean="0"/>
              <a:t>2</a:t>
            </a:r>
            <a:r>
              <a:rPr lang="en-US" dirty="0" smtClean="0"/>
              <a:t>/N*‹cos2</a:t>
            </a:r>
            <a:r>
              <a:rPr lang="en-US" dirty="0" smtClean="0">
                <a:latin typeface="Symbol" pitchFamily="18" charset="2"/>
              </a:rPr>
              <a:t>Df</a:t>
            </a:r>
            <a:r>
              <a:rPr lang="en-US" baseline="-25000" dirty="0" smtClean="0"/>
              <a:t>BF</a:t>
            </a:r>
            <a:r>
              <a:rPr lang="en-US" dirty="0" smtClean="0"/>
              <a:t>›, only in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›.</a:t>
            </a:r>
          </a:p>
          <a:p>
            <a:pPr lvl="1"/>
            <a:r>
              <a:rPr lang="en-US" dirty="0" smtClean="0"/>
              <a:t>Momentum conservation (</a:t>
            </a:r>
            <a:r>
              <a:rPr lang="en-US" i="1" dirty="0" smtClean="0"/>
              <a:t>S. Pratt</a:t>
            </a:r>
            <a:r>
              <a:rPr lang="en-US" dirty="0" smtClean="0"/>
              <a:t>): ~ v</a:t>
            </a:r>
            <a:r>
              <a:rPr lang="en-US" baseline="-25000" dirty="0" smtClean="0"/>
              <a:t>2</a:t>
            </a:r>
            <a:r>
              <a:rPr lang="en-US" dirty="0" smtClean="0"/>
              <a:t>/N, in both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 and ‹A</a:t>
            </a:r>
            <a:r>
              <a:rPr lang="en-US" baseline="30000" dirty="0" smtClean="0"/>
              <a:t>2</a:t>
            </a:r>
            <a:r>
              <a:rPr lang="en-US" dirty="0" smtClean="0"/>
              <a:t>›.</a:t>
            </a:r>
          </a:p>
          <a:p>
            <a:pPr lvl="1"/>
            <a:r>
              <a:rPr lang="en-US" dirty="0" smtClean="0"/>
              <a:t>Path-length dependent jet-quenching, opacity.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3605" y="1173162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5791200"/>
            <a:ext cx="7239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 smtClean="0"/>
              <a:t>Try to investigate those effects experimentally, by studying</a:t>
            </a:r>
            <a:br>
              <a:rPr lang="en-US" sz="2000" dirty="0" smtClean="0"/>
            </a:br>
            <a:r>
              <a:rPr lang="en-US" sz="2000" dirty="0" smtClean="0"/>
              <a:t>UD-LR </a:t>
            </a:r>
            <a:r>
              <a:rPr lang="en-US" sz="2000" dirty="0" err="1" smtClean="0"/>
              <a:t>vs</a:t>
            </a:r>
            <a:r>
              <a:rPr lang="en-US" sz="2000" dirty="0" smtClean="0"/>
              <a:t> E-by-E bulk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and high-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(indicative of jet-quenching).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UD–LR </a:t>
            </a:r>
            <a:r>
              <a:rPr lang="en-US" dirty="0" err="1" smtClean="0"/>
              <a:t>vs</a:t>
            </a:r>
            <a:r>
              <a:rPr lang="en-US" dirty="0" smtClean="0"/>
              <a:t> Event-by-Event Anisotropy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40C2-2AD0-4930-A1F9-D79175FEA23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7652" name="Picture 4" descr="C:\Work\Papers\PRC_PV\Figures\plots\Fig_diff_V2_eta12_cent5-6_v2ptL2.gif"/>
          <p:cNvPicPr>
            <a:picLocks noChangeAspect="1" noChangeArrowheads="1"/>
          </p:cNvPicPr>
          <p:nvPr/>
        </p:nvPicPr>
        <p:blipFill>
          <a:blip r:embed="rId2" cstate="print"/>
          <a:srcRect b="9091"/>
          <a:stretch>
            <a:fillRect/>
          </a:stretch>
        </p:blipFill>
        <p:spPr bwMode="auto">
          <a:xfrm>
            <a:off x="25400" y="810491"/>
            <a:ext cx="4622800" cy="3151909"/>
          </a:xfrm>
          <a:prstGeom prst="rect">
            <a:avLst/>
          </a:prstGeom>
          <a:noFill/>
        </p:spPr>
      </p:pic>
      <p:pic>
        <p:nvPicPr>
          <p:cNvPr id="27653" name="Picture 5" descr="C:\Work\Papers\PRC_PV\Figures\plots\Fig_diff_V2_eta12_cent5-6_v2pt2.gif"/>
          <p:cNvPicPr>
            <a:picLocks noChangeAspect="1" noChangeArrowheads="1"/>
          </p:cNvPicPr>
          <p:nvPr/>
        </p:nvPicPr>
        <p:blipFill>
          <a:blip r:embed="rId3" cstate="print"/>
          <a:srcRect l="5516" r="720" b="9091"/>
          <a:stretch>
            <a:fillRect/>
          </a:stretch>
        </p:blipFill>
        <p:spPr bwMode="auto">
          <a:xfrm>
            <a:off x="4533841" y="838200"/>
            <a:ext cx="4381559" cy="316229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57200" y="4876800"/>
            <a:ext cx="4724400" cy="132343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More b-to-b same-charge pairs in-plane reducing ‹A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baseline="-25000" dirty="0" smtClean="0">
                <a:solidFill>
                  <a:srgbClr val="0000FF"/>
                </a:solidFill>
              </a:rPr>
              <a:t>LR</a:t>
            </a:r>
            <a:r>
              <a:rPr lang="en-US" sz="2000" dirty="0" smtClean="0">
                <a:solidFill>
                  <a:srgbClr val="0000FF"/>
                </a:solidFill>
              </a:rPr>
              <a:t>›? → Increasing trend</a:t>
            </a:r>
          </a:p>
          <a:p>
            <a:pPr marL="342900" indent="-342900"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More opposite-charge pairs in-plane enhancing ‹A</a:t>
            </a:r>
            <a:r>
              <a:rPr lang="en-US" sz="2000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LR</a:t>
            </a:r>
            <a:r>
              <a:rPr lang="en-US" sz="2000" dirty="0" smtClean="0">
                <a:solidFill>
                  <a:srgbClr val="FF0000"/>
                </a:solidFill>
              </a:rPr>
              <a:t>? → Decreasing trend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876800"/>
            <a:ext cx="3276600" cy="132343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Stronger jet-quenching out-of-plane enhance UD correlation for both </a:t>
            </a:r>
            <a:r>
              <a:rPr lang="en-US" sz="2000" dirty="0" smtClean="0">
                <a:solidFill>
                  <a:srgbClr val="0000FF"/>
                </a:solidFill>
              </a:rPr>
              <a:t>‹A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baseline="-25000" dirty="0" smtClean="0">
                <a:solidFill>
                  <a:srgbClr val="0000FF"/>
                </a:solidFill>
              </a:rPr>
              <a:t>UD</a:t>
            </a:r>
            <a:r>
              <a:rPr lang="en-US" sz="2000" dirty="0" smtClean="0">
                <a:solidFill>
                  <a:srgbClr val="0000FF"/>
                </a:solidFill>
              </a:rPr>
              <a:t>›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‹A</a:t>
            </a:r>
            <a:r>
              <a:rPr lang="en-US" sz="2000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›</a:t>
            </a:r>
            <a:r>
              <a:rPr lang="en-US" sz="2000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7383" y="1143000"/>
            <a:ext cx="184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20-40% centrality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65383" y="1143000"/>
            <a:ext cx="184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20-40% centrality</a:t>
            </a:r>
            <a:endParaRPr lang="en-US" b="1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3886200"/>
            <a:ext cx="412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(N</a:t>
            </a:r>
            <a:r>
              <a:rPr lang="en-US" b="1" baseline="-25000" dirty="0" smtClean="0"/>
              <a:t>in</a:t>
            </a:r>
            <a:r>
              <a:rPr lang="en-US" b="1" dirty="0" smtClean="0"/>
              <a:t>-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)/(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in</a:t>
            </a:r>
            <a:r>
              <a:rPr lang="en-US" b="1" dirty="0" err="1" smtClean="0"/>
              <a:t>+N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) at low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T</a:t>
            </a:r>
            <a:r>
              <a:rPr lang="en-US" b="1" dirty="0" smtClean="0"/>
              <a:t> (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T</a:t>
            </a:r>
            <a:r>
              <a:rPr lang="en-US" b="1" dirty="0" smtClean="0"/>
              <a:t>&lt;2GeV/c)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32766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352800"/>
            <a:ext cx="176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preliminary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495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‹A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›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‹A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› </a:t>
            </a:r>
            <a:r>
              <a:rPr lang="en-US" dirty="0" smtClean="0"/>
              <a:t>opposite trend in low-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86400" y="4495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Same trend in high-pt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76600" y="3962400"/>
            <a:ext cx="1295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87732" y="3886200"/>
            <a:ext cx="422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(N</a:t>
            </a:r>
            <a:r>
              <a:rPr lang="en-US" b="1" baseline="-25000" dirty="0" smtClean="0"/>
              <a:t>in</a:t>
            </a:r>
            <a:r>
              <a:rPr lang="en-US" b="1" dirty="0" smtClean="0"/>
              <a:t>-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)/(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in</a:t>
            </a:r>
            <a:r>
              <a:rPr lang="en-US" b="1" dirty="0" err="1" smtClean="0"/>
              <a:t>+N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) at high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T</a:t>
            </a:r>
            <a:r>
              <a:rPr lang="en-US" b="1" dirty="0" smtClean="0"/>
              <a:t> (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T</a:t>
            </a:r>
            <a:r>
              <a:rPr lang="en-US" b="1" dirty="0" smtClean="0"/>
              <a:t>&gt;2GeV/c)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7696200" y="3962400"/>
            <a:ext cx="1295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Charge asymmetry correlations are all positive.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‹A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›</a:t>
            </a:r>
            <a:r>
              <a:rPr lang="en-US" baseline="-25000" dirty="0" smtClean="0">
                <a:solidFill>
                  <a:srgbClr val="FF0000"/>
                </a:solidFill>
              </a:rPr>
              <a:t>UD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&gt;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‹A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›</a:t>
            </a:r>
            <a:r>
              <a:rPr lang="en-US" baseline="-25000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: consistent with LPV expectation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‹A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›</a:t>
            </a:r>
            <a:r>
              <a:rPr lang="en-US" baseline="-25000" dirty="0" smtClean="0">
                <a:solidFill>
                  <a:srgbClr val="FF0000"/>
                </a:solidFill>
              </a:rPr>
              <a:t>UD</a:t>
            </a:r>
            <a:r>
              <a:rPr lang="en-US" b="1" dirty="0" smtClean="0">
                <a:solidFill>
                  <a:srgbClr val="00B050"/>
                </a:solidFill>
              </a:rPr>
              <a:t> &gt; </a:t>
            </a:r>
            <a:r>
              <a:rPr lang="en-US" dirty="0" smtClean="0">
                <a:solidFill>
                  <a:srgbClr val="0000FF"/>
                </a:solidFill>
              </a:rPr>
              <a:t>‹A</a:t>
            </a:r>
            <a:r>
              <a:rPr lang="en-US" baseline="-25000" dirty="0" smtClean="0">
                <a:solidFill>
                  <a:srgbClr val="0000FF"/>
                </a:solidFill>
              </a:rPr>
              <a:t>+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›</a:t>
            </a:r>
            <a:r>
              <a:rPr lang="en-US" baseline="-25000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: inconsistent with LPV expectation</a:t>
            </a:r>
          </a:p>
          <a:p>
            <a:endParaRPr lang="en-US" dirty="0" smtClean="0"/>
          </a:p>
          <a:p>
            <a:r>
              <a:rPr lang="en-US" dirty="0" smtClean="0"/>
              <a:t>UD-LR </a:t>
            </a:r>
            <a:r>
              <a:rPr lang="en-US" i="1" dirty="0" err="1" smtClean="0"/>
              <a:t>v.s</a:t>
            </a:r>
            <a:r>
              <a:rPr lang="en-US" i="1" dirty="0" smtClean="0"/>
              <a:t>.</a:t>
            </a:r>
            <a:r>
              <a:rPr lang="en-US" dirty="0" smtClean="0"/>
              <a:t> E-by-E v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‹A</a:t>
            </a:r>
            <a:r>
              <a:rPr lang="en-US" baseline="30000" dirty="0" smtClean="0"/>
              <a:t>2</a:t>
            </a:r>
            <a:r>
              <a:rPr lang="en-US" dirty="0" smtClean="0"/>
              <a:t>› and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 have </a:t>
            </a:r>
            <a:r>
              <a:rPr lang="en-US" dirty="0" smtClean="0">
                <a:solidFill>
                  <a:srgbClr val="FF0000"/>
                </a:solidFill>
              </a:rPr>
              <a:t>same </a:t>
            </a:r>
            <a:r>
              <a:rPr lang="en-US" dirty="0" smtClean="0"/>
              <a:t>trend with </a:t>
            </a:r>
            <a:r>
              <a:rPr lang="en-US" dirty="0" smtClean="0">
                <a:solidFill>
                  <a:srgbClr val="FF0000"/>
                </a:solidFill>
              </a:rPr>
              <a:t>high-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‹A</a:t>
            </a:r>
            <a:r>
              <a:rPr lang="en-US" baseline="30000" dirty="0" smtClean="0"/>
              <a:t>2</a:t>
            </a:r>
            <a:r>
              <a:rPr lang="en-US" dirty="0" smtClean="0"/>
              <a:t>› and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 have </a:t>
            </a:r>
            <a:r>
              <a:rPr lang="en-US" dirty="0" smtClean="0">
                <a:solidFill>
                  <a:srgbClr val="0000FF"/>
                </a:solidFill>
              </a:rPr>
              <a:t>opposite</a:t>
            </a:r>
            <a:r>
              <a:rPr lang="en-US" dirty="0" smtClean="0"/>
              <a:t> trend with </a:t>
            </a:r>
            <a:r>
              <a:rPr lang="en-US" dirty="0" smtClean="0">
                <a:solidFill>
                  <a:srgbClr val="0000FF"/>
                </a:solidFill>
              </a:rPr>
              <a:t>low-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Physics mechanisms need further investigations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2/15/2010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3F96-02DD-481B-B072-7C00ADD88F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633</Words>
  <Application>Microsoft Office PowerPoint</Application>
  <PresentationFormat>On-screen Show (4:3)</PresentationFormat>
  <Paragraphs>140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Measurement of Multiplicity Asymmetry Correlation Between Positive and Negative Particles in Au+Au and d+Au</vt:lpstr>
      <vt:lpstr>Motivation and Observables</vt:lpstr>
      <vt:lpstr>Analysis Details</vt:lpstr>
      <vt:lpstr>Stat. Fluc. Effect in ‹A2›</vt:lpstr>
      <vt:lpstr>Results: ‹A2›-(‹N›+1)/‹N›2 and ‹A+A-›</vt:lpstr>
      <vt:lpstr>Difference UD-LR</vt:lpstr>
      <vt:lpstr>UD–LR vs Event-by-Event Anisotropy</vt:lpstr>
      <vt:lpstr>Summary</vt:lpstr>
      <vt:lpstr>Backup</vt:lpstr>
      <vt:lpstr>LR-UD Compared to PV Correlator</vt:lpstr>
      <vt:lpstr>Stat. Fluc. Effect in ‹A2›</vt:lpstr>
      <vt:lpstr>High pT “v2” sensitive to jet-quenching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Multiplicity Asymmetry Correlation between Positive and Negative Particles in Au+Au and d+Au by STAR</dc:title>
  <dc:creator>better</dc:creator>
  <cp:lastModifiedBy>better</cp:lastModifiedBy>
  <cp:revision>137</cp:revision>
  <dcterms:created xsi:type="dcterms:W3CDTF">2010-01-28T16:09:32Z</dcterms:created>
  <dcterms:modified xsi:type="dcterms:W3CDTF">2010-02-15T04:48:29Z</dcterms:modified>
</cp:coreProperties>
</file>