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80" r:id="rId4"/>
    <p:sldId id="260" r:id="rId5"/>
    <p:sldId id="271" r:id="rId6"/>
    <p:sldId id="273" r:id="rId7"/>
    <p:sldId id="272" r:id="rId8"/>
    <p:sldId id="279" r:id="rId9"/>
    <p:sldId id="261" r:id="rId10"/>
    <p:sldId id="262" r:id="rId11"/>
    <p:sldId id="264" r:id="rId12"/>
    <p:sldId id="265" r:id="rId13"/>
    <p:sldId id="267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89B5CC-4836-A146-93A9-5B75918373F8}">
          <p14:sldIdLst>
            <p14:sldId id="256"/>
            <p14:sldId id="258"/>
            <p14:sldId id="280"/>
            <p14:sldId id="260"/>
            <p14:sldId id="271"/>
            <p14:sldId id="273"/>
            <p14:sldId id="272"/>
            <p14:sldId id="279"/>
            <p14:sldId id="261"/>
            <p14:sldId id="262"/>
            <p14:sldId id="264"/>
            <p14:sldId id="265"/>
            <p14:sldId id="267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79E3C-E4D5-E847-8822-B3B32E819124}" type="datetimeFigureOut">
              <a:rPr lang="en-US" smtClean="0"/>
              <a:t>4/10/15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2233D-E221-7944-8AA3-CEF86961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0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59BD-1324-4347-9C85-7678D7607FAF}" type="datetimeFigureOut">
              <a:rPr lang="en-US" smtClean="0"/>
              <a:t>4/10/15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3177-5FA4-DC49-A3A8-3C84EB87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253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9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1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0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8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4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0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9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0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Xiaozhi (CCNU&amp;UIC)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214C-D87E-2345-B535-690E55B05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9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star.bnl.gov/protected/spectra/ruanlj/TOFrpaper/tofr_beta_p_prplot.gif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234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Non-photonic electron production in </a:t>
            </a:r>
            <a:r>
              <a:rPr lang="en-US" b="1" dirty="0" err="1"/>
              <a:t>p+p</a:t>
            </a:r>
            <a:r>
              <a:rPr lang="en-US" b="1" dirty="0"/>
              <a:t> collisions at √s=200 </a:t>
            </a:r>
            <a:r>
              <a:rPr lang="en-US" b="1" dirty="0" err="1"/>
              <a:t>GeV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565" y="3444776"/>
            <a:ext cx="6400800" cy="137365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cs typeface="Abadi MT Condensed Light"/>
              </a:rPr>
              <a:t>Xiaozhi Bai for the STAR collaboration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Central China Normal University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University </a:t>
            </a:r>
            <a:r>
              <a:rPr lang="en-US" sz="2000" dirty="0">
                <a:solidFill>
                  <a:schemeClr val="tx1"/>
                </a:solidFill>
              </a:rPr>
              <a:t>of </a:t>
            </a:r>
            <a:r>
              <a:rPr lang="en-US" sz="2000" dirty="0" smtClean="0">
                <a:solidFill>
                  <a:schemeClr val="tx1"/>
                </a:solidFill>
              </a:rPr>
              <a:t>Illinois </a:t>
            </a:r>
            <a:r>
              <a:rPr lang="en-US" sz="2000" dirty="0">
                <a:solidFill>
                  <a:schemeClr val="tx1"/>
                </a:solidFill>
              </a:rPr>
              <a:t>at </a:t>
            </a:r>
            <a:r>
              <a:rPr lang="en-US" sz="2000" dirty="0" smtClean="0">
                <a:solidFill>
                  <a:schemeClr val="tx1"/>
                </a:solidFill>
              </a:rPr>
              <a:t>Chicago</a:t>
            </a:r>
          </a:p>
        </p:txBody>
      </p:sp>
      <p:pic>
        <p:nvPicPr>
          <p:cNvPr id="4" name="Picture 3" descr="CCNU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" y="5531280"/>
            <a:ext cx="1268776" cy="1326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751" y="-1"/>
            <a:ext cx="2288909" cy="1765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723" y="5792553"/>
            <a:ext cx="3890277" cy="9323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8791" y="4977282"/>
            <a:ext cx="4166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APS April Meeting </a:t>
            </a:r>
            <a:r>
              <a:rPr lang="en-US" sz="2000" dirty="0" smtClean="0"/>
              <a:t>2015,Baltimore,MD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898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751" y="0"/>
            <a:ext cx="1446623" cy="11157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22262" y="1262937"/>
            <a:ext cx="8340724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14872" y="434876"/>
            <a:ext cx="73481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Inclusive electron and photonic electron 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856184" y="2641749"/>
            <a:ext cx="17578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STAR 2012 </a:t>
            </a:r>
            <a:r>
              <a:rPr lang="fr-FR" sz="1100" dirty="0" err="1"/>
              <a:t>p+p</a:t>
            </a:r>
            <a:r>
              <a:rPr lang="fr-FR" sz="1100" dirty="0"/>
              <a:t> </a:t>
            </a:r>
            <a:r>
              <a:rPr lang="en-US" sz="1100" b="1" dirty="0"/>
              <a:t>√</a:t>
            </a:r>
            <a:r>
              <a:rPr lang="fr-FR" sz="1100" dirty="0" smtClean="0"/>
              <a:t>s=200 </a:t>
            </a:r>
            <a:r>
              <a:rPr lang="fr-FR" sz="1100" dirty="0" err="1"/>
              <a:t>GeV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064640" y="3108035"/>
            <a:ext cx="380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STAR Preliminary</a:t>
            </a:r>
            <a:endParaRPr lang="en-US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6064640" y="2804373"/>
            <a:ext cx="17578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STAR 2012 </a:t>
            </a:r>
            <a:r>
              <a:rPr lang="fr-FR" sz="1100" dirty="0" err="1"/>
              <a:t>p+p</a:t>
            </a:r>
            <a:r>
              <a:rPr lang="fr-FR" sz="1100" dirty="0"/>
              <a:t> </a:t>
            </a:r>
            <a:r>
              <a:rPr lang="en-US" sz="1100" b="1" dirty="0"/>
              <a:t>√</a:t>
            </a:r>
            <a:r>
              <a:rPr lang="fr-FR" sz="1100" dirty="0" smtClean="0"/>
              <a:t>s=200 </a:t>
            </a:r>
            <a:r>
              <a:rPr lang="fr-FR" sz="1100" dirty="0" err="1"/>
              <a:t>GeV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6020224" y="3108035"/>
            <a:ext cx="380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STAR Preliminary</a:t>
            </a:r>
            <a:endParaRPr lang="en-US" sz="1400" b="1" dirty="0"/>
          </a:p>
        </p:txBody>
      </p:sp>
      <p:pic>
        <p:nvPicPr>
          <p:cNvPr id="6" name="Picture 5" descr="purit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3219" y="973970"/>
            <a:ext cx="2430662" cy="337790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064640" y="2636700"/>
            <a:ext cx="17578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STAR 2012 </a:t>
            </a:r>
            <a:r>
              <a:rPr lang="fr-FR" sz="1100" dirty="0" err="1"/>
              <a:t>p+p</a:t>
            </a:r>
            <a:r>
              <a:rPr lang="fr-FR" sz="1100" dirty="0"/>
              <a:t> </a:t>
            </a:r>
            <a:r>
              <a:rPr lang="en-US" sz="1100" b="1" dirty="0"/>
              <a:t>√</a:t>
            </a:r>
            <a:r>
              <a:rPr lang="fr-FR" sz="1100" dirty="0" smtClean="0"/>
              <a:t>s=200 </a:t>
            </a:r>
            <a:r>
              <a:rPr lang="fr-FR" sz="1100" dirty="0" err="1"/>
              <a:t>GeV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6019800" y="3108035"/>
            <a:ext cx="380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STAR Preliminary</a:t>
            </a:r>
            <a:endParaRPr lang="en-US" sz="1400" b="1" dirty="0"/>
          </a:p>
        </p:txBody>
      </p:sp>
      <p:pic>
        <p:nvPicPr>
          <p:cNvPr id="8" name="Picture 7" descr="Photonic_electron_reconstruction_efficiency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2734" y="3326574"/>
            <a:ext cx="2560227" cy="355796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064640" y="5148525"/>
            <a:ext cx="17578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STAR 2012 </a:t>
            </a:r>
            <a:r>
              <a:rPr lang="fr-FR" sz="1100" dirty="0" err="1"/>
              <a:t>p+p</a:t>
            </a:r>
            <a:r>
              <a:rPr lang="fr-FR" sz="1100" dirty="0"/>
              <a:t> </a:t>
            </a:r>
            <a:r>
              <a:rPr lang="en-US" sz="1100" b="1" dirty="0"/>
              <a:t>√</a:t>
            </a:r>
            <a:r>
              <a:rPr lang="fr-FR" sz="1100" dirty="0" smtClean="0"/>
              <a:t>s=200 </a:t>
            </a:r>
            <a:r>
              <a:rPr lang="fr-FR" sz="1100" dirty="0" err="1"/>
              <a:t>GeV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6064640" y="5599355"/>
            <a:ext cx="380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STAR Preliminary</a:t>
            </a:r>
            <a:endParaRPr lang="en-US" sz="1400" b="1" dirty="0"/>
          </a:p>
        </p:txBody>
      </p:sp>
      <p:pic>
        <p:nvPicPr>
          <p:cNvPr id="11" name="Picture 10" descr="mas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2606" y="3345304"/>
            <a:ext cx="2431441" cy="337898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442444" y="5148525"/>
            <a:ext cx="17578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STAR 2012 </a:t>
            </a:r>
            <a:r>
              <a:rPr lang="fr-FR" sz="1100" dirty="0" err="1"/>
              <a:t>p+p</a:t>
            </a:r>
            <a:r>
              <a:rPr lang="fr-FR" sz="1100" dirty="0"/>
              <a:t> </a:t>
            </a:r>
            <a:r>
              <a:rPr lang="en-US" sz="1100" b="1" dirty="0"/>
              <a:t>√</a:t>
            </a:r>
            <a:r>
              <a:rPr lang="fr-FR" sz="1100" dirty="0" smtClean="0"/>
              <a:t>s=200 </a:t>
            </a:r>
            <a:r>
              <a:rPr lang="fr-FR" sz="1100" dirty="0" err="1"/>
              <a:t>GeV</a:t>
            </a:r>
            <a:endParaRPr lang="en-US" sz="1100" dirty="0"/>
          </a:p>
        </p:txBody>
      </p:sp>
      <p:pic>
        <p:nvPicPr>
          <p:cNvPr id="13" name="Picture 12" descr="purity_Pt_35_to_45_ThreeSigmaconstrain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1075" y="870396"/>
            <a:ext cx="2389571" cy="347601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579958" y="2542763"/>
            <a:ext cx="17578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STAR 2012 </a:t>
            </a:r>
            <a:r>
              <a:rPr lang="fr-FR" sz="1100" dirty="0" err="1"/>
              <a:t>p+p</a:t>
            </a:r>
            <a:r>
              <a:rPr lang="fr-FR" sz="1100" dirty="0"/>
              <a:t> </a:t>
            </a:r>
            <a:r>
              <a:rPr lang="en-US" sz="1100" b="1" dirty="0"/>
              <a:t>√</a:t>
            </a:r>
            <a:r>
              <a:rPr lang="fr-FR" sz="1100" dirty="0" smtClean="0"/>
              <a:t>s=200 </a:t>
            </a:r>
            <a:r>
              <a:rPr lang="fr-FR" sz="1100" dirty="0" err="1"/>
              <a:t>GeV</a:t>
            </a:r>
            <a:endParaRPr lang="en-US" sz="11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758693"/>
              </p:ext>
            </p:extLst>
          </p:nvPr>
        </p:nvGraphicFramePr>
        <p:xfrm>
          <a:off x="3124200" y="1804115"/>
          <a:ext cx="1201841" cy="40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8" imgW="1536700" imgH="482600" progId="Equation.3">
                  <p:embed/>
                </p:oleObj>
              </mc:Choice>
              <mc:Fallback>
                <p:oleObj name="Equation" r:id="rId8" imgW="1536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24200" y="1804115"/>
                        <a:ext cx="1201841" cy="409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1362" y="2173431"/>
            <a:ext cx="123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-1&lt;</a:t>
            </a:r>
            <a:r>
              <a:rPr lang="en-US" sz="1400" dirty="0" err="1" smtClean="0"/>
              <a:t>nσ</a:t>
            </a:r>
            <a:r>
              <a:rPr lang="en-US" sz="1400" baseline="-25000" dirty="0" err="1" smtClean="0"/>
              <a:t>e</a:t>
            </a:r>
            <a:r>
              <a:rPr lang="en-US" sz="1400" dirty="0" smtClean="0"/>
              <a:t>&lt;3</a:t>
            </a: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385938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678"/>
          <a:stretch/>
        </p:blipFill>
        <p:spPr>
          <a:xfrm>
            <a:off x="1295399" y="14554200"/>
            <a:ext cx="5995065" cy="4146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751" y="0"/>
            <a:ext cx="1446623" cy="11157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22262" y="1262937"/>
            <a:ext cx="8340724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52501" y="434876"/>
            <a:ext cx="6409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</a:t>
            </a:r>
            <a:r>
              <a:rPr lang="en-US" sz="3200" dirty="0" smtClean="0"/>
              <a:t>aw </a:t>
            </a:r>
            <a:r>
              <a:rPr lang="en-US" sz="3200" dirty="0"/>
              <a:t>s</a:t>
            </a:r>
            <a:r>
              <a:rPr lang="en-US" sz="3200" dirty="0" smtClean="0"/>
              <a:t>pectra and </a:t>
            </a:r>
            <a:r>
              <a:rPr lang="en-US" sz="3200" dirty="0"/>
              <a:t>d</a:t>
            </a:r>
            <a:r>
              <a:rPr lang="en-US" sz="3200" dirty="0" smtClean="0"/>
              <a:t>etector</a:t>
            </a:r>
            <a:r>
              <a:rPr lang="en-US" altLang="zh-CN" sz="3200" dirty="0" smtClean="0"/>
              <a:t> </a:t>
            </a:r>
            <a:r>
              <a:rPr lang="en-US" altLang="zh-CN" sz="3200" dirty="0"/>
              <a:t>e</a:t>
            </a:r>
            <a:r>
              <a:rPr lang="en-US" sz="3200" dirty="0" smtClean="0"/>
              <a:t>fficiency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104081" y="3795918"/>
            <a:ext cx="1915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STAR 2012 </a:t>
            </a:r>
            <a:r>
              <a:rPr lang="fr-FR" sz="1200" dirty="0" err="1"/>
              <a:t>p+p</a:t>
            </a:r>
            <a:r>
              <a:rPr lang="fr-FR" sz="1200" dirty="0"/>
              <a:t> </a:t>
            </a:r>
            <a:r>
              <a:rPr lang="en-US" sz="1200" b="1" dirty="0"/>
              <a:t>√</a:t>
            </a:r>
            <a:r>
              <a:rPr lang="fr-FR" sz="1200" dirty="0" smtClean="0"/>
              <a:t>s=200 </a:t>
            </a:r>
            <a:r>
              <a:rPr lang="fr-FR" sz="1200" dirty="0" err="1"/>
              <a:t>GeV</a:t>
            </a:r>
            <a:endParaRPr lang="en-US" sz="1200" dirty="0"/>
          </a:p>
        </p:txBody>
      </p:sp>
      <p:pic>
        <p:nvPicPr>
          <p:cNvPr id="8" name="Picture 7" descr="p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0683" y="1113821"/>
            <a:ext cx="2866833" cy="398405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08291" y="3795918"/>
            <a:ext cx="1915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STAR 2012 </a:t>
            </a:r>
            <a:r>
              <a:rPr lang="fr-FR" sz="1200" dirty="0" err="1"/>
              <a:t>p+p</a:t>
            </a:r>
            <a:r>
              <a:rPr lang="fr-FR" sz="1200" dirty="0"/>
              <a:t> </a:t>
            </a:r>
            <a:r>
              <a:rPr lang="en-US" sz="1200" b="1" dirty="0"/>
              <a:t>√</a:t>
            </a:r>
            <a:r>
              <a:rPr lang="fr-FR" sz="1200" dirty="0" smtClean="0"/>
              <a:t>s=200 </a:t>
            </a:r>
            <a:r>
              <a:rPr lang="fr-FR" sz="1200" dirty="0" err="1"/>
              <a:t>GeV</a:t>
            </a:r>
            <a:endParaRPr lang="en-US" sz="1200" dirty="0"/>
          </a:p>
        </p:txBody>
      </p:sp>
      <p:pic>
        <p:nvPicPr>
          <p:cNvPr id="11" name="Picture 10" descr="cut_efficiency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3190" y="1148096"/>
            <a:ext cx="2894587" cy="402262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74555" y="3888488"/>
            <a:ext cx="19159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STAR 2012 </a:t>
            </a:r>
            <a:r>
              <a:rPr lang="fr-FR" sz="1200" dirty="0" err="1"/>
              <a:t>p+p</a:t>
            </a:r>
            <a:r>
              <a:rPr lang="fr-FR" sz="1200" dirty="0"/>
              <a:t> </a:t>
            </a:r>
            <a:r>
              <a:rPr lang="en-US" sz="1200" b="1" dirty="0"/>
              <a:t>√</a:t>
            </a:r>
            <a:r>
              <a:rPr lang="fr-FR" sz="1200" dirty="0" smtClean="0"/>
              <a:t>s=200 </a:t>
            </a:r>
            <a:r>
              <a:rPr lang="fr-FR" sz="1200" dirty="0" err="1"/>
              <a:t>GeV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62036" y="4828736"/>
            <a:ext cx="6375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ε</a:t>
            </a:r>
            <a:r>
              <a:rPr lang="en-US" baseline="-25000" dirty="0" err="1" smtClean="0"/>
              <a:t>dEdx</a:t>
            </a:r>
            <a:r>
              <a:rPr lang="en-US" baseline="-25000" dirty="0" smtClean="0"/>
              <a:t>  </a:t>
            </a:r>
            <a:r>
              <a:rPr lang="en-US" dirty="0" smtClean="0"/>
              <a:t>TPC </a:t>
            </a:r>
            <a:r>
              <a:rPr lang="en-US" dirty="0" err="1" smtClean="0"/>
              <a:t>ePID</a:t>
            </a:r>
            <a:r>
              <a:rPr lang="en-US" dirty="0" smtClean="0"/>
              <a:t> cut efficiency from data</a:t>
            </a:r>
            <a:endParaRPr lang="en-US" baseline="-25000" dirty="0" smtClean="0"/>
          </a:p>
          <a:p>
            <a:pPr marL="285750" indent="-285750">
              <a:buFont typeface="Arial"/>
              <a:buChar char="•"/>
            </a:pPr>
            <a:r>
              <a:rPr lang="en-US" baseline="-25000" dirty="0" smtClean="0"/>
              <a:t>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EMC</a:t>
            </a:r>
            <a:r>
              <a:rPr lang="en-US" baseline="-25000" dirty="0" smtClean="0"/>
              <a:t> </a:t>
            </a:r>
            <a:r>
              <a:rPr lang="en-US" dirty="0" smtClean="0"/>
              <a:t> EMC </a:t>
            </a:r>
            <a:r>
              <a:rPr lang="en-US" dirty="0" err="1" smtClean="0"/>
              <a:t>ePID</a:t>
            </a:r>
            <a:r>
              <a:rPr lang="en-US" dirty="0" smtClean="0"/>
              <a:t> cut efficiency from data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ε</a:t>
            </a:r>
            <a:r>
              <a:rPr lang="en-US" baseline="-25000" dirty="0" err="1" smtClean="0"/>
              <a:t>Trg</a:t>
            </a:r>
            <a:r>
              <a:rPr lang="en-US" baseline="-25000" dirty="0" smtClean="0"/>
              <a:t>      </a:t>
            </a:r>
            <a:r>
              <a:rPr lang="en-US" dirty="0" smtClean="0"/>
              <a:t>High tower trigger efficiency from MC simulation </a:t>
            </a:r>
            <a:endParaRPr lang="en-US" baseline="-25000" dirty="0" smtClean="0"/>
          </a:p>
          <a:p>
            <a:pPr marL="285750" indent="-285750">
              <a:buFont typeface="Arial"/>
              <a:buChar char="•"/>
            </a:pPr>
            <a:r>
              <a:rPr lang="en-US" baseline="-25000" dirty="0" smtClean="0"/>
              <a:t>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Trk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TPC tracking efficiency from MC simulation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8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678"/>
          <a:stretch/>
        </p:blipFill>
        <p:spPr>
          <a:xfrm>
            <a:off x="1295399" y="14554200"/>
            <a:ext cx="5995065" cy="4146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751" y="0"/>
            <a:ext cx="1446623" cy="11157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22262" y="1262937"/>
            <a:ext cx="8340724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8104" y="434876"/>
            <a:ext cx="46622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NPE cross section 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6304" y="4554341"/>
            <a:ext cx="9027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ctr"/>
            <a:r>
              <a:rPr lang="en-US" altLang="zh-CN" sz="2000" dirty="0">
                <a:solidFill>
                  <a:srgbClr val="000000"/>
                </a:solidFill>
              </a:rPr>
              <a:t>C</a:t>
            </a:r>
            <a:r>
              <a:rPr lang="en-US" altLang="zh-CN" sz="2000" dirty="0" smtClean="0">
                <a:solidFill>
                  <a:srgbClr val="000000"/>
                </a:solidFill>
              </a:rPr>
              <a:t>onsistent </a:t>
            </a:r>
            <a:r>
              <a:rPr lang="en-US" altLang="zh-CN" sz="2000" dirty="0">
                <a:solidFill>
                  <a:srgbClr val="000000"/>
                </a:solidFill>
              </a:rPr>
              <a:t>with </a:t>
            </a:r>
            <a:r>
              <a:rPr lang="en-US" altLang="zh-CN" sz="2000" dirty="0" err="1">
                <a:solidFill>
                  <a:srgbClr val="000000"/>
                </a:solidFill>
              </a:rPr>
              <a:t>pQCD</a:t>
            </a:r>
            <a:r>
              <a:rPr lang="en-US" altLang="zh-CN" sz="2000" dirty="0">
                <a:solidFill>
                  <a:srgbClr val="000000"/>
                </a:solidFill>
              </a:rPr>
              <a:t> FONLL calculation and previous STAR </a:t>
            </a:r>
            <a:r>
              <a:rPr lang="en-US" altLang="zh-CN" sz="2000" dirty="0" smtClean="0">
                <a:solidFill>
                  <a:srgbClr val="000000"/>
                </a:solidFill>
              </a:rPr>
              <a:t>results. </a:t>
            </a:r>
            <a:endParaRPr lang="en-US" altLang="zh-CN" sz="20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2269" y="4987042"/>
            <a:ext cx="7403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This analysis has better precision </a:t>
            </a:r>
            <a:r>
              <a:rPr lang="en-US" sz="2000" dirty="0" smtClean="0"/>
              <a:t>and extended </a:t>
            </a:r>
            <a:r>
              <a:rPr lang="en-US" sz="2000" dirty="0"/>
              <a:t>to a higher </a:t>
            </a:r>
            <a:r>
              <a:rPr lang="en-US" sz="2000" dirty="0" err="1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</a:t>
            </a:r>
            <a:r>
              <a:rPr lang="en-US" sz="2000" dirty="0"/>
              <a:t>range</a:t>
            </a:r>
          </a:p>
        </p:txBody>
      </p:sp>
      <p:pic>
        <p:nvPicPr>
          <p:cNvPr id="8" name="Picture 7" descr="soecra_Co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9845" y="1019638"/>
            <a:ext cx="2840741" cy="3947795"/>
          </a:xfrm>
          <a:prstGeom prst="rect">
            <a:avLst/>
          </a:prstGeom>
        </p:spPr>
      </p:pic>
      <p:pic>
        <p:nvPicPr>
          <p:cNvPr id="15" name="Picture 14" descr="Rati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0929" y="1009118"/>
            <a:ext cx="2858958" cy="397311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22269" y="3623192"/>
            <a:ext cx="380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STAR Preliminary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33883" y="2302834"/>
            <a:ext cx="380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STAR Preliminary</a:t>
            </a:r>
            <a:endParaRPr lang="en-US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1447799" y="5399578"/>
            <a:ext cx="6536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it-IT" sz="1400" dirty="0" smtClean="0"/>
              <a:t>[1] </a:t>
            </a:r>
            <a:r>
              <a:rPr lang="it-IT" sz="1400" dirty="0"/>
              <a:t>STAR </a:t>
            </a:r>
            <a:r>
              <a:rPr lang="it-IT" sz="1400" dirty="0" err="1"/>
              <a:t>collaboration</a:t>
            </a:r>
            <a:r>
              <a:rPr lang="it-IT" sz="1400" dirty="0"/>
              <a:t>, </a:t>
            </a:r>
            <a:r>
              <a:rPr lang="it-IT" sz="1400" dirty="0" err="1"/>
              <a:t>Phys</a:t>
            </a:r>
            <a:r>
              <a:rPr lang="it-IT" sz="1400" dirty="0"/>
              <a:t>. Rev. D </a:t>
            </a:r>
            <a:r>
              <a:rPr lang="it-IT" sz="1400" b="1" dirty="0"/>
              <a:t>83</a:t>
            </a:r>
            <a:r>
              <a:rPr lang="it-IT" sz="1400" dirty="0"/>
              <a:t> (2011) 52006</a:t>
            </a:r>
            <a:endParaRPr lang="en-US" altLang="zh-CN" sz="1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799" y="5710019"/>
            <a:ext cx="6452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</a:rPr>
              <a:t>[2] </a:t>
            </a:r>
            <a:r>
              <a:rPr lang="en-US" altLang="zh-CN" sz="1400" dirty="0" err="1">
                <a:solidFill>
                  <a:srgbClr val="000000"/>
                </a:solidFill>
              </a:rPr>
              <a:t>R.E.Nelson</a:t>
            </a:r>
            <a:r>
              <a:rPr lang="en-US" altLang="zh-CN" sz="1400" dirty="0">
                <a:solidFill>
                  <a:srgbClr val="000000"/>
                </a:solidFill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</a:rPr>
              <a:t>R.Vogt</a:t>
            </a:r>
            <a:r>
              <a:rPr lang="en-US" altLang="zh-CN" sz="1400" dirty="0">
                <a:solidFill>
                  <a:srgbClr val="000000"/>
                </a:solidFill>
              </a:rPr>
              <a:t>, and </a:t>
            </a:r>
            <a:r>
              <a:rPr lang="en-US" altLang="zh-CN" sz="1400" dirty="0" err="1">
                <a:solidFill>
                  <a:srgbClr val="000000"/>
                </a:solidFill>
              </a:rPr>
              <a:t>A.D.Frawley</a:t>
            </a:r>
            <a:r>
              <a:rPr lang="en-US" altLang="zh-CN" sz="1400" dirty="0">
                <a:solidFill>
                  <a:srgbClr val="000000"/>
                </a:solidFill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</a:rPr>
              <a:t>Phys.Rev.C</a:t>
            </a:r>
            <a:r>
              <a:rPr lang="en-US" altLang="zh-CN" sz="1400" dirty="0">
                <a:solidFill>
                  <a:srgbClr val="000000"/>
                </a:solidFill>
              </a:rPr>
              <a:t> 87 (2013) 014908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938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678"/>
          <a:stretch/>
        </p:blipFill>
        <p:spPr>
          <a:xfrm>
            <a:off x="1295399" y="14554200"/>
            <a:ext cx="5995065" cy="4146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751" y="0"/>
            <a:ext cx="1446623" cy="11157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22262" y="1262937"/>
            <a:ext cx="8340724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8104" y="434876"/>
            <a:ext cx="46622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</a:t>
            </a:r>
            <a:r>
              <a:rPr lang="en-US" sz="3200" dirty="0" smtClean="0"/>
              <a:t>ummary and </a:t>
            </a:r>
            <a:r>
              <a:rPr lang="en-US" sz="3200" dirty="0"/>
              <a:t>o</a:t>
            </a:r>
            <a:r>
              <a:rPr lang="en-US" sz="3200" dirty="0" smtClean="0"/>
              <a:t>utlook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4612" y="1446918"/>
            <a:ext cx="88893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6" indent="-342900">
              <a:buFont typeface="Arial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</a:rPr>
              <a:t>A new and </a:t>
            </a:r>
            <a:r>
              <a:rPr lang="en-US" altLang="zh-CN" sz="2400" dirty="0" smtClean="0">
                <a:solidFill>
                  <a:srgbClr val="000000"/>
                </a:solidFill>
              </a:rPr>
              <a:t>improved NPE </a:t>
            </a:r>
            <a:r>
              <a:rPr lang="en-US" altLang="zh-CN" sz="2400" dirty="0">
                <a:solidFill>
                  <a:srgbClr val="000000"/>
                </a:solidFill>
              </a:rPr>
              <a:t>cross section measurement in </a:t>
            </a:r>
            <a:r>
              <a:rPr lang="en-US" altLang="zh-CN" sz="2400" dirty="0" err="1">
                <a:solidFill>
                  <a:srgbClr val="000000"/>
                </a:solidFill>
              </a:rPr>
              <a:t>p+p</a:t>
            </a:r>
            <a:r>
              <a:rPr lang="en-US" altLang="zh-CN" sz="2400" dirty="0">
                <a:solidFill>
                  <a:srgbClr val="000000"/>
                </a:solidFill>
              </a:rPr>
              <a:t> collisions at √s=200 </a:t>
            </a:r>
            <a:r>
              <a:rPr lang="en-US" altLang="zh-CN" sz="2400" dirty="0" err="1">
                <a:solidFill>
                  <a:srgbClr val="000000"/>
                </a:solidFill>
              </a:rPr>
              <a:t>GeV</a:t>
            </a:r>
            <a:r>
              <a:rPr lang="en-US" altLang="zh-CN" sz="2400" dirty="0">
                <a:solidFill>
                  <a:srgbClr val="000000"/>
                </a:solidFill>
              </a:rPr>
              <a:t> at </a:t>
            </a:r>
            <a:r>
              <a:rPr lang="en-US" altLang="zh-CN" sz="2400" dirty="0" smtClean="0">
                <a:solidFill>
                  <a:srgbClr val="000000"/>
                </a:solidFill>
              </a:rPr>
              <a:t>STAR.</a:t>
            </a:r>
          </a:p>
          <a:p>
            <a:pPr marL="0" lvl="6"/>
            <a:endParaRPr lang="en-US" altLang="zh-CN" sz="2400" dirty="0" smtClean="0">
              <a:solidFill>
                <a:srgbClr val="000000"/>
              </a:solidFill>
            </a:endParaRPr>
          </a:p>
          <a:p>
            <a:pPr marL="342900" lvl="6" indent="-342900">
              <a:buFont typeface="Arial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</a:rPr>
              <a:t>Results </a:t>
            </a:r>
            <a:r>
              <a:rPr lang="en-US" altLang="zh-CN" sz="2400" dirty="0">
                <a:solidFill>
                  <a:srgbClr val="000000"/>
                </a:solidFill>
              </a:rPr>
              <a:t>consistent with </a:t>
            </a:r>
            <a:r>
              <a:rPr lang="en-US" altLang="zh-CN" sz="2400" dirty="0" err="1">
                <a:solidFill>
                  <a:srgbClr val="000000"/>
                </a:solidFill>
              </a:rPr>
              <a:t>pQCD</a:t>
            </a:r>
            <a:r>
              <a:rPr lang="en-US" altLang="zh-CN" sz="2400" dirty="0">
                <a:solidFill>
                  <a:srgbClr val="000000"/>
                </a:solidFill>
              </a:rPr>
              <a:t> FONLL calculation </a:t>
            </a:r>
            <a:r>
              <a:rPr lang="en-US" altLang="zh-CN" sz="2400" dirty="0" smtClean="0">
                <a:solidFill>
                  <a:srgbClr val="000000"/>
                </a:solidFill>
              </a:rPr>
              <a:t>and </a:t>
            </a:r>
            <a:r>
              <a:rPr lang="en-US" altLang="zh-CN" sz="2400" dirty="0">
                <a:solidFill>
                  <a:srgbClr val="000000"/>
                </a:solidFill>
              </a:rPr>
              <a:t>previous STAR </a:t>
            </a:r>
            <a:r>
              <a:rPr lang="en-US" altLang="zh-CN" sz="2400" dirty="0" smtClean="0">
                <a:solidFill>
                  <a:srgbClr val="000000"/>
                </a:solidFill>
              </a:rPr>
              <a:t>results.</a:t>
            </a:r>
          </a:p>
          <a:p>
            <a:pPr marL="342900" lvl="6" indent="-342900">
              <a:buFont typeface="Arial"/>
              <a:buChar char="•"/>
            </a:pPr>
            <a:endParaRPr lang="en-US" altLang="zh-CN" sz="2400" dirty="0" smtClean="0">
              <a:solidFill>
                <a:srgbClr val="000000"/>
              </a:solidFill>
            </a:endParaRPr>
          </a:p>
          <a:p>
            <a:pPr marL="342900" lvl="6" indent="-342900">
              <a:buFont typeface="Arial"/>
              <a:buChar char="•"/>
            </a:pPr>
            <a:r>
              <a:rPr lang="en-US" sz="2400" dirty="0" smtClean="0"/>
              <a:t>The data analysis is ongoing to measure the NPE cross section for    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&lt;2.5 </a:t>
            </a:r>
            <a:r>
              <a:rPr lang="en-US" sz="2400" dirty="0" err="1" smtClean="0"/>
              <a:t>Ge</a:t>
            </a:r>
            <a:r>
              <a:rPr lang="en-US" sz="2400" dirty="0" err="1"/>
              <a:t>V</a:t>
            </a:r>
            <a:r>
              <a:rPr lang="en-US" sz="2400" dirty="0"/>
              <a:t>/c, using 700M </a:t>
            </a:r>
            <a:r>
              <a:rPr lang="en-US" sz="2400" dirty="0" err="1"/>
              <a:t>MinBias</a:t>
            </a:r>
            <a:r>
              <a:rPr lang="en-US" sz="2400" dirty="0"/>
              <a:t> events collected during year </a:t>
            </a:r>
            <a:r>
              <a:rPr lang="en-US" sz="2400" dirty="0" smtClean="0"/>
              <a:t>    2012 </a:t>
            </a:r>
            <a:r>
              <a:rPr lang="en-US" sz="2400" dirty="0"/>
              <a:t>run.</a:t>
            </a:r>
          </a:p>
          <a:p>
            <a:pPr marL="0" lvl="6"/>
            <a:endParaRPr lang="en-US" altLang="zh-CN" sz="2400" dirty="0" smtClean="0">
              <a:solidFill>
                <a:srgbClr val="000000"/>
              </a:solidFill>
            </a:endParaRPr>
          </a:p>
          <a:p>
            <a:pPr marL="342900" lvl="6" indent="-342900">
              <a:buFont typeface="Arial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/>
              <a:t>NPE invariant yield will be used as the baseline reference for the </a:t>
            </a:r>
          </a:p>
          <a:p>
            <a:pPr marL="0" lvl="6"/>
            <a:r>
              <a:rPr lang="en-US" sz="2400" dirty="0" smtClean="0"/>
              <a:t>      </a:t>
            </a:r>
            <a:r>
              <a:rPr lang="en-US" sz="2400" dirty="0"/>
              <a:t>Nuclear modification </a:t>
            </a:r>
            <a:r>
              <a:rPr lang="en-US" sz="2400" dirty="0" smtClean="0"/>
              <a:t>factor R</a:t>
            </a:r>
            <a:r>
              <a:rPr lang="en-US" sz="2400" baseline="-25000" dirty="0" smtClean="0"/>
              <a:t>AA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dirty="0" err="1"/>
              <a:t>Au+Au</a:t>
            </a:r>
            <a:r>
              <a:rPr lang="en-US" sz="2400" dirty="0"/>
              <a:t> </a:t>
            </a:r>
            <a:r>
              <a:rPr lang="en-US" sz="2400" dirty="0" smtClean="0"/>
              <a:t>collisions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endParaRPr lang="en-US" sz="2400" dirty="0"/>
          </a:p>
          <a:p>
            <a:pPr marL="342900" lvl="6" indent="-342900">
              <a:buFont typeface="Arial"/>
              <a:buChar char="•"/>
            </a:pPr>
            <a:endParaRPr lang="en-US" altLang="zh-CN" sz="2400" dirty="0" smtClean="0">
              <a:solidFill>
                <a:srgbClr val="000000"/>
              </a:solidFill>
            </a:endParaRPr>
          </a:p>
          <a:p>
            <a:pPr marL="342900" lvl="6" indent="-342900">
              <a:buFont typeface="Arial"/>
              <a:buChar char="•"/>
            </a:pPr>
            <a:endParaRPr lang="en-US" altLang="zh-CN" sz="24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8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678"/>
          <a:stretch/>
        </p:blipFill>
        <p:spPr>
          <a:xfrm>
            <a:off x="1295399" y="14554200"/>
            <a:ext cx="5995065" cy="4146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751" y="0"/>
            <a:ext cx="1446623" cy="11157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22262" y="1262937"/>
            <a:ext cx="8340724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 descr=":plots:proj_Rcp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39" y="1672451"/>
            <a:ext cx="3249315" cy="24812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418103" y="434876"/>
            <a:ext cx="524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2400" dirty="0" smtClean="0"/>
              <a:t>etector upgrade: </a:t>
            </a:r>
            <a:r>
              <a:rPr lang="en-US" sz="2400" dirty="0" smtClean="0">
                <a:solidFill>
                  <a:srgbClr val="FF0000"/>
                </a:solidFill>
              </a:rPr>
              <a:t>H</a:t>
            </a:r>
            <a:r>
              <a:rPr lang="en-US" sz="2400" dirty="0" smtClean="0"/>
              <a:t>eavy</a:t>
            </a:r>
            <a:r>
              <a:rPr lang="zh-CN" alt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sz="2400" dirty="0" smtClean="0"/>
              <a:t>lavor</a:t>
            </a:r>
            <a:r>
              <a:rPr lang="zh-CN" alt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racker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64857" y="4532199"/>
            <a:ext cx="4048557" cy="10156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High precision R</a:t>
            </a:r>
            <a:r>
              <a:rPr lang="en-US" sz="2000" baseline="-25000" dirty="0" smtClean="0"/>
              <a:t>AA </a:t>
            </a:r>
            <a:r>
              <a:rPr lang="en-US" sz="2000" dirty="0" smtClean="0"/>
              <a:t>and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v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of  </a:t>
            </a:r>
            <a:r>
              <a:rPr lang="en-US" altLang="zh-CN" sz="2000" dirty="0" smtClean="0"/>
              <a:t>Non-photonic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electron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from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c</a:t>
            </a:r>
            <a:r>
              <a:rPr lang="en-US" altLang="zh-CN" sz="2000" dirty="0" smtClean="0"/>
              <a:t>harm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bottom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hadrons</a:t>
            </a:r>
            <a:r>
              <a:rPr lang="zh-CN" altLang="en-US" sz="2000" dirty="0" smtClean="0"/>
              <a:t>  </a:t>
            </a:r>
            <a:r>
              <a:rPr lang="en-US" altLang="zh-CN" sz="2000" dirty="0" smtClean="0"/>
              <a:t>decay separately 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t="14103" r="16880" b="7890"/>
          <a:stretch/>
        </p:blipFill>
        <p:spPr>
          <a:xfrm>
            <a:off x="1553510" y="1430207"/>
            <a:ext cx="2902899" cy="1839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0047" y="1430207"/>
            <a:ext cx="168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IST at 14cm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44334" y="1767822"/>
            <a:ext cx="225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PXL at 2.9 and 8cm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187" y="3084853"/>
            <a:ext cx="201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SSD at 22 cm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944040" y="1728984"/>
            <a:ext cx="646760" cy="370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96460" y="2043413"/>
            <a:ext cx="1065577" cy="458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553510" y="2937745"/>
            <a:ext cx="384904" cy="4592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t="16166"/>
          <a:stretch/>
        </p:blipFill>
        <p:spPr>
          <a:xfrm>
            <a:off x="1295399" y="3624466"/>
            <a:ext cx="3161012" cy="27103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46041" y="1356328"/>
            <a:ext cx="236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with HFT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0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678"/>
          <a:stretch/>
        </p:blipFill>
        <p:spPr>
          <a:xfrm>
            <a:off x="1295399" y="14554200"/>
            <a:ext cx="5995065" cy="4146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751" y="0"/>
            <a:ext cx="1446623" cy="111579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8104" y="434876"/>
            <a:ext cx="46622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314872" y="2355997"/>
            <a:ext cx="734811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Motivation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Data Analysis for Non-photonic electron (NPE) 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NPE spectrum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Summary and outlook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22262" y="1262937"/>
            <a:ext cx="8340724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29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Xiaozhi (CCNU&amp;UIC)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678"/>
          <a:stretch/>
        </p:blipFill>
        <p:spPr>
          <a:xfrm>
            <a:off x="1295399" y="14554200"/>
            <a:ext cx="5995065" cy="4146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751" y="0"/>
            <a:ext cx="1446623" cy="11157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22262" y="1262937"/>
            <a:ext cx="8340724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8104" y="434876"/>
            <a:ext cx="46622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Motivation </a:t>
            </a:r>
            <a:endParaRPr lang="en-US" sz="3200" dirty="0"/>
          </a:p>
        </p:txBody>
      </p:sp>
      <p:pic>
        <p:nvPicPr>
          <p:cNvPr id="10" name="Picture 9" descr="Screen Shot 2015-03-30 at 12.32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46" y="1735667"/>
            <a:ext cx="2527751" cy="1906404"/>
          </a:xfrm>
          <a:prstGeom prst="rect">
            <a:avLst/>
          </a:prstGeom>
        </p:spPr>
      </p:pic>
      <p:pic>
        <p:nvPicPr>
          <p:cNvPr id="11" name="Picture 10" descr="屏幕快照 2014-05-29 上午10.32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92" y="3806150"/>
            <a:ext cx="2755900" cy="218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1897580"/>
            <a:ext cx="509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Heavy flavor particles: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64456" y="2378720"/>
            <a:ext cx="5688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Large mass, produced dominantly by  </a:t>
            </a:r>
          </a:p>
          <a:p>
            <a:r>
              <a:rPr lang="en-US" dirty="0"/>
              <a:t> </a:t>
            </a:r>
            <a:r>
              <a:rPr lang="en-US" dirty="0" smtClean="0"/>
              <a:t>     hard scatterings  in the early stage 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Excellent probe for the Quark</a:t>
            </a:r>
            <a:r>
              <a:rPr lang="en-US" dirty="0"/>
              <a:t>-</a:t>
            </a:r>
            <a:r>
              <a:rPr lang="en-US" dirty="0" smtClean="0"/>
              <a:t>Gluon Plasma (QGP)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262" y="3575317"/>
            <a:ext cx="623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Heavy flavor production in </a:t>
            </a:r>
            <a:r>
              <a:rPr lang="en-US" sz="2400" dirty="0" err="1"/>
              <a:t>p+p</a:t>
            </a:r>
            <a:r>
              <a:rPr lang="en-US" sz="2400" dirty="0"/>
              <a:t> collisions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4456" y="4036982"/>
            <a:ext cx="5993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aseline </a:t>
            </a:r>
            <a:r>
              <a:rPr lang="en-US" dirty="0"/>
              <a:t>for studies in heavy ion collisions, e.g. </a:t>
            </a:r>
            <a:r>
              <a:rPr lang="en-US" dirty="0" smtClean="0"/>
              <a:t>R</a:t>
            </a:r>
            <a:r>
              <a:rPr lang="en-US" baseline="-25000" dirty="0" smtClean="0"/>
              <a:t>AA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Test the validity and constrain the parameters </a:t>
            </a:r>
            <a:r>
              <a:rPr lang="en-US" dirty="0" smtClean="0"/>
              <a:t>of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/>
              <a:t>pQCD</a:t>
            </a:r>
            <a:r>
              <a:rPr lang="en-US" dirty="0"/>
              <a:t> calculations of heavy quark production 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2262" y="5006478"/>
            <a:ext cx="522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Non-photonic electrons</a:t>
            </a:r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864456" y="5621218"/>
            <a:ext cx="6847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Produced from semi-</a:t>
            </a:r>
            <a:r>
              <a:rPr lang="en-US" dirty="0" err="1" smtClean="0"/>
              <a:t>leptonic</a:t>
            </a:r>
            <a:r>
              <a:rPr lang="en-US" dirty="0" smtClean="0"/>
              <a:t> decays of open heavy flavor hadrons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4456" y="5997502"/>
            <a:ext cx="6928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A good proxy to study open heavy flavor production</a:t>
            </a:r>
          </a:p>
        </p:txBody>
      </p:sp>
    </p:spTree>
    <p:extLst>
      <p:ext uri="{BB962C8B-B14F-4D97-AF65-F5344CB8AC3E}">
        <p14:creationId xmlns:p14="http://schemas.microsoft.com/office/powerpoint/2010/main" val="380612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751" y="0"/>
            <a:ext cx="1446623" cy="11157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22262" y="1262937"/>
            <a:ext cx="8340724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8104" y="434876"/>
            <a:ext cx="46622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STAR Detector </a:t>
            </a:r>
            <a:endParaRPr lang="en-US" sz="3200" dirty="0"/>
          </a:p>
        </p:txBody>
      </p:sp>
      <p:pic>
        <p:nvPicPr>
          <p:cNvPr id="10" name="Picture 9" descr="Decte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4" y="2017242"/>
            <a:ext cx="4817524" cy="3334079"/>
          </a:xfrm>
          <a:prstGeom prst="rect">
            <a:avLst/>
          </a:prstGeom>
        </p:spPr>
      </p:pic>
      <p:sp>
        <p:nvSpPr>
          <p:cNvPr id="12" name="TextBox 58"/>
          <p:cNvSpPr txBox="1">
            <a:spLocks noChangeArrowheads="1"/>
          </p:cNvSpPr>
          <p:nvPr/>
        </p:nvSpPr>
        <p:spPr bwMode="auto">
          <a:xfrm>
            <a:off x="5255062" y="1525556"/>
            <a:ext cx="377592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b="1" dirty="0">
                <a:solidFill>
                  <a:schemeClr val="tx1"/>
                </a:solidFill>
              </a:rPr>
              <a:t>Time Projection Chamber (TPC)</a:t>
            </a:r>
          </a:p>
          <a:p>
            <a:r>
              <a:rPr lang="en-US" sz="1600" dirty="0">
                <a:solidFill>
                  <a:schemeClr val="tx1"/>
                </a:solidFill>
              </a:rPr>
              <a:t>large acceptance: |</a:t>
            </a:r>
            <a:r>
              <a:rPr lang="el-GR" sz="1600" dirty="0">
                <a:solidFill>
                  <a:schemeClr val="tx1"/>
                </a:solidFill>
              </a:rPr>
              <a:t>η|&lt;</a:t>
            </a:r>
            <a:r>
              <a:rPr lang="en-US" sz="1600" dirty="0">
                <a:solidFill>
                  <a:schemeClr val="tx1"/>
                </a:solidFill>
              </a:rPr>
              <a:t>~</a:t>
            </a:r>
            <a:r>
              <a:rPr lang="el-GR" sz="16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.3</a:t>
            </a:r>
            <a:r>
              <a:rPr lang="el-GR" sz="1600" dirty="0">
                <a:solidFill>
                  <a:schemeClr val="tx1"/>
                </a:solidFill>
              </a:rPr>
              <a:t>, 0&lt;Φ&lt;2π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tracking, momentum </a:t>
            </a:r>
          </a:p>
          <a:p>
            <a:r>
              <a:rPr lang="en-US" sz="1600" dirty="0"/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lectron </a:t>
            </a:r>
            <a:r>
              <a:rPr lang="en-US" sz="1600" dirty="0">
                <a:solidFill>
                  <a:schemeClr val="tx1"/>
                </a:solidFill>
              </a:rPr>
              <a:t>ID through energy loss </a:t>
            </a:r>
            <a:r>
              <a:rPr lang="en-US" sz="1600" dirty="0" err="1">
                <a:solidFill>
                  <a:schemeClr val="tx1"/>
                </a:solidFill>
              </a:rPr>
              <a:t>dE</a:t>
            </a:r>
            <a:r>
              <a:rPr lang="en-US" sz="1600" dirty="0">
                <a:solidFill>
                  <a:schemeClr val="tx1"/>
                </a:solidFill>
              </a:rPr>
              <a:t>/dx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Barrel Electromagnetic Calorimeter (BEMC)</a:t>
            </a:r>
          </a:p>
          <a:p>
            <a:r>
              <a:rPr lang="en-US" sz="1600" dirty="0">
                <a:solidFill>
                  <a:schemeClr val="tx1"/>
                </a:solidFill>
              </a:rPr>
              <a:t>large acceptance: |</a:t>
            </a:r>
            <a:r>
              <a:rPr lang="el-GR" sz="1600" dirty="0">
                <a:solidFill>
                  <a:schemeClr val="tx1"/>
                </a:solidFill>
              </a:rPr>
              <a:t>η|&lt;1, 0&lt;Φ&lt;2π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electron ID through E/p and shower shape</a:t>
            </a:r>
          </a:p>
          <a:p>
            <a:r>
              <a:rPr lang="en-US" sz="1600" dirty="0">
                <a:solidFill>
                  <a:schemeClr val="tx1"/>
                </a:solidFill>
              </a:rPr>
              <a:t>triggering on high 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1600" baseline="-250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/>
              <a:t>(2.5 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  <a:r>
              <a:rPr lang="en-US" altLang="zh-CN" sz="1600" dirty="0" smtClean="0"/>
              <a:t>&lt;</a:t>
            </a:r>
            <a:r>
              <a:rPr lang="en-US" altLang="zh-CN" sz="1600" dirty="0" err="1" smtClean="0"/>
              <a:t>p</a:t>
            </a:r>
            <a:r>
              <a:rPr lang="en-US" altLang="zh-CN" sz="1600" baseline="-25000" dirty="0" err="1" smtClean="0"/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) </a:t>
            </a:r>
            <a:r>
              <a:rPr lang="en-US" sz="1600" dirty="0">
                <a:solidFill>
                  <a:schemeClr val="tx1"/>
                </a:solidFill>
              </a:rPr>
              <a:t>electron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Time Of Flight  (TOF)</a:t>
            </a:r>
          </a:p>
          <a:p>
            <a:r>
              <a:rPr lang="en-US" sz="1600" dirty="0"/>
              <a:t>large acceptance: |</a:t>
            </a:r>
            <a:r>
              <a:rPr lang="el-GR" sz="1600" dirty="0"/>
              <a:t>η|</a:t>
            </a:r>
            <a:r>
              <a:rPr lang="el-GR" sz="1600" dirty="0" smtClean="0"/>
              <a:t>&lt;</a:t>
            </a:r>
            <a:r>
              <a:rPr lang="en-US" sz="1600" dirty="0" smtClean="0"/>
              <a:t>0.9</a:t>
            </a:r>
            <a:r>
              <a:rPr lang="el-GR" sz="1600" dirty="0" smtClean="0"/>
              <a:t>, </a:t>
            </a:r>
            <a:r>
              <a:rPr lang="el-GR" sz="1600" dirty="0"/>
              <a:t>0&lt;Φ&lt;</a:t>
            </a:r>
            <a:r>
              <a:rPr lang="el-GR" sz="1600" dirty="0" smtClean="0"/>
              <a:t>2π</a:t>
            </a:r>
            <a:endParaRPr lang="en-US" sz="1600" b="1" dirty="0" smtClean="0"/>
          </a:p>
          <a:p>
            <a:r>
              <a:rPr lang="en-US" sz="1600" dirty="0"/>
              <a:t>electron ID through </a:t>
            </a:r>
            <a:r>
              <a:rPr lang="en-US" sz="1600" dirty="0" smtClean="0"/>
              <a:t>flight time </a:t>
            </a:r>
          </a:p>
          <a:p>
            <a:r>
              <a:rPr lang="en-US" altLang="zh-CN" sz="1600" dirty="0" smtClean="0"/>
              <a:t>at</a:t>
            </a:r>
            <a:r>
              <a:rPr lang="zh-CN" altLang="en-US" sz="1600" dirty="0" smtClean="0"/>
              <a:t> </a:t>
            </a:r>
            <a:r>
              <a:rPr lang="en-US" sz="1600" dirty="0"/>
              <a:t>low</a:t>
            </a:r>
            <a:r>
              <a:rPr lang="zh-CN" altLang="en-US" sz="1600" dirty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&lt;2.5 </a:t>
            </a:r>
            <a:r>
              <a:rPr lang="en-US" sz="1600" dirty="0" err="1" smtClean="0"/>
              <a:t>GeV</a:t>
            </a:r>
            <a:r>
              <a:rPr lang="en-US" sz="1600" dirty="0" smtClean="0"/>
              <a:t>/c)</a:t>
            </a:r>
            <a:endParaRPr lang="en-US" sz="1600" dirty="0"/>
          </a:p>
          <a:p>
            <a:r>
              <a:rPr lang="en-US" sz="1600" b="1" dirty="0" smtClean="0"/>
              <a:t> </a:t>
            </a:r>
            <a:endParaRPr lang="en-US" sz="1600" b="1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938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751" y="0"/>
            <a:ext cx="1446623" cy="11157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22262" y="1262937"/>
            <a:ext cx="8340724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8104" y="434876"/>
            <a:ext cx="46622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STAR Detector </a:t>
            </a:r>
            <a:endParaRPr lang="en-US" sz="3200" dirty="0"/>
          </a:p>
        </p:txBody>
      </p:sp>
      <p:pic>
        <p:nvPicPr>
          <p:cNvPr id="10" name="Picture 9" descr="Decte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4" y="2017242"/>
            <a:ext cx="4817524" cy="3334079"/>
          </a:xfrm>
          <a:prstGeom prst="rect">
            <a:avLst/>
          </a:prstGeom>
        </p:spPr>
      </p:pic>
      <p:pic>
        <p:nvPicPr>
          <p:cNvPr id="14" name="Picture 5" descr="dedxplotlogxcolor"/>
          <p:cNvPicPr preferRelativeResize="0">
            <a:picLocks noChangeAspect="1" noChangeArrowheads="1"/>
          </p:cNvPicPr>
          <p:nvPr/>
        </p:nvPicPr>
        <p:blipFill>
          <a:blip r:embed="rId4"/>
          <a:srcRect l="4495" t="12254" r="17039" b="5719"/>
          <a:stretch>
            <a:fillRect/>
          </a:stretch>
        </p:blipFill>
        <p:spPr bwMode="auto">
          <a:xfrm>
            <a:off x="457200" y="3375865"/>
            <a:ext cx="3517941" cy="23726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06237" y="4889655"/>
            <a:ext cx="1169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e</a:t>
            </a:r>
            <a:r>
              <a:rPr lang="en-US" altLang="zh-CN" sz="1400" dirty="0" err="1" smtClean="0"/>
              <a:t>,μ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07411" y="3821842"/>
            <a:ext cx="1169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π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43321" y="3512863"/>
            <a:ext cx="1169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76737" y="3511374"/>
            <a:ext cx="1169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61400" y="3509885"/>
            <a:ext cx="1169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" name="TextBox 58"/>
          <p:cNvSpPr txBox="1">
            <a:spLocks noChangeArrowheads="1"/>
          </p:cNvSpPr>
          <p:nvPr/>
        </p:nvSpPr>
        <p:spPr bwMode="auto">
          <a:xfrm>
            <a:off x="5255062" y="1525556"/>
            <a:ext cx="377592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b="1" dirty="0">
                <a:solidFill>
                  <a:srgbClr val="FF0000"/>
                </a:solidFill>
              </a:rPr>
              <a:t>Time Projection Chamber (TPC)</a:t>
            </a:r>
          </a:p>
          <a:p>
            <a:r>
              <a:rPr lang="en-US" sz="1600" dirty="0">
                <a:solidFill>
                  <a:schemeClr val="tx1"/>
                </a:solidFill>
              </a:rPr>
              <a:t>large acceptance: |</a:t>
            </a:r>
            <a:r>
              <a:rPr lang="el-GR" sz="1600" dirty="0">
                <a:solidFill>
                  <a:schemeClr val="tx1"/>
                </a:solidFill>
              </a:rPr>
              <a:t>η|&lt;</a:t>
            </a:r>
            <a:r>
              <a:rPr lang="en-US" sz="1600" dirty="0">
                <a:solidFill>
                  <a:schemeClr val="tx1"/>
                </a:solidFill>
              </a:rPr>
              <a:t>~</a:t>
            </a:r>
            <a:r>
              <a:rPr lang="el-GR" sz="16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.3</a:t>
            </a:r>
            <a:r>
              <a:rPr lang="el-GR" sz="1600" dirty="0">
                <a:solidFill>
                  <a:schemeClr val="tx1"/>
                </a:solidFill>
              </a:rPr>
              <a:t>, 0&lt;Φ&lt;2π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tracking, momentum </a:t>
            </a:r>
          </a:p>
          <a:p>
            <a:r>
              <a:rPr lang="en-US" sz="1600" dirty="0"/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lectron </a:t>
            </a:r>
            <a:r>
              <a:rPr lang="en-US" sz="1600" dirty="0">
                <a:solidFill>
                  <a:schemeClr val="tx1"/>
                </a:solidFill>
              </a:rPr>
              <a:t>ID through energy loss </a:t>
            </a:r>
            <a:r>
              <a:rPr lang="en-US" sz="1600" dirty="0" err="1">
                <a:solidFill>
                  <a:schemeClr val="tx1"/>
                </a:solidFill>
              </a:rPr>
              <a:t>dE</a:t>
            </a:r>
            <a:r>
              <a:rPr lang="en-US" sz="1600" dirty="0">
                <a:solidFill>
                  <a:schemeClr val="tx1"/>
                </a:solidFill>
              </a:rPr>
              <a:t>/dx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Barrel Electromagnetic Calorimeter (BEMC)</a:t>
            </a:r>
          </a:p>
          <a:p>
            <a:r>
              <a:rPr lang="en-US" sz="1600" dirty="0">
                <a:solidFill>
                  <a:schemeClr val="tx1"/>
                </a:solidFill>
              </a:rPr>
              <a:t>large acceptance: |</a:t>
            </a:r>
            <a:r>
              <a:rPr lang="el-GR" sz="1600" dirty="0">
                <a:solidFill>
                  <a:schemeClr val="tx1"/>
                </a:solidFill>
              </a:rPr>
              <a:t>η|&lt;1, 0&lt;Φ&lt;2π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electron ID through E/p and shower shape</a:t>
            </a:r>
          </a:p>
          <a:p>
            <a:r>
              <a:rPr lang="en-US" sz="1600" dirty="0">
                <a:solidFill>
                  <a:schemeClr val="tx1"/>
                </a:solidFill>
              </a:rPr>
              <a:t>triggering on high 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1600" baseline="-250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/>
              <a:t>(2.5 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  <a:r>
              <a:rPr lang="en-US" altLang="zh-CN" sz="1600" dirty="0" smtClean="0"/>
              <a:t>&lt;</a:t>
            </a:r>
            <a:r>
              <a:rPr lang="en-US" altLang="zh-CN" sz="1600" dirty="0" err="1" smtClean="0"/>
              <a:t>p</a:t>
            </a:r>
            <a:r>
              <a:rPr lang="en-US" altLang="zh-CN" sz="1600" baseline="-25000" dirty="0" err="1" smtClean="0"/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) </a:t>
            </a:r>
            <a:r>
              <a:rPr lang="en-US" sz="1600" dirty="0">
                <a:solidFill>
                  <a:schemeClr val="tx1"/>
                </a:solidFill>
              </a:rPr>
              <a:t>electron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Time Of Flight  (TOF)</a:t>
            </a:r>
          </a:p>
          <a:p>
            <a:r>
              <a:rPr lang="en-US" sz="1600" dirty="0"/>
              <a:t>large acceptance: |</a:t>
            </a:r>
            <a:r>
              <a:rPr lang="el-GR" sz="1600" dirty="0"/>
              <a:t>η|</a:t>
            </a:r>
            <a:r>
              <a:rPr lang="el-GR" sz="1600" dirty="0" smtClean="0"/>
              <a:t>&lt;</a:t>
            </a:r>
            <a:r>
              <a:rPr lang="en-US" sz="1600" dirty="0" smtClean="0"/>
              <a:t>0.9</a:t>
            </a:r>
            <a:r>
              <a:rPr lang="el-GR" sz="1600" dirty="0" smtClean="0"/>
              <a:t>, </a:t>
            </a:r>
            <a:r>
              <a:rPr lang="el-GR" sz="1600" dirty="0"/>
              <a:t>0&lt;Φ&lt;</a:t>
            </a:r>
            <a:r>
              <a:rPr lang="el-GR" sz="1600" dirty="0" smtClean="0"/>
              <a:t>2π</a:t>
            </a:r>
            <a:endParaRPr lang="en-US" sz="1600" b="1" dirty="0" smtClean="0"/>
          </a:p>
          <a:p>
            <a:r>
              <a:rPr lang="en-US" sz="1600" dirty="0"/>
              <a:t>electron ID through </a:t>
            </a:r>
            <a:r>
              <a:rPr lang="en-US" sz="1600" dirty="0" smtClean="0"/>
              <a:t>flight time </a:t>
            </a:r>
          </a:p>
          <a:p>
            <a:r>
              <a:rPr lang="en-US" altLang="zh-CN" sz="1600" dirty="0" smtClean="0"/>
              <a:t>at</a:t>
            </a:r>
            <a:r>
              <a:rPr lang="zh-CN" altLang="en-US" sz="1600" dirty="0" smtClean="0"/>
              <a:t> </a:t>
            </a:r>
            <a:r>
              <a:rPr lang="en-US" sz="1600" dirty="0"/>
              <a:t>low</a:t>
            </a:r>
            <a:r>
              <a:rPr lang="zh-CN" altLang="en-US" sz="1600" dirty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&lt;2.5 </a:t>
            </a:r>
            <a:r>
              <a:rPr lang="en-US" sz="1600" dirty="0" err="1" smtClean="0"/>
              <a:t>GeV</a:t>
            </a:r>
            <a:r>
              <a:rPr lang="en-US" sz="1600" dirty="0" smtClean="0"/>
              <a:t>/c)</a:t>
            </a:r>
            <a:endParaRPr lang="en-US" sz="1600" dirty="0"/>
          </a:p>
          <a:p>
            <a:r>
              <a:rPr lang="en-US" sz="1600" b="1" dirty="0" smtClean="0"/>
              <a:t> </a:t>
            </a:r>
            <a:endParaRPr lang="en-US" sz="1600" b="1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80231" y="3377948"/>
            <a:ext cx="1396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Au+Au</a:t>
            </a:r>
            <a:r>
              <a:rPr lang="en-US" sz="1400" dirty="0" smtClean="0"/>
              <a:t> 200 </a:t>
            </a:r>
            <a:r>
              <a:rPr lang="en-US" sz="1400" dirty="0" err="1" smtClean="0"/>
              <a:t>GeV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099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751" y="0"/>
            <a:ext cx="1446623" cy="11157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22262" y="1262937"/>
            <a:ext cx="8340724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8104" y="434876"/>
            <a:ext cx="46622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STAR Detector </a:t>
            </a:r>
            <a:endParaRPr lang="en-US" sz="3200" dirty="0"/>
          </a:p>
        </p:txBody>
      </p:sp>
      <p:pic>
        <p:nvPicPr>
          <p:cNvPr id="10" name="Picture 9" descr="Decte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4" y="2017242"/>
            <a:ext cx="4817524" cy="3334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40443"/>
            <a:ext cx="3792608" cy="251087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extBox 58"/>
          <p:cNvSpPr txBox="1">
            <a:spLocks noChangeArrowheads="1"/>
          </p:cNvSpPr>
          <p:nvPr/>
        </p:nvSpPr>
        <p:spPr bwMode="auto">
          <a:xfrm>
            <a:off x="5255062" y="1525556"/>
            <a:ext cx="377592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b="1" dirty="0">
                <a:solidFill>
                  <a:schemeClr val="tx1"/>
                </a:solidFill>
              </a:rPr>
              <a:t>Time Projection Chamber (TPC)</a:t>
            </a:r>
          </a:p>
          <a:p>
            <a:r>
              <a:rPr lang="en-US" sz="1600" dirty="0">
                <a:solidFill>
                  <a:schemeClr val="tx1"/>
                </a:solidFill>
              </a:rPr>
              <a:t>large acceptance: |</a:t>
            </a:r>
            <a:r>
              <a:rPr lang="el-GR" sz="1600" dirty="0">
                <a:solidFill>
                  <a:schemeClr val="tx1"/>
                </a:solidFill>
              </a:rPr>
              <a:t>η|&lt;</a:t>
            </a:r>
            <a:r>
              <a:rPr lang="en-US" sz="1600" dirty="0">
                <a:solidFill>
                  <a:schemeClr val="tx1"/>
                </a:solidFill>
              </a:rPr>
              <a:t>~</a:t>
            </a:r>
            <a:r>
              <a:rPr lang="el-GR" sz="16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.3</a:t>
            </a:r>
            <a:r>
              <a:rPr lang="el-GR" sz="1600" dirty="0">
                <a:solidFill>
                  <a:schemeClr val="tx1"/>
                </a:solidFill>
              </a:rPr>
              <a:t>, 0&lt;Φ&lt;2π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tracking, momentum </a:t>
            </a:r>
          </a:p>
          <a:p>
            <a:r>
              <a:rPr lang="en-US" sz="1600" dirty="0"/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lectron </a:t>
            </a:r>
            <a:r>
              <a:rPr lang="en-US" sz="1600" dirty="0">
                <a:solidFill>
                  <a:schemeClr val="tx1"/>
                </a:solidFill>
              </a:rPr>
              <a:t>ID through energy loss </a:t>
            </a:r>
            <a:r>
              <a:rPr lang="en-US" sz="1600" dirty="0" err="1">
                <a:solidFill>
                  <a:schemeClr val="tx1"/>
                </a:solidFill>
              </a:rPr>
              <a:t>dE</a:t>
            </a:r>
            <a:r>
              <a:rPr lang="en-US" sz="1600" dirty="0">
                <a:solidFill>
                  <a:schemeClr val="tx1"/>
                </a:solidFill>
              </a:rPr>
              <a:t>/dx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Barrel Electromagnetic Calorimeter (BEMC)</a:t>
            </a:r>
          </a:p>
          <a:p>
            <a:r>
              <a:rPr lang="en-US" sz="1600" dirty="0">
                <a:solidFill>
                  <a:schemeClr val="tx1"/>
                </a:solidFill>
              </a:rPr>
              <a:t>large acceptance: |</a:t>
            </a:r>
            <a:r>
              <a:rPr lang="el-GR" sz="1600" dirty="0">
                <a:solidFill>
                  <a:schemeClr val="tx1"/>
                </a:solidFill>
              </a:rPr>
              <a:t>η|&lt;1, 0&lt;Φ&lt;2π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electron ID through E/p and shower shape</a:t>
            </a:r>
          </a:p>
          <a:p>
            <a:r>
              <a:rPr lang="en-US" sz="1600" dirty="0">
                <a:solidFill>
                  <a:schemeClr val="tx1"/>
                </a:solidFill>
              </a:rPr>
              <a:t>triggering on high 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1600" baseline="-250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/>
              <a:t>(2.5 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  <a:r>
              <a:rPr lang="en-US" altLang="zh-CN" sz="1600" dirty="0" smtClean="0"/>
              <a:t>&lt;</a:t>
            </a:r>
            <a:r>
              <a:rPr lang="en-US" altLang="zh-CN" sz="1600" dirty="0" err="1" smtClean="0"/>
              <a:t>p</a:t>
            </a:r>
            <a:r>
              <a:rPr lang="en-US" altLang="zh-CN" sz="1600" baseline="-25000" dirty="0" err="1" smtClean="0"/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) </a:t>
            </a:r>
            <a:r>
              <a:rPr lang="en-US" sz="1600" dirty="0">
                <a:solidFill>
                  <a:schemeClr val="tx1"/>
                </a:solidFill>
              </a:rPr>
              <a:t>electron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Time Of Flight  (TOF)</a:t>
            </a:r>
          </a:p>
          <a:p>
            <a:r>
              <a:rPr lang="en-US" sz="1600" dirty="0"/>
              <a:t>large acceptance: |</a:t>
            </a:r>
            <a:r>
              <a:rPr lang="el-GR" sz="1600" dirty="0"/>
              <a:t>η|</a:t>
            </a:r>
            <a:r>
              <a:rPr lang="el-GR" sz="1600" dirty="0" smtClean="0"/>
              <a:t>&lt;</a:t>
            </a:r>
            <a:r>
              <a:rPr lang="en-US" sz="1600" dirty="0" smtClean="0"/>
              <a:t>0.9</a:t>
            </a:r>
            <a:r>
              <a:rPr lang="el-GR" sz="1600" dirty="0" smtClean="0"/>
              <a:t>, </a:t>
            </a:r>
            <a:r>
              <a:rPr lang="el-GR" sz="1600" dirty="0"/>
              <a:t>0&lt;Φ&lt;</a:t>
            </a:r>
            <a:r>
              <a:rPr lang="el-GR" sz="1600" dirty="0" smtClean="0"/>
              <a:t>2π</a:t>
            </a:r>
            <a:endParaRPr lang="en-US" sz="1600" b="1" dirty="0" smtClean="0"/>
          </a:p>
          <a:p>
            <a:r>
              <a:rPr lang="en-US" sz="1600" dirty="0"/>
              <a:t>electron ID through </a:t>
            </a:r>
            <a:r>
              <a:rPr lang="en-US" sz="1600" dirty="0" smtClean="0"/>
              <a:t>flight time </a:t>
            </a:r>
          </a:p>
          <a:p>
            <a:r>
              <a:rPr lang="en-US" altLang="zh-CN" sz="1600" dirty="0" smtClean="0"/>
              <a:t>at</a:t>
            </a:r>
            <a:r>
              <a:rPr lang="zh-CN" altLang="en-US" sz="1600" dirty="0" smtClean="0"/>
              <a:t> </a:t>
            </a:r>
            <a:r>
              <a:rPr lang="en-US" sz="1600" dirty="0"/>
              <a:t>low</a:t>
            </a:r>
            <a:r>
              <a:rPr lang="zh-CN" altLang="en-US" sz="1600" dirty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&lt;2.5 </a:t>
            </a:r>
            <a:r>
              <a:rPr lang="en-US" sz="1600" dirty="0" err="1" smtClean="0"/>
              <a:t>GeV</a:t>
            </a:r>
            <a:r>
              <a:rPr lang="en-US" sz="1600" dirty="0" smtClean="0"/>
              <a:t>/c)</a:t>
            </a:r>
            <a:endParaRPr lang="en-US" sz="1600" dirty="0"/>
          </a:p>
          <a:p>
            <a:r>
              <a:rPr lang="en-US" sz="1600" b="1" dirty="0" smtClean="0"/>
              <a:t> </a:t>
            </a:r>
            <a:endParaRPr lang="en-US" sz="1600" b="1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099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751" y="0"/>
            <a:ext cx="1446623" cy="11157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22262" y="1262937"/>
            <a:ext cx="8340724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8104" y="434876"/>
            <a:ext cx="46622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STAR Detector </a:t>
            </a:r>
            <a:endParaRPr lang="en-US" sz="3200" dirty="0"/>
          </a:p>
        </p:txBody>
      </p:sp>
      <p:pic>
        <p:nvPicPr>
          <p:cNvPr id="10" name="Picture 9" descr="Decte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4" y="2017242"/>
            <a:ext cx="4817524" cy="3334079"/>
          </a:xfrm>
          <a:prstGeom prst="rect">
            <a:avLst/>
          </a:prstGeom>
        </p:spPr>
      </p:pic>
      <p:pic>
        <p:nvPicPr>
          <p:cNvPr id="11" name="Picture 16" descr="http://www.star.bnl.gov/protected/spectra/ruanlj/TOFrpaper/tofr_beta_p_prplot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199" y="2849857"/>
            <a:ext cx="3612027" cy="25014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30209" y="4333371"/>
            <a:ext cx="1169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e</a:t>
            </a:r>
            <a:r>
              <a:rPr lang="en-US" altLang="zh-CN" sz="1400" dirty="0" err="1" smtClean="0"/>
              <a:t>,μ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30796" y="3618107"/>
            <a:ext cx="1169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π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30796" y="3152839"/>
            <a:ext cx="1169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5459" y="2979940"/>
            <a:ext cx="1169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sp>
        <p:nvSpPr>
          <p:cNvPr id="18" name="TextBox 58"/>
          <p:cNvSpPr txBox="1">
            <a:spLocks noChangeArrowheads="1"/>
          </p:cNvSpPr>
          <p:nvPr/>
        </p:nvSpPr>
        <p:spPr bwMode="auto">
          <a:xfrm>
            <a:off x="5255062" y="1525556"/>
            <a:ext cx="377592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b="1" dirty="0">
                <a:solidFill>
                  <a:schemeClr val="tx1"/>
                </a:solidFill>
              </a:rPr>
              <a:t>Time Projection Chamber (TPC)</a:t>
            </a:r>
          </a:p>
          <a:p>
            <a:r>
              <a:rPr lang="en-US" sz="1600" dirty="0">
                <a:solidFill>
                  <a:schemeClr val="tx1"/>
                </a:solidFill>
              </a:rPr>
              <a:t>large acceptance: |</a:t>
            </a:r>
            <a:r>
              <a:rPr lang="el-GR" sz="1600" dirty="0">
                <a:solidFill>
                  <a:schemeClr val="tx1"/>
                </a:solidFill>
              </a:rPr>
              <a:t>η|&lt;</a:t>
            </a:r>
            <a:r>
              <a:rPr lang="en-US" sz="1600" dirty="0">
                <a:solidFill>
                  <a:schemeClr val="tx1"/>
                </a:solidFill>
              </a:rPr>
              <a:t>~</a:t>
            </a:r>
            <a:r>
              <a:rPr lang="el-GR" sz="16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.3</a:t>
            </a:r>
            <a:r>
              <a:rPr lang="el-GR" sz="1600" dirty="0">
                <a:solidFill>
                  <a:schemeClr val="tx1"/>
                </a:solidFill>
              </a:rPr>
              <a:t>, 0&lt;Φ&lt;2π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tracking, momentum </a:t>
            </a:r>
          </a:p>
          <a:p>
            <a:r>
              <a:rPr lang="en-US" sz="1600" dirty="0"/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lectron </a:t>
            </a:r>
            <a:r>
              <a:rPr lang="en-US" sz="1600" dirty="0">
                <a:solidFill>
                  <a:schemeClr val="tx1"/>
                </a:solidFill>
              </a:rPr>
              <a:t>ID through energy loss </a:t>
            </a:r>
            <a:r>
              <a:rPr lang="en-US" sz="1600" dirty="0" err="1">
                <a:solidFill>
                  <a:schemeClr val="tx1"/>
                </a:solidFill>
              </a:rPr>
              <a:t>dE</a:t>
            </a:r>
            <a:r>
              <a:rPr lang="en-US" sz="1600" dirty="0">
                <a:solidFill>
                  <a:schemeClr val="tx1"/>
                </a:solidFill>
              </a:rPr>
              <a:t>/dx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Barrel Electromagnetic Calorimeter (BEMC)</a:t>
            </a:r>
          </a:p>
          <a:p>
            <a:r>
              <a:rPr lang="en-US" sz="1600" dirty="0">
                <a:solidFill>
                  <a:schemeClr val="tx1"/>
                </a:solidFill>
              </a:rPr>
              <a:t>large acceptance: |</a:t>
            </a:r>
            <a:r>
              <a:rPr lang="el-GR" sz="1600" dirty="0">
                <a:solidFill>
                  <a:schemeClr val="tx1"/>
                </a:solidFill>
              </a:rPr>
              <a:t>η|&lt;1, 0&lt;Φ&lt;2π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electron ID through E/p and shower shape</a:t>
            </a:r>
          </a:p>
          <a:p>
            <a:r>
              <a:rPr lang="en-US" sz="1600" dirty="0">
                <a:solidFill>
                  <a:schemeClr val="tx1"/>
                </a:solidFill>
              </a:rPr>
              <a:t>triggering on high 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1600" baseline="-250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/>
              <a:t>(2.5 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  <a:r>
              <a:rPr lang="en-US" altLang="zh-CN" sz="1600" dirty="0" smtClean="0"/>
              <a:t>&lt;</a:t>
            </a:r>
            <a:r>
              <a:rPr lang="en-US" altLang="zh-CN" sz="1600" dirty="0" err="1" smtClean="0"/>
              <a:t>p</a:t>
            </a:r>
            <a:r>
              <a:rPr lang="en-US" altLang="zh-CN" sz="1600" baseline="-25000" dirty="0" err="1" smtClean="0"/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) </a:t>
            </a:r>
            <a:r>
              <a:rPr lang="en-US" sz="1600" dirty="0">
                <a:solidFill>
                  <a:schemeClr val="tx1"/>
                </a:solidFill>
              </a:rPr>
              <a:t>electron</a:t>
            </a:r>
          </a:p>
          <a:p>
            <a:endParaRPr lang="en-US" sz="1600" b="1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Time Of Flight  (TOF)</a:t>
            </a:r>
          </a:p>
          <a:p>
            <a:r>
              <a:rPr lang="en-US" sz="1600" dirty="0"/>
              <a:t>large acceptance: |</a:t>
            </a:r>
            <a:r>
              <a:rPr lang="el-GR" sz="1600" dirty="0"/>
              <a:t>η|</a:t>
            </a:r>
            <a:r>
              <a:rPr lang="el-GR" sz="1600" dirty="0" smtClean="0"/>
              <a:t>&lt;</a:t>
            </a:r>
            <a:r>
              <a:rPr lang="en-US" sz="1600" dirty="0" smtClean="0"/>
              <a:t>0.9</a:t>
            </a:r>
            <a:r>
              <a:rPr lang="el-GR" sz="1600" dirty="0" smtClean="0"/>
              <a:t>, </a:t>
            </a:r>
            <a:r>
              <a:rPr lang="el-GR" sz="1600" dirty="0"/>
              <a:t>0&lt;Φ&lt;</a:t>
            </a:r>
            <a:r>
              <a:rPr lang="el-GR" sz="1600" dirty="0" smtClean="0"/>
              <a:t>2π</a:t>
            </a:r>
            <a:endParaRPr lang="en-US" sz="1600" b="1" dirty="0" smtClean="0"/>
          </a:p>
          <a:p>
            <a:r>
              <a:rPr lang="en-US" sz="1600" dirty="0"/>
              <a:t>electron ID through </a:t>
            </a:r>
            <a:r>
              <a:rPr lang="en-US" sz="1600" dirty="0" smtClean="0"/>
              <a:t>flight time </a:t>
            </a:r>
          </a:p>
          <a:p>
            <a:r>
              <a:rPr lang="en-US" altLang="zh-CN" sz="1600" dirty="0" smtClean="0"/>
              <a:t>at</a:t>
            </a:r>
            <a:r>
              <a:rPr lang="zh-CN" altLang="en-US" sz="1600" dirty="0" smtClean="0"/>
              <a:t> </a:t>
            </a:r>
            <a:r>
              <a:rPr lang="en-US" sz="1600" dirty="0"/>
              <a:t>low</a:t>
            </a:r>
            <a:r>
              <a:rPr lang="zh-CN" altLang="en-US" sz="1600" dirty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&lt;2.5 </a:t>
            </a:r>
            <a:r>
              <a:rPr lang="en-US" sz="1600" dirty="0" err="1" smtClean="0"/>
              <a:t>GeV</a:t>
            </a:r>
            <a:r>
              <a:rPr lang="en-US" sz="1600" dirty="0" smtClean="0"/>
              <a:t>/c)</a:t>
            </a:r>
            <a:endParaRPr lang="en-US" sz="1600" dirty="0"/>
          </a:p>
          <a:p>
            <a:r>
              <a:rPr lang="en-US" sz="1600" b="1" dirty="0" smtClean="0"/>
              <a:t> </a:t>
            </a:r>
            <a:endParaRPr lang="en-US" sz="1600" b="1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84785" y="4786329"/>
            <a:ext cx="1396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Au+Au</a:t>
            </a:r>
            <a:r>
              <a:rPr lang="en-US" sz="1400" dirty="0" smtClean="0"/>
              <a:t> 200 </a:t>
            </a:r>
            <a:r>
              <a:rPr lang="en-US" sz="1400" dirty="0" err="1" smtClean="0"/>
              <a:t>GeV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099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751" y="0"/>
            <a:ext cx="1446623" cy="11157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22262" y="1262937"/>
            <a:ext cx="8340724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57867" y="401879"/>
            <a:ext cx="66717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Dataset and </a:t>
            </a:r>
            <a:r>
              <a:rPr lang="en-US" sz="3200" dirty="0"/>
              <a:t>e</a:t>
            </a:r>
            <a:r>
              <a:rPr lang="en-US" sz="3200" dirty="0" smtClean="0"/>
              <a:t>lectron selection 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130854" y="1718853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Fast </a:t>
            </a:r>
            <a:r>
              <a:rPr lang="en-US" dirty="0" smtClean="0"/>
              <a:t>detector BEMC select </a:t>
            </a:r>
            <a:r>
              <a:rPr lang="en-US" dirty="0"/>
              <a:t>(or trigger on) interesting events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30854" y="2487989"/>
            <a:ext cx="6740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High tower trigger event: an </a:t>
            </a:r>
            <a:r>
              <a:rPr lang="en-US" dirty="0"/>
              <a:t>event with an energy deposition in a single tower of the </a:t>
            </a:r>
            <a:r>
              <a:rPr lang="en-US" dirty="0" smtClean="0"/>
              <a:t>BEMC above </a:t>
            </a:r>
            <a:r>
              <a:rPr lang="en-US" dirty="0"/>
              <a:t>a certain </a:t>
            </a:r>
            <a:r>
              <a:rPr lang="en-US" dirty="0" smtClean="0"/>
              <a:t>threshold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33942" y="3461265"/>
            <a:ext cx="7900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 </a:t>
            </a:r>
            <a:r>
              <a:rPr lang="en-US" sz="2000" b="1" dirty="0" smtClean="0"/>
              <a:t>Data </a:t>
            </a:r>
            <a:r>
              <a:rPr lang="en-US" sz="2000" b="1" dirty="0"/>
              <a:t>samples in </a:t>
            </a:r>
            <a:r>
              <a:rPr lang="en-US" sz="2000" b="1" dirty="0" err="1"/>
              <a:t>p+p</a:t>
            </a:r>
            <a:r>
              <a:rPr lang="en-US" sz="2000" b="1" dirty="0"/>
              <a:t> collisions at √s = </a:t>
            </a:r>
            <a:r>
              <a:rPr lang="en-US" sz="2000" b="1" dirty="0" smtClean="0"/>
              <a:t>200 </a:t>
            </a:r>
            <a:r>
              <a:rPr lang="en-US" sz="2000" b="1" dirty="0" err="1" smtClean="0"/>
              <a:t>GeV</a:t>
            </a:r>
            <a:r>
              <a:rPr lang="en-US" sz="2000" b="1" dirty="0" smtClean="0"/>
              <a:t> from Run 2012</a:t>
            </a:r>
            <a:endParaRPr lang="en-US" sz="20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652347"/>
              </p:ext>
            </p:extLst>
          </p:nvPr>
        </p:nvGraphicFramePr>
        <p:xfrm>
          <a:off x="973233" y="4305411"/>
          <a:ext cx="6897711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99237"/>
                <a:gridCol w="2299237"/>
                <a:gridCol w="22992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Trigger threshold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Number of Events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Sampled Luminosity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11&lt;ADC (2.6 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&lt;E</a:t>
                      </a:r>
                      <a:r>
                        <a:rPr lang="en-US" baseline="-25000" dirty="0" smtClean="0"/>
                        <a:t>T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r>
                        <a:rPr lang="en-US" baseline="0" dirty="0" smtClean="0"/>
                        <a:t> pb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18&lt;ADC (4.2 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&lt;E</a:t>
                      </a:r>
                      <a:r>
                        <a:rPr lang="en-US" baseline="-25000" dirty="0" smtClean="0"/>
                        <a:t>T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24 pb</a:t>
                      </a:r>
                      <a:r>
                        <a:rPr lang="en-US" baseline="30000" dirty="0" smtClean="0"/>
                        <a:t>-1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65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Xiaozhi (CCNU&amp;UIC)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678"/>
          <a:stretch/>
        </p:blipFill>
        <p:spPr>
          <a:xfrm>
            <a:off x="1295399" y="14554200"/>
            <a:ext cx="5995065" cy="4146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751" y="0"/>
            <a:ext cx="1446623" cy="11157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22262" y="1262937"/>
            <a:ext cx="8340724" cy="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214C-D87E-2345-B535-690E55B05EE7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8104" y="434876"/>
            <a:ext cx="46622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Analysis procedure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2262" y="2519892"/>
            <a:ext cx="361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Inclusive electron </a:t>
            </a:r>
            <a:endParaRPr lang="en-US" sz="2400" dirty="0"/>
          </a:p>
        </p:txBody>
      </p:sp>
      <p:sp>
        <p:nvSpPr>
          <p:cNvPr id="10" name="Left Brace 9"/>
          <p:cNvSpPr/>
          <p:nvPr/>
        </p:nvSpPr>
        <p:spPr>
          <a:xfrm>
            <a:off x="2690711" y="1810776"/>
            <a:ext cx="270040" cy="19113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4480371" y="2680481"/>
            <a:ext cx="411552" cy="120225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22437" y="1642641"/>
            <a:ext cx="57400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Non-photonic electron(from open heavy flavor decay ) </a:t>
            </a:r>
            <a:r>
              <a:rPr lang="en-US" sz="1600" dirty="0">
                <a:solidFill>
                  <a:srgbClr val="0000FF"/>
                </a:solidFill>
              </a:rPr>
              <a:t>bottom and charm hadrons via semi-</a:t>
            </a:r>
            <a:r>
              <a:rPr lang="en-US" sz="1600" dirty="0" err="1">
                <a:solidFill>
                  <a:srgbClr val="0000FF"/>
                </a:solidFill>
              </a:rPr>
              <a:t>leptonic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decay.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0751" y="3075820"/>
            <a:ext cx="275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PHE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41471" y="2590150"/>
            <a:ext cx="3949153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/>
              <a:t>Gamma conversion                      (~54%)</a:t>
            </a:r>
            <a:endParaRPr lang="en-US" sz="1600" baseline="30000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/>
              <a:t>π</a:t>
            </a:r>
            <a:r>
              <a:rPr lang="en-US" baseline="30000" dirty="0" smtClean="0"/>
              <a:t>0 </a:t>
            </a:r>
            <a:r>
              <a:rPr lang="en-US" dirty="0" err="1" smtClean="0"/>
              <a:t>Dalitz</a:t>
            </a:r>
            <a:r>
              <a:rPr lang="en-US" dirty="0" smtClean="0"/>
              <a:t> Decay </a:t>
            </a: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baseline="30000" dirty="0" smtClean="0"/>
              <a:t>  </a:t>
            </a:r>
            <a:r>
              <a:rPr lang="en-US" dirty="0" smtClean="0"/>
              <a:t>(~</a:t>
            </a:r>
            <a:r>
              <a:rPr lang="en-US" altLang="zh-CN" dirty="0" smtClean="0"/>
              <a:t>3</a:t>
            </a:r>
            <a:r>
              <a:rPr lang="en-US" dirty="0" smtClean="0"/>
              <a:t>6%)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err="1" smtClean="0"/>
              <a:t>η</a:t>
            </a:r>
            <a:r>
              <a:rPr lang="en-US" dirty="0" smtClean="0"/>
              <a:t> </a:t>
            </a:r>
            <a:r>
              <a:rPr lang="en-US" dirty="0" err="1"/>
              <a:t>Dalitz</a:t>
            </a:r>
            <a:r>
              <a:rPr lang="en-US" dirty="0"/>
              <a:t> Decay </a:t>
            </a:r>
            <a:r>
              <a:rPr lang="en-US" baseline="30000" dirty="0" smtClean="0"/>
              <a:t>                                  </a:t>
            </a:r>
            <a:r>
              <a:rPr lang="en-US" dirty="0" smtClean="0"/>
              <a:t>(~10%)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2262" y="2991533"/>
            <a:ext cx="20958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 all  the </a:t>
            </a:r>
            <a:r>
              <a:rPr lang="en-US" sz="1600" dirty="0" err="1" smtClean="0"/>
              <a:t>ePID</a:t>
            </a:r>
            <a:r>
              <a:rPr lang="en-US" sz="1600" dirty="0" smtClean="0"/>
              <a:t> cuts: </a:t>
            </a:r>
            <a:r>
              <a:rPr lang="en-US" sz="1600" dirty="0" smtClean="0">
                <a:solidFill>
                  <a:srgbClr val="FF0000"/>
                </a:solidFill>
              </a:rPr>
              <a:t>Hadron contamination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60750" y="3415445"/>
            <a:ext cx="2090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</a:t>
            </a:r>
            <a:r>
              <a:rPr lang="en-US" sz="1400" dirty="0" err="1" smtClean="0"/>
              <a:t>ePID</a:t>
            </a:r>
            <a:r>
              <a:rPr lang="en-US" sz="1400" dirty="0" smtClean="0"/>
              <a:t> cuts and </a:t>
            </a:r>
          </a:p>
          <a:p>
            <a:r>
              <a:rPr lang="en-US" sz="1400" dirty="0" smtClean="0"/>
              <a:t>Invariant mass cuts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Not 100% reconstructed   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813508" y="4937248"/>
            <a:ext cx="5392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dirty="0" smtClean="0">
                <a:solidFill>
                  <a:schemeClr val="tx1"/>
                </a:solidFill>
              </a:rPr>
              <a:t>NPE invariant </a:t>
            </a:r>
            <a:r>
              <a:rPr lang="en-US" sz="1600" dirty="0">
                <a:solidFill>
                  <a:schemeClr val="tx1"/>
                </a:solidFill>
              </a:rPr>
              <a:t>cross </a:t>
            </a:r>
            <a:r>
              <a:rPr lang="en-US" sz="1600" dirty="0" smtClean="0">
                <a:solidFill>
                  <a:schemeClr val="tx1"/>
                </a:solidFill>
              </a:rPr>
              <a:t>section: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4591290" y="4347096"/>
            <a:ext cx="4612441" cy="169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           : </a:t>
            </a:r>
            <a:r>
              <a:rPr lang="en-US" sz="1400" dirty="0">
                <a:solidFill>
                  <a:schemeClr val="tx1"/>
                </a:solidFill>
              </a:rPr>
              <a:t>electrons from open heavy flavor decay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purity</a:t>
            </a:r>
            <a:r>
              <a:rPr lang="en-US" sz="1400" dirty="0">
                <a:solidFill>
                  <a:schemeClr val="tx1"/>
                </a:solidFill>
              </a:rPr>
              <a:t>: purity of inclusive electron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/>
                </a:solidFill>
              </a:rPr>
              <a:t>ε</a:t>
            </a:r>
            <a:r>
              <a:rPr lang="en-US" sz="1400" baseline="-25000" dirty="0" err="1">
                <a:solidFill>
                  <a:schemeClr val="tx1"/>
                </a:solidFill>
              </a:rPr>
              <a:t>photonic</a:t>
            </a:r>
            <a:r>
              <a:rPr lang="en-US" sz="1400" baseline="-25000" dirty="0">
                <a:solidFill>
                  <a:schemeClr val="tx1"/>
                </a:solidFill>
              </a:rPr>
              <a:t> </a:t>
            </a:r>
            <a:r>
              <a:rPr lang="en-US" sz="1400" baseline="-25000" dirty="0" smtClean="0">
                <a:solidFill>
                  <a:schemeClr val="tx1"/>
                </a:solidFill>
              </a:rPr>
              <a:t>:</a:t>
            </a:r>
            <a:r>
              <a:rPr lang="en-US" sz="1400" dirty="0" smtClean="0">
                <a:solidFill>
                  <a:schemeClr val="tx1"/>
                </a:solidFill>
              </a:rPr>
              <a:t>photonic </a:t>
            </a:r>
            <a:r>
              <a:rPr lang="en-US" sz="1400" dirty="0">
                <a:solidFill>
                  <a:schemeClr val="tx1"/>
                </a:solidFill>
              </a:rPr>
              <a:t>electron reconstruction </a:t>
            </a:r>
            <a:r>
              <a:rPr lang="en-US" sz="1400" dirty="0" smtClean="0">
                <a:solidFill>
                  <a:schemeClr val="tx1"/>
                </a:solidFill>
              </a:rPr>
              <a:t>efficiency</a:t>
            </a:r>
          </a:p>
          <a:p>
            <a:pPr>
              <a:lnSpc>
                <a:spcPct val="150000"/>
              </a:lnSpc>
            </a:pPr>
            <a:endParaRPr lang="en-US" sz="1400" baseline="-25000" dirty="0" smtClean="0"/>
          </a:p>
          <a:p>
            <a:pPr>
              <a:lnSpc>
                <a:spcPct val="150000"/>
              </a:lnSpc>
            </a:pPr>
            <a:endParaRPr lang="en-US" sz="1400" baseline="-25000" dirty="0"/>
          </a:p>
          <a:p>
            <a:pPr>
              <a:lnSpc>
                <a:spcPct val="150000"/>
              </a:lnSpc>
            </a:pPr>
            <a:endParaRPr lang="en-US" sz="1400" baseline="-25000" dirty="0">
              <a:solidFill>
                <a:schemeClr val="tx1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018679"/>
              </p:ext>
            </p:extLst>
          </p:nvPr>
        </p:nvGraphicFramePr>
        <p:xfrm>
          <a:off x="813508" y="4347097"/>
          <a:ext cx="3125333" cy="471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" name="Equation" r:id="rId5" imgW="2438400" imgH="228600" progId="Equation.3">
                  <p:embed/>
                </p:oleObj>
              </mc:Choice>
              <mc:Fallback>
                <p:oleObj name="Equation" r:id="rId5" imgW="2438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3508" y="4347097"/>
                        <a:ext cx="3125333" cy="471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312459"/>
              </p:ext>
            </p:extLst>
          </p:nvPr>
        </p:nvGraphicFramePr>
        <p:xfrm>
          <a:off x="1039813" y="5387975"/>
          <a:ext cx="2532062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" name="Equation" r:id="rId7" imgW="1701800" imgH="444500" progId="Equation.3">
                  <p:embed/>
                </p:oleObj>
              </mc:Choice>
              <mc:Fallback>
                <p:oleObj name="Equation" r:id="rId7" imgW="1701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9813" y="5387975"/>
                        <a:ext cx="2532062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094804"/>
              </p:ext>
            </p:extLst>
          </p:nvPr>
        </p:nvGraphicFramePr>
        <p:xfrm>
          <a:off x="6795266" y="3078746"/>
          <a:ext cx="837630" cy="39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" name="Equation" r:id="rId9" imgW="723900" imgH="228600" progId="Equation.3">
                  <p:embed/>
                </p:oleObj>
              </mc:Choice>
              <mc:Fallback>
                <p:oleObj name="Equation" r:id="rId9" imgW="723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5266" y="3078746"/>
                        <a:ext cx="837630" cy="39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716480"/>
              </p:ext>
            </p:extLst>
          </p:nvPr>
        </p:nvGraphicFramePr>
        <p:xfrm>
          <a:off x="6732400" y="3454804"/>
          <a:ext cx="948667" cy="377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" name="Equation" r:id="rId11" imgW="647700" imgH="228600" progId="Equation.3">
                  <p:embed/>
                </p:oleObj>
              </mc:Choice>
              <mc:Fallback>
                <p:oleObj name="Equation" r:id="rId11" imgW="647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32400" y="3454804"/>
                        <a:ext cx="948667" cy="377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924093"/>
              </p:ext>
            </p:extLst>
          </p:nvPr>
        </p:nvGraphicFramePr>
        <p:xfrm>
          <a:off x="7034213" y="2682875"/>
          <a:ext cx="79216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" name="Equation" r:id="rId13" imgW="571500" imgH="228600" progId="Equation.3">
                  <p:embed/>
                </p:oleObj>
              </mc:Choice>
              <mc:Fallback>
                <p:oleObj name="Equation" r:id="rId13" imgW="571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34213" y="2682875"/>
                        <a:ext cx="792162" cy="31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835279"/>
              </p:ext>
            </p:extLst>
          </p:nvPr>
        </p:nvGraphicFramePr>
        <p:xfrm>
          <a:off x="4680690" y="4470698"/>
          <a:ext cx="521562" cy="34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" name="Equation" r:id="rId15" imgW="292100" imgH="228600" progId="Equation.3">
                  <p:embed/>
                </p:oleObj>
              </mc:Choice>
              <mc:Fallback>
                <p:oleObj name="Equation" r:id="rId15" imgW="292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80690" y="4470698"/>
                        <a:ext cx="521562" cy="34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328110"/>
              </p:ext>
            </p:extLst>
          </p:nvPr>
        </p:nvGraphicFramePr>
        <p:xfrm>
          <a:off x="4680691" y="5636373"/>
          <a:ext cx="2399657" cy="406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" name="Equation" r:id="rId17" imgW="1346200" imgH="228600" progId="Equation.3">
                  <p:embed/>
                </p:oleObj>
              </mc:Choice>
              <mc:Fallback>
                <p:oleObj name="Equation" r:id="rId17" imgW="1346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80691" y="5636373"/>
                        <a:ext cx="2399657" cy="406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38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1285</Words>
  <Application>Microsoft Macintosh PowerPoint</Application>
  <PresentationFormat>On-screen Show (4:3)</PresentationFormat>
  <Paragraphs>212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Non-photonic electron production in p+p collisions at √s=200 GeV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Xiaozhi Bai</dc:creator>
  <cp:lastModifiedBy>Xiaozhi Bai</cp:lastModifiedBy>
  <cp:revision>113</cp:revision>
  <dcterms:created xsi:type="dcterms:W3CDTF">2015-03-30T02:45:59Z</dcterms:created>
  <dcterms:modified xsi:type="dcterms:W3CDTF">2015-04-10T04:52:54Z</dcterms:modified>
</cp:coreProperties>
</file>