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39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290" r:id="rId4"/>
    <p:sldId id="258" r:id="rId5"/>
    <p:sldId id="298" r:id="rId6"/>
    <p:sldId id="295" r:id="rId7"/>
    <p:sldId id="257" r:id="rId8"/>
    <p:sldId id="301" r:id="rId9"/>
    <p:sldId id="281" r:id="rId10"/>
    <p:sldId id="282" r:id="rId11"/>
    <p:sldId id="273" r:id="rId12"/>
    <p:sldId id="285" r:id="rId13"/>
    <p:sldId id="279" r:id="rId14"/>
    <p:sldId id="297" r:id="rId15"/>
    <p:sldId id="286" r:id="rId16"/>
    <p:sldId id="287" r:id="rId17"/>
    <p:sldId id="294" r:id="rId18"/>
    <p:sldId id="293" r:id="rId19"/>
    <p:sldId id="292" r:id="rId20"/>
    <p:sldId id="291" r:id="rId21"/>
    <p:sldId id="303" r:id="rId22"/>
    <p:sldId id="283" r:id="rId23"/>
    <p:sldId id="305" r:id="rId24"/>
    <p:sldId id="29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DE7E-F534-A04D-9127-4B70024D79BA}" type="datetimeFigureOut">
              <a:rPr lang="en-US" smtClean="0"/>
              <a:pPr/>
              <a:t>4/26/11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FC1C-5A18-1A44-A607-99DAF616B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FDBA6-A1E3-FD4C-A73F-E39AD3EC7CB9}" type="datetimeFigureOut">
              <a:rPr lang="en-US" smtClean="0"/>
              <a:pPr/>
              <a:t>4/26/11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144F3-25CA-3947-8DA1-063378E74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In STAR dihedron correlations, we observe a ridge like structure on the same side. It carries a jet like structure comparable to d+Au. Absolute yields of jet and ridge structures were obtained (reference).</a:t>
            </a:r>
          </a:p>
          <a:p>
            <a:r>
              <a:rPr lang="en-US" smtClean="0">
                <a:ea typeface="ＭＳ Ｐゴシック" charset="-128"/>
              </a:rPr>
              <a:t>Q: Need to know more about the last sentence </a:t>
            </a:r>
          </a:p>
          <a:p>
            <a:r>
              <a:rPr lang="en-US" smtClean="0">
                <a:ea typeface="ＭＳ Ｐゴシック" charset="-128"/>
              </a:rPr>
              <a:t>Q: Is this plot background subtracted? In general this means taking out/correcting for the correlated pairs that contributes via other sources. I need to discuss the Putschke’s wwnd08 presentation.</a:t>
            </a:r>
          </a:p>
          <a:p>
            <a:endParaRPr lang="en-US" smtClean="0">
              <a:ea typeface="ＭＳ Ｐゴシック" charset="-128"/>
            </a:endParaRP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At first glance we see those structures. The same side structure is not a ridge exactly.</a:t>
            </a:r>
          </a:p>
          <a:p>
            <a:r>
              <a:rPr lang="en-US">
                <a:ea typeface="ＭＳ Ｐゴシック" charset="-128"/>
              </a:rPr>
              <a:t>Bullet 2, what do we know: because we have the entire momentum range? Should I rather have mike’s plot?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Whether the observed suppression is tied to absorption or energy loss of scattered high momentum </a:t>
            </a:r>
            <a:r>
              <a:rPr lang="en-US" dirty="0" err="1" smtClean="0"/>
              <a:t>partons</a:t>
            </a:r>
            <a:r>
              <a:rPr lang="en-US" dirty="0" smtClean="0"/>
              <a:t> by a dense </a:t>
            </a:r>
            <a:r>
              <a:rPr lang="en-US" dirty="0" err="1" smtClean="0"/>
              <a:t>partonic</a:t>
            </a:r>
            <a:r>
              <a:rPr lang="en-US" dirty="0" smtClean="0"/>
              <a:t> medium [22], to absorption at a later </a:t>
            </a:r>
            <a:r>
              <a:rPr lang="en-US" dirty="0" err="1" smtClean="0"/>
              <a:t>hadronic</a:t>
            </a:r>
            <a:r>
              <a:rPr lang="en-US" dirty="0" smtClean="0"/>
              <a:t> stage [23], or to some other mechanism is as yet unclear.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44F3-25CA-3947-8DA1-063378E74F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At first glance we see those structures. The same side structure is not a ridge exactly.</a:t>
            </a:r>
          </a:p>
          <a:p>
            <a:r>
              <a:rPr lang="en-US">
                <a:ea typeface="ＭＳ Ｐゴシック" charset="-128"/>
              </a:rPr>
              <a:t>Bullet 2, what do we know: because we have the entire momentum range? Should I rather have mike’s plot?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The simplest justification of the fit function is to look at the residual. A separate study have been done to check the uniqueness of the fit. Q: Why we require chi2/NDF ~ 1 for the fit to be a good fit?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4844C-95AA-7545-B552-36FA40EC39CE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0D015-49AF-4848-BC71-395717A9A53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KauderUniversity of Illinois at Chicago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346" y="213301"/>
            <a:ext cx="7447453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46" y="228600"/>
            <a:ext cx="7432154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60" y="228600"/>
            <a:ext cx="7034339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ooter Placeholder 26"/>
          <p:cNvSpPr>
            <a:spLocks noGrp="1"/>
          </p:cNvSpPr>
          <p:nvPr userDrawn="1"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69946" y="152400"/>
            <a:ext cx="741685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375BB2-B922-8C48-9B41-4ACB00F3E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33" name="Group 12"/>
          <p:cNvGrpSpPr>
            <a:grpSpLocks/>
          </p:cNvGrpSpPr>
          <p:nvPr userDrawn="1"/>
        </p:nvGrpSpPr>
        <p:grpSpPr bwMode="auto">
          <a:xfrm>
            <a:off x="339725" y="192088"/>
            <a:ext cx="1497013" cy="665162"/>
            <a:chOff x="3024" y="1538"/>
            <a:chExt cx="3136" cy="1394"/>
          </a:xfrm>
        </p:grpSpPr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3024" y="1538"/>
              <a:ext cx="1344" cy="1394"/>
              <a:chOff x="3719" y="557"/>
              <a:chExt cx="1344" cy="139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auto">
              <a:xfrm>
                <a:off x="3719" y="557"/>
                <a:ext cx="1344" cy="1344"/>
              </a:xfrm>
              <a:prstGeom prst="star5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3978" y="1369"/>
                <a:ext cx="213" cy="5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rot="21600000" flipH="1" flipV="1">
                <a:off x="3749" y="108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 rot="4320000" flipH="1">
                <a:off x="3914" y="858"/>
                <a:ext cx="183" cy="4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 rot="25920000" flipH="1" flipV="1">
                <a:off x="4080" y="715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 rot="8640000" flipH="1">
                <a:off x="4354" y="574"/>
                <a:ext cx="210" cy="5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 rot="30240000" flipH="1" flipV="1">
                <a:off x="4547" y="940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5" name="Line 21"/>
              <p:cNvSpPr>
                <a:spLocks noChangeShapeType="1"/>
              </p:cNvSpPr>
              <p:nvPr/>
            </p:nvSpPr>
            <p:spPr bwMode="auto">
              <a:xfrm rot="12960000" flipH="1">
                <a:off x="4717" y="990"/>
                <a:ext cx="200" cy="4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 rot="34560000" flipH="1" flipV="1">
                <a:off x="4457" y="145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rot="17280000" flipH="1">
                <a:off x="4477" y="1489"/>
                <a:ext cx="190" cy="4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 rot="38880000" flipH="1" flipV="1">
                <a:off x="3972" y="1572"/>
                <a:ext cx="462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3579" y="2020"/>
              <a:ext cx="2581" cy="576"/>
              <a:chOff x="3358" y="2573"/>
              <a:chExt cx="2581" cy="576"/>
            </a:xfrm>
          </p:grpSpPr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3378" y="2680"/>
                <a:ext cx="1264" cy="3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Text Box 27"/>
              <p:cNvSpPr txBox="1">
                <a:spLocks noChangeArrowheads="1"/>
              </p:cNvSpPr>
              <p:nvPr/>
            </p:nvSpPr>
            <p:spPr bwMode="auto">
              <a:xfrm>
                <a:off x="3358" y="2573"/>
                <a:ext cx="2581" cy="57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STAR</a:t>
                </a:r>
              </a:p>
            </p:txBody>
          </p:sp>
        </p:grpSp>
      </p:grpSp>
      <p:sp>
        <p:nvSpPr>
          <p:cNvPr id="51" name="Footer Placeholder 26"/>
          <p:cNvSpPr>
            <a:spLocks noGrp="1"/>
          </p:cNvSpPr>
          <p:nvPr userDrawn="1"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4.png"/><Relationship Id="rId9" Type="http://schemas.openxmlformats.org/officeDocument/2006/relationships/image" Target="../media/image12.pdf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900311"/>
            <a:ext cx="6858000" cy="99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Two-, Three-, and Jet-Hadron Correlations at STAR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Kolja Kauder </a:t>
            </a:r>
            <a:r>
              <a:rPr lang="en-US" i="1" dirty="0" smtClean="0"/>
              <a:t>for the STAR Collaboration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0579" b="20297"/>
          <a:stretch>
            <a:fillRect/>
          </a:stretch>
        </p:blipFill>
        <p:spPr>
          <a:xfrm>
            <a:off x="5135898" y="49485"/>
            <a:ext cx="3958620" cy="89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000" cy="1010920"/>
          </a:xfrm>
          <a:prstGeom prst="rect">
            <a:avLst/>
          </a:prstGeom>
        </p:spPr>
      </p:pic>
      <p:pic>
        <p:nvPicPr>
          <p:cNvPr id="9" name="Picture 8" descr="LaThuile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2879"/>
            <a:ext cx="9160494" cy="15871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4652" y="2782455"/>
            <a:ext cx="6762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Rencontres de Moriond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La Thuile, Mar 20-27 2011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652460" y="203200"/>
            <a:ext cx="7034339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E211-77B2-7147-904D-C2508BD60F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916" name="TextBox 14"/>
          <p:cNvSpPr txBox="1">
            <a:spLocks noChangeArrowheads="1"/>
          </p:cNvSpPr>
          <p:nvPr/>
        </p:nvSpPr>
        <p:spPr bwMode="auto">
          <a:xfrm>
            <a:off x="2443163" y="4575175"/>
            <a:ext cx="67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Data</a:t>
            </a:r>
          </a:p>
        </p:txBody>
      </p:sp>
      <p:sp>
        <p:nvSpPr>
          <p:cNvPr id="38917" name="TextBox 15"/>
          <p:cNvSpPr txBox="1">
            <a:spLocks noChangeArrowheads="1"/>
          </p:cNvSpPr>
          <p:nvPr/>
        </p:nvSpPr>
        <p:spPr bwMode="auto">
          <a:xfrm>
            <a:off x="4489450" y="4575175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Fit</a:t>
            </a:r>
          </a:p>
        </p:txBody>
      </p:sp>
      <p:sp>
        <p:nvSpPr>
          <p:cNvPr id="38918" name="TextBox 16"/>
          <p:cNvSpPr txBox="1">
            <a:spLocks noChangeArrowheads="1"/>
          </p:cNvSpPr>
          <p:nvPr/>
        </p:nvSpPr>
        <p:spPr bwMode="auto">
          <a:xfrm>
            <a:off x="6253163" y="4575175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Residual</a:t>
            </a:r>
          </a:p>
        </p:txBody>
      </p:sp>
      <p:cxnSp>
        <p:nvCxnSpPr>
          <p:cNvPr id="38919" name="Straight Connector 18"/>
          <p:cNvCxnSpPr>
            <a:cxnSpLocks noChangeShapeType="1"/>
          </p:cNvCxnSpPr>
          <p:nvPr/>
        </p:nvCxnSpPr>
        <p:spPr bwMode="auto">
          <a:xfrm flipV="1">
            <a:off x="857250" y="4448175"/>
            <a:ext cx="76073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1" name="TextBox 19"/>
          <p:cNvSpPr txBox="1">
            <a:spLocks noChangeArrowheads="1"/>
          </p:cNvSpPr>
          <p:nvPr/>
        </p:nvSpPr>
        <p:spPr bwMode="auto">
          <a:xfrm>
            <a:off x="7632700" y="5294312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>
                <a:latin typeface="Calibri" charset="0"/>
                <a:ea typeface="Arabic Typesetting" pitchFamily="66" charset="0"/>
                <a:cs typeface="Arabic Typesetting" pitchFamily="66" charset="0"/>
              </a:rPr>
              <a:t>χ</a:t>
            </a:r>
            <a:r>
              <a:rPr lang="en-US" sz="1600" baseline="30000">
                <a:latin typeface="Calibri" charset="0"/>
                <a:ea typeface="Arabic Typesetting" pitchFamily="66" charset="0"/>
                <a:cs typeface="Arabic Typesetting" pitchFamily="66" charset="0"/>
              </a:rPr>
              <a:t>2</a:t>
            </a:r>
            <a:r>
              <a:rPr lang="en-US" sz="1600">
                <a:latin typeface="Calibri" charset="0"/>
                <a:ea typeface="Arabic Typesetting" pitchFamily="66" charset="0"/>
                <a:cs typeface="Arabic Typesetting" pitchFamily="66" charset="0"/>
              </a:rPr>
              <a:t>/#dof ≈ 1.6</a:t>
            </a:r>
          </a:p>
        </p:txBody>
      </p: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2430463" y="2989262"/>
            <a:ext cx="56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Times New Roman" charset="0"/>
                <a:cs typeface="Times New Roman" charset="0"/>
              </a:rPr>
              <a:t>Offset</a:t>
            </a:r>
          </a:p>
        </p:txBody>
      </p:sp>
      <p:sp>
        <p:nvSpPr>
          <p:cNvPr id="38923" name="TextBox 14"/>
          <p:cNvSpPr txBox="1">
            <a:spLocks noChangeArrowheads="1"/>
          </p:cNvSpPr>
          <p:nvPr/>
        </p:nvSpPr>
        <p:spPr bwMode="auto">
          <a:xfrm>
            <a:off x="2562225" y="1169987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cos(</a:t>
            </a:r>
            <a:r>
              <a:rPr lang="el-GR" sz="180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8924" name="TextBox 14"/>
          <p:cNvSpPr txBox="1">
            <a:spLocks noChangeArrowheads="1"/>
          </p:cNvSpPr>
          <p:nvPr/>
        </p:nvSpPr>
        <p:spPr bwMode="auto">
          <a:xfrm>
            <a:off x="4157663" y="1169987"/>
            <a:ext cx="107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cos(2</a:t>
            </a:r>
            <a:r>
              <a:rPr lang="el-GR" sz="1800">
                <a:latin typeface="Times New Roman" charset="0"/>
                <a:ea typeface="Times New Roman" charset="0"/>
                <a:cs typeface="Times New Roman" charset="0"/>
              </a:rPr>
              <a:t> Δφ</a:t>
            </a:r>
            <a:r>
              <a:rPr lang="en-US" sz="1800">
                <a:latin typeface="Calibri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8925" name="TextBox 14"/>
          <p:cNvSpPr txBox="1">
            <a:spLocks noChangeArrowheads="1"/>
          </p:cNvSpPr>
          <p:nvPr/>
        </p:nvSpPr>
        <p:spPr bwMode="auto">
          <a:xfrm>
            <a:off x="5747786" y="1226343"/>
            <a:ext cx="1319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charset="0"/>
                <a:ea typeface="Times New Roman" charset="0"/>
                <a:cs typeface="Times New Roman" charset="0"/>
              </a:rPr>
              <a:t>2d Gaussian</a:t>
            </a:r>
          </a:p>
        </p:txBody>
      </p:sp>
      <p:sp>
        <p:nvSpPr>
          <p:cNvPr id="38926" name="TextBox 14"/>
          <p:cNvSpPr txBox="1">
            <a:spLocks noChangeArrowheads="1"/>
          </p:cNvSpPr>
          <p:nvPr/>
        </p:nvSpPr>
        <p:spPr bwMode="auto">
          <a:xfrm>
            <a:off x="3321050" y="2987675"/>
            <a:ext cx="941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Times New Roman" charset="0"/>
                <a:cs typeface="Times New Roman" charset="0"/>
              </a:rPr>
              <a:t>1d Gaussian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4479925" y="2979737"/>
            <a:ext cx="777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Times New Roman" charset="0"/>
                <a:cs typeface="Times New Roman" charset="0"/>
              </a:rPr>
              <a:t>Exponent</a:t>
            </a:r>
          </a:p>
        </p:txBody>
      </p:sp>
      <p:pic>
        <p:nvPicPr>
          <p:cNvPr id="38930" name="Picture 28" descr="Residua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894262"/>
            <a:ext cx="15589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30" descr="Offse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3265487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31" descr="v1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2338" y="1482725"/>
            <a:ext cx="15557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32" descr="v2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538" y="1487487"/>
            <a:ext cx="15557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34" descr="Ridge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6766" y="1596231"/>
            <a:ext cx="1554163" cy="1462088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35" name="Picture 35" descr="Strin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9150" y="3255962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36" descr="Exp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30713" y="3228975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7" name="Picture 37" descr="Fir.pn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43350" y="4879975"/>
            <a:ext cx="15541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38" descr="Data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97075" y="4891087"/>
            <a:ext cx="15541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58110" y="4764488"/>
            <a:ext cx="18389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Cu+Cu 200 GeV </a:t>
            </a:r>
            <a:endParaRPr lang="en-US" dirty="0" smtClean="0"/>
          </a:p>
          <a:p>
            <a:r>
              <a:rPr lang="en-US" dirty="0" smtClean="0"/>
              <a:t>30 – 40% Central</a:t>
            </a:r>
            <a:endParaRPr lang="en-US" dirty="0"/>
          </a:p>
        </p:txBody>
      </p:sp>
      <p:sp>
        <p:nvSpPr>
          <p:cNvPr id="38929" name="Rectangle 7"/>
          <p:cNvSpPr>
            <a:spLocks noChangeArrowheads="1"/>
          </p:cNvSpPr>
          <p:nvPr/>
        </p:nvSpPr>
        <p:spPr bwMode="auto">
          <a:xfrm>
            <a:off x="5779496" y="1852735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885015" y="1799431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330450" y="1763538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333343" y="5177805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4233080" y="5177805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192338" y="5177805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505727" y="3384589"/>
            <a:ext cx="822959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473535" y="3384589"/>
            <a:ext cx="822959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343150" y="3384589"/>
            <a:ext cx="822959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33343" y="3265487"/>
            <a:ext cx="23304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Fit function ingredients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85711" y="1811886"/>
            <a:ext cx="16113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Ridge and Flow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5711" y="3450153"/>
            <a:ext cx="12106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Jet + const</a:t>
            </a:r>
            <a:endParaRPr lang="en-US" dirty="0"/>
          </a:p>
        </p:txBody>
      </p:sp>
      <p:sp>
        <p:nvSpPr>
          <p:cNvPr id="47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9" name="Slide Number Placeholder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75BB2-B922-8C48-9B41-4ACB00F3E8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51" name="Picture 50" descr="P_Untrigger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2203" y="105861"/>
            <a:ext cx="1421796" cy="90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Comparison to Theory</a:t>
            </a:r>
            <a:endParaRPr lang="en-US" dirty="0"/>
          </a:p>
        </p:txBody>
      </p:sp>
      <p:sp>
        <p:nvSpPr>
          <p:cNvPr id="522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D6753-469C-8743-B012-CBE8A2AD515D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2229" name="Picture 5" descr="AuAu200ptCuts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1143000"/>
            <a:ext cx="3595686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17422" y="2332335"/>
            <a:ext cx="6535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Yield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5522" y="3829049"/>
            <a:ext cx="4040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latin typeface="Symbol" charset="2"/>
                <a:cs typeface="Symbol" charset="2"/>
              </a:rPr>
              <a:t>f</a:t>
            </a:r>
            <a:endParaRPr 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12" name="Content Placeholder 23"/>
          <p:cNvSpPr txBox="1">
            <a:spLocks/>
          </p:cNvSpPr>
          <p:nvPr/>
        </p:nvSpPr>
        <p:spPr>
          <a:xfrm>
            <a:off x="175675" y="1374547"/>
            <a:ext cx="4915438" cy="282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000" dirty="0" smtClean="0"/>
              <a:t>One model, originally for the soft ridge: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b="1" dirty="0" smtClean="0"/>
              <a:t>Color Glass Condensate</a:t>
            </a:r>
            <a:r>
              <a:rPr lang="en-US" sz="2000" dirty="0" smtClean="0"/>
              <a:t> flux tubes and radial flow</a:t>
            </a:r>
            <a:br>
              <a:rPr lang="en-US" sz="2000" dirty="0" smtClean="0"/>
            </a:br>
            <a:r>
              <a:rPr lang="en-US" dirty="0" smtClean="0"/>
              <a:t>Gavin, </a:t>
            </a:r>
            <a:r>
              <a:rPr lang="en-US" dirty="0" err="1" smtClean="0"/>
              <a:t>McLerran</a:t>
            </a:r>
            <a:r>
              <a:rPr lang="en-US" dirty="0" smtClean="0"/>
              <a:t> and </a:t>
            </a:r>
            <a:r>
              <a:rPr lang="en-US" dirty="0" err="1" smtClean="0"/>
              <a:t>Moschelli</a:t>
            </a:r>
            <a:r>
              <a:rPr lang="en-US" dirty="0" smtClean="0"/>
              <a:t>: Phys.Rev.C79:051902,2009; </a:t>
            </a:r>
            <a:r>
              <a:rPr lang="en-US" dirty="0" smtClean="0">
                <a:solidFill>
                  <a:srgbClr val="3366FF"/>
                </a:solidFill>
              </a:rPr>
              <a:t>Bulk-Bulk</a:t>
            </a:r>
            <a:endParaRPr lang="en-US" dirty="0" smtClean="0"/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b="1" dirty="0" smtClean="0"/>
              <a:t>Hybrid</a:t>
            </a:r>
            <a:r>
              <a:rPr lang="en-US" sz="2000" dirty="0" smtClean="0"/>
              <a:t> model to extend to higher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err="1" smtClean="0"/>
              <a:t>Moschelli</a:t>
            </a:r>
            <a:r>
              <a:rPr lang="en-US" dirty="0" smtClean="0"/>
              <a:t> and Gavin: Nucl.Phys.A836:43-58,2010; </a:t>
            </a:r>
            <a:r>
              <a:rPr lang="en-US" dirty="0" smtClean="0">
                <a:solidFill>
                  <a:srgbClr val="FF0000"/>
                </a:solidFill>
              </a:rPr>
              <a:t>Jet-Bulk</a:t>
            </a:r>
            <a:endParaRPr lang="en-US" dirty="0" smtClean="0"/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612649" y="4581525"/>
            <a:ext cx="8074150" cy="14015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Ridge amplitude diverges from pure medium effect (</a:t>
            </a:r>
            <a:r>
              <a:rPr lang="en-US" sz="2000" dirty="0" smtClean="0">
                <a:solidFill>
                  <a:srgbClr val="0000FF"/>
                </a:solidFill>
              </a:rPr>
              <a:t>Bulk-Bulk</a:t>
            </a:r>
            <a:r>
              <a:rPr lang="en-US" sz="2000" dirty="0" smtClean="0"/>
              <a:t>)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Extension to </a:t>
            </a:r>
            <a:r>
              <a:rPr lang="en-US" sz="2000" dirty="0" smtClean="0">
                <a:solidFill>
                  <a:srgbClr val="FF0000"/>
                </a:solidFill>
              </a:rPr>
              <a:t>Jet-Bulk</a:t>
            </a:r>
            <a:r>
              <a:rPr lang="en-US" sz="2000" dirty="0" smtClean="0"/>
              <a:t> partially reconciles this.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The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evolution of the ridge </a:t>
            </a:r>
            <a:r>
              <a:rPr lang="en-US" sz="2000" dirty="0" smtClean="0">
                <a:latin typeface="Symbol" charset="2"/>
                <a:cs typeface="Symbol" charset="2"/>
                <a:sym typeface="Symbol" charset="2"/>
              </a:rPr>
              <a:t>Df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width is still not conclusively captured 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b="1" dirty="0" smtClean="0"/>
              <a:t>Jet-Jet</a:t>
            </a:r>
            <a:r>
              <a:rPr lang="en-US" sz="2000" dirty="0" smtClean="0"/>
              <a:t> correlations are not yet taken into account</a:t>
            </a:r>
            <a:endParaRPr lang="en-US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 rot="16200000">
            <a:off x="4477279" y="1755569"/>
            <a:ext cx="142522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Gaussian amplitude</a:t>
            </a:r>
            <a:endParaRPr lang="en-US" sz="1200" dirty="0"/>
          </a:p>
        </p:txBody>
      </p:sp>
      <p:sp useBgFill="1">
        <p:nvSpPr>
          <p:cNvPr id="15" name="TextBox 14"/>
          <p:cNvSpPr txBox="1"/>
          <p:nvPr/>
        </p:nvSpPr>
        <p:spPr>
          <a:xfrm rot="16200000">
            <a:off x="4571065" y="3421191"/>
            <a:ext cx="127738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Gaussian </a:t>
            </a:r>
            <a:r>
              <a:rPr lang="en-US" sz="1200" dirty="0" err="1" smtClean="0">
                <a:latin typeface="Symbol" charset="2"/>
                <a:cs typeface="Symbol" charset="2"/>
              </a:rPr>
              <a:t>f</a:t>
            </a:r>
            <a:r>
              <a:rPr lang="en-US" sz="1200" dirty="0" smtClean="0"/>
              <a:t> width</a:t>
            </a:r>
            <a:endParaRPr lang="en-US" sz="120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75BB2-B922-8C48-9B41-4ACB00F3E8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19" name="Picture 18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03" y="105861"/>
            <a:ext cx="1421796" cy="90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Di-Jets through Correlations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767" y="1283236"/>
            <a:ext cx="522443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/>
              <a:t>Trigger 1: 5</a:t>
            </a:r>
            <a:r>
              <a:rPr lang="en-US" b="0" dirty="0"/>
              <a:t>-10 GeV</a:t>
            </a:r>
            <a:r>
              <a:rPr lang="en-US" b="0" dirty="0" smtClean="0"/>
              <a:t>/</a:t>
            </a:r>
            <a:r>
              <a:rPr lang="en-US" b="0" i="1" dirty="0" smtClean="0"/>
              <a:t>c</a:t>
            </a:r>
            <a:endParaRPr lang="en-US" b="0" dirty="0" smtClean="0"/>
          </a:p>
          <a:p>
            <a:r>
              <a:rPr lang="en-US" b="0" dirty="0" smtClean="0"/>
              <a:t>Trigger 2: p</a:t>
            </a:r>
            <a:r>
              <a:rPr lang="en-US" b="0" baseline="-25000" dirty="0" smtClean="0"/>
              <a:t>T</a:t>
            </a:r>
            <a:r>
              <a:rPr lang="en-US" b="0" dirty="0" smtClean="0"/>
              <a:t> </a:t>
            </a:r>
            <a:r>
              <a:rPr lang="en-US" b="0" dirty="0"/>
              <a:t>&gt; 4 GeV/</a:t>
            </a:r>
            <a:r>
              <a:rPr lang="en-US" b="0" i="1" dirty="0" smtClean="0"/>
              <a:t>c</a:t>
            </a:r>
            <a:r>
              <a:rPr lang="en-US" dirty="0" smtClean="0"/>
              <a:t>, </a:t>
            </a:r>
            <a:r>
              <a:rPr lang="en-US" b="1" dirty="0" smtClean="0"/>
              <a:t>back</a:t>
            </a:r>
            <a:r>
              <a:rPr lang="en-US" b="1" dirty="0"/>
              <a:t>-to-back</a:t>
            </a:r>
            <a:r>
              <a:rPr lang="en-US" b="0" dirty="0"/>
              <a:t> with </a:t>
            </a:r>
            <a:r>
              <a:rPr lang="en-US" b="0" dirty="0" smtClean="0"/>
              <a:t>Trigger 1</a:t>
            </a:r>
            <a:endParaRPr lang="en-US" b="0" dirty="0"/>
          </a:p>
          <a:p>
            <a:r>
              <a:rPr lang="en-US" b="0" dirty="0"/>
              <a:t>Associated particles p</a:t>
            </a:r>
            <a:r>
              <a:rPr lang="en-US" b="0" baseline="-25000" dirty="0"/>
              <a:t>T</a:t>
            </a:r>
            <a:r>
              <a:rPr lang="en-US" b="0" dirty="0"/>
              <a:t> &gt; 1.5 GeV/</a:t>
            </a:r>
            <a:r>
              <a:rPr lang="en-US" b="0" dirty="0" smtClean="0"/>
              <a:t>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200 GeV Au+Au 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) and d+Au (</a:t>
            </a:r>
            <a:r>
              <a:rPr lang="en-US" b="1" dirty="0" smtClean="0">
                <a:solidFill>
                  <a:schemeClr val="tx1"/>
                </a:solidFill>
              </a:rPr>
              <a:t>black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26" b="7186"/>
          <a:stretch>
            <a:fillRect/>
          </a:stretch>
        </p:blipFill>
        <p:spPr>
          <a:xfrm>
            <a:off x="101767" y="2791341"/>
            <a:ext cx="8675363" cy="2137953"/>
          </a:xfrm>
          <a:prstGeom prst="rect">
            <a:avLst/>
          </a:prstGeom>
        </p:spPr>
      </p:pic>
      <p:sp>
        <p:nvSpPr>
          <p:cNvPr id="27" name="Content Placeholder 23"/>
          <p:cNvSpPr txBox="1">
            <a:spLocks/>
          </p:cNvSpPr>
          <p:nvPr/>
        </p:nvSpPr>
        <p:spPr>
          <a:xfrm>
            <a:off x="612649" y="5368844"/>
            <a:ext cx="6457018" cy="9122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No evidence of medium modifications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Are all di-jets from the surface, purely tangential? 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03" y="205302"/>
            <a:ext cx="1421796" cy="707385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69667" y="5751379"/>
            <a:ext cx="154431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arXiv:1102.2669</a:t>
            </a:r>
            <a:endParaRPr lang="en-US" sz="16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06593" y="2554791"/>
            <a:ext cx="3038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</a:rPr>
              <a:t>Red: Same-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side</a:t>
            </a:r>
            <a:r>
              <a:rPr lang="en-US" altLang="zh-CN" sz="1400" b="1" dirty="0" smtClean="0"/>
              <a:t>  </a:t>
            </a:r>
            <a:r>
              <a:rPr lang="en-US" altLang="zh-CN" sz="1400" b="1" dirty="0">
                <a:solidFill>
                  <a:srgbClr val="0000FF"/>
                </a:solidFill>
              </a:rPr>
              <a:t>Blue: Away-side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44693" y="2553302"/>
            <a:ext cx="3038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</a:rPr>
              <a:t>Red: Same-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side</a:t>
            </a:r>
            <a:r>
              <a:rPr lang="en-US" altLang="zh-CN" sz="1400" b="1" dirty="0" smtClean="0"/>
              <a:t>  </a:t>
            </a:r>
            <a:r>
              <a:rPr lang="en-US" altLang="zh-CN" sz="1400" b="1" dirty="0">
                <a:solidFill>
                  <a:srgbClr val="0000FF"/>
                </a:solidFill>
              </a:rPr>
              <a:t>Blue: Away-side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202715" y="2554791"/>
            <a:ext cx="3038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</a:rPr>
              <a:t>Red: Same-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side</a:t>
            </a:r>
            <a:r>
              <a:rPr lang="en-US" altLang="zh-CN" sz="1400" b="1" dirty="0" smtClean="0"/>
              <a:t>  </a:t>
            </a:r>
            <a:r>
              <a:rPr lang="en-US" altLang="zh-CN" sz="1400" b="1" dirty="0">
                <a:solidFill>
                  <a:srgbClr val="0000FF"/>
                </a:solidFill>
              </a:rPr>
              <a:t>Blue: Away-side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61494" y="4894461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err="1" smtClean="0">
                <a:latin typeface="Symbol" charset="2"/>
                <a:ea typeface="MS PGothic" pitchFamily="34" charset="-128"/>
                <a:cs typeface="MS PGothic" pitchFamily="34" charset="-128"/>
              </a:rPr>
              <a:t>Df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68141" y="4921771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Symbol" charset="2"/>
                <a:ea typeface="MS PGothic" pitchFamily="34" charset="-128"/>
                <a:cs typeface="MS PGothic" pitchFamily="34" charset="-128"/>
              </a:rPr>
              <a:t>Dh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114010" y="4937621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ea typeface="MS PGothic" pitchFamily="34" charset="-128"/>
                <a:cs typeface="G"/>
              </a:rPr>
              <a:t>pT</a:t>
            </a:r>
            <a:endParaRPr lang="en-US" altLang="zh-CN" sz="2400" dirty="0">
              <a:ea typeface="MS PGothic" pitchFamily="34" charset="-128"/>
              <a:cs typeface="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Energy Differential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90800" y="2187378"/>
            <a:ext cx="1371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MS PGothic" pitchFamily="34" charset="-128"/>
                <a:cs typeface="MS PGothic" pitchFamily="34" charset="-128"/>
              </a:rPr>
              <a:t>Au+Au</a:t>
            </a:r>
            <a:endParaRPr lang="en-US" altLang="zh-CN" sz="2400" b="1" dirty="0" smtClean="0">
              <a:effectLst>
                <a:outerShdw blurRad="38100" dist="38100" dir="2700000" algn="tl">
                  <a:srgbClr val="DDDDDD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1200" b="1" dirty="0" smtClean="0">
              <a:effectLst>
                <a:outerShdw blurRad="38100" dist="38100" dir="2700000" algn="tl">
                  <a:srgbClr val="DDDDDD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MS PGothic" pitchFamily="34" charset="-128"/>
                <a:cs typeface="MS PGothic" pitchFamily="34" charset="-128"/>
              </a:rPr>
              <a:t>vs</a:t>
            </a:r>
            <a:r>
              <a:rPr lang="en-US" altLang="zh-CN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MS PGothic" pitchFamily="34" charset="-128"/>
                <a:cs typeface="MS PGothic" pitchFamily="34" charset="-128"/>
              </a:rPr>
              <a:t>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1200" b="1" dirty="0">
              <a:effectLst>
                <a:outerShdw blurRad="38100" dist="38100" dir="2700000" algn="tl">
                  <a:srgbClr val="DDDDDD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MS PGothic" pitchFamily="34" charset="-128"/>
                <a:cs typeface="MS PGothic" pitchFamily="34" charset="-128"/>
              </a:rPr>
              <a:t>d+Au</a:t>
            </a:r>
          </a:p>
        </p:txBody>
      </p:sp>
      <p:sp>
        <p:nvSpPr>
          <p:cNvPr id="23562" name="Text Box 21"/>
          <p:cNvSpPr txBox="1">
            <a:spLocks noChangeArrowheads="1"/>
          </p:cNvSpPr>
          <p:nvPr/>
        </p:nvSpPr>
        <p:spPr bwMode="auto">
          <a:xfrm>
            <a:off x="0" y="2506589"/>
            <a:ext cx="2593848" cy="16158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solidFill>
                  <a:schemeClr val="tx2"/>
                </a:solidFill>
              </a:rPr>
              <a:t>High </a:t>
            </a:r>
            <a:r>
              <a:rPr lang="en-US" altLang="zh-CN" sz="1600" dirty="0">
                <a:solidFill>
                  <a:schemeClr val="tx2"/>
                </a:solidFill>
              </a:rPr>
              <a:t>Tower </a:t>
            </a:r>
            <a:r>
              <a:rPr lang="en-US" altLang="zh-CN" sz="1600" dirty="0" smtClean="0">
                <a:solidFill>
                  <a:schemeClr val="tx2"/>
                </a:solidFill>
              </a:rPr>
              <a:t>triggered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solidFill>
                  <a:schemeClr val="tx2"/>
                </a:solidFill>
              </a:rPr>
              <a:t>200 GeV AuAu &amp; d+Au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solidFill>
                  <a:schemeClr val="tx2"/>
                </a:solidFill>
              </a:rPr>
              <a:t>Trigger1:  E</a:t>
            </a:r>
            <a:r>
              <a:rPr lang="en-US" altLang="zh-CN" sz="1600" baseline="-25000" dirty="0" smtClean="0">
                <a:solidFill>
                  <a:schemeClr val="tx2"/>
                </a:solidFill>
              </a:rPr>
              <a:t>T</a:t>
            </a:r>
            <a:r>
              <a:rPr lang="en-US" altLang="zh-CN" sz="1600" dirty="0">
                <a:solidFill>
                  <a:schemeClr val="tx2"/>
                </a:solidFill>
              </a:rPr>
              <a:t>&gt;10 </a:t>
            </a:r>
            <a:r>
              <a:rPr lang="en-US" altLang="zh-CN" sz="1600" dirty="0" smtClean="0">
                <a:solidFill>
                  <a:schemeClr val="tx2"/>
                </a:solidFill>
              </a:rPr>
              <a:t>GeV Trigger2:  p</a:t>
            </a:r>
            <a:r>
              <a:rPr lang="en-US" altLang="zh-CN" sz="1600" baseline="-25000" dirty="0" smtClean="0">
                <a:solidFill>
                  <a:schemeClr val="tx2"/>
                </a:solidFill>
              </a:rPr>
              <a:t>T</a:t>
            </a:r>
            <a:r>
              <a:rPr lang="en-US" altLang="zh-CN" sz="1600" dirty="0">
                <a:solidFill>
                  <a:schemeClr val="tx2"/>
                </a:solidFill>
              </a:rPr>
              <a:t>&gt;4 GeV/</a:t>
            </a:r>
            <a:r>
              <a:rPr lang="en-US" altLang="zh-CN" sz="1600" i="1" dirty="0">
                <a:solidFill>
                  <a:schemeClr val="tx2"/>
                </a:solidFill>
              </a:rPr>
              <a:t>c</a:t>
            </a:r>
            <a:r>
              <a:rPr lang="en-US" altLang="zh-CN" sz="1600" dirty="0">
                <a:solidFill>
                  <a:schemeClr val="tx2"/>
                </a:solidFill>
              </a:rPr>
              <a:t>,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sz="1600" dirty="0" smtClean="0">
                <a:solidFill>
                  <a:schemeClr val="tx2"/>
                </a:solidFill>
              </a:rPr>
              <a:t>Associate</a:t>
            </a:r>
            <a:r>
              <a:rPr lang="en-US" altLang="zh-CN" sz="1600" dirty="0">
                <a:solidFill>
                  <a:schemeClr val="tx2"/>
                </a:solidFill>
              </a:rPr>
              <a:t>: p</a:t>
            </a:r>
            <a:r>
              <a:rPr lang="en-US" altLang="zh-CN" sz="1600" baseline="-25000" dirty="0">
                <a:solidFill>
                  <a:schemeClr val="tx2"/>
                </a:solidFill>
              </a:rPr>
              <a:t>T</a:t>
            </a:r>
            <a:r>
              <a:rPr lang="en-US" altLang="zh-CN" sz="1600" dirty="0">
                <a:solidFill>
                  <a:schemeClr val="tx2"/>
                </a:solidFill>
              </a:rPr>
              <a:t>&gt;1.5 GeV/</a:t>
            </a:r>
            <a:r>
              <a:rPr lang="en-US" altLang="zh-CN" sz="1600" i="1" dirty="0" smtClean="0">
                <a:solidFill>
                  <a:schemeClr val="tx2"/>
                </a:solidFill>
              </a:rPr>
              <a:t>c</a:t>
            </a:r>
            <a:endParaRPr lang="en-US" altLang="zh-CN" sz="1600" i="1" dirty="0">
              <a:solidFill>
                <a:schemeClr val="tx2"/>
              </a:solidFill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343400" y="108724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Red: Same-side,</a:t>
            </a:r>
            <a:r>
              <a:rPr lang="en-US" altLang="zh-CN" sz="2000" b="1" dirty="0"/>
              <a:t>    </a:t>
            </a:r>
            <a:r>
              <a:rPr lang="en-US" altLang="zh-CN" sz="2000" b="1" dirty="0">
                <a:solidFill>
                  <a:srgbClr val="0000FF"/>
                </a:solidFill>
              </a:rPr>
              <a:t>Blue: Away-side</a:t>
            </a:r>
          </a:p>
        </p:txBody>
      </p:sp>
      <p:pic>
        <p:nvPicPr>
          <p:cNvPr id="23580" name="Picture 2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544440"/>
            <a:ext cx="29162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2" name="Picture 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314503"/>
            <a:ext cx="29162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1" name="Picture 2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3314503"/>
            <a:ext cx="29162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9" name="Picture 27"/>
          <p:cNvPicPr preferRelativeResize="0"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544440"/>
            <a:ext cx="29162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43600" y="3795713"/>
            <a:ext cx="1763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STAR Preliminary</a:t>
            </a: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5867400" y="394811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i="1" dirty="0">
                <a:solidFill>
                  <a:srgbClr val="C61B1B"/>
                </a:solidFill>
                <a:ea typeface="MS PGothic" pitchFamily="34" charset="-128"/>
                <a:cs typeface="MS PGothic" pitchFamily="34" charset="-128"/>
              </a:rPr>
              <a:t>Errors are statistical</a:t>
            </a:r>
            <a:endParaRPr lang="en-US" altLang="zh-CN" sz="2400" dirty="0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83760" y="4903590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err="1" smtClean="0">
                <a:latin typeface="Symbol" charset="2"/>
                <a:ea typeface="MS PGothic" pitchFamily="34" charset="-128"/>
                <a:cs typeface="MS PGothic" pitchFamily="34" charset="-128"/>
              </a:rPr>
              <a:t>Df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419394" y="4903590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Symbol" charset="2"/>
                <a:ea typeface="MS PGothic" pitchFamily="34" charset="-128"/>
                <a:cs typeface="MS PGothic" pitchFamily="34" charset="-128"/>
              </a:rPr>
              <a:t>Dh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" name="Content Placeholder 23"/>
          <p:cNvSpPr txBox="1">
            <a:spLocks/>
          </p:cNvSpPr>
          <p:nvPr/>
        </p:nvSpPr>
        <p:spPr>
          <a:xfrm>
            <a:off x="652108" y="5320524"/>
            <a:ext cx="7382583" cy="1401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Still very little modification evident in shape and yield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Not consistent with theoretical expectations of significant energy deposition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26" name="Picture 25" descr="P_Untrigger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203" y="205302"/>
            <a:ext cx="1421796" cy="707385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895909" y="3242148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err="1" smtClean="0">
                <a:latin typeface="Symbol" charset="2"/>
                <a:ea typeface="MS PGothic" pitchFamily="34" charset="-128"/>
                <a:cs typeface="MS PGothic" pitchFamily="34" charset="-128"/>
              </a:rPr>
              <a:t>Df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431543" y="3242148"/>
            <a:ext cx="5758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Symbol" charset="2"/>
                <a:ea typeface="MS PGothic" pitchFamily="34" charset="-128"/>
                <a:cs typeface="MS PGothic" pitchFamily="34" charset="-128"/>
              </a:rPr>
              <a:t>Dh</a:t>
            </a:r>
            <a:endParaRPr lang="en-US" altLang="zh-CN" sz="2400" dirty="0"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Jet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75200" cy="883356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Reconstruct jets from distribution of clusters from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(or 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smtClean="0"/>
              <a:t>) jetfinder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41108" y="618114"/>
            <a:ext cx="2517514" cy="3341510"/>
          </a:xfrm>
          <a:prstGeom prst="rect">
            <a:avLst/>
          </a:prstGeom>
        </p:spPr>
      </p:pic>
      <p:pic>
        <p:nvPicPr>
          <p:cNvPr id="27" name="Picture 7" descr="ProducingUnfoldingMatrix_unfoldingMatrix_kt_R=0.40.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938" y="2864556"/>
            <a:ext cx="3205819" cy="34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129202" y="3529734"/>
            <a:ext cx="1010975" cy="369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charset="0"/>
              </a:rPr>
              <a:t>smeared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3140120" y="3823398"/>
            <a:ext cx="1042526" cy="369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charset="0"/>
              </a:rPr>
              <a:t>unfolded</a:t>
            </a: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3120570" y="3221910"/>
            <a:ext cx="997969" cy="369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Calibri" charset="0"/>
              </a:rPr>
              <a:t>Pythia</a:t>
            </a:r>
            <a:endParaRPr lang="en-US" sz="1800" dirty="0">
              <a:latin typeface="Calibri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196757" y="3898946"/>
            <a:ext cx="4947244" cy="163261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noProof="0" dirty="0" smtClean="0"/>
              <a:t>Many advantages, but also many challenges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smtClean="0"/>
              <a:t>Underlying event fluctuations distort true cross-section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noProof="0" dirty="0" smtClean="0"/>
              <a:t>Correct with data-driven unfolding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sz="2000" noProof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urved Right Arrow 31"/>
          <p:cNvSpPr/>
          <p:nvPr/>
        </p:nvSpPr>
        <p:spPr>
          <a:xfrm rot="2262460">
            <a:off x="2127105" y="3858967"/>
            <a:ext cx="318743" cy="592792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56000"/>
                </a:schemeClr>
              </a:gs>
              <a:gs pos="68000">
                <a:schemeClr val="accent1">
                  <a:tint val="86000"/>
                  <a:satMod val="115000"/>
                  <a:alpha val="56000"/>
                </a:schemeClr>
              </a:gs>
              <a:gs pos="100000">
                <a:schemeClr val="accent1">
                  <a:tint val="50000"/>
                  <a:satMod val="150000"/>
                  <a:alpha val="56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928" y="212192"/>
            <a:ext cx="1326346" cy="693604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Quenching in Jet-h</a:t>
            </a:r>
            <a:endParaRPr lang="en-US" dirty="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983780" y="1218978"/>
            <a:ext cx="2201192" cy="340715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b="1" dirty="0" smtClean="0">
                <a:solidFill>
                  <a:srgbClr val="000000"/>
                </a:solidFill>
              </a:rPr>
              <a:t>0.2 &lt; p</a:t>
            </a:r>
            <a:r>
              <a:rPr lang="en-GB" sz="1600" b="1" baseline="-25000" dirty="0" smtClean="0">
                <a:solidFill>
                  <a:srgbClr val="000000"/>
                </a:solidFill>
              </a:rPr>
              <a:t>T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b="1" baseline="30000" dirty="0">
                <a:solidFill>
                  <a:srgbClr val="000000"/>
                </a:solidFill>
              </a:rPr>
              <a:t>assoc</a:t>
            </a:r>
            <a:r>
              <a:rPr lang="en-GB" sz="1600" b="1" dirty="0" smtClean="0">
                <a:solidFill>
                  <a:srgbClr val="000000"/>
                </a:solidFill>
              </a:rPr>
              <a:t>&lt;1 GeV/</a:t>
            </a:r>
            <a:r>
              <a:rPr lang="en-GB" sz="1600" b="1" i="1" dirty="0" smtClean="0">
                <a:solidFill>
                  <a:srgbClr val="000000"/>
                </a:solidFill>
              </a:rPr>
              <a:t>c</a:t>
            </a:r>
            <a:endParaRPr lang="en-GB" sz="1600" b="1" i="1" baseline="30000" dirty="0">
              <a:solidFill>
                <a:srgbClr val="000000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676295" y="1164086"/>
            <a:ext cx="2201192" cy="340715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b="1" dirty="0" smtClean="0">
                <a:solidFill>
                  <a:srgbClr val="0000FF"/>
                </a:solidFill>
              </a:rPr>
              <a:t>1 &lt; p</a:t>
            </a:r>
            <a:r>
              <a:rPr lang="en-GB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GB" sz="1600" b="1" dirty="0" smtClean="0">
                <a:solidFill>
                  <a:srgbClr val="0000FF"/>
                </a:solidFill>
              </a:rPr>
              <a:t> </a:t>
            </a:r>
            <a:r>
              <a:rPr lang="en-GB" sz="1600" b="1" baseline="30000" dirty="0">
                <a:solidFill>
                  <a:srgbClr val="0000FF"/>
                </a:solidFill>
              </a:rPr>
              <a:t>assoc</a:t>
            </a:r>
            <a:r>
              <a:rPr lang="en-GB" sz="1600" b="1" dirty="0" smtClean="0">
                <a:solidFill>
                  <a:srgbClr val="0000FF"/>
                </a:solidFill>
              </a:rPr>
              <a:t>&lt;2.5 GeV/</a:t>
            </a:r>
            <a:r>
              <a:rPr lang="en-GB" sz="1600" b="1" i="1" dirty="0" smtClean="0">
                <a:solidFill>
                  <a:srgbClr val="0000FF"/>
                </a:solidFill>
              </a:rPr>
              <a:t>c</a:t>
            </a:r>
            <a:endParaRPr lang="en-GB" sz="1600" b="1" i="1" baseline="30000" dirty="0">
              <a:solidFill>
                <a:srgbClr val="0000FF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671723" y="1168934"/>
            <a:ext cx="1963650" cy="340715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b="1" dirty="0" smtClean="0">
                <a:solidFill>
                  <a:srgbClr val="FF0000"/>
                </a:solidFill>
              </a:rPr>
              <a:t>2.5 GeV/</a:t>
            </a:r>
            <a:r>
              <a:rPr lang="en-GB" sz="1600" b="1" i="1" dirty="0" smtClean="0">
                <a:solidFill>
                  <a:srgbClr val="FF0000"/>
                </a:solidFill>
              </a:rPr>
              <a:t>c </a:t>
            </a:r>
            <a:r>
              <a:rPr lang="en-GB" sz="1600" b="1" dirty="0" smtClean="0">
                <a:solidFill>
                  <a:srgbClr val="FF0000"/>
                </a:solidFill>
              </a:rPr>
              <a:t>&lt; p</a:t>
            </a:r>
            <a:r>
              <a:rPr lang="en-GB" sz="1600" b="1" baseline="-25000" dirty="0" smtClean="0">
                <a:solidFill>
                  <a:srgbClr val="FF0000"/>
                </a:solidFill>
              </a:rPr>
              <a:t>T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assoc</a:t>
            </a:r>
            <a:endParaRPr lang="en-GB" sz="1600" b="1" i="1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3370" y="4519906"/>
            <a:ext cx="23719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200 GeV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&gt; 20 GeV/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Closed symbols Au+Au</a:t>
            </a:r>
          </a:p>
          <a:p>
            <a:r>
              <a:rPr lang="en-US" dirty="0" smtClean="0"/>
              <a:t>Open symbols </a:t>
            </a:r>
            <a:r>
              <a:rPr lang="en-US" i="1" dirty="0" smtClean="0"/>
              <a:t>pp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304"/>
          <a:stretch>
            <a:fillRect/>
          </a:stretch>
        </p:blipFill>
        <p:spPr>
          <a:xfrm>
            <a:off x="367238" y="1678224"/>
            <a:ext cx="6065520" cy="286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t="49521" r="54170"/>
          <a:stretch>
            <a:fillRect/>
          </a:stretch>
        </p:blipFill>
        <p:spPr>
          <a:xfrm>
            <a:off x="6335958" y="1623332"/>
            <a:ext cx="2779820" cy="296948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2360382" y="3961060"/>
            <a:ext cx="1417629" cy="1047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4411" y="4424322"/>
            <a:ext cx="1193791" cy="769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04540" y="5101629"/>
            <a:ext cx="477366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Enhancement at low p</a:t>
            </a:r>
            <a:r>
              <a:rPr lang="en-US" sz="2200" b="1" baseline="-25000" dirty="0" smtClean="0">
                <a:solidFill>
                  <a:srgbClr val="000000"/>
                </a:solidFill>
              </a:rPr>
              <a:t>T</a:t>
            </a:r>
            <a:r>
              <a:rPr lang="en-US" sz="2200" b="1" dirty="0" smtClean="0">
                <a:solidFill>
                  <a:srgbClr val="000000"/>
                </a:solidFill>
              </a:rPr>
              <a:t> – </a:t>
            </a:r>
          </a:p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balanced by suppression at high p</a:t>
            </a:r>
            <a:r>
              <a:rPr lang="en-US" sz="2200" b="1" baseline="-25000" dirty="0" smtClean="0">
                <a:solidFill>
                  <a:srgbClr val="000000"/>
                </a:solidFill>
              </a:rPr>
              <a:t>T</a:t>
            </a:r>
            <a:endParaRPr lang="en-US" sz="2200" b="1" baseline="-2500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32" name="Picture 31" descr="P_Untrigge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928" y="212192"/>
            <a:ext cx="1326346" cy="693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4380" y="2055331"/>
            <a:ext cx="148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Au+Au 0-20% HT</a:t>
            </a:r>
          </a:p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 preliminary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4286" y="2055331"/>
            <a:ext cx="148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Au+Au 0-20% HT</a:t>
            </a:r>
          </a:p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 preliminary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455" y="2055331"/>
            <a:ext cx="148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Au+Au 0-20% HT</a:t>
            </a:r>
          </a:p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 preliminary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618" y="5748175"/>
            <a:ext cx="223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*No flow corrections applied in these plots.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Away-side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t="8255" r="8614"/>
          <a:stretch>
            <a:fillRect/>
          </a:stretch>
        </p:blipFill>
        <p:spPr bwMode="auto">
          <a:xfrm>
            <a:off x="271042" y="1921726"/>
            <a:ext cx="4297815" cy="310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t="7724" r="7494"/>
          <a:stretch>
            <a:fillRect/>
          </a:stretch>
        </p:blipFill>
        <p:spPr bwMode="auto">
          <a:xfrm>
            <a:off x="4568857" y="1921726"/>
            <a:ext cx="4346978" cy="3115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Content Placeholder 23"/>
          <p:cNvSpPr txBox="1">
            <a:spLocks/>
          </p:cNvSpPr>
          <p:nvPr/>
        </p:nvSpPr>
        <p:spPr>
          <a:xfrm>
            <a:off x="1044222" y="5037667"/>
            <a:ext cx="7871613" cy="86771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/>
              <a:t>Jets traversing the medium are </a:t>
            </a:r>
            <a:r>
              <a:rPr lang="en-US" sz="2400" b="1" dirty="0" smtClean="0"/>
              <a:t>softened and broadened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400" b="1" dirty="0" smtClean="0"/>
              <a:t>Jet Quenching in 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222" y="1425222"/>
            <a:ext cx="90311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Width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47733" y="1425222"/>
            <a:ext cx="90311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AA</a:t>
            </a:r>
            <a:endParaRPr lang="en-US" sz="2000" baseline="-2500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13" name="Picture 12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928" y="212192"/>
            <a:ext cx="1326346" cy="69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Di-hadron correlations:</a:t>
            </a:r>
          </a:p>
          <a:p>
            <a:pPr lvl="1"/>
            <a:r>
              <a:rPr lang="en-US" dirty="0" smtClean="0"/>
              <a:t>Evolution from “soft” to “hard” ridge – study shape, yield, spectra</a:t>
            </a:r>
          </a:p>
          <a:p>
            <a:pPr lvl="1"/>
            <a:r>
              <a:rPr lang="en-US" dirty="0" smtClean="0"/>
              <a:t>Observe emerge of jet-like peak – unmodified?</a:t>
            </a:r>
          </a:p>
          <a:p>
            <a:r>
              <a:rPr lang="en-US" dirty="0" smtClean="0"/>
              <a:t>2+1 is one example of how three-hadron correlations give more detailed insight into medium effects such as jet-quenching and the ridge:</a:t>
            </a:r>
          </a:p>
          <a:p>
            <a:pPr lvl="1"/>
            <a:r>
              <a:rPr lang="en-US" dirty="0" smtClean="0"/>
              <a:t>Dijet triggers, view both sides of a hard scattering.</a:t>
            </a:r>
          </a:p>
          <a:p>
            <a:pPr lvl="1"/>
            <a:r>
              <a:rPr lang="en-US" dirty="0" smtClean="0"/>
              <a:t>Similar near- and away-side triggers suggest strong surface bias </a:t>
            </a:r>
          </a:p>
          <a:p>
            <a:r>
              <a:rPr lang="en-US" dirty="0" smtClean="0"/>
              <a:t>Full jet reconstruction in Heavy Ions is coming of age:</a:t>
            </a:r>
          </a:p>
          <a:p>
            <a:pPr lvl="1"/>
            <a:r>
              <a:rPr lang="en-US" dirty="0" smtClean="0"/>
              <a:t>Jet-h correlations show softening and broadening of away-side jets</a:t>
            </a:r>
          </a:p>
          <a:p>
            <a:pPr lvl="1"/>
            <a:r>
              <a:rPr lang="en-US" dirty="0" smtClean="0"/>
              <a:t>Near-side modification, reaction plane dependence, jet 2+1 and more are underway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832100" cy="2540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skin depth infer how dijet rate is attenuated from single jet rate.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15544" t="17815" r="13451" b="10721"/>
          <a:stretch>
            <a:fillRect/>
          </a:stretch>
        </p:blipFill>
        <p:spPr bwMode="auto">
          <a:xfrm>
            <a:off x="4171696" y="419100"/>
            <a:ext cx="4794504" cy="28952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6" descr="figure3.pdf"/>
          <p:cNvPicPr>
            <a:picLocks noChangeAspect="1"/>
          </p:cNvPicPr>
          <p:nvPr/>
        </p:nvPicPr>
        <p:blipFill>
          <a:blip r:embed="rId3"/>
          <a:srcRect l="32822"/>
          <a:stretch>
            <a:fillRect/>
          </a:stretch>
        </p:blipFill>
        <p:spPr bwMode="auto">
          <a:xfrm>
            <a:off x="1816100" y="3431278"/>
            <a:ext cx="5456559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5" t="18403" r="-1837" b="8533"/>
          <a:stretch>
            <a:fillRect/>
          </a:stretch>
        </p:blipFill>
        <p:spPr bwMode="auto">
          <a:xfrm>
            <a:off x="158776" y="1189168"/>
            <a:ext cx="4936121" cy="36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3766196" y="1943151"/>
            <a:ext cx="1361690" cy="744449"/>
          </a:xfrm>
          <a:prstGeom prst="frame">
            <a:avLst>
              <a:gd name="adj1" fmla="val 61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24" descr="ev53_front.jpg"/>
          <p:cNvPicPr>
            <a:picLocks noChangeAspect="1"/>
          </p:cNvPicPr>
          <p:nvPr/>
        </p:nvPicPr>
        <p:blipFill>
          <a:blip r:embed="rId3"/>
          <a:srcRect t="-20424" b="-20424"/>
          <a:stretch>
            <a:fillRect/>
          </a:stretch>
        </p:blipFill>
        <p:spPr bwMode="auto">
          <a:xfrm>
            <a:off x="5417057" y="642907"/>
            <a:ext cx="3269742" cy="3553570"/>
          </a:xfrm>
          <a:prstGeom prst="rect">
            <a:avLst/>
          </a:prstGeom>
        </p:spPr>
      </p:pic>
      <p:pic>
        <p:nvPicPr>
          <p:cNvPr id="10" name="Content Placeholder 25" descr="ev53_side.jpg"/>
          <p:cNvPicPr>
            <a:picLocks noChangeAspect="1"/>
          </p:cNvPicPr>
          <p:nvPr/>
        </p:nvPicPr>
        <p:blipFill>
          <a:blip r:embed="rId4"/>
          <a:srcRect t="-20424" b="-20424"/>
          <a:stretch>
            <a:fillRect/>
          </a:stretch>
        </p:blipFill>
        <p:spPr bwMode="auto">
          <a:xfrm>
            <a:off x="5417057" y="3223160"/>
            <a:ext cx="3269742" cy="3553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4475" y="5932496"/>
            <a:ext cx="19672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Au+Au, 200 GeV</a:t>
            </a:r>
            <a:endParaRPr lang="en-US" sz="2000" dirty="0"/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523176" y="4796869"/>
            <a:ext cx="4637697" cy="155948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azimuthal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Extended pseudorapidity</a:t>
            </a:r>
            <a:r>
              <a:rPr lang="en-US" sz="2600" dirty="0" smtClean="0"/>
              <a:t> acceptance </a:t>
            </a:r>
            <a:r>
              <a:rPr lang="en-US" sz="2600" baseline="0" dirty="0" smtClean="0"/>
              <a:t>|</a:t>
            </a:r>
            <a:r>
              <a:rPr lang="en-US" sz="2600" baseline="0" dirty="0" smtClean="0">
                <a:latin typeface="Symbol" charset="2"/>
                <a:cs typeface="Symbol" charset="2"/>
              </a:rPr>
              <a:t>h</a:t>
            </a:r>
            <a:r>
              <a:rPr lang="en-US" sz="2600" baseline="0" dirty="0" smtClean="0"/>
              <a:t>|&lt;1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The Hard Ridge</a:t>
            </a:r>
            <a:endParaRPr lang="en-US" sz="3200" dirty="0"/>
          </a:p>
        </p:txBody>
      </p:sp>
      <p:sp>
        <p:nvSpPr>
          <p:cNvPr id="19468" name="Slide Number Placeholder 7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F5BE3E-194E-0448-B904-344FE1C11DA6}" type="slidenum">
              <a:rPr lang="en-US"/>
              <a:pPr/>
              <a:t>20</a:t>
            </a:fld>
            <a:endParaRPr lang="en-US"/>
          </a:p>
        </p:txBody>
      </p:sp>
      <p:sp>
        <p:nvSpPr>
          <p:cNvPr id="19461" name="TextBox 51"/>
          <p:cNvSpPr txBox="1">
            <a:spLocks noChangeArrowheads="1"/>
          </p:cNvSpPr>
          <p:nvPr/>
        </p:nvSpPr>
        <p:spPr bwMode="auto">
          <a:xfrm>
            <a:off x="0" y="2209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451587" y="1347788"/>
            <a:ext cx="4188300" cy="3167061"/>
            <a:chOff x="3000" y="1164"/>
            <a:chExt cx="3307" cy="248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000" y="1164"/>
              <a:ext cx="3307" cy="2489"/>
              <a:chOff x="3000" y="1164"/>
              <a:chExt cx="3307" cy="2489"/>
            </a:xfrm>
          </p:grpSpPr>
          <p:pic>
            <p:nvPicPr>
              <p:cNvPr id="19475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00" y="1164"/>
                <a:ext cx="3307" cy="2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8233" name="Rectangle 7"/>
              <p:cNvSpPr>
                <a:spLocks noChangeArrowheads="1"/>
              </p:cNvSpPr>
              <p:nvPr/>
            </p:nvSpPr>
            <p:spPr bwMode="auto">
              <a:xfrm>
                <a:off x="3304" y="1164"/>
                <a:ext cx="257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</a:tabLst>
                  <a:defRPr/>
                </a:pPr>
                <a:r>
                  <a:rPr lang="en-US" sz="1300" b="1" dirty="0">
                    <a:solidFill>
                      <a:srgbClr val="000000"/>
                    </a:solidFill>
                  </a:rPr>
                  <a:t>Au+Au 0-10%: </a:t>
                </a:r>
                <a:r>
                  <a:rPr lang="en-GB" sz="13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imes New Roman" charset="0"/>
                    <a:cs typeface="Times New Roman" charset="0"/>
                  </a:rPr>
                  <a:t>√</a:t>
                </a:r>
                <a:r>
                  <a:rPr lang="en-GB" sz="13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DejaVu Sans" charset="0"/>
                    <a:cs typeface="DejaVu Sans" charset="0"/>
                  </a:rPr>
                  <a:t>s</a:t>
                </a:r>
                <a:r>
                  <a:rPr lang="en-GB" sz="1300" b="1" baseline="-33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DejaVu Sans" charset="0"/>
                    <a:cs typeface="DejaVu Sans" charset="0"/>
                  </a:rPr>
                  <a:t>NN</a:t>
                </a:r>
                <a:r>
                  <a:rPr lang="en-GB" sz="13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DejaVu Sans" charset="0"/>
                    <a:cs typeface="DejaVu Sans" charset="0"/>
                  </a:rPr>
                  <a:t> = 200GeV</a:t>
                </a:r>
                <a:endParaRPr lang="en-US" sz="13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71" name="Freeform 8"/>
            <p:cNvSpPr>
              <a:spLocks noChangeArrowheads="1"/>
            </p:cNvSpPr>
            <p:nvPr/>
          </p:nvSpPr>
          <p:spPr bwMode="auto">
            <a:xfrm>
              <a:off x="4076" y="2195"/>
              <a:ext cx="1440" cy="1008"/>
            </a:xfrm>
            <a:custGeom>
              <a:avLst/>
              <a:gdLst>
                <a:gd name="T0" fmla="*/ 0 w 6351"/>
                <a:gd name="T1" fmla="*/ 0 h 4446"/>
                <a:gd name="T2" fmla="*/ 0 w 6351"/>
                <a:gd name="T3" fmla="*/ 0 h 4446"/>
                <a:gd name="T4" fmla="*/ 0 w 6351"/>
                <a:gd name="T5" fmla="*/ 0 h 4446"/>
                <a:gd name="T6" fmla="*/ 0 w 6351"/>
                <a:gd name="T7" fmla="*/ 0 h 4446"/>
                <a:gd name="T8" fmla="*/ 0 w 6351"/>
                <a:gd name="T9" fmla="*/ 0 h 4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1"/>
                <a:gd name="T16" fmla="*/ 0 h 4446"/>
                <a:gd name="T17" fmla="*/ 6351 w 6351"/>
                <a:gd name="T18" fmla="*/ 4446 h 44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1" h="4446">
                  <a:moveTo>
                    <a:pt x="0" y="1905"/>
                  </a:moveTo>
                  <a:lnTo>
                    <a:pt x="5080" y="0"/>
                  </a:lnTo>
                  <a:lnTo>
                    <a:pt x="6350" y="1905"/>
                  </a:lnTo>
                  <a:lnTo>
                    <a:pt x="635" y="4445"/>
                  </a:lnTo>
                  <a:lnTo>
                    <a:pt x="0" y="1905"/>
                  </a:lnTo>
                </a:path>
              </a:pathLst>
            </a:custGeom>
            <a:solidFill>
              <a:srgbClr val="00D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 rot="20280000">
              <a:off x="4509" y="2480"/>
              <a:ext cx="891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Ridge</a:t>
              </a:r>
            </a:p>
          </p:txBody>
        </p:sp>
        <p:sp>
          <p:nvSpPr>
            <p:cNvPr id="19473" name="Freeform 10"/>
            <p:cNvSpPr>
              <a:spLocks noChangeArrowheads="1"/>
            </p:cNvSpPr>
            <p:nvPr/>
          </p:nvSpPr>
          <p:spPr bwMode="auto">
            <a:xfrm>
              <a:off x="4296" y="1839"/>
              <a:ext cx="720" cy="720"/>
            </a:xfrm>
            <a:custGeom>
              <a:avLst/>
              <a:gdLst>
                <a:gd name="T0" fmla="*/ 0 w 3176"/>
                <a:gd name="T1" fmla="*/ 0 h 3176"/>
                <a:gd name="T2" fmla="*/ 0 w 3176"/>
                <a:gd name="T3" fmla="*/ 0 h 3176"/>
                <a:gd name="T4" fmla="*/ 0 w 3176"/>
                <a:gd name="T5" fmla="*/ 0 h 3176"/>
                <a:gd name="T6" fmla="*/ 0 w 3176"/>
                <a:gd name="T7" fmla="*/ 0 h 3176"/>
                <a:gd name="T8" fmla="*/ 0 w 3176"/>
                <a:gd name="T9" fmla="*/ 0 h 3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6"/>
                <a:gd name="T16" fmla="*/ 0 h 3176"/>
                <a:gd name="T17" fmla="*/ 3176 w 3176"/>
                <a:gd name="T18" fmla="*/ 3176 h 3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6" h="3176">
                  <a:moveTo>
                    <a:pt x="1905" y="0"/>
                  </a:moveTo>
                  <a:lnTo>
                    <a:pt x="1270" y="0"/>
                  </a:lnTo>
                  <a:lnTo>
                    <a:pt x="0" y="3175"/>
                  </a:lnTo>
                  <a:lnTo>
                    <a:pt x="3175" y="1905"/>
                  </a:lnTo>
                  <a:lnTo>
                    <a:pt x="1905" y="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Text Box 11"/>
            <p:cNvSpPr txBox="1">
              <a:spLocks noChangeArrowheads="1"/>
            </p:cNvSpPr>
            <p:nvPr/>
          </p:nvSpPr>
          <p:spPr bwMode="auto">
            <a:xfrm rot="20280000">
              <a:off x="4460" y="2110"/>
              <a:ext cx="328" cy="2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Jet</a:t>
              </a:r>
            </a:p>
          </p:txBody>
        </p:sp>
      </p:grpSp>
      <p:sp>
        <p:nvSpPr>
          <p:cNvPr id="19469" name="Rectangle 53"/>
          <p:cNvSpPr>
            <a:spLocks noChangeAspect="1"/>
          </p:cNvSpPr>
          <p:nvPr/>
        </p:nvSpPr>
        <p:spPr bwMode="auto">
          <a:xfrm>
            <a:off x="184150" y="1347788"/>
            <a:ext cx="2371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Phys. Rev. C 80, 064912 (2009)</a:t>
            </a:r>
            <a:endParaRPr lang="en-US" sz="1200" dirty="0">
              <a:ea typeface="Times New Roman" charset="0"/>
              <a:cs typeface="Times New Roman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7356538" y="4238597"/>
            <a:ext cx="1787462" cy="638232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3 &lt; </a:t>
            </a:r>
            <a:r>
              <a:rPr lang="en-GB" sz="1600" dirty="0" err="1" smtClean="0">
                <a:solidFill>
                  <a:srgbClr val="000000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trig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&lt; 4 GeV</a:t>
            </a:r>
            <a:r>
              <a:rPr lang="en-GB" sz="1600" dirty="0">
                <a:solidFill>
                  <a:srgbClr val="000000"/>
                </a:solidFill>
              </a:rPr>
              <a:t>/</a:t>
            </a:r>
            <a:r>
              <a:rPr lang="en-GB" sz="1600" dirty="0" smtClean="0">
                <a:solidFill>
                  <a:srgbClr val="000000"/>
                </a:solidFill>
              </a:rPr>
              <a:t>c</a:t>
            </a:r>
          </a:p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2 &lt; p</a:t>
            </a:r>
            <a:r>
              <a:rPr lang="en-GB" sz="1600" baseline="-25000" dirty="0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assoc</a:t>
            </a:r>
            <a:r>
              <a:rPr lang="en-GB" sz="1600" dirty="0">
                <a:solidFill>
                  <a:srgbClr val="000000"/>
                </a:solidFill>
              </a:rPr>
              <a:t>&lt;p</a:t>
            </a:r>
            <a:r>
              <a:rPr lang="en-GB" sz="1600" baseline="-25000" dirty="0">
                <a:solidFill>
                  <a:srgbClr val="000000"/>
                </a:solidFill>
              </a:rPr>
              <a:t>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trig</a:t>
            </a:r>
          </a:p>
        </p:txBody>
      </p:sp>
      <p:sp>
        <p:nvSpPr>
          <p:cNvPr id="21" name="Content Placeholder 23"/>
          <p:cNvSpPr txBox="1">
            <a:spLocks/>
          </p:cNvSpPr>
          <p:nvPr/>
        </p:nvSpPr>
        <p:spPr>
          <a:xfrm>
            <a:off x="184150" y="1544141"/>
            <a:ext cx="3778250" cy="22404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Constant yield over wide range of </a:t>
            </a:r>
            <a:r>
              <a:rPr lang="en-US" sz="2000" dirty="0" smtClean="0">
                <a:latin typeface="Symbol" charset="2"/>
                <a:sym typeface="Symbol" charset="2"/>
              </a:rPr>
              <a:t>Δη </a:t>
            </a:r>
            <a:r>
              <a:rPr lang="en-US" sz="2000" dirty="0" smtClean="0"/>
              <a:t>and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t,trig</a:t>
            </a:r>
            <a:endParaRPr lang="en-US" sz="2000" baseline="-25000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Spectrum and particle ratios similar to bulk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Not present in </a:t>
            </a:r>
            <a:r>
              <a:rPr lang="en-US" sz="2000" i="1" dirty="0" smtClean="0"/>
              <a:t>pp</a:t>
            </a:r>
            <a:r>
              <a:rPr lang="en-US" sz="2000" dirty="0" smtClean="0"/>
              <a:t> and d+Au at RHIC energies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03" y="172453"/>
            <a:ext cx="1421797" cy="801305"/>
          </a:xfrm>
          <a:prstGeom prst="rect">
            <a:avLst/>
          </a:prstGeom>
        </p:spPr>
      </p:pic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59338" y="762000"/>
            <a:ext cx="3532187" cy="2286000"/>
            <a:chOff x="5153422" y="685800"/>
            <a:chExt cx="3533378" cy="2286000"/>
          </a:xfrm>
        </p:grpSpPr>
        <p:pic>
          <p:nvPicPr>
            <p:cNvPr id="21519" name="Picture 15" descr="Untriggered.png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4104" y="685800"/>
              <a:ext cx="3282696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Object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153422" y="1219200"/>
              <a:ext cx="419100" cy="469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Untriggered</a:t>
            </a:r>
            <a:r>
              <a:rPr lang="en-US" dirty="0" smtClean="0"/>
              <a:t> Ridge</a:t>
            </a:r>
            <a:endParaRPr lang="en-US" dirty="0"/>
          </a:p>
        </p:txBody>
      </p:sp>
      <p:sp>
        <p:nvSpPr>
          <p:cNvPr id="2150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38B0-E424-044F-932C-FDF13B8D4DF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511" name="TextBox 27"/>
          <p:cNvSpPr txBox="1">
            <a:spLocks noChangeArrowheads="1"/>
          </p:cNvSpPr>
          <p:nvPr/>
        </p:nvSpPr>
        <p:spPr bwMode="auto">
          <a:xfrm>
            <a:off x="245204" y="4724400"/>
            <a:ext cx="2700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Why is it interesting:</a:t>
            </a:r>
          </a:p>
        </p:txBody>
      </p:sp>
      <p:sp>
        <p:nvSpPr>
          <p:cNvPr id="21512" name="TextBox 28"/>
          <p:cNvSpPr txBox="1">
            <a:spLocks noChangeArrowheads="1"/>
          </p:cNvSpPr>
          <p:nvPr/>
        </p:nvSpPr>
        <p:spPr bwMode="auto">
          <a:xfrm>
            <a:off x="230916" y="5173663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 The same side structure is an elongated 2D Gaussian</a:t>
            </a:r>
          </a:p>
          <a:p>
            <a:pPr>
              <a:buFont typeface="Arial" charset="0"/>
              <a:buChar char="•"/>
            </a:pPr>
            <a:r>
              <a:rPr lang="en-US" sz="2000"/>
              <a:t> Significant soft particle contribution</a:t>
            </a:r>
          </a:p>
        </p:txBody>
      </p:sp>
      <p:sp>
        <p:nvSpPr>
          <p:cNvPr id="21513" name="TextBox 29"/>
          <p:cNvSpPr txBox="1">
            <a:spLocks noChangeArrowheads="1"/>
          </p:cNvSpPr>
          <p:nvPr/>
        </p:nvSpPr>
        <p:spPr bwMode="auto">
          <a:xfrm>
            <a:off x="218216" y="3213100"/>
            <a:ext cx="66944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What do we know: (</a:t>
            </a:r>
            <a:r>
              <a:rPr lang="en-US" sz="1400" b="1" dirty="0"/>
              <a:t>M. </a:t>
            </a:r>
            <a:r>
              <a:rPr lang="en-US" sz="1400" b="1" dirty="0" err="1"/>
              <a:t>Daugherity</a:t>
            </a:r>
            <a:r>
              <a:rPr lang="en-US" sz="1400" b="1" dirty="0"/>
              <a:t> for STAR Collaboration, QM 2008</a:t>
            </a:r>
            <a:r>
              <a:rPr lang="en-US" sz="2000" b="1" dirty="0"/>
              <a:t>)</a:t>
            </a:r>
          </a:p>
        </p:txBody>
      </p:sp>
      <p:sp>
        <p:nvSpPr>
          <p:cNvPr id="21514" name="TextBox 30"/>
          <p:cNvSpPr txBox="1">
            <a:spLocks noChangeArrowheads="1"/>
          </p:cNvSpPr>
          <p:nvPr/>
        </p:nvSpPr>
        <p:spPr bwMode="auto">
          <a:xfrm>
            <a:off x="230916" y="3681413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Strong centrality variations of the same side structure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Multiple particle production mechanisms contribute to correlation function in</a:t>
            </a:r>
          </a:p>
          <a:p>
            <a:r>
              <a:rPr lang="en-US" sz="2000" dirty="0"/>
              <a:t>   soft sector</a:t>
            </a: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5075238" y="984250"/>
            <a:ext cx="147637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300">
                <a:solidFill>
                  <a:srgbClr val="000000"/>
                </a:solidFill>
              </a:rPr>
              <a:t>STAR preliminary</a:t>
            </a:r>
          </a:p>
        </p:txBody>
      </p:sp>
      <p:sp>
        <p:nvSpPr>
          <p:cNvPr id="21518" name="Rectangle 46"/>
          <p:cNvSpPr>
            <a:spLocks noChangeArrowheads="1"/>
          </p:cNvSpPr>
          <p:nvPr/>
        </p:nvSpPr>
        <p:spPr bwMode="auto">
          <a:xfrm>
            <a:off x="6081713" y="1231900"/>
            <a:ext cx="2146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0 – 10%: Au+Au 200 GeV</a:t>
            </a:r>
            <a:endParaRPr 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Quadrupole evolution</a:t>
            </a:r>
            <a:endParaRPr lang="en-US" sz="2800" dirty="0"/>
          </a:p>
        </p:txBody>
      </p:sp>
      <p:pic>
        <p:nvPicPr>
          <p:cNvPr id="3" name="Picture 2" descr="Screen shot 2011-03-10 at 12.54.52 AM.png"/>
          <p:cNvPicPr>
            <a:picLocks noChangeAspect="1"/>
          </p:cNvPicPr>
          <p:nvPr/>
        </p:nvPicPr>
        <p:blipFill>
          <a:blip r:embed="rId2"/>
          <a:srcRect r="53396"/>
          <a:stretch>
            <a:fillRect/>
          </a:stretch>
        </p:blipFill>
        <p:spPr>
          <a:xfrm>
            <a:off x="47551" y="1417638"/>
            <a:ext cx="2874718" cy="2640171"/>
          </a:xfrm>
          <a:prstGeom prst="rect">
            <a:avLst/>
          </a:prstGeom>
        </p:spPr>
      </p:pic>
      <p:pic>
        <p:nvPicPr>
          <p:cNvPr id="4" name="Picture 3" descr="Screen shot 2011-03-10 at 1.00.47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803" y="3781086"/>
            <a:ext cx="4927197" cy="269683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9596" y="4057809"/>
            <a:ext cx="1412864" cy="494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300" b="1" dirty="0" smtClean="0">
                <a:solidFill>
                  <a:srgbClr val="000000"/>
                </a:solidFill>
              </a:rPr>
              <a:t>Au</a:t>
            </a:r>
            <a:r>
              <a:rPr lang="en-US" sz="1300" b="1" dirty="0">
                <a:solidFill>
                  <a:srgbClr val="000000"/>
                </a:solidFill>
              </a:rPr>
              <a:t>+Au 200GeV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p</a:t>
            </a:r>
            <a:r>
              <a:rPr lang="en-US" sz="1300" baseline="-25000" dirty="0" smtClean="0">
                <a:solidFill>
                  <a:srgbClr val="000000"/>
                </a:solidFill>
              </a:rPr>
              <a:t>T</a:t>
            </a:r>
            <a:r>
              <a:rPr lang="en-US" sz="1300" dirty="0" smtClean="0">
                <a:solidFill>
                  <a:srgbClr val="000000"/>
                </a:solidFill>
              </a:rPr>
              <a:t> integrated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7" name="Content Placeholder 23"/>
          <p:cNvSpPr txBox="1">
            <a:spLocks/>
          </p:cNvSpPr>
          <p:nvPr/>
        </p:nvSpPr>
        <p:spPr>
          <a:xfrm>
            <a:off x="2922269" y="1500775"/>
            <a:ext cx="6221731" cy="22803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000" dirty="0" smtClean="0"/>
              <a:t>2D fit model with 8 free parameters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Sharp peak near (0,0) (from electrons) ignored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Elliptic flow v2{2D} from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noProof="0" dirty="0" smtClean="0"/>
              <a:t>Same-Side </a:t>
            </a:r>
            <a:r>
              <a:rPr lang="en-US" sz="2000" noProof="0" dirty="0" err="1" smtClean="0"/>
              <a:t>gaussian</a:t>
            </a:r>
            <a:r>
              <a:rPr lang="en-US" sz="2000" noProof="0" dirty="0" smtClean="0"/>
              <a:t> dominates non-flow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latin typeface="Symbol" charset="2"/>
                <a:cs typeface="Symbol" charset="2"/>
              </a:rPr>
              <a:t>Dh</a:t>
            </a:r>
            <a:r>
              <a:rPr lang="en-US" sz="2000" dirty="0" smtClean="0"/>
              <a:t> dependence distinguishes flow from non-flow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'</a:t>
            </a:r>
            <a:r>
              <a:rPr lang="en-US" sz="2000" dirty="0" err="1" smtClean="0"/>
              <a:t>Nonflow</a:t>
            </a:r>
            <a:r>
              <a:rPr lang="en-US" sz="2000" dirty="0" smtClean="0"/>
              <a:t>' contribution can be interpreted as </a:t>
            </a:r>
            <a:r>
              <a:rPr lang="en-US" sz="2000" dirty="0" err="1" smtClean="0"/>
              <a:t>minijets</a:t>
            </a:r>
            <a:endParaRPr lang="en-US" sz="2000" noProof="0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3"/>
          <p:cNvSpPr txBox="1">
            <a:spLocks/>
          </p:cNvSpPr>
          <p:nvPr/>
        </p:nvSpPr>
        <p:spPr>
          <a:xfrm>
            <a:off x="239597" y="4552433"/>
            <a:ext cx="3977206" cy="1401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Extracted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term has a simple parameterization in terms of optical eccentricity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</a:t>
            </a:r>
            <a:r>
              <a:rPr lang="en-US" sz="2000" dirty="0" smtClean="0"/>
              <a:t>le factorization?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_Untrigg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03" y="105861"/>
            <a:ext cx="1421797" cy="906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7829" y="5954019"/>
            <a:ext cx="2215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Eur. Phys. J. C (2009) 62: 175-181</a:t>
            </a:r>
          </a:p>
          <a:p>
            <a:r>
              <a:rPr lang="en-US" sz="1200" dirty="0" smtClean="0"/>
              <a:t>arXiv:0907.2686</a:t>
            </a:r>
            <a:endParaRPr lang="en-US" sz="120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2" name="Group 50"/>
          <p:cNvGrpSpPr/>
          <p:nvPr/>
        </p:nvGrpSpPr>
        <p:grpSpPr>
          <a:xfrm>
            <a:off x="1657159" y="1729379"/>
            <a:ext cx="6654205" cy="3670075"/>
            <a:chOff x="1657159" y="1729379"/>
            <a:chExt cx="6654205" cy="3670075"/>
          </a:xfrm>
        </p:grpSpPr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6290121" y="3841958"/>
              <a:ext cx="2021243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Trigger</a:t>
              </a:r>
              <a:endParaRPr lang="en-US" dirty="0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520162" y="1729379"/>
              <a:ext cx="5174772" cy="3670075"/>
              <a:chOff x="3435" y="1720"/>
              <a:chExt cx="2230" cy="1536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771" y="1720"/>
                <a:ext cx="987" cy="1536"/>
                <a:chOff x="3771" y="1712"/>
                <a:chExt cx="987" cy="1536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3771" y="1712"/>
                  <a:ext cx="960" cy="15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4443" y="2336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>
                  <a:off x="4491" y="2432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 rot="1612189">
                  <a:off x="4539" y="2432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 rot="1612189">
                  <a:off x="4251" y="2384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 rot="1612189">
                  <a:off x="4018" y="2375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 rot="1612189">
                  <a:off x="3792" y="2359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 rot="4917376">
                  <a:off x="4233" y="23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 rot="16682624" flipH="1">
                  <a:off x="4153" y="24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 rot="4917376">
                  <a:off x="4001" y="23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 rot="16682624" flipH="1">
                  <a:off x="3921" y="24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</p:grp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4243" y="2430"/>
                <a:ext cx="1422" cy="13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flipH="1" flipV="1">
                <a:off x="3653" y="1820"/>
                <a:ext cx="278" cy="34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flipH="1">
                <a:off x="3646" y="2707"/>
                <a:ext cx="278" cy="18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V="1">
                <a:off x="4605" y="2173"/>
                <a:ext cx="617" cy="19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61"/>
              <p:cNvSpPr>
                <a:spLocks noChangeShapeType="1"/>
              </p:cNvSpPr>
              <p:nvPr/>
            </p:nvSpPr>
            <p:spPr bwMode="auto">
              <a:xfrm>
                <a:off x="4592" y="2604"/>
                <a:ext cx="373" cy="101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62"/>
              <p:cNvSpPr>
                <a:spLocks noChangeShapeType="1"/>
              </p:cNvSpPr>
              <p:nvPr/>
            </p:nvSpPr>
            <p:spPr bwMode="auto">
              <a:xfrm flipH="1">
                <a:off x="3435" y="2414"/>
                <a:ext cx="458" cy="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3"/>
              <p:cNvSpPr>
                <a:spLocks noChangeShapeType="1"/>
              </p:cNvSpPr>
              <p:nvPr/>
            </p:nvSpPr>
            <p:spPr bwMode="auto">
              <a:xfrm flipH="1">
                <a:off x="3435" y="2555"/>
                <a:ext cx="458" cy="14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189236" y="4452549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/>
                <a:t>associates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1657159" y="1739175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V="1">
              <a:off x="5042428" y="2473477"/>
              <a:ext cx="864486" cy="559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807649" y="2412041"/>
              <a:ext cx="1810648" cy="2376480"/>
            </a:xfrm>
            <a:prstGeom prst="arc">
              <a:avLst>
                <a:gd name="adj1" fmla="val 19166704"/>
                <a:gd name="adj2" fmla="val 0"/>
              </a:avLst>
            </a:prstGeom>
            <a:ln w="44450">
              <a:solidFill>
                <a:schemeClr val="tx1"/>
              </a:solidFill>
              <a:headEnd type="triangle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48136" y="2306025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  <p:sp>
          <p:nvSpPr>
            <p:cNvPr id="47" name="Arc 46"/>
            <p:cNvSpPr/>
            <p:nvPr/>
          </p:nvSpPr>
          <p:spPr>
            <a:xfrm>
              <a:off x="3602198" y="2310027"/>
              <a:ext cx="2298271" cy="2634839"/>
            </a:xfrm>
            <a:prstGeom prst="arc">
              <a:avLst>
                <a:gd name="adj1" fmla="val 21513337"/>
                <a:gd name="adj2" fmla="val 1221745"/>
              </a:avLst>
            </a:prstGeom>
            <a:ln w="44450">
              <a:solidFill>
                <a:schemeClr val="tx1"/>
              </a:solidFill>
              <a:headEnd type="none" w="med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84299" y="5584120"/>
            <a:ext cx="313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1+2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427094" y="5953452"/>
            <a:ext cx="225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(neglected in this talk)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109788" y="228600"/>
            <a:ext cx="7034212" cy="914400"/>
          </a:xfrm>
        </p:spPr>
        <p:txBody>
          <a:bodyPr/>
          <a:lstStyle/>
          <a:p>
            <a:r>
              <a:rPr lang="en-US" smtClean="0"/>
              <a:t>DAA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247" r="8978"/>
          <a:stretch>
            <a:fillRect/>
          </a:stretch>
        </p:blipFill>
        <p:spPr bwMode="auto">
          <a:xfrm>
            <a:off x="1652460" y="2012245"/>
            <a:ext cx="5487762" cy="397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Jet-h 2+1</a:t>
            </a:r>
            <a:endParaRPr lang="en-US" dirty="0"/>
          </a:p>
        </p:txBody>
      </p:sp>
      <p:pic>
        <p:nvPicPr>
          <p:cNvPr id="10" name="Picture 9" descr="Screen shot 2011-03-10 at 12.24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7728"/>
            <a:ext cx="8089900" cy="5129530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D6375BB2-B922-8C48-9B41-4ACB00F3E8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189237" y="1695710"/>
            <a:ext cx="5821743" cy="3703744"/>
            <a:chOff x="2189237" y="1695710"/>
            <a:chExt cx="5821743" cy="3703744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299860" y="1729379"/>
              <a:ext cx="2290359" cy="3670075"/>
              <a:chOff x="3771" y="1712"/>
              <a:chExt cx="987" cy="1536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3771" y="1712"/>
                <a:ext cx="960" cy="15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4443" y="2336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4491" y="2432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1612189">
                <a:off x="4539" y="2432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 rot="1612189">
                <a:off x="4251" y="2384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1612189">
                <a:off x="4018" y="2375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 rot="1612189">
                <a:off x="3792" y="2359"/>
                <a:ext cx="219" cy="86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4917376">
                <a:off x="4233" y="234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 rot="16682624" flipH="1">
                <a:off x="4153" y="244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rot="4917376">
                <a:off x="4001" y="233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 rot="16682624" flipH="1">
                <a:off x="3921" y="2432"/>
                <a:ext cx="88" cy="54"/>
              </a:xfrm>
              <a:custGeom>
                <a:avLst/>
                <a:gdLst>
                  <a:gd name="T0" fmla="*/ 0 w 1248"/>
                  <a:gd name="T1" fmla="*/ 0 h 760"/>
                  <a:gd name="T2" fmla="*/ 0 w 1248"/>
                  <a:gd name="T3" fmla="*/ 0 h 760"/>
                  <a:gd name="T4" fmla="*/ 0 w 1248"/>
                  <a:gd name="T5" fmla="*/ 0 h 760"/>
                  <a:gd name="T6" fmla="*/ 0 w 1248"/>
                  <a:gd name="T7" fmla="*/ 0 h 760"/>
                  <a:gd name="T8" fmla="*/ 0 w 1248"/>
                  <a:gd name="T9" fmla="*/ 0 h 760"/>
                  <a:gd name="T10" fmla="*/ 0 w 1248"/>
                  <a:gd name="T11" fmla="*/ 0 h 760"/>
                  <a:gd name="T12" fmla="*/ 0 w 1248"/>
                  <a:gd name="T13" fmla="*/ 0 h 760"/>
                  <a:gd name="T14" fmla="*/ 0 w 1248"/>
                  <a:gd name="T15" fmla="*/ 0 h 7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8"/>
                  <a:gd name="T25" fmla="*/ 0 h 760"/>
                  <a:gd name="T26" fmla="*/ 1248 w 1248"/>
                  <a:gd name="T27" fmla="*/ 760 h 7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8" h="760">
                    <a:moveTo>
                      <a:pt x="0" y="760"/>
                    </a:moveTo>
                    <a:cubicBezTo>
                      <a:pt x="96" y="760"/>
                      <a:pt x="192" y="760"/>
                      <a:pt x="240" y="712"/>
                    </a:cubicBezTo>
                    <a:cubicBezTo>
                      <a:pt x="288" y="664"/>
                      <a:pt x="240" y="512"/>
                      <a:pt x="288" y="472"/>
                    </a:cubicBezTo>
                    <a:cubicBezTo>
                      <a:pt x="336" y="432"/>
                      <a:pt x="472" y="512"/>
                      <a:pt x="528" y="472"/>
                    </a:cubicBezTo>
                    <a:cubicBezTo>
                      <a:pt x="584" y="432"/>
                      <a:pt x="560" y="264"/>
                      <a:pt x="624" y="232"/>
                    </a:cubicBezTo>
                    <a:cubicBezTo>
                      <a:pt x="688" y="200"/>
                      <a:pt x="856" y="312"/>
                      <a:pt x="912" y="280"/>
                    </a:cubicBezTo>
                    <a:cubicBezTo>
                      <a:pt x="968" y="248"/>
                      <a:pt x="904" y="80"/>
                      <a:pt x="960" y="40"/>
                    </a:cubicBezTo>
                    <a:cubicBezTo>
                      <a:pt x="1016" y="0"/>
                      <a:pt x="1132" y="20"/>
                      <a:pt x="1248" y="40"/>
                    </a:cubicBez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endParaRPr lang="en-US"/>
              </a:p>
            </p:txBody>
          </p:sp>
        </p:grp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>
              <a:off x="4395148" y="3425833"/>
              <a:ext cx="3299787" cy="322565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5235178" y="2811764"/>
              <a:ext cx="1431764" cy="46353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>
              <a:off x="2520163" y="3724504"/>
              <a:ext cx="1062801" cy="3416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189237" y="4452549"/>
              <a:ext cx="1962845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/>
                <a:t>associates</a:t>
              </a:r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V="1">
              <a:off x="5042428" y="2445031"/>
              <a:ext cx="864486" cy="58802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840637" y="2445031"/>
              <a:ext cx="1810648" cy="2376480"/>
            </a:xfrm>
            <a:prstGeom prst="arc">
              <a:avLst>
                <a:gd name="adj1" fmla="val 18765275"/>
                <a:gd name="adj2" fmla="val 0"/>
              </a:avLst>
            </a:prstGeom>
            <a:ln w="44450">
              <a:solidFill>
                <a:schemeClr val="tx1"/>
              </a:solidFill>
              <a:headEnd type="triangle" w="med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48136" y="1695710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84299" y="5584120"/>
            <a:ext cx="313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Untriggered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657159" y="1729379"/>
            <a:ext cx="6654205" cy="3670075"/>
            <a:chOff x="1657159" y="1729379"/>
            <a:chExt cx="6654205" cy="3670075"/>
          </a:xfrm>
        </p:grpSpPr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6290121" y="3841958"/>
              <a:ext cx="2021243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Trigger</a:t>
              </a:r>
              <a:endParaRPr lang="en-US" dirty="0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520162" y="1729379"/>
              <a:ext cx="5174772" cy="3670075"/>
              <a:chOff x="3435" y="1720"/>
              <a:chExt cx="2230" cy="1536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3771" y="1720"/>
                <a:ext cx="987" cy="1536"/>
                <a:chOff x="3771" y="1712"/>
                <a:chExt cx="987" cy="1536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3771" y="1712"/>
                  <a:ext cx="960" cy="15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4443" y="2336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>
                  <a:off x="4491" y="2432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 rot="1612189">
                  <a:off x="4539" y="2432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 rot="1612189">
                  <a:off x="4251" y="2384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 rot="1612189">
                  <a:off x="4018" y="2375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 rot="1612189">
                  <a:off x="3792" y="2359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 rot="4917376">
                  <a:off x="4233" y="23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 rot="16682624" flipH="1">
                  <a:off x="4153" y="24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 rot="4917376">
                  <a:off x="4001" y="23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 rot="16682624" flipH="1">
                  <a:off x="3921" y="24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</p:grp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4243" y="2430"/>
                <a:ext cx="1422" cy="13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flipH="1" flipV="1">
                <a:off x="3653" y="1820"/>
                <a:ext cx="278" cy="34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flipH="1">
                <a:off x="3646" y="2707"/>
                <a:ext cx="278" cy="18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V="1">
                <a:off x="4605" y="2173"/>
                <a:ext cx="617" cy="19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61"/>
              <p:cNvSpPr>
                <a:spLocks noChangeShapeType="1"/>
              </p:cNvSpPr>
              <p:nvPr/>
            </p:nvSpPr>
            <p:spPr bwMode="auto">
              <a:xfrm>
                <a:off x="4592" y="2604"/>
                <a:ext cx="373" cy="10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62"/>
              <p:cNvSpPr>
                <a:spLocks noChangeShapeType="1"/>
              </p:cNvSpPr>
              <p:nvPr/>
            </p:nvSpPr>
            <p:spPr bwMode="auto">
              <a:xfrm flipH="1">
                <a:off x="3435" y="2414"/>
                <a:ext cx="458" cy="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3"/>
              <p:cNvSpPr>
                <a:spLocks noChangeShapeType="1"/>
              </p:cNvSpPr>
              <p:nvPr/>
            </p:nvSpPr>
            <p:spPr bwMode="auto">
              <a:xfrm flipH="1">
                <a:off x="3435" y="2555"/>
                <a:ext cx="458" cy="14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189236" y="4452549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/>
                <a:t>associates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1657159" y="1739175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V="1">
              <a:off x="5042428" y="2473477"/>
              <a:ext cx="864486" cy="559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807649" y="2412041"/>
              <a:ext cx="1810648" cy="2376480"/>
            </a:xfrm>
            <a:prstGeom prst="arc">
              <a:avLst>
                <a:gd name="adj1" fmla="val 19166704"/>
                <a:gd name="adj2" fmla="val 0"/>
              </a:avLst>
            </a:prstGeom>
            <a:ln w="44450">
              <a:solidFill>
                <a:schemeClr val="tx1"/>
              </a:solidFill>
              <a:headEnd type="triangle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48136" y="2306025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84299" y="5584120"/>
            <a:ext cx="313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920687" y="1729379"/>
            <a:ext cx="7390677" cy="3670075"/>
            <a:chOff x="872946" y="1641476"/>
            <a:chExt cx="7390677" cy="367007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72946" y="1641476"/>
              <a:ext cx="7390677" cy="3670075"/>
              <a:chOff x="3452" y="1124"/>
              <a:chExt cx="2278" cy="1124"/>
            </a:xfrm>
          </p:grpSpPr>
          <p:sp>
            <p:nvSpPr>
              <p:cNvPr id="18" name="Text Box 41"/>
              <p:cNvSpPr txBox="1">
                <a:spLocks noChangeArrowheads="1"/>
              </p:cNvSpPr>
              <p:nvPr/>
            </p:nvSpPr>
            <p:spPr bwMode="auto">
              <a:xfrm>
                <a:off x="3452" y="1531"/>
                <a:ext cx="62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r>
                  <a:rPr lang="en-US" dirty="0"/>
                  <a:t>“jet-axis”</a:t>
                </a:r>
              </a:p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r>
                  <a:rPr lang="en-US" dirty="0"/>
                  <a:t>trigger (T2)</a:t>
                </a: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628" y="1124"/>
                <a:ext cx="2102" cy="1124"/>
                <a:chOff x="3628" y="1124"/>
                <a:chExt cx="2102" cy="1124"/>
              </a:xfrm>
            </p:grpSpPr>
            <p:sp>
              <p:nvSpPr>
                <p:cNvPr id="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107" y="1771"/>
                  <a:ext cx="623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r>
                    <a:rPr lang="en-US" dirty="0"/>
                    <a:t>primary</a:t>
                  </a:r>
                </a:p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r>
                    <a:rPr lang="en-US" dirty="0"/>
                    <a:t>trigger (T1)</a:t>
                  </a:r>
                </a:p>
              </p:txBody>
            </p: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3628" y="1124"/>
                  <a:ext cx="1913" cy="1124"/>
                  <a:chOff x="2991" y="1720"/>
                  <a:chExt cx="2674" cy="1536"/>
                </a:xfrm>
              </p:grpSpPr>
              <p:grpSp>
                <p:nvGrpSpPr>
                  <p:cNvPr id="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771" y="1720"/>
                    <a:ext cx="987" cy="1536"/>
                    <a:chOff x="3771" y="1712"/>
                    <a:chExt cx="987" cy="1536"/>
                  </a:xfrm>
                </p:grpSpPr>
                <p:sp>
                  <p:nvSpPr>
                    <p:cNvPr id="35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712"/>
                      <a:ext cx="960" cy="15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3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3" y="2336"/>
                      <a:ext cx="96" cy="96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37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" y="2432"/>
                      <a:ext cx="96" cy="96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38" name="Freeform 37"/>
                    <p:cNvSpPr>
                      <a:spLocks/>
                    </p:cNvSpPr>
                    <p:nvPr/>
                  </p:nvSpPr>
                  <p:spPr bwMode="auto">
                    <a:xfrm rot="1612189">
                      <a:off x="4539" y="2432"/>
                      <a:ext cx="219" cy="86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39" name="Freeform 38"/>
                    <p:cNvSpPr>
                      <a:spLocks/>
                    </p:cNvSpPr>
                    <p:nvPr/>
                  </p:nvSpPr>
                  <p:spPr bwMode="auto">
                    <a:xfrm rot="1612189">
                      <a:off x="4251" y="2384"/>
                      <a:ext cx="219" cy="86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0" name="Freeform 39"/>
                    <p:cNvSpPr>
                      <a:spLocks/>
                    </p:cNvSpPr>
                    <p:nvPr/>
                  </p:nvSpPr>
                  <p:spPr bwMode="auto">
                    <a:xfrm rot="1612189">
                      <a:off x="4018" y="2375"/>
                      <a:ext cx="219" cy="86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1" name="Freeform 40"/>
                    <p:cNvSpPr>
                      <a:spLocks/>
                    </p:cNvSpPr>
                    <p:nvPr/>
                  </p:nvSpPr>
                  <p:spPr bwMode="auto">
                    <a:xfrm rot="1612189">
                      <a:off x="3792" y="2359"/>
                      <a:ext cx="219" cy="86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2" name="Freeform 41"/>
                    <p:cNvSpPr>
                      <a:spLocks/>
                    </p:cNvSpPr>
                    <p:nvPr/>
                  </p:nvSpPr>
                  <p:spPr bwMode="auto">
                    <a:xfrm rot="4917376">
                      <a:off x="4233" y="2342"/>
                      <a:ext cx="88" cy="54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3" name="Freeform 42"/>
                    <p:cNvSpPr>
                      <a:spLocks/>
                    </p:cNvSpPr>
                    <p:nvPr/>
                  </p:nvSpPr>
                  <p:spPr bwMode="auto">
                    <a:xfrm rot="16682624" flipH="1">
                      <a:off x="4153" y="2442"/>
                      <a:ext cx="88" cy="54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eaVert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4" name="Freeform 43"/>
                    <p:cNvSpPr>
                      <a:spLocks/>
                    </p:cNvSpPr>
                    <p:nvPr/>
                  </p:nvSpPr>
                  <p:spPr bwMode="auto">
                    <a:xfrm rot="4917376">
                      <a:off x="4001" y="2332"/>
                      <a:ext cx="88" cy="54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45" name="Freeform 44"/>
                    <p:cNvSpPr>
                      <a:spLocks/>
                    </p:cNvSpPr>
                    <p:nvPr/>
                  </p:nvSpPr>
                  <p:spPr bwMode="auto">
                    <a:xfrm rot="16682624" flipH="1">
                      <a:off x="3921" y="2432"/>
                      <a:ext cx="88" cy="54"/>
                    </a:xfrm>
                    <a:custGeom>
                      <a:avLst/>
                      <a:gdLst>
                        <a:gd name="T0" fmla="*/ 0 w 1248"/>
                        <a:gd name="T1" fmla="*/ 0 h 760"/>
                        <a:gd name="T2" fmla="*/ 0 w 1248"/>
                        <a:gd name="T3" fmla="*/ 0 h 760"/>
                        <a:gd name="T4" fmla="*/ 0 w 1248"/>
                        <a:gd name="T5" fmla="*/ 0 h 760"/>
                        <a:gd name="T6" fmla="*/ 0 w 1248"/>
                        <a:gd name="T7" fmla="*/ 0 h 760"/>
                        <a:gd name="T8" fmla="*/ 0 w 1248"/>
                        <a:gd name="T9" fmla="*/ 0 h 760"/>
                        <a:gd name="T10" fmla="*/ 0 w 1248"/>
                        <a:gd name="T11" fmla="*/ 0 h 760"/>
                        <a:gd name="T12" fmla="*/ 0 w 1248"/>
                        <a:gd name="T13" fmla="*/ 0 h 760"/>
                        <a:gd name="T14" fmla="*/ 0 w 1248"/>
                        <a:gd name="T15" fmla="*/ 0 h 7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48"/>
                        <a:gd name="T25" fmla="*/ 0 h 760"/>
                        <a:gd name="T26" fmla="*/ 1248 w 1248"/>
                        <a:gd name="T27" fmla="*/ 760 h 7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48" h="760">
                          <a:moveTo>
                            <a:pt x="0" y="760"/>
                          </a:moveTo>
                          <a:cubicBezTo>
                            <a:pt x="96" y="760"/>
                            <a:pt x="192" y="760"/>
                            <a:pt x="240" y="712"/>
                          </a:cubicBezTo>
                          <a:cubicBezTo>
                            <a:pt x="288" y="664"/>
                            <a:pt x="240" y="512"/>
                            <a:pt x="288" y="472"/>
                          </a:cubicBezTo>
                          <a:cubicBezTo>
                            <a:pt x="336" y="432"/>
                            <a:pt x="472" y="512"/>
                            <a:pt x="528" y="472"/>
                          </a:cubicBezTo>
                          <a:cubicBezTo>
                            <a:pt x="584" y="432"/>
                            <a:pt x="560" y="264"/>
                            <a:pt x="624" y="232"/>
                          </a:cubicBezTo>
                          <a:cubicBezTo>
                            <a:pt x="688" y="200"/>
                            <a:pt x="856" y="312"/>
                            <a:pt x="912" y="280"/>
                          </a:cubicBezTo>
                          <a:cubicBezTo>
                            <a:pt x="968" y="248"/>
                            <a:pt x="904" y="80"/>
                            <a:pt x="960" y="40"/>
                          </a:cubicBezTo>
                          <a:cubicBezTo>
                            <a:pt x="1016" y="0"/>
                            <a:pt x="1132" y="20"/>
                            <a:pt x="1248" y="40"/>
                          </a:cubicBezTo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eaVert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</a:pPr>
                      <a:endParaRPr lang="en-US"/>
                    </a:p>
                  </p:txBody>
                </p:sp>
              </p:grpSp>
              <p:sp>
                <p:nvSpPr>
                  <p:cNvPr id="2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243" y="2430"/>
                    <a:ext cx="1422" cy="135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Line 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60" y="1827"/>
                    <a:ext cx="278" cy="34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6" y="2707"/>
                    <a:ext cx="278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5" y="2173"/>
                    <a:ext cx="617" cy="19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591" y="2597"/>
                    <a:ext cx="373" cy="101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5" y="2414"/>
                    <a:ext cx="458" cy="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5" y="2555"/>
                    <a:ext cx="458" cy="1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991" y="2237"/>
                    <a:ext cx="1165" cy="177"/>
                  </a:xfrm>
                  <a:prstGeom prst="line">
                    <a:avLst/>
                  </a:prstGeom>
                  <a:noFill/>
                  <a:ln w="762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43" y="1958"/>
                  <a:ext cx="605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r>
                    <a:rPr lang="en-US"/>
                    <a:t>associates</a:t>
                  </a:r>
                </a:p>
              </p:txBody>
            </p:sp>
            <p:sp>
              <p:nvSpPr>
                <p:cNvPr id="2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79" y="1127"/>
                  <a:ext cx="605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r>
                    <a:rPr lang="en-US" dirty="0" smtClean="0"/>
                    <a:t>associates</a:t>
                  </a:r>
                  <a:endParaRPr lang="en-US" dirty="0"/>
                </a:p>
              </p:txBody>
            </p:sp>
          </p:grpSp>
        </p:grp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V="1">
              <a:off x="4994687" y="2385574"/>
              <a:ext cx="864486" cy="559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792896" y="2357128"/>
              <a:ext cx="1810648" cy="2376480"/>
            </a:xfrm>
            <a:prstGeom prst="arc">
              <a:avLst>
                <a:gd name="adj1" fmla="val 18765275"/>
                <a:gd name="adj2" fmla="val 0"/>
              </a:avLst>
            </a:prstGeom>
            <a:ln w="44450">
              <a:solidFill>
                <a:schemeClr val="tx1"/>
              </a:solidFill>
              <a:headEnd type="triangle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1277766">
              <a:off x="2357028" y="2077671"/>
              <a:ext cx="1810648" cy="2376480"/>
            </a:xfrm>
            <a:prstGeom prst="arc">
              <a:avLst>
                <a:gd name="adj1" fmla="val 779329"/>
                <a:gd name="adj2" fmla="val 4622933"/>
              </a:avLst>
            </a:prstGeom>
            <a:ln w="44450">
              <a:solidFill>
                <a:schemeClr val="tx1"/>
              </a:solidFill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00395" y="2218122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84299" y="5584120"/>
            <a:ext cx="313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2+1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657160" y="1729379"/>
            <a:ext cx="7032688" cy="3670075"/>
            <a:chOff x="1657160" y="1729379"/>
            <a:chExt cx="7032688" cy="3670075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1657160" y="1729379"/>
              <a:ext cx="6037775" cy="3670075"/>
              <a:chOff x="3679" y="1124"/>
              <a:chExt cx="1861" cy="1124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945" y="1124"/>
                <a:ext cx="1595" cy="1124"/>
                <a:chOff x="3435" y="1720"/>
                <a:chExt cx="2230" cy="1536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3771" y="1720"/>
                  <a:ext cx="987" cy="1536"/>
                  <a:chOff x="3771" y="1712"/>
                  <a:chExt cx="987" cy="1536"/>
                </a:xfrm>
              </p:grpSpPr>
              <p:sp>
                <p:nvSpPr>
                  <p:cNvPr id="3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712"/>
                    <a:ext cx="960" cy="15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36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43" y="2336"/>
                    <a:ext cx="96" cy="96"/>
                  </a:xfrm>
                  <a:prstGeom prst="ellipse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37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491" y="2432"/>
                    <a:ext cx="96" cy="96"/>
                  </a:xfrm>
                  <a:prstGeom prst="ellipse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38" name="Freeform 37"/>
                  <p:cNvSpPr>
                    <a:spLocks/>
                  </p:cNvSpPr>
                  <p:nvPr/>
                </p:nvSpPr>
                <p:spPr bwMode="auto">
                  <a:xfrm rot="1612189">
                    <a:off x="4539" y="2432"/>
                    <a:ext cx="219" cy="86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39" name="Freeform 38"/>
                  <p:cNvSpPr>
                    <a:spLocks/>
                  </p:cNvSpPr>
                  <p:nvPr/>
                </p:nvSpPr>
                <p:spPr bwMode="auto">
                  <a:xfrm rot="1612189">
                    <a:off x="4251" y="2384"/>
                    <a:ext cx="219" cy="86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0" name="Freeform 39"/>
                  <p:cNvSpPr>
                    <a:spLocks/>
                  </p:cNvSpPr>
                  <p:nvPr/>
                </p:nvSpPr>
                <p:spPr bwMode="auto">
                  <a:xfrm rot="1612189">
                    <a:off x="4018" y="2375"/>
                    <a:ext cx="219" cy="86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 rot="1612189">
                    <a:off x="3792" y="2359"/>
                    <a:ext cx="219" cy="86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2" name="Freeform 41"/>
                  <p:cNvSpPr>
                    <a:spLocks/>
                  </p:cNvSpPr>
                  <p:nvPr/>
                </p:nvSpPr>
                <p:spPr bwMode="auto">
                  <a:xfrm rot="4917376">
                    <a:off x="4233" y="2342"/>
                    <a:ext cx="88" cy="54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rot="10800000" vert="eaVert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3" name="Freeform 42"/>
                  <p:cNvSpPr>
                    <a:spLocks/>
                  </p:cNvSpPr>
                  <p:nvPr/>
                </p:nvSpPr>
                <p:spPr bwMode="auto">
                  <a:xfrm rot="16682624" flipH="1">
                    <a:off x="4153" y="2442"/>
                    <a:ext cx="88" cy="54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eaVert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4" name="Freeform 43"/>
                  <p:cNvSpPr>
                    <a:spLocks/>
                  </p:cNvSpPr>
                  <p:nvPr/>
                </p:nvSpPr>
                <p:spPr bwMode="auto">
                  <a:xfrm rot="4917376">
                    <a:off x="4001" y="2332"/>
                    <a:ext cx="88" cy="54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rot="10800000" vert="eaVert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  <p:sp>
                <p:nvSpPr>
                  <p:cNvPr id="45" name="Freeform 44"/>
                  <p:cNvSpPr>
                    <a:spLocks/>
                  </p:cNvSpPr>
                  <p:nvPr/>
                </p:nvSpPr>
                <p:spPr bwMode="auto">
                  <a:xfrm rot="16682624" flipH="1">
                    <a:off x="3921" y="2432"/>
                    <a:ext cx="88" cy="54"/>
                  </a:xfrm>
                  <a:custGeom>
                    <a:avLst/>
                    <a:gdLst>
                      <a:gd name="T0" fmla="*/ 0 w 1248"/>
                      <a:gd name="T1" fmla="*/ 0 h 760"/>
                      <a:gd name="T2" fmla="*/ 0 w 1248"/>
                      <a:gd name="T3" fmla="*/ 0 h 760"/>
                      <a:gd name="T4" fmla="*/ 0 w 1248"/>
                      <a:gd name="T5" fmla="*/ 0 h 760"/>
                      <a:gd name="T6" fmla="*/ 0 w 1248"/>
                      <a:gd name="T7" fmla="*/ 0 h 760"/>
                      <a:gd name="T8" fmla="*/ 0 w 1248"/>
                      <a:gd name="T9" fmla="*/ 0 h 760"/>
                      <a:gd name="T10" fmla="*/ 0 w 1248"/>
                      <a:gd name="T11" fmla="*/ 0 h 760"/>
                      <a:gd name="T12" fmla="*/ 0 w 1248"/>
                      <a:gd name="T13" fmla="*/ 0 h 760"/>
                      <a:gd name="T14" fmla="*/ 0 w 1248"/>
                      <a:gd name="T15" fmla="*/ 0 h 7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8"/>
                      <a:gd name="T25" fmla="*/ 0 h 760"/>
                      <a:gd name="T26" fmla="*/ 1248 w 1248"/>
                      <a:gd name="T27" fmla="*/ 760 h 7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8" h="760">
                        <a:moveTo>
                          <a:pt x="0" y="760"/>
                        </a:moveTo>
                        <a:cubicBezTo>
                          <a:pt x="96" y="760"/>
                          <a:pt x="192" y="760"/>
                          <a:pt x="240" y="712"/>
                        </a:cubicBezTo>
                        <a:cubicBezTo>
                          <a:pt x="288" y="664"/>
                          <a:pt x="240" y="512"/>
                          <a:pt x="288" y="472"/>
                        </a:cubicBezTo>
                        <a:cubicBezTo>
                          <a:pt x="336" y="432"/>
                          <a:pt x="472" y="512"/>
                          <a:pt x="528" y="472"/>
                        </a:cubicBezTo>
                        <a:cubicBezTo>
                          <a:pt x="584" y="432"/>
                          <a:pt x="560" y="264"/>
                          <a:pt x="624" y="232"/>
                        </a:cubicBezTo>
                        <a:cubicBezTo>
                          <a:pt x="688" y="200"/>
                          <a:pt x="856" y="312"/>
                          <a:pt x="912" y="280"/>
                        </a:cubicBezTo>
                        <a:cubicBezTo>
                          <a:pt x="968" y="248"/>
                          <a:pt x="904" y="80"/>
                          <a:pt x="960" y="40"/>
                        </a:cubicBezTo>
                        <a:cubicBezTo>
                          <a:pt x="1016" y="0"/>
                          <a:pt x="1132" y="20"/>
                          <a:pt x="1248" y="4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eaVert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charset="2"/>
                      <a:buNone/>
                    </a:pPr>
                    <a:endParaRPr lang="en-US"/>
                  </a:p>
                </p:txBody>
              </p:sp>
            </p:grpSp>
            <p:sp>
              <p:nvSpPr>
                <p:cNvPr id="27" name="Line 57"/>
                <p:cNvSpPr>
                  <a:spLocks noChangeShapeType="1"/>
                </p:cNvSpPr>
                <p:nvPr/>
              </p:nvSpPr>
              <p:spPr bwMode="auto">
                <a:xfrm>
                  <a:off x="4243" y="2430"/>
                  <a:ext cx="1422" cy="13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3653" y="1820"/>
                  <a:ext cx="278" cy="34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3646" y="2707"/>
                  <a:ext cx="278" cy="18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605" y="2173"/>
                  <a:ext cx="617" cy="19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61"/>
                <p:cNvSpPr>
                  <a:spLocks noChangeShapeType="1"/>
                </p:cNvSpPr>
                <p:nvPr/>
              </p:nvSpPr>
              <p:spPr bwMode="auto">
                <a:xfrm>
                  <a:off x="4592" y="2604"/>
                  <a:ext cx="373" cy="101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3435" y="2414"/>
                  <a:ext cx="458" cy="16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3435" y="2555"/>
                  <a:ext cx="458" cy="14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" name="Text Box 35"/>
              <p:cNvSpPr txBox="1">
                <a:spLocks noChangeArrowheads="1"/>
              </p:cNvSpPr>
              <p:nvPr/>
            </p:nvSpPr>
            <p:spPr bwMode="auto">
              <a:xfrm>
                <a:off x="3843" y="1958"/>
                <a:ext cx="60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r>
                  <a:rPr lang="en-US"/>
                  <a:t>associates</a:t>
                </a: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3679" y="1127"/>
                <a:ext cx="60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charset="2"/>
                  <a:buNone/>
                </a:pPr>
                <a:r>
                  <a:rPr lang="en-US" dirty="0" smtClean="0"/>
                  <a:t>associates</a:t>
                </a:r>
                <a:endParaRPr lang="en-US" dirty="0"/>
              </a:p>
            </p:txBody>
          </p:sp>
        </p:grp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V="1">
              <a:off x="5042428" y="2473477"/>
              <a:ext cx="864486" cy="559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48136" y="2306025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  <p:sp>
          <p:nvSpPr>
            <p:cNvPr id="46" name="Arc 45"/>
            <p:cNvSpPr/>
            <p:nvPr/>
          </p:nvSpPr>
          <p:spPr>
            <a:xfrm>
              <a:off x="3779678" y="2190617"/>
              <a:ext cx="2298271" cy="2634839"/>
            </a:xfrm>
            <a:prstGeom prst="arc">
              <a:avLst>
                <a:gd name="adj1" fmla="val 18765275"/>
                <a:gd name="adj2" fmla="val 21268836"/>
              </a:avLst>
            </a:prstGeom>
            <a:ln w="44450">
              <a:solidFill>
                <a:schemeClr val="tx1"/>
              </a:solidFill>
              <a:headEnd type="triangle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rapezoid 48"/>
            <p:cNvSpPr/>
            <p:nvPr/>
          </p:nvSpPr>
          <p:spPr>
            <a:xfrm rot="16200000">
              <a:off x="5699829" y="2526994"/>
              <a:ext cx="1617110" cy="1960013"/>
            </a:xfrm>
            <a:prstGeom prst="trapezoid">
              <a:avLst>
                <a:gd name="adj" fmla="val 30100"/>
              </a:avLst>
            </a:prstGeom>
            <a:solidFill>
              <a:srgbClr val="FF00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V="1">
              <a:off x="5527564" y="3483848"/>
              <a:ext cx="2802032" cy="35026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6727004" y="4315556"/>
              <a:ext cx="1962844" cy="368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Jet trigger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984299" y="5584120"/>
            <a:ext cx="313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Jet-hadron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Quenching in </a:t>
            </a:r>
            <a:br>
              <a:rPr lang="en-US" dirty="0" smtClean="0"/>
            </a:br>
            <a:r>
              <a:rPr lang="en-US" dirty="0" smtClean="0"/>
              <a:t>Heavy Ion Collisions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</a:t>
            </a:r>
            <a:br>
              <a:rPr lang="en-US" smtClean="0"/>
            </a:br>
            <a:r>
              <a:rPr lang="en-US" smtClean="0"/>
              <a:t>University of Illinois at Chicago 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9725" y="192088"/>
            <a:ext cx="1497013" cy="665162"/>
            <a:chOff x="3024" y="1538"/>
            <a:chExt cx="3136" cy="139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024" y="1538"/>
              <a:ext cx="1344" cy="1394"/>
              <a:chOff x="3719" y="557"/>
              <a:chExt cx="1344" cy="1394"/>
            </a:xfrm>
          </p:grpSpPr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3719" y="557"/>
                <a:ext cx="1344" cy="1344"/>
              </a:xfrm>
              <a:prstGeom prst="star5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H="1">
                <a:off x="3978" y="1369"/>
                <a:ext cx="213" cy="5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 rot="21600000" flipH="1" flipV="1">
                <a:off x="3749" y="108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 rot="4320000" flipH="1">
                <a:off x="3914" y="858"/>
                <a:ext cx="183" cy="4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rot="25920000" flipH="1" flipV="1">
                <a:off x="4080" y="715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 rot="8640000" flipH="1">
                <a:off x="4354" y="574"/>
                <a:ext cx="210" cy="5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rot="30240000" flipH="1" flipV="1">
                <a:off x="4547" y="940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rot="12960000" flipH="1">
                <a:off x="4717" y="990"/>
                <a:ext cx="200" cy="4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rot="34560000" flipH="1" flipV="1">
                <a:off x="4457" y="145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7280000" flipH="1">
                <a:off x="4477" y="1489"/>
                <a:ext cx="190" cy="4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38880000" flipH="1" flipV="1">
                <a:off x="3972" y="1572"/>
                <a:ext cx="462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579" y="2020"/>
              <a:ext cx="2581" cy="576"/>
              <a:chOff x="3358" y="2573"/>
              <a:chExt cx="2581" cy="576"/>
            </a:xfrm>
          </p:grpSpPr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3378" y="2680"/>
                <a:ext cx="1264" cy="3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" name="Text Box 27"/>
              <p:cNvSpPr txBox="1">
                <a:spLocks noChangeArrowheads="1"/>
              </p:cNvSpPr>
              <p:nvPr/>
            </p:nvSpPr>
            <p:spPr bwMode="auto">
              <a:xfrm>
                <a:off x="3358" y="2573"/>
                <a:ext cx="2581" cy="57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STAR</a:t>
                </a:r>
              </a:p>
            </p:txBody>
          </p:sp>
        </p:grpSp>
      </p:grpSp>
      <p:sp>
        <p:nvSpPr>
          <p:cNvPr id="39" name="Content Placeholder 23"/>
          <p:cNvSpPr txBox="1">
            <a:spLocks/>
          </p:cNvSpPr>
          <p:nvPr/>
        </p:nvSpPr>
        <p:spPr>
          <a:xfrm>
            <a:off x="216692" y="4168002"/>
            <a:ext cx="4732546" cy="20549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smtClean="0"/>
              <a:t>Ratio of Au+Au and binary-scaled pp yields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/>
              <a:t>Dramatic </a:t>
            </a:r>
            <a:r>
              <a:rPr lang="en-US" b="1" dirty="0" smtClean="0"/>
              <a:t>suppression of high-</a:t>
            </a:r>
            <a:r>
              <a:rPr lang="en-US" b="1" i="1" dirty="0" smtClean="0"/>
              <a:t>p</a:t>
            </a:r>
            <a:r>
              <a:rPr lang="en-US" b="1" i="1" baseline="-25000" dirty="0" smtClean="0"/>
              <a:t>T</a:t>
            </a:r>
            <a:r>
              <a:rPr lang="en-US" b="1" dirty="0" smtClean="0"/>
              <a:t> particle production</a:t>
            </a:r>
            <a:r>
              <a:rPr lang="en-US" dirty="0" smtClean="0"/>
              <a:t>. Not seen in cold nuclear matter (e.g. d+Au)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/>
              <a:t>Beautiful </a:t>
            </a:r>
            <a:r>
              <a:rPr lang="en-US" b="1" dirty="0" smtClean="0"/>
              <a:t>evidence</a:t>
            </a:r>
            <a:r>
              <a:rPr lang="en-US" dirty="0" smtClean="0"/>
              <a:t> for a dense QCD medium – but what is the </a:t>
            </a:r>
            <a:r>
              <a:rPr lang="en-US" b="1" dirty="0" smtClean="0"/>
              <a:t>mechanism </a:t>
            </a:r>
            <a:r>
              <a:rPr lang="en-US" dirty="0" smtClean="0"/>
              <a:t>of suppression?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642" y="1177444"/>
            <a:ext cx="355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PRL 91, 072303 (2003)</a:t>
            </a:r>
            <a:endParaRPr lang="en-US" sz="1400" dirty="0"/>
          </a:p>
        </p:txBody>
      </p:sp>
      <p:sp>
        <p:nvSpPr>
          <p:cNvPr id="28" name="Content Placeholder 23"/>
          <p:cNvSpPr txBox="1">
            <a:spLocks/>
          </p:cNvSpPr>
          <p:nvPr/>
        </p:nvSpPr>
        <p:spPr>
          <a:xfrm>
            <a:off x="4949238" y="4400130"/>
            <a:ext cx="4194762" cy="19562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</a:t>
            </a:r>
            <a:r>
              <a:rPr lang="en-US" sz="1900" dirty="0" smtClean="0"/>
              <a:t>-side around </a:t>
            </a:r>
            <a:r>
              <a:rPr lang="en-US" sz="1900" dirty="0" smtClean="0">
                <a:latin typeface="Symbol" charset="2"/>
                <a:cs typeface="Symbol" charset="2"/>
              </a:rPr>
              <a:t>Df=p</a:t>
            </a:r>
            <a:r>
              <a:rPr lang="en-US" sz="1900" dirty="0" smtClean="0"/>
              <a:t> is strongly suppressed in Central Au+Au in this p</a:t>
            </a:r>
            <a:r>
              <a:rPr lang="en-US" sz="1900" baseline="-25000" dirty="0" smtClean="0"/>
              <a:t>T</a:t>
            </a:r>
            <a:r>
              <a:rPr lang="en-US" sz="1900" dirty="0" smtClean="0"/>
              <a:t> bin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 smtClean="0"/>
              <a:t>Medium effect, as d+Au is similar to </a:t>
            </a:r>
            <a:r>
              <a:rPr lang="en-US" i="1" dirty="0" smtClean="0"/>
              <a:t>pp</a:t>
            </a:r>
            <a:r>
              <a:rPr lang="en-US" dirty="0" smtClean="0"/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4" t="54805" r="10515"/>
          <a:stretch>
            <a:fillRect/>
          </a:stretch>
        </p:blipFill>
        <p:spPr bwMode="auto">
          <a:xfrm>
            <a:off x="4949238" y="1362581"/>
            <a:ext cx="4145280" cy="28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288368" y="1177444"/>
            <a:ext cx="300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PRL 91, 072304 (2003)</a:t>
            </a:r>
            <a:endParaRPr lang="en-US" sz="1400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356538" y="3557992"/>
            <a:ext cx="1787462" cy="638232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4 &lt; </a:t>
            </a:r>
            <a:r>
              <a:rPr lang="en-GB" sz="1600" dirty="0" err="1" smtClean="0">
                <a:solidFill>
                  <a:srgbClr val="000000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trig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&lt; 6 GeV</a:t>
            </a:r>
            <a:r>
              <a:rPr lang="en-GB" sz="1600" dirty="0">
                <a:solidFill>
                  <a:srgbClr val="000000"/>
                </a:solidFill>
              </a:rPr>
              <a:t>/</a:t>
            </a:r>
            <a:r>
              <a:rPr lang="en-GB" sz="1600" dirty="0" smtClean="0">
                <a:solidFill>
                  <a:srgbClr val="000000"/>
                </a:solidFill>
              </a:rPr>
              <a:t>c</a:t>
            </a:r>
          </a:p>
          <a:p>
            <a:pPr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2 &lt; p</a:t>
            </a:r>
            <a:r>
              <a:rPr lang="en-GB" sz="1600" baseline="-25000" dirty="0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assoc</a:t>
            </a:r>
            <a:r>
              <a:rPr lang="en-GB" sz="1600" dirty="0">
                <a:solidFill>
                  <a:srgbClr val="000000"/>
                </a:solidFill>
              </a:rPr>
              <a:t>&lt;p</a:t>
            </a:r>
            <a:r>
              <a:rPr lang="en-GB" sz="1600" baseline="-25000" dirty="0">
                <a:solidFill>
                  <a:srgbClr val="000000"/>
                </a:solidFill>
              </a:rPr>
              <a:t>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trig</a:t>
            </a:r>
          </a:p>
        </p:txBody>
      </p: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435310" y="1461247"/>
            <a:ext cx="3692525" cy="2557462"/>
            <a:chOff x="1524875" y="993000"/>
            <a:chExt cx="3692954" cy="2557050"/>
          </a:xfrm>
        </p:grpSpPr>
        <p:pic>
          <p:nvPicPr>
            <p:cNvPr id="34" name="Picture 16" descr="fig3"/>
            <p:cNvPicPr>
              <a:picLocks noChangeAspect="1" noChangeArrowheads="1"/>
            </p:cNvPicPr>
            <p:nvPr/>
          </p:nvPicPr>
          <p:blipFill>
            <a:blip r:embed="rId4"/>
            <a:srcRect b="44289"/>
            <a:stretch>
              <a:fillRect/>
            </a:stretch>
          </p:blipFill>
          <p:spPr bwMode="auto">
            <a:xfrm>
              <a:off x="1524875" y="993000"/>
              <a:ext cx="3690683" cy="248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 descr="fig3"/>
            <p:cNvPicPr>
              <a:picLocks noChangeAspect="1" noChangeArrowheads="1"/>
            </p:cNvPicPr>
            <p:nvPr/>
          </p:nvPicPr>
          <p:blipFill>
            <a:blip r:embed="rId4"/>
            <a:srcRect t="88576"/>
            <a:stretch>
              <a:fillRect/>
            </a:stretch>
          </p:blipFill>
          <p:spPr bwMode="auto">
            <a:xfrm>
              <a:off x="1527146" y="3039856"/>
              <a:ext cx="3690683" cy="51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35" descr="P_Untrigger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203" y="166146"/>
            <a:ext cx="1421797" cy="78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Untriggered.png"/>
          <p:cNvPicPr>
            <a:picLocks/>
          </p:cNvPicPr>
          <p:nvPr/>
        </p:nvPicPr>
        <p:blipFill>
          <a:blip r:embed="rId3"/>
          <a:srcRect t="9870"/>
          <a:stretch>
            <a:fillRect/>
          </a:stretch>
        </p:blipFill>
        <p:spPr bwMode="auto">
          <a:xfrm>
            <a:off x="3301371" y="2292350"/>
            <a:ext cx="47848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935975" y="2721081"/>
            <a:ext cx="610884" cy="654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 smtClean="0"/>
              <a:t>Untriggered</a:t>
            </a:r>
            <a:r>
              <a:rPr lang="en-US" sz="3200" dirty="0" smtClean="0"/>
              <a:t> </a:t>
            </a:r>
            <a:r>
              <a:rPr lang="en-US" dirty="0" smtClean="0"/>
              <a:t>Correlation</a:t>
            </a:r>
            <a:endParaRPr lang="en-US" sz="3200" dirty="0"/>
          </a:p>
        </p:txBody>
      </p:sp>
      <p:sp>
        <p:nvSpPr>
          <p:cNvPr id="2150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1C476-A0BC-E643-804E-50B2673FB395}" type="slidenum">
              <a:rPr lang="en-US"/>
              <a:pPr/>
              <a:t>8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74394" cy="1657350"/>
          </a:xfrm>
        </p:spPr>
        <p:txBody>
          <a:bodyPr>
            <a:normAutofit/>
          </a:bodyPr>
          <a:lstStyle/>
          <a:p>
            <a:r>
              <a:rPr lang="en-US" dirty="0" smtClean="0"/>
              <a:t>Structures</a:t>
            </a:r>
          </a:p>
          <a:p>
            <a:pPr lvl="1"/>
            <a:r>
              <a:rPr lang="en-US" sz="2400" dirty="0" smtClean="0"/>
              <a:t> Near side “ridge like” structure </a:t>
            </a:r>
          </a:p>
          <a:p>
            <a:pPr lvl="1"/>
            <a:r>
              <a:rPr lang="en-US" sz="2400" dirty="0" smtClean="0"/>
              <a:t>Away side structure</a:t>
            </a:r>
          </a:p>
          <a:p>
            <a:pPr lvl="1"/>
            <a:endParaRPr lang="en-US" sz="24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57699" y="2721083"/>
            <a:ext cx="1865867" cy="130382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00864" y="2292352"/>
            <a:ext cx="1434998" cy="10106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3694113" y="3008435"/>
            <a:ext cx="1935153" cy="294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STAR preliminary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3651" y="5092536"/>
            <a:ext cx="715260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Same side structure is an elongated 2D Gaussian</a:t>
            </a:r>
          </a:p>
          <a:p>
            <a:pPr marL="731520" lvl="1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How does it evolve with momentum?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612829" y="1705393"/>
            <a:ext cx="2320926" cy="586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Untriggered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</a:t>
            </a:r>
            <a:r>
              <a:rPr lang="en-US" sz="1600" baseline="-25000" dirty="0" smtClean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&gt; 0.15 GeV/c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238762" y="4505579"/>
            <a:ext cx="1694993" cy="586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Au</a:t>
            </a:r>
            <a:r>
              <a:rPr lang="en-US" sz="1600" b="1" dirty="0">
                <a:solidFill>
                  <a:srgbClr val="000000"/>
                </a:solidFill>
              </a:rPr>
              <a:t>+Au 200GeV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0-10% Central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14" descr="P_Untrigger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203" y="105861"/>
            <a:ext cx="1421796" cy="90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Evolution</a:t>
            </a:r>
          </a:p>
        </p:txBody>
      </p:sp>
      <p:sp>
        <p:nvSpPr>
          <p:cNvPr id="4916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FE9C-711C-6141-AC94-D84B5BD93087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49155" name="Picture 6" descr="1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87536"/>
            <a:ext cx="2697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1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1185949"/>
            <a:ext cx="26971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2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44936"/>
            <a:ext cx="2697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25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244936"/>
            <a:ext cx="2697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1" descr="Untriggered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168486"/>
            <a:ext cx="2698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1863736" y="2901701"/>
            <a:ext cx="1412864" cy="494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300" b="1" dirty="0" smtClean="0">
                <a:solidFill>
                  <a:srgbClr val="000000"/>
                </a:solidFill>
              </a:rPr>
              <a:t>Au</a:t>
            </a:r>
            <a:r>
              <a:rPr lang="en-US" sz="1300" b="1" dirty="0">
                <a:solidFill>
                  <a:srgbClr val="000000"/>
                </a:solidFill>
              </a:rPr>
              <a:t>+Au 200GeV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0-10% Central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2922" y="1168486"/>
            <a:ext cx="1379538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p</a:t>
            </a:r>
            <a:r>
              <a:rPr lang="en-US" sz="1300" baseline="-25000" dirty="0">
                <a:solidFill>
                  <a:srgbClr val="000000"/>
                </a:solidFill>
              </a:rPr>
              <a:t>T</a:t>
            </a:r>
            <a:r>
              <a:rPr lang="en-US" sz="1300" dirty="0">
                <a:solidFill>
                  <a:srgbClr val="000000"/>
                </a:solidFill>
              </a:rPr>
              <a:t> &gt; 0.15 GeV/c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76600" y="1187536"/>
            <a:ext cx="1379538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p</a:t>
            </a:r>
            <a:r>
              <a:rPr lang="en-US" sz="1300" baseline="-25000" dirty="0">
                <a:solidFill>
                  <a:srgbClr val="000000"/>
                </a:solidFill>
              </a:rPr>
              <a:t>T</a:t>
            </a:r>
            <a:r>
              <a:rPr lang="en-US" sz="1300" dirty="0">
                <a:solidFill>
                  <a:srgbClr val="000000"/>
                </a:solidFill>
              </a:rPr>
              <a:t> &gt; 1.10 GeV/c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94438" y="1187536"/>
            <a:ext cx="1379537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p</a:t>
            </a:r>
            <a:r>
              <a:rPr lang="en-US" sz="1300" baseline="-25000" dirty="0" smtClean="0">
                <a:solidFill>
                  <a:srgbClr val="000000"/>
                </a:solidFill>
              </a:rPr>
              <a:t>T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&gt; 1.70 GeV/c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2922" y="3244936"/>
            <a:ext cx="1379538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p</a:t>
            </a:r>
            <a:r>
              <a:rPr lang="en-US" sz="1300" baseline="-25000" dirty="0">
                <a:solidFill>
                  <a:srgbClr val="000000"/>
                </a:solidFill>
              </a:rPr>
              <a:t>T</a:t>
            </a:r>
            <a:r>
              <a:rPr lang="en-US" sz="1300" dirty="0">
                <a:solidFill>
                  <a:srgbClr val="000000"/>
                </a:solidFill>
              </a:rPr>
              <a:t> &gt; 2.10 GeV/c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52800" y="3244936"/>
            <a:ext cx="1379537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p</a:t>
            </a:r>
            <a:r>
              <a:rPr lang="en-US" sz="1300" baseline="-25000" dirty="0">
                <a:solidFill>
                  <a:srgbClr val="000000"/>
                </a:solidFill>
              </a:rPr>
              <a:t>T</a:t>
            </a:r>
            <a:r>
              <a:rPr lang="en-US" sz="1300" dirty="0">
                <a:solidFill>
                  <a:srgbClr val="000000"/>
                </a:solidFill>
              </a:rPr>
              <a:t> &gt; 2.50 GeV/c</a:t>
            </a:r>
          </a:p>
        </p:txBody>
      </p:sp>
      <p:sp>
        <p:nvSpPr>
          <p:cNvPr id="21" name="Content Placeholder 23"/>
          <p:cNvSpPr txBox="1">
            <a:spLocks/>
          </p:cNvSpPr>
          <p:nvPr/>
        </p:nvSpPr>
        <p:spPr>
          <a:xfrm>
            <a:off x="761218" y="5073736"/>
            <a:ext cx="6838951" cy="95775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Jet-like peak emerging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Jet/Ridge ratio grows with p</a:t>
            </a:r>
            <a:r>
              <a:rPr lang="en-US" sz="2000" baseline="-25000" dirty="0" smtClean="0"/>
              <a:t>T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ym typeface="Symbol" charset="2"/>
              </a:rPr>
              <a:t>Ridge becomes flatter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1218" y="1763538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653643" y="1760041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671480" y="1779091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61218" y="3975100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887005" y="3896693"/>
            <a:ext cx="1002495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Preliminary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/>
            <a:r>
              <a:rPr lang="en-US" smtClean="0"/>
              <a:t>Rencontres de Moriond March 20-27, 2011</a:t>
            </a:r>
            <a:endParaRPr lang="en-US" dirty="0"/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75BB2-B922-8C48-9B41-4ACB00F3E8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dirty="0" smtClean="0"/>
              <a:t>Kolja Kauder</a:t>
            </a:r>
            <a:br>
              <a:rPr lang="en-US" dirty="0" smtClean="0"/>
            </a:br>
            <a:r>
              <a:rPr lang="en-US" dirty="0" smtClean="0"/>
              <a:t>University of Illinois at Chicago </a:t>
            </a:r>
            <a:endParaRPr lang="en-US" dirty="0"/>
          </a:p>
        </p:txBody>
      </p:sp>
      <p:pic>
        <p:nvPicPr>
          <p:cNvPr id="48" name="Picture 10" descr="qm_ridge_pr_color"/>
          <p:cNvPicPr>
            <a:picLocks noChangeAspect="1" noChangeArrowheads="1"/>
          </p:cNvPicPr>
          <p:nvPr/>
        </p:nvPicPr>
        <p:blipFill>
          <a:blip r:embed="rId7"/>
          <a:srcRect t="8606"/>
          <a:stretch>
            <a:fillRect/>
          </a:stretch>
        </p:blipFill>
        <p:spPr bwMode="auto">
          <a:xfrm>
            <a:off x="6268848" y="3261431"/>
            <a:ext cx="2861228" cy="2134802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7356538" y="5073736"/>
            <a:ext cx="1787462" cy="935750"/>
          </a:xfrm>
          <a:prstGeom prst="roundRect">
            <a:avLst>
              <a:gd name="adj" fmla="val 44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 algn="r"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b="1" dirty="0" smtClean="0">
                <a:solidFill>
                  <a:srgbClr val="000000"/>
                </a:solidFill>
              </a:rPr>
              <a:t>Triggered</a:t>
            </a:r>
          </a:p>
          <a:p>
            <a:pPr algn="r"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3 &lt; </a:t>
            </a:r>
            <a:r>
              <a:rPr lang="en-GB" sz="1600" dirty="0" err="1" smtClean="0">
                <a:solidFill>
                  <a:srgbClr val="000000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trig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&lt; 4 GeV</a:t>
            </a:r>
            <a:r>
              <a:rPr lang="en-GB" sz="1600" dirty="0">
                <a:solidFill>
                  <a:srgbClr val="000000"/>
                </a:solidFill>
              </a:rPr>
              <a:t>/</a:t>
            </a:r>
            <a:r>
              <a:rPr lang="en-GB" sz="1600" dirty="0" smtClean="0">
                <a:solidFill>
                  <a:srgbClr val="000000"/>
                </a:solidFill>
              </a:rPr>
              <a:t>c</a:t>
            </a:r>
          </a:p>
          <a:p>
            <a:pPr algn="r" defTabSz="912813" hangingPunct="0">
              <a:spcBef>
                <a:spcPts val="350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2 &lt; p</a:t>
            </a:r>
            <a:r>
              <a:rPr lang="en-GB" sz="1600" baseline="-25000" dirty="0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assoc</a:t>
            </a:r>
            <a:r>
              <a:rPr lang="en-GB" sz="1600" dirty="0">
                <a:solidFill>
                  <a:srgbClr val="000000"/>
                </a:solidFill>
              </a:rPr>
              <a:t>&lt;p</a:t>
            </a:r>
            <a:r>
              <a:rPr lang="en-GB" sz="1600" baseline="-25000" dirty="0">
                <a:solidFill>
                  <a:srgbClr val="000000"/>
                </a:solidFill>
              </a:rPr>
              <a:t>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aseline="30000" dirty="0">
                <a:solidFill>
                  <a:srgbClr val="000000"/>
                </a:solidFill>
              </a:rPr>
              <a:t>trig</a:t>
            </a:r>
          </a:p>
        </p:txBody>
      </p:sp>
      <p:pic>
        <p:nvPicPr>
          <p:cNvPr id="27" name="Picture 26" descr="P_Untrigger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2203" y="105861"/>
            <a:ext cx="1421796" cy="906265"/>
          </a:xfrm>
          <a:prstGeom prst="rect">
            <a:avLst/>
          </a:prstGeom>
        </p:spPr>
      </p:pic>
      <p:sp>
        <p:nvSpPr>
          <p:cNvPr id="28" name="Rectangle 26"/>
          <p:cNvSpPr>
            <a:spLocks noChangeAspect="1"/>
          </p:cNvSpPr>
          <p:nvPr/>
        </p:nvSpPr>
        <p:spPr bwMode="auto">
          <a:xfrm>
            <a:off x="587028" y="2542853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916733" y="2656843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sp>
        <p:nvSpPr>
          <p:cNvPr id="33" name="Rectangle 26"/>
          <p:cNvSpPr>
            <a:spLocks noChangeAspect="1"/>
          </p:cNvSpPr>
          <p:nvPr/>
        </p:nvSpPr>
        <p:spPr bwMode="auto">
          <a:xfrm>
            <a:off x="3585368" y="2599121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4915073" y="2713111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sp>
        <p:nvSpPr>
          <p:cNvPr id="35" name="Rectangle 26"/>
          <p:cNvSpPr>
            <a:spLocks noChangeAspect="1"/>
          </p:cNvSpPr>
          <p:nvPr/>
        </p:nvSpPr>
        <p:spPr bwMode="auto">
          <a:xfrm>
            <a:off x="6589550" y="2599121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7919255" y="2713111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sp>
        <p:nvSpPr>
          <p:cNvPr id="37" name="Rectangle 26"/>
          <p:cNvSpPr>
            <a:spLocks noChangeAspect="1"/>
          </p:cNvSpPr>
          <p:nvPr/>
        </p:nvSpPr>
        <p:spPr bwMode="auto">
          <a:xfrm>
            <a:off x="612648" y="4651771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942353" y="4765761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sp>
        <p:nvSpPr>
          <p:cNvPr id="39" name="Rectangle 26"/>
          <p:cNvSpPr>
            <a:spLocks noChangeAspect="1"/>
          </p:cNvSpPr>
          <p:nvPr/>
        </p:nvSpPr>
        <p:spPr bwMode="auto">
          <a:xfrm>
            <a:off x="3653643" y="4664458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4983348" y="4778448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sp>
        <p:nvSpPr>
          <p:cNvPr id="41" name="Rectangle 26"/>
          <p:cNvSpPr>
            <a:spLocks noChangeAspect="1"/>
          </p:cNvSpPr>
          <p:nvPr/>
        </p:nvSpPr>
        <p:spPr bwMode="auto">
          <a:xfrm>
            <a:off x="6847370" y="5018148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Δφ</a:t>
            </a:r>
            <a:endParaRPr lang="en-US" sz="1400" dirty="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8723676" y="4738451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Times New Roman" charset="0"/>
                <a:ea typeface="Times New Roman" charset="0"/>
                <a:cs typeface="Times New Roman" charset="0"/>
              </a:rPr>
              <a:t>Δη</a:t>
            </a:r>
            <a:endParaRPr lang="en-US" sz="1400" dirty="0"/>
          </a:p>
        </p:txBody>
      </p:sp>
      <p:pic>
        <p:nvPicPr>
          <p:cNvPr id="43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3015016" y="1556516"/>
            <a:ext cx="439674" cy="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0" y="1532965"/>
            <a:ext cx="439674" cy="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6018624" y="1517410"/>
            <a:ext cx="439674" cy="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13655" y="3563391"/>
            <a:ext cx="439674" cy="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Object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3056763" y="3563391"/>
            <a:ext cx="439674" cy="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5605</TotalTime>
  <Words>1940</Words>
  <Application>Microsoft Macintosh PowerPoint</Application>
  <PresentationFormat>On-screen Show (4:3)</PresentationFormat>
  <Paragraphs>332</Paragraphs>
  <Slides>25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Two-, Three-, and Jet-Hadron Correlations at STAR</vt:lpstr>
      <vt:lpstr>The STAR Detector</vt:lpstr>
      <vt:lpstr>Jet Tomography</vt:lpstr>
      <vt:lpstr>Jet Tomography</vt:lpstr>
      <vt:lpstr>Jet Tomography</vt:lpstr>
      <vt:lpstr>Jet Tomography</vt:lpstr>
      <vt:lpstr>Jet Quenching in  Heavy Ion Collisions</vt:lpstr>
      <vt:lpstr>Untriggered Correlation</vt:lpstr>
      <vt:lpstr>Ridge Evolution</vt:lpstr>
      <vt:lpstr>Decomposition</vt:lpstr>
      <vt:lpstr>Comparison to Theory</vt:lpstr>
      <vt:lpstr>Di-Jets through Correlations</vt:lpstr>
      <vt:lpstr>Large Energy Differential</vt:lpstr>
      <vt:lpstr>Full Jet Reconstruction</vt:lpstr>
      <vt:lpstr>Jet Quenching in Jet-h</vt:lpstr>
      <vt:lpstr>Away-side</vt:lpstr>
      <vt:lpstr>Summary</vt:lpstr>
      <vt:lpstr>Backup</vt:lpstr>
      <vt:lpstr>Eclipsing</vt:lpstr>
      <vt:lpstr>The Hard Ridge</vt:lpstr>
      <vt:lpstr>Untriggered Ridge</vt:lpstr>
      <vt:lpstr>Quadrupole evolution</vt:lpstr>
      <vt:lpstr>Jet Tomography</vt:lpstr>
      <vt:lpstr>DAA</vt:lpstr>
      <vt:lpstr>Jet-h 2+1</vt:lpstr>
    </vt:vector>
  </TitlesOfParts>
  <Company>Unversity of Illinois at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Two-, Three-, and Jet-Hadron Correlations in STAR</dc:title>
  <dc:creator>Kolja Kauder</dc:creator>
  <cp:lastModifiedBy>Kolja Kauder</cp:lastModifiedBy>
  <cp:revision>268</cp:revision>
  <dcterms:created xsi:type="dcterms:W3CDTF">2011-04-26T20:29:18Z</dcterms:created>
  <dcterms:modified xsi:type="dcterms:W3CDTF">2011-04-26T21:30:18Z</dcterms:modified>
</cp:coreProperties>
</file>