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3"/>
  </p:notesMasterIdLst>
  <p:sldIdLst>
    <p:sldId id="256" r:id="rId2"/>
  </p:sldIdLst>
  <p:sldSz cx="30268863" cy="42792650"/>
  <p:notesSz cx="6858000" cy="9144000"/>
  <p:defaultTextStyle>
    <a:defPPr>
      <a:defRPr lang="en-US"/>
    </a:defPPr>
    <a:lvl1pPr marL="0" algn="l" defTabSz="1810426" rtl="0" eaLnBrk="1" latinLnBrk="0" hangingPunct="1">
      <a:defRPr sz="3564" kern="1200">
        <a:solidFill>
          <a:schemeClr val="tx1"/>
        </a:solidFill>
        <a:latin typeface="+mn-lt"/>
        <a:ea typeface="+mn-ea"/>
        <a:cs typeface="+mn-cs"/>
      </a:defRPr>
    </a:lvl1pPr>
    <a:lvl2pPr marL="905213" algn="l" defTabSz="1810426" rtl="0" eaLnBrk="1" latinLnBrk="0" hangingPunct="1">
      <a:defRPr sz="3564" kern="1200">
        <a:solidFill>
          <a:schemeClr val="tx1"/>
        </a:solidFill>
        <a:latin typeface="+mn-lt"/>
        <a:ea typeface="+mn-ea"/>
        <a:cs typeface="+mn-cs"/>
      </a:defRPr>
    </a:lvl2pPr>
    <a:lvl3pPr marL="1810426" algn="l" defTabSz="1810426" rtl="0" eaLnBrk="1" latinLnBrk="0" hangingPunct="1">
      <a:defRPr sz="3564" kern="1200">
        <a:solidFill>
          <a:schemeClr val="tx1"/>
        </a:solidFill>
        <a:latin typeface="+mn-lt"/>
        <a:ea typeface="+mn-ea"/>
        <a:cs typeface="+mn-cs"/>
      </a:defRPr>
    </a:lvl3pPr>
    <a:lvl4pPr marL="2715639" algn="l" defTabSz="1810426" rtl="0" eaLnBrk="1" latinLnBrk="0" hangingPunct="1">
      <a:defRPr sz="3564" kern="1200">
        <a:solidFill>
          <a:schemeClr val="tx1"/>
        </a:solidFill>
        <a:latin typeface="+mn-lt"/>
        <a:ea typeface="+mn-ea"/>
        <a:cs typeface="+mn-cs"/>
      </a:defRPr>
    </a:lvl4pPr>
    <a:lvl5pPr marL="3620851" algn="l" defTabSz="1810426" rtl="0" eaLnBrk="1" latinLnBrk="0" hangingPunct="1">
      <a:defRPr sz="3564" kern="1200">
        <a:solidFill>
          <a:schemeClr val="tx1"/>
        </a:solidFill>
        <a:latin typeface="+mn-lt"/>
        <a:ea typeface="+mn-ea"/>
        <a:cs typeface="+mn-cs"/>
      </a:defRPr>
    </a:lvl5pPr>
    <a:lvl6pPr marL="4526065" algn="l" defTabSz="1810426" rtl="0" eaLnBrk="1" latinLnBrk="0" hangingPunct="1">
      <a:defRPr sz="3564" kern="1200">
        <a:solidFill>
          <a:schemeClr val="tx1"/>
        </a:solidFill>
        <a:latin typeface="+mn-lt"/>
        <a:ea typeface="+mn-ea"/>
        <a:cs typeface="+mn-cs"/>
      </a:defRPr>
    </a:lvl6pPr>
    <a:lvl7pPr marL="5431278" algn="l" defTabSz="1810426" rtl="0" eaLnBrk="1" latinLnBrk="0" hangingPunct="1">
      <a:defRPr sz="3564" kern="1200">
        <a:solidFill>
          <a:schemeClr val="tx1"/>
        </a:solidFill>
        <a:latin typeface="+mn-lt"/>
        <a:ea typeface="+mn-ea"/>
        <a:cs typeface="+mn-cs"/>
      </a:defRPr>
    </a:lvl7pPr>
    <a:lvl8pPr marL="6336490" algn="l" defTabSz="1810426" rtl="0" eaLnBrk="1" latinLnBrk="0" hangingPunct="1">
      <a:defRPr sz="3564" kern="1200">
        <a:solidFill>
          <a:schemeClr val="tx1"/>
        </a:solidFill>
        <a:latin typeface="+mn-lt"/>
        <a:ea typeface="+mn-ea"/>
        <a:cs typeface="+mn-cs"/>
      </a:defRPr>
    </a:lvl8pPr>
    <a:lvl9pPr marL="7241704" algn="l" defTabSz="1810426" rtl="0" eaLnBrk="1" latinLnBrk="0" hangingPunct="1">
      <a:defRPr sz="356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3478">
          <p15:clr>
            <a:srgbClr val="A4A3A4"/>
          </p15:clr>
        </p15:guide>
        <p15:guide id="2" pos="953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AD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5583" autoAdjust="0"/>
    <p:restoredTop sz="95455"/>
  </p:normalViewPr>
  <p:slideViewPr>
    <p:cSldViewPr snapToGrid="0" snapToObjects="1">
      <p:cViewPr varScale="1">
        <p:scale>
          <a:sx n="11" d="100"/>
          <a:sy n="11" d="100"/>
        </p:scale>
        <p:origin x="-2718" y="-126"/>
      </p:cViewPr>
      <p:guideLst>
        <p:guide orient="horz" pos="13478"/>
        <p:guide pos="953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76FFD8-2F66-DE47-8675-84659B2BA517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4A8A41-E2F5-434B-A8B5-5C88DA5D5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76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10426" rtl="0" eaLnBrk="1" latinLnBrk="0" hangingPunct="1">
      <a:defRPr sz="2376" kern="1200">
        <a:solidFill>
          <a:schemeClr val="tx1"/>
        </a:solidFill>
        <a:latin typeface="+mn-lt"/>
        <a:ea typeface="+mn-ea"/>
        <a:cs typeface="+mn-cs"/>
      </a:defRPr>
    </a:lvl1pPr>
    <a:lvl2pPr marL="905213" algn="l" defTabSz="1810426" rtl="0" eaLnBrk="1" latinLnBrk="0" hangingPunct="1">
      <a:defRPr sz="2376" kern="1200">
        <a:solidFill>
          <a:schemeClr val="tx1"/>
        </a:solidFill>
        <a:latin typeface="+mn-lt"/>
        <a:ea typeface="+mn-ea"/>
        <a:cs typeface="+mn-cs"/>
      </a:defRPr>
    </a:lvl2pPr>
    <a:lvl3pPr marL="1810426" algn="l" defTabSz="1810426" rtl="0" eaLnBrk="1" latinLnBrk="0" hangingPunct="1">
      <a:defRPr sz="2376" kern="1200">
        <a:solidFill>
          <a:schemeClr val="tx1"/>
        </a:solidFill>
        <a:latin typeface="+mn-lt"/>
        <a:ea typeface="+mn-ea"/>
        <a:cs typeface="+mn-cs"/>
      </a:defRPr>
    </a:lvl3pPr>
    <a:lvl4pPr marL="2715639" algn="l" defTabSz="1810426" rtl="0" eaLnBrk="1" latinLnBrk="0" hangingPunct="1">
      <a:defRPr sz="2376" kern="1200">
        <a:solidFill>
          <a:schemeClr val="tx1"/>
        </a:solidFill>
        <a:latin typeface="+mn-lt"/>
        <a:ea typeface="+mn-ea"/>
        <a:cs typeface="+mn-cs"/>
      </a:defRPr>
    </a:lvl4pPr>
    <a:lvl5pPr marL="3620851" algn="l" defTabSz="1810426" rtl="0" eaLnBrk="1" latinLnBrk="0" hangingPunct="1">
      <a:defRPr sz="2376" kern="1200">
        <a:solidFill>
          <a:schemeClr val="tx1"/>
        </a:solidFill>
        <a:latin typeface="+mn-lt"/>
        <a:ea typeface="+mn-ea"/>
        <a:cs typeface="+mn-cs"/>
      </a:defRPr>
    </a:lvl5pPr>
    <a:lvl6pPr marL="4526065" algn="l" defTabSz="1810426" rtl="0" eaLnBrk="1" latinLnBrk="0" hangingPunct="1">
      <a:defRPr sz="2376" kern="1200">
        <a:solidFill>
          <a:schemeClr val="tx1"/>
        </a:solidFill>
        <a:latin typeface="+mn-lt"/>
        <a:ea typeface="+mn-ea"/>
        <a:cs typeface="+mn-cs"/>
      </a:defRPr>
    </a:lvl6pPr>
    <a:lvl7pPr marL="5431278" algn="l" defTabSz="1810426" rtl="0" eaLnBrk="1" latinLnBrk="0" hangingPunct="1">
      <a:defRPr sz="2376" kern="1200">
        <a:solidFill>
          <a:schemeClr val="tx1"/>
        </a:solidFill>
        <a:latin typeface="+mn-lt"/>
        <a:ea typeface="+mn-ea"/>
        <a:cs typeface="+mn-cs"/>
      </a:defRPr>
    </a:lvl7pPr>
    <a:lvl8pPr marL="6336490" algn="l" defTabSz="1810426" rtl="0" eaLnBrk="1" latinLnBrk="0" hangingPunct="1">
      <a:defRPr sz="2376" kern="1200">
        <a:solidFill>
          <a:schemeClr val="tx1"/>
        </a:solidFill>
        <a:latin typeface="+mn-lt"/>
        <a:ea typeface="+mn-ea"/>
        <a:cs typeface="+mn-cs"/>
      </a:defRPr>
    </a:lvl8pPr>
    <a:lvl9pPr marL="7241704" algn="l" defTabSz="1810426" rtl="0" eaLnBrk="1" latinLnBrk="0" hangingPunct="1">
      <a:defRPr sz="237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A8A41-E2F5-434B-A8B5-5C88DA5D5A7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268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165" y="7003337"/>
            <a:ext cx="25728534" cy="14898182"/>
          </a:xfrm>
        </p:spPr>
        <p:txBody>
          <a:bodyPr anchor="b"/>
          <a:lstStyle>
            <a:lvl1pPr algn="ctr">
              <a:defRPr sz="19861"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3608" y="22476050"/>
            <a:ext cx="22701647" cy="10331648"/>
          </a:xfrm>
        </p:spPr>
        <p:txBody>
          <a:bodyPr/>
          <a:lstStyle>
            <a:lvl1pPr marL="0" indent="0" algn="ctr">
              <a:buNone/>
              <a:defRPr sz="7944"/>
            </a:lvl1pPr>
            <a:lvl2pPr marL="1513423" indent="0" algn="ctr">
              <a:buNone/>
              <a:defRPr sz="6620"/>
            </a:lvl2pPr>
            <a:lvl3pPr marL="3026847" indent="0" algn="ctr">
              <a:buNone/>
              <a:defRPr sz="5958"/>
            </a:lvl3pPr>
            <a:lvl4pPr marL="4540270" indent="0" algn="ctr">
              <a:buNone/>
              <a:defRPr sz="5296"/>
            </a:lvl4pPr>
            <a:lvl5pPr marL="6053694" indent="0" algn="ctr">
              <a:buNone/>
              <a:defRPr sz="5296"/>
            </a:lvl5pPr>
            <a:lvl6pPr marL="7567117" indent="0" algn="ctr">
              <a:buNone/>
              <a:defRPr sz="5296"/>
            </a:lvl6pPr>
            <a:lvl7pPr marL="9080541" indent="0" algn="ctr">
              <a:buNone/>
              <a:defRPr sz="5296"/>
            </a:lvl7pPr>
            <a:lvl8pPr marL="10593964" indent="0" algn="ctr">
              <a:buNone/>
              <a:defRPr sz="5296"/>
            </a:lvl8pPr>
            <a:lvl9pPr marL="12107388" indent="0" algn="ctr">
              <a:buNone/>
              <a:defRPr sz="5296"/>
            </a:lvl9pPr>
          </a:lstStyle>
          <a:p>
            <a:r>
              <a:rPr lang="cs-CZ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B544-6F92-CB41-BF0F-886A8C5A4589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031-C3DC-7746-9681-BD43A3CA4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735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B544-6F92-CB41-BF0F-886A8C5A4589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031-C3DC-7746-9681-BD43A3CA4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538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61157" y="2278312"/>
            <a:ext cx="6526724" cy="36264793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0986" y="2278312"/>
            <a:ext cx="19201810" cy="36264793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B544-6F92-CB41-BF0F-886A8C5A4589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031-C3DC-7746-9681-BD43A3CA4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897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B544-6F92-CB41-BF0F-886A8C5A4589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031-C3DC-7746-9681-BD43A3CA4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794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221" y="10668458"/>
            <a:ext cx="26106894" cy="17800551"/>
          </a:xfrm>
        </p:spPr>
        <p:txBody>
          <a:bodyPr anchor="b"/>
          <a:lstStyle>
            <a:lvl1pPr>
              <a:defRPr sz="19861"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221" y="28637409"/>
            <a:ext cx="26106894" cy="9360889"/>
          </a:xfrm>
        </p:spPr>
        <p:txBody>
          <a:bodyPr/>
          <a:lstStyle>
            <a:lvl1pPr marL="0" indent="0">
              <a:buNone/>
              <a:defRPr sz="7944">
                <a:solidFill>
                  <a:schemeClr val="tx1"/>
                </a:solidFill>
              </a:defRPr>
            </a:lvl1pPr>
            <a:lvl2pPr marL="1513423" indent="0">
              <a:buNone/>
              <a:defRPr sz="6620">
                <a:solidFill>
                  <a:schemeClr val="tx1">
                    <a:tint val="75000"/>
                  </a:schemeClr>
                </a:solidFill>
              </a:defRPr>
            </a:lvl2pPr>
            <a:lvl3pPr marL="3026847" indent="0">
              <a:buNone/>
              <a:defRPr sz="5958">
                <a:solidFill>
                  <a:schemeClr val="tx1">
                    <a:tint val="75000"/>
                  </a:schemeClr>
                </a:solidFill>
              </a:defRPr>
            </a:lvl3pPr>
            <a:lvl4pPr marL="4540270" indent="0">
              <a:buNone/>
              <a:defRPr sz="5296">
                <a:solidFill>
                  <a:schemeClr val="tx1">
                    <a:tint val="75000"/>
                  </a:schemeClr>
                </a:solidFill>
              </a:defRPr>
            </a:lvl4pPr>
            <a:lvl5pPr marL="6053694" indent="0">
              <a:buNone/>
              <a:defRPr sz="5296">
                <a:solidFill>
                  <a:schemeClr val="tx1">
                    <a:tint val="75000"/>
                  </a:schemeClr>
                </a:solidFill>
              </a:defRPr>
            </a:lvl5pPr>
            <a:lvl6pPr marL="7567117" indent="0">
              <a:buNone/>
              <a:defRPr sz="5296">
                <a:solidFill>
                  <a:schemeClr val="tx1">
                    <a:tint val="75000"/>
                  </a:schemeClr>
                </a:solidFill>
              </a:defRPr>
            </a:lvl6pPr>
            <a:lvl7pPr marL="9080541" indent="0">
              <a:buNone/>
              <a:defRPr sz="5296">
                <a:solidFill>
                  <a:schemeClr val="tx1">
                    <a:tint val="75000"/>
                  </a:schemeClr>
                </a:solidFill>
              </a:defRPr>
            </a:lvl7pPr>
            <a:lvl8pPr marL="10593964" indent="0">
              <a:buNone/>
              <a:defRPr sz="5296">
                <a:solidFill>
                  <a:schemeClr val="tx1">
                    <a:tint val="75000"/>
                  </a:schemeClr>
                </a:solidFill>
              </a:defRPr>
            </a:lvl8pPr>
            <a:lvl9pPr marL="12107388" indent="0">
              <a:buNone/>
              <a:defRPr sz="52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B544-6F92-CB41-BF0F-886A8C5A4589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031-C3DC-7746-9681-BD43A3CA4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97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0984" y="11391562"/>
            <a:ext cx="12864267" cy="27151543"/>
          </a:xfrm>
        </p:spPr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23612" y="11391562"/>
            <a:ext cx="12864267" cy="27151543"/>
          </a:xfrm>
        </p:spPr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B544-6F92-CB41-BF0F-886A8C5A4589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031-C3DC-7746-9681-BD43A3CA4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51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4927" y="2278322"/>
            <a:ext cx="26106894" cy="8271268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4930" y="10490146"/>
            <a:ext cx="12805146" cy="5141058"/>
          </a:xfrm>
        </p:spPr>
        <p:txBody>
          <a:bodyPr anchor="b"/>
          <a:lstStyle>
            <a:lvl1pPr marL="0" indent="0">
              <a:buNone/>
              <a:defRPr sz="7944" b="1"/>
            </a:lvl1pPr>
            <a:lvl2pPr marL="1513423" indent="0">
              <a:buNone/>
              <a:defRPr sz="6620" b="1"/>
            </a:lvl2pPr>
            <a:lvl3pPr marL="3026847" indent="0">
              <a:buNone/>
              <a:defRPr sz="5958" b="1"/>
            </a:lvl3pPr>
            <a:lvl4pPr marL="4540270" indent="0">
              <a:buNone/>
              <a:defRPr sz="5296" b="1"/>
            </a:lvl4pPr>
            <a:lvl5pPr marL="6053694" indent="0">
              <a:buNone/>
              <a:defRPr sz="5296" b="1"/>
            </a:lvl5pPr>
            <a:lvl6pPr marL="7567117" indent="0">
              <a:buNone/>
              <a:defRPr sz="5296" b="1"/>
            </a:lvl6pPr>
            <a:lvl7pPr marL="9080541" indent="0">
              <a:buNone/>
              <a:defRPr sz="5296" b="1"/>
            </a:lvl7pPr>
            <a:lvl8pPr marL="10593964" indent="0">
              <a:buNone/>
              <a:defRPr sz="5296" b="1"/>
            </a:lvl8pPr>
            <a:lvl9pPr marL="12107388" indent="0">
              <a:buNone/>
              <a:defRPr sz="5296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4930" y="15631204"/>
            <a:ext cx="12805146" cy="22991147"/>
          </a:xfrm>
        </p:spPr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23614" y="10490146"/>
            <a:ext cx="12868209" cy="5141058"/>
          </a:xfrm>
        </p:spPr>
        <p:txBody>
          <a:bodyPr anchor="b"/>
          <a:lstStyle>
            <a:lvl1pPr marL="0" indent="0">
              <a:buNone/>
              <a:defRPr sz="7944" b="1"/>
            </a:lvl1pPr>
            <a:lvl2pPr marL="1513423" indent="0">
              <a:buNone/>
              <a:defRPr sz="6620" b="1"/>
            </a:lvl2pPr>
            <a:lvl3pPr marL="3026847" indent="0">
              <a:buNone/>
              <a:defRPr sz="5958" b="1"/>
            </a:lvl3pPr>
            <a:lvl4pPr marL="4540270" indent="0">
              <a:buNone/>
              <a:defRPr sz="5296" b="1"/>
            </a:lvl4pPr>
            <a:lvl5pPr marL="6053694" indent="0">
              <a:buNone/>
              <a:defRPr sz="5296" b="1"/>
            </a:lvl5pPr>
            <a:lvl6pPr marL="7567117" indent="0">
              <a:buNone/>
              <a:defRPr sz="5296" b="1"/>
            </a:lvl6pPr>
            <a:lvl7pPr marL="9080541" indent="0">
              <a:buNone/>
              <a:defRPr sz="5296" b="1"/>
            </a:lvl7pPr>
            <a:lvl8pPr marL="10593964" indent="0">
              <a:buNone/>
              <a:defRPr sz="5296" b="1"/>
            </a:lvl8pPr>
            <a:lvl9pPr marL="12107388" indent="0">
              <a:buNone/>
              <a:defRPr sz="5296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23614" y="15631204"/>
            <a:ext cx="12868209" cy="22991147"/>
          </a:xfrm>
        </p:spPr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B544-6F92-CB41-BF0F-886A8C5A4589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031-C3DC-7746-9681-BD43A3CA4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754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B544-6F92-CB41-BF0F-886A8C5A4589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031-C3DC-7746-9681-BD43A3CA4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095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B544-6F92-CB41-BF0F-886A8C5A4589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031-C3DC-7746-9681-BD43A3CA4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641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4927" y="2852843"/>
            <a:ext cx="9762496" cy="9984952"/>
          </a:xfrm>
        </p:spPr>
        <p:txBody>
          <a:bodyPr anchor="b"/>
          <a:lstStyle>
            <a:lvl1pPr>
              <a:defRPr sz="10593"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68209" y="6161359"/>
            <a:ext cx="15323612" cy="30410517"/>
          </a:xfrm>
        </p:spPr>
        <p:txBody>
          <a:bodyPr/>
          <a:lstStyle>
            <a:lvl1pPr>
              <a:defRPr sz="10593"/>
            </a:lvl1pPr>
            <a:lvl2pPr>
              <a:defRPr sz="9269"/>
            </a:lvl2pPr>
            <a:lvl3pPr>
              <a:defRPr sz="7944"/>
            </a:lvl3pPr>
            <a:lvl4pPr>
              <a:defRPr sz="6620"/>
            </a:lvl4pPr>
            <a:lvl5pPr>
              <a:defRPr sz="6620"/>
            </a:lvl5pPr>
            <a:lvl6pPr>
              <a:defRPr sz="6620"/>
            </a:lvl6pPr>
            <a:lvl7pPr>
              <a:defRPr sz="6620"/>
            </a:lvl7pPr>
            <a:lvl8pPr>
              <a:defRPr sz="6620"/>
            </a:lvl8pPr>
            <a:lvl9pPr>
              <a:defRPr sz="662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4927" y="12837795"/>
            <a:ext cx="9762496" cy="23783603"/>
          </a:xfrm>
        </p:spPr>
        <p:txBody>
          <a:bodyPr/>
          <a:lstStyle>
            <a:lvl1pPr marL="0" indent="0">
              <a:buNone/>
              <a:defRPr sz="5296"/>
            </a:lvl1pPr>
            <a:lvl2pPr marL="1513423" indent="0">
              <a:buNone/>
              <a:defRPr sz="4634"/>
            </a:lvl2pPr>
            <a:lvl3pPr marL="3026847" indent="0">
              <a:buNone/>
              <a:defRPr sz="3972"/>
            </a:lvl3pPr>
            <a:lvl4pPr marL="4540270" indent="0">
              <a:buNone/>
              <a:defRPr sz="3310"/>
            </a:lvl4pPr>
            <a:lvl5pPr marL="6053694" indent="0">
              <a:buNone/>
              <a:defRPr sz="3310"/>
            </a:lvl5pPr>
            <a:lvl6pPr marL="7567117" indent="0">
              <a:buNone/>
              <a:defRPr sz="3310"/>
            </a:lvl6pPr>
            <a:lvl7pPr marL="9080541" indent="0">
              <a:buNone/>
              <a:defRPr sz="3310"/>
            </a:lvl7pPr>
            <a:lvl8pPr marL="10593964" indent="0">
              <a:buNone/>
              <a:defRPr sz="3310"/>
            </a:lvl8pPr>
            <a:lvl9pPr marL="12107388" indent="0">
              <a:buNone/>
              <a:defRPr sz="331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B544-6F92-CB41-BF0F-886A8C5A4589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031-C3DC-7746-9681-BD43A3CA4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037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4927" y="2852843"/>
            <a:ext cx="9762496" cy="9984952"/>
          </a:xfrm>
        </p:spPr>
        <p:txBody>
          <a:bodyPr anchor="b"/>
          <a:lstStyle>
            <a:lvl1pPr>
              <a:defRPr sz="10593"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68209" y="6161359"/>
            <a:ext cx="15323612" cy="30410517"/>
          </a:xfrm>
        </p:spPr>
        <p:txBody>
          <a:bodyPr anchor="t"/>
          <a:lstStyle>
            <a:lvl1pPr marL="0" indent="0">
              <a:buNone/>
              <a:defRPr sz="10593"/>
            </a:lvl1pPr>
            <a:lvl2pPr marL="1513423" indent="0">
              <a:buNone/>
              <a:defRPr sz="9269"/>
            </a:lvl2pPr>
            <a:lvl3pPr marL="3026847" indent="0">
              <a:buNone/>
              <a:defRPr sz="7944"/>
            </a:lvl3pPr>
            <a:lvl4pPr marL="4540270" indent="0">
              <a:buNone/>
              <a:defRPr sz="6620"/>
            </a:lvl4pPr>
            <a:lvl5pPr marL="6053694" indent="0">
              <a:buNone/>
              <a:defRPr sz="6620"/>
            </a:lvl5pPr>
            <a:lvl6pPr marL="7567117" indent="0">
              <a:buNone/>
              <a:defRPr sz="6620"/>
            </a:lvl6pPr>
            <a:lvl7pPr marL="9080541" indent="0">
              <a:buNone/>
              <a:defRPr sz="6620"/>
            </a:lvl7pPr>
            <a:lvl8pPr marL="10593964" indent="0">
              <a:buNone/>
              <a:defRPr sz="6620"/>
            </a:lvl8pPr>
            <a:lvl9pPr marL="12107388" indent="0">
              <a:buNone/>
              <a:defRPr sz="6620"/>
            </a:lvl9pPr>
          </a:lstStyle>
          <a:p>
            <a:r>
              <a:rPr lang="cs-CZ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4927" y="12837795"/>
            <a:ext cx="9762496" cy="23783603"/>
          </a:xfrm>
        </p:spPr>
        <p:txBody>
          <a:bodyPr/>
          <a:lstStyle>
            <a:lvl1pPr marL="0" indent="0">
              <a:buNone/>
              <a:defRPr sz="5296"/>
            </a:lvl1pPr>
            <a:lvl2pPr marL="1513423" indent="0">
              <a:buNone/>
              <a:defRPr sz="4634"/>
            </a:lvl2pPr>
            <a:lvl3pPr marL="3026847" indent="0">
              <a:buNone/>
              <a:defRPr sz="3972"/>
            </a:lvl3pPr>
            <a:lvl4pPr marL="4540270" indent="0">
              <a:buNone/>
              <a:defRPr sz="3310"/>
            </a:lvl4pPr>
            <a:lvl5pPr marL="6053694" indent="0">
              <a:buNone/>
              <a:defRPr sz="3310"/>
            </a:lvl5pPr>
            <a:lvl6pPr marL="7567117" indent="0">
              <a:buNone/>
              <a:defRPr sz="3310"/>
            </a:lvl6pPr>
            <a:lvl7pPr marL="9080541" indent="0">
              <a:buNone/>
              <a:defRPr sz="3310"/>
            </a:lvl7pPr>
            <a:lvl8pPr marL="10593964" indent="0">
              <a:buNone/>
              <a:defRPr sz="3310"/>
            </a:lvl8pPr>
            <a:lvl9pPr marL="12107388" indent="0">
              <a:buNone/>
              <a:defRPr sz="331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B544-6F92-CB41-BF0F-886A8C5A4589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031-C3DC-7746-9681-BD43A3CA4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395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alpha val="85000"/>
              </a:schemeClr>
            </a:gs>
            <a:gs pos="90000">
              <a:schemeClr val="bg1">
                <a:alpha val="0"/>
                <a:lumMod val="0"/>
                <a:lumOff val="10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0985" y="2278322"/>
            <a:ext cx="26106894" cy="8271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0985" y="11391562"/>
            <a:ext cx="26106894" cy="271515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0984" y="39662456"/>
            <a:ext cx="6810494" cy="22783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7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2B544-6F92-CB41-BF0F-886A8C5A4589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6561" y="39662456"/>
            <a:ext cx="10215741" cy="22783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7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77385" y="39662456"/>
            <a:ext cx="6810494" cy="22783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7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16031-C3DC-7746-9681-BD43A3CA4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590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3026847" rtl="0" eaLnBrk="1" latinLnBrk="0" hangingPunct="1">
        <a:lnSpc>
          <a:spcPct val="90000"/>
        </a:lnSpc>
        <a:spcBef>
          <a:spcPct val="0"/>
        </a:spcBef>
        <a:buNone/>
        <a:defRPr sz="145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712" indent="-756712" algn="l" defTabSz="3026847" rtl="0" eaLnBrk="1" latinLnBrk="0" hangingPunct="1">
        <a:lnSpc>
          <a:spcPct val="90000"/>
        </a:lnSpc>
        <a:spcBef>
          <a:spcPts val="3310"/>
        </a:spcBef>
        <a:buFont typeface="Arial" panose="020B0604020202020204" pitchFamily="34" charset="0"/>
        <a:buChar char="•"/>
        <a:defRPr sz="9269" kern="1200">
          <a:solidFill>
            <a:schemeClr val="tx1"/>
          </a:solidFill>
          <a:latin typeface="+mn-lt"/>
          <a:ea typeface="+mn-ea"/>
          <a:cs typeface="+mn-cs"/>
        </a:defRPr>
      </a:lvl1pPr>
      <a:lvl2pPr marL="2270135" indent="-756712" algn="l" defTabSz="302684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7944" kern="1200">
          <a:solidFill>
            <a:schemeClr val="tx1"/>
          </a:solidFill>
          <a:latin typeface="+mn-lt"/>
          <a:ea typeface="+mn-ea"/>
          <a:cs typeface="+mn-cs"/>
        </a:defRPr>
      </a:lvl2pPr>
      <a:lvl3pPr marL="3783559" indent="-756712" algn="l" defTabSz="302684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6620" kern="1200">
          <a:solidFill>
            <a:schemeClr val="tx1"/>
          </a:solidFill>
          <a:latin typeface="+mn-lt"/>
          <a:ea typeface="+mn-ea"/>
          <a:cs typeface="+mn-cs"/>
        </a:defRPr>
      </a:lvl3pPr>
      <a:lvl4pPr marL="5296982" indent="-756712" algn="l" defTabSz="302684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58" kern="1200">
          <a:solidFill>
            <a:schemeClr val="tx1"/>
          </a:solidFill>
          <a:latin typeface="+mn-lt"/>
          <a:ea typeface="+mn-ea"/>
          <a:cs typeface="+mn-cs"/>
        </a:defRPr>
      </a:lvl4pPr>
      <a:lvl5pPr marL="6810405" indent="-756712" algn="l" defTabSz="302684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58" kern="1200">
          <a:solidFill>
            <a:schemeClr val="tx1"/>
          </a:solidFill>
          <a:latin typeface="+mn-lt"/>
          <a:ea typeface="+mn-ea"/>
          <a:cs typeface="+mn-cs"/>
        </a:defRPr>
      </a:lvl5pPr>
      <a:lvl6pPr marL="8323829" indent="-756712" algn="l" defTabSz="302684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58" kern="1200">
          <a:solidFill>
            <a:schemeClr val="tx1"/>
          </a:solidFill>
          <a:latin typeface="+mn-lt"/>
          <a:ea typeface="+mn-ea"/>
          <a:cs typeface="+mn-cs"/>
        </a:defRPr>
      </a:lvl6pPr>
      <a:lvl7pPr marL="9837252" indent="-756712" algn="l" defTabSz="302684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58" kern="1200">
          <a:solidFill>
            <a:schemeClr val="tx1"/>
          </a:solidFill>
          <a:latin typeface="+mn-lt"/>
          <a:ea typeface="+mn-ea"/>
          <a:cs typeface="+mn-cs"/>
        </a:defRPr>
      </a:lvl7pPr>
      <a:lvl8pPr marL="11350676" indent="-756712" algn="l" defTabSz="302684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58" kern="1200">
          <a:solidFill>
            <a:schemeClr val="tx1"/>
          </a:solidFill>
          <a:latin typeface="+mn-lt"/>
          <a:ea typeface="+mn-ea"/>
          <a:cs typeface="+mn-cs"/>
        </a:defRPr>
      </a:lvl8pPr>
      <a:lvl9pPr marL="12864099" indent="-756712" algn="l" defTabSz="302684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5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6847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1pPr>
      <a:lvl2pPr marL="1513423" algn="l" defTabSz="3026847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2pPr>
      <a:lvl3pPr marL="3026847" algn="l" defTabSz="3026847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3pPr>
      <a:lvl4pPr marL="4540270" algn="l" defTabSz="3026847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4pPr>
      <a:lvl5pPr marL="6053694" algn="l" defTabSz="3026847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5pPr>
      <a:lvl6pPr marL="7567117" algn="l" defTabSz="3026847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6pPr>
      <a:lvl7pPr marL="9080541" algn="l" defTabSz="3026847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7pPr>
      <a:lvl8pPr marL="10593964" algn="l" defTabSz="3026847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8pPr>
      <a:lvl9pPr marL="12107388" algn="l" defTabSz="3026847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4" descr="STAR-logo-base-bal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9" t="2727" r="11311" b="3452"/>
          <a:stretch>
            <a:fillRect/>
          </a:stretch>
        </p:blipFill>
        <p:spPr bwMode="auto">
          <a:xfrm>
            <a:off x="644511" y="1904001"/>
            <a:ext cx="4212000" cy="42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0"/>
          <a:stretch>
            <a:fillRect/>
          </a:stretch>
        </p:blipFill>
        <p:spPr bwMode="auto">
          <a:xfrm>
            <a:off x="22865860" y="2711373"/>
            <a:ext cx="6675437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Placeholder 384"/>
              <p:cNvSpPr txBox="1">
                <a:spLocks/>
              </p:cNvSpPr>
              <p:nvPr/>
            </p:nvSpPr>
            <p:spPr>
              <a:xfrm>
                <a:off x="-3175" y="550446"/>
                <a:ext cx="30275213" cy="2699262"/>
              </a:xfrm>
              <a:prstGeom prst="rect">
                <a:avLst/>
              </a:prstGeom>
            </p:spPr>
            <p:txBody>
              <a:bodyPr anchor="ctr">
                <a:noAutofit/>
              </a:bodyPr>
              <a:lstStyle>
                <a:lvl1pPr marL="756872" indent="-756872" algn="l" defTabSz="3027487" rtl="0" eaLnBrk="1" latinLnBrk="0" hangingPunct="1">
                  <a:lnSpc>
                    <a:spcPct val="90000"/>
                  </a:lnSpc>
                  <a:spcBef>
                    <a:spcPts val="3311"/>
                  </a:spcBef>
                  <a:buFont typeface="Arial" panose="020B0604020202020204" pitchFamily="34" charset="0"/>
                  <a:buChar char="•"/>
                  <a:defRPr sz="927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70615" indent="-756872" algn="l" defTabSz="3027487" rtl="0" eaLnBrk="1" latinLnBrk="0" hangingPunct="1">
                  <a:lnSpc>
                    <a:spcPct val="90000"/>
                  </a:lnSpc>
                  <a:spcBef>
                    <a:spcPts val="1655"/>
                  </a:spcBef>
                  <a:buFont typeface="Arial" panose="020B0604020202020204" pitchFamily="34" charset="0"/>
                  <a:buChar char="•"/>
                  <a:defRPr sz="794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784359" indent="-756872" algn="l" defTabSz="3027487" rtl="0" eaLnBrk="1" latinLnBrk="0" hangingPunct="1">
                  <a:lnSpc>
                    <a:spcPct val="90000"/>
                  </a:lnSpc>
                  <a:spcBef>
                    <a:spcPts val="1655"/>
                  </a:spcBef>
                  <a:buFont typeface="Arial" panose="020B0604020202020204" pitchFamily="34" charset="0"/>
                  <a:buChar char="•"/>
                  <a:defRPr sz="662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298102" indent="-756872" algn="l" defTabSz="3027487" rtl="0" eaLnBrk="1" latinLnBrk="0" hangingPunct="1">
                  <a:lnSpc>
                    <a:spcPct val="90000"/>
                  </a:lnSpc>
                  <a:spcBef>
                    <a:spcPts val="1655"/>
                  </a:spcBef>
                  <a:buFont typeface="Arial" panose="020B0604020202020204" pitchFamily="34" charset="0"/>
                  <a:buChar char="•"/>
                  <a:defRPr sz="59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811846" indent="-756872" algn="l" defTabSz="3027487" rtl="0" eaLnBrk="1" latinLnBrk="0" hangingPunct="1">
                  <a:lnSpc>
                    <a:spcPct val="90000"/>
                  </a:lnSpc>
                  <a:spcBef>
                    <a:spcPts val="1655"/>
                  </a:spcBef>
                  <a:buFont typeface="Arial" panose="020B0604020202020204" pitchFamily="34" charset="0"/>
                  <a:buChar char="•"/>
                  <a:defRPr sz="59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8325589" indent="-756872" algn="l" defTabSz="3027487" rtl="0" eaLnBrk="1" latinLnBrk="0" hangingPunct="1">
                  <a:lnSpc>
                    <a:spcPct val="90000"/>
                  </a:lnSpc>
                  <a:spcBef>
                    <a:spcPts val="1655"/>
                  </a:spcBef>
                  <a:buFont typeface="Arial" panose="020B0604020202020204" pitchFamily="34" charset="0"/>
                  <a:buChar char="•"/>
                  <a:defRPr sz="59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839333" indent="-756872" algn="l" defTabSz="3027487" rtl="0" eaLnBrk="1" latinLnBrk="0" hangingPunct="1">
                  <a:lnSpc>
                    <a:spcPct val="90000"/>
                  </a:lnSpc>
                  <a:spcBef>
                    <a:spcPts val="1655"/>
                  </a:spcBef>
                  <a:buFont typeface="Arial" panose="020B0604020202020204" pitchFamily="34" charset="0"/>
                  <a:buChar char="•"/>
                  <a:defRPr sz="59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1353076" indent="-756872" algn="l" defTabSz="3027487" rtl="0" eaLnBrk="1" latinLnBrk="0" hangingPunct="1">
                  <a:lnSpc>
                    <a:spcPct val="90000"/>
                  </a:lnSpc>
                  <a:spcBef>
                    <a:spcPts val="1655"/>
                  </a:spcBef>
                  <a:buFont typeface="Arial" panose="020B0604020202020204" pitchFamily="34" charset="0"/>
                  <a:buChar char="•"/>
                  <a:defRPr sz="59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866820" indent="-756872" algn="l" defTabSz="3027487" rtl="0" eaLnBrk="1" latinLnBrk="0" hangingPunct="1">
                  <a:lnSpc>
                    <a:spcPct val="90000"/>
                  </a:lnSpc>
                  <a:spcBef>
                    <a:spcPts val="1655"/>
                  </a:spcBef>
                  <a:buFont typeface="Arial" panose="020B0604020202020204" pitchFamily="34" charset="0"/>
                  <a:buChar char="•"/>
                  <a:defRPr sz="59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7600" b="1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Reconstruction </a:t>
                </a:r>
                <a:r>
                  <a:rPr lang="en-US" sz="7600" b="1" dirty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of </a:t>
                </a:r>
                <a:r>
                  <a:rPr lang="en-US" sz="7600" b="1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Neutral-Triggered </a:t>
                </a:r>
                <a:r>
                  <a:rPr lang="en-US" sz="7600" b="1" dirty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F</a:t>
                </a:r>
                <a:r>
                  <a:rPr lang="en-US" sz="7600" b="1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ull </a:t>
                </a:r>
                <a:r>
                  <a:rPr lang="en-US" sz="7600" b="1" dirty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R</a:t>
                </a:r>
                <a:r>
                  <a:rPr lang="en-US" sz="7600" b="1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ecoil </a:t>
                </a:r>
                <a:r>
                  <a:rPr lang="en-US" sz="7600" b="1" dirty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J</a:t>
                </a:r>
                <a:r>
                  <a:rPr lang="en-US" sz="7600" b="1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ets </a:t>
                </a:r>
                <a:r>
                  <a:rPr lang="en-US" sz="7600" b="1" dirty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in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76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76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𝒔</m:t>
                        </m:r>
                      </m:e>
                    </m:rad>
                    <m:r>
                      <a:rPr lang="en-US" sz="7600" b="1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=</m:t>
                    </m:r>
                    <m:r>
                      <a:rPr lang="en-US" sz="7600" b="1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𝟐𝟎𝟎</m:t>
                    </m:r>
                  </m:oMath>
                </a14:m>
                <a:r>
                  <a:rPr lang="en-US" sz="7600" b="1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en-US" sz="7600" b="1" dirty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GeV </a:t>
                </a:r>
                <a:r>
                  <a:rPr lang="en-US" sz="7600" b="1" dirty="0" err="1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p+p</a:t>
                </a:r>
                <a:r>
                  <a:rPr lang="en-US" sz="7600" b="1" dirty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en-US" sz="7600" b="1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Collisions </a:t>
                </a:r>
                <a:r>
                  <a:rPr lang="en-US" sz="7600" b="1" dirty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at the STAR </a:t>
                </a:r>
                <a:r>
                  <a:rPr lang="en-US" sz="7600" b="1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Experiment</a:t>
                </a:r>
                <a:endParaRPr lang="en-US" sz="7600" b="1" dirty="0">
                  <a:solidFill>
                    <a:schemeClr val="accent5">
                      <a:lumMod val="50000"/>
                    </a:schemeClr>
                  </a:solidFill>
                  <a:latin typeface="Helvetica" panose="020B0604020202020204" pitchFamily="34" charset="0"/>
                  <a:ea typeface="Helvetica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 Placeholder 3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175" y="550446"/>
                <a:ext cx="30275213" cy="2699262"/>
              </a:xfrm>
              <a:prstGeom prst="rect">
                <a:avLst/>
              </a:prstGeom>
              <a:blipFill rotWithShape="0">
                <a:blip r:embed="rId5"/>
                <a:stretch>
                  <a:fillRect l="-483" t="-3386" b="-10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Placeholder 383"/>
          <p:cNvSpPr txBox="1">
            <a:spLocks/>
          </p:cNvSpPr>
          <p:nvPr/>
        </p:nvSpPr>
        <p:spPr>
          <a:xfrm>
            <a:off x="-3176" y="3809207"/>
            <a:ext cx="30275213" cy="1210980"/>
          </a:xfrm>
          <a:prstGeom prst="rect">
            <a:avLst/>
          </a:prstGeom>
        </p:spPr>
        <p:txBody>
          <a:bodyPr>
            <a:normAutofit/>
          </a:bodyPr>
          <a:lstStyle>
            <a:lvl1pPr marL="756872" indent="-756872" algn="l" defTabSz="3027487" rtl="0" eaLnBrk="1" latinLnBrk="0" hangingPunct="1">
              <a:lnSpc>
                <a:spcPct val="90000"/>
              </a:lnSpc>
              <a:spcBef>
                <a:spcPts val="3311"/>
              </a:spcBef>
              <a:buFont typeface="Arial" panose="020B0604020202020204" pitchFamily="34" charset="0"/>
              <a:buChar char="•"/>
              <a:defRPr sz="92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70615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79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84359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66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298102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11846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325589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39333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353076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866820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800" dirty="0" smtClean="0">
                <a:solidFill>
                  <a:schemeClr val="accent5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Derek Anderson, </a:t>
            </a:r>
            <a:r>
              <a:rPr lang="en-US" sz="5800" i="1" dirty="0">
                <a:solidFill>
                  <a:schemeClr val="accent5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for the STAR Collaboration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44511" y="6336553"/>
            <a:ext cx="28895880" cy="4636247"/>
          </a:xfrm>
          <a:prstGeom prst="roundRect">
            <a:avLst>
              <a:gd name="adj" fmla="val 5155"/>
            </a:avLst>
          </a:prstGeom>
          <a:solidFill>
            <a:schemeClr val="bg1"/>
          </a:solidFill>
          <a:ln w="508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644511" y="11487151"/>
            <a:ext cx="14102328" cy="12592050"/>
          </a:xfrm>
          <a:prstGeom prst="roundRect">
            <a:avLst>
              <a:gd name="adj" fmla="val 5155"/>
            </a:avLst>
          </a:prstGeom>
          <a:solidFill>
            <a:schemeClr val="bg1"/>
          </a:solidFill>
          <a:ln w="508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 Box 12"/>
          <p:cNvSpPr txBox="1">
            <a:spLocks noChangeArrowheads="1"/>
          </p:cNvSpPr>
          <p:nvPr/>
        </p:nvSpPr>
        <p:spPr bwMode="auto">
          <a:xfrm>
            <a:off x="10439670" y="40804888"/>
            <a:ext cx="9389519" cy="1333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471" tIns="50735" rIns="101471" bIns="50735">
            <a:spAutoFit/>
          </a:bodyPr>
          <a:lstStyle>
            <a:lvl1pPr defTabSz="3762375">
              <a:spcBef>
                <a:spcPct val="20000"/>
              </a:spcBef>
              <a:buChar char="•"/>
              <a:defRPr sz="146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 defTabSz="3762375">
              <a:spcBef>
                <a:spcPct val="20000"/>
              </a:spcBef>
              <a:buChar char="–"/>
              <a:defRPr sz="129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defTabSz="3762375">
              <a:spcBef>
                <a:spcPct val="20000"/>
              </a:spcBef>
              <a:buChar char="•"/>
              <a:defRPr sz="110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defTabSz="3762375">
              <a:spcBef>
                <a:spcPct val="20000"/>
              </a:spcBef>
              <a:buChar char="–"/>
              <a:defRPr sz="92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defTabSz="3762375">
              <a:spcBef>
                <a:spcPct val="20000"/>
              </a:spcBef>
              <a:buChar char="»"/>
              <a:defRPr sz="92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defTabSz="3762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defTabSz="3762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defTabSz="3762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defTabSz="3762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4000" dirty="0">
                <a:solidFill>
                  <a:schemeClr val="accent5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The STAR Collaboration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4000" dirty="0">
                <a:solidFill>
                  <a:schemeClr val="accent5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 </a:t>
            </a:r>
            <a:r>
              <a:rPr lang="en-US" altLang="zh-CN" sz="4000" dirty="0" err="1">
                <a:solidFill>
                  <a:schemeClr val="accent5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drupal.star.bnl.gov</a:t>
            </a:r>
            <a:r>
              <a:rPr lang="en-US" altLang="zh-CN" sz="4000" dirty="0">
                <a:solidFill>
                  <a:schemeClr val="accent5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/STAR/presentations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5552485" y="36880800"/>
            <a:ext cx="14154401" cy="3338831"/>
          </a:xfrm>
          <a:prstGeom prst="roundRect">
            <a:avLst>
              <a:gd name="adj" fmla="val 5155"/>
            </a:avLst>
          </a:prstGeom>
          <a:solidFill>
            <a:schemeClr val="bg1"/>
          </a:solidFill>
          <a:ln w="508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 Placeholder 333"/>
              <p:cNvSpPr txBox="1">
                <a:spLocks/>
              </p:cNvSpPr>
              <p:nvPr/>
            </p:nvSpPr>
            <p:spPr>
              <a:xfrm>
                <a:off x="644058" y="6319338"/>
                <a:ext cx="28897693" cy="4653462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t"/>
              <a:lstStyle>
                <a:defPPr>
                  <a:defRPr lang="en-US"/>
                </a:defPPr>
                <a:lvl1pPr marL="0" algn="l" defTabSz="1810969" rtl="0" eaLnBrk="1" latinLnBrk="0" hangingPunct="1">
                  <a:defRPr sz="3973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905485" algn="l" defTabSz="1810969" rtl="0" eaLnBrk="1" latinLnBrk="0" hangingPunct="1">
                  <a:defRPr sz="35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810969" algn="l" defTabSz="1810969" rtl="0" eaLnBrk="1" latinLnBrk="0" hangingPunct="1">
                  <a:defRPr sz="35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716454" algn="l" defTabSz="1810969" rtl="0" eaLnBrk="1" latinLnBrk="0" hangingPunct="1">
                  <a:defRPr sz="35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621938" algn="l" defTabSz="1810969" rtl="0" eaLnBrk="1" latinLnBrk="0" hangingPunct="1">
                  <a:defRPr sz="35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527423" algn="l" defTabSz="1810969" rtl="0" eaLnBrk="1" latinLnBrk="0" hangingPunct="1">
                  <a:defRPr sz="35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432908" algn="l" defTabSz="1810969" rtl="0" eaLnBrk="1" latinLnBrk="0" hangingPunct="1">
                  <a:defRPr sz="35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338392" algn="l" defTabSz="1810969" rtl="0" eaLnBrk="1" latinLnBrk="0" hangingPunct="1">
                  <a:defRPr sz="35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243877" algn="l" defTabSz="1810969" rtl="0" eaLnBrk="1" latinLnBrk="0" hangingPunct="1">
                  <a:defRPr sz="35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GB" sz="3600" b="1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Abstract</a:t>
                </a:r>
              </a:p>
              <a:p>
                <a:pPr algn="ctr"/>
                <a:endParaRPr lang="en-GB" sz="3000" b="1" dirty="0" smtClean="0">
                  <a:solidFill>
                    <a:schemeClr val="accent5">
                      <a:lumMod val="50000"/>
                    </a:schemeClr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  <a:p>
                <a:pPr algn="just"/>
                <a:r>
                  <a:rPr lang="en-US" sz="30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In heavy-ion collisions, the study of recoil jets tagged by high transverse-momentum “direct photons”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</m:ctrlPr>
                      </m:sSubPr>
                      <m:e>
                        <m:r>
                          <a:rPr lang="en-US" sz="3000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  <m:t>𝛾</m:t>
                        </m:r>
                      </m:e>
                      <m:sub>
                        <m:r>
                          <a:rPr lang="en-US" sz="3000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  <m:t>𝑑𝑖𝑟</m:t>
                        </m:r>
                      </m:sub>
                    </m:sSub>
                  </m:oMath>
                </a14:m>
                <a:r>
                  <a:rPr lang="en-US" sz="30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) provides a calibrated probe of </a:t>
                </a:r>
                <a:r>
                  <a:rPr lang="en-US" sz="3000" dirty="0" err="1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partonic</a:t>
                </a:r>
                <a:r>
                  <a:rPr lang="en-US" sz="3000" dirty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energy loss in the hot, dense medium produced in such </a:t>
                </a:r>
                <a:r>
                  <a:rPr lang="en-US" sz="30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collisions. </a:t>
                </a:r>
                <a:r>
                  <a:rPr lang="en-US" sz="3000" dirty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Since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</m:ctrlPr>
                      </m:sSubPr>
                      <m:e>
                        <m:r>
                          <a:rPr lang="en-US" sz="3000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  <m:t>𝛾</m:t>
                        </m:r>
                      </m:e>
                      <m:sub>
                        <m:r>
                          <a:rPr lang="en-US" sz="3000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  <m:t>𝑑𝑖𝑟</m:t>
                        </m:r>
                      </m:sub>
                    </m:sSub>
                    <m:r>
                      <a:rPr lang="en-US" sz="3000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/>
                        <a:cs typeface="Helvetica" charset="0"/>
                      </a:rPr>
                      <m:t> </m:t>
                    </m:r>
                  </m:oMath>
                </a14:m>
                <a:r>
                  <a:rPr lang="en-US" sz="30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does </a:t>
                </a:r>
                <a:r>
                  <a:rPr lang="en-US" sz="3000" dirty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not interact strongly with the medium, it closely approximates the initial energy of the recoiling </a:t>
                </a:r>
                <a:r>
                  <a:rPr lang="en-US" sz="3000" dirty="0" err="1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parton</a:t>
                </a:r>
                <a:r>
                  <a:rPr lang="en-US" sz="3000" dirty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. </a:t>
                </a:r>
                <a:r>
                  <a:rPr lang="en-US" sz="30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Moreover</a:t>
                </a:r>
                <a:r>
                  <a:rPr lang="en-US" sz="3000" dirty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, </a:t>
                </a:r>
                <a:r>
                  <a:rPr lang="en-US" sz="30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the </a:t>
                </a:r>
                <a:r>
                  <a:rPr lang="en-US" sz="3000" dirty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comparison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</m:ctrlPr>
                      </m:sSubPr>
                      <m:e>
                        <m:r>
                          <a:rPr lang="en-US" sz="3000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  <m:t>𝛾</m:t>
                        </m:r>
                      </m:e>
                      <m:sub>
                        <m:r>
                          <a:rPr lang="en-US" sz="3000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  <m:t>𝑑𝑖𝑟</m:t>
                        </m:r>
                      </m:sub>
                    </m:sSub>
                    <m:r>
                      <a:rPr lang="en-US" sz="3000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/>
                        <a:cs typeface="Helvetica" charset="0"/>
                      </a:rPr>
                      <m:t> </m:t>
                    </m:r>
                  </m:oMath>
                </a14:m>
                <a:r>
                  <a:rPr lang="en-US" sz="30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-</a:t>
                </a:r>
                <a:r>
                  <a:rPr lang="en-US" sz="3000" dirty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tagged recoil jets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0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30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3000" dirty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-tagged recoil jets may shed light on the path-length and color-factor dependence of in-medium </a:t>
                </a:r>
                <a:r>
                  <a:rPr lang="en-US" sz="3000" dirty="0" err="1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partonic</a:t>
                </a:r>
                <a:r>
                  <a:rPr lang="en-US" sz="3000" dirty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energy </a:t>
                </a:r>
                <a:r>
                  <a:rPr lang="en-US" sz="30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loss.  To </a:t>
                </a:r>
                <a:r>
                  <a:rPr lang="en-US" sz="3000" dirty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establish a vacuum fragmentation reference, we present the measurement of the yields of full recoil jets (recoil jets consisting of both charged and neutral particles) in </a:t>
                </a:r>
                <a:r>
                  <a:rPr lang="en-US" sz="3000" dirty="0" err="1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p+p</a:t>
                </a:r>
                <a:r>
                  <a:rPr lang="en-US" sz="3000" dirty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collisions.  </a:t>
                </a:r>
                <a:r>
                  <a:rPr lang="en-US" sz="30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Jets are reconstructed </a:t>
                </a:r>
                <a:r>
                  <a:rPr lang="en-US" sz="3000" dirty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using the STAR Time Projection Chamber and Barrel Electromagnetic Calorimeter in </a:t>
                </a:r>
                <a:r>
                  <a:rPr lang="en-US" sz="3000" dirty="0" err="1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p+p</a:t>
                </a:r>
                <a:r>
                  <a:rPr lang="en-US" sz="3000" dirty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collisions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0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30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  <m:r>
                      <a:rPr lang="en-US" sz="3000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=200</m:t>
                    </m:r>
                  </m:oMath>
                </a14:m>
                <a:r>
                  <a:rPr lang="en-US" sz="3000" dirty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GeV tagged by neutral-particle triggers recorded during the running year 2009.  </a:t>
                </a:r>
                <a:r>
                  <a:rPr lang="en-US" sz="30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To </a:t>
                </a:r>
                <a:r>
                  <a:rPr lang="en-US" sz="3000" dirty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assay the effect of reconstructing full jets versus charged-only jets in such studies, the yields of charged recoil-jets are compared to the yields of full recoil-jets</a:t>
                </a:r>
                <a:r>
                  <a:rPr lang="en-US" sz="30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.</a:t>
                </a:r>
                <a:endParaRPr lang="en-US" sz="3000" dirty="0">
                  <a:solidFill>
                    <a:schemeClr val="accent5">
                      <a:lumMod val="50000"/>
                    </a:schemeClr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mc:Choice>
        <mc:Fallback xmlns="">
          <p:sp>
            <p:nvSpPr>
              <p:cNvPr id="19" name="Text Placeholder 3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058" y="6319338"/>
                <a:ext cx="28897693" cy="4653462"/>
              </a:xfrm>
              <a:prstGeom prst="rect">
                <a:avLst/>
              </a:prstGeom>
              <a:blipFill rotWithShape="1">
                <a:blip r:embed="rId6"/>
                <a:stretch>
                  <a:fillRect l="-506" t="-1966" r="-4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 Placeholder 333"/>
          <p:cNvSpPr txBox="1">
            <a:spLocks/>
          </p:cNvSpPr>
          <p:nvPr/>
        </p:nvSpPr>
        <p:spPr>
          <a:xfrm>
            <a:off x="15552487" y="36880800"/>
            <a:ext cx="14220000" cy="3338830"/>
          </a:xfrm>
          <a:prstGeom prst="rect">
            <a:avLst/>
          </a:prstGeom>
          <a:noFill/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1810969" rtl="0" eaLnBrk="1" latinLnBrk="0" hangingPunct="1">
              <a:defRPr sz="397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05485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10969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16454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21938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27423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32908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38392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43877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600" b="1" dirty="0" smtClean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rPr>
              <a:t>References</a:t>
            </a:r>
          </a:p>
          <a:p>
            <a:pPr algn="ctr"/>
            <a:endParaRPr lang="en-GB" sz="2400" b="1" dirty="0">
              <a:solidFill>
                <a:schemeClr val="accent5">
                  <a:lumMod val="50000"/>
                </a:schemeClr>
              </a:solidFill>
              <a:latin typeface="Helvetica" panose="020B0604020202020204" pitchFamily="34" charset="0"/>
              <a:ea typeface="Helvetica" charset="0"/>
              <a:cs typeface="Helvetica" panose="020B0604020202020204" pitchFamily="34" charset="0"/>
            </a:endParaRPr>
          </a:p>
          <a:p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rPr>
              <a:t>[1</a:t>
            </a:r>
            <a:r>
              <a:rPr lang="en-GB" sz="1800" dirty="0" smtClean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rPr>
              <a:t>] </a:t>
            </a: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X.-N. Wang, Z. Huang, and I. </a:t>
            </a:r>
            <a:r>
              <a:rPr lang="en-US" sz="1800" dirty="0" err="1" smtClean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Sarcevic</a:t>
            </a: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Phys. Rev. Lett. </a:t>
            </a:r>
            <a:r>
              <a:rPr lang="en-US" sz="1800" b="1" dirty="0" smtClean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77</a:t>
            </a: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231 (1996</a:t>
            </a:r>
            <a:r>
              <a:rPr lang="en-US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</a:p>
          <a:p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rPr>
              <a:t>[2] T. </a:t>
            </a:r>
            <a:r>
              <a:rPr lang="en-US" sz="1800" dirty="0" err="1" smtClean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rPr>
              <a:t>Renk</a:t>
            </a: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rPr>
              <a:t>, Phys. Rev. C </a:t>
            </a:r>
            <a:r>
              <a:rPr lang="en-US" sz="1800" b="1" dirty="0" smtClean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rPr>
              <a:t>80</a:t>
            </a: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rPr>
              <a:t>, 014901 (2009)</a:t>
            </a:r>
          </a:p>
          <a:p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rPr>
              <a:t>[3] D. Florian </a:t>
            </a:r>
            <a:r>
              <a:rPr lang="en-US" sz="1800" i="1" dirty="0" smtClean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rPr>
              <a:t>et al.</a:t>
            </a: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rPr>
              <a:t>, Phys. Rev. D </a:t>
            </a:r>
            <a:r>
              <a:rPr lang="en-US" sz="1800" b="1" dirty="0" smtClean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rPr>
              <a:t>91</a:t>
            </a: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rPr>
              <a:t>, 014035 (2015)</a:t>
            </a:r>
          </a:p>
          <a:p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rPr>
              <a:t>[4] T. Kaufmann </a:t>
            </a:r>
            <a:r>
              <a:rPr lang="en-US" sz="1800" i="1" dirty="0" smtClean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rPr>
              <a:t>et al.</a:t>
            </a: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rPr>
              <a:t>, Phys. Rev. D </a:t>
            </a:r>
            <a:r>
              <a:rPr lang="en-US" sz="1800" b="1" dirty="0" smtClean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rPr>
              <a:t>92</a:t>
            </a: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rPr>
              <a:t>, 054015 (2015)</a:t>
            </a:r>
            <a:r>
              <a:rPr lang="pl-PL" sz="1800" dirty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rPr>
              <a:t/>
            </a:r>
            <a:br>
              <a:rPr lang="pl-PL" sz="1800" dirty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rPr>
            </a:br>
            <a:r>
              <a:rPr lang="en-GB" sz="1800" dirty="0" smtClean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rPr>
              <a:t>[5] L. </a:t>
            </a:r>
            <a:r>
              <a:rPr lang="en-GB" sz="1800" dirty="0" err="1" smtClean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rPr>
              <a:t>Adamczyk</a:t>
            </a:r>
            <a:r>
              <a:rPr lang="en-GB" sz="1800" dirty="0" smtClean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rPr>
              <a:t> </a:t>
            </a:r>
            <a:r>
              <a:rPr lang="en-GB" sz="1800" i="1" dirty="0" smtClean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rPr>
              <a:t>et al</a:t>
            </a:r>
            <a:r>
              <a:rPr lang="en-GB" sz="1800" dirty="0" smtClean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rPr>
              <a:t>. (</a:t>
            </a: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STAR Collaboration), Phys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Lett. B 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760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689-696 (2016) </a:t>
            </a:r>
            <a:endParaRPr lang="en-GB" sz="1800" dirty="0" smtClean="0">
              <a:solidFill>
                <a:schemeClr val="accent5">
                  <a:lumMod val="50000"/>
                </a:schemeClr>
              </a:solidFill>
              <a:latin typeface="Helvetica" panose="020B0604020202020204" pitchFamily="34" charset="0"/>
              <a:ea typeface="Helvetica" charset="0"/>
              <a:cs typeface="Helvetica" panose="020B0604020202020204" pitchFamily="34" charset="0"/>
            </a:endParaRPr>
          </a:p>
          <a:p>
            <a:r>
              <a:rPr lang="en-GB" sz="1800" dirty="0" smtClean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rPr>
              <a:t>[6] N. </a:t>
            </a:r>
            <a:r>
              <a:rPr lang="en-GB" sz="1800" dirty="0" err="1" smtClean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rPr>
              <a:t>Sahoo</a:t>
            </a:r>
            <a:r>
              <a:rPr lang="en-GB" sz="1800" dirty="0" smtClean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rPr>
              <a:t>, </a:t>
            </a:r>
            <a:r>
              <a:rPr lang="en-US" sz="1800" dirty="0" err="1" smtClean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Nucl.Phys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en-US" sz="1800" b="1" dirty="0" smtClean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A956</a:t>
            </a: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621-624 (2016)</a:t>
            </a:r>
          </a:p>
          <a:p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rPr>
              <a:t>[7] 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M.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Cacciari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G. P. Salam, and G.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Soyez</a:t>
            </a: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Eur</a:t>
            </a: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Phys. J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C72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1896 (2012</a:t>
            </a: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</a:p>
          <a:p>
            <a:r>
              <a:rPr lang="pl-PL" sz="1800" dirty="0" smtClean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rPr>
              <a:t>[</a:t>
            </a: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rPr>
              <a:t>8</a:t>
            </a:r>
            <a:r>
              <a:rPr lang="pl-PL" sz="1800" dirty="0" smtClean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rPr>
              <a:t>] 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T.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Sjöstrand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S.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Mrenna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and P. Z.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Skands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Comput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Phys.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Commun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en-US" sz="1800" b="1" dirty="0" smtClean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178</a:t>
            </a: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852 (2008)</a:t>
            </a:r>
            <a:endParaRPr lang="en-GB" sz="1800" dirty="0">
              <a:solidFill>
                <a:schemeClr val="accent5">
                  <a:lumMod val="50000"/>
                </a:schemeClr>
              </a:solidFill>
              <a:latin typeface="Helvetica" panose="020B0604020202020204" pitchFamily="34" charset="0"/>
              <a:ea typeface="Helvetica" charset="0"/>
              <a:cs typeface="Helvetica" panose="020B0604020202020204" pitchFamily="34" charset="0"/>
            </a:endParaRPr>
          </a:p>
          <a:p>
            <a:endParaRPr lang="en-GB" sz="2400" dirty="0">
              <a:solidFill>
                <a:schemeClr val="accent5">
                  <a:lumMod val="50000"/>
                </a:schemeClr>
              </a:solidFill>
              <a:latin typeface="Helvetica" panose="020B0604020202020204" pitchFamily="34" charset="0"/>
              <a:ea typeface="Helvetica" charset="0"/>
              <a:cs typeface="Helvetica" panose="020B0604020202020204" pitchFamily="34" charset="0"/>
            </a:endParaRPr>
          </a:p>
          <a:p>
            <a:endParaRPr lang="en-GB" sz="2100" dirty="0">
              <a:solidFill>
                <a:schemeClr val="accent5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 Placeholder 333"/>
              <p:cNvSpPr txBox="1">
                <a:spLocks/>
              </p:cNvSpPr>
              <p:nvPr/>
            </p:nvSpPr>
            <p:spPr>
              <a:xfrm>
                <a:off x="674490" y="12687480"/>
                <a:ext cx="7110453" cy="11391720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t"/>
              <a:lstStyle>
                <a:defPPr>
                  <a:defRPr lang="en-US"/>
                </a:defPPr>
                <a:lvl1pPr marL="0" algn="l" defTabSz="1810969" rtl="0" eaLnBrk="1" latinLnBrk="0" hangingPunct="1">
                  <a:defRPr sz="3973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905485" algn="l" defTabSz="1810969" rtl="0" eaLnBrk="1" latinLnBrk="0" hangingPunct="1">
                  <a:defRPr sz="35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810969" algn="l" defTabSz="1810969" rtl="0" eaLnBrk="1" latinLnBrk="0" hangingPunct="1">
                  <a:defRPr sz="35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716454" algn="l" defTabSz="1810969" rtl="0" eaLnBrk="1" latinLnBrk="0" hangingPunct="1">
                  <a:defRPr sz="35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621938" algn="l" defTabSz="1810969" rtl="0" eaLnBrk="1" latinLnBrk="0" hangingPunct="1">
                  <a:defRPr sz="35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527423" algn="l" defTabSz="1810969" rtl="0" eaLnBrk="1" latinLnBrk="0" hangingPunct="1">
                  <a:defRPr sz="35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432908" algn="l" defTabSz="1810969" rtl="0" eaLnBrk="1" latinLnBrk="0" hangingPunct="1">
                  <a:defRPr sz="35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338392" algn="l" defTabSz="1810969" rtl="0" eaLnBrk="1" latinLnBrk="0" hangingPunct="1">
                  <a:defRPr sz="35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243877" algn="l" defTabSz="1810969" rtl="0" eaLnBrk="1" latinLnBrk="0" hangingPunct="1">
                  <a:defRPr sz="35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Direct photons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</m:ctrlPr>
                      </m:sSubPr>
                      <m:e>
                        <m:r>
                          <a:rPr lang="en-US" sz="2600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  <m:t>𝛾</m:t>
                        </m:r>
                      </m:e>
                      <m:sub>
                        <m:r>
                          <a:rPr lang="en-US" sz="2600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  <m:t>𝑑𝑖𝑟</m:t>
                        </m:r>
                      </m:sub>
                    </m:sSub>
                  </m:oMath>
                </a14:m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) offer a channel to study medium-induced energy loss [1]</a:t>
                </a:r>
              </a:p>
              <a:p>
                <a:pPr marL="1248385" lvl="1" indent="-342900">
                  <a:buFont typeface="Arial" panose="020B0604020202020204" pitchFamily="34" charset="0"/>
                  <a:buChar char="•"/>
                </a:pPr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To leading order,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</m:ctrlPr>
                      </m:sSubPr>
                      <m:e>
                        <m:r>
                          <a:rPr lang="en-US" sz="2600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  <m:t>𝛾</m:t>
                        </m:r>
                      </m:e>
                      <m:sub>
                        <m:r>
                          <a:rPr lang="en-US" sz="2600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  <m:t>𝑑𝑖𝑟</m:t>
                        </m:r>
                      </m:sub>
                    </m:sSub>
                  </m:oMath>
                </a14:m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 do not interact strongly with medium</a:t>
                </a:r>
              </a:p>
              <a:p>
                <a:pPr marL="1248385" lvl="1" indent="-342900">
                  <a:buFont typeface="Arial" panose="020B0604020202020204" pitchFamily="34" charset="0"/>
                  <a:buChar char="•"/>
                </a:pPr>
                <a:r>
                  <a:rPr lang="en-US" sz="2600" dirty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M</a:t>
                </a:r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easured energy of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</m:ctrlPr>
                      </m:sSubPr>
                      <m:e>
                        <m:r>
                          <a:rPr lang="en-US" sz="2600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  <m:t>𝛾</m:t>
                        </m:r>
                      </m:e>
                      <m:sub>
                        <m:r>
                          <a:rPr lang="en-US" sz="2600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  <m:t>𝑑𝑖𝑟</m:t>
                        </m:r>
                      </m:sub>
                    </m:sSub>
                  </m:oMath>
                </a14:m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 closely approximates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</m:ctrlPr>
                      </m:sSubPr>
                      <m:e>
                        <m:r>
                          <a:rPr lang="en-US" sz="26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  <m:t>𝐸</m:t>
                        </m:r>
                      </m:e>
                      <m:sub>
                        <m:r>
                          <a:rPr lang="en-US" sz="26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 of recoiling </a:t>
                </a:r>
                <a:r>
                  <a:rPr lang="en-US" sz="2600" dirty="0" err="1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parton</a:t>
                </a:r>
                <a:endParaRPr lang="en-US" sz="2600" dirty="0" smtClean="0">
                  <a:solidFill>
                    <a:schemeClr val="accent5">
                      <a:lumMod val="50000"/>
                    </a:schemeClr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  <a:p>
                <a:endParaRPr lang="en-US" sz="2600" dirty="0" smtClean="0">
                  <a:solidFill>
                    <a:schemeClr val="accent5">
                      <a:lumMod val="50000"/>
                    </a:schemeClr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Comparing the quenching of jets recoiling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</m:ctrlPr>
                      </m:sSubPr>
                      <m:e>
                        <m:r>
                          <a:rPr lang="en-US" sz="2600" b="0" i="1" dirty="0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  <m:t>𝛾</m:t>
                        </m:r>
                      </m:e>
                      <m:sub>
                        <m:r>
                          <a:rPr lang="en-US" sz="2600" b="0" i="1" dirty="0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  <m:t>𝑑𝑖𝑟</m:t>
                        </m:r>
                      </m:sub>
                    </m:sSub>
                  </m:oMath>
                </a14:m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 to those recoiling from energetic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</a:rPr>
                          <m:t>𝜋</m:t>
                        </m:r>
                      </m:e>
                      <m:sup>
                        <m:r>
                          <a:rPr lang="en-US" sz="26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</a:rPr>
                          <m:t>0</m:t>
                        </m:r>
                      </m:sup>
                    </m:sSup>
                  </m:oMath>
                </a14:m>
                <a:endParaRPr lang="en-US" sz="2600" dirty="0" smtClean="0">
                  <a:solidFill>
                    <a:schemeClr val="accent5">
                      <a:lumMod val="50000"/>
                    </a:schemeClr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  <a:p>
                <a:pPr marL="1248385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6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6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</a:rPr>
                          <m:t>𝜋</m:t>
                        </m:r>
                      </m:e>
                      <m:sup>
                        <m:r>
                          <a:rPr lang="en-US" sz="26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 biased towards surface emission while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</m:ctrlPr>
                      </m:sSubPr>
                      <m:e>
                        <m:r>
                          <a:rPr lang="en-US" sz="2600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  <m:t>𝛾</m:t>
                        </m:r>
                      </m:e>
                      <m:sub>
                        <m:r>
                          <a:rPr lang="en-US" sz="2600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  <m:t>𝑑𝑖𝑟</m:t>
                        </m:r>
                      </m:sub>
                    </m:sSub>
                  </m:oMath>
                </a14:m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 have no such bias [2]</a:t>
                </a:r>
              </a:p>
              <a:p>
                <a:pPr marL="1248385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6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6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</a:rPr>
                          <m:t>𝜋</m:t>
                        </m:r>
                      </m:e>
                      <m:sup>
                        <m:r>
                          <a:rPr lang="en-US" sz="26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</a:rPr>
                          <m:t>0</m:t>
                        </m:r>
                      </m:sup>
                    </m:sSup>
                    <m:r>
                      <a:rPr lang="en-US" sz="2600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 mostly recoil from gluon jets [3, 4]</a:t>
                </a:r>
              </a:p>
              <a:p>
                <a:pPr marL="1248385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</m:ctrlPr>
                      </m:sSubPr>
                      <m:e>
                        <m:r>
                          <a:rPr lang="en-US" sz="2600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  <m:t>𝛾</m:t>
                        </m:r>
                      </m:e>
                      <m:sub>
                        <m:r>
                          <a:rPr lang="en-US" sz="2600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  <m:t>𝑑𝑖𝑟</m:t>
                        </m:r>
                      </m:sub>
                    </m:sSub>
                  </m:oMath>
                </a14:m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 mostly recoil from quark jets</a:t>
                </a:r>
              </a:p>
              <a:p>
                <a:pPr marL="1248385" lvl="1" indent="-342900">
                  <a:buFont typeface="Cambria Math" panose="02040503050406030204" pitchFamily="18" charset="0"/>
                  <a:buChar char="∴"/>
                </a:pPr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On average, jets recoiling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</m:ctrlPr>
                      </m:sSubPr>
                      <m:e>
                        <m:r>
                          <a:rPr lang="en-US" sz="2600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  <m:t>𝛾</m:t>
                        </m:r>
                      </m:e>
                      <m:sub>
                        <m:r>
                          <a:rPr lang="en-US" sz="2600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  <m:t>𝑑𝑖𝑟</m:t>
                        </m:r>
                      </m:sub>
                    </m:sSub>
                  </m:oMath>
                </a14:m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 should</a:t>
                </a:r>
                <a:r>
                  <a:rPr lang="en-US" sz="2600" b="1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 </a:t>
                </a:r>
                <a:r>
                  <a:rPr lang="en-US" sz="2600" b="1" dirty="0" smtClean="0">
                    <a:solidFill>
                      <a:schemeClr val="accent2"/>
                    </a:solidFill>
                    <a:latin typeface="Helvetica" charset="0"/>
                    <a:ea typeface="Helvetica" charset="0"/>
                    <a:cs typeface="Helvetica" charset="0"/>
                  </a:rPr>
                  <a:t>be less quenched </a:t>
                </a:r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than those recoiling from </a:t>
                </a:r>
                <a:r>
                  <a:rPr lang="en-US" sz="2600" dirty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energetic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6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</a:rPr>
                          <m:t>𝜋</m:t>
                        </m:r>
                      </m:e>
                      <m:sup>
                        <m:r>
                          <a:rPr lang="en-US" sz="26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</a:rPr>
                          <m:t>0</m:t>
                        </m:r>
                      </m:sup>
                    </m:sSup>
                  </m:oMath>
                </a14:m>
                <a:endParaRPr lang="en-US" sz="2600" dirty="0" smtClean="0">
                  <a:solidFill>
                    <a:schemeClr val="accent5">
                      <a:lumMod val="50000"/>
                    </a:schemeClr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Recent measurement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  <m:t>𝐼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  <m:t>𝐴𝐴</m:t>
                        </m:r>
                      </m:sub>
                    </m:sSub>
                  </m:oMath>
                </a14:m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 by the STAR collaboration [</a:t>
                </a:r>
                <a:r>
                  <a:rPr lang="en-US" sz="2600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5]</a:t>
                </a:r>
                <a:endParaRPr lang="en-US" sz="2600" dirty="0" smtClean="0">
                  <a:solidFill>
                    <a:schemeClr val="accent5">
                      <a:lumMod val="50000"/>
                    </a:schemeClr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  <a:p>
                <a:pPr marL="1248385" lvl="1" indent="-342900">
                  <a:buFont typeface="Arial" panose="020B0604020202020204" pitchFamily="34" charset="0"/>
                  <a:buChar char="•"/>
                </a:pPr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Difference </a:t>
                </a:r>
                <a:r>
                  <a:rPr lang="en-US" sz="2600" b="1" dirty="0" smtClean="0">
                    <a:solidFill>
                      <a:schemeClr val="accent2"/>
                    </a:solidFill>
                    <a:latin typeface="Helvetica" charset="0"/>
                    <a:ea typeface="Helvetica" charset="0"/>
                    <a:cs typeface="Helvetica" charset="0"/>
                  </a:rPr>
                  <a:t>not observed within uncertainty!</a:t>
                </a:r>
                <a:endParaRPr lang="en-US" sz="2600" dirty="0" smtClean="0">
                  <a:solidFill>
                    <a:schemeClr val="accent2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  <a:p>
                <a:endParaRPr lang="en-US" sz="2600" dirty="0">
                  <a:solidFill>
                    <a:schemeClr val="accent5">
                      <a:lumMod val="50000"/>
                    </a:schemeClr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Now pursuing full jet reconstruction of jets recoiling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</m:ctrlPr>
                      </m:sSubPr>
                      <m:e>
                        <m:r>
                          <a:rPr lang="en-US" sz="2600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  <m:t>𝛾</m:t>
                        </m:r>
                      </m:e>
                      <m:sub>
                        <m:r>
                          <a:rPr lang="en-US" sz="2600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  <m:t>𝑑𝑖𝑟</m:t>
                        </m:r>
                      </m:sub>
                    </m:sSub>
                  </m:oMath>
                </a14:m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 and energetic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6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</a:rPr>
                          <m:t>𝜋</m:t>
                        </m:r>
                      </m:e>
                      <m:sup>
                        <m:r>
                          <a:rPr lang="en-US" sz="26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 in </a:t>
                </a:r>
                <a:r>
                  <a:rPr lang="en-US" sz="2600" dirty="0" err="1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Au+Au</a:t>
                </a:r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 collisions</a:t>
                </a:r>
              </a:p>
              <a:p>
                <a:pPr marL="1248385" lvl="1" indent="-342900">
                  <a:buFont typeface="Arial" panose="020B0604020202020204" pitchFamily="34" charset="0"/>
                  <a:buChar char="•"/>
                </a:pPr>
                <a:r>
                  <a:rPr lang="en-US" sz="2600" dirty="0" err="1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p+p</a:t>
                </a:r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 collisions serve as control in which no medium is produced</a:t>
                </a:r>
              </a:p>
            </p:txBody>
          </p:sp>
        </mc:Choice>
        <mc:Fallback xmlns="">
          <p:sp>
            <p:nvSpPr>
              <p:cNvPr id="31" name="Text Placeholder 3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490" y="12687480"/>
                <a:ext cx="7110453" cy="11391720"/>
              </a:xfrm>
              <a:prstGeom prst="rect">
                <a:avLst/>
              </a:prstGeom>
              <a:blipFill rotWithShape="1">
                <a:blip r:embed="rId7"/>
                <a:stretch>
                  <a:fillRect l="-1372" t="-482" r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ounded Rectangle 15"/>
          <p:cNvSpPr/>
          <p:nvPr/>
        </p:nvSpPr>
        <p:spPr>
          <a:xfrm>
            <a:off x="644511" y="24536400"/>
            <a:ext cx="14102327" cy="15687584"/>
          </a:xfrm>
          <a:prstGeom prst="roundRect">
            <a:avLst>
              <a:gd name="adj" fmla="val 5155"/>
            </a:avLst>
          </a:prstGeom>
          <a:solidFill>
            <a:schemeClr val="bg1"/>
          </a:solidFill>
          <a:ln w="508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Placeholder 333"/>
              <p:cNvSpPr txBox="1">
                <a:spLocks/>
              </p:cNvSpPr>
              <p:nvPr/>
            </p:nvSpPr>
            <p:spPr>
              <a:xfrm>
                <a:off x="663351" y="25927050"/>
                <a:ext cx="7099314" cy="4267645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t"/>
              <a:lstStyle>
                <a:defPPr>
                  <a:defRPr lang="en-US"/>
                </a:defPPr>
                <a:lvl1pPr marL="0" algn="l" defTabSz="1810969" rtl="0" eaLnBrk="1" latinLnBrk="0" hangingPunct="1">
                  <a:defRPr sz="3973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905485" algn="l" defTabSz="1810969" rtl="0" eaLnBrk="1" latinLnBrk="0" hangingPunct="1">
                  <a:defRPr sz="35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810969" algn="l" defTabSz="1810969" rtl="0" eaLnBrk="1" latinLnBrk="0" hangingPunct="1">
                  <a:defRPr sz="35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716454" algn="l" defTabSz="1810969" rtl="0" eaLnBrk="1" latinLnBrk="0" hangingPunct="1">
                  <a:defRPr sz="35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621938" algn="l" defTabSz="1810969" rtl="0" eaLnBrk="1" latinLnBrk="0" hangingPunct="1">
                  <a:defRPr sz="35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527423" algn="l" defTabSz="1810969" rtl="0" eaLnBrk="1" latinLnBrk="0" hangingPunct="1">
                  <a:defRPr sz="35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432908" algn="l" defTabSz="1810969" rtl="0" eaLnBrk="1" latinLnBrk="0" hangingPunct="1">
                  <a:defRPr sz="35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338392" algn="l" defTabSz="1810969" rtl="0" eaLnBrk="1" latinLnBrk="0" hangingPunct="1">
                  <a:defRPr sz="35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243877" algn="l" defTabSz="1810969" rtl="0" eaLnBrk="1" latinLnBrk="0" hangingPunct="1">
                  <a:defRPr sz="35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600" b="1" dirty="0" smtClean="0">
                    <a:solidFill>
                      <a:schemeClr val="accent2"/>
                    </a:solidFill>
                    <a:latin typeface="Helvetica" charset="0"/>
                    <a:ea typeface="Helvetica" charset="0"/>
                    <a:cs typeface="Helvetica" charset="0"/>
                  </a:rPr>
                  <a:t>Time Projection Chamber (TPC):</a:t>
                </a:r>
              </a:p>
              <a:p>
                <a:pPr marL="1248385" lvl="1" indent="-342900">
                  <a:buFont typeface="Arial" panose="020B0604020202020204" pitchFamily="34" charset="0"/>
                  <a:buChar char="•"/>
                </a:pPr>
                <a:r>
                  <a:rPr lang="en-US" sz="2600" dirty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C</a:t>
                </a:r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harged particle (track)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</m:ctrlPr>
                      </m:sSubPr>
                      <m:e>
                        <m:r>
                          <a:rPr lang="en-US" sz="2600" b="0" i="1" dirty="0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𝑝</m:t>
                        </m:r>
                      </m:e>
                      <m:sub>
                        <m:r>
                          <a:rPr lang="en-US" sz="2600" b="0" i="1" dirty="0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𝑇</m:t>
                        </m:r>
                      </m:sub>
                    </m:sSub>
                  </m:oMath>
                </a14:m>
                <a:endParaRPr lang="en-US" sz="2600" dirty="0" smtClean="0">
                  <a:solidFill>
                    <a:schemeClr val="accent5">
                      <a:lumMod val="50000"/>
                    </a:schemeClr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600" b="1" dirty="0" smtClean="0">
                    <a:solidFill>
                      <a:schemeClr val="accent2"/>
                    </a:solidFill>
                    <a:latin typeface="Helvetica" charset="0"/>
                    <a:ea typeface="Helvetica" charset="0"/>
                    <a:cs typeface="Helvetica" charset="0"/>
                  </a:rPr>
                  <a:t>Barrel Electro-Magnetic Calorimeter (BEMC):</a:t>
                </a:r>
              </a:p>
              <a:p>
                <a:pPr marL="1248385" lvl="1" indent="-342900">
                  <a:buFont typeface="Arial" panose="020B0604020202020204" pitchFamily="34" charset="0"/>
                  <a:buChar char="•"/>
                </a:pPr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Neutral particle (tower)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</m:ctrlPr>
                      </m:sSubPr>
                      <m:e>
                        <m:r>
                          <a:rPr lang="en-US" sz="2600" b="0" i="1" dirty="0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𝐸</m:t>
                        </m:r>
                      </m:e>
                      <m:sub>
                        <m:r>
                          <a:rPr lang="en-US" sz="2600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𝑇</m:t>
                        </m:r>
                      </m:sub>
                    </m:sSub>
                  </m:oMath>
                </a14:m>
                <a:endParaRPr lang="en-US" sz="2600" dirty="0" smtClean="0">
                  <a:solidFill>
                    <a:schemeClr val="accent5">
                      <a:lumMod val="50000"/>
                    </a:schemeClr>
                  </a:solidFill>
                  <a:latin typeface="Helvetica" panose="020B0604020202020204" pitchFamily="34" charset="0"/>
                  <a:ea typeface="Helvetica" charset="0"/>
                  <a:cs typeface="Helvetica" panose="020B0604020202020204" pitchFamily="34" charset="0"/>
                </a:endParaRPr>
              </a:p>
              <a:p>
                <a:pPr marL="1248385" lvl="1" indent="-342900">
                  <a:buFont typeface="Arial" panose="020B0604020202020204" pitchFamily="34" charset="0"/>
                  <a:buChar char="•"/>
                </a:pPr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Used to trigger on </a:t>
                </a:r>
                <a:r>
                  <a:rPr lang="en-US" sz="2600" dirty="0" err="1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p+p</a:t>
                </a:r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 collisions containing energetic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</m:ctrlPr>
                      </m:sSubPr>
                      <m:e>
                        <m:r>
                          <a:rPr lang="en-US" sz="2600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  <m:t>𝛾</m:t>
                        </m:r>
                      </m:e>
                      <m:sub>
                        <m:r>
                          <a:rPr lang="en-US" sz="2600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  <m:t>𝑑𝑖𝑟</m:t>
                        </m:r>
                      </m:sub>
                    </m:sSub>
                    <m:r>
                      <a:rPr lang="en-US" sz="2600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/>
                        <a:cs typeface="Helvetica" charset="0"/>
                      </a:rPr>
                      <m:t> </m:t>
                    </m:r>
                  </m:oMath>
                </a14:m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 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6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6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sz="2600" dirty="0" smtClean="0">
                  <a:solidFill>
                    <a:schemeClr val="accent5">
                      <a:lumMod val="50000"/>
                    </a:schemeClr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Energetic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</m:ctrlPr>
                      </m:sSubPr>
                      <m:e>
                        <m:r>
                          <a:rPr lang="en-US" sz="2600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  <m:t>𝛾</m:t>
                        </m:r>
                      </m:e>
                      <m:sub>
                        <m:r>
                          <a:rPr lang="en-US" sz="2600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  <m:t>𝑑𝑖𝑟</m:t>
                        </m:r>
                      </m:sub>
                    </m:sSub>
                  </m:oMath>
                </a14:m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-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6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6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-triggers satisfy:</a:t>
                </a:r>
              </a:p>
              <a:p>
                <a:pPr marL="1248385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60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</m:ctrlPr>
                      </m:sSubSupPr>
                      <m:e>
                        <m:r>
                          <a:rPr lang="en-US" sz="26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𝐸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𝑇</m:t>
                        </m:r>
                      </m:sub>
                      <m:sup>
                        <m:r>
                          <a:rPr lang="en-US" sz="26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𝑡𝑟𝑔</m:t>
                        </m:r>
                      </m:sup>
                    </m:sSubSup>
                    <m:r>
                      <a:rPr lang="en-US" sz="2600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∈(9, 30)</m:t>
                    </m:r>
                  </m:oMath>
                </a14:m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 GeV</a:t>
                </a:r>
              </a:p>
              <a:p>
                <a:pPr marL="1248385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60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60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/>
                                <a:cs typeface="Helvetica" charset="0"/>
                              </a:rPr>
                            </m:ctrlPr>
                          </m:sSubPr>
                          <m:e>
                            <m:r>
                              <a:rPr lang="en-US" sz="2600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sz="2600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  <m:t>𝑡𝑟𝑔</m:t>
                            </m:r>
                          </m:sub>
                        </m:sSub>
                      </m:e>
                    </m:d>
                    <m:r>
                      <a:rPr lang="en-US" sz="2600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&lt;0.9</m:t>
                    </m:r>
                  </m:oMath>
                </a14:m>
                <a:endParaRPr lang="en-US" sz="2600" dirty="0" smtClean="0">
                  <a:solidFill>
                    <a:schemeClr val="accent5">
                      <a:lumMod val="50000"/>
                    </a:schemeClr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mc:Choice>
        <mc:Fallback xmlns="">
          <p:sp>
            <p:nvSpPr>
              <p:cNvPr id="15" name="Text Placeholder 3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351" y="25927050"/>
                <a:ext cx="7099314" cy="4267645"/>
              </a:xfrm>
              <a:prstGeom prst="rect">
                <a:avLst/>
              </a:prstGeom>
              <a:blipFill rotWithShape="0">
                <a:blip r:embed="rId8"/>
                <a:stretch>
                  <a:fillRect l="-1375" t="-1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ounded Rectangle 16"/>
          <p:cNvSpPr/>
          <p:nvPr/>
        </p:nvSpPr>
        <p:spPr>
          <a:xfrm>
            <a:off x="15552487" y="11414113"/>
            <a:ext cx="14154400" cy="19944439"/>
          </a:xfrm>
          <a:prstGeom prst="roundRect">
            <a:avLst>
              <a:gd name="adj" fmla="val 5155"/>
            </a:avLst>
          </a:prstGeom>
          <a:solidFill>
            <a:schemeClr val="bg1"/>
          </a:solidFill>
          <a:ln w="508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 Placeholder 333"/>
              <p:cNvSpPr txBox="1">
                <a:spLocks/>
              </p:cNvSpPr>
              <p:nvPr/>
            </p:nvSpPr>
            <p:spPr>
              <a:xfrm>
                <a:off x="15552486" y="12687480"/>
                <a:ext cx="7313374" cy="7421768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t"/>
              <a:lstStyle>
                <a:defPPr>
                  <a:defRPr lang="en-US"/>
                </a:defPPr>
                <a:lvl1pPr marL="0" algn="l" defTabSz="1810969" rtl="0" eaLnBrk="1" latinLnBrk="0" hangingPunct="1">
                  <a:defRPr sz="3973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905485" algn="l" defTabSz="1810969" rtl="0" eaLnBrk="1" latinLnBrk="0" hangingPunct="1">
                  <a:defRPr sz="35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810969" algn="l" defTabSz="1810969" rtl="0" eaLnBrk="1" latinLnBrk="0" hangingPunct="1">
                  <a:defRPr sz="35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716454" algn="l" defTabSz="1810969" rtl="0" eaLnBrk="1" latinLnBrk="0" hangingPunct="1">
                  <a:defRPr sz="35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621938" algn="l" defTabSz="1810969" rtl="0" eaLnBrk="1" latinLnBrk="0" hangingPunct="1">
                  <a:defRPr sz="35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527423" algn="l" defTabSz="1810969" rtl="0" eaLnBrk="1" latinLnBrk="0" hangingPunct="1">
                  <a:defRPr sz="35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432908" algn="l" defTabSz="1810969" rtl="0" eaLnBrk="1" latinLnBrk="0" hangingPunct="1">
                  <a:defRPr sz="35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338392" algn="l" defTabSz="1810969" rtl="0" eaLnBrk="1" latinLnBrk="0" hangingPunct="1">
                  <a:defRPr sz="35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243877" algn="l" defTabSz="1810969" rtl="0" eaLnBrk="1" latinLnBrk="0" hangingPunct="1">
                  <a:defRPr sz="35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Jet reconstructed from</a:t>
                </a:r>
              </a:p>
              <a:p>
                <a:pPr marL="1248385" lvl="1" indent="-342900">
                  <a:buFont typeface="Arial" panose="020B0604020202020204" pitchFamily="34" charset="0"/>
                  <a:buChar char="•"/>
                </a:pPr>
                <a:r>
                  <a:rPr lang="en-US" sz="2600" dirty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TPC tracks 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600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</m:ctrlPr>
                      </m:sSubSupPr>
                      <m:e>
                        <m:r>
                          <a:rPr lang="en-US" sz="2600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𝑝</m:t>
                        </m:r>
                      </m:e>
                      <m:sub>
                        <m:r>
                          <a:rPr lang="en-US" sz="2600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𝑇</m:t>
                        </m:r>
                      </m:sub>
                      <m:sup>
                        <m:r>
                          <a:rPr lang="en-US" sz="2600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𝑡𝑟𝑘</m:t>
                        </m:r>
                      </m:sup>
                    </m:sSubSup>
                    <m:r>
                      <a:rPr lang="en-US" sz="2600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∈</m:t>
                    </m:r>
                    <m:d>
                      <m:dPr>
                        <m:ctrlPr>
                          <a:rPr lang="en-US" sz="2600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</m:ctrlPr>
                      </m:dPr>
                      <m:e>
                        <m:r>
                          <a:rPr lang="en-US" sz="2600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0.2, 30</m:t>
                        </m:r>
                      </m:e>
                    </m:d>
                  </m:oMath>
                </a14:m>
                <a:r>
                  <a:rPr lang="en-US" sz="2600" dirty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 </a:t>
                </a:r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GeV/c </a:t>
                </a:r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and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6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60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/>
                                <a:cs typeface="Helvetica" charset="0"/>
                              </a:rPr>
                            </m:ctrlPr>
                          </m:sSubPr>
                          <m:e>
                            <m:r>
                              <a:rPr lang="en-US" sz="2600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sz="2600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  <m:t>𝑡𝑟𝑘</m:t>
                            </m:r>
                          </m:sub>
                        </m:sSub>
                      </m:e>
                    </m:d>
                    <m:r>
                      <a:rPr lang="en-US" sz="2600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&lt;1</m:t>
                    </m:r>
                  </m:oMath>
                </a14:m>
                <a:endParaRPr lang="en-US" sz="2600" dirty="0">
                  <a:solidFill>
                    <a:schemeClr val="accent5">
                      <a:lumMod val="50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marL="1248385" lvl="1" indent="-342900">
                  <a:buFont typeface="Arial" panose="020B0604020202020204" pitchFamily="34" charset="0"/>
                  <a:buChar char="•"/>
                </a:pPr>
                <a:r>
                  <a:rPr lang="en-US" sz="2600" dirty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BEMC towers 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600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</m:ctrlPr>
                      </m:sSubSupPr>
                      <m:e>
                        <m:r>
                          <a:rPr lang="en-US" sz="2600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𝐸</m:t>
                        </m:r>
                      </m:e>
                      <m:sub>
                        <m:r>
                          <a:rPr lang="en-US" sz="2600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𝑇</m:t>
                        </m:r>
                      </m:sub>
                      <m:sup>
                        <m:r>
                          <a:rPr lang="en-US" sz="2600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𝑡𝑤𝑟</m:t>
                        </m:r>
                      </m:sup>
                    </m:sSubSup>
                    <m:r>
                      <a:rPr lang="en-US" sz="2600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∈</m:t>
                    </m:r>
                    <m:d>
                      <m:dPr>
                        <m:ctrlPr>
                          <a:rPr lang="en-US" sz="2600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</m:ctrlPr>
                      </m:dPr>
                      <m:e>
                        <m:r>
                          <a:rPr lang="en-US" sz="2600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0.2, 30</m:t>
                        </m:r>
                      </m:e>
                    </m:d>
                  </m:oMath>
                </a14:m>
                <a:r>
                  <a:rPr lang="en-US" sz="2600" dirty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 GeV (after “100% Hadronic Correction</a:t>
                </a:r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”) </a:t>
                </a:r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and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6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60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600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sz="2600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𝑡𝑤𝑟</m:t>
                            </m:r>
                          </m:sub>
                        </m:sSub>
                      </m:e>
                    </m:d>
                    <m:r>
                      <a:rPr lang="en-US" sz="2600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/>
                        <a:cs typeface="Helvetica" panose="020B0604020202020204" pitchFamily="34" charset="0"/>
                      </a:rPr>
                      <m:t>&lt;1</m:t>
                    </m:r>
                  </m:oMath>
                </a14:m>
                <a:endParaRPr lang="en-US" sz="2600" dirty="0" smtClean="0">
                  <a:solidFill>
                    <a:schemeClr val="accent5">
                      <a:lumMod val="50000"/>
                    </a:schemeClr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Clustered using </a:t>
                </a:r>
                <a:r>
                  <a:rPr lang="en-US" sz="2600" dirty="0" err="1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FastJet</a:t>
                </a:r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 </a:t>
                </a:r>
                <a:r>
                  <a:rPr lang="en-US" sz="2600" dirty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3.0.6 </a:t>
                </a:r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[7]</a:t>
                </a:r>
              </a:p>
              <a:p>
                <a:endParaRPr lang="en-US" sz="2600" dirty="0" smtClean="0">
                  <a:solidFill>
                    <a:schemeClr val="accent5">
                      <a:lumMod val="50000"/>
                    </a:schemeClr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Jet candidates satisfy:</a:t>
                </a:r>
              </a:p>
              <a:p>
                <a:pPr marL="1248385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  <m:t>𝐴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  <m:t>𝑗𝑒𝑡</m:t>
                        </m:r>
                      </m:sub>
                    </m:sSub>
                    <m:r>
                      <a:rPr lang="en-US" sz="2600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/>
                        <a:cs typeface="Helvetica" charset="0"/>
                      </a:rPr>
                      <m:t>&gt;0.2</m:t>
                    </m:r>
                  </m:oMath>
                </a14:m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60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</m:ctrlPr>
                      </m:sSubSupPr>
                      <m:e>
                        <m:r>
                          <a:rPr lang="en-US" sz="26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  <m:t>𝑝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  <m:t>𝑇</m:t>
                        </m:r>
                        <m:r>
                          <a:rPr lang="en-US" sz="26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  <m:t>,</m:t>
                        </m:r>
                        <m:r>
                          <a:rPr lang="en-US" sz="26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  <m:t>𝑗𝑒𝑡</m:t>
                        </m:r>
                      </m:sub>
                      <m:sup>
                        <m:r>
                          <a:rPr lang="en-US" sz="26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  <m:t>𝑟𝑎𝑤</m:t>
                        </m:r>
                      </m:sup>
                    </m:sSubSup>
                    <m:r>
                      <a:rPr lang="en-US" sz="2600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/>
                        <a:cs typeface="Helvetica" charset="0"/>
                      </a:rPr>
                      <m:t>&gt;0.2</m:t>
                    </m:r>
                  </m:oMath>
                </a14:m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 GeV/c</a:t>
                </a:r>
              </a:p>
              <a:p>
                <a:pPr marL="1248385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60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60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/>
                                <a:cs typeface="Helvetica" charset="0"/>
                              </a:rPr>
                            </m:ctrlPr>
                          </m:sSubPr>
                          <m:e>
                            <m:r>
                              <a:rPr lang="en-US" sz="2600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/>
                                <a:cs typeface="Helvetica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sz="2600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/>
                                <a:cs typeface="Helvetica" charset="0"/>
                              </a:rPr>
                              <m:t>𝑗𝑒𝑡</m:t>
                            </m:r>
                          </m:sub>
                        </m:sSub>
                      </m:e>
                    </m:d>
                    <m:r>
                      <a:rPr lang="en-US" sz="2600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/>
                        <a:cs typeface="Helvetica" charset="0"/>
                      </a:rPr>
                      <m:t>&lt;1−</m:t>
                    </m:r>
                    <m:r>
                      <a:rPr lang="en-US" sz="2600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/>
                        <a:cs typeface="Helvetica" charset="0"/>
                      </a:rPr>
                      <m:t>𝑅</m:t>
                    </m:r>
                  </m:oMath>
                </a14:m>
                <a:endParaRPr lang="en-US" sz="2600" dirty="0" smtClean="0">
                  <a:solidFill>
                    <a:schemeClr val="accent5">
                      <a:lumMod val="50000"/>
                    </a:schemeClr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  <a:p>
                <a:endParaRPr lang="en-US" sz="2600" dirty="0" smtClean="0">
                  <a:solidFill>
                    <a:schemeClr val="accent5">
                      <a:lumMod val="50000"/>
                    </a:schemeClr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Jet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6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6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2600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 adjusted for background energy density with:</a:t>
                </a:r>
                <a:endParaRPr lang="en-US" sz="2600" dirty="0">
                  <a:solidFill>
                    <a:schemeClr val="accent5">
                      <a:lumMod val="50000"/>
                    </a:schemeClr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600" b="1" i="1">
                              <a:solidFill>
                                <a:schemeClr val="accent2"/>
                              </a:solidFill>
                              <a:latin typeface="Cambria Math"/>
                              <a:ea typeface="Cambria Math" panose="02040503050406030204" pitchFamily="18" charset="0"/>
                              <a:cs typeface="Helvetica" charset="0"/>
                            </a:rPr>
                          </m:ctrlPr>
                        </m:sSubSupPr>
                        <m:e>
                          <m:r>
                            <a:rPr lang="en-US" sz="26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Helvetica" charset="0"/>
                            </a:rPr>
                            <m:t>𝒑</m:t>
                          </m:r>
                        </m:e>
                        <m:sub>
                          <m:r>
                            <a:rPr lang="en-US" sz="26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Helvetica" charset="0"/>
                            </a:rPr>
                            <m:t>𝑻</m:t>
                          </m:r>
                          <m:r>
                            <a:rPr lang="en-US" sz="26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Helvetica" charset="0"/>
                            </a:rPr>
                            <m:t>, </m:t>
                          </m:r>
                          <m:r>
                            <a:rPr lang="en-US" sz="26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Helvetica" charset="0"/>
                            </a:rPr>
                            <m:t>𝒋𝒆𝒕</m:t>
                          </m:r>
                        </m:sub>
                        <m:sup>
                          <m:r>
                            <a:rPr lang="en-US" sz="26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Helvetica" charset="0"/>
                            </a:rPr>
                            <m:t>𝒓𝒆𝒄𝒐</m:t>
                          </m:r>
                        </m:sup>
                      </m:sSubSup>
                      <m:r>
                        <a:rPr lang="en-US" sz="2600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Helvetica" charset="0"/>
                        </a:rPr>
                        <m:t>=</m:t>
                      </m:r>
                      <m:sSubSup>
                        <m:sSubSupPr>
                          <m:ctrlPr>
                            <a:rPr lang="en-US" sz="2600" b="1" i="1">
                              <a:solidFill>
                                <a:schemeClr val="accent2"/>
                              </a:solidFill>
                              <a:latin typeface="Cambria Math"/>
                              <a:ea typeface="Cambria Math" panose="02040503050406030204" pitchFamily="18" charset="0"/>
                              <a:cs typeface="Helvetica" charset="0"/>
                            </a:rPr>
                          </m:ctrlPr>
                        </m:sSubSupPr>
                        <m:e>
                          <m:r>
                            <a:rPr lang="en-US" sz="26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Helvetica" charset="0"/>
                            </a:rPr>
                            <m:t>𝒑</m:t>
                          </m:r>
                        </m:e>
                        <m:sub>
                          <m:r>
                            <a:rPr lang="en-US" sz="26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Helvetica" charset="0"/>
                            </a:rPr>
                            <m:t>𝑻</m:t>
                          </m:r>
                          <m:r>
                            <a:rPr lang="en-US" sz="26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Helvetica" charset="0"/>
                            </a:rPr>
                            <m:t>, </m:t>
                          </m:r>
                          <m:r>
                            <a:rPr lang="en-US" sz="26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Helvetica" charset="0"/>
                            </a:rPr>
                            <m:t>𝒋𝒆𝒕</m:t>
                          </m:r>
                        </m:sub>
                        <m:sup>
                          <m:r>
                            <a:rPr lang="en-US" sz="26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Helvetica" charset="0"/>
                            </a:rPr>
                            <m:t>𝒓</m:t>
                          </m:r>
                          <m:r>
                            <a:rPr lang="en-US" sz="2600" b="1" i="1">
                              <a:solidFill>
                                <a:schemeClr val="accent2"/>
                              </a:solidFill>
                              <a:latin typeface="Cambria Math"/>
                              <a:ea typeface="Cambria Math" panose="02040503050406030204" pitchFamily="18" charset="0"/>
                              <a:cs typeface="Helvetica" charset="0"/>
                            </a:rPr>
                            <m:t>𝒂𝒘</m:t>
                          </m:r>
                        </m:sup>
                      </m:sSubSup>
                      <m:r>
                        <a:rPr lang="en-US" sz="2600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Helvetica" charset="0"/>
                        </a:rPr>
                        <m:t>−</m:t>
                      </m:r>
                      <m:r>
                        <a:rPr lang="en-US" sz="2600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Helvetica" charset="0"/>
                        </a:rPr>
                        <m:t>𝝆</m:t>
                      </m:r>
                      <m:r>
                        <a:rPr lang="en-US" sz="2600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Helvetica" charset="0"/>
                        </a:rPr>
                        <m:t>∙</m:t>
                      </m:r>
                      <m:sSub>
                        <m:sSubPr>
                          <m:ctrlPr>
                            <a:rPr lang="en-US" sz="2600" b="1" i="1">
                              <a:solidFill>
                                <a:schemeClr val="accent2"/>
                              </a:solidFill>
                              <a:latin typeface="Cambria Math"/>
                              <a:ea typeface="Cambria Math" panose="02040503050406030204" pitchFamily="18" charset="0"/>
                              <a:cs typeface="Helvetica" charset="0"/>
                            </a:rPr>
                          </m:ctrlPr>
                        </m:sSubPr>
                        <m:e>
                          <m:r>
                            <a:rPr lang="en-US" sz="26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Helvetica" charset="0"/>
                            </a:rPr>
                            <m:t>𝑨</m:t>
                          </m:r>
                        </m:e>
                        <m:sub>
                          <m:r>
                            <a:rPr lang="en-US" sz="26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Helvetica" charset="0"/>
                            </a:rPr>
                            <m:t>𝒋𝒆𝒕</m:t>
                          </m:r>
                        </m:sub>
                      </m:sSub>
                    </m:oMath>
                  </m:oMathPara>
                </a14:m>
                <a:endParaRPr lang="en-US" sz="2600" b="1" i="1" dirty="0" smtClean="0">
                  <a:solidFill>
                    <a:schemeClr val="accent2"/>
                  </a:solidFill>
                  <a:latin typeface="Cambria Math"/>
                  <a:ea typeface="Cambria Math" panose="02040503050406030204" pitchFamily="18" charset="0"/>
                  <a:cs typeface="Helvetica" charset="0"/>
                </a:endParaRPr>
              </a:p>
              <a:p>
                <a:pPr marL="1248385" lvl="1" indent="-342900">
                  <a:buFont typeface="Arial" panose="020B0604020202020204" pitchFamily="34" charset="0"/>
                  <a:buChar char="•"/>
                </a:pPr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Where 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Helvetica" charset="0"/>
                          <a:cs typeface="Helvetica" charset="0"/>
                        </a:rPr>
                        <m:t>𝜌</m:t>
                      </m:r>
                      <m:r>
                        <a:rPr lang="en-US" sz="2600" i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Helvetica" charset="0"/>
                        </a:rPr>
                        <m:t>≡</m:t>
                      </m:r>
                      <m:r>
                        <m:rPr>
                          <m:sty m:val="p"/>
                        </m:rPr>
                        <a:rPr lang="en-US" sz="26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Helvetica" charset="0"/>
                        </a:rPr>
                        <m:t>median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2600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/>
                              <a:ea typeface="Cambria Math" panose="02040503050406030204" pitchFamily="18" charset="0"/>
                              <a:cs typeface="Helvetica" charset="0"/>
                            </a:rPr>
                          </m:ctrlPr>
                        </m:dPr>
                        <m:e>
                          <m:f>
                            <m:fPr>
                              <m:type m:val="lin"/>
                              <m:ctrlPr>
                                <a:rPr lang="en-US" sz="2600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/>
                                  <a:ea typeface="Cambria Math" panose="02040503050406030204" pitchFamily="18" charset="0"/>
                                  <a:cs typeface="Helvetica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2600" i="1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  <a:cs typeface="Helvetica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600" i="1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  <a:cs typeface="Helvetica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600" i="1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  <a:cs typeface="Helvetica" charset="0"/>
                                    </a:rPr>
                                    <m:t>𝑇</m:t>
                                  </m:r>
                                  <m:r>
                                    <a:rPr lang="en-US" sz="2600" i="1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  <a:cs typeface="Helvetica" charset="0"/>
                                    </a:rPr>
                                    <m:t>,</m:t>
                                  </m:r>
                                  <m:r>
                                    <a:rPr lang="en-US" sz="2600" i="1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  <a:cs typeface="Helvetica" charset="0"/>
                                    </a:rPr>
                                    <m:t>𝑗𝑒𝑡</m:t>
                                  </m:r>
                                </m:sub>
                                <m:sup>
                                  <m:r>
                                    <a:rPr lang="en-US" sz="2600" i="1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  <a:cs typeface="Helvetica" charset="0"/>
                                    </a:rPr>
                                    <m:t>𝑟𝑎𝑤</m:t>
                                  </m:r>
                                  <m:r>
                                    <a:rPr lang="en-US" sz="2600" i="1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  <a:cs typeface="Helvetica" charset="0"/>
                                    </a:rPr>
                                    <m:t>,</m:t>
                                  </m:r>
                                  <m:r>
                                    <a:rPr lang="en-US" sz="2600" i="1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  <a:cs typeface="Helvetica" charset="0"/>
                                    </a:rPr>
                                    <m:t>𝑖</m:t>
                                  </m:r>
                                </m:sup>
                              </m:sSubSup>
                              <m:r>
                                <a:rPr lang="en-US" sz="2600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/>
                                  <a:ea typeface="Cambria Math" panose="02040503050406030204" pitchFamily="18" charset="0"/>
                                  <a:cs typeface="Helvetica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600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  <a:cs typeface="Helvetica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  <a:cs typeface="Helvetica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600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  <a:cs typeface="Helvetica" charset="0"/>
                                    </a:rPr>
                                    <m:t>𝑇</m:t>
                                  </m:r>
                                </m:sub>
                              </m:sSub>
                              <m:r>
                                <a:rPr lang="en-US" sz="2600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/>
                                  <a:ea typeface="Cambria Math" panose="02040503050406030204" pitchFamily="18" charset="0"/>
                                  <a:cs typeface="Helvetica" charset="0"/>
                                </a:rPr>
                                <m:t>)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en-US" sz="2600" i="1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  <a:cs typeface="Helvetica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600" i="1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  <a:cs typeface="Helvetica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2600" i="1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  <a:cs typeface="Helvetica" charset="0"/>
                                    </a:rPr>
                                    <m:t>𝑗𝑒𝑡</m:t>
                                  </m:r>
                                </m:sub>
                                <m:sup>
                                  <m:r>
                                    <a:rPr lang="en-US" sz="2600" i="1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  <a:cs typeface="Helvetica" charset="0"/>
                                    </a:rPr>
                                    <m:t>𝑖</m:t>
                                  </m:r>
                                </m:sup>
                              </m:sSubSup>
                              <m:r>
                                <a:rPr lang="en-US" sz="2600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/>
                                  <a:ea typeface="Cambria Math" panose="02040503050406030204" pitchFamily="18" charset="0"/>
                                  <a:cs typeface="Helvetica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600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  <a:cs typeface="Helvetica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  <a:cs typeface="Helvetica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600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  <a:cs typeface="Helvetica" charset="0"/>
                                    </a:rPr>
                                    <m:t>𝑇</m:t>
                                  </m:r>
                                </m:sub>
                              </m:sSub>
                              <m:r>
                                <a:rPr lang="en-US" sz="2600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/>
                                  <a:ea typeface="Cambria Math" panose="02040503050406030204" pitchFamily="18" charset="0"/>
                                  <a:cs typeface="Helvetica" charset="0"/>
                                </a:rPr>
                                <m:t>)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600" dirty="0" smtClean="0">
                  <a:solidFill>
                    <a:schemeClr val="accent5">
                      <a:lumMod val="50000"/>
                    </a:schemeClr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mc:Choice>
        <mc:Fallback>
          <p:sp>
            <p:nvSpPr>
              <p:cNvPr id="18" name="Text Placeholder 3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52486" y="12687480"/>
                <a:ext cx="7313374" cy="7421768"/>
              </a:xfrm>
              <a:prstGeom prst="rect">
                <a:avLst/>
              </a:prstGeom>
              <a:blipFill rotWithShape="1">
                <a:blip r:embed="rId9"/>
                <a:stretch>
                  <a:fillRect l="-1250" t="-739" r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ounded Rectangle 23"/>
          <p:cNvSpPr/>
          <p:nvPr/>
        </p:nvSpPr>
        <p:spPr>
          <a:xfrm>
            <a:off x="15552487" y="31661100"/>
            <a:ext cx="14154400" cy="4965241"/>
          </a:xfrm>
          <a:prstGeom prst="roundRect">
            <a:avLst>
              <a:gd name="adj" fmla="val 5155"/>
            </a:avLst>
          </a:prstGeom>
          <a:solidFill>
            <a:schemeClr val="bg1"/>
          </a:solidFill>
          <a:ln w="508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 Placeholder 333"/>
              <p:cNvSpPr txBox="1">
                <a:spLocks/>
              </p:cNvSpPr>
              <p:nvPr/>
            </p:nvSpPr>
            <p:spPr>
              <a:xfrm>
                <a:off x="15552487" y="31705403"/>
                <a:ext cx="14154400" cy="4920938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t"/>
              <a:lstStyle>
                <a:defPPr>
                  <a:defRPr lang="en-US"/>
                </a:defPPr>
                <a:lvl1pPr marL="0" algn="l" defTabSz="1810969" rtl="0" eaLnBrk="1" latinLnBrk="0" hangingPunct="1">
                  <a:defRPr sz="3973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905485" algn="l" defTabSz="1810969" rtl="0" eaLnBrk="1" latinLnBrk="0" hangingPunct="1">
                  <a:defRPr sz="35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810969" algn="l" defTabSz="1810969" rtl="0" eaLnBrk="1" latinLnBrk="0" hangingPunct="1">
                  <a:defRPr sz="35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716454" algn="l" defTabSz="1810969" rtl="0" eaLnBrk="1" latinLnBrk="0" hangingPunct="1">
                  <a:defRPr sz="35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621938" algn="l" defTabSz="1810969" rtl="0" eaLnBrk="1" latinLnBrk="0" hangingPunct="1">
                  <a:defRPr sz="35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527423" algn="l" defTabSz="1810969" rtl="0" eaLnBrk="1" latinLnBrk="0" hangingPunct="1">
                  <a:defRPr sz="35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432908" algn="l" defTabSz="1810969" rtl="0" eaLnBrk="1" latinLnBrk="0" hangingPunct="1">
                  <a:defRPr sz="35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338392" algn="l" defTabSz="1810969" rtl="0" eaLnBrk="1" latinLnBrk="0" hangingPunct="1">
                  <a:defRPr sz="35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243877" algn="l" defTabSz="1810969" rtl="0" eaLnBrk="1" latinLnBrk="0" hangingPunct="1">
                  <a:defRPr sz="35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3600" b="1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Conclusions and Future Work</a:t>
                </a:r>
                <a:endParaRPr lang="cs-CZ" sz="3600" b="1" dirty="0" smtClean="0">
                  <a:solidFill>
                    <a:schemeClr val="accent5">
                      <a:lumMod val="50000"/>
                    </a:schemeClr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  <a:p>
                <a:pPr algn="ctr"/>
                <a:endParaRPr lang="cs-CZ" sz="2000" b="1" dirty="0">
                  <a:solidFill>
                    <a:schemeClr val="accent5">
                      <a:lumMod val="50000"/>
                    </a:schemeClr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Full recoil jets have been reconstructed in </a:t>
                </a:r>
                <a:r>
                  <a:rPr lang="en-US" sz="2600" dirty="0" err="1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p+p</a:t>
                </a:r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 collisions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60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</m:ctrlPr>
                      </m:radPr>
                      <m:deg/>
                      <m:e>
                        <m:r>
                          <a:rPr lang="en-US" sz="26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𝑠</m:t>
                        </m:r>
                      </m:e>
                    </m:rad>
                    <m:r>
                      <a:rPr lang="en-US" sz="2600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/>
                        <a:cs typeface="Helvetica" charset="0"/>
                      </a:rPr>
                      <m:t>=200</m:t>
                    </m:r>
                  </m:oMath>
                </a14:m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 GeV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</m:ctrlPr>
                      </m:sSubPr>
                      <m:e>
                        <m:r>
                          <a:rPr lang="en-US" sz="2600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  <m:t>𝛾</m:t>
                        </m:r>
                      </m:e>
                      <m:sub>
                        <m:r>
                          <a:rPr lang="en-US" sz="2600" b="0" i="1" dirty="0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  <m:t>𝑟𝑖𝑐h</m:t>
                        </m:r>
                      </m:sub>
                    </m:sSub>
                  </m:oMath>
                </a14:m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ea typeface="Helvetica" charset="0"/>
                    <a:cs typeface="Helvetica" panose="020B0604020202020204" pitchFamily="34" charset="0"/>
                  </a:rPr>
                  <a:t>-</a:t>
                </a:r>
                <a:r>
                  <a:rPr lang="en-US" sz="2600" dirty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ea typeface="Helvetica" charset="0"/>
                    <a:cs typeface="Helvetica" panose="020B0604020202020204" pitchFamily="34" charset="0"/>
                  </a:rPr>
                  <a:t> </a:t>
                </a:r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ea typeface="Helvetica" charset="0"/>
                    <a:cs typeface="Helvetica" panose="020B0604020202020204" pitchFamily="34" charset="0"/>
                  </a:rPr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0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𝜋</m:t>
                        </m:r>
                      </m:e>
                      <m:sup>
                        <m:r>
                          <a:rPr lang="en-US" sz="26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ea typeface="Helvetica" charset="0"/>
                    <a:cs typeface="Helvetica" panose="020B0604020202020204" pitchFamily="34" charset="0"/>
                  </a:rPr>
                  <a:t>-triggers</a:t>
                </a:r>
              </a:p>
              <a:p>
                <a:pPr marL="1248385" lvl="1" indent="-342900">
                  <a:buFont typeface="Arial" panose="020B0604020202020204" pitchFamily="34" charset="0"/>
                  <a:buChar char="•"/>
                </a:pPr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Modest difference in yields observed due to difference in production mechanisms</a:t>
                </a:r>
              </a:p>
              <a:p>
                <a:pPr marL="1248385" lvl="1" indent="-342900">
                  <a:buFont typeface="Arial" panose="020B0604020202020204" pitchFamily="34" charset="0"/>
                  <a:buChar char="•"/>
                </a:pPr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Qualitative features consistent with Pythia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In the near future:</a:t>
                </a:r>
              </a:p>
              <a:p>
                <a:pPr marL="1248385" lvl="1" indent="-342900">
                  <a:buFont typeface="Arial" panose="020B0604020202020204" pitchFamily="34" charset="0"/>
                  <a:buChar char="•"/>
                </a:pPr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Detector effects will be corrected using unfolding procedure</a:t>
                </a:r>
              </a:p>
              <a:p>
                <a:pPr marL="1248385" lvl="1" indent="-342900">
                  <a:buFont typeface="Arial" panose="020B0604020202020204" pitchFamily="34" charset="0"/>
                  <a:buChar char="•"/>
                </a:pPr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Uncorrelated background will be subtracted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Soon full recoil jet reconstruction in </a:t>
                </a:r>
                <a:r>
                  <a:rPr lang="en-US" sz="2600" dirty="0" err="1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Au+Au</a:t>
                </a:r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 collisions will be pursued</a:t>
                </a:r>
              </a:p>
              <a:p>
                <a:pPr marL="1248385" lvl="1" indent="-342900">
                  <a:buFont typeface="Arial" panose="020B0604020202020204" pitchFamily="34" charset="0"/>
                  <a:buChar char="•"/>
                </a:pPr>
                <a:r>
                  <a:rPr lang="en-US" sz="2600" dirty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P</a:t>
                </a:r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lease see the talk by </a:t>
                </a:r>
                <a:r>
                  <a:rPr lang="en-US" sz="2600" dirty="0" err="1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Nihar</a:t>
                </a:r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 </a:t>
                </a:r>
                <a:r>
                  <a:rPr lang="en-US" sz="2600" dirty="0" err="1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Sahoo</a:t>
                </a:r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!</a:t>
                </a:r>
              </a:p>
              <a:p>
                <a:pPr marL="1248385" lvl="1" indent="-342900">
                  <a:buFont typeface="Arial" panose="020B0604020202020204" pitchFamily="34" charset="0"/>
                  <a:buChar char="•"/>
                </a:pPr>
                <a:r>
                  <a:rPr lang="en-US" sz="2600" dirty="0" smtClean="0">
                    <a:solidFill>
                      <a:schemeClr val="accent2"/>
                    </a:solidFill>
                    <a:latin typeface="Helvetica" charset="0"/>
                    <a:ea typeface="Helvetica" charset="0"/>
                    <a:cs typeface="Helvetica" charset="0"/>
                  </a:rPr>
                  <a:t>[Parallel Session 1.4: Jets and High-</a:t>
                </a:r>
                <a:r>
                  <a:rPr lang="en-US" sz="2600" dirty="0" err="1" smtClean="0">
                    <a:solidFill>
                      <a:schemeClr val="accent2"/>
                    </a:solidFill>
                    <a:latin typeface="Helvetica" charset="0"/>
                    <a:ea typeface="Helvetica" charset="0"/>
                    <a:cs typeface="Helvetica" charset="0"/>
                  </a:rPr>
                  <a:t>pT</a:t>
                </a:r>
                <a:r>
                  <a:rPr lang="en-US" sz="2600" dirty="0" smtClean="0">
                    <a:solidFill>
                      <a:schemeClr val="accent2"/>
                    </a:solidFill>
                    <a:latin typeface="Helvetica" charset="0"/>
                    <a:ea typeface="Helvetica" charset="0"/>
                    <a:cs typeface="Helvetica" charset="0"/>
                  </a:rPr>
                  <a:t> Hadrons (I)]</a:t>
                </a:r>
                <a:endParaRPr lang="cs-CZ" sz="2600" b="1" dirty="0">
                  <a:solidFill>
                    <a:schemeClr val="accent5">
                      <a:lumMod val="50000"/>
                    </a:schemeClr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  <a:p>
                <a:pPr algn="ctr"/>
                <a:endParaRPr lang="en-US" sz="2400" dirty="0">
                  <a:solidFill>
                    <a:schemeClr val="accent5">
                      <a:lumMod val="50000"/>
                    </a:schemeClr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mc:Choice>
        <mc:Fallback xmlns="">
          <p:sp>
            <p:nvSpPr>
              <p:cNvPr id="25" name="Text Placeholder 3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52487" y="31705403"/>
                <a:ext cx="14154400" cy="4920938"/>
              </a:xfrm>
              <a:prstGeom prst="rect">
                <a:avLst/>
              </a:prstGeom>
              <a:blipFill rotWithShape="1">
                <a:blip r:embed="rId10"/>
                <a:stretch>
                  <a:fillRect l="-646" t="-1859" b="-28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3970" y="39870201"/>
            <a:ext cx="9608816" cy="32029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11" y="40881311"/>
            <a:ext cx="7944656" cy="13335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40739" y="32840584"/>
            <a:ext cx="6150559" cy="643259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746740" y="35884514"/>
            <a:ext cx="781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[6]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14370" y="32405003"/>
                <a:ext cx="7099314" cy="7734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600" b="1" dirty="0" smtClean="0">
                    <a:solidFill>
                      <a:schemeClr val="accent2"/>
                    </a:solidFill>
                    <a:latin typeface="Helvetica" panose="020B0604020202020204" pitchFamily="34" charset="0"/>
                    <a:ea typeface="Helvetica" charset="0"/>
                    <a:cs typeface="Helvetica" panose="020B0604020202020204" pitchFamily="34" charset="0"/>
                  </a:rPr>
                  <a:t>Barrel Shower Maximum Detector (BSMD):</a:t>
                </a:r>
              </a:p>
              <a:p>
                <a:pPr marL="1248113" lvl="1" indent="-342900">
                  <a:buFont typeface="Arial" panose="020B0604020202020204" pitchFamily="34" charset="0"/>
                  <a:buChar char="•"/>
                </a:pPr>
                <a:r>
                  <a:rPr lang="en-US" sz="2600" dirty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ea typeface="Helvetica" charset="0"/>
                    <a:cs typeface="Helvetica" panose="020B0604020202020204" pitchFamily="34" charset="0"/>
                  </a:rPr>
                  <a:t>U</a:t>
                </a:r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ea typeface="Helvetica" charset="0"/>
                    <a:cs typeface="Helvetica" panose="020B0604020202020204" pitchFamily="34" charset="0"/>
                  </a:rPr>
                  <a:t>sed to distinguish between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</m:ctrlPr>
                      </m:sSubPr>
                      <m:e>
                        <m:r>
                          <a:rPr lang="en-US" sz="2600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  <m:t>𝛾</m:t>
                        </m:r>
                      </m:e>
                      <m:sub>
                        <m:r>
                          <a:rPr lang="en-US" sz="2600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  <m:t>𝑑𝑖𝑟</m:t>
                        </m:r>
                      </m:sub>
                    </m:sSub>
                  </m:oMath>
                </a14:m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ea typeface="Helvetica" charset="0"/>
                    <a:cs typeface="Helvetica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6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6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ea typeface="Helvetica" charset="0"/>
                    <a:cs typeface="Helvetica" panose="020B0604020202020204" pitchFamily="34" charset="0"/>
                  </a:rPr>
                  <a:t> via their TSP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600" b="1" dirty="0" smtClean="0">
                    <a:solidFill>
                      <a:schemeClr val="accent2"/>
                    </a:solidFill>
                    <a:latin typeface="Helvetica" panose="020B0604020202020204" pitchFamily="34" charset="0"/>
                    <a:ea typeface="Helvetica" charset="0"/>
                    <a:cs typeface="Helvetica" panose="020B0604020202020204" pitchFamily="34" charset="0"/>
                  </a:rPr>
                  <a:t>Transverse </a:t>
                </a:r>
                <a:r>
                  <a:rPr lang="en-US" sz="2600" b="1" dirty="0">
                    <a:solidFill>
                      <a:schemeClr val="accent2"/>
                    </a:solidFill>
                    <a:latin typeface="Helvetica" panose="020B0604020202020204" pitchFamily="34" charset="0"/>
                    <a:ea typeface="Helvetica" charset="0"/>
                    <a:cs typeface="Helvetica" panose="020B0604020202020204" pitchFamily="34" charset="0"/>
                  </a:rPr>
                  <a:t>Shower </a:t>
                </a:r>
                <a:r>
                  <a:rPr lang="en-US" sz="2600" b="1" dirty="0" smtClean="0">
                    <a:solidFill>
                      <a:schemeClr val="accent2"/>
                    </a:solidFill>
                    <a:latin typeface="Helvetica" panose="020B0604020202020204" pitchFamily="34" charset="0"/>
                    <a:ea typeface="Helvetica" charset="0"/>
                    <a:cs typeface="Helvetica" panose="020B0604020202020204" pitchFamily="34" charset="0"/>
                  </a:rPr>
                  <a:t>Profile </a:t>
                </a:r>
                <a:r>
                  <a:rPr lang="en-US" sz="2600" b="1" dirty="0">
                    <a:solidFill>
                      <a:schemeClr val="accent2"/>
                    </a:solidFill>
                    <a:latin typeface="Helvetica" panose="020B0604020202020204" pitchFamily="34" charset="0"/>
                    <a:ea typeface="Helvetica" charset="0"/>
                    <a:cs typeface="Helvetica" panose="020B0604020202020204" pitchFamily="34" charset="0"/>
                  </a:rPr>
                  <a:t>(TSP):</a:t>
                </a:r>
                <a:endParaRPr lang="en-US" sz="2600" b="1" dirty="0" smtClean="0">
                  <a:solidFill>
                    <a:schemeClr val="accent2"/>
                  </a:solidFill>
                  <a:latin typeface="Helvetica" panose="020B0604020202020204" pitchFamily="34" charset="0"/>
                  <a:ea typeface="Helvetica" charset="0"/>
                  <a:cs typeface="Helvetica" panose="020B0604020202020204" pitchFamily="34" charset="0"/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Helvetica" charset="0"/>
                          <a:cs typeface="Helvetica" charset="0"/>
                        </a:rPr>
                        <m:t>𝑇𝑆𝑃</m:t>
                      </m:r>
                      <m:r>
                        <a:rPr lang="en-US" sz="2600" i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Helvetica" charset="0"/>
                          <a:cs typeface="Helvetica" charset="0"/>
                        </a:rPr>
                        <m:t>=</m:t>
                      </m:r>
                      <m:f>
                        <m:fPr>
                          <m:ctrlPr>
                            <a:rPr lang="en-US" sz="2600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/>
                              <a:cs typeface="Helvetica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600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/>
                                  <a:cs typeface="Helvetica" charset="0"/>
                                </a:rPr>
                              </m:ctrlPr>
                            </m:sSubPr>
                            <m:e>
                              <m:r>
                                <a:rPr lang="en-US" sz="2600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Helvetica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600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Helvetica" charset="0"/>
                                </a:rPr>
                                <m:t>𝑐𝑙𝑢𝑠𝑡𝑒𝑟</m:t>
                              </m:r>
                            </m:sub>
                          </m:sSub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sz="2600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/>
                                  <a:cs typeface="Helvetica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sz="2600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Helvetica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2600" i="1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  <a:cs typeface="Helvetica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Helvetica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sz="2600" i="1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Helvetica" charset="0"/>
                                    </a:rPr>
                                    <m:t>𝑖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US" sz="2600" i="1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  <a:cs typeface="Helvetica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600" i="1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Helvetica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2600" i="1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Helvetica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2600" i="1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Helvetica" charset="0"/>
                                    </a:rPr>
                                    <m:t>1.5</m:t>
                                  </m:r>
                                </m:sup>
                              </m:sSubSup>
                            </m:e>
                          </m:nary>
                        </m:den>
                      </m:f>
                    </m:oMath>
                  </m:oMathPara>
                </a14:m>
                <a:endParaRPr lang="en-US" sz="2600" dirty="0" smtClean="0">
                  <a:solidFill>
                    <a:schemeClr val="accent5">
                      <a:lumMod val="50000"/>
                    </a:schemeClr>
                  </a:solidFill>
                  <a:latin typeface="Helvetica" panose="020B0604020202020204" pitchFamily="34" charset="0"/>
                  <a:ea typeface="Helvetica" charset="0"/>
                  <a:cs typeface="Helvetica" panose="020B0604020202020204" pitchFamily="34" charset="0"/>
                </a:endParaRPr>
              </a:p>
              <a:p>
                <a:pPr marL="1248113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</m:ctrlPr>
                      </m:sSubPr>
                      <m:e>
                        <m:r>
                          <a:rPr lang="en-US" sz="26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𝐸</m:t>
                        </m:r>
                      </m:e>
                      <m:sub>
                        <m:r>
                          <a:rPr lang="en-US" sz="26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𝑐𝑙𝑢𝑠𝑡𝑒𝑟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ea typeface="Helvetica" charset="0"/>
                    <a:cs typeface="Helvetica" panose="020B0604020202020204" pitchFamily="34" charset="0"/>
                  </a:rPr>
                  <a:t> is </a:t>
                </a:r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ea typeface="Helvetica" charset="0"/>
                    <a:cs typeface="Helvetica" panose="020B0604020202020204" pitchFamily="34" charset="0"/>
                  </a:rPr>
                  <a:t>total energy of </a:t>
                </a:r>
                <a:r>
                  <a:rPr lang="en-US" sz="2600" dirty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ea typeface="Helvetica" charset="0"/>
                    <a:cs typeface="Helvetica" panose="020B0604020202020204" pitchFamily="34" charset="0"/>
                  </a:rPr>
                  <a:t>cluster</a:t>
                </a:r>
              </a:p>
              <a:p>
                <a:pPr marL="1248113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  <m:t>𝑒</m:t>
                        </m:r>
                      </m:e>
                      <m:sub>
                        <m:r>
                          <a:rPr lang="en-US" sz="26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ea typeface="Helvetica" charset="0"/>
                    <a:cs typeface="Helvetica" panose="020B0604020202020204" pitchFamily="34" charset="0"/>
                  </a:rPr>
                  <a:t> </a:t>
                </a:r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ea typeface="Helvetica" charset="0"/>
                    <a:cs typeface="Helvetica" panose="020B0604020202020204" pitchFamily="34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</m:ctrlPr>
                      </m:sSubPr>
                      <m:e>
                        <m:r>
                          <a:rPr lang="en-US" sz="26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𝑟</m:t>
                        </m:r>
                      </m:e>
                      <m:sub>
                        <m:r>
                          <a:rPr lang="en-US" sz="26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𝑖</m:t>
                        </m:r>
                      </m:sub>
                    </m:sSub>
                    <m:r>
                      <a:rPr lang="en-US" sz="2600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/>
                        <a:cs typeface="Helvetica" charset="0"/>
                      </a:rPr>
                      <m:t> </m:t>
                    </m:r>
                  </m:oMath>
                </a14:m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ea typeface="Helvetica" charset="0"/>
                    <a:cs typeface="Helvetica" panose="020B0604020202020204" pitchFamily="34" charset="0"/>
                  </a:rPr>
                  <a:t> are energy and distance to cluster center </a:t>
                </a:r>
                <a:r>
                  <a:rPr lang="en-US" sz="2600" dirty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ea typeface="Helvetica" charset="0"/>
                    <a:cs typeface="Helvetica" panose="020B0604020202020204" pitchFamily="34" charset="0"/>
                  </a:rPr>
                  <a:t>of </a:t>
                </a:r>
                <a:r>
                  <a:rPr lang="en-US" sz="2600" dirty="0" err="1" smtClean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ea typeface="Helvetica" charset="0"/>
                    <a:cs typeface="Helvetica" panose="020B0604020202020204" pitchFamily="34" charset="0"/>
                  </a:rPr>
                  <a:t>i</a:t>
                </a:r>
                <a:r>
                  <a:rPr lang="en-US" sz="2600" baseline="30000" dirty="0" err="1" smtClean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ea typeface="Helvetica" charset="0"/>
                    <a:cs typeface="Helvetica" panose="020B0604020202020204" pitchFamily="34" charset="0"/>
                  </a:rPr>
                  <a:t>th</a:t>
                </a:r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ea typeface="Helvetica" charset="0"/>
                    <a:cs typeface="Helvetica" panose="020B0604020202020204" pitchFamily="34" charset="0"/>
                  </a:rPr>
                  <a:t> </a:t>
                </a:r>
                <a:r>
                  <a:rPr lang="en-US" sz="2600" dirty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ea typeface="Helvetica" charset="0"/>
                    <a:cs typeface="Helvetica" panose="020B0604020202020204" pitchFamily="34" charset="0"/>
                  </a:rPr>
                  <a:t>BSMD </a:t>
                </a:r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ea typeface="Helvetica" charset="0"/>
                    <a:cs typeface="Helvetica" panose="020B0604020202020204" pitchFamily="34" charset="0"/>
                  </a:rPr>
                  <a:t>strip</a:t>
                </a:r>
              </a:p>
              <a:p>
                <a:endParaRPr lang="en-US" sz="2600" dirty="0" smtClean="0">
                  <a:solidFill>
                    <a:schemeClr val="accent5">
                      <a:lumMod val="50000"/>
                    </a:schemeClr>
                  </a:solidFill>
                  <a:latin typeface="Helvetica" panose="020B0604020202020204" pitchFamily="34" charset="0"/>
                  <a:ea typeface="Helvetica" charset="0"/>
                  <a:cs typeface="Helvetica" panose="020B06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ea typeface="Helvetica" charset="0"/>
                    <a:cs typeface="Helvetica" panose="020B0604020202020204" pitchFamily="34" charset="0"/>
                  </a:rPr>
                  <a:t>Data </a:t>
                </a:r>
                <a:r>
                  <a:rPr lang="en-US" sz="2600" dirty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ea typeface="Helvetica" charset="0"/>
                    <a:cs typeface="Helvetica" panose="020B0604020202020204" pitchFamily="34" charset="0"/>
                  </a:rPr>
                  <a:t>are split into two </a:t>
                </a:r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ea typeface="Helvetica" charset="0"/>
                    <a:cs typeface="Helvetica" panose="020B0604020202020204" pitchFamily="34" charset="0"/>
                  </a:rPr>
                  <a:t>samples:</a:t>
                </a:r>
              </a:p>
              <a:p>
                <a:pPr marL="1248113" lvl="1" indent="-342900">
                  <a:buFont typeface="Arial" panose="020B0604020202020204" pitchFamily="34" charset="0"/>
                  <a:buChar char="•"/>
                </a:pPr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ea typeface="Helvetica" charset="0"/>
                    <a:cs typeface="Helvetica" panose="020B0604020202020204" pitchFamily="34" charset="0"/>
                  </a:rPr>
                  <a:t>One a 95% </a:t>
                </a:r>
                <a:r>
                  <a:rPr lang="en-US" sz="2600" dirty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ea typeface="Helvetica" charset="0"/>
                    <a:cs typeface="Helvetica" panose="020B0604020202020204" pitchFamily="34" charset="0"/>
                  </a:rPr>
                  <a:t>pure sample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6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6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ea typeface="Helvetica" charset="0"/>
                    <a:cs typeface="Helvetica" panose="020B0604020202020204" pitchFamily="34" charset="0"/>
                  </a:rPr>
                  <a:t> </a:t>
                </a:r>
                <a:r>
                  <a:rPr lang="en-US" sz="2600" dirty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ea typeface="Helvetica" charset="0"/>
                    <a:cs typeface="Helvetica" panose="020B0604020202020204" pitchFamily="34" charset="0"/>
                  </a:rPr>
                  <a:t>satisfying </a:t>
                </a:r>
                <a14:m>
                  <m:oMath xmlns:m="http://schemas.openxmlformats.org/officeDocument/2006/math">
                    <m:r>
                      <a:rPr lang="en-US" sz="2600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Helvetica" charset="0"/>
                        <a:cs typeface="Helvetica" charset="0"/>
                      </a:rPr>
                      <m:t>𝑇𝑆𝑃</m:t>
                    </m:r>
                    <m:r>
                      <a:rPr lang="en-US" sz="2600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charset="0"/>
                      </a:rPr>
                      <m:t>∈(0,</m:t>
                    </m:r>
                    <m:r>
                      <a:rPr lang="en-US" sz="2600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charset="0"/>
                      </a:rPr>
                      <m:t> </m:t>
                    </m:r>
                    <m:r>
                      <a:rPr lang="en-US" sz="2600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charset="0"/>
                      </a:rPr>
                      <m:t>0.08)</m:t>
                    </m:r>
                  </m:oMath>
                </a14:m>
                <a:endParaRPr lang="en-US" sz="2600" dirty="0" smtClean="0">
                  <a:solidFill>
                    <a:schemeClr val="accent5">
                      <a:lumMod val="50000"/>
                    </a:schemeClr>
                  </a:solidFill>
                  <a:latin typeface="Helvetica" panose="020B0604020202020204" pitchFamily="34" charset="0"/>
                  <a:ea typeface="Helvetica" charset="0"/>
                  <a:cs typeface="Helvetica" panose="020B0604020202020204" pitchFamily="34" charset="0"/>
                </a:endParaRPr>
              </a:p>
              <a:p>
                <a:pPr marL="1248113" lvl="1" indent="-342900">
                  <a:buFont typeface="Arial" panose="020B0604020202020204" pitchFamily="34" charset="0"/>
                  <a:buChar char="•"/>
                </a:pPr>
                <a:r>
                  <a:rPr lang="en-US" sz="2600" dirty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ea typeface="Helvetica" charset="0"/>
                    <a:cs typeface="Helvetica" panose="020B0604020202020204" pitchFamily="34" charset="0"/>
                  </a:rPr>
                  <a:t>O</a:t>
                </a:r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ea typeface="Helvetica" charset="0"/>
                    <a:cs typeface="Helvetica" panose="020B0604020202020204" pitchFamily="34" charset="0"/>
                  </a:rPr>
                  <a:t>ne </a:t>
                </a:r>
                <a:r>
                  <a:rPr lang="en-US" sz="2600" dirty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ea typeface="Helvetica" charset="0"/>
                    <a:cs typeface="Helvetica" panose="020B0604020202020204" pitchFamily="34" charset="0"/>
                  </a:rPr>
                  <a:t>with an enhanced fraction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</m:ctrlPr>
                      </m:sSubPr>
                      <m:e>
                        <m:r>
                          <a:rPr lang="en-US" sz="2600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  <m:t>𝛾</m:t>
                        </m:r>
                      </m:e>
                      <m:sub>
                        <m:r>
                          <a:rPr lang="en-US" sz="2600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cs typeface="Helvetica" charset="0"/>
                          </a:rPr>
                          <m:t>𝑑𝑖𝑟</m:t>
                        </m:r>
                      </m:sub>
                    </m:sSub>
                  </m:oMath>
                </a14:m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ea typeface="Helvetica" charset="0"/>
                    <a:cs typeface="Helvetica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1" i="1" dirty="0" smtClean="0">
                            <a:solidFill>
                              <a:schemeClr val="accent2"/>
                            </a:solidFill>
                            <a:latin typeface="Cambria Math"/>
                            <a:cs typeface="Helvetica" charset="0"/>
                          </a:rPr>
                        </m:ctrlPr>
                      </m:sSubPr>
                      <m:e>
                        <m:r>
                          <a:rPr lang="en-US" sz="2600" b="1" i="1" dirty="0">
                            <a:solidFill>
                              <a:schemeClr val="accent2"/>
                            </a:solidFill>
                            <a:latin typeface="Cambria Math"/>
                            <a:cs typeface="Helvetica" charset="0"/>
                          </a:rPr>
                          <m:t>𝜸</m:t>
                        </m:r>
                      </m:e>
                      <m:sub>
                        <m:r>
                          <a:rPr lang="en-US" sz="2600" b="1" i="1" dirty="0" smtClean="0">
                            <a:solidFill>
                              <a:schemeClr val="accent2"/>
                            </a:solidFill>
                            <a:latin typeface="Cambria Math"/>
                            <a:cs typeface="Helvetica" charset="0"/>
                          </a:rPr>
                          <m:t>𝒓𝒊𝒄𝒉</m:t>
                        </m:r>
                      </m:sub>
                    </m:sSub>
                  </m:oMath>
                </a14:m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ea typeface="Helvetica" charset="0"/>
                    <a:cs typeface="Helvetica" panose="020B0604020202020204" pitchFamily="34" charset="0"/>
                  </a:rPr>
                  <a:t>) </a:t>
                </a:r>
                <a:r>
                  <a:rPr lang="en-US" sz="2600" dirty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ea typeface="Helvetica" charset="0"/>
                    <a:cs typeface="Helvetica" panose="020B0604020202020204" pitchFamily="34" charset="0"/>
                  </a:rPr>
                  <a:t>satisfying </a:t>
                </a:r>
                <a14:m>
                  <m:oMath xmlns:m="http://schemas.openxmlformats.org/officeDocument/2006/math">
                    <m:r>
                      <a:rPr lang="en-US" sz="2600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Helvetica" charset="0"/>
                        <a:cs typeface="Helvetica" charset="0"/>
                      </a:rPr>
                      <m:t>𝑇𝑆𝑃</m:t>
                    </m:r>
                    <m:r>
                      <a:rPr lang="en-US" sz="2600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charset="0"/>
                      </a:rPr>
                      <m:t>∈</m:t>
                    </m:r>
                    <m:d>
                      <m:dPr>
                        <m:ctrlPr>
                          <a:rPr lang="en-US" sz="26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ea typeface="Cambria Math" panose="02040503050406030204" pitchFamily="18" charset="0"/>
                            <a:cs typeface="Helvetica" charset="0"/>
                          </a:rPr>
                        </m:ctrlPr>
                      </m:dPr>
                      <m:e>
                        <m:r>
                          <a:rPr lang="en-US" sz="26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charset="0"/>
                          </a:rPr>
                          <m:t>0.2,</m:t>
                        </m:r>
                        <m:r>
                          <a:rPr lang="en-US" sz="26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charset="0"/>
                          </a:rPr>
                          <m:t> </m:t>
                        </m:r>
                        <m:r>
                          <a:rPr lang="en-US" sz="26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charset="0"/>
                          </a:rPr>
                          <m:t>0.6</m:t>
                        </m:r>
                      </m:e>
                    </m:d>
                  </m:oMath>
                </a14:m>
                <a:r>
                  <a:rPr lang="en-US" sz="2600" i="1" dirty="0" smtClean="0">
                    <a:solidFill>
                      <a:schemeClr val="accent5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Helvetica" charset="0"/>
                  </a:rPr>
                  <a:t> </a:t>
                </a:r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ea typeface="Cambria Math" panose="02040503050406030204" pitchFamily="18" charset="0"/>
                    <a:cs typeface="Helvetica" panose="020B0604020202020204" pitchFamily="34" charset="0"/>
                  </a:rPr>
                  <a:t>[5]: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60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/>
                              <a:cs typeface="Helvetica" panose="020B0604020202020204" pitchFamily="34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60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/>
                                  <a:cs typeface="Helvetica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600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/>
                                  <a:cs typeface="Helvetica" panose="020B0604020202020204" pitchFamily="34" charset="0"/>
                                </a:rPr>
                                <m:t>𝑁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sz="2600" i="1" dirty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  <a:cs typeface="Helvetica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i="1" dirty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  <a:cs typeface="Helvetica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sz="2600" i="1" dirty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  <a:cs typeface="Helvetica" charset="0"/>
                                    </a:rPr>
                                    <m:t>𝑑𝑖𝑟</m:t>
                                  </m:r>
                                </m:sub>
                              </m:sSub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60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/>
                                  <a:cs typeface="Helvetica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600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/>
                                  <a:cs typeface="Helvetica" panose="020B0604020202020204" pitchFamily="34" charset="0"/>
                                </a:rPr>
                                <m:t>𝑁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sz="2600" i="1" dirty="0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  <a:cs typeface="Helvetica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b="0" i="1" dirty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  <a:cs typeface="Helvetica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sz="2600" b="0" i="1" dirty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  <a:cs typeface="Helvetica" charset="0"/>
                                    </a:rPr>
                                    <m:t>𝑟𝑖𝑐h</m:t>
                                  </m:r>
                                </m:sub>
                              </m:sSub>
                            </m:sup>
                          </m:sSup>
                        </m:den>
                      </m:f>
                      <m:r>
                        <a:rPr lang="en-US" sz="260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sz="2600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/>
                          <a:ea typeface="Cambria Math"/>
                        </a:rPr>
                        <m:t>40%</m:t>
                      </m:r>
                    </m:oMath>
                  </m:oMathPara>
                </a14:m>
                <a:endParaRPr lang="en-US" sz="2600" dirty="0" smtClean="0">
                  <a:solidFill>
                    <a:schemeClr val="accent5">
                      <a:lumMod val="50000"/>
                    </a:schemeClr>
                  </a:solidFill>
                  <a:latin typeface="Helvetica" panose="020B0604020202020204" pitchFamily="34" charset="0"/>
                  <a:ea typeface="Helvetica" charset="0"/>
                  <a:cs typeface="Helvetica" panose="020B0604020202020204" pitchFamily="34" charset="0"/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/>
                          <a:ea typeface="Cambria Math"/>
                          <a:cs typeface="Helvetica" panose="020B0604020202020204" pitchFamily="34" charset="0"/>
                        </a:rPr>
                        <m:t>∴</m:t>
                      </m:r>
                      <m:sSub>
                        <m:sSubPr>
                          <m:ctrlPr>
                            <a:rPr lang="en-US" sz="2600" b="1" i="1" smtClean="0">
                              <a:solidFill>
                                <a:schemeClr val="accent2"/>
                              </a:solidFill>
                              <a:latin typeface="Cambria Math"/>
                              <a:ea typeface="Cambria Math"/>
                              <a:cs typeface="Helvetica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600" b="1" i="1" smtClean="0">
                              <a:solidFill>
                                <a:schemeClr val="accent2"/>
                              </a:solidFill>
                              <a:latin typeface="Cambria Math"/>
                              <a:ea typeface="Cambria Math"/>
                              <a:cs typeface="Helvetica" panose="020B0604020202020204" pitchFamily="34" charset="0"/>
                            </a:rPr>
                            <m:t>𝜸</m:t>
                          </m:r>
                        </m:e>
                        <m:sub>
                          <m:r>
                            <a:rPr lang="en-US" sz="2600" b="1" i="1" smtClean="0">
                              <a:solidFill>
                                <a:schemeClr val="accent2"/>
                              </a:solidFill>
                              <a:latin typeface="Cambria Math"/>
                              <a:ea typeface="Cambria Math"/>
                              <a:cs typeface="Helvetica" panose="020B0604020202020204" pitchFamily="34" charset="0"/>
                            </a:rPr>
                            <m:t>𝒓𝒊𝒄𝒉</m:t>
                          </m:r>
                        </m:sub>
                      </m:sSub>
                      <m:r>
                        <a:rPr lang="en-US" sz="2600" b="1" i="1" smtClean="0">
                          <a:solidFill>
                            <a:schemeClr val="accent2"/>
                          </a:solidFill>
                          <a:latin typeface="Cambria Math"/>
                          <a:ea typeface="Cambria Math"/>
                          <a:cs typeface="Helvetica" panose="020B0604020202020204" pitchFamily="34" charset="0"/>
                        </a:rPr>
                        <m:t>=</m:t>
                      </m:r>
                      <m:r>
                        <a:rPr lang="en-US" sz="2600" b="1" i="1" smtClean="0">
                          <a:solidFill>
                            <a:schemeClr val="accent2"/>
                          </a:solidFill>
                          <a:latin typeface="Cambria Math"/>
                          <a:ea typeface="Cambria Math"/>
                          <a:cs typeface="Helvetica" panose="020B0604020202020204" pitchFamily="34" charset="0"/>
                        </a:rPr>
                        <m:t>𝟎</m:t>
                      </m:r>
                      <m:r>
                        <a:rPr lang="en-US" sz="2600" b="1" i="1" smtClean="0">
                          <a:solidFill>
                            <a:schemeClr val="accent2"/>
                          </a:solidFill>
                          <a:latin typeface="Cambria Math"/>
                          <a:ea typeface="Cambria Math"/>
                          <a:cs typeface="Helvetica" panose="020B0604020202020204" pitchFamily="34" charset="0"/>
                        </a:rPr>
                        <m:t>.</m:t>
                      </m:r>
                      <m:r>
                        <a:rPr lang="en-US" sz="26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/>
                          <a:cs typeface="Helvetica" panose="020B0604020202020204" pitchFamily="34" charset="0"/>
                        </a:rPr>
                        <m:t>𝟒</m:t>
                      </m:r>
                      <m:r>
                        <a:rPr lang="en-US" sz="2600" b="1" i="1" smtClean="0">
                          <a:solidFill>
                            <a:schemeClr val="accent2"/>
                          </a:solidFill>
                          <a:latin typeface="Cambria Math"/>
                          <a:ea typeface="Cambria Math"/>
                          <a:cs typeface="Helvetica" panose="020B0604020202020204" pitchFamily="34" charset="0"/>
                        </a:rPr>
                        <m:t>⋅</m:t>
                      </m:r>
                      <m:sSub>
                        <m:sSubPr>
                          <m:ctrlPr>
                            <a:rPr lang="en-US" sz="2600" b="1" i="1" smtClean="0">
                              <a:solidFill>
                                <a:schemeClr val="accent2"/>
                              </a:solidFill>
                              <a:latin typeface="Cambria Math"/>
                              <a:ea typeface="Cambria Math"/>
                              <a:cs typeface="Helvetica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600" b="1" i="1" smtClean="0">
                              <a:solidFill>
                                <a:schemeClr val="accent2"/>
                              </a:solidFill>
                              <a:latin typeface="Cambria Math"/>
                              <a:ea typeface="Cambria Math"/>
                              <a:cs typeface="Helvetica" panose="020B0604020202020204" pitchFamily="34" charset="0"/>
                            </a:rPr>
                            <m:t>𝜸</m:t>
                          </m:r>
                        </m:e>
                        <m:sub>
                          <m:r>
                            <a:rPr lang="en-US" sz="2600" b="1" i="1" smtClean="0">
                              <a:solidFill>
                                <a:schemeClr val="accent2"/>
                              </a:solidFill>
                              <a:latin typeface="Cambria Math"/>
                              <a:ea typeface="Cambria Math"/>
                              <a:cs typeface="Helvetica" panose="020B0604020202020204" pitchFamily="34" charset="0"/>
                            </a:rPr>
                            <m:t>𝒅𝒊𝒓</m:t>
                          </m:r>
                        </m:sub>
                      </m:sSub>
                      <m:r>
                        <a:rPr lang="en-US" sz="2600" b="1" i="1" smtClean="0">
                          <a:solidFill>
                            <a:schemeClr val="accent2"/>
                          </a:solidFill>
                          <a:latin typeface="Cambria Math"/>
                          <a:ea typeface="Cambria Math"/>
                          <a:cs typeface="Helvetica" panose="020B0604020202020204" pitchFamily="34" charset="0"/>
                        </a:rPr>
                        <m:t>+</m:t>
                      </m:r>
                      <m:r>
                        <a:rPr lang="en-US" sz="2600" b="1" i="1" smtClean="0">
                          <a:solidFill>
                            <a:schemeClr val="accent2"/>
                          </a:solidFill>
                          <a:latin typeface="Cambria Math"/>
                          <a:ea typeface="Cambria Math"/>
                          <a:cs typeface="Helvetica" panose="020B0604020202020204" pitchFamily="34" charset="0"/>
                        </a:rPr>
                        <m:t>𝟎</m:t>
                      </m:r>
                      <m:r>
                        <a:rPr lang="en-US" sz="2600" b="1" i="1" smtClean="0">
                          <a:solidFill>
                            <a:schemeClr val="accent2"/>
                          </a:solidFill>
                          <a:latin typeface="Cambria Math"/>
                          <a:ea typeface="Cambria Math"/>
                          <a:cs typeface="Helvetica" panose="020B0604020202020204" pitchFamily="34" charset="0"/>
                        </a:rPr>
                        <m:t>.</m:t>
                      </m:r>
                      <m:r>
                        <a:rPr lang="en-US" sz="26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/>
                          <a:cs typeface="Helvetica" panose="020B0604020202020204" pitchFamily="34" charset="0"/>
                        </a:rPr>
                        <m:t>𝟔</m:t>
                      </m:r>
                      <m:r>
                        <a:rPr lang="en-US" sz="2600" b="1" i="1" smtClean="0">
                          <a:solidFill>
                            <a:schemeClr val="accent2"/>
                          </a:solidFill>
                          <a:latin typeface="Cambria Math"/>
                          <a:ea typeface="Cambria Math"/>
                          <a:cs typeface="Helvetica" panose="020B0604020202020204" pitchFamily="34" charset="0"/>
                        </a:rPr>
                        <m:t>⋅</m:t>
                      </m:r>
                      <m:sSup>
                        <m:sSupPr>
                          <m:ctrlPr>
                            <a:rPr lang="en-US" sz="2600" b="1" i="1" smtClean="0">
                              <a:solidFill>
                                <a:schemeClr val="accent2"/>
                              </a:solidFill>
                              <a:latin typeface="Cambria Math"/>
                              <a:ea typeface="Cambria Math"/>
                              <a:cs typeface="Helvetica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600" b="1" i="1" smtClean="0">
                              <a:solidFill>
                                <a:schemeClr val="accent2"/>
                              </a:solidFill>
                              <a:latin typeface="Cambria Math"/>
                              <a:ea typeface="Cambria Math"/>
                              <a:cs typeface="Helvetica" panose="020B0604020202020204" pitchFamily="34" charset="0"/>
                            </a:rPr>
                            <m:t>𝝅</m:t>
                          </m:r>
                        </m:e>
                        <m:sup>
                          <m:r>
                            <a:rPr lang="en-US" sz="2600" b="1" i="1" smtClean="0">
                              <a:solidFill>
                                <a:schemeClr val="accent2"/>
                              </a:solidFill>
                              <a:latin typeface="Cambria Math"/>
                              <a:ea typeface="Cambria Math"/>
                              <a:cs typeface="Helvetica" panose="020B0604020202020204" pitchFamily="34" charset="0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lang="en-US" sz="2600" b="1" dirty="0">
                  <a:solidFill>
                    <a:schemeClr val="accent5">
                      <a:lumMod val="50000"/>
                    </a:schemeClr>
                  </a:solidFill>
                  <a:latin typeface="Helvetica" panose="020B0604020202020204" pitchFamily="34" charset="0"/>
                  <a:ea typeface="Helvetica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370" y="32405003"/>
                <a:ext cx="7099314" cy="7734553"/>
              </a:xfrm>
              <a:prstGeom prst="rect">
                <a:avLst/>
              </a:prstGeom>
              <a:blipFill rotWithShape="1">
                <a:blip r:embed="rId14"/>
                <a:stretch>
                  <a:fillRect l="-1288" t="-7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684" y="13253929"/>
            <a:ext cx="6706355" cy="4880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644058" y="11487151"/>
            <a:ext cx="141027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Motivation</a:t>
            </a:r>
          </a:p>
          <a:p>
            <a:pPr algn="ctr"/>
            <a:endParaRPr lang="en-US" sz="3600" b="1" dirty="0">
              <a:solidFill>
                <a:schemeClr val="accent5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943" y="19269319"/>
            <a:ext cx="6706355" cy="4288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663351" y="24579637"/>
            <a:ext cx="140646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STAR Experiment</a:t>
            </a:r>
          </a:p>
          <a:p>
            <a:pPr algn="ctr"/>
            <a:endParaRPr lang="en-US" sz="3600" b="1" dirty="0">
              <a:solidFill>
                <a:schemeClr val="accent5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974" y="25854964"/>
            <a:ext cx="5196340" cy="4416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15423338" y="11487331"/>
            <a:ext cx="141027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Jet Reconstruction</a:t>
            </a:r>
          </a:p>
          <a:p>
            <a:pPr algn="ctr"/>
            <a:endParaRPr lang="en-US" sz="3600" b="1" dirty="0">
              <a:solidFill>
                <a:schemeClr val="accent5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23050355" y="12209576"/>
            <a:ext cx="6553850" cy="7871417"/>
            <a:chOff x="22414521" y="13584436"/>
            <a:chExt cx="6161202" cy="7402723"/>
          </a:xfrm>
        </p:grpSpPr>
        <p:pic>
          <p:nvPicPr>
            <p:cNvPr id="37" name="Picture 36" descr="auau200_gammaTrg.png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 rot="17180149">
              <a:off x="23516565" y="13797048"/>
              <a:ext cx="4765136" cy="4339911"/>
            </a:xfrm>
            <a:prstGeom prst="rect">
              <a:avLst/>
            </a:prstGeom>
          </p:spPr>
        </p:pic>
        <p:sp>
          <p:nvSpPr>
            <p:cNvPr id="38" name="Right Triangle 37"/>
            <p:cNvSpPr/>
            <p:nvPr/>
          </p:nvSpPr>
          <p:spPr>
            <a:xfrm rot="2783040">
              <a:off x="26045296" y="15326813"/>
              <a:ext cx="1297417" cy="1230274"/>
            </a:xfrm>
            <a:prstGeom prst="rtTriangle">
              <a:avLst/>
            </a:prstGeom>
            <a:solidFill>
              <a:schemeClr val="accent4">
                <a:alpha val="37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cxnSp>
          <p:nvCxnSpPr>
            <p:cNvPr id="39" name="Straight Connector 38"/>
            <p:cNvCxnSpPr>
              <a:stCxn id="57" idx="3"/>
              <a:endCxn id="45" idx="1"/>
            </p:cNvCxnSpPr>
            <p:nvPr/>
          </p:nvCxnSpPr>
          <p:spPr>
            <a:xfrm>
              <a:off x="23879285" y="15882775"/>
              <a:ext cx="3353845" cy="0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endCxn id="42" idx="1"/>
            </p:cNvCxnSpPr>
            <p:nvPr/>
          </p:nvCxnSpPr>
          <p:spPr>
            <a:xfrm flipV="1">
              <a:off x="25804360" y="14702435"/>
              <a:ext cx="1277899" cy="1180339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>
              <a:endCxn id="43" idx="1"/>
            </p:cNvCxnSpPr>
            <p:nvPr/>
          </p:nvCxnSpPr>
          <p:spPr>
            <a:xfrm>
              <a:off x="25810701" y="15899251"/>
              <a:ext cx="1197299" cy="1281112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27082259" y="14471602"/>
                  <a:ext cx="120815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200" b="1" dirty="0" smtClean="0"/>
                    <a:t> 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/>
                        </a:rPr>
                        <m:t>𝜋</m:t>
                      </m:r>
                      <m:r>
                        <a:rPr lang="en-US" sz="2400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/>
                        </a:rPr>
                        <m:t>−</m:t>
                      </m:r>
                      <m:f>
                        <m:fPr>
                          <m:type m:val="skw"/>
                          <m:ctrlPr>
                            <a:rPr lang="en-US" sz="240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4</m:t>
                          </m:r>
                        </m:den>
                      </m:f>
                    </m:oMath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082259" y="14471602"/>
                  <a:ext cx="1208151" cy="461665"/>
                </a:xfrm>
                <a:prstGeom prst="rect">
                  <a:avLst/>
                </a:prstGeom>
                <a:blipFill rotWithShape="1">
                  <a:blip r:embed="rId19"/>
                  <a:stretch>
                    <a:fillRect t="-113580" r="-53555" b="-1765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27008000" y="16949530"/>
                  <a:ext cx="121296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 smtClean="0"/>
                    <a:t> 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/>
                        </a:rPr>
                        <m:t>𝜋</m:t>
                      </m:r>
                      <m:r>
                        <a:rPr lang="en-US" sz="2400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/>
                        </a:rPr>
                        <m:t>+</m:t>
                      </m:r>
                      <m:f>
                        <m:fPr>
                          <m:type m:val="skw"/>
                          <m:ctrlPr>
                            <a:rPr lang="en-US" sz="240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4</m:t>
                          </m:r>
                        </m:den>
                      </m:f>
                    </m:oMath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008000" y="16949530"/>
                  <a:ext cx="1212961" cy="461665"/>
                </a:xfrm>
                <a:prstGeom prst="rect">
                  <a:avLst/>
                </a:prstGeom>
                <a:blipFill rotWithShape="1">
                  <a:blip r:embed="rId20"/>
                  <a:stretch>
                    <a:fillRect t="-113580" r="-52830" b="-1765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TextBox 44"/>
            <p:cNvSpPr txBox="1"/>
            <p:nvPr/>
          </p:nvSpPr>
          <p:spPr>
            <a:xfrm>
              <a:off x="27233130" y="15463072"/>
              <a:ext cx="1342593" cy="839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smtClean="0">
                  <a:solidFill>
                    <a:schemeClr val="accent2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Recoil</a:t>
              </a:r>
            </a:p>
            <a:p>
              <a:pPr algn="ctr"/>
              <a:r>
                <a:rPr lang="en-US" sz="2600" b="1" dirty="0" smtClean="0">
                  <a:solidFill>
                    <a:schemeClr val="accent2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Jets</a:t>
              </a:r>
              <a:endParaRPr lang="en-US" sz="2600" b="1" dirty="0">
                <a:solidFill>
                  <a:schemeClr val="accent2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2414521" y="15436498"/>
              <a:ext cx="146476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smtClean="0">
                  <a:solidFill>
                    <a:srgbClr val="C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Trigger</a:t>
              </a:r>
            </a:p>
            <a:p>
              <a:pPr algn="ctr"/>
              <a:r>
                <a:rPr lang="en-US" sz="2600" b="1" dirty="0" smtClean="0">
                  <a:solidFill>
                    <a:srgbClr val="C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Tower</a:t>
              </a:r>
              <a:endParaRPr lang="en-US" sz="2600" b="1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3" name="TextBox 62"/>
                <p:cNvSpPr txBox="1"/>
                <p:nvPr/>
              </p:nvSpPr>
              <p:spPr>
                <a:xfrm>
                  <a:off x="23030355" y="17542700"/>
                  <a:ext cx="5260055" cy="34444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571500" indent="-571500">
                    <a:buFont typeface="Arial" panose="020B0604020202020204" pitchFamily="34" charset="0"/>
                    <a:buChar char="•"/>
                  </a:pPr>
                  <a:r>
                    <a:rPr lang="en-US" sz="2600" b="1" dirty="0" smtClean="0">
                      <a:solidFill>
                        <a:schemeClr val="accent2"/>
                      </a:solidFill>
                      <a:latin typeface="Helvetica" panose="020B0604020202020204" pitchFamily="34" charset="0"/>
                      <a:cs typeface="Helvetica" panose="020B0604020202020204" pitchFamily="34" charset="0"/>
                    </a:rPr>
                    <a:t>Recoil Jet: </a:t>
                  </a:r>
                  <a:r>
                    <a:rPr lang="en-US" sz="2600" dirty="0" smtClean="0">
                      <a:solidFill>
                        <a:schemeClr val="accent5">
                          <a:lumMod val="50000"/>
                        </a:schemeClr>
                      </a:solidFill>
                      <a:latin typeface="Helvetica" panose="020B0604020202020204" pitchFamily="34" charset="0"/>
                      <a:cs typeface="Helvetica" panose="020B0604020202020204" pitchFamily="34" charset="0"/>
                    </a:rPr>
                    <a:t>any jet satisfying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en-US" sz="260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600" b="0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Δ</m:t>
                            </m:r>
                            <m:r>
                              <a:rPr lang="en-US" sz="2600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𝜑</m:t>
                            </m:r>
                            <m:r>
                              <a:rPr lang="en-US" sz="2600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−</m:t>
                            </m:r>
                            <m:r>
                              <a:rPr lang="en-US" sz="2600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𝜋</m:t>
                            </m:r>
                          </m:e>
                        </m:d>
                        <m:r>
                          <a:rPr lang="en-US" sz="26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</a:rPr>
                          <m:t>&lt;</m:t>
                        </m:r>
                        <m:f>
                          <m:fPr>
                            <m:type m:val="lin"/>
                            <m:ctrlPr>
                              <a:rPr lang="en-US" sz="2600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600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2600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sz="2600" dirty="0" smtClean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  <a:p>
                  <a:pPr/>
                  <a:endParaRPr lang="en-US" sz="2600" dirty="0" smtClean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  <a:p>
                  <a:pPr marL="571500" indent="-571500">
                    <a:buFont typeface="Arial" panose="020B0604020202020204" pitchFamily="34" charset="0"/>
                    <a:buChar char="•"/>
                  </a:pPr>
                  <a:r>
                    <a:rPr lang="en-US" sz="2600" b="1" dirty="0">
                      <a:solidFill>
                        <a:schemeClr val="accent2"/>
                      </a:solidFill>
                      <a:latin typeface="Helvetica" panose="020B0604020202020204" pitchFamily="34" charset="0"/>
                      <a:cs typeface="Helvetica" panose="020B0604020202020204" pitchFamily="34" charset="0"/>
                    </a:rPr>
                    <a:t>Charged Jets: </a:t>
                  </a:r>
                  <a:r>
                    <a:rPr lang="en-US" sz="2600" dirty="0">
                      <a:solidFill>
                        <a:schemeClr val="accent5">
                          <a:lumMod val="50000"/>
                        </a:schemeClr>
                      </a:solidFill>
                      <a:latin typeface="Helvetica" panose="020B0604020202020204" pitchFamily="34" charset="0"/>
                      <a:cs typeface="Helvetica" panose="020B0604020202020204" pitchFamily="34" charset="0"/>
                    </a:rPr>
                    <a:t>jets composed solely of charged tracks</a:t>
                  </a:r>
                </a:p>
                <a:p>
                  <a:pPr marL="571500" indent="-571500">
                    <a:buFont typeface="Arial" panose="020B0604020202020204" pitchFamily="34" charset="0"/>
                    <a:buChar char="•"/>
                  </a:pPr>
                  <a:r>
                    <a:rPr lang="en-US" sz="2600" b="1" dirty="0">
                      <a:solidFill>
                        <a:schemeClr val="accent2"/>
                      </a:solidFill>
                      <a:latin typeface="Helvetica" panose="020B0604020202020204" pitchFamily="34" charset="0"/>
                      <a:cs typeface="Helvetica" panose="020B0604020202020204" pitchFamily="34" charset="0"/>
                    </a:rPr>
                    <a:t>Full Jets: </a:t>
                  </a:r>
                  <a:r>
                    <a:rPr lang="en-US" sz="2600" dirty="0">
                      <a:solidFill>
                        <a:schemeClr val="accent5">
                          <a:lumMod val="50000"/>
                        </a:schemeClr>
                      </a:solidFill>
                      <a:latin typeface="Helvetica" panose="020B0604020202020204" pitchFamily="34" charset="0"/>
                      <a:cs typeface="Helvetica" panose="020B0604020202020204" pitchFamily="34" charset="0"/>
                    </a:rPr>
                    <a:t>jets composed of charged tracks and neutral towers</a:t>
                  </a:r>
                </a:p>
                <a:p>
                  <a:pPr lvl="1"/>
                  <a:endParaRPr lang="en-US" sz="2400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63" name="TextBox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30355" y="17542700"/>
                  <a:ext cx="5260055" cy="3444459"/>
                </a:xfrm>
                <a:prstGeom prst="rect">
                  <a:avLst/>
                </a:prstGeom>
                <a:blipFill rotWithShape="1">
                  <a:blip r:embed="rId21"/>
                  <a:stretch>
                    <a:fillRect l="-1743" t="-149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Rectangle 13"/>
          <p:cNvSpPr/>
          <p:nvPr/>
        </p:nvSpPr>
        <p:spPr>
          <a:xfrm>
            <a:off x="11096934" y="33817847"/>
            <a:ext cx="1999145" cy="407432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25" name="TextBox 1024"/>
              <p:cNvSpPr txBox="1"/>
              <p:nvPr/>
            </p:nvSpPr>
            <p:spPr>
              <a:xfrm>
                <a:off x="25138532" y="26518841"/>
                <a:ext cx="4263449" cy="34990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Data </a:t>
                </a:r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not corrected for efficiency and bkgd. </a:t>
                </a:r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Fluctuations</a:t>
                </a:r>
              </a:p>
              <a:p>
                <a:pPr marL="571500" lvl="1" indent="-5715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600" b="1" i="1">
                            <a:solidFill>
                              <a:schemeClr val="accent2"/>
                            </a:solidFill>
                            <a:latin typeface="Cambria Math"/>
                            <a:ea typeface="Cambria Math" panose="02040503050406030204" pitchFamily="18" charset="0"/>
                            <a:cs typeface="Helvetica" charset="0"/>
                          </a:rPr>
                        </m:ctrlPr>
                      </m:sSubSupPr>
                      <m:e>
                        <m:r>
                          <a:rPr lang="en-US" sz="26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charset="0"/>
                          </a:rPr>
                          <m:t>𝒑</m:t>
                        </m:r>
                      </m:e>
                      <m:sub>
                        <m:r>
                          <a:rPr lang="en-US" sz="26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charset="0"/>
                          </a:rPr>
                          <m:t>𝑻</m:t>
                        </m:r>
                        <m:r>
                          <a:rPr lang="en-US" sz="26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charset="0"/>
                          </a:rPr>
                          <m:t>, </m:t>
                        </m:r>
                        <m:r>
                          <a:rPr lang="en-US" sz="26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charset="0"/>
                          </a:rPr>
                          <m:t>𝒋𝒆𝒕</m:t>
                        </m:r>
                      </m:sub>
                      <m:sup>
                        <m:r>
                          <a:rPr lang="en-US" sz="2600" b="1" i="1">
                            <a:solidFill>
                              <a:schemeClr val="accent2"/>
                            </a:solidFill>
                            <a:latin typeface="Cambria Math"/>
                            <a:ea typeface="Cambria Math" panose="02040503050406030204" pitchFamily="18" charset="0"/>
                            <a:cs typeface="Helvetica" charset="0"/>
                          </a:rPr>
                          <m:t>𝒑𝒂𝒓</m:t>
                        </m:r>
                      </m:sup>
                    </m:sSubSup>
                  </m:oMath>
                </a14:m>
                <a:r>
                  <a:rPr lang="en-US" sz="2600" dirty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 </a:t>
                </a:r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indicates </a:t>
                </a:r>
                <a:r>
                  <a:rPr lang="en-US" sz="2600" dirty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same quantity </a:t>
                </a:r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as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60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ea typeface="Cambria Math" panose="02040503050406030204" pitchFamily="18" charset="0"/>
                            <a:cs typeface="Helvetica" charset="0"/>
                          </a:rPr>
                        </m:ctrlPr>
                      </m:sSubSupPr>
                      <m:e>
                        <m:r>
                          <a:rPr lang="en-US" sz="2600" b="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charset="0"/>
                          </a:rPr>
                          <m:t>𝑝</m:t>
                        </m:r>
                      </m:e>
                      <m:sub>
                        <m:r>
                          <a:rPr lang="en-US" sz="2600" b="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charset="0"/>
                          </a:rPr>
                          <m:t>𝑇</m:t>
                        </m:r>
                        <m:r>
                          <a:rPr lang="en-US" sz="2600" b="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charset="0"/>
                          </a:rPr>
                          <m:t>, </m:t>
                        </m:r>
                        <m:r>
                          <a:rPr lang="en-US" sz="2600" b="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charset="0"/>
                          </a:rPr>
                          <m:t>𝑗𝑒𝑡</m:t>
                        </m:r>
                      </m:sub>
                      <m:sup>
                        <m:r>
                          <a:rPr lang="en-US" sz="26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  <a:ea typeface="Cambria Math" panose="02040503050406030204" pitchFamily="18" charset="0"/>
                            <a:cs typeface="Helvetica" charset="0"/>
                          </a:rPr>
                          <m:t>𝑟𝑒𝑐𝑜</m:t>
                        </m:r>
                      </m:sup>
                    </m:sSubSup>
                    <m:r>
                      <a:rPr lang="en-US" sz="2600" b="1" i="1">
                        <a:solidFill>
                          <a:schemeClr val="accent2"/>
                        </a:solidFill>
                        <a:latin typeface="Cambria Math"/>
                        <a:ea typeface="Cambria Math" panose="02040503050406030204" pitchFamily="18" charset="0"/>
                        <a:cs typeface="Helvetica" charset="0"/>
                      </a:rPr>
                      <m:t> </m:t>
                    </m:r>
                  </m:oMath>
                </a14:m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</a:rPr>
                  <a:t>but at particle-level</a:t>
                </a:r>
                <a:endParaRPr lang="en-US" sz="2600" dirty="0" smtClean="0">
                  <a:solidFill>
                    <a:schemeClr val="accent5">
                      <a:lumMod val="50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endParaRPr lang="en-US" sz="2600" b="1" dirty="0" smtClean="0">
                  <a:solidFill>
                    <a:schemeClr val="accent5">
                      <a:lumMod val="50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US" sz="26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Pythia: [8]</a:t>
                </a:r>
                <a:endParaRPr lang="en-US" sz="2600" dirty="0">
                  <a:solidFill>
                    <a:schemeClr val="accent5">
                      <a:lumMod val="50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>
          <p:sp>
            <p:nvSpPr>
              <p:cNvPr id="1025" name="TextBox 10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38532" y="26518841"/>
                <a:ext cx="4263449" cy="3499035"/>
              </a:xfrm>
              <a:prstGeom prst="rect">
                <a:avLst/>
              </a:prstGeom>
              <a:blipFill rotWithShape="1">
                <a:blip r:embed="rId22"/>
                <a:stretch>
                  <a:fillRect l="-2289" t="-1568" r="-1144" b="-1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ectangle 46"/>
          <p:cNvSpPr/>
          <p:nvPr/>
        </p:nvSpPr>
        <p:spPr>
          <a:xfrm>
            <a:off x="12870448" y="33191069"/>
            <a:ext cx="403432" cy="21523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579781" y="30758388"/>
            <a:ext cx="140646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Neutral Triggers</a:t>
            </a:r>
          </a:p>
          <a:p>
            <a:pPr algn="ctr"/>
            <a:endParaRPr lang="en-US" sz="3600" b="1" dirty="0">
              <a:solidFill>
                <a:schemeClr val="accent5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2009" y="20345400"/>
            <a:ext cx="4807287" cy="5367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4920" y="20345400"/>
            <a:ext cx="4807287" cy="5367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2009" y="25756085"/>
            <a:ext cx="4807287" cy="5367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6614" y="20388637"/>
            <a:ext cx="4807287" cy="5367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4920" y="25756085"/>
            <a:ext cx="4807287" cy="5367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28581703" y="15127962"/>
            <a:ext cx="466125" cy="413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49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2035</TotalTime>
  <Words>1151</Words>
  <Application>Microsoft Office PowerPoint</Application>
  <PresentationFormat>Custom</PresentationFormat>
  <Paragraphs>95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Windows User</cp:lastModifiedBy>
  <cp:revision>182</cp:revision>
  <cp:lastPrinted>2016-12-31T01:29:26Z</cp:lastPrinted>
  <dcterms:created xsi:type="dcterms:W3CDTF">2016-12-30T14:20:47Z</dcterms:created>
  <dcterms:modified xsi:type="dcterms:W3CDTF">2017-01-30T19:13:00Z</dcterms:modified>
</cp:coreProperties>
</file>