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4" r:id="rId6"/>
    <p:sldId id="267" r:id="rId7"/>
    <p:sldId id="268" r:id="rId8"/>
    <p:sldId id="266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5620"/>
    <p:restoredTop sz="95258" autoAdjust="0"/>
  </p:normalViewPr>
  <p:slideViewPr>
    <p:cSldViewPr snapToObjects="1">
      <p:cViewPr>
        <p:scale>
          <a:sx n="125" d="100"/>
          <a:sy n="125" d="100"/>
        </p:scale>
        <p:origin x="-4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79DAB-E2F0-B041-997E-B5DB8471E210}" type="datetimeFigureOut">
              <a:rPr lang="en-US" smtClean="0"/>
              <a:t>4/15/11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CE7D5-BB9E-5547-AAC8-7AE6CA3425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9A4F2-45AE-CF41-B1F7-BEFD860E6E68}" type="datetimeFigureOut">
              <a:rPr lang="en-US" smtClean="0"/>
              <a:t>4/15/11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6589C-09A7-0148-BEC6-D60E572EF9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6% radiation length </a:t>
            </a:r>
            <a:r>
              <a:rPr lang="en-US" dirty="0" err="1" smtClean="0"/>
              <a:t>vs</a:t>
            </a:r>
            <a:r>
              <a:rPr lang="en-US" dirty="0" smtClean="0"/>
              <a:t> 1% in material budget without SVT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589C-09A7-0148-BEC6-D60E572EF9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1396-048E-5A46-9436-3BAF3D96C48C}" type="datetime1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5943600"/>
            <a:ext cx="914400" cy="7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896975" y="5943600"/>
            <a:ext cx="789825" cy="7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TAR 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757785"/>
            <a:ext cx="1981200" cy="1598565"/>
          </a:xfrm>
          <a:prstGeom prst="rect">
            <a:avLst/>
          </a:prstGeom>
        </p:spPr>
      </p:pic>
      <p:pic>
        <p:nvPicPr>
          <p:cNvPr id="8" name="Picture 7" descr="UC_Davis_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4200" y="4757785"/>
            <a:ext cx="1676400" cy="16269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523A-3F0C-994A-9015-55B889C8AEE1}" type="datetime1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8208-2C3D-E240-9AF0-A823DE0829BA}" type="datetime1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E04D-7F78-D543-8841-290B8C3A67D6}" type="datetime1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4AFE-6A9D-104E-853A-FAF6BAC7F741}" type="datetime1">
              <a:rPr lang="en-US" smtClean="0"/>
              <a:t>4/18/11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3EE4-FAEE-D040-8E2C-801E33A9E19D}" type="datetime1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171A-1E32-3D40-93E5-F592FF502598}" type="datetime1">
              <a:rPr lang="en-US" smtClean="0"/>
              <a:t>4/18/11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DA27-2445-5E4C-8158-F3781CD558B7}" type="datetime1">
              <a:rPr lang="en-US" smtClean="0"/>
              <a:t>4/18/11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AD9-B9DE-0146-92B4-F7B554D8F6EA}" type="datetime1">
              <a:rPr lang="en-US" smtClean="0"/>
              <a:t>4/18/11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0852-7B35-9142-B617-EDE3668F3D44}" type="datetime1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5B2A-C0A0-D944-AD1A-D4E785E03F83}" type="datetime1">
              <a:rPr lang="en-US" smtClean="0"/>
              <a:t>4/18/11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8C703E6-647F-CA4D-9B44-60CA00D817AA}" type="datetime1">
              <a:rPr lang="en-US" smtClean="0"/>
              <a:t>4/18/11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APS April Meeting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 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83676"/>
            <a:ext cx="914400" cy="7377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of Upsilon production cross section in </a:t>
            </a:r>
            <a:r>
              <a:rPr lang="en-US" dirty="0" err="1" smtClean="0"/>
              <a:t>d+Au</a:t>
            </a:r>
            <a:r>
              <a:rPr lang="en-US" dirty="0" smtClean="0"/>
              <a:t> collisions at √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NN</a:t>
            </a:r>
            <a:r>
              <a:rPr lang="en-US" dirty="0" smtClean="0"/>
              <a:t>=200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Anthony </a:t>
            </a:r>
            <a:r>
              <a:rPr lang="en-US" dirty="0" err="1" smtClean="0"/>
              <a:t>Kesich</a:t>
            </a:r>
            <a:endParaRPr lang="en-US" dirty="0" smtClean="0"/>
          </a:p>
          <a:p>
            <a:r>
              <a:rPr lang="en-US" dirty="0" smtClean="0"/>
              <a:t>STAR Collaboration</a:t>
            </a:r>
            <a:endParaRPr lang="en-US" dirty="0" smtClean="0"/>
          </a:p>
          <a:p>
            <a:r>
              <a:rPr lang="en-US" dirty="0" smtClean="0"/>
              <a:t>University of California, Davis</a:t>
            </a:r>
          </a:p>
          <a:p>
            <a:r>
              <a:rPr lang="en-US" dirty="0" smtClean="0"/>
              <a:t>April APS Meeting</a:t>
            </a:r>
          </a:p>
          <a:p>
            <a:r>
              <a:rPr lang="en-US" dirty="0" smtClean="0"/>
              <a:t>May 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8 </a:t>
            </a:r>
            <a:r>
              <a:rPr lang="en-US" dirty="0" err="1" smtClean="0"/>
              <a:t>d+Au</a:t>
            </a:r>
            <a:r>
              <a:rPr lang="en-US" dirty="0" smtClean="0"/>
              <a:t> greatly increased our available data in a low material environment</a:t>
            </a:r>
          </a:p>
          <a:p>
            <a:r>
              <a:rPr lang="en-US" dirty="0" smtClean="0"/>
              <a:t>Measured </a:t>
            </a:r>
            <a:r>
              <a:rPr lang="en-US" dirty="0" err="1" smtClean="0">
                <a:solidFill>
                  <a:schemeClr val="accent2"/>
                </a:solidFill>
              </a:rPr>
              <a:t>R</a:t>
            </a:r>
            <a:r>
              <a:rPr lang="en-US" baseline="-25000" dirty="0" err="1" smtClean="0">
                <a:solidFill>
                  <a:schemeClr val="accent2"/>
                </a:solidFill>
              </a:rPr>
              <a:t>dAu</a:t>
            </a:r>
            <a:r>
              <a:rPr lang="en-US" dirty="0" smtClean="0">
                <a:solidFill>
                  <a:schemeClr val="accent2"/>
                </a:solidFill>
              </a:rPr>
              <a:t>=0.78±0.28(stat.)±0.20(syst.)</a:t>
            </a:r>
          </a:p>
          <a:p>
            <a:pPr lvl="1"/>
            <a:r>
              <a:rPr lang="en-US" dirty="0" smtClean="0"/>
              <a:t>Consistent with minimal cold nuclear matter shadowing</a:t>
            </a:r>
          </a:p>
          <a:p>
            <a:r>
              <a:rPr lang="en-US" dirty="0" smtClean="0"/>
              <a:t>Additional statistics (∼×3) in Run 9 pp 200 </a:t>
            </a:r>
            <a:r>
              <a:rPr lang="en-US" dirty="0" err="1" smtClean="0"/>
              <a:t>GeV</a:t>
            </a:r>
            <a:r>
              <a:rPr lang="en-US" dirty="0" smtClean="0"/>
              <a:t> will further shrink the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dAu</a:t>
            </a:r>
            <a:r>
              <a:rPr lang="en-US" dirty="0" smtClean="0"/>
              <a:t> uncertainty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B32700-8F85-BB44-B76C-84ED1B7761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Quarkonia</a:t>
            </a:r>
            <a:r>
              <a:rPr lang="en-US" dirty="0" smtClean="0"/>
              <a:t> as a Temperature Probe</a:t>
            </a:r>
            <a:endParaRPr lang="en-US" dirty="0"/>
          </a:p>
        </p:txBody>
      </p:sp>
      <p:pic>
        <p:nvPicPr>
          <p:cNvPr id="5" name="Content Placeholder 4" descr="phases-of-QC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99" y="1447800"/>
            <a:ext cx="3591661" cy="358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5181600" y="44958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1200" b="1" i="1" dirty="0">
                <a:latin typeface="Tahoma" charset="0"/>
                <a:ea typeface="宋体" charset="-122"/>
                <a:cs typeface="宋体" charset="-122"/>
              </a:rPr>
              <a:t>A .</a:t>
            </a:r>
            <a:r>
              <a:rPr lang="en-US" altLang="zh-CN" sz="1200" b="1" i="1" dirty="0" err="1">
                <a:latin typeface="Tahoma" charset="0"/>
                <a:ea typeface="宋体" charset="-122"/>
                <a:cs typeface="宋体" charset="-122"/>
              </a:rPr>
              <a:t>Mocsy</a:t>
            </a:r>
            <a:r>
              <a:rPr lang="en-US" altLang="zh-CN" sz="1200" b="1" i="1" dirty="0">
                <a:latin typeface="Tahoma" charset="0"/>
                <a:ea typeface="宋体" charset="-122"/>
                <a:cs typeface="宋体" charset="-122"/>
              </a:rPr>
              <a:t>, 417th WE-Heraeus-Seminar,2008</a:t>
            </a:r>
          </a:p>
          <a:p>
            <a:r>
              <a:rPr lang="en-US" altLang="zh-CN" sz="1200" b="1" i="1" dirty="0">
                <a:ea typeface="宋体" charset="-122"/>
                <a:cs typeface="宋体" charset="-122"/>
              </a:rPr>
              <a:t>A. </a:t>
            </a:r>
            <a:r>
              <a:rPr lang="en-US" altLang="zh-CN" sz="1200" b="1" i="1" dirty="0" err="1">
                <a:ea typeface="宋体" charset="-122"/>
                <a:cs typeface="宋体" charset="-122"/>
              </a:rPr>
              <a:t>Mocsy</a:t>
            </a:r>
            <a:r>
              <a:rPr lang="en-US" altLang="zh-CN" sz="1200" b="1" i="1" dirty="0">
                <a:ea typeface="宋体" charset="-122"/>
                <a:cs typeface="宋体" charset="-122"/>
              </a:rPr>
              <a:t> and </a:t>
            </a:r>
            <a:r>
              <a:rPr lang="en-US" altLang="zh-CN" sz="1200" b="1" i="1" dirty="0" err="1">
                <a:ea typeface="宋体" charset="-122"/>
                <a:cs typeface="宋体" charset="-122"/>
              </a:rPr>
              <a:t>P.Petreczky</a:t>
            </a:r>
            <a:r>
              <a:rPr lang="en-US" altLang="zh-CN" sz="1200" b="1" i="1" dirty="0">
                <a:ea typeface="宋体" charset="-122"/>
                <a:cs typeface="宋体" charset="-122"/>
              </a:rPr>
              <a:t>, PRL  99, 211602 (2007)</a:t>
            </a:r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783264" y="1360488"/>
            <a:ext cx="2319460" cy="3084585"/>
            <a:chOff x="2253" y="1933"/>
            <a:chExt cx="1495" cy="2102"/>
          </a:xfrm>
        </p:grpSpPr>
        <p:sp>
          <p:nvSpPr>
            <p:cNvPr id="9" name="Rectangle 61"/>
            <p:cNvSpPr>
              <a:spLocks noChangeArrowheads="1"/>
            </p:cNvSpPr>
            <p:nvPr/>
          </p:nvSpPr>
          <p:spPr bwMode="auto">
            <a:xfrm>
              <a:off x="2255" y="1933"/>
              <a:ext cx="37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T/T</a:t>
              </a:r>
              <a:r>
                <a:rPr lang="en-US" altLang="zh-CN" sz="1600" baseline="-250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C</a:t>
              </a:r>
            </a:p>
          </p:txBody>
        </p:sp>
        <p:sp>
          <p:nvSpPr>
            <p:cNvPr id="10" name="Rectangle 62"/>
            <p:cNvSpPr>
              <a:spLocks noChangeArrowheads="1"/>
            </p:cNvSpPr>
            <p:nvPr/>
          </p:nvSpPr>
          <p:spPr bwMode="auto">
            <a:xfrm>
              <a:off x="2698" y="1934"/>
              <a:ext cx="65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1/</a:t>
              </a:r>
              <a:r>
                <a:rPr lang="en-US" altLang="zh-CN" sz="16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</a:t>
              </a:r>
              <a:r>
                <a:rPr lang="en-US" altLang="zh-CN" sz="16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r</a:t>
              </a:r>
              <a:r>
                <a:rPr lang="en-US" altLang="zh-CN" sz="16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</a:t>
              </a:r>
              <a:r>
                <a:rPr lang="en-US" altLang="zh-CN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 </a:t>
              </a:r>
              <a:r>
                <a:rPr lang="en-US" altLang="zh-CN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[fm</a:t>
              </a:r>
              <a:r>
                <a:rPr lang="en-US" altLang="zh-CN" sz="1400" baseline="300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-1</a:t>
              </a:r>
              <a:r>
                <a:rPr lang="en-US" altLang="zh-CN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]</a:t>
              </a:r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2440" y="2140"/>
              <a:ext cx="352" cy="1895"/>
              <a:chOff x="2646" y="1200"/>
              <a:chExt cx="336" cy="1812"/>
            </a:xfrm>
          </p:grpSpPr>
          <p:sp>
            <p:nvSpPr>
              <p:cNvPr id="23" name="AutoShape 64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144" cy="1776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Oval 65"/>
              <p:cNvSpPr>
                <a:spLocks noChangeArrowheads="1"/>
              </p:cNvSpPr>
              <p:nvPr/>
            </p:nvSpPr>
            <p:spPr bwMode="auto">
              <a:xfrm>
                <a:off x="2646" y="2676"/>
                <a:ext cx="336" cy="336"/>
              </a:xfrm>
              <a:prstGeom prst="ellipse">
                <a:avLst/>
              </a:prstGeom>
              <a:solidFill>
                <a:srgbClr val="99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Rectangle 66"/>
              <p:cNvSpPr>
                <a:spLocks noChangeArrowheads="1"/>
              </p:cNvSpPr>
              <p:nvPr/>
            </p:nvSpPr>
            <p:spPr bwMode="auto">
              <a:xfrm>
                <a:off x="2766" y="1968"/>
                <a:ext cx="96" cy="816"/>
              </a:xfrm>
              <a:prstGeom prst="rect">
                <a:avLst/>
              </a:prstGeom>
              <a:solidFill>
                <a:srgbClr val="99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6" name="Group 67"/>
              <p:cNvGrpSpPr>
                <a:grpSpLocks/>
              </p:cNvGrpSpPr>
              <p:nvPr/>
            </p:nvGrpSpPr>
            <p:grpSpPr bwMode="auto">
              <a:xfrm rot="10800000">
                <a:off x="2754" y="1596"/>
                <a:ext cx="48" cy="1200"/>
                <a:chOff x="768" y="1296"/>
                <a:chExt cx="96" cy="1200"/>
              </a:xfrm>
            </p:grpSpPr>
            <p:sp>
              <p:nvSpPr>
                <p:cNvPr id="34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2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53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7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0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2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 rot="10800000" flipH="1">
                <a:off x="2754" y="1740"/>
                <a:ext cx="54" cy="1200"/>
                <a:chOff x="768" y="1296"/>
                <a:chExt cx="96" cy="1200"/>
              </a:xfrm>
            </p:grpSpPr>
            <p:sp>
              <p:nvSpPr>
                <p:cNvPr id="28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2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53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7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0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2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80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Rectangle 81"/>
            <p:cNvSpPr>
              <a:spLocks noChangeArrowheads="1"/>
            </p:cNvSpPr>
            <p:nvPr/>
          </p:nvSpPr>
          <p:spPr bwMode="auto">
            <a:xfrm>
              <a:off x="2697" y="2287"/>
              <a:ext cx="36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 dirty="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  <a:sym typeface="Symbol" charset="2"/>
                </a:rPr>
                <a:t></a:t>
              </a:r>
              <a:r>
                <a:rPr lang="en-US" altLang="zh-CN" sz="1400" dirty="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  <a:sym typeface="Symbol" charset="2"/>
                </a:rPr>
                <a:t>(1S)</a:t>
              </a:r>
            </a:p>
          </p:txBody>
        </p:sp>
        <p:sp>
          <p:nvSpPr>
            <p:cNvPr id="13" name="Rectangle 82"/>
            <p:cNvSpPr>
              <a:spLocks noChangeArrowheads="1"/>
            </p:cNvSpPr>
            <p:nvPr/>
          </p:nvSpPr>
          <p:spPr bwMode="auto">
            <a:xfrm flipH="1">
              <a:off x="2692" y="2885"/>
              <a:ext cx="105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</a:rPr>
                <a:t>J/</a:t>
              </a:r>
              <a:r>
                <a:rPr lang="en-US" altLang="zh-CN" sz="1400" dirty="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  <a:sym typeface="Symbol" charset="2"/>
                </a:rPr>
                <a:t>(1S) ’(2S)</a:t>
              </a:r>
            </a:p>
          </p:txBody>
        </p:sp>
        <p:sp>
          <p:nvSpPr>
            <p:cNvPr id="14" name="Rectangle 83"/>
            <p:cNvSpPr>
              <a:spLocks noChangeArrowheads="1"/>
            </p:cNvSpPr>
            <p:nvPr/>
          </p:nvSpPr>
          <p:spPr bwMode="auto">
            <a:xfrm>
              <a:off x="2702" y="3365"/>
              <a:ext cx="36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</a:t>
              </a:r>
              <a:r>
                <a:rPr lang="en-US" altLang="zh-CN" sz="1400" baseline="-250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c</a:t>
              </a:r>
              <a:r>
                <a:rPr lang="en-US" altLang="zh-CN" sz="14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(1P)</a:t>
              </a:r>
            </a:p>
          </p:txBody>
        </p:sp>
        <p:sp>
          <p:nvSpPr>
            <p:cNvPr id="15" name="Rectangle 84"/>
            <p:cNvSpPr>
              <a:spLocks noChangeArrowheads="1"/>
            </p:cNvSpPr>
            <p:nvPr/>
          </p:nvSpPr>
          <p:spPr bwMode="auto">
            <a:xfrm>
              <a:off x="3194" y="3382"/>
              <a:ext cx="413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’</a:t>
              </a:r>
              <a:r>
                <a:rPr lang="en-US" altLang="zh-CN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(2S)</a:t>
              </a:r>
            </a:p>
          </p:txBody>
        </p:sp>
        <p:sp>
          <p:nvSpPr>
            <p:cNvPr id="16" name="Rectangle 85"/>
            <p:cNvSpPr>
              <a:spLocks noChangeArrowheads="1"/>
            </p:cNvSpPr>
            <p:nvPr/>
          </p:nvSpPr>
          <p:spPr bwMode="auto">
            <a:xfrm>
              <a:off x="2707" y="3239"/>
              <a:ext cx="409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</a:t>
              </a:r>
              <a:r>
                <a:rPr lang="en-US" altLang="zh-CN" sz="1400" baseline="-250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b</a:t>
              </a:r>
              <a:r>
                <a:rPr lang="en-US" altLang="zh-CN" sz="140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’(2P)</a:t>
              </a:r>
            </a:p>
          </p:txBody>
        </p:sp>
        <p:sp>
          <p:nvSpPr>
            <p:cNvPr id="17" name="Rectangle 86"/>
            <p:cNvSpPr>
              <a:spLocks noChangeArrowheads="1"/>
            </p:cNvSpPr>
            <p:nvPr/>
          </p:nvSpPr>
          <p:spPr bwMode="auto">
            <a:xfrm>
              <a:off x="3139" y="3239"/>
              <a:ext cx="41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  <a:sym typeface="Symbol" charset="2"/>
                </a:rPr>
                <a:t>’’</a:t>
              </a:r>
              <a:r>
                <a:rPr lang="en-US" altLang="zh-CN" sz="1400">
                  <a:solidFill>
                    <a:srgbClr val="000000"/>
                  </a:solidFill>
                  <a:latin typeface="Comic Sans MS" charset="0"/>
                  <a:ea typeface="宋体" charset="-122"/>
                  <a:cs typeface="Arial" charset="0"/>
                  <a:sym typeface="Symbol" charset="2"/>
                </a:rPr>
                <a:t>(3S)</a:t>
              </a:r>
            </a:p>
          </p:txBody>
        </p:sp>
        <p:sp>
          <p:nvSpPr>
            <p:cNvPr id="18" name="Rectangle 87"/>
            <p:cNvSpPr>
              <a:spLocks noChangeArrowheads="1"/>
            </p:cNvSpPr>
            <p:nvPr/>
          </p:nvSpPr>
          <p:spPr bwMode="auto">
            <a:xfrm>
              <a:off x="2253" y="3269"/>
              <a:ext cx="29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6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</a:t>
              </a:r>
              <a:r>
                <a:rPr lang="en-US" altLang="zh-CN" sz="16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T</a:t>
              </a:r>
              <a:r>
                <a:rPr lang="en-US" altLang="zh-CN" sz="1600" baseline="-250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C</a:t>
              </a:r>
            </a:p>
          </p:txBody>
        </p:sp>
        <p:sp>
          <p:nvSpPr>
            <p:cNvPr id="19" name="Rectangle 88"/>
            <p:cNvSpPr>
              <a:spLocks noChangeArrowheads="1"/>
            </p:cNvSpPr>
            <p:nvPr/>
          </p:nvSpPr>
          <p:spPr bwMode="auto">
            <a:xfrm>
              <a:off x="2358" y="2308"/>
              <a:ext cx="17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2</a:t>
              </a:r>
              <a:endParaRPr lang="en-US" altLang="zh-CN" sz="1400" baseline="-25000">
                <a:solidFill>
                  <a:srgbClr val="990000"/>
                </a:solidFill>
                <a:latin typeface="Comic Sans MS" charset="0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0" name="Rectangle 89"/>
            <p:cNvSpPr>
              <a:spLocks noChangeArrowheads="1"/>
            </p:cNvSpPr>
            <p:nvPr/>
          </p:nvSpPr>
          <p:spPr bwMode="auto">
            <a:xfrm>
              <a:off x="2316" y="2833"/>
              <a:ext cx="25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charset="0"/>
                  <a:ea typeface="MS PGothic" pitchFamily="34" charset="-128"/>
                  <a:cs typeface="Arial" charset="0"/>
                </a:rPr>
                <a:t>1.2</a:t>
              </a:r>
              <a:endParaRPr lang="en-US" altLang="zh-CN" sz="1600" baseline="-25000">
                <a:solidFill>
                  <a:srgbClr val="990000"/>
                </a:solidFill>
                <a:latin typeface="Comic Sans MS" charset="0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1" name="Rectangle 90"/>
            <p:cNvSpPr>
              <a:spLocks noChangeArrowheads="1"/>
            </p:cNvSpPr>
            <p:nvPr/>
          </p:nvSpPr>
          <p:spPr bwMode="auto">
            <a:xfrm>
              <a:off x="2723" y="2580"/>
              <a:ext cx="37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zh-CN" altLang="en-US" sz="14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</a:t>
              </a:r>
              <a:r>
                <a:rPr lang="en-US" altLang="zh-CN" sz="1400" baseline="-250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b</a:t>
              </a:r>
              <a:r>
                <a:rPr lang="en-US" altLang="zh-CN" sz="1400" dirty="0">
                  <a:solidFill>
                    <a:srgbClr val="000000"/>
                  </a:solidFill>
                  <a:latin typeface="Comic Sans MS" charset="0"/>
                  <a:ea typeface="MS PGothic" pitchFamily="34" charset="-128"/>
                  <a:cs typeface="Arial" charset="0"/>
                  <a:sym typeface="Symbol" charset="2"/>
                </a:rPr>
                <a:t>(1P)</a:t>
              </a:r>
            </a:p>
          </p:txBody>
        </p:sp>
        <p:sp>
          <p:nvSpPr>
            <p:cNvPr id="22" name="AutoShape 91"/>
            <p:cNvSpPr>
              <a:spLocks noChangeArrowheads="1"/>
            </p:cNvSpPr>
            <p:nvPr/>
          </p:nvSpPr>
          <p:spPr bwMode="auto">
            <a:xfrm rot="1037806">
              <a:off x="2490" y="3734"/>
              <a:ext cx="101" cy="201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95400" y="5181600"/>
            <a:ext cx="6654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  <a:buFont typeface="Arial"/>
              <a:buChar char="•"/>
            </a:pPr>
            <a:r>
              <a:rPr lang="en-US" dirty="0" err="1" smtClean="0"/>
              <a:t>Quarkonia</a:t>
            </a:r>
            <a:r>
              <a:rPr lang="en-US" dirty="0" smtClean="0"/>
              <a:t> suppression is a proposed signature of QGP formation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Degree of suppression is a probe of initial QGP temperature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Need </a:t>
            </a:r>
            <a:r>
              <a:rPr lang="en-US" dirty="0" err="1" smtClean="0"/>
              <a:t>d+Au</a:t>
            </a:r>
            <a:r>
              <a:rPr lang="en-US" dirty="0" smtClean="0"/>
              <a:t> measurements to constrain cold nuclear matter effects</a:t>
            </a:r>
          </a:p>
          <a:p>
            <a:pPr lvl="1">
              <a:buSzPct val="150000"/>
              <a:buFont typeface="Arial"/>
              <a:buChar char="•"/>
            </a:pPr>
            <a:r>
              <a:rPr lang="en-US" dirty="0" smtClean="0"/>
              <a:t>e.g. Shadowing, Cronin effect</a:t>
            </a:r>
            <a:endParaRPr 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pic>
        <p:nvPicPr>
          <p:cNvPr id="15" name="Picture 27" descr="STAR2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371600"/>
            <a:ext cx="4524375" cy="4572000"/>
          </a:xfrm>
          <a:noFill/>
          <a:ln/>
        </p:spPr>
      </p:pic>
      <p:sp>
        <p:nvSpPr>
          <p:cNvPr id="16" name="TextBox 15"/>
          <p:cNvSpPr txBox="1"/>
          <p:nvPr/>
        </p:nvSpPr>
        <p:spPr>
          <a:xfrm>
            <a:off x="5497026" y="1524000"/>
            <a:ext cx="3189774" cy="1508105"/>
          </a:xfrm>
          <a:prstGeom prst="rect">
            <a:avLst/>
          </a:prstGeom>
          <a:noFill/>
          <a:ln w="28575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Time Projection Chamber</a:t>
            </a:r>
          </a:p>
          <a:p>
            <a:pPr>
              <a:buFont typeface="Arial"/>
              <a:buChar char="•"/>
            </a:pPr>
            <a:r>
              <a:rPr lang="en-US" dirty="0" smtClean="0"/>
              <a:t>Gas Ionization Tracker</a:t>
            </a:r>
          </a:p>
          <a:p>
            <a:pPr>
              <a:buFont typeface="Arial"/>
              <a:buChar char="•"/>
            </a:pPr>
            <a:r>
              <a:rPr lang="en-US" dirty="0" smtClean="0"/>
              <a:t>Used for </a:t>
            </a:r>
            <a:r>
              <a:rPr lang="en-US" dirty="0" err="1" smtClean="0"/>
              <a:t>eID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Full coverage in </a:t>
            </a:r>
            <a:r>
              <a:rPr lang="el-GR" dirty="0" smtClean="0"/>
              <a:t>φ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|</a:t>
            </a:r>
            <a:r>
              <a:rPr lang="el-GR" dirty="0" smtClean="0"/>
              <a:t>η</a:t>
            </a:r>
            <a:r>
              <a:rPr lang="en-US" dirty="0" smtClean="0"/>
              <a:t>|&lt;1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rot="10800000" flipV="1">
            <a:off x="3581400" y="2278053"/>
            <a:ext cx="1915626" cy="541340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97026" y="4648200"/>
            <a:ext cx="3189774" cy="1508105"/>
          </a:xfrm>
          <a:prstGeom prst="rect">
            <a:avLst/>
          </a:prstGeom>
          <a:noFill/>
          <a:ln w="28575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Electromagnetic Calorimeter</a:t>
            </a:r>
          </a:p>
          <a:p>
            <a:pPr>
              <a:buFont typeface="Arial"/>
              <a:buChar char="•"/>
            </a:pPr>
            <a:r>
              <a:rPr lang="en-US" dirty="0" smtClean="0"/>
              <a:t>Fast detector</a:t>
            </a:r>
          </a:p>
          <a:p>
            <a:pPr>
              <a:buFont typeface="Arial"/>
              <a:buChar char="•"/>
            </a:pPr>
            <a:r>
              <a:rPr lang="en-US" dirty="0" smtClean="0"/>
              <a:t>Used for triggering and </a:t>
            </a:r>
            <a:r>
              <a:rPr lang="en-US" dirty="0" err="1" smtClean="0"/>
              <a:t>eID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Full coverage in </a:t>
            </a:r>
            <a:r>
              <a:rPr lang="el-GR" dirty="0" smtClean="0"/>
              <a:t>φ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|</a:t>
            </a:r>
            <a:r>
              <a:rPr lang="el-GR" dirty="0" smtClean="0"/>
              <a:t>η</a:t>
            </a:r>
            <a:r>
              <a:rPr lang="en-US" dirty="0" smtClean="0"/>
              <a:t>|&lt;1</a:t>
            </a:r>
          </a:p>
          <a:p>
            <a:endParaRPr lang="en-US" dirty="0"/>
          </a:p>
        </p:txBody>
      </p:sp>
      <p:cxnSp>
        <p:nvCxnSpPr>
          <p:cNvPr id="25" name="Straight Arrow Connector 24"/>
          <p:cNvCxnSpPr>
            <a:stCxn id="19" idx="1"/>
          </p:cNvCxnSpPr>
          <p:nvPr/>
        </p:nvCxnSpPr>
        <p:spPr>
          <a:xfrm rot="10800000">
            <a:off x="3124200" y="5105401"/>
            <a:ext cx="2372826" cy="296853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07186" y="3230880"/>
            <a:ext cx="3189774" cy="1231106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No Silicon Tracker!</a:t>
            </a:r>
          </a:p>
          <a:p>
            <a:r>
              <a:rPr lang="en-US" dirty="0" smtClean="0"/>
              <a:t>Reduces EM material budget from 0.06 to 0.01 radiation lengths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8" idx="1"/>
          </p:cNvCxnSpPr>
          <p:nvPr/>
        </p:nvCxnSpPr>
        <p:spPr>
          <a:xfrm rot="10800000">
            <a:off x="2667000" y="3657601"/>
            <a:ext cx="2840186" cy="188833"/>
          </a:xfrm>
          <a:prstGeom prst="straightConnector1">
            <a:avLst/>
          </a:prstGeom>
          <a:ln w="38100" cmpd="sng">
            <a:solidFill>
              <a:schemeClr val="accent2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Upsilon Trigger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2836863" cy="3733800"/>
          </a:xfrm>
          <a:prstGeom prst="rect">
            <a:avLst/>
          </a:prstGeom>
          <a:noFill/>
        </p:spPr>
      </p:pic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1828800" y="5334000"/>
            <a:ext cx="609600" cy="609600"/>
          </a:xfrm>
          <a:prstGeom prst="ellips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200400" y="5410200"/>
            <a:ext cx="1295400" cy="376238"/>
          </a:xfrm>
          <a:prstGeom prst="rect">
            <a:avLst/>
          </a:prstGeom>
          <a:solidFill>
            <a:srgbClr val="DCEFF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ea typeface="Lucida Sans Unicode" charset="0"/>
                <a:cs typeface="Lucida Sans Unicode" charset="0"/>
              </a:rPr>
              <a:t>E</a:t>
            </a:r>
            <a:r>
              <a:rPr lang="en-US" b="1" baseline="-25000">
                <a:solidFill>
                  <a:srgbClr val="FF3300"/>
                </a:solidFill>
                <a:ea typeface="Lucida Sans Unicode" charset="0"/>
                <a:cs typeface="Lucida Sans Unicode" charset="0"/>
              </a:rPr>
              <a:t>2</a:t>
            </a:r>
            <a:r>
              <a:rPr lang="en-US" b="1">
                <a:solidFill>
                  <a:srgbClr val="FF3300"/>
                </a:solidFill>
                <a:ea typeface="Lucida Sans Unicode" charset="0"/>
                <a:cs typeface="Lucida Sans Unicode" charset="0"/>
              </a:rPr>
              <a:t> Cluster</a:t>
            </a:r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 flipH="1">
            <a:off x="2514600" y="5562600"/>
            <a:ext cx="685800" cy="152400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 flipV="1">
            <a:off x="1905000" y="2895600"/>
            <a:ext cx="76200" cy="1219200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1905000" y="4114800"/>
            <a:ext cx="152400" cy="1371600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438400" y="3962400"/>
            <a:ext cx="34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b="1">
                <a:solidFill>
                  <a:srgbClr val="FC5104"/>
                </a:solidFill>
                <a:latin typeface="Symbol" charset="2"/>
                <a:ea typeface="Lucida Sans Unicode" charset="0"/>
                <a:cs typeface="Lucida Sans Unicode" charset="0"/>
              </a:rPr>
              <a:t>q</a:t>
            </a: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 flipH="1" flipV="1">
            <a:off x="1981200" y="3505200"/>
            <a:ext cx="5334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4"/>
          <p:cNvSpPr>
            <a:spLocks noChangeShapeType="1"/>
          </p:cNvSpPr>
          <p:nvPr/>
        </p:nvSpPr>
        <p:spPr bwMode="auto">
          <a:xfrm flipH="1">
            <a:off x="1981200" y="4419600"/>
            <a:ext cx="533400" cy="677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35"/>
          <p:cNvSpPr>
            <a:spLocks noChangeArrowheads="1"/>
          </p:cNvSpPr>
          <p:nvPr/>
        </p:nvSpPr>
        <p:spPr bwMode="auto">
          <a:xfrm>
            <a:off x="1600200" y="2133600"/>
            <a:ext cx="762000" cy="822325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81000" y="1600200"/>
            <a:ext cx="1371600" cy="376238"/>
          </a:xfrm>
          <a:prstGeom prst="rect">
            <a:avLst/>
          </a:prstGeom>
          <a:solidFill>
            <a:srgbClr val="DCEFF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ea typeface="Lucida Sans Unicode" charset="0"/>
                <a:cs typeface="Lucida Sans Unicode" charset="0"/>
              </a:rPr>
              <a:t>E</a:t>
            </a:r>
            <a:r>
              <a:rPr lang="en-US" b="1" baseline="-25000" dirty="0">
                <a:solidFill>
                  <a:srgbClr val="0000FF"/>
                </a:solidFill>
                <a:ea typeface="Lucida Sans Unicode" charset="0"/>
                <a:cs typeface="Lucida Sans Unicode" charset="0"/>
              </a:rPr>
              <a:t>1</a:t>
            </a:r>
            <a:r>
              <a:rPr lang="en-US" b="1" dirty="0">
                <a:solidFill>
                  <a:srgbClr val="0000FF"/>
                </a:solidFill>
                <a:ea typeface="Lucida Sans Unicode" charset="0"/>
                <a:cs typeface="Lucida Sans Unicode" charset="0"/>
              </a:rPr>
              <a:t> Cluster</a:t>
            </a:r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>
            <a:off x="1752600" y="17526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 flipV="1">
            <a:off x="1371600" y="2514600"/>
            <a:ext cx="609600" cy="76200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81000" y="2133600"/>
            <a:ext cx="990600" cy="925513"/>
          </a:xfrm>
          <a:prstGeom prst="rect">
            <a:avLst/>
          </a:prstGeom>
          <a:solidFill>
            <a:srgbClr val="DCEFF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ea typeface="Lucida Sans Unicode" charset="0"/>
                <a:cs typeface="Lucida Sans Unicode" charset="0"/>
              </a:rPr>
              <a:t>L0 Trigger Tower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1" y="1600200"/>
            <a:ext cx="5715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  <a:buFont typeface="Arial"/>
              <a:buChar char="•"/>
            </a:pPr>
            <a:r>
              <a:rPr lang="en-US" dirty="0" smtClean="0"/>
              <a:t>Called every time we see a high energy tower (&gt;3.5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Looks for an associated high energy cluster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Required opening angle larger than 90°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Cuts on reconstructed mass</a:t>
            </a:r>
          </a:p>
          <a:p>
            <a:pPr>
              <a:buSzPct val="150000"/>
              <a:buFont typeface="Arial"/>
              <a:buChar char="•"/>
            </a:pPr>
            <a:r>
              <a:rPr lang="en-US" dirty="0" smtClean="0"/>
              <a:t>Only looks at the electromagnetic calorimeters</a:t>
            </a:r>
          </a:p>
          <a:p>
            <a:pPr>
              <a:buSzPct val="150000"/>
              <a:buFont typeface="Arial"/>
              <a:buChar char="•"/>
            </a:pPr>
            <a:endParaRPr lang="en-US" dirty="0"/>
          </a:p>
        </p:txBody>
      </p:sp>
      <p:grpSp>
        <p:nvGrpSpPr>
          <p:cNvPr id="21" name="Group 84"/>
          <p:cNvGrpSpPr>
            <a:grpSpLocks/>
          </p:cNvGrpSpPr>
          <p:nvPr/>
        </p:nvGrpSpPr>
        <p:grpSpPr bwMode="auto">
          <a:xfrm>
            <a:off x="4800600" y="3208337"/>
            <a:ext cx="2900488" cy="2963863"/>
            <a:chOff x="3600" y="96"/>
            <a:chExt cx="1872" cy="2073"/>
          </a:xfrm>
        </p:grpSpPr>
        <p:pic>
          <p:nvPicPr>
            <p:cNvPr id="22" name="Picture 8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48" y="96"/>
              <a:ext cx="1818" cy="206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</p:pic>
        <p:sp>
          <p:nvSpPr>
            <p:cNvPr id="23" name="Oval 86"/>
            <p:cNvSpPr>
              <a:spLocks noChangeArrowheads="1"/>
            </p:cNvSpPr>
            <p:nvPr/>
          </p:nvSpPr>
          <p:spPr bwMode="auto">
            <a:xfrm>
              <a:off x="4032" y="96"/>
              <a:ext cx="624" cy="576"/>
            </a:xfrm>
            <a:prstGeom prst="ellips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87"/>
            <p:cNvSpPr>
              <a:spLocks noChangeArrowheads="1"/>
            </p:cNvSpPr>
            <p:nvPr/>
          </p:nvSpPr>
          <p:spPr bwMode="auto">
            <a:xfrm>
              <a:off x="4704" y="1392"/>
              <a:ext cx="768" cy="768"/>
            </a:xfrm>
            <a:prstGeom prst="ellips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88"/>
            <p:cNvSpPr txBox="1">
              <a:spLocks noChangeArrowheads="1"/>
            </p:cNvSpPr>
            <p:nvPr/>
          </p:nvSpPr>
          <p:spPr bwMode="auto">
            <a:xfrm>
              <a:off x="5088" y="96"/>
              <a:ext cx="33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</a:rPr>
                <a:t>pp</a:t>
              </a:r>
            </a:p>
          </p:txBody>
        </p:sp>
        <p:sp>
          <p:nvSpPr>
            <p:cNvPr id="26" name="Text Box 89"/>
            <p:cNvSpPr txBox="1">
              <a:spLocks noChangeArrowheads="1"/>
            </p:cNvSpPr>
            <p:nvPr/>
          </p:nvSpPr>
          <p:spPr bwMode="auto">
            <a:xfrm>
              <a:off x="3600" y="1872"/>
              <a:ext cx="52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</a:rPr>
                <a:t>Data</a:t>
              </a:r>
            </a:p>
          </p:txBody>
        </p:sp>
      </p:grp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Content Placeholder 28" descr="EoP4_5_zoom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3216" y="1554294"/>
            <a:ext cx="3987384" cy="2865306"/>
          </a:xfrm>
        </p:spPr>
      </p:pic>
      <p:pic>
        <p:nvPicPr>
          <p:cNvPr id="12" name="Picture 14" descr="raw_2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400"/>
            <a:ext cx="4419600" cy="31702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Identification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23732" y="4876800"/>
            <a:ext cx="5620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Methods: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 smtClean="0"/>
              <a:t>Match ionization track in TPC to a calorimeter cluster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 smtClean="0"/>
              <a:t>Measure ionization energy loss in TPC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 smtClean="0"/>
              <a:t>Calculate E/</a:t>
            </a:r>
            <a:r>
              <a:rPr lang="en-US" dirty="0" err="1" smtClean="0"/>
              <a:t>p</a:t>
            </a:r>
            <a:r>
              <a:rPr lang="en-US" dirty="0" smtClean="0"/>
              <a:t> using the TPC and calorimeters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799" y="4267200"/>
            <a:ext cx="3581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400" dirty="0" smtClean="0"/>
              <a:t>Matched to tower</a:t>
            </a:r>
          </a:p>
          <a:p>
            <a:pPr>
              <a:buFont typeface="Arial"/>
              <a:buChar char="•"/>
            </a:pPr>
            <a:r>
              <a:rPr lang="en-US" sz="1400" dirty="0" smtClean="0"/>
              <a:t>Tight </a:t>
            </a:r>
            <a:r>
              <a:rPr lang="en-US" sz="1400" dirty="0" err="1" smtClean="0"/>
              <a:t>dE/dx</a:t>
            </a:r>
            <a:r>
              <a:rPr lang="en-US" sz="1400" dirty="0" smtClean="0"/>
              <a:t> cut for purer sample (</a:t>
            </a:r>
            <a:r>
              <a:rPr lang="en-US" sz="1400" dirty="0" err="1" smtClean="0"/>
              <a:t>n</a:t>
            </a:r>
            <a:r>
              <a:rPr lang="el-GR" sz="1400" dirty="0" smtClean="0"/>
              <a:t>σ</a:t>
            </a:r>
            <a:r>
              <a:rPr lang="en-US" sz="1400" baseline="-25000" dirty="0" err="1" smtClean="0"/>
              <a:t>e</a:t>
            </a:r>
            <a:r>
              <a:rPr lang="en-US" sz="1400" dirty="0" smtClean="0"/>
              <a:t>&gt;0)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Purity is ~95% 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723604" y="2972595"/>
            <a:ext cx="2287590" cy="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332809" y="2972197"/>
            <a:ext cx="2286794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Upsilon Signa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17" descr="cent0100_ym0505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19200"/>
            <a:ext cx="5791200" cy="2913063"/>
          </a:xfrm>
          <a:prstGeom prst="rect">
            <a:avLst/>
          </a:prstGeom>
          <a:noFill/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6800" y="4114800"/>
            <a:ext cx="7315200" cy="2057400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zh-CN" sz="2000">
                <a:ea typeface="宋体" charset="-122"/>
                <a:cs typeface="宋体" charset="-122"/>
                <a:sym typeface="Symbol" charset="2"/>
              </a:rPr>
              <a:t>Signal + Background  unlike-sign electron pairs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zh-CN" sz="2000">
                <a:ea typeface="宋体" charset="-122"/>
                <a:cs typeface="宋体" charset="-122"/>
                <a:sym typeface="Symbol" charset="2"/>
              </a:rPr>
              <a:t>Background  like-sign electron pairs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altLang="zh-CN" sz="2000">
                <a:ea typeface="宋体" charset="-122"/>
                <a:cs typeface="宋体" charset="-122"/>
                <a:sym typeface="Symbol" charset="2"/>
              </a:rPr>
              <a:t>(1S+2S+3S) total yield: integrated from 7 to 11 GeV from background-subtracted m</a:t>
            </a:r>
            <a:r>
              <a:rPr lang="en-US" altLang="zh-CN" sz="2000" baseline="-25000">
                <a:ea typeface="宋体" charset="-122"/>
                <a:cs typeface="宋体" charset="-122"/>
                <a:sym typeface="Symbol" charset="2"/>
              </a:rPr>
              <a:t>ee</a:t>
            </a:r>
            <a:r>
              <a:rPr lang="en-US" altLang="zh-CN" sz="2000">
                <a:ea typeface="宋体" charset="-122"/>
                <a:cs typeface="宋体" charset="-122"/>
                <a:sym typeface="Symbol" charset="2"/>
              </a:rPr>
              <a:t> distribution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altLang="zh-CN" sz="1800">
                <a:solidFill>
                  <a:schemeClr val="hlink"/>
                </a:solidFill>
                <a:ea typeface="宋体" charset="-122"/>
                <a:cs typeface="Times New Roman" charset="0"/>
                <a:sym typeface="Symbol" charset="2"/>
              </a:rPr>
              <a:t>Raw Yield: 172 +/- 20 (stat.)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altLang="zh-CN" sz="1800">
                <a:solidFill>
                  <a:srgbClr val="FF0000"/>
                </a:solidFill>
                <a:ea typeface="宋体" charset="-122"/>
                <a:cs typeface="宋体" charset="-122"/>
                <a:sym typeface="Symbol" charset="2"/>
              </a:rPr>
              <a:t>Strong signal (8</a:t>
            </a:r>
            <a:r>
              <a:rPr lang="el-GR" sz="1800">
                <a:solidFill>
                  <a:srgbClr val="FF0000"/>
                </a:solidFill>
                <a:ea typeface="Times New Roman" charset="0"/>
                <a:cs typeface="Times New Roman" charset="0"/>
                <a:sym typeface="Symbol" charset="2"/>
              </a:rPr>
              <a:t>σ</a:t>
            </a:r>
            <a:r>
              <a:rPr lang="en-US" altLang="zh-CN" sz="1800">
                <a:solidFill>
                  <a:srgbClr val="FF0000"/>
                </a:solidFill>
                <a:ea typeface="宋体" charset="-122"/>
                <a:cs typeface="宋体" charset="-122"/>
                <a:sym typeface="Symbol" charset="2"/>
              </a:rPr>
              <a:t> significance)</a:t>
            </a:r>
          </a:p>
        </p:txBody>
      </p:sp>
      <p:pic>
        <p:nvPicPr>
          <p:cNvPr id="8" name="Picture 18" descr="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95400"/>
            <a:ext cx="3200400" cy="276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743200" y="1371600"/>
          <a:ext cx="3276600" cy="849313"/>
        </p:xfrm>
        <a:graphic>
          <a:graphicData uri="http://schemas.openxmlformats.org/presentationml/2006/ole">
            <p:oleObj spid="_x0000_s28674" name="Equation" r:id="rId3" imgW="1955520" imgH="507960" progId="Equation.3">
              <p:embed/>
            </p:oleObj>
          </a:graphicData>
        </a:graphic>
      </p:graphicFrame>
      <p:graphicFrame>
        <p:nvGraphicFramePr>
          <p:cNvPr id="7" name="Group 79"/>
          <p:cNvGraphicFramePr>
            <a:graphicFrameLocks noGrp="1"/>
          </p:cNvGraphicFramePr>
          <p:nvPr/>
        </p:nvGraphicFramePr>
        <p:xfrm>
          <a:off x="228600" y="3276600"/>
          <a:ext cx="3581400" cy="2628266"/>
        </p:xfrm>
        <a:graphic>
          <a:graphicData uri="http://schemas.openxmlformats.org/drawingml/2006/table">
            <a:tbl>
              <a:tblPr/>
              <a:tblGrid>
                <a:gridCol w="1938338"/>
                <a:gridCol w="1643062"/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acc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0.34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±0.025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L0+L2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0.71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±0.05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en-US" altLang="zh-CN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2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(TPC reco)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0.72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±0.07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en-US" altLang="zh-CN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2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(eID cut)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0.87±0.04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宋体" charset="-122"/>
                        <a:cs typeface="Times New Roman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en-US" altLang="zh-CN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</a:rPr>
                        <a:t>0.96</a:t>
                      </a: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±0.04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zh-CN" alt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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0.15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±0.02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838200" y="2362200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zh-CN" altLang="en-US" sz="32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zh-CN" altLang="en-US" sz="3200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</a:t>
            </a:r>
            <a:r>
              <a:rPr lang="en-US" altLang="zh-CN" sz="32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=</a:t>
            </a:r>
            <a:r>
              <a:rPr lang="en-US" altLang="zh-CN" sz="3200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acc</a:t>
            </a:r>
            <a:r>
              <a:rPr lang="en-US" altLang="zh-CN" sz="32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×</a:t>
            </a:r>
            <a:r>
              <a:rPr lang="en-US" altLang="zh-CN" sz="3200" baseline="-250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L0+L2</a:t>
            </a:r>
            <a:r>
              <a:rPr lang="en-US" altLang="zh-CN" sz="32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×</a:t>
            </a:r>
            <a:r>
              <a:rPr lang="en-US" altLang="zh-CN" sz="3200" baseline="300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2</a:t>
            </a:r>
            <a:r>
              <a:rPr lang="en-US" altLang="zh-CN" sz="3200" baseline="-250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(TPC reco)</a:t>
            </a:r>
            <a:r>
              <a:rPr lang="en-US" altLang="zh-CN" sz="32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×</a:t>
            </a:r>
            <a:r>
              <a:rPr lang="en-US" altLang="zh-CN" sz="3200" baseline="30000" dirty="0">
                <a:latin typeface="Times New Roman" charset="0"/>
                <a:ea typeface="宋体" charset="-122"/>
                <a:cs typeface="Times New Roman" charset="0"/>
                <a:sym typeface="Symbol" charset="2"/>
              </a:rPr>
              <a:t>2 </a:t>
            </a:r>
            <a:r>
              <a:rPr lang="en-US" altLang="zh-CN" sz="3200" baseline="-25000" dirty="0">
                <a:ea typeface="宋体" charset="-122"/>
                <a:cs typeface="宋体" charset="-122"/>
                <a:sym typeface="Symbol" charset="2"/>
              </a:rPr>
              <a:t>(</a:t>
            </a:r>
            <a:r>
              <a:rPr lang="en-US" altLang="zh-CN" sz="3200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eID</a:t>
            </a:r>
            <a:r>
              <a:rPr lang="en-US" altLang="zh-CN" sz="3200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cut</a:t>
            </a:r>
            <a:r>
              <a:rPr lang="en-US" altLang="zh-CN" sz="3200" baseline="-25000" dirty="0">
                <a:ea typeface="宋体" charset="-122"/>
                <a:cs typeface="宋体" charset="-122"/>
                <a:sym typeface="Symbol" charset="2"/>
              </a:rPr>
              <a:t>)</a:t>
            </a:r>
            <a:r>
              <a:rPr lang="en-US" altLang="zh-CN" sz="3200" dirty="0">
                <a:ea typeface="宋体" charset="-122"/>
                <a:cs typeface="宋体" charset="-122"/>
                <a:sym typeface="Symbol" charset="2"/>
              </a:rPr>
              <a:t> × </a:t>
            </a:r>
            <a:r>
              <a:rPr lang="en-US" altLang="zh-CN" sz="32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sz="3200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mass</a:t>
            </a:r>
            <a:endParaRPr lang="en-US" altLang="zh-CN" sz="3200" baseline="-25000" dirty="0">
              <a:latin typeface="Times New Roman" charset="0"/>
              <a:ea typeface="宋体" charset="-122"/>
              <a:cs typeface="宋体" charset="-122"/>
              <a:sym typeface="Symbol" charset="2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898900" y="3733800"/>
            <a:ext cx="4940300" cy="1754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algn="l" eaLnBrk="0" hangingPunct="0">
              <a:buFontTx/>
              <a:buChar char="•"/>
            </a:pP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acc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is the efficiency of EMC detector and the geometrical acceptance</a:t>
            </a:r>
          </a:p>
          <a:p>
            <a:pPr marL="457200" indent="-457200" algn="l" eaLnBrk="0" hangingPunct="0">
              <a:buFontTx/>
              <a:buChar char="•"/>
            </a:pP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L0+L2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is the efficiency</a:t>
            </a:r>
            <a:r>
              <a:rPr lang="en-US" altLang="zh-CN" dirty="0">
                <a:ea typeface="宋体" charset="-122"/>
                <a:cs typeface="宋体" charset="-122"/>
                <a:sym typeface="Symbol" charset="2"/>
              </a:rPr>
              <a:t> 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trigger system</a:t>
            </a:r>
          </a:p>
          <a:p>
            <a:pPr marL="457200" indent="-457200" algn="l" eaLnBrk="0" hangingPunct="0">
              <a:buFontTx/>
              <a:buChar char="•"/>
            </a:pP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(TPC </a:t>
            </a:r>
            <a:r>
              <a:rPr lang="en-US" altLang="zh-CN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reco</a:t>
            </a:r>
            <a:r>
              <a:rPr lang="en-US" altLang="zh-CN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)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is efficiency of </a:t>
            </a: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e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</a:t>
            </a: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reco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in TPC</a:t>
            </a:r>
          </a:p>
          <a:p>
            <a:pPr marL="457200" indent="-457200" algn="l" eaLnBrk="0" hangingPunct="0">
              <a:buFontTx/>
              <a:buChar char="•"/>
            </a:pP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mass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is efficiency of mass cut</a:t>
            </a:r>
          </a:p>
          <a:p>
            <a:pPr marL="457200" indent="-457200" algn="l" eaLnBrk="0" hangingPunct="0">
              <a:buFontTx/>
              <a:buChar char="•"/>
            </a:pP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</a:t>
            </a:r>
            <a:r>
              <a:rPr lang="en-US" altLang="zh-CN" baseline="-25000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(eID</a:t>
            </a:r>
            <a:r>
              <a:rPr lang="en-US" altLang="zh-CN" baseline="-25000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cut)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is efficiency of </a:t>
            </a:r>
            <a:r>
              <a:rPr lang="en-US" altLang="zh-CN" dirty="0" err="1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eID</a:t>
            </a:r>
            <a:r>
              <a:rPr lang="en-US" altLang="zh-CN" dirty="0">
                <a:latin typeface="Times New Roman" charset="0"/>
                <a:ea typeface="宋体" charset="-122"/>
                <a:cs typeface="宋体" charset="-122"/>
                <a:sym typeface="Symbol" charset="2"/>
              </a:rPr>
              <a:t> cuts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Upsilon </a:t>
            </a:r>
            <a:r>
              <a:rPr lang="en-US" dirty="0" err="1" smtClean="0"/>
              <a:t>d+Au</a:t>
            </a:r>
            <a:r>
              <a:rPr lang="en-US" dirty="0" smtClean="0"/>
              <a:t> Cross 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Group 26"/>
          <p:cNvGraphicFramePr>
            <a:graphicFrameLocks noGrp="1"/>
          </p:cNvGraphicFramePr>
          <p:nvPr/>
        </p:nvGraphicFramePr>
        <p:xfrm>
          <a:off x="152400" y="2362200"/>
          <a:ext cx="3276600" cy="2609216"/>
        </p:xfrm>
        <a:graphic>
          <a:graphicData uri="http://schemas.openxmlformats.org/drawingml/2006/table">
            <a:tbl>
              <a:tblPr/>
              <a:tblGrid>
                <a:gridCol w="946150"/>
                <a:gridCol w="23304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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</a:rPr>
                        <a:t>172 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 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</a:t>
                      </a:r>
                      <a:r>
                        <a:rPr kumimoji="0" lang="zh-CN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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</a:rPr>
                        <a:t>0.15 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± 0.02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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  <a:ea typeface="宋体" charset="-122"/>
                          <a:cs typeface="宋体" charset="-122"/>
                          <a:sym typeface="Symbol" charset="2"/>
                        </a:rPr>
                        <a:t>L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dt</a:t>
                      </a:r>
                      <a:endParaRPr kumimoji="0" lang="en-US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cript MT Bold" pitchFamily="66" charset="0"/>
                        <a:ea typeface="宋体" charset="-122"/>
                        <a:cs typeface="宋体" charset="-122"/>
                        <a:sym typeface="Symbol" charset="2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</a:rPr>
                        <a:t>32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 nb</a:t>
                      </a:r>
                      <a:r>
                        <a:rPr kumimoji="0" lang="en-US" altLang="zh-CN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宋体" charset="-122"/>
                          <a:sym typeface="Symbol" charset="2"/>
                        </a:rPr>
                        <a:t>dy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宋体" charset="-122"/>
                          <a:cs typeface="Times New Roman" charset="0"/>
                        </a:rPr>
                        <a:t>1.0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38" descr="vogt_with_counts"/>
          <p:cNvPicPr>
            <a:picLocks noChangeAspect="1" noChangeArrowheads="1"/>
          </p:cNvPicPr>
          <p:nvPr/>
        </p:nvPicPr>
        <p:blipFill>
          <a:blip r:embed="rId2"/>
          <a:srcRect t="7530"/>
          <a:stretch>
            <a:fillRect/>
          </a:stretch>
        </p:blipFill>
        <p:spPr bwMode="auto">
          <a:xfrm>
            <a:off x="3429000" y="1524000"/>
            <a:ext cx="56388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09800" y="5638800"/>
            <a:ext cx="44130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>
                <a:solidFill>
                  <a:schemeClr val="accent2"/>
                </a:solidFill>
              </a:rPr>
              <a:t>σ</a:t>
            </a:r>
            <a:r>
              <a:rPr lang="en-US" sz="3000" dirty="0" smtClean="0">
                <a:solidFill>
                  <a:schemeClr val="accent2"/>
                </a:solidFill>
              </a:rPr>
              <a:t>=35 ± 4(stat.) ± 5(syst.) </a:t>
            </a:r>
            <a:r>
              <a:rPr lang="en-US" sz="3000" dirty="0" err="1" smtClean="0">
                <a:solidFill>
                  <a:schemeClr val="accent2"/>
                </a:solidFill>
              </a:rPr>
              <a:t>nb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Modification Factor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APS April Meeting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B32700-8F85-BB44-B76C-84ED1B7761C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981200" y="1295400"/>
          <a:ext cx="5084645" cy="1630362"/>
        </p:xfrm>
        <a:graphic>
          <a:graphicData uri="http://schemas.openxmlformats.org/presentationml/2006/ole">
            <p:oleObj spid="_x0000_s21506" name="Equation" r:id="rId3" imgW="2717800" imgH="9779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3048000"/>
            <a:ext cx="7010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  <a:buFont typeface="Arial"/>
              <a:buChar char="•"/>
            </a:pPr>
            <a:r>
              <a:rPr lang="en-US" sz="2400" dirty="0" smtClean="0"/>
              <a:t>Measure of suppression vs. binary scaled pp collisions</a:t>
            </a:r>
          </a:p>
          <a:p>
            <a:pPr lvl="1">
              <a:buSzPct val="150000"/>
              <a:buFont typeface="Arial"/>
              <a:buChar char="•"/>
            </a:pPr>
            <a:r>
              <a:rPr lang="en-US" sz="2400" dirty="0" err="1" smtClean="0"/>
              <a:t>R</a:t>
            </a:r>
            <a:r>
              <a:rPr lang="en-US" sz="2400" baseline="-25000" dirty="0" err="1" smtClean="0"/>
              <a:t>dAu</a:t>
            </a:r>
            <a:r>
              <a:rPr lang="en-US" sz="2400" dirty="0" smtClean="0"/>
              <a:t>=1 means no cold nuclear effects</a:t>
            </a:r>
          </a:p>
          <a:p>
            <a:pPr lvl="1">
              <a:buSzPct val="150000"/>
              <a:buFont typeface="Arial"/>
              <a:buChar char="•"/>
            </a:pPr>
            <a:r>
              <a:rPr lang="en-US" sz="2400" dirty="0" err="1" smtClean="0"/>
              <a:t>R</a:t>
            </a:r>
            <a:r>
              <a:rPr lang="en-US" sz="2400" baseline="-25000" dirty="0" err="1" smtClean="0"/>
              <a:t>dAu</a:t>
            </a:r>
            <a:r>
              <a:rPr lang="en-US" sz="2400" dirty="0" smtClean="0"/>
              <a:t>=</a:t>
            </a:r>
            <a:r>
              <a:rPr lang="en-US" sz="2400" dirty="0" smtClean="0"/>
              <a:t>0 is full suppression</a:t>
            </a:r>
          </a:p>
          <a:p>
            <a:pPr>
              <a:buSzPct val="150000"/>
              <a:buFont typeface="Arial"/>
              <a:buChar char="•"/>
            </a:pPr>
            <a:r>
              <a:rPr lang="en-US" sz="2400" dirty="0" err="1" smtClean="0"/>
              <a:t>σ</a:t>
            </a:r>
            <a:r>
              <a:rPr lang="en-US" sz="2400" baseline="-25000" dirty="0" err="1" smtClean="0"/>
              <a:t>pp</a:t>
            </a:r>
            <a:r>
              <a:rPr lang="en-US" sz="2400" dirty="0" smtClean="0"/>
              <a:t>=42 </a:t>
            </a:r>
            <a:r>
              <a:rPr lang="en-US" sz="2400" dirty="0" err="1" smtClean="0"/>
              <a:t>mb</a:t>
            </a:r>
            <a:r>
              <a:rPr lang="en-US" sz="2400" dirty="0" smtClean="0"/>
              <a:t>, </a:t>
            </a:r>
            <a:r>
              <a:rPr lang="en-US" sz="2400" dirty="0" err="1" smtClean="0"/>
              <a:t>σ</a:t>
            </a:r>
            <a:r>
              <a:rPr lang="en-US" sz="2400" baseline="-25000" dirty="0" err="1" smtClean="0"/>
              <a:t>dAu</a:t>
            </a:r>
            <a:r>
              <a:rPr lang="en-US" sz="2400" dirty="0" smtClean="0"/>
              <a:t>=2.2 </a:t>
            </a:r>
            <a:r>
              <a:rPr lang="en-US" sz="2400" dirty="0" err="1" smtClean="0"/>
              <a:t>b</a:t>
            </a:r>
            <a:endParaRPr lang="en-US" sz="2400" dirty="0" smtClean="0"/>
          </a:p>
          <a:p>
            <a:pPr>
              <a:buSzPct val="150000"/>
              <a:buFont typeface="Arial"/>
              <a:buChar char="•"/>
            </a:pPr>
            <a:r>
              <a:rPr lang="en-US" sz="2400" dirty="0" smtClean="0"/>
              <a:t>From </a:t>
            </a:r>
            <a:r>
              <a:rPr lang="en-US" sz="2400" dirty="0" err="1" smtClean="0"/>
              <a:t>Glauber</a:t>
            </a:r>
            <a:r>
              <a:rPr lang="en-US" sz="2400" dirty="0" smtClean="0"/>
              <a:t> model: &lt;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bin</a:t>
            </a:r>
            <a:r>
              <a:rPr lang="en-US" sz="2400" dirty="0" smtClean="0"/>
              <a:t>&gt;=7.5±0.4</a:t>
            </a:r>
          </a:p>
          <a:p>
            <a:pPr>
              <a:buSzPct val="150000"/>
              <a:buFont typeface="Arial"/>
              <a:buChar char="•"/>
            </a:pPr>
            <a:r>
              <a:rPr lang="en-US" sz="2400" dirty="0" smtClean="0"/>
              <a:t>pp Y-&gt;</a:t>
            </a:r>
            <a:r>
              <a:rPr lang="en-US" sz="2400" dirty="0" err="1" smtClean="0"/>
              <a:t>ee</a:t>
            </a:r>
            <a:r>
              <a:rPr lang="en-US" sz="2400" dirty="0" smtClean="0"/>
              <a:t> mid-rapidity cross section: 114±38±24 </a:t>
            </a:r>
            <a:r>
              <a:rPr lang="en-US" sz="2400" dirty="0" err="1" smtClean="0"/>
              <a:t>pb</a:t>
            </a:r>
            <a:endParaRPr lang="en-US" sz="2400" dirty="0" smtClean="0"/>
          </a:p>
          <a:p>
            <a:pPr lvl="1">
              <a:buSzPct val="150000"/>
              <a:buFont typeface="Arial"/>
              <a:buChar char="•"/>
            </a:pPr>
            <a:r>
              <a:rPr lang="en-US" sz="2000" dirty="0" smtClean="0"/>
              <a:t>PRD 82 012004 (2010)</a:t>
            </a:r>
          </a:p>
          <a:p>
            <a:pPr>
              <a:buSzPct val="150000"/>
              <a:buFont typeface="Arial"/>
              <a:buChar char="•"/>
            </a:pPr>
            <a:r>
              <a:rPr lang="en-US" sz="2400" dirty="0" err="1" smtClean="0">
                <a:solidFill>
                  <a:schemeClr val="accent2"/>
                </a:solidFill>
              </a:rPr>
              <a:t>R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dAu</a:t>
            </a:r>
            <a:r>
              <a:rPr lang="en-US" sz="2400" dirty="0" smtClean="0">
                <a:solidFill>
                  <a:schemeClr val="accent2"/>
                </a:solidFill>
              </a:rPr>
              <a:t>=0.78±0.28(stat.)±0.20(syst.)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22276</TotalTime>
  <Words>726</Words>
  <Application>Microsoft Macintosh PowerPoint</Application>
  <PresentationFormat>On-screen Show (4:3)</PresentationFormat>
  <Paragraphs>127</Paragraphs>
  <Slides>10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Microsoft Equation</vt:lpstr>
      <vt:lpstr>Microsoft Equation 3.0</vt:lpstr>
      <vt:lpstr>Measurement of Upsilon production cross section in d+Au collisions at √sNN=200 GeV</vt:lpstr>
      <vt:lpstr>Quarkonia as a Temperature Probe</vt:lpstr>
      <vt:lpstr>STAR Detector</vt:lpstr>
      <vt:lpstr>Upsilon Trigger</vt:lpstr>
      <vt:lpstr>Electron Identification</vt:lpstr>
      <vt:lpstr>Observed Upsilon Signal</vt:lpstr>
      <vt:lpstr>Efficiencies</vt:lpstr>
      <vt:lpstr>Upsilon d+Au Cross Section</vt:lpstr>
      <vt:lpstr>Nuclear Modification Factor</vt:lpstr>
      <vt:lpstr>Summary and Outlook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Upsilon Production in d+Au</dc:title>
  <dc:creator>Mikael Fijuhara</dc:creator>
  <cp:lastModifiedBy>Mikael Fijuhara</cp:lastModifiedBy>
  <cp:revision>159</cp:revision>
  <cp:lastPrinted>2011-04-21T00:20:29Z</cp:lastPrinted>
  <dcterms:created xsi:type="dcterms:W3CDTF">2011-04-16T04:41:33Z</dcterms:created>
  <dcterms:modified xsi:type="dcterms:W3CDTF">2011-05-01T15:31:06Z</dcterms:modified>
</cp:coreProperties>
</file>