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10688638" cy="7553325"/>
  <p:notesSz cx="7099300" cy="10234613"/>
  <p:defaultTextStyle>
    <a:defPPr>
      <a:defRPr lang="zh-CN"/>
    </a:defPPr>
    <a:lvl1pPr marL="0" algn="l" defTabSz="9949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479" algn="l" defTabSz="9949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4959" algn="l" defTabSz="9949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2438" algn="l" defTabSz="9949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9917" algn="l" defTabSz="9949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7397" algn="l" defTabSz="9949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4876" algn="l" defTabSz="9949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2355" algn="l" defTabSz="9949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9835" algn="l" defTabSz="9949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F1C"/>
    <a:srgbClr val="07417A"/>
    <a:srgbClr val="406A9D"/>
    <a:srgbClr val="0425CC"/>
    <a:srgbClr val="BE189E"/>
    <a:srgbClr val="792605"/>
    <a:srgbClr val="005DA2"/>
    <a:srgbClr val="582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7" autoAdjust="0"/>
    <p:restoredTop sz="95446" autoAdjust="0"/>
  </p:normalViewPr>
  <p:slideViewPr>
    <p:cSldViewPr>
      <p:cViewPr>
        <p:scale>
          <a:sx n="105" d="100"/>
          <a:sy n="105" d="100"/>
        </p:scale>
        <p:origin x="-680" y="-136"/>
      </p:cViewPr>
      <p:guideLst>
        <p:guide orient="horz" pos="2379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3006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8CB3745-ECE8-43CA-A6E7-E67B3C33E2DA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BFA394C-3DE5-41D3-A69B-C3BADBC06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18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5EAB3CD-59C3-43B8-95BE-1BE74457AFBB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35025" y="768350"/>
            <a:ext cx="54292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86B757E-8695-4AB7-A383-0E157AB438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26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949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479" algn="l" defTabSz="9949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4959" algn="l" defTabSz="9949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2438" algn="l" defTabSz="9949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89917" algn="l" defTabSz="9949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7397" algn="l" defTabSz="9949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4876" algn="l" defTabSz="9949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2355" algn="l" defTabSz="9949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79835" algn="l" defTabSz="9949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11067" y="1101508"/>
            <a:ext cx="10020668" cy="1888344"/>
          </a:xfrm>
        </p:spPr>
        <p:txBody>
          <a:bodyPr/>
          <a:lstStyle>
            <a:lvl1pPr>
              <a:defRPr>
                <a:latin typeface="Times New Roman" pitchFamily="18" charset="0"/>
                <a:ea typeface="Verdana" pitchFamily="34" charset="0"/>
                <a:cs typeface="Times New Roman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90216" y="3225895"/>
            <a:ext cx="8093617" cy="32259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defRPr>
            </a:lvl1pPr>
            <a:lvl2pPr marL="497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4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2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9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7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4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页脚占位符 4"/>
          <p:cNvSpPr txBox="1">
            <a:spLocks/>
          </p:cNvSpPr>
          <p:nvPr userDrawn="1"/>
        </p:nvSpPr>
        <p:spPr>
          <a:xfrm>
            <a:off x="950642" y="7074260"/>
            <a:ext cx="7817409" cy="321729"/>
          </a:xfrm>
          <a:prstGeom prst="rect">
            <a:avLst/>
          </a:prstGeom>
        </p:spPr>
        <p:txBody>
          <a:bodyPr vert="horz" lIns="99496" tIns="49748" rIns="99496" bIns="49748" rtlCol="0" anchor="ctr"/>
          <a:lstStyle>
            <a:lvl1pPr algn="ctr">
              <a:defRPr sz="14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ctr" defTabSz="9949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34432" y="7000850"/>
            <a:ext cx="2638743" cy="402145"/>
          </a:xfrm>
          <a:prstGeom prst="rect">
            <a:avLst/>
          </a:prstGeom>
        </p:spPr>
        <p:txBody>
          <a:bodyPr lIns="99496" tIns="49748" rIns="99496" bIns="49748"/>
          <a:lstStyle/>
          <a:p>
            <a:r>
              <a:rPr lang="en-US" altLang="zh-CN" smtClean="0"/>
              <a:t>Recontres de Moriond QCD 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Bingchu Huang (UIC)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49262" y="302520"/>
            <a:ext cx="2404944" cy="644480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432" y="302520"/>
            <a:ext cx="7036687" cy="644480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34432" y="7000850"/>
            <a:ext cx="2638743" cy="402145"/>
          </a:xfrm>
          <a:prstGeom prst="rect">
            <a:avLst/>
          </a:prstGeom>
        </p:spPr>
        <p:txBody>
          <a:bodyPr lIns="99496" tIns="49748" rIns="99496" bIns="49748"/>
          <a:lstStyle/>
          <a:p>
            <a:r>
              <a:rPr lang="en-US" altLang="zh-CN" smtClean="0"/>
              <a:t>Recontres de Moriond QCD 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Bingchu Huang (UIC)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720" y="0"/>
            <a:ext cx="9085342" cy="8392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648" y="1342813"/>
            <a:ext cx="4453599" cy="5455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33391" y="1342813"/>
            <a:ext cx="4453599" cy="26436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33391" y="4154329"/>
            <a:ext cx="4453599" cy="26436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432" y="7000850"/>
            <a:ext cx="2638743" cy="402145"/>
          </a:xfrm>
          <a:prstGeom prst="rect">
            <a:avLst/>
          </a:prstGeom>
          <a:ln/>
        </p:spPr>
        <p:txBody>
          <a:bodyPr lIns="99496" tIns="49748" rIns="99496" bIns="49748"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Recontres de Moriond QCD 2015</a:t>
            </a: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Bingchu Huang (UIC)</a:t>
            </a: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5E404-836E-4023-867F-460F009E9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" y="0"/>
            <a:ext cx="9269081" cy="786784"/>
          </a:xfrm>
        </p:spPr>
        <p:txBody>
          <a:bodyPr>
            <a:normAutofit/>
          </a:bodyPr>
          <a:lstStyle>
            <a:lvl1pPr>
              <a:defRPr sz="39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7030A0"/>
              </a:buClr>
              <a:buFont typeface="Times New Roman" pitchFamily="18" charset="0"/>
              <a:buChar char="■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7030A0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7030A0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7030A0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7030A0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0"/>
          </p:nvPr>
        </p:nvSpPr>
        <p:spPr>
          <a:xfrm>
            <a:off x="87735" y="7000850"/>
            <a:ext cx="3456383" cy="402145"/>
          </a:xfrm>
          <a:prstGeom prst="rect">
            <a:avLst/>
          </a:prstGeom>
        </p:spPr>
        <p:txBody>
          <a:bodyPr lIns="99496" tIns="49748" rIns="99496" bIns="49748"/>
          <a:lstStyle/>
          <a:p>
            <a:r>
              <a:rPr lang="en-US" altLang="zh-CN" dirty="0" err="1" smtClean="0"/>
              <a:t>Recontres</a:t>
            </a:r>
            <a:r>
              <a:rPr lang="en-US" altLang="zh-CN" dirty="0" smtClean="0"/>
              <a:t> de </a:t>
            </a:r>
            <a:r>
              <a:rPr lang="en-US" altLang="zh-CN" dirty="0" err="1" smtClean="0"/>
              <a:t>Moriond</a:t>
            </a:r>
            <a:r>
              <a:rPr lang="en-US" altLang="zh-CN" dirty="0" smtClean="0"/>
              <a:t> QCD 2015</a:t>
            </a:r>
            <a:endParaRPr lang="zh-CN" altLang="en-US" dirty="0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544119" y="7002690"/>
            <a:ext cx="3888432" cy="401390"/>
          </a:xfrm>
        </p:spPr>
        <p:txBody>
          <a:bodyPr/>
          <a:lstStyle/>
          <a:p>
            <a:r>
              <a:rPr lang="en-US" altLang="zh-CN" smtClean="0"/>
              <a:t>Bingchu Huang (UIC)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4329" y="4853748"/>
            <a:ext cx="9085342" cy="1500174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4329" y="3201422"/>
            <a:ext cx="9085342" cy="165228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4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49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24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9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73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48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98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9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4432" y="1762450"/>
            <a:ext cx="4720815" cy="498484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33391" y="1762450"/>
            <a:ext cx="4720815" cy="498484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34432" y="7000850"/>
            <a:ext cx="2638743" cy="402145"/>
          </a:xfrm>
          <a:prstGeom prst="rect">
            <a:avLst/>
          </a:prstGeom>
        </p:spPr>
        <p:txBody>
          <a:bodyPr lIns="99496" tIns="49748" rIns="99496" bIns="49748"/>
          <a:lstStyle/>
          <a:p>
            <a:r>
              <a:rPr lang="en-US" altLang="zh-CN" smtClean="0"/>
              <a:t>Recontres de Moriond QCD 2015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954775" y="7047680"/>
            <a:ext cx="5813276" cy="321729"/>
          </a:xfrm>
        </p:spPr>
        <p:txBody>
          <a:bodyPr/>
          <a:lstStyle/>
          <a:p>
            <a:r>
              <a:rPr lang="en-US" altLang="zh-CN" smtClean="0"/>
              <a:t>Bingchu Huang (UIC)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9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432" y="1690756"/>
            <a:ext cx="4722671" cy="70462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479" indent="0">
              <a:buNone/>
              <a:defRPr sz="2200" b="1"/>
            </a:lvl2pPr>
            <a:lvl3pPr marL="994959" indent="0">
              <a:buNone/>
              <a:defRPr sz="2000" b="1"/>
            </a:lvl3pPr>
            <a:lvl4pPr marL="1492438" indent="0">
              <a:buNone/>
              <a:defRPr sz="1700" b="1"/>
            </a:lvl4pPr>
            <a:lvl5pPr marL="1989917" indent="0">
              <a:buNone/>
              <a:defRPr sz="1700" b="1"/>
            </a:lvl5pPr>
            <a:lvl6pPr marL="2487397" indent="0">
              <a:buNone/>
              <a:defRPr sz="1700" b="1"/>
            </a:lvl6pPr>
            <a:lvl7pPr marL="2984876" indent="0">
              <a:buNone/>
              <a:defRPr sz="1700" b="1"/>
            </a:lvl7pPr>
            <a:lvl8pPr marL="3482355" indent="0">
              <a:buNone/>
              <a:defRPr sz="1700" b="1"/>
            </a:lvl8pPr>
            <a:lvl9pPr marL="3979835" indent="0">
              <a:buNone/>
              <a:defRPr sz="17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4432" y="2395383"/>
            <a:ext cx="4722671" cy="435190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9685" y="1690756"/>
            <a:ext cx="4724527" cy="70462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479" indent="0">
              <a:buNone/>
              <a:defRPr sz="2200" b="1"/>
            </a:lvl2pPr>
            <a:lvl3pPr marL="994959" indent="0">
              <a:buNone/>
              <a:defRPr sz="2000" b="1"/>
            </a:lvl3pPr>
            <a:lvl4pPr marL="1492438" indent="0">
              <a:buNone/>
              <a:defRPr sz="1700" b="1"/>
            </a:lvl4pPr>
            <a:lvl5pPr marL="1989917" indent="0">
              <a:buNone/>
              <a:defRPr sz="1700" b="1"/>
            </a:lvl5pPr>
            <a:lvl6pPr marL="2487397" indent="0">
              <a:buNone/>
              <a:defRPr sz="1700" b="1"/>
            </a:lvl6pPr>
            <a:lvl7pPr marL="2984876" indent="0">
              <a:buNone/>
              <a:defRPr sz="1700" b="1"/>
            </a:lvl7pPr>
            <a:lvl8pPr marL="3482355" indent="0">
              <a:buNone/>
              <a:defRPr sz="1700" b="1"/>
            </a:lvl8pPr>
            <a:lvl9pPr marL="3979835" indent="0">
              <a:buNone/>
              <a:defRPr sz="17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9685" y="2395383"/>
            <a:ext cx="4724527" cy="435190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534432" y="7000850"/>
            <a:ext cx="2638743" cy="402145"/>
          </a:xfrm>
          <a:prstGeom prst="rect">
            <a:avLst/>
          </a:prstGeom>
        </p:spPr>
        <p:txBody>
          <a:bodyPr lIns="99496" tIns="49748" rIns="99496" bIns="49748"/>
          <a:lstStyle/>
          <a:p>
            <a:r>
              <a:rPr lang="en-US" altLang="zh-CN" smtClean="0"/>
              <a:t>Recontres de Moriond QCD 2015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Bingchu Huang (UIC)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34432" y="7000850"/>
            <a:ext cx="2638743" cy="402145"/>
          </a:xfrm>
          <a:prstGeom prst="rect">
            <a:avLst/>
          </a:prstGeom>
        </p:spPr>
        <p:txBody>
          <a:bodyPr lIns="99496" tIns="49748" rIns="99496" bIns="49748"/>
          <a:lstStyle/>
          <a:p>
            <a:r>
              <a:rPr lang="en-US" altLang="zh-CN" smtClean="0"/>
              <a:t>Recontres de Moriond QCD 2015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Bingchu Huang (UIC)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34432" y="7000850"/>
            <a:ext cx="2638743" cy="402145"/>
          </a:xfrm>
          <a:prstGeom prst="rect">
            <a:avLst/>
          </a:prstGeom>
        </p:spPr>
        <p:txBody>
          <a:bodyPr lIns="99496" tIns="49748" rIns="99496" bIns="49748"/>
          <a:lstStyle/>
          <a:p>
            <a:r>
              <a:rPr lang="en-US" altLang="zh-CN" smtClean="0"/>
              <a:t>Recontres de Moriond QCD 2015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Bingchu Huang (UIC)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432" y="300734"/>
            <a:ext cx="3516489" cy="127986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8963" y="300771"/>
            <a:ext cx="5975245" cy="6446554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4432" y="1580607"/>
            <a:ext cx="3516489" cy="5166685"/>
          </a:xfrm>
        </p:spPr>
        <p:txBody>
          <a:bodyPr/>
          <a:lstStyle>
            <a:lvl1pPr marL="0" indent="0">
              <a:buNone/>
              <a:defRPr sz="1500"/>
            </a:lvl1pPr>
            <a:lvl2pPr marL="497479" indent="0">
              <a:buNone/>
              <a:defRPr sz="1300"/>
            </a:lvl2pPr>
            <a:lvl3pPr marL="994959" indent="0">
              <a:buNone/>
              <a:defRPr sz="1100"/>
            </a:lvl3pPr>
            <a:lvl4pPr marL="1492438" indent="0">
              <a:buNone/>
              <a:defRPr sz="1000"/>
            </a:lvl4pPr>
            <a:lvl5pPr marL="1989917" indent="0">
              <a:buNone/>
              <a:defRPr sz="1000"/>
            </a:lvl5pPr>
            <a:lvl6pPr marL="2487397" indent="0">
              <a:buNone/>
              <a:defRPr sz="1000"/>
            </a:lvl6pPr>
            <a:lvl7pPr marL="2984876" indent="0">
              <a:buNone/>
              <a:defRPr sz="1000"/>
            </a:lvl7pPr>
            <a:lvl8pPr marL="3482355" indent="0">
              <a:buNone/>
              <a:defRPr sz="1000"/>
            </a:lvl8pPr>
            <a:lvl9pPr marL="397983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34432" y="7000850"/>
            <a:ext cx="2638743" cy="402145"/>
          </a:xfrm>
          <a:prstGeom prst="rect">
            <a:avLst/>
          </a:prstGeom>
        </p:spPr>
        <p:txBody>
          <a:bodyPr lIns="99496" tIns="49748" rIns="99496" bIns="49748"/>
          <a:lstStyle/>
          <a:p>
            <a:r>
              <a:rPr lang="en-US" altLang="zh-CN" smtClean="0"/>
              <a:t>Recontres de Moriond QCD 2015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Bingchu Huang (UIC)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5047" y="5287327"/>
            <a:ext cx="6413183" cy="6241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5047" y="674904"/>
            <a:ext cx="6413183" cy="4531995"/>
          </a:xfrm>
        </p:spPr>
        <p:txBody>
          <a:bodyPr/>
          <a:lstStyle>
            <a:lvl1pPr marL="0" indent="0">
              <a:buNone/>
              <a:defRPr sz="3500"/>
            </a:lvl1pPr>
            <a:lvl2pPr marL="497479" indent="0">
              <a:buNone/>
              <a:defRPr sz="3000"/>
            </a:lvl2pPr>
            <a:lvl3pPr marL="994959" indent="0">
              <a:buNone/>
              <a:defRPr sz="2600"/>
            </a:lvl3pPr>
            <a:lvl4pPr marL="1492438" indent="0">
              <a:buNone/>
              <a:defRPr sz="2200"/>
            </a:lvl4pPr>
            <a:lvl5pPr marL="1989917" indent="0">
              <a:buNone/>
              <a:defRPr sz="2200"/>
            </a:lvl5pPr>
            <a:lvl6pPr marL="2487397" indent="0">
              <a:buNone/>
              <a:defRPr sz="2200"/>
            </a:lvl6pPr>
            <a:lvl7pPr marL="2984876" indent="0">
              <a:buNone/>
              <a:defRPr sz="2200"/>
            </a:lvl7pPr>
            <a:lvl8pPr marL="3482355" indent="0">
              <a:buNone/>
              <a:defRPr sz="2200"/>
            </a:lvl8pPr>
            <a:lvl9pPr marL="3979835" indent="0">
              <a:buNone/>
              <a:defRPr sz="22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5047" y="5911526"/>
            <a:ext cx="6413183" cy="886466"/>
          </a:xfrm>
        </p:spPr>
        <p:txBody>
          <a:bodyPr/>
          <a:lstStyle>
            <a:lvl1pPr marL="0" indent="0">
              <a:buNone/>
              <a:defRPr sz="1500"/>
            </a:lvl1pPr>
            <a:lvl2pPr marL="497479" indent="0">
              <a:buNone/>
              <a:defRPr sz="1300"/>
            </a:lvl2pPr>
            <a:lvl3pPr marL="994959" indent="0">
              <a:buNone/>
              <a:defRPr sz="1100"/>
            </a:lvl3pPr>
            <a:lvl4pPr marL="1492438" indent="0">
              <a:buNone/>
              <a:defRPr sz="1000"/>
            </a:lvl4pPr>
            <a:lvl5pPr marL="1989917" indent="0">
              <a:buNone/>
              <a:defRPr sz="1000"/>
            </a:lvl5pPr>
            <a:lvl6pPr marL="2487397" indent="0">
              <a:buNone/>
              <a:defRPr sz="1000"/>
            </a:lvl6pPr>
            <a:lvl7pPr marL="2984876" indent="0">
              <a:buNone/>
              <a:defRPr sz="1000"/>
            </a:lvl7pPr>
            <a:lvl8pPr marL="3482355" indent="0">
              <a:buNone/>
              <a:defRPr sz="1000"/>
            </a:lvl8pPr>
            <a:lvl9pPr marL="397983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34432" y="7000850"/>
            <a:ext cx="2638743" cy="402145"/>
          </a:xfrm>
          <a:prstGeom prst="rect">
            <a:avLst/>
          </a:prstGeom>
        </p:spPr>
        <p:txBody>
          <a:bodyPr lIns="99496" tIns="49748" rIns="99496" bIns="49748"/>
          <a:lstStyle/>
          <a:p>
            <a:r>
              <a:rPr lang="en-US" altLang="zh-CN" smtClean="0"/>
              <a:t>Recontres de Moriond QCD 2015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Bingchu Huang (UIC)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0" y="0"/>
            <a:ext cx="10688638" cy="786784"/>
          </a:xfrm>
          <a:prstGeom prst="rect">
            <a:avLst/>
          </a:prstGeom>
        </p:spPr>
        <p:txBody>
          <a:bodyPr vert="horz" lIns="99496" tIns="49748" rIns="99496" bIns="49748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8149" y="1101508"/>
            <a:ext cx="9666057" cy="5645787"/>
          </a:xfrm>
          <a:prstGeom prst="rect">
            <a:avLst/>
          </a:prstGeom>
        </p:spPr>
        <p:txBody>
          <a:bodyPr vert="horz" lIns="99496" tIns="49748" rIns="99496" bIns="49748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954775" y="7081265"/>
            <a:ext cx="5813276" cy="321729"/>
          </a:xfrm>
          <a:prstGeom prst="rect">
            <a:avLst/>
          </a:prstGeom>
        </p:spPr>
        <p:txBody>
          <a:bodyPr vert="horz" lIns="99496" tIns="49748" rIns="99496" bIns="49748" rtlCol="0" anchor="ctr"/>
          <a:lstStyle>
            <a:lvl1pPr marL="0" marR="0" indent="0" algn="ctr" defTabSz="9949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US" altLang="zh-CN" smtClean="0"/>
              <a:t>Bingchu Huang (UIC)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851554" y="7000850"/>
            <a:ext cx="1302653" cy="402145"/>
          </a:xfrm>
          <a:prstGeom prst="rect">
            <a:avLst/>
          </a:prstGeom>
        </p:spPr>
        <p:txBody>
          <a:bodyPr vert="horz" lIns="99496" tIns="49748" rIns="99496" bIns="49748" rtlCol="0" anchor="ctr"/>
          <a:lstStyle>
            <a:lvl1pPr algn="r"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962988" y="4713"/>
            <a:ext cx="1736259" cy="15397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94959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</p:titleStyle>
    <p:bodyStyle>
      <a:lvl1pPr marL="373109" indent="-373109" algn="l" defTabSz="994959" rtl="0" eaLnBrk="1" latinLnBrk="0" hangingPunct="1">
        <a:spcBef>
          <a:spcPct val="20000"/>
        </a:spcBef>
        <a:buClr>
          <a:srgbClr val="7030A0"/>
        </a:buClr>
        <a:buFont typeface="Times New Roman" pitchFamily="18" charset="0"/>
        <a:buChar char="■"/>
        <a:defRPr sz="35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808404" indent="-310925" algn="l" defTabSz="994959" rtl="0" eaLnBrk="1" latinLnBrk="0" hangingPunct="1">
        <a:spcBef>
          <a:spcPct val="20000"/>
        </a:spcBef>
        <a:buClr>
          <a:srgbClr val="7030A0"/>
        </a:buClr>
        <a:buFont typeface="Arial" pitchFamily="34" charset="0"/>
        <a:buChar char="–"/>
        <a:defRPr sz="30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1243698" indent="-248740" algn="l" defTabSz="994959" rtl="0" eaLnBrk="1" latinLnBrk="0" hangingPunct="1">
        <a:spcBef>
          <a:spcPct val="20000"/>
        </a:spcBef>
        <a:buClr>
          <a:srgbClr val="7030A0"/>
        </a:buClr>
        <a:buFont typeface="Arial" pitchFamily="34" charset="0"/>
        <a:buChar char="•"/>
        <a:defRPr sz="26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741178" indent="-248740" algn="l" defTabSz="994959" rtl="0" eaLnBrk="1" latinLnBrk="0" hangingPunct="1">
        <a:spcBef>
          <a:spcPct val="20000"/>
        </a:spcBef>
        <a:buClr>
          <a:srgbClr val="7030A0"/>
        </a:buClr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4pPr>
      <a:lvl5pPr marL="2238657" indent="-248740" algn="l" defTabSz="994959" rtl="0" eaLnBrk="1" latinLnBrk="0" hangingPunct="1">
        <a:spcBef>
          <a:spcPct val="20000"/>
        </a:spcBef>
        <a:buClr>
          <a:srgbClr val="7030A0"/>
        </a:buClr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5pPr>
      <a:lvl6pPr marL="2736136" indent="-248740" algn="l" defTabSz="99495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3616" indent="-248740" algn="l" defTabSz="99495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1095" indent="-248740" algn="l" defTabSz="99495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8574" indent="-248740" algn="l" defTabSz="99495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949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479" algn="l" defTabSz="9949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4959" algn="l" defTabSz="9949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438" algn="l" defTabSz="9949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9917" algn="l" defTabSz="9949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397" algn="l" defTabSz="9949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4876" algn="l" defTabSz="9949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2355" algn="l" defTabSz="9949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9835" algn="l" defTabSz="9949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75767" y="1760438"/>
            <a:ext cx="10020668" cy="188834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Beam Energy Scan Results from STAR</a:t>
            </a:r>
            <a:endParaRPr lang="en-US" sz="4400" b="1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1490216" y="4064693"/>
            <a:ext cx="8093617" cy="238712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Bingchu</a:t>
            </a:r>
            <a:r>
              <a:rPr lang="en-US" sz="2800" dirty="0" smtClean="0"/>
              <a:t> Huang</a:t>
            </a:r>
            <a:r>
              <a:rPr lang="en-US" sz="2800" b="1" dirty="0" smtClean="0">
                <a:solidFill>
                  <a:srgbClr val="0425CC"/>
                </a:solidFill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</a:rPr>
              <a:t>(for the STAR Collaboration)</a:t>
            </a:r>
          </a:p>
          <a:p>
            <a:r>
              <a:rPr lang="en-US" sz="2800" i="1" dirty="0" smtClean="0"/>
              <a:t>		University of Illinois at Chicago</a:t>
            </a:r>
          </a:p>
        </p:txBody>
      </p:sp>
      <p:pic>
        <p:nvPicPr>
          <p:cNvPr id="9" name="Picture 2" descr="http://drupal.star.bnl.gov/STAR/files/userfiles/10/image/Miscellaneous/logos/SC-Banner-CMYK-whitethum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006" y="6512966"/>
            <a:ext cx="2067632" cy="80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5" y="6656982"/>
            <a:ext cx="2927577" cy="536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479" y="4352726"/>
            <a:ext cx="3412725" cy="2808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Chiral phase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Recontres de Moriond QCD 2015</a:t>
            </a:r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Bingchu Huang (UIC)</a:t>
            </a:r>
            <a:endParaRPr lang="zh-CN" alt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7736" y="824334"/>
            <a:ext cx="5760640" cy="4401780"/>
            <a:chOff x="159743" y="824334"/>
            <a:chExt cx="7597689" cy="5616412"/>
          </a:xfrm>
        </p:grpSpPr>
        <p:grpSp>
          <p:nvGrpSpPr>
            <p:cNvPr id="10" name="Group 9"/>
            <p:cNvGrpSpPr/>
            <p:nvPr/>
          </p:nvGrpSpPr>
          <p:grpSpPr>
            <a:xfrm>
              <a:off x="159743" y="824334"/>
              <a:ext cx="7597689" cy="5098330"/>
              <a:chOff x="2247975" y="1400398"/>
              <a:chExt cx="7597689" cy="509833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47975" y="1400398"/>
                <a:ext cx="7597689" cy="5098330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2247975" y="1400398"/>
                <a:ext cx="936104" cy="4320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84308" y="5969500"/>
              <a:ext cx="5471580" cy="471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latin typeface="Arial"/>
                  <a:cs typeface="Arial"/>
                </a:rPr>
                <a:t>Dielectron</a:t>
              </a:r>
              <a:r>
                <a:rPr lang="zh-CN" altLang="en-US" sz="1800" dirty="0" smtClean="0">
                  <a:latin typeface="Arial"/>
                  <a:cs typeface="Arial"/>
                </a:rPr>
                <a:t> </a:t>
              </a:r>
              <a:r>
                <a:rPr lang="en-US" altLang="zh-CN" sz="1800" dirty="0" smtClean="0">
                  <a:latin typeface="Arial"/>
                  <a:cs typeface="Arial"/>
                </a:rPr>
                <a:t>invariant</a:t>
              </a:r>
              <a:r>
                <a:rPr lang="zh-CN" altLang="en-US" sz="1800" dirty="0" smtClean="0">
                  <a:latin typeface="Arial"/>
                  <a:cs typeface="Arial"/>
                </a:rPr>
                <a:t> </a:t>
              </a:r>
              <a:r>
                <a:rPr lang="en-US" altLang="zh-CN" sz="1800" dirty="0" smtClean="0">
                  <a:latin typeface="Arial"/>
                  <a:cs typeface="Arial"/>
                </a:rPr>
                <a:t>mass</a:t>
              </a:r>
              <a:r>
                <a:rPr lang="zh-CN" altLang="en-US" sz="1800" dirty="0" smtClean="0">
                  <a:latin typeface="Arial"/>
                  <a:cs typeface="Arial"/>
                </a:rPr>
                <a:t> </a:t>
              </a:r>
              <a:r>
                <a:rPr lang="en-US" altLang="zh-CN" sz="1800" dirty="0" err="1" smtClean="0">
                  <a:latin typeface="Arial"/>
                  <a:cs typeface="Arial"/>
                </a:rPr>
                <a:t>M</a:t>
              </a:r>
              <a:r>
                <a:rPr lang="en-US" altLang="zh-CN" sz="1800" baseline="-25000" dirty="0" err="1" smtClean="0">
                  <a:latin typeface="Arial"/>
                  <a:cs typeface="Arial"/>
                </a:rPr>
                <a:t>ee</a:t>
              </a:r>
              <a:r>
                <a:rPr lang="zh-CN" altLang="en-US" sz="1800" dirty="0" smtClean="0">
                  <a:latin typeface="Arial"/>
                  <a:cs typeface="Arial"/>
                </a:rPr>
                <a:t> </a:t>
              </a:r>
              <a:r>
                <a:rPr lang="en-US" altLang="zh-CN" sz="1800" dirty="0" smtClean="0">
                  <a:latin typeface="Arial"/>
                  <a:cs typeface="Arial"/>
                </a:rPr>
                <a:t>(</a:t>
              </a:r>
              <a:r>
                <a:rPr lang="en-US" altLang="zh-CN" sz="1800" dirty="0" err="1" smtClean="0">
                  <a:latin typeface="Arial"/>
                  <a:cs typeface="Arial"/>
                </a:rPr>
                <a:t>GeV</a:t>
              </a:r>
              <a:r>
                <a:rPr lang="en-US" altLang="zh-CN" sz="1800" dirty="0" smtClean="0">
                  <a:latin typeface="Arial"/>
                  <a:cs typeface="Arial"/>
                </a:rPr>
                <a:t>/c</a:t>
              </a:r>
              <a:r>
                <a:rPr lang="en-US" altLang="zh-CN" sz="1800" baseline="30000" dirty="0" smtClean="0">
                  <a:latin typeface="Arial"/>
                  <a:cs typeface="Arial"/>
                </a:rPr>
                <a:t>2</a:t>
              </a:r>
              <a:r>
                <a:rPr lang="en-US" altLang="zh-CN" sz="1800" dirty="0" smtClean="0">
                  <a:latin typeface="Arial"/>
                  <a:cs typeface="Arial"/>
                </a:rPr>
                <a:t>)</a:t>
              </a:r>
              <a:endParaRPr lang="en-US" sz="1800" dirty="0" smtClean="0">
                <a:latin typeface="Arial"/>
                <a:cs typeface="Arial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391" y="896342"/>
            <a:ext cx="4696247" cy="36244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9743" y="5432846"/>
            <a:ext cx="6552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altLang="zh-CN" dirty="0" smtClean="0">
                <a:solidFill>
                  <a:srgbClr val="0000FF"/>
                </a:solidFill>
              </a:rPr>
              <a:t>LMR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excesses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over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cocktail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observed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from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200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down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to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zh-CN" altLang="zh-CN" dirty="0" smtClean="0">
                <a:solidFill>
                  <a:srgbClr val="0000FF"/>
                </a:solidFill>
              </a:rPr>
              <a:t>1</a:t>
            </a:r>
            <a:r>
              <a:rPr lang="en-US" altLang="zh-CN" dirty="0" smtClean="0">
                <a:solidFill>
                  <a:srgbClr val="0000FF"/>
                </a:solidFill>
              </a:rPr>
              <a:t>9GeV</a:t>
            </a:r>
            <a:r>
              <a:rPr lang="zh-CN" altLang="zh-CN" dirty="0" smtClean="0">
                <a:solidFill>
                  <a:srgbClr val="0000FF"/>
                </a:solidFill>
              </a:rPr>
              <a:t>.</a:t>
            </a:r>
            <a:endParaRPr lang="en-US" altLang="zh-CN" dirty="0">
              <a:solidFill>
                <a:srgbClr val="0000FF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</a:rPr>
              <a:t>Excess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e</a:t>
            </a:r>
            <a:r>
              <a:rPr lang="en-US" dirty="0" smtClean="0">
                <a:solidFill>
                  <a:srgbClr val="0000FF"/>
                </a:solidFill>
              </a:rPr>
              <a:t>nhancement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factor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might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be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directly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related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to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total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baryon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density.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18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dependence of </a:t>
            </a:r>
            <a:r>
              <a:rPr lang="en-US" dirty="0" err="1" smtClean="0"/>
              <a:t>dilepton</a:t>
            </a:r>
            <a:r>
              <a:rPr lang="en-US" dirty="0" smtClean="0"/>
              <a:t> excess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Recontres de Moriond QCD 2015</a:t>
            </a:r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Bingchu Huang (UIC)</a:t>
            </a:r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382"/>
            <a:ext cx="5084113" cy="3672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13" y="1112366"/>
            <a:ext cx="5296625" cy="38275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15616" y="908720"/>
            <a:ext cx="1967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arXiv:</a:t>
            </a:r>
            <a:r>
              <a:rPr lang="en-US" b="1" dirty="0" smtClean="0"/>
              <a:t>1501.05341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11871" y="5144814"/>
            <a:ext cx="8558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charset="2"/>
              <a:buChar char="Ø"/>
            </a:pPr>
            <a:r>
              <a:rPr lang="en-US" dirty="0" smtClean="0">
                <a:solidFill>
                  <a:srgbClr val="3366FF"/>
                </a:solidFill>
              </a:rPr>
              <a:t>19.6GeV consistent with SPS results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en-US" dirty="0" smtClean="0">
                <a:solidFill>
                  <a:srgbClr val="3366FF"/>
                </a:solidFill>
              </a:rPr>
              <a:t>Excess shape at low mass </a:t>
            </a:r>
            <a:r>
              <a:rPr lang="en-US" dirty="0" smtClean="0">
                <a:solidFill>
                  <a:srgbClr val="3366FF"/>
                </a:solidFill>
              </a:rPr>
              <a:t>described </a:t>
            </a:r>
            <a:r>
              <a:rPr lang="en-US" dirty="0" smtClean="0">
                <a:solidFill>
                  <a:srgbClr val="3366FF"/>
                </a:solidFill>
              </a:rPr>
              <a:t>by rho in-medium broadening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en-US" dirty="0" smtClean="0">
                <a:solidFill>
                  <a:srgbClr val="3366FF"/>
                </a:solidFill>
              </a:rPr>
              <a:t>Excess yields (after detector correction) </a:t>
            </a:r>
            <a:r>
              <a:rPr lang="en-US" dirty="0" smtClean="0">
                <a:solidFill>
                  <a:srgbClr val="3366FF"/>
                </a:solidFill>
              </a:rPr>
              <a:t>are </a:t>
            </a:r>
            <a:r>
              <a:rPr lang="en-US" dirty="0" smtClean="0">
                <a:solidFill>
                  <a:srgbClr val="3366FF"/>
                </a:solidFill>
              </a:rPr>
              <a:t>sensitive to early system lifetime: </a:t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smtClean="0">
                <a:solidFill>
                  <a:srgbClr val="3366FF"/>
                </a:solidFill>
              </a:rPr>
              <a:t>integrated over duration at the high temperature </a:t>
            </a:r>
          </a:p>
        </p:txBody>
      </p:sp>
    </p:spTree>
    <p:extLst>
      <p:ext uri="{BB962C8B-B14F-4D97-AF65-F5344CB8AC3E}">
        <p14:creationId xmlns:p14="http://schemas.microsoft.com/office/powerpoint/2010/main" val="1823295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proton high moments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Recontres de Moriond QCD 2015</a:t>
            </a:r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Bingchu Huang (UIC)</a:t>
            </a:r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" y="1853932"/>
            <a:ext cx="3828785" cy="43924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9783" y="6246420"/>
            <a:ext cx="27316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/>
              <a:t>Phys. Rev. Lett. 112 (2014) 32302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0177" y="1184374"/>
            <a:ext cx="3217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Searching for critical point.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183" y="5000798"/>
            <a:ext cx="2298498" cy="5040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143" y="2048470"/>
            <a:ext cx="3539762" cy="27363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6527" y="2048470"/>
            <a:ext cx="3494074" cy="29243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20183" y="132839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New results with efficiency correction: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88221" y="4928790"/>
            <a:ext cx="2400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Statistic errors only.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44319" y="5936902"/>
            <a:ext cx="3326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solidFill>
                  <a:srgbClr val="3366FF"/>
                </a:solidFill>
              </a:rPr>
              <a:t>Non-monotonic behavior</a:t>
            </a:r>
          </a:p>
        </p:txBody>
      </p:sp>
    </p:spTree>
    <p:extLst>
      <p:ext uri="{BB962C8B-B14F-4D97-AF65-F5344CB8AC3E}">
        <p14:creationId xmlns:p14="http://schemas.microsoft.com/office/powerpoint/2010/main" val="2029517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Upgrades for BES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Recontres de Moriond QCD 2015</a:t>
            </a:r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Bingchu Huang (UIC)</a:t>
            </a:r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" y="896342"/>
            <a:ext cx="6093989" cy="3960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00" y="3488630"/>
            <a:ext cx="4576837" cy="34490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80423" y="1112366"/>
            <a:ext cx="23285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Detector upgrades: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iTPC</a:t>
            </a:r>
            <a:r>
              <a:rPr lang="en-US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ETOF.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EPD.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743" y="5216822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Collider upgrade: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eCooling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Plan to have 22 </a:t>
            </a:r>
            <a:r>
              <a:rPr lang="en-US" sz="2400" dirty="0" err="1" smtClean="0"/>
              <a:t>cryo</a:t>
            </a:r>
            <a:r>
              <a:rPr lang="en-US" sz="2400" dirty="0" smtClean="0"/>
              <a:t>-week runs in 2018 and 2019.</a:t>
            </a:r>
          </a:p>
        </p:txBody>
      </p:sp>
    </p:spTree>
    <p:extLst>
      <p:ext uri="{BB962C8B-B14F-4D97-AF65-F5344CB8AC3E}">
        <p14:creationId xmlns:p14="http://schemas.microsoft.com/office/powerpoint/2010/main" val="3567151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BES program explores an interesting </a:t>
            </a:r>
            <a:r>
              <a:rPr lang="el-GR" sz="2800" dirty="0" smtClean="0"/>
              <a:t>μ</a:t>
            </a:r>
            <a:r>
              <a:rPr lang="el-GR" sz="2800" baseline="-25000" dirty="0" smtClean="0"/>
              <a:t>B</a:t>
            </a:r>
            <a:r>
              <a:rPr lang="en-US" sz="2800" dirty="0" smtClean="0"/>
              <a:t> range of the QCD phase diagram.</a:t>
            </a:r>
          </a:p>
          <a:p>
            <a:endParaRPr lang="en-US" sz="2800" dirty="0" smtClean="0"/>
          </a:p>
          <a:p>
            <a:r>
              <a:rPr lang="en-US" sz="2800" dirty="0" smtClean="0"/>
              <a:t>Signatures consistent with </a:t>
            </a:r>
            <a:r>
              <a:rPr lang="en-US" sz="2800" dirty="0" err="1" smtClean="0"/>
              <a:t>partonic</a:t>
            </a:r>
            <a:r>
              <a:rPr lang="en-US" sz="2800" dirty="0" smtClean="0"/>
              <a:t> interaction dominant for higher beam energies (&gt;27 </a:t>
            </a:r>
            <a:r>
              <a:rPr lang="en-US" sz="2800" dirty="0" err="1" smtClean="0"/>
              <a:t>GeV</a:t>
            </a:r>
            <a:r>
              <a:rPr lang="en-US" sz="2800" dirty="0" smtClean="0"/>
              <a:t>) and </a:t>
            </a:r>
            <a:r>
              <a:rPr lang="en-US" sz="2800" dirty="0" err="1" smtClean="0"/>
              <a:t>hadronic</a:t>
            </a:r>
            <a:r>
              <a:rPr lang="en-US" sz="2800" dirty="0"/>
              <a:t> </a:t>
            </a:r>
            <a:r>
              <a:rPr lang="en-US" sz="2800" dirty="0" smtClean="0"/>
              <a:t>interaction dominant for lower beam energies (&lt;11.5 </a:t>
            </a:r>
            <a:r>
              <a:rPr lang="en-US" sz="2800" dirty="0" err="1" smtClean="0"/>
              <a:t>GeV</a:t>
            </a:r>
            <a:r>
              <a:rPr lang="en-US" sz="2800" dirty="0" smtClean="0"/>
              <a:t>).</a:t>
            </a:r>
          </a:p>
          <a:p>
            <a:endParaRPr lang="en-US" sz="2800" dirty="0" smtClean="0"/>
          </a:p>
          <a:p>
            <a:r>
              <a:rPr lang="en-US" sz="2800" dirty="0" smtClean="0"/>
              <a:t>Non-monotonic behavior observed in slope v1 results.</a:t>
            </a:r>
          </a:p>
          <a:p>
            <a:endParaRPr lang="en-US" sz="2800" dirty="0" smtClean="0"/>
          </a:p>
          <a:p>
            <a:r>
              <a:rPr lang="en-US" sz="2800" dirty="0" smtClean="0"/>
              <a:t>Non-monotonic variation in high moments of net proton.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Recontres de Moriond QCD 2015</a:t>
            </a:r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Bingchu Huang (UIC)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6463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 the QCD phase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Recontres de Moriond QCD 2015</a:t>
            </a:r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Bingchu Huang (UIC)</a:t>
            </a:r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62" y="1688430"/>
            <a:ext cx="4697709" cy="4608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56287" y="1904454"/>
            <a:ext cx="5184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b="1" dirty="0" smtClean="0"/>
              <a:t>Vary collision energy to change temperature and baryon chemical potential. </a:t>
            </a:r>
          </a:p>
          <a:p>
            <a:endParaRPr lang="en-US" sz="2400" b="1" dirty="0"/>
          </a:p>
          <a:p>
            <a:pPr marL="342900" indent="-342900">
              <a:buFont typeface="Wingdings" charset="2"/>
              <a:buChar char="Ø"/>
            </a:pPr>
            <a:r>
              <a:rPr lang="en-US" sz="2400" b="1" dirty="0"/>
              <a:t>Search for turn-off signatures of </a:t>
            </a:r>
            <a:r>
              <a:rPr lang="en-US" sz="2400" b="1" dirty="0" err="1"/>
              <a:t>sQGP</a:t>
            </a:r>
            <a:r>
              <a:rPr lang="en-US" sz="2400" b="1" dirty="0"/>
              <a:t>.</a:t>
            </a:r>
          </a:p>
          <a:p>
            <a:pPr marL="342900" indent="-342900">
              <a:buFont typeface="Wingdings" charset="2"/>
              <a:buChar char="Ø"/>
            </a:pPr>
            <a:endParaRPr lang="en-US" sz="2400" b="1" dirty="0"/>
          </a:p>
          <a:p>
            <a:pPr marL="342900" indent="-342900">
              <a:buFont typeface="Wingdings" charset="2"/>
              <a:buChar char="Ø"/>
            </a:pPr>
            <a:r>
              <a:rPr lang="en-US" sz="2400" b="1" dirty="0" smtClean="0"/>
              <a:t>Search for 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order phase transition from </a:t>
            </a:r>
            <a:r>
              <a:rPr lang="en-US" sz="2400" b="1" dirty="0" err="1" smtClean="0"/>
              <a:t>partonic</a:t>
            </a:r>
            <a:r>
              <a:rPr lang="en-US" sz="2400" b="1" dirty="0" smtClean="0"/>
              <a:t> to </a:t>
            </a:r>
            <a:r>
              <a:rPr lang="en-US" sz="2400" b="1" dirty="0" err="1" smtClean="0"/>
              <a:t>hadronic</a:t>
            </a:r>
            <a:r>
              <a:rPr lang="en-US" sz="2400" b="1" dirty="0" smtClean="0"/>
              <a:t> phase.</a:t>
            </a:r>
          </a:p>
          <a:p>
            <a:pPr marL="342900" indent="-342900">
              <a:buFont typeface="Wingdings" charset="2"/>
              <a:buChar char="Ø"/>
            </a:pPr>
            <a:endParaRPr lang="en-US" sz="2400" b="1" dirty="0"/>
          </a:p>
          <a:p>
            <a:pPr marL="342900" indent="-342900">
              <a:buFont typeface="Wingdings" charset="2"/>
              <a:buChar char="Ø"/>
            </a:pPr>
            <a:r>
              <a:rPr lang="en-US" sz="2400" b="1" dirty="0" smtClean="0"/>
              <a:t>Search for possible critical point.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31374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Energy Scan Phase I at RHIC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Recontres de Moriond QCD 2015</a:t>
            </a:r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Bingchu Huang (UIC)</a:t>
            </a:r>
            <a:endParaRPr lang="zh-CN" alt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203920"/>
              </p:ext>
            </p:extLst>
          </p:nvPr>
        </p:nvGraphicFramePr>
        <p:xfrm>
          <a:off x="159743" y="1400398"/>
          <a:ext cx="5832648" cy="3870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2108"/>
                <a:gridCol w="1295868"/>
                <a:gridCol w="648348"/>
                <a:gridCol w="1119872"/>
                <a:gridCol w="824344"/>
                <a:gridCol w="972108"/>
              </a:tblGrid>
              <a:tr h="599878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√s (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nEvents</a:t>
                      </a:r>
                      <a:r>
                        <a:rPr lang="en-US" baseline="0" dirty="0" smtClean="0"/>
                        <a:t> (M) 0-80%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μB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2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(MeV)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 (MeV)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μB/T</a:t>
                      </a:r>
                      <a:endParaRPr lang="en-US" dirty="0"/>
                    </a:p>
                  </a:txBody>
                  <a:tcPr/>
                </a:tc>
              </a:tr>
              <a:tr h="3390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3.020</a:t>
                      </a:r>
                      <a:endParaRPr lang="en-US" dirty="0"/>
                    </a:p>
                  </a:txBody>
                  <a:tcPr/>
                </a:tc>
              </a:tr>
              <a:tr h="3390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2.084</a:t>
                      </a:r>
                      <a:endParaRPr lang="en-US" dirty="0"/>
                    </a:p>
                  </a:txBody>
                  <a:tcPr/>
                </a:tc>
              </a:tr>
              <a:tr h="3390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14.5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2014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266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156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1.705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90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1.287</a:t>
                      </a:r>
                      <a:endParaRPr lang="en-US" dirty="0"/>
                    </a:p>
                  </a:txBody>
                  <a:tcPr/>
                </a:tc>
              </a:tr>
              <a:tr h="3390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0.961</a:t>
                      </a:r>
                      <a:endParaRPr lang="en-US" dirty="0"/>
                    </a:p>
                  </a:txBody>
                  <a:tcPr/>
                </a:tc>
              </a:tr>
              <a:tr h="3390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0.684</a:t>
                      </a:r>
                      <a:endParaRPr lang="en-US" dirty="0"/>
                    </a:p>
                  </a:txBody>
                  <a:tcPr/>
                </a:tc>
              </a:tr>
              <a:tr h="3390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0.439</a:t>
                      </a:r>
                      <a:endParaRPr lang="en-US" dirty="0"/>
                    </a:p>
                  </a:txBody>
                  <a:tcPr/>
                </a:tc>
              </a:tr>
              <a:tr h="3390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0.142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31751" y="5720878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μB,</a:t>
            </a:r>
            <a:r>
              <a:rPr lang="en-US" dirty="0"/>
              <a:t> </a:t>
            </a:r>
            <a:r>
              <a:rPr lang="el-GR" dirty="0" smtClean="0"/>
              <a:t>T:</a:t>
            </a:r>
            <a:r>
              <a:rPr lang="en-US" dirty="0"/>
              <a:t> </a:t>
            </a:r>
            <a:r>
              <a:rPr lang="el-GR" dirty="0" smtClean="0"/>
              <a:t>J.</a:t>
            </a:r>
            <a:r>
              <a:rPr lang="en-US" dirty="0" smtClean="0"/>
              <a:t> </a:t>
            </a:r>
            <a:r>
              <a:rPr lang="en-US" dirty="0" err="1" smtClean="0"/>
              <a:t>Cleymans</a:t>
            </a:r>
            <a:r>
              <a:rPr lang="en-US" dirty="0"/>
              <a:t> </a:t>
            </a:r>
            <a:r>
              <a:rPr lang="en-US" dirty="0" smtClean="0"/>
              <a:t>et</a:t>
            </a:r>
            <a:r>
              <a:rPr lang="en-US" dirty="0"/>
              <a:t> </a:t>
            </a:r>
            <a:r>
              <a:rPr lang="en-US" dirty="0" smtClean="0"/>
              <a:t>al</a:t>
            </a:r>
            <a:r>
              <a:rPr lang="en-US" dirty="0"/>
              <a:t>.</a:t>
            </a:r>
            <a:r>
              <a:rPr lang="en-US" dirty="0" smtClean="0"/>
              <a:t>, Phys. Rev. C</a:t>
            </a:r>
            <a:r>
              <a:rPr lang="en-US" dirty="0"/>
              <a:t> </a:t>
            </a:r>
            <a:r>
              <a:rPr lang="en-US" dirty="0" smtClean="0"/>
              <a:t>73, 034905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2006).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399" y="1741660"/>
            <a:ext cx="4542634" cy="31151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24439" y="5720878"/>
            <a:ext cx="3807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STAR BES White paper: SN0598</a:t>
            </a:r>
          </a:p>
        </p:txBody>
      </p:sp>
    </p:spTree>
    <p:extLst>
      <p:ext uri="{BB962C8B-B14F-4D97-AF65-F5344CB8AC3E}">
        <p14:creationId xmlns:p14="http://schemas.microsoft.com/office/powerpoint/2010/main" val="2898200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0"/>
            <a:ext cx="9269081" cy="824334"/>
          </a:xfrm>
        </p:spPr>
        <p:txBody>
          <a:bodyPr>
            <a:normAutofit/>
          </a:bodyPr>
          <a:lstStyle/>
          <a:p>
            <a:r>
              <a:rPr lang="en-US" dirty="0" smtClean="0"/>
              <a:t>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hadron suppression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Recontres de Moriond QCD 2015</a:t>
            </a:r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Bingchu Huang (UIC)</a:t>
            </a:r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59" y="4568750"/>
            <a:ext cx="6984776" cy="25033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5095" y="1616422"/>
            <a:ext cx="65415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err="1" smtClean="0">
                <a:solidFill>
                  <a:srgbClr val="0000FF"/>
                </a:solidFill>
              </a:rPr>
              <a:t>Deconfined</a:t>
            </a:r>
            <a:r>
              <a:rPr lang="en-US" sz="2400" b="1" dirty="0" smtClean="0">
                <a:solidFill>
                  <a:srgbClr val="0000FF"/>
                </a:solidFill>
              </a:rPr>
              <a:t> state of dense medium at RHIC top energy and LHC.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Enhanced high </a:t>
            </a:r>
            <a:r>
              <a:rPr lang="en-US" sz="2400" b="1" dirty="0" err="1" smtClean="0">
                <a:solidFill>
                  <a:srgbClr val="0000FF"/>
                </a:solidFill>
              </a:rPr>
              <a:t>pT</a:t>
            </a:r>
            <a:r>
              <a:rPr lang="en-US" sz="2400" b="1" dirty="0" smtClean="0">
                <a:solidFill>
                  <a:srgbClr val="0000FF"/>
                </a:solidFill>
              </a:rPr>
              <a:t> (&gt;2 </a:t>
            </a:r>
            <a:r>
              <a:rPr lang="en-US" sz="2400" b="1" dirty="0" err="1" smtClean="0">
                <a:solidFill>
                  <a:srgbClr val="0000FF"/>
                </a:solidFill>
              </a:rPr>
              <a:t>GeV</a:t>
            </a:r>
            <a:r>
              <a:rPr lang="en-US" sz="2400" b="1" dirty="0" smtClean="0">
                <a:solidFill>
                  <a:srgbClr val="0000FF"/>
                </a:solidFill>
              </a:rPr>
              <a:t>/c) production at lower energies.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No jet quenching in HIJING at lower BES energies.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511" y="4159281"/>
            <a:ext cx="3094044" cy="3001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35" y="824334"/>
            <a:ext cx="4084334" cy="37444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276" y="4208710"/>
            <a:ext cx="1781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EPJ 72 (2012) 1945 </a:t>
            </a:r>
          </a:p>
        </p:txBody>
      </p:sp>
    </p:spTree>
    <p:extLst>
      <p:ext uri="{BB962C8B-B14F-4D97-AF65-F5344CB8AC3E}">
        <p14:creationId xmlns:p14="http://schemas.microsoft.com/office/powerpoint/2010/main" val="85180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391" y="4064695"/>
            <a:ext cx="3646381" cy="3240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Azimuthal</a:t>
            </a:r>
            <a:r>
              <a:rPr lang="en-US" dirty="0"/>
              <a:t> </a:t>
            </a:r>
            <a:r>
              <a:rPr lang="en-US" dirty="0" smtClean="0"/>
              <a:t>Anisotropy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Recontres de Moriond QCD 2015</a:t>
            </a:r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Bingchu Huang (UIC)</a:t>
            </a:r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4334"/>
            <a:ext cx="6640098" cy="4032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399" y="896342"/>
            <a:ext cx="3520405" cy="32028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84479" y="680318"/>
            <a:ext cx="21084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/>
              <a:t>Phys.Rev.Lett. 110 (2013) 142301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75767" y="5000798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NCQ scaling as seen for </a:t>
            </a:r>
            <a:r>
              <a:rPr lang="en-US" sz="2400" dirty="0" smtClean="0">
                <a:solidFill>
                  <a:srgbClr val="0000FF"/>
                </a:solidFill>
              </a:rPr>
              <a:t>200 </a:t>
            </a:r>
            <a:r>
              <a:rPr lang="en-US" sz="2400" dirty="0" err="1" smtClean="0">
                <a:solidFill>
                  <a:srgbClr val="0000FF"/>
                </a:solidFill>
              </a:rPr>
              <a:t>GeV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not observed for </a:t>
            </a:r>
            <a:r>
              <a:rPr lang="en-US" sz="2400" dirty="0" smtClean="0">
                <a:solidFill>
                  <a:srgbClr val="0000FF"/>
                </a:solidFill>
              </a:rPr>
              <a:t>11.5 </a:t>
            </a:r>
            <a:r>
              <a:rPr lang="en-US" sz="2400" dirty="0" err="1" smtClean="0">
                <a:solidFill>
                  <a:srgbClr val="0000FF"/>
                </a:solidFill>
              </a:rPr>
              <a:t>GeV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solidFill>
                  <a:srgbClr val="0000FF"/>
                </a:solidFill>
              </a:rPr>
              <a:t>Split of particle-antiparticle at lower beam energy.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solidFill>
                  <a:srgbClr val="0000FF"/>
                </a:solidFill>
              </a:rPr>
              <a:t>Linear dependence on the </a:t>
            </a:r>
            <a:r>
              <a:rPr lang="el-GR" sz="2400" dirty="0" smtClean="0">
                <a:solidFill>
                  <a:srgbClr val="0000FF"/>
                </a:solidFill>
              </a:rPr>
              <a:t>μ</a:t>
            </a:r>
            <a:r>
              <a:rPr lang="el-GR" sz="2400" baseline="-25000" dirty="0" smtClean="0">
                <a:solidFill>
                  <a:srgbClr val="0000FF"/>
                </a:solidFill>
              </a:rPr>
              <a:t>B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7183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correlations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Recontres de Moriond QCD 2015</a:t>
            </a:r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Bingchu Huang (UIC)</a:t>
            </a:r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326"/>
            <a:ext cx="3395048" cy="21049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72111" y="752326"/>
            <a:ext cx="6856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External Magnetic Filed: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C</a:t>
            </a:r>
            <a:r>
              <a:rPr lang="en-US" sz="1800" dirty="0" smtClean="0"/>
              <a:t>harge separation, Chiral Magnetic Effect (CME)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Chiral charge separation, Chiral Separation effect (CSE).</a:t>
            </a:r>
          </a:p>
          <a:p>
            <a:r>
              <a:rPr lang="en-US" sz="1800" dirty="0" smtClean="0"/>
              <a:t>Flow </a:t>
            </a:r>
            <a:r>
              <a:rPr lang="en-US" sz="1800" dirty="0" err="1" smtClean="0"/>
              <a:t>Vorticity</a:t>
            </a:r>
            <a:r>
              <a:rPr lang="en-US" sz="1800" dirty="0" smtClean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Chiral </a:t>
            </a:r>
            <a:r>
              <a:rPr lang="en-US" sz="1800" dirty="0" err="1" smtClean="0"/>
              <a:t>Vortical</a:t>
            </a:r>
            <a:r>
              <a:rPr lang="en-US" sz="1800" dirty="0" smtClean="0"/>
              <a:t> Effect (CVE).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0063" y="2264494"/>
            <a:ext cx="7648575" cy="4546526"/>
            <a:chOff x="3040063" y="2264494"/>
            <a:chExt cx="7648575" cy="454652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0063" y="2264494"/>
              <a:ext cx="4115517" cy="453650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48184" y="2264494"/>
              <a:ext cx="3540454" cy="4546526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5313209" y="6800998"/>
            <a:ext cx="53435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/>
              <a:t>Phys.Rev.Lett</a:t>
            </a:r>
            <a:r>
              <a:rPr lang="en-US" sz="1400" dirty="0"/>
              <a:t>. </a:t>
            </a:r>
            <a:r>
              <a:rPr lang="en-US" sz="1400" dirty="0" smtClean="0"/>
              <a:t>113, 052302 </a:t>
            </a:r>
            <a:r>
              <a:rPr lang="en-US" sz="1400" dirty="0"/>
              <a:t>(2014)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136702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harge correlations</a:t>
            </a:r>
            <a:r>
              <a:rPr lang="en-US" dirty="0">
                <a:solidFill>
                  <a:srgbClr val="0000FF"/>
                </a:solidFill>
              </a:rPr>
              <a:t> v</a:t>
            </a:r>
            <a:r>
              <a:rPr lang="en-US" dirty="0" smtClean="0">
                <a:solidFill>
                  <a:srgbClr val="0000FF"/>
                </a:solidFill>
              </a:rPr>
              <a:t>anishes at lower energies where </a:t>
            </a:r>
            <a:r>
              <a:rPr lang="en-US" dirty="0" err="1" smtClean="0">
                <a:solidFill>
                  <a:srgbClr val="0000FF"/>
                </a:solidFill>
              </a:rPr>
              <a:t>haronic</a:t>
            </a:r>
            <a:r>
              <a:rPr lang="en-US" dirty="0" smtClean="0">
                <a:solidFill>
                  <a:srgbClr val="0000FF"/>
                </a:solidFill>
              </a:rPr>
              <a:t> phase become dominant. </a:t>
            </a:r>
          </a:p>
        </p:txBody>
      </p:sp>
    </p:spTree>
    <p:extLst>
      <p:ext uri="{BB962C8B-B14F-4D97-AF65-F5344CB8AC3E}">
        <p14:creationId xmlns:p14="http://schemas.microsoft.com/office/powerpoint/2010/main" val="5673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Charged pion v</a:t>
            </a:r>
            <a:r>
              <a:rPr lang="en-US" baseline="-25000" dirty="0" smtClean="0"/>
              <a:t>2</a:t>
            </a:r>
            <a:r>
              <a:rPr lang="en-US" dirty="0" smtClean="0"/>
              <a:t> separation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Recontres de Moriond QCD 2015</a:t>
            </a:r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Bingchu Huang (UIC)</a:t>
            </a:r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991" y="1470204"/>
            <a:ext cx="8296647" cy="38906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9783" y="5936902"/>
            <a:ext cx="9289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</a:rPr>
              <a:t>The centrality </a:t>
            </a:r>
            <a:r>
              <a:rPr lang="en-US" dirty="0">
                <a:solidFill>
                  <a:srgbClr val="0000FF"/>
                </a:solidFill>
              </a:rPr>
              <a:t>dependence of difference between v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(π+) </a:t>
            </a:r>
            <a:r>
              <a:rPr lang="en-US" dirty="0" smtClean="0">
                <a:solidFill>
                  <a:srgbClr val="0000FF"/>
                </a:solidFill>
              </a:rPr>
              <a:t>and v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(π-) vs. charge asymmetry is observed for </a:t>
            </a:r>
            <a:r>
              <a:rPr lang="en-US" dirty="0" err="1">
                <a:solidFill>
                  <a:srgbClr val="0000FF"/>
                </a:solidFill>
              </a:rPr>
              <a:t>Au+</a:t>
            </a:r>
            <a:r>
              <a:rPr lang="en-US" dirty="0" err="1" smtClean="0">
                <a:solidFill>
                  <a:srgbClr val="0000FF"/>
                </a:solidFill>
              </a:rPr>
              <a:t>Au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collisions </a:t>
            </a:r>
            <a:r>
              <a:rPr lang="en-US" dirty="0">
                <a:solidFill>
                  <a:srgbClr val="0000FF"/>
                </a:solidFill>
              </a:rPr>
              <a:t>at √</a:t>
            </a:r>
            <a:r>
              <a:rPr lang="en-US" dirty="0" err="1">
                <a:solidFill>
                  <a:srgbClr val="0000FF"/>
                </a:solidFill>
              </a:rPr>
              <a:t>s</a:t>
            </a:r>
            <a:r>
              <a:rPr lang="en-US" baseline="-25000" dirty="0" err="1">
                <a:solidFill>
                  <a:srgbClr val="0000FF"/>
                </a:solidFill>
              </a:rPr>
              <a:t>NN</a:t>
            </a:r>
            <a:r>
              <a:rPr lang="en-US" dirty="0">
                <a:solidFill>
                  <a:srgbClr val="0000FF"/>
                </a:solidFill>
              </a:rPr>
              <a:t> ≥ 27 </a:t>
            </a:r>
            <a:r>
              <a:rPr lang="en-US" dirty="0" err="1">
                <a:solidFill>
                  <a:srgbClr val="0000FF"/>
                </a:solidFill>
              </a:rPr>
              <a:t>GeV</a:t>
            </a:r>
            <a:r>
              <a:rPr lang="en-US" dirty="0">
                <a:solidFill>
                  <a:srgbClr val="0000FF"/>
                </a:solidFill>
              </a:rPr>
              <a:t>, as expected </a:t>
            </a:r>
            <a:r>
              <a:rPr lang="en-US" dirty="0" smtClean="0">
                <a:solidFill>
                  <a:srgbClr val="0000FF"/>
                </a:solidFill>
              </a:rPr>
              <a:t>by CMW model predictions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68" y="1400398"/>
            <a:ext cx="2406608" cy="38562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72511" y="5352126"/>
            <a:ext cx="34009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CMW: Chiral Magnetic Wave Model</a:t>
            </a:r>
          </a:p>
          <a:p>
            <a:r>
              <a:rPr lang="en-US" sz="1600" dirty="0" smtClean="0"/>
              <a:t>Y. </a:t>
            </a:r>
            <a:r>
              <a:rPr lang="en-US" sz="1600" dirty="0" err="1" smtClean="0"/>
              <a:t>Burnier</a:t>
            </a:r>
            <a:r>
              <a:rPr lang="en-US" sz="1600" dirty="0" smtClean="0"/>
              <a:t> et al.</a:t>
            </a:r>
            <a:r>
              <a:rPr lang="en-US" sz="1600" dirty="0"/>
              <a:t>, arXiv:1208.2537 [</a:t>
            </a:r>
            <a:r>
              <a:rPr lang="en-US" sz="1600" dirty="0" err="1"/>
              <a:t>hep-ph</a:t>
            </a:r>
            <a:r>
              <a:rPr lang="en-US" sz="1600" dirty="0"/>
              <a:t>]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25651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flow v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Recontres de Moriond QCD 2015</a:t>
            </a:r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Bingchu Huang (UIC)</a:t>
            </a:r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67" y="752326"/>
            <a:ext cx="3435669" cy="6192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255" y="824334"/>
            <a:ext cx="4392488" cy="52080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72511" y="2357988"/>
            <a:ext cx="2160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PRL 112 (</a:t>
            </a:r>
            <a:r>
              <a:rPr lang="en-US" sz="1600" dirty="0"/>
              <a:t>2014</a:t>
            </a:r>
            <a:r>
              <a:rPr lang="en-US" sz="1600" dirty="0" smtClean="0"/>
              <a:t>) 162301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192191" y="608091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solidFill>
                  <a:srgbClr val="0000FF"/>
                </a:solidFill>
              </a:rPr>
              <a:t>Consistent with general theoretical expectations from 1</a:t>
            </a:r>
            <a:r>
              <a:rPr lang="en-US" sz="2400" baseline="30000" dirty="0" smtClean="0">
                <a:solidFill>
                  <a:srgbClr val="0000FF"/>
                </a:solidFill>
              </a:rPr>
              <a:t>st</a:t>
            </a:r>
            <a:r>
              <a:rPr lang="en-US" sz="2400" dirty="0" smtClean="0">
                <a:solidFill>
                  <a:srgbClr val="0000FF"/>
                </a:solidFill>
              </a:rPr>
              <a:t> order phase transition.</a:t>
            </a:r>
          </a:p>
        </p:txBody>
      </p:sp>
    </p:spTree>
    <p:extLst>
      <p:ext uri="{BB962C8B-B14F-4D97-AF65-F5344CB8AC3E}">
        <p14:creationId xmlns:p14="http://schemas.microsoft.com/office/powerpoint/2010/main" val="277856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422" y="3560639"/>
            <a:ext cx="4032449" cy="3420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Freeze-out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Recontres de Moriond QCD 2015</a:t>
            </a:r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Bingchu Huang (UIC)</a:t>
            </a:r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5" y="1328390"/>
            <a:ext cx="3567856" cy="2808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" y="4555548"/>
            <a:ext cx="5988952" cy="23943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57" y="752326"/>
            <a:ext cx="4283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Chemical freeze-out thermodynamic parameters:</a:t>
            </a:r>
          </a:p>
          <a:p>
            <a:r>
              <a:rPr lang="en-US" sz="1800" dirty="0" smtClean="0"/>
              <a:t>Extract from particle yields.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751" y="4064694"/>
            <a:ext cx="4191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Kinectic</a:t>
            </a:r>
            <a:r>
              <a:rPr lang="en-US" sz="1800" dirty="0" smtClean="0"/>
              <a:t> freeze-out thermodynamic parameters:</a:t>
            </a:r>
          </a:p>
          <a:p>
            <a:r>
              <a:rPr lang="en-US" sz="1800" dirty="0" smtClean="0"/>
              <a:t>Extract from shape of particle momentum.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423" y="464294"/>
            <a:ext cx="3960440" cy="32784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88135" y="1688430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dirty="0" err="1" smtClean="0">
                <a:solidFill>
                  <a:srgbClr val="0000FF"/>
                </a:solidFill>
              </a:rPr>
              <a:t>T</a:t>
            </a:r>
            <a:r>
              <a:rPr lang="en-US" baseline="-25000" dirty="0" err="1" smtClean="0">
                <a:solidFill>
                  <a:srgbClr val="0000FF"/>
                </a:solidFill>
              </a:rPr>
              <a:t>ch</a:t>
            </a:r>
            <a:r>
              <a:rPr lang="en-US" dirty="0" err="1" smtClean="0">
                <a:solidFill>
                  <a:srgbClr val="0000FF"/>
                </a:solidFill>
              </a:rPr>
              <a:t>:</a:t>
            </a:r>
            <a:r>
              <a:rPr lang="en-US" dirty="0" err="1">
                <a:solidFill>
                  <a:srgbClr val="0000FF"/>
                </a:solidFill>
              </a:rPr>
              <a:t>variation</a:t>
            </a:r>
            <a:r>
              <a:rPr lang="en-US" dirty="0">
                <a:solidFill>
                  <a:srgbClr val="0000FF"/>
                </a:solidFill>
              </a:rPr>
              <a:t> is </a:t>
            </a:r>
            <a:r>
              <a:rPr lang="en-US" dirty="0" smtClean="0">
                <a:solidFill>
                  <a:srgbClr val="0000FF"/>
                </a:solidFill>
              </a:rPr>
              <a:t>small</a:t>
            </a:r>
          </a:p>
          <a:p>
            <a:pPr marL="342900" indent="-342900">
              <a:buFont typeface="Wingdings" charset="2"/>
              <a:buChar char="Ø"/>
            </a:pPr>
            <a:endParaRPr lang="en-US" dirty="0">
              <a:solidFill>
                <a:srgbClr val="0000FF"/>
              </a:solidFill>
            </a:endParaRPr>
          </a:p>
          <a:p>
            <a:pPr marL="342900" indent="-342900">
              <a:buFont typeface="Wingdings" charset="2"/>
              <a:buChar char="Ø"/>
            </a:pP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charset="2"/>
              <a:buChar char="Ø"/>
            </a:pP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dirty="0" err="1" smtClean="0">
                <a:solidFill>
                  <a:srgbClr val="0000FF"/>
                </a:solidFill>
              </a:rPr>
              <a:t>T</a:t>
            </a:r>
            <a:r>
              <a:rPr lang="en-US" baseline="-25000" dirty="0" err="1" smtClean="0">
                <a:solidFill>
                  <a:srgbClr val="0000FF"/>
                </a:solidFill>
              </a:rPr>
              <a:t>kin</a:t>
            </a:r>
            <a:r>
              <a:rPr lang="en-US" dirty="0" smtClean="0">
                <a:solidFill>
                  <a:srgbClr val="0000FF"/>
                </a:solidFill>
              </a:rPr>
              <a:t>: lower in central</a:t>
            </a:r>
          </a:p>
          <a:p>
            <a:pPr marL="342900" indent="-342900">
              <a:buFont typeface="Wingdings" charset="2"/>
              <a:buChar char="Ø"/>
            </a:pPr>
            <a:r>
              <a:rPr lang="el-GR" dirty="0" smtClean="0">
                <a:solidFill>
                  <a:srgbClr val="0000FF"/>
                </a:solidFill>
              </a:rPr>
              <a:t>β</a:t>
            </a:r>
            <a:r>
              <a:rPr lang="en-US" dirty="0" smtClean="0">
                <a:solidFill>
                  <a:srgbClr val="0000FF"/>
                </a:solidFill>
              </a:rPr>
              <a:t>: larger in central, stronger in larger energy.</a:t>
            </a:r>
          </a:p>
        </p:txBody>
      </p:sp>
    </p:spTree>
    <p:extLst>
      <p:ext uri="{BB962C8B-B14F-4D97-AF65-F5344CB8AC3E}">
        <p14:creationId xmlns:p14="http://schemas.microsoft.com/office/powerpoint/2010/main" val="3375917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42873</TotalTime>
  <Words>789</Words>
  <Application>Microsoft Macintosh PowerPoint</Application>
  <PresentationFormat>Custom</PresentationFormat>
  <Paragraphs>175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主题</vt:lpstr>
      <vt:lpstr>Beam Energy Scan Results from STAR</vt:lpstr>
      <vt:lpstr>Explore the QCD phase diagram</vt:lpstr>
      <vt:lpstr>Beam Energy Scan Phase I at RHIC</vt:lpstr>
      <vt:lpstr>High pT hadron suppression </vt:lpstr>
      <vt:lpstr>Azimuthal Anisotropy</vt:lpstr>
      <vt:lpstr>Charge correlations</vt:lpstr>
      <vt:lpstr>Charged pion v2 separation</vt:lpstr>
      <vt:lpstr>Direct flow v1</vt:lpstr>
      <vt:lpstr>Freeze-out Parameters</vt:lpstr>
      <vt:lpstr>Chiral phase transition</vt:lpstr>
      <vt:lpstr>Energy dependence of dilepton excess</vt:lpstr>
      <vt:lpstr>Net proton high moments</vt:lpstr>
      <vt:lpstr>Upgrades for BES II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Di-electron update</dc:title>
  <dc:creator>Bingchu</dc:creator>
  <cp:lastModifiedBy>Bingchu Huang</cp:lastModifiedBy>
  <cp:revision>729</cp:revision>
  <dcterms:created xsi:type="dcterms:W3CDTF">2010-09-22T02:02:36Z</dcterms:created>
  <dcterms:modified xsi:type="dcterms:W3CDTF">2015-03-18T14:45:17Z</dcterms:modified>
</cp:coreProperties>
</file>