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9" r:id="rId2"/>
    <p:sldId id="641" r:id="rId3"/>
    <p:sldId id="640" r:id="rId4"/>
    <p:sldId id="651" r:id="rId5"/>
    <p:sldId id="658" r:id="rId6"/>
    <p:sldId id="653" r:id="rId7"/>
    <p:sldId id="654" r:id="rId8"/>
    <p:sldId id="6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09051"/>
    <a:srgbClr val="800080"/>
    <a:srgbClr val="0432FF"/>
    <a:srgbClr val="996633"/>
    <a:srgbClr val="FFCBC8"/>
    <a:srgbClr val="800040"/>
    <a:srgbClr val="B59A89"/>
    <a:srgbClr val="FFD20C"/>
    <a:srgbClr val="00FFFF"/>
    <a:srgbClr val="FF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1079" autoAdjust="0"/>
  </p:normalViewPr>
  <p:slideViewPr>
    <p:cSldViewPr snapToGrid="0" snapToObjects="1">
      <p:cViewPr varScale="1">
        <p:scale>
          <a:sx n="114" d="100"/>
          <a:sy n="114" d="100"/>
        </p:scale>
        <p:origin x="1040" y="184"/>
      </p:cViewPr>
      <p:guideLst>
        <p:guide orient="horz" pos="2160"/>
        <p:guide pos="384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ECD5-D37E-4D1F-A579-3935BF749F29}" type="datetimeFigureOut">
              <a:rPr lang="en-US" smtClean="0"/>
              <a:pPr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A2E1F-1778-4FB1-85D2-E886D389F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72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3F17-1BF5-4612-85D3-9588B1B54C4A}" type="datetimeFigureOut">
              <a:rPr lang="en-US" smtClean="0"/>
              <a:pPr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68364-4A88-4248-B842-4E57EBD5E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7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68364-4A88-4248-B842-4E57EBD5EE89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Verbally specify why 1% of data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7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Verbally point out that the obfuscated “additional information” provides a way to confirm that we understand which species is which after un-blinding</a:t>
            </a:r>
          </a:p>
        </p:txBody>
      </p:sp>
    </p:spTree>
    <p:extLst>
      <p:ext uri="{BB962C8B-B14F-4D97-AF65-F5344CB8AC3E}">
        <p14:creationId xmlns:p14="http://schemas.microsoft.com/office/powerpoint/2010/main" val="424831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6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26DD3-C2A3-44AA-8461-1C336FF9C4B1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68186D-7E71-784E-B0C7-EFDAF8317170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Blind Analysis Method - Drachenberg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2"/>
            <a:ext cx="12192000" cy="754062"/>
          </a:xfrm>
          <a:solidFill>
            <a:srgbClr val="49217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163121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tx1"/>
              </a:buClr>
              <a:defRPr sz="2000"/>
            </a:lvl1pPr>
            <a:lvl2pPr>
              <a:spcBef>
                <a:spcPts val="0"/>
              </a:spcBef>
              <a:buClr>
                <a:schemeClr val="tx1"/>
              </a:buClr>
              <a:defRPr sz="2000"/>
            </a:lvl2pPr>
            <a:lvl3pPr>
              <a:spcBef>
                <a:spcPts val="0"/>
              </a:spcBef>
              <a:buClr>
                <a:schemeClr val="tx1"/>
              </a:buClr>
              <a:defRPr sz="2000"/>
            </a:lvl3pPr>
            <a:lvl4pPr>
              <a:spcBef>
                <a:spcPts val="0"/>
              </a:spcBef>
              <a:buClr>
                <a:schemeClr val="tx1"/>
              </a:buClr>
              <a:defRPr sz="2000"/>
            </a:lvl4pPr>
            <a:lvl5pPr>
              <a:spcBef>
                <a:spcPts val="0"/>
              </a:spcBef>
              <a:buClr>
                <a:schemeClr val="tx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38EF07-F5A5-C54C-9CD5-DF718A250EB7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7953" y="6534860"/>
            <a:ext cx="5507420" cy="365125"/>
          </a:xfrm>
        </p:spPr>
        <p:txBody>
          <a:bodyPr/>
          <a:lstStyle/>
          <a:p>
            <a:r>
              <a:rPr lang="en-US"/>
              <a:t>STAR Blind Analysis Method - Drachenberg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852-23F2-554D-AF3C-BD02726BFE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0" y="6578600"/>
            <a:ext cx="12192000" cy="0"/>
          </a:xfrm>
          <a:prstGeom prst="line">
            <a:avLst/>
          </a:prstGeom>
          <a:noFill/>
          <a:ln w="57150">
            <a:solidFill>
              <a:srgbClr val="49217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771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F1F9FA-5615-184C-9A83-1F438AFB9425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852-23F2-554D-AF3C-BD02726BF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6334" y="6534860"/>
            <a:ext cx="46765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STAR Blind Analysis Method - Drachenberg</a:t>
            </a:r>
          </a:p>
        </p:txBody>
      </p:sp>
      <p:sp useBgFill="1">
        <p:nvSpPr>
          <p:cNvPr id="10" name="Line 3">
            <a:extLst>
              <a:ext uri="{FF2B5EF4-FFF2-40B4-BE49-F238E27FC236}">
                <a16:creationId xmlns:a16="http://schemas.microsoft.com/office/drawing/2014/main" id="{31EDCBC6-3C15-EB48-BC9E-6004101D57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29014"/>
            <a:ext cx="12192000" cy="0"/>
          </a:xfrm>
          <a:prstGeom prst="line">
            <a:avLst/>
          </a:prstGeom>
          <a:ln w="57150">
            <a:solidFill>
              <a:srgbClr val="49217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75E284EB-866D-2145-9432-D1421EF27D2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78600"/>
            <a:ext cx="12192000" cy="0"/>
          </a:xfrm>
          <a:prstGeom prst="line">
            <a:avLst/>
          </a:prstGeom>
          <a:noFill/>
          <a:ln w="57150">
            <a:solidFill>
              <a:srgbClr val="49217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885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19C2F5-7C0A-1F47-A6B3-B31CA17B4568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Blind Analysis Method - Drachenberg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0" y="729014"/>
            <a:ext cx="12192000" cy="0"/>
          </a:xfrm>
          <a:prstGeom prst="line">
            <a:avLst/>
          </a:prstGeom>
          <a:ln w="57150">
            <a:solidFill>
              <a:srgbClr val="61331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0" y="6578600"/>
            <a:ext cx="12192000" cy="0"/>
          </a:xfrm>
          <a:prstGeom prst="line">
            <a:avLst/>
          </a:prstGeom>
          <a:noFill/>
          <a:ln w="57150">
            <a:solidFill>
              <a:srgbClr val="61331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Blind Analysis Method - Drachenberg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0" y="729014"/>
            <a:ext cx="12192000" cy="0"/>
          </a:xfrm>
          <a:prstGeom prst="line">
            <a:avLst/>
          </a:prstGeom>
          <a:ln w="57150">
            <a:solidFill>
              <a:srgbClr val="C50E1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0" y="6578600"/>
            <a:ext cx="12192000" cy="0"/>
          </a:xfrm>
          <a:prstGeom prst="line">
            <a:avLst/>
          </a:prstGeom>
          <a:noFill/>
          <a:ln w="57150">
            <a:solidFill>
              <a:srgbClr val="C50E1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855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7048"/>
            <a:ext cx="5699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STAR Blind Analysis Method - Drachenberg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648" y="65591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A80FC00E-54B8-43F4-9C5C-C2A1A3A58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0" r:id="rId4"/>
    <p:sldLayoutId id="2147483651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1365-021-00878-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144477" y="3975811"/>
            <a:ext cx="4140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Data-taking for blind analysis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blinding steps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unblinding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5124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891455" y="674376"/>
            <a:ext cx="8426174" cy="2831544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STAR Isobar Blind Analysis Method</a:t>
            </a:r>
            <a:b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b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b="1" dirty="0"/>
              <a:t>James L. Drachenberg</a:t>
            </a:r>
            <a:br>
              <a:rPr lang="en-US" sz="2400" b="1" dirty="0"/>
            </a:br>
            <a:r>
              <a:rPr lang="en-US" sz="2400" b="1" i="1" dirty="0">
                <a:solidFill>
                  <a:srgbClr val="0432FF"/>
                </a:solidFill>
              </a:rPr>
              <a:t>for the STAR Collaboration</a:t>
            </a:r>
            <a:br>
              <a:rPr lang="en-US" sz="2400" b="1" i="1" dirty="0">
                <a:solidFill>
                  <a:srgbClr val="0432FF"/>
                </a:solidFill>
              </a:rPr>
            </a:br>
            <a:r>
              <a:rPr lang="en-US" sz="2400" b="1" dirty="0"/>
              <a:t>BNL Isobar Results Seminar</a:t>
            </a:r>
            <a:br>
              <a:rPr lang="en-US" sz="2400" b="1" dirty="0"/>
            </a:br>
            <a:r>
              <a:rPr lang="en-US" sz="2400" b="1" dirty="0"/>
              <a:t>August 31, 2021</a:t>
            </a:r>
            <a:endParaRPr 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874A8-6B19-4D43-BB22-F33AC488F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3" r="9548"/>
          <a:stretch/>
        </p:blipFill>
        <p:spPr>
          <a:xfrm>
            <a:off x="10329246" y="5083936"/>
            <a:ext cx="1670793" cy="16129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78EA1-A02B-7146-A1E6-F508D70A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5" y="4226610"/>
            <a:ext cx="1384300" cy="16129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02C4DA-5C75-BA4F-8B45-BD193862F8E5}"/>
              </a:ext>
            </a:extLst>
          </p:cNvPr>
          <p:cNvGrpSpPr/>
          <p:nvPr/>
        </p:nvGrpSpPr>
        <p:grpSpPr>
          <a:xfrm>
            <a:off x="56546" y="5947015"/>
            <a:ext cx="2824106" cy="749821"/>
            <a:chOff x="56546" y="5947015"/>
            <a:chExt cx="2824106" cy="7498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9F91F2-95E1-B34A-8AFE-4B69D81E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905" y="6239636"/>
              <a:ext cx="2723747" cy="4572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A9513A-53C0-F74C-939B-B11357A54448}"/>
                </a:ext>
              </a:extLst>
            </p:cNvPr>
            <p:cNvSpPr/>
            <p:nvPr/>
          </p:nvSpPr>
          <p:spPr>
            <a:xfrm>
              <a:off x="56546" y="5947015"/>
              <a:ext cx="17172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Supported in part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85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29A453-A28F-2447-8559-00DF856F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47BA92-E744-A54D-BF2E-EEDA10C97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894" y="817005"/>
                <a:ext cx="12019115" cy="5641929"/>
              </a:xfrm>
            </p:spPr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b="1" dirty="0"/>
                  <a:t>For STAR Chiral Magnetic Effect (CME) analyses:</a:t>
                </a:r>
              </a:p>
              <a:p>
                <a:pPr fontAlgn="base"/>
                <a:r>
                  <a:rPr lang="en-US" sz="2400" b="1" dirty="0">
                    <a:solidFill>
                      <a:srgbClr val="800080"/>
                    </a:solidFill>
                  </a:rPr>
                  <a:t>Critical to account for</a:t>
                </a:r>
              </a:p>
              <a:p>
                <a:pPr lvl="1" fontAlgn="base"/>
                <a:r>
                  <a:rPr lang="en-US" sz="2400" b="1" i="1" dirty="0">
                    <a:solidFill>
                      <a:srgbClr val="FF0000"/>
                    </a:solidFill>
                  </a:rPr>
                  <a:t>Time-dependent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detector fluctuations</a:t>
                </a:r>
              </a:p>
              <a:p>
                <a:pPr lvl="1" fontAlgn="base"/>
                <a:r>
                  <a:rPr lang="en-US" sz="2400" dirty="0">
                    <a:solidFill>
                      <a:srgbClr val="FF0000"/>
                    </a:solidFill>
                  </a:rPr>
                  <a:t>Anomalies in the collection of 30-minute “runs” of the data acquisition system</a:t>
                </a:r>
              </a:p>
              <a:p>
                <a:pPr fontAlgn="base"/>
                <a:r>
                  <a:rPr lang="en-US" sz="2400" dirty="0">
                    <a:solidFill>
                      <a:srgbClr val="7030A0"/>
                    </a:solidFill>
                  </a:rPr>
                  <a:t>Do not randomize variables that may severely compromise analysis quality</a:t>
                </a:r>
              </a:p>
              <a:p>
                <a:pPr lvl="1" fontAlgn="base"/>
                <a:r>
                  <a:rPr lang="en-US" sz="2400" i="1" dirty="0">
                    <a:solidFill>
                      <a:srgbClr val="009051"/>
                    </a:solidFill>
                  </a:rPr>
                  <a:t>E.g., randomizing the sign of reconstructed charged-particle signals prevents charge-dependent efficiency corrections</a:t>
                </a:r>
              </a:p>
              <a:p>
                <a:pPr fontAlgn="base"/>
                <a:r>
                  <a:rPr lang="en-US" sz="2400" dirty="0">
                    <a:solidFill>
                      <a:srgbClr val="800080"/>
                    </a:solidFill>
                  </a:rPr>
                  <a:t>2018 data-taking used frequent switching of “isobar” species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dirty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dirty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Ru</m:t>
                        </m:r>
                      </m:e>
                    </m:sPre>
                    <m:r>
                      <a:rPr lang="en-US" sz="2400" i="1" dirty="0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400" i="1" dirty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i="1" dirty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Ru</m:t>
                        </m:r>
                      </m:e>
                    </m:sPre>
                  </m:oMath>
                </a14:m>
                <a:r>
                  <a:rPr lang="en-US" sz="2400" dirty="0">
                    <a:solidFill>
                      <a:srgbClr val="800080"/>
                    </a:solidFill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dirty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dirty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Zr</m:t>
                        </m:r>
                      </m:e>
                    </m:sPre>
                    <m:r>
                      <a:rPr lang="en-US" sz="2400" i="1" dirty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400" i="1" dirty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i="1" dirty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  <m:t>Zr</m:t>
                        </m:r>
                      </m:e>
                    </m:sPre>
                  </m:oMath>
                </a14:m>
                <a:r>
                  <a:rPr lang="en-US" sz="2400" dirty="0">
                    <a:solidFill>
                      <a:srgbClr val="800080"/>
                    </a:solidFill>
                  </a:rPr>
                  <a:t>)</a:t>
                </a:r>
              </a:p>
              <a:p>
                <a:pPr lvl="1" fontAlgn="base"/>
                <a:r>
                  <a:rPr lang="en-US" sz="2400" dirty="0">
                    <a:solidFill>
                      <a:srgbClr val="009051"/>
                    </a:solidFill>
                  </a:rPr>
                  <a:t>Species expected to have comparable behavior, e.g., luminosity, trigger, energy, vertex distribution, occupancy of tracks</a:t>
                </a:r>
              </a:p>
              <a:p>
                <a:pPr lvl="1" fontAlgn="base"/>
                <a:r>
                  <a:rPr lang="en-US" sz="2400" i="1" dirty="0">
                    <a:solidFill>
                      <a:srgbClr val="009051"/>
                    </a:solidFill>
                  </a:rPr>
                  <a:t>Possible to blind species by interleaving or “mixing” events from two species</a:t>
                </a:r>
              </a:p>
              <a:p>
                <a:pPr fontAlgn="base"/>
                <a:r>
                  <a:rPr lang="en-US" sz="2400" dirty="0">
                    <a:solidFill>
                      <a:srgbClr val="800080"/>
                    </a:solidFill>
                  </a:rPr>
                  <a:t>Certain non-analyst experts need access to un-blind data</a:t>
                </a:r>
              </a:p>
              <a:p>
                <a:pPr lvl="1" fontAlgn="base"/>
                <a:r>
                  <a:rPr lang="en-US" sz="2400" dirty="0">
                    <a:solidFill>
                      <a:srgbClr val="009051"/>
                    </a:solidFill>
                  </a:rPr>
                  <a:t>E.g.. STAR detector experts during RHIC running or offline calibration experts</a:t>
                </a:r>
              </a:p>
              <a:p>
                <a:pPr lvl="1" fontAlgn="base"/>
                <a:r>
                  <a:rPr lang="en-US" sz="2400" b="1" i="1" dirty="0">
                    <a:solidFill>
                      <a:srgbClr val="009051"/>
                    </a:solidFill>
                  </a:rPr>
                  <a:t>All</a:t>
                </a:r>
                <a:r>
                  <a:rPr lang="en-US" sz="2400" i="1" dirty="0">
                    <a:solidFill>
                      <a:srgbClr val="009051"/>
                    </a:solidFill>
                  </a:rPr>
                  <a:t> must recuse themselves from blind physics analysis</a:t>
                </a:r>
              </a:p>
              <a:p>
                <a:pPr fontAlgn="base"/>
                <a:r>
                  <a:rPr lang="en-US" sz="2400" dirty="0">
                    <a:solidFill>
                      <a:srgbClr val="800080"/>
                    </a:solidFill>
                  </a:rPr>
                  <a:t>Selection of high quality runs for analyses must proceed prior to mixing of events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47BA92-E744-A54D-BF2E-EEDA10C97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94" y="817005"/>
                <a:ext cx="12019115" cy="5641929"/>
              </a:xfrm>
              <a:blipFill>
                <a:blip r:embed="rId3"/>
                <a:stretch>
                  <a:fillRect l="-844" t="-899" r="-42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E6E75-91BD-0B42-B047-DA1E7A2A9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8342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DA5B92-B0D3-5949-B74E-E4D9274C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Vital Stats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F204C0-2B97-DF42-89D0-671409AB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" y="716544"/>
            <a:ext cx="12014792" cy="6001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BNL NPP Program Advisory Committee recommended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 analyses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CME studies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Run-18 isobar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 analysis blinding manuscript:</a:t>
            </a:r>
          </a:p>
          <a:p>
            <a:pPr marL="0" indent="0" algn="ctr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Methods for a blind analysis of isobar data collected by the STAR collaboration,</a:t>
            </a:r>
          </a:p>
          <a:p>
            <a:pPr marL="0" indent="0" algn="ctr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J. Adam et al. (STAR Collaboration), Nuclear Science and Techniques 32, 48 (2021)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Methods developed and accepted by collaboration in January 2018, well before 2018 data-taking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Step-0, Initial steps</a:t>
            </a:r>
          </a:p>
          <a:p>
            <a:pPr lvl="1"/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Calibrations and quality assurance (QA) of data acquisition “runs” by calibration experts</a:t>
            </a:r>
          </a:p>
          <a:p>
            <a:pPr lvl="1"/>
            <a:r>
              <a:rPr lang="en-US" sz="1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“Mock data challenge”: </a:t>
            </a:r>
            <a:r>
              <a:rPr lang="en-US" sz="1800" i="1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Sanity-check of feasibility and implementation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Step-1, “The Reference”</a:t>
            </a:r>
          </a:p>
          <a:p>
            <a:pPr lvl="1"/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output files composed of collision data from a </a:t>
            </a:r>
            <a:r>
              <a:rPr lang="en-US" sz="1800" b="1" i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 </a:t>
            </a:r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two isobar species</a:t>
            </a:r>
          </a:p>
          <a:p>
            <a:pPr lvl="1"/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much as possible, order of collision “events” </a:t>
            </a:r>
            <a:r>
              <a:rPr lang="en-US" sz="1800" b="1" i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respects time-dependent changes in detector conditions</a:t>
            </a:r>
          </a:p>
          <a:p>
            <a:pPr lvl="1"/>
            <a:r>
              <a:rPr lang="en-US" sz="18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code </a:t>
            </a:r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time-dependent QA </a:t>
            </a:r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tuned and frozen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Step-2, “The run by run QA sample”</a:t>
            </a:r>
          </a:p>
          <a:p>
            <a:pPr lvl="1"/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files that blind the isobar species but do not “mix” data from different data acquisition runs</a:t>
            </a:r>
          </a:p>
          <a:p>
            <a:pPr lvl="1"/>
            <a:r>
              <a:rPr lang="en-US" sz="18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allow “run-by-run” corrections and code alteration directly resulting from these corrections</a:t>
            </a:r>
            <a:endParaRPr lang="en-US" sz="18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Step-3, Full un-blinding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0E413-F64B-C640-B397-F7A84E6F8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AE030-0790-FE40-9B75-FFA56E9CC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848" y="1957659"/>
            <a:ext cx="7012686" cy="12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6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DA5B92-B0D3-5949-B74E-E4D9274C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Data-taking for Isobar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CF204C0-2B97-DF42-89D0-671409AB9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620" y="766439"/>
                <a:ext cx="11582400" cy="20005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RHIC Running</a:t>
                </a:r>
              </a:p>
              <a:p>
                <a:r>
                  <a:rPr 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Switch isobar species each time beam is inserted into RHIC</a:t>
                </a:r>
              </a:p>
              <a:p>
                <a:r>
                  <a:rPr 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Stable luminosity (matched between species) with long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~20</m:t>
                    </m:r>
                  </m:oMath>
                </a14:m>
                <a:r>
                  <a:rPr 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hour) beam circulation time</a:t>
                </a:r>
              </a:p>
              <a:p>
                <a:r>
                  <a:rPr 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Adjust and level luminosity to optimize data collection rate while minimizing backgrounds and systematics</a:t>
                </a:r>
              </a:p>
              <a:p>
                <a:r>
                  <a:rPr 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Restrict species-related information to those necessary for successful data-taking</a:t>
                </a:r>
              </a:p>
              <a:p>
                <a:r>
                  <a:rPr lang="en-US" dirty="0">
                    <a:solidFill>
                      <a:srgbClr val="800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Calibration experts (recused from CME analyses) evaluate data quality “in real time”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CF204C0-2B97-DF42-89D0-671409AB9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620" y="766439"/>
                <a:ext cx="11582400" cy="2000548"/>
              </a:xfrm>
              <a:blipFill>
                <a:blip r:embed="rId3"/>
                <a:stretch>
                  <a:fillRect l="-876" t="-2532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D13CB4-3E68-5D44-9042-60DD0E8D7A2B}"/>
              </a:ext>
            </a:extLst>
          </p:cNvPr>
          <p:cNvGrpSpPr/>
          <p:nvPr/>
        </p:nvGrpSpPr>
        <p:grpSpPr>
          <a:xfrm>
            <a:off x="2414954" y="2731689"/>
            <a:ext cx="6511519" cy="3803171"/>
            <a:chOff x="2414954" y="2731689"/>
            <a:chExt cx="6511519" cy="38031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DCA3C5-E0EA-C542-BB19-5B8DE316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8213" y="2731689"/>
              <a:ext cx="6368260" cy="380317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595A16-F9F7-9543-BFE3-0B3CC5F718D4}"/>
                </a:ext>
              </a:extLst>
            </p:cNvPr>
            <p:cNvSpPr/>
            <p:nvPr/>
          </p:nvSpPr>
          <p:spPr>
            <a:xfrm>
              <a:off x="2414954" y="4633274"/>
              <a:ext cx="2450123" cy="1568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D7189E-5E48-414D-B336-A2DAEDE798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00726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BCA4C0-8776-F846-AC7A-4253100D5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DA5B92-B0D3-5949-B74E-E4D9274C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Step-0: Initial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F204C0-2B97-DF42-89D0-671409AB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7" y="719814"/>
            <a:ext cx="9130461" cy="587853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“The Tune-up”</a:t>
            </a:r>
          </a:p>
          <a:p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Calibrations and quality run selection by un-blind experts</a:t>
            </a:r>
          </a:p>
          <a:p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software infrastructure to implement the blinding procedure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mixing procedure and run-numbers encrypted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information obfuscated in data</a:t>
            </a:r>
          </a:p>
          <a:p>
            <a:pPr lvl="2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ID, run ID, event timestamp, collision species, hit/coincidence/background rates from certain detectors</a:t>
            </a:r>
          </a:p>
          <a:p>
            <a:r>
              <a:rPr lang="en-US" sz="2400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“Mock data challenge”</a:t>
            </a:r>
          </a:p>
          <a:p>
            <a:pPr lvl="1"/>
            <a:r>
              <a:rPr lang="en-US" sz="2400" i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Sanity-check of feasibility and implementation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</a:rPr>
              <a:t>Utilize blinding procedures on 2018 27 GeV </a:t>
            </a:r>
            <a:r>
              <a:rPr lang="en-US" sz="2400" dirty="0" err="1">
                <a:solidFill>
                  <a:srgbClr val="009051"/>
                </a:solidFill>
              </a:rPr>
              <a:t>Au+Au</a:t>
            </a:r>
            <a:r>
              <a:rPr lang="en-US" sz="2400" dirty="0">
                <a:solidFill>
                  <a:srgbClr val="009051"/>
                </a:solidFill>
              </a:rPr>
              <a:t> data</a:t>
            </a:r>
            <a:endParaRPr lang="en-US" sz="2400" b="1" dirty="0">
              <a:solidFill>
                <a:srgbClr val="009051"/>
              </a:solidFill>
            </a:endParaRPr>
          </a:p>
          <a:p>
            <a:pPr lvl="1"/>
            <a:r>
              <a:rPr lang="en-US" sz="2400" dirty="0">
                <a:solidFill>
                  <a:srgbClr val="009051"/>
                </a:solidFill>
              </a:rPr>
              <a:t>Analysts tune code on “mock data”</a:t>
            </a:r>
          </a:p>
          <a:p>
            <a:pPr lvl="2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Check that data blinding infrastructure works as intended</a:t>
            </a:r>
          </a:p>
          <a:p>
            <a:pPr lvl="2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Verify the appropriate information is blinded as intended</a:t>
            </a:r>
          </a:p>
          <a:p>
            <a:pPr lvl="2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Ensure appropriate information is accessible to analysts</a:t>
            </a:r>
          </a:p>
          <a:p>
            <a:pPr lvl="2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Check that analysis codes run properly on “blind” data structures</a:t>
            </a:r>
          </a:p>
          <a:p>
            <a:pPr lvl="2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Confirm “blind" and “unblind" results are the same</a:t>
            </a:r>
          </a:p>
          <a:p>
            <a:pPr lvl="3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sanity check of procedures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4A9D5A-B8C5-ED40-A722-523A4341A969}"/>
              </a:ext>
            </a:extLst>
          </p:cNvPr>
          <p:cNvGrpSpPr/>
          <p:nvPr/>
        </p:nvGrpSpPr>
        <p:grpSpPr>
          <a:xfrm>
            <a:off x="8194431" y="2741953"/>
            <a:ext cx="3903785" cy="3765535"/>
            <a:chOff x="8194431" y="2710052"/>
            <a:chExt cx="3903785" cy="3765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910BFE-BE34-C24D-BBAC-D68373B0B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043" r="3415"/>
            <a:stretch/>
          </p:blipFill>
          <p:spPr>
            <a:xfrm>
              <a:off x="8194431" y="2710052"/>
              <a:ext cx="3903785" cy="37590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E47838-FE80-0B49-ADAF-248D298473EE}"/>
                </a:ext>
              </a:extLst>
            </p:cNvPr>
            <p:cNvSpPr txBox="1"/>
            <p:nvPr/>
          </p:nvSpPr>
          <p:spPr>
            <a:xfrm>
              <a:off x="8194431" y="6198588"/>
              <a:ext cx="167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STAR, NST 32, 48 (2021)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208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F5D7B4-0000-D140-99E8-0757A822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Step-1: Isobar Blind and Mixed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A1E12-1295-3040-85D8-475AE598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9" y="861648"/>
            <a:ext cx="11582400" cy="4893647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“The Reference”</a:t>
            </a:r>
          </a:p>
          <a:p>
            <a:pPr fontAlgn="base"/>
            <a:r>
              <a:rPr lang="en-US" sz="2400" dirty="0">
                <a:solidFill>
                  <a:srgbClr val="800080"/>
                </a:solidFill>
              </a:rPr>
              <a:t>Provide output files composed of events from a </a:t>
            </a:r>
            <a:r>
              <a:rPr lang="en-US" sz="2400" b="1" i="1" dirty="0">
                <a:solidFill>
                  <a:srgbClr val="800080"/>
                </a:solidFill>
              </a:rPr>
              <a:t>mix </a:t>
            </a:r>
            <a:r>
              <a:rPr lang="en-US" sz="2400" dirty="0">
                <a:solidFill>
                  <a:srgbClr val="800080"/>
                </a:solidFill>
              </a:rPr>
              <a:t>of the two isobar species</a:t>
            </a:r>
          </a:p>
          <a:p>
            <a:pPr lvl="1" fontAlgn="base"/>
            <a:r>
              <a:rPr lang="en-US" sz="2400" i="1" dirty="0">
                <a:solidFill>
                  <a:srgbClr val="009051"/>
                </a:solidFill>
              </a:rPr>
              <a:t>Mixing procedure encrypted and known only by two computing experts (recused)</a:t>
            </a:r>
          </a:p>
          <a:p>
            <a:pPr fontAlgn="base"/>
            <a:r>
              <a:rPr lang="en-US" sz="2400" dirty="0">
                <a:solidFill>
                  <a:srgbClr val="800080"/>
                </a:solidFill>
              </a:rPr>
              <a:t>As much as possible, order of events </a:t>
            </a:r>
            <a:r>
              <a:rPr lang="en-US" sz="2400" b="1" i="1" dirty="0">
                <a:solidFill>
                  <a:srgbClr val="800080"/>
                </a:solidFill>
              </a:rPr>
              <a:t>respects time-dependent change in run conditions</a:t>
            </a:r>
          </a:p>
          <a:p>
            <a:pPr fontAlgn="base"/>
            <a:r>
              <a:rPr lang="en-US" sz="2400" b="1" dirty="0">
                <a:solidFill>
                  <a:srgbClr val="800080"/>
                </a:solidFill>
              </a:rPr>
              <a:t>Analysis code </a:t>
            </a:r>
            <a:r>
              <a:rPr lang="en-US" sz="2400" dirty="0">
                <a:solidFill>
                  <a:srgbClr val="800080"/>
                </a:solidFill>
              </a:rPr>
              <a:t>and </a:t>
            </a:r>
            <a:r>
              <a:rPr lang="en-US" sz="2400" b="1" dirty="0">
                <a:solidFill>
                  <a:srgbClr val="800080"/>
                </a:solidFill>
              </a:rPr>
              <a:t>time-dependent QA </a:t>
            </a:r>
            <a:r>
              <a:rPr lang="en-US" sz="2400" dirty="0">
                <a:solidFill>
                  <a:srgbClr val="800080"/>
                </a:solidFill>
              </a:rPr>
              <a:t>tuned</a:t>
            </a:r>
          </a:p>
          <a:p>
            <a:pPr fontAlgn="base"/>
            <a:r>
              <a:rPr lang="en-US" sz="2400" dirty="0">
                <a:solidFill>
                  <a:srgbClr val="800080"/>
                </a:solidFill>
              </a:rPr>
              <a:t>Critical analysis needs enabled by this step:</a:t>
            </a:r>
          </a:p>
          <a:p>
            <a:pPr lvl="1" fontAlgn="base"/>
            <a:r>
              <a:rPr lang="en-US" sz="2400" dirty="0">
                <a:solidFill>
                  <a:srgbClr val="009051"/>
                </a:solidFill>
              </a:rPr>
              <a:t>Extraction of time-dependent spectra for quality assessment</a:t>
            </a:r>
          </a:p>
          <a:p>
            <a:pPr lvl="1" fontAlgn="base"/>
            <a:r>
              <a:rPr lang="en-US" sz="2400" dirty="0">
                <a:solidFill>
                  <a:srgbClr val="009051"/>
                </a:solidFill>
              </a:rPr>
              <a:t>Detection of time-dependent anomalies</a:t>
            </a:r>
          </a:p>
          <a:p>
            <a:pPr lvl="1" fontAlgn="base"/>
            <a:r>
              <a:rPr lang="en-US" sz="2400" dirty="0">
                <a:solidFill>
                  <a:srgbClr val="009051"/>
                </a:solidFill>
              </a:rPr>
              <a:t>Measurement of peak widths relevant to momentum resolution</a:t>
            </a:r>
          </a:p>
          <a:p>
            <a:pPr marL="0" indent="0" fontAlgn="base">
              <a:buNone/>
            </a:pPr>
            <a:endParaRPr lang="en-US" sz="2400" dirty="0">
              <a:solidFill>
                <a:srgbClr val="009051"/>
              </a:solidFill>
            </a:endParaRPr>
          </a:p>
          <a:p>
            <a:pPr marL="0" indent="0" algn="ctr" fontAlgn="base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Following completion of Step-1, analysis codes are frozen and committed to the repository</a:t>
            </a:r>
          </a:p>
          <a:p>
            <a:pPr marL="0" indent="0" algn="ctr" fontAlgn="base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Before moving to Step-2, codes are documented and reviewed by the isobar paper review committee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EF9CD-7C93-9243-9297-091E86DB6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65812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4BC32-74A8-2442-B3DD-A6C0C7B8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Step-2: Isobar Blind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75874-B522-8543-B187-7AF896C8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71" y="659214"/>
            <a:ext cx="11852031" cy="6001643"/>
          </a:xfrm>
        </p:spPr>
        <p:txBody>
          <a:bodyPr/>
          <a:lstStyle/>
          <a:p>
            <a:pPr marL="0" lvl="0" indent="0" fontAlgn="base">
              <a:buClr>
                <a:schemeClr val="tx1"/>
              </a:buClr>
              <a:buNone/>
            </a:pPr>
            <a:r>
              <a:rPr lang="en-US" sz="2400" b="1" dirty="0"/>
              <a:t>“The run by run QA sample”</a:t>
            </a:r>
          </a:p>
          <a:p>
            <a:pPr fontAlgn="base"/>
            <a:r>
              <a:rPr lang="en-US" sz="2400" dirty="0">
                <a:solidFill>
                  <a:srgbClr val="7030A0"/>
                </a:solidFill>
              </a:rPr>
              <a:t>Provide data files that obscure the species but do </a:t>
            </a:r>
            <a:r>
              <a:rPr lang="en-US" sz="2400" b="1" i="1" dirty="0">
                <a:solidFill>
                  <a:srgbClr val="7030A0"/>
                </a:solidFill>
              </a:rPr>
              <a:t>not </a:t>
            </a:r>
            <a:r>
              <a:rPr lang="en-US" sz="2400" dirty="0">
                <a:solidFill>
                  <a:srgbClr val="7030A0"/>
                </a:solidFill>
              </a:rPr>
              <a:t>mix events across different runs</a:t>
            </a:r>
          </a:p>
          <a:p>
            <a:pPr lvl="1" fontAlgn="base"/>
            <a:r>
              <a:rPr lang="en-US" sz="2400" i="1" dirty="0">
                <a:solidFill>
                  <a:srgbClr val="009051"/>
                </a:solidFill>
              </a:rPr>
              <a:t>Limit the number of events to prevent deciphering species by simple counting</a:t>
            </a:r>
          </a:p>
          <a:p>
            <a:pPr fontAlgn="base"/>
            <a:r>
              <a:rPr lang="en-US" sz="2400" b="1" i="1" dirty="0">
                <a:solidFill>
                  <a:srgbClr val="FF0000"/>
                </a:solidFill>
              </a:rPr>
              <a:t>Only run-by-run corrections and code alteration directly resulting from these corrections are allowed at this stage</a:t>
            </a:r>
          </a:p>
          <a:p>
            <a:pPr fontAlgn="base"/>
            <a:r>
              <a:rPr lang="en-US" sz="2400" dirty="0">
                <a:solidFill>
                  <a:srgbClr val="800080"/>
                </a:solidFill>
              </a:rPr>
              <a:t>Additional bad runs identified based on physics quantities and discarded</a:t>
            </a:r>
          </a:p>
          <a:p>
            <a:pPr lvl="1" fontAlgn="base"/>
            <a:r>
              <a:rPr lang="en-US" sz="2400" i="1" dirty="0">
                <a:solidFill>
                  <a:srgbClr val="009051"/>
                </a:solidFill>
              </a:rPr>
              <a:t>Analysts perform run-by-run QA using a predefined and frozen algorithm</a:t>
            </a:r>
          </a:p>
          <a:p>
            <a:pPr fontAlgn="base"/>
            <a:r>
              <a:rPr lang="en-US" sz="2400" dirty="0">
                <a:solidFill>
                  <a:srgbClr val="800080"/>
                </a:solidFill>
              </a:rPr>
              <a:t>This step enables analysts to perform QA using quantities relevant to their specific analysis</a:t>
            </a:r>
          </a:p>
          <a:p>
            <a:pPr marL="0" indent="0" fontAlgn="base">
              <a:buClr>
                <a:schemeClr val="tx1"/>
              </a:buClr>
              <a:buNone/>
            </a:pPr>
            <a:endParaRPr lang="en-US" sz="2400" b="1" i="1" dirty="0"/>
          </a:p>
          <a:p>
            <a:pPr marL="0" indent="0" algn="ctr" fontAlgn="base">
              <a:buClr>
                <a:schemeClr val="tx1"/>
              </a:buClr>
              <a:buNone/>
            </a:pPr>
            <a:r>
              <a:rPr lang="en-US" sz="2400" b="1" i="1" dirty="0"/>
              <a:t>Following completion of Step-2…</a:t>
            </a:r>
          </a:p>
          <a:p>
            <a:pPr marL="1147763" indent="-244475" fontAlgn="base"/>
            <a:r>
              <a:rPr lang="en-US" sz="2400" b="1" i="1" dirty="0">
                <a:solidFill>
                  <a:srgbClr val="FF0000"/>
                </a:solidFill>
              </a:rPr>
              <a:t>Analysis codes are reviewed, frozen, and committed to the repository </a:t>
            </a:r>
          </a:p>
          <a:p>
            <a:pPr marL="1147763" indent="-244475" fontAlgn="base"/>
            <a:r>
              <a:rPr lang="en-US" sz="2400" b="1" i="1" dirty="0">
                <a:solidFill>
                  <a:srgbClr val="FF0000"/>
                </a:solidFill>
              </a:rPr>
              <a:t>Fully un-blind data are released and analyzed with the frozen codes</a:t>
            </a:r>
          </a:p>
          <a:p>
            <a:pPr marL="1147763" indent="-244475" fontAlgn="base"/>
            <a:r>
              <a:rPr lang="en-US" sz="2400" dirty="0">
                <a:solidFill>
                  <a:srgbClr val="800080"/>
                </a:solidFill>
              </a:rPr>
              <a:t>Only changes to correct “mistakes” are allowed after unblinding</a:t>
            </a:r>
          </a:p>
          <a:p>
            <a:pPr marL="1660525" lvl="1" indent="-357188" fontAlgn="base"/>
            <a:r>
              <a:rPr lang="en-US" sz="2400" dirty="0">
                <a:solidFill>
                  <a:srgbClr val="009051"/>
                </a:solidFill>
              </a:rPr>
              <a:t>Errors in arithmetic</a:t>
            </a:r>
          </a:p>
          <a:p>
            <a:pPr marL="1660525" lvl="1" indent="-357188" fontAlgn="base"/>
            <a:r>
              <a:rPr lang="en-US" sz="2400" dirty="0">
                <a:solidFill>
                  <a:srgbClr val="009051"/>
                </a:solidFill>
              </a:rPr>
              <a:t>Unintended departures from </a:t>
            </a:r>
            <a:r>
              <a:rPr lang="en-US" sz="2400" b="1" i="1" dirty="0">
                <a:solidFill>
                  <a:srgbClr val="009051"/>
                </a:solidFill>
              </a:rPr>
              <a:t>documented and approved </a:t>
            </a:r>
            <a:r>
              <a:rPr lang="en-US" sz="2400" dirty="0">
                <a:solidFill>
                  <a:srgbClr val="009051"/>
                </a:solidFill>
              </a:rPr>
              <a:t>procedures, cuts, corrections, and systematic uncertainty estimates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7B969-343D-1B4A-A6A3-586B7B87A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4112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B1C16-16E8-4E45-B22C-2C1CD4EF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98F44-6732-E04C-A2AE-23EE9683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3071"/>
            <a:ext cx="10972800" cy="4154984"/>
          </a:xfrm>
        </p:spPr>
        <p:txBody>
          <a:bodyPr/>
          <a:lstStyle/>
          <a:p>
            <a:r>
              <a:rPr lang="en-US" sz="2400" dirty="0">
                <a:solidFill>
                  <a:srgbClr val="800080"/>
                </a:solidFill>
              </a:rPr>
              <a:t>STAR has developed a procedure for the CME isobar blind analyses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Step-0: Calibrations, run-QA, and mock data challenge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Step-1: Isobar blind and mixed (analysis codes tuning)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Step-2: Isobar blind and un-mixed (run-by-run QA and correction)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Step-3: Full un-blinding (physics analysis)</a:t>
            </a:r>
            <a:endParaRPr lang="en-US" sz="2400" dirty="0">
              <a:solidFill>
                <a:srgbClr val="800080"/>
              </a:solidFill>
            </a:endParaRPr>
          </a:p>
          <a:p>
            <a:r>
              <a:rPr lang="en-US" sz="2400" dirty="0">
                <a:solidFill>
                  <a:srgbClr val="800080"/>
                </a:solidFill>
              </a:rPr>
              <a:t>Development and implementation has been a substantial, collective undertaking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</a:rPr>
              <a:t>Innovative RHIC running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</a:rPr>
              <a:t>New software and computing infrastructure</a:t>
            </a:r>
          </a:p>
          <a:p>
            <a:pPr lvl="1"/>
            <a:r>
              <a:rPr lang="en-US" sz="2400" dirty="0">
                <a:solidFill>
                  <a:srgbClr val="009051"/>
                </a:solidFill>
              </a:rPr>
              <a:t>Cooperation across analysis groups, physics working groups, committees, etc.</a:t>
            </a:r>
          </a:p>
          <a:p>
            <a:endParaRPr lang="en-US" sz="2400" b="1" i="1" dirty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432FF"/>
                </a:solidFill>
              </a:rPr>
              <a:t>Thank you to all who supported the effort!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" pitchFamily="76" charset="0"/>
              </a:rPr>
              <a:t>STAR Blind Analysis Method - Drachenberg</a:t>
            </a:r>
            <a:endParaRPr lang="en-US" dirty="0">
              <a:latin typeface="Times" pitchFamily="7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00E-54B8-43F4-9C5C-C2A1A3A5864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22DF5-99CF-7F43-A5B7-650EFC9EB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3" r="9548"/>
          <a:stretch/>
        </p:blipFill>
        <p:spPr>
          <a:xfrm>
            <a:off x="11328055" y="5754179"/>
            <a:ext cx="730051" cy="7047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9F40B-1A23-354D-9F12-CD7BB7745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2" y="800015"/>
            <a:ext cx="8608375" cy="15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0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39941</TotalTime>
  <Words>1052</Words>
  <Application>Microsoft Macintosh PowerPoint</Application>
  <PresentationFormat>Widescreen</PresentationFormat>
  <Paragraphs>132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</vt:lpstr>
      <vt:lpstr>Office Theme</vt:lpstr>
      <vt:lpstr>STAR Isobar Blind Analysis Method  James L. Drachenberg for the STAR Collaboration BNL Isobar Results Seminar August 31, 2021</vt:lpstr>
      <vt:lpstr>Important Considerations</vt:lpstr>
      <vt:lpstr>Vital Stats</vt:lpstr>
      <vt:lpstr>Data-taking for Isobar Collisions</vt:lpstr>
      <vt:lpstr>Step-0: Initial Steps</vt:lpstr>
      <vt:lpstr>Step-1: Isobar Blind and Mixed</vt:lpstr>
      <vt:lpstr>Step-2: Isobar Blind</vt:lpstr>
      <vt:lpstr>Summary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π0-Charged Particle Correlations at 2.5 &lt; h &lt; 4.0 from p+p Collisions at √s = 200 GeV</dc:title>
  <dc:creator>Jim Drachenberg</dc:creator>
  <cp:lastModifiedBy>James Drachenberg</cp:lastModifiedBy>
  <cp:revision>2197</cp:revision>
  <cp:lastPrinted>2015-05-27T17:17:00Z</cp:lastPrinted>
  <dcterms:created xsi:type="dcterms:W3CDTF">2012-03-19T17:07:28Z</dcterms:created>
  <dcterms:modified xsi:type="dcterms:W3CDTF">2021-08-31T02:10:04Z</dcterms:modified>
</cp:coreProperties>
</file>