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3" r:id="rId7"/>
    <p:sldId id="264" r:id="rId8"/>
    <p:sldId id="261" r:id="rId9"/>
    <p:sldId id="265" r:id="rId10"/>
    <p:sldId id="266" r:id="rId11"/>
    <p:sldId id="267" r:id="rId12"/>
    <p:sldId id="268" r:id="rId13"/>
    <p:sldId id="269" r:id="rId14"/>
    <p:sldId id="271" r:id="rId15"/>
    <p:sldId id="273" r:id="rId16"/>
    <p:sldId id="274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93" y="10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CCFFCC"/>
              </a:solidFill>
            </c:spPr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rgbClr val="CCFFCC"/>
              </a:solidFill>
            </c:spPr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6"/>
      </c:pie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9" descr="cfrjs_discre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63" y="146050"/>
            <a:ext cx="224472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ww.cvut.cz/informace-pro-media/resolveuid/ee39b8af8046880cbf55d38d0fd0157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69850"/>
            <a:ext cx="13112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48413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jaroslav.bielcik@fjfi.cvut.cz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2168D-F142-4A3D-B61F-419ACDF0AC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103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jaroslav.bielcik@fjfi.cvut.cz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0882-0D53-481E-8F9C-358E3430A3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581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jaroslav.bielcik@fjfi.cvut.cz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EC047-89C5-4F9A-8051-6E1B537CA8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017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jaroslav.bielcik@fjfi.cvut.cz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98BEB-84CA-4010-9DCD-4CB9C73BFF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51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jaroslav.bielcik@fjfi.cvut.cz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07184-0C65-4ED6-AD05-E3447B00EA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520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jaroslav.bielcik@fjfi.cvut.cz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FC565-05D6-47E0-B61B-C9CB6F944C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474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jaroslav.bielcik@fjfi.cvut.cz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D7117-C598-4EB4-8973-F4DF4E8E17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650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jaroslav.bielcik@fjfi.cvut.cz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A691D-E0E5-4AFC-800C-03FBCC3AB2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948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jaroslav.bielcik@fjfi.cvut.cz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B509E-1A4F-4E4D-9F72-0A3D048BBE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3126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jaroslav.bielcik@fjfi.cvut.cz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251BC-39F2-475E-B044-DF52C3430E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3628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jaroslav.bielcik@fjfi.cvut.cz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737E4-4E08-4278-9C9C-3B7A45B79E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330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jaroslav.bielcik@fjfi.cvut.cz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539B3-EAFC-45BD-ADF5-F24234A1D6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5366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jaroslav.bielcik@fjfi.cvut.cz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DAFD0-AF86-46EB-8A21-B64A69F8BE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284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jaroslav.bielcik@fjfi.cvut.cz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D3D8C-2BF8-41B4-83C4-8ACA41D727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449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15.11.2012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15.11.2012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15.11.2012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15.11.2012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hyperlink" Target="/" TargetMode="Externa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15.11.2012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6513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jaroslav.bielcik@fjfi.cvut.cz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3B05E5-F086-4304-9895-6AE2C7BB26A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17" descr="starLogoMenu">
            <a:hlinkClick r:id="rId16" action="ppaction://hlinkfile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19800"/>
            <a:ext cx="990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4"/>
          <p:cNvSpPr>
            <a:spLocks noChangeArrowheads="1"/>
          </p:cNvSpPr>
          <p:nvPr/>
        </p:nvSpPr>
        <p:spPr bwMode="gray">
          <a:xfrm flipV="1">
            <a:off x="939800" y="6203950"/>
            <a:ext cx="8305800" cy="76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400" smtClean="0">
              <a:solidFill>
                <a:srgbClr val="000000"/>
              </a:solidFill>
              <a:latin typeface="Tahoma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6118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image" Target="../media/image32.gif"/><Relationship Id="rId7" Type="http://schemas.openxmlformats.org/officeDocument/2006/relationships/image" Target="../media/image36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gif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3" Type="http://schemas.openxmlformats.org/officeDocument/2006/relationships/image" Target="../media/image40.gif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8.e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44.gif"/><Relationship Id="rId7" Type="http://schemas.openxmlformats.org/officeDocument/2006/relationships/chart" Target="../charts/chart1.xml"/><Relationship Id="rId12" Type="http://schemas.openxmlformats.org/officeDocument/2006/relationships/image" Target="../media/image48.gi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7.gif"/><Relationship Id="rId11" Type="http://schemas.openxmlformats.org/officeDocument/2006/relationships/image" Target="../media/image43.emf"/><Relationship Id="rId5" Type="http://schemas.openxmlformats.org/officeDocument/2006/relationships/image" Target="../media/image46.gif"/><Relationship Id="rId10" Type="http://schemas.openxmlformats.org/officeDocument/2006/relationships/oleObject" Target="../embeddings/oleObject5.bin"/><Relationship Id="rId4" Type="http://schemas.openxmlformats.org/officeDocument/2006/relationships/image" Target="../media/image45.gif"/><Relationship Id="rId9" Type="http://schemas.openxmlformats.org/officeDocument/2006/relationships/image" Target="../media/image4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5.png"/><Relationship Id="rId7" Type="http://schemas.openxmlformats.org/officeDocument/2006/relationships/image" Target="../media/image29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98688" y="1931988"/>
            <a:ext cx="4132262" cy="2592387"/>
          </a:xfrm>
        </p:spPr>
        <p:txBody>
          <a:bodyPr/>
          <a:lstStyle/>
          <a:p>
            <a:pPr eaLnBrk="1" hangingPunct="1"/>
            <a:r>
              <a:rPr lang="en-US" b="1" smtClean="0">
                <a:ea typeface="MS UI Gothic" pitchFamily="34" charset="-128"/>
              </a:rPr>
              <a:t>Jaroslav Biel</a:t>
            </a:r>
            <a:r>
              <a:rPr lang="cs-CZ" b="1" smtClean="0">
                <a:ea typeface="MS UI Gothic" pitchFamily="34" charset="-128"/>
              </a:rPr>
              <a:t>čí</a:t>
            </a:r>
            <a:r>
              <a:rPr lang="en-US" b="1" smtClean="0">
                <a:ea typeface="MS UI Gothic" pitchFamily="34" charset="-128"/>
              </a:rPr>
              <a:t>k</a:t>
            </a:r>
          </a:p>
          <a:p>
            <a:pPr eaLnBrk="1" hangingPunct="1"/>
            <a:r>
              <a:rPr lang="en-US" sz="2000" b="1" smtClean="0">
                <a:ea typeface="MS UI Gothic" pitchFamily="34" charset="-128"/>
              </a:rPr>
              <a:t>for STAR collaboration</a:t>
            </a:r>
          </a:p>
          <a:p>
            <a:pPr eaLnBrk="1" hangingPunct="1"/>
            <a:endParaRPr lang="cs-CZ" sz="2000" b="1" smtClean="0">
              <a:solidFill>
                <a:srgbClr val="002060"/>
              </a:solidFill>
              <a:ea typeface="MS UI Gothic" pitchFamily="34" charset="-128"/>
            </a:endParaRPr>
          </a:p>
          <a:p>
            <a:pPr eaLnBrk="1" hangingPunct="1"/>
            <a:r>
              <a:rPr lang="cs-CZ" sz="2400" b="1" smtClean="0">
                <a:ea typeface="MS UI Gothic" pitchFamily="34" charset="-128"/>
              </a:rPr>
              <a:t>Czech Technical University</a:t>
            </a:r>
          </a:p>
          <a:p>
            <a:pPr eaLnBrk="1" hangingPunct="1"/>
            <a:r>
              <a:rPr lang="en-US" sz="2400" b="1" smtClean="0">
                <a:ea typeface="MS UI Gothic" pitchFamily="34" charset="-128"/>
              </a:rPr>
              <a:t>in </a:t>
            </a:r>
            <a:r>
              <a:rPr lang="cs-CZ" sz="2400" b="1" smtClean="0">
                <a:ea typeface="MS UI Gothic" pitchFamily="34" charset="-128"/>
              </a:rPr>
              <a:t>Prague</a:t>
            </a:r>
            <a:endParaRPr lang="en-US" b="1" smtClean="0">
              <a:ea typeface="MS UI Gothic" pitchFamily="34" charset="-128"/>
            </a:endParaRPr>
          </a:p>
          <a:p>
            <a:pPr eaLnBrk="1" hangingPunct="1"/>
            <a:endParaRPr lang="en-US" b="1" smtClean="0">
              <a:solidFill>
                <a:srgbClr val="FFFF00"/>
              </a:solidFill>
            </a:endParaRPr>
          </a:p>
        </p:txBody>
      </p:sp>
      <p:sp>
        <p:nvSpPr>
          <p:cNvPr id="22531" name="Rectangle 9"/>
          <p:cNvSpPr>
            <a:spLocks noChangeArrowheads="1"/>
          </p:cNvSpPr>
          <p:nvPr/>
        </p:nvSpPr>
        <p:spPr bwMode="auto">
          <a:xfrm>
            <a:off x="827584" y="6095037"/>
            <a:ext cx="7738016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2060"/>
                </a:solidFill>
              </a:rPr>
              <a:t>5</a:t>
            </a:r>
            <a:r>
              <a:rPr lang="en-US" b="1" dirty="0" smtClean="0">
                <a:solidFill>
                  <a:srgbClr val="002060"/>
                </a:solidFill>
              </a:rPr>
              <a:t>-th Int. workshop on heavy flavor production in heavy-ion collisions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                               Utrecht</a:t>
            </a:r>
            <a:r>
              <a:rPr lang="cs-CZ" b="1" dirty="0" smtClean="0">
                <a:solidFill>
                  <a:srgbClr val="002060"/>
                </a:solidFill>
              </a:rPr>
              <a:t>,</a:t>
            </a:r>
            <a:r>
              <a:rPr lang="en-US" b="1" dirty="0" smtClean="0">
                <a:solidFill>
                  <a:srgbClr val="002060"/>
                </a:solidFill>
              </a:rPr>
              <a:t> November 2012 </a:t>
            </a:r>
          </a:p>
        </p:txBody>
      </p:sp>
      <p:sp>
        <p:nvSpPr>
          <p:cNvPr id="22532" name="Rectangle 16"/>
          <p:cNvSpPr>
            <a:spLocks noChangeArrowheads="1"/>
          </p:cNvSpPr>
          <p:nvPr/>
        </p:nvSpPr>
        <p:spPr bwMode="auto">
          <a:xfrm>
            <a:off x="971550" y="605006"/>
            <a:ext cx="649446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FF"/>
                </a:solidFill>
                <a:latin typeface="+mj-lt"/>
                <a:ea typeface="MS UI Gothic" pitchFamily="34" charset="-128"/>
              </a:rPr>
              <a:t>Open charmed mesons production at </a:t>
            </a:r>
            <a:r>
              <a:rPr lang="en-US" sz="3600" b="1" dirty="0" smtClean="0">
                <a:solidFill>
                  <a:srgbClr val="0000FF"/>
                </a:solidFill>
                <a:latin typeface="+mj-lt"/>
                <a:ea typeface="MS UI Gothic" pitchFamily="34" charset="-128"/>
              </a:rPr>
              <a:t>STAR  </a:t>
            </a:r>
            <a:r>
              <a:rPr lang="en-US" sz="4000" dirty="0" smtClean="0">
                <a:solidFill>
                  <a:srgbClr val="FFFF00"/>
                </a:solidFill>
              </a:rPr>
              <a:t/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22533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4221088"/>
            <a:ext cx="6170612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02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 txBox="1">
            <a:spLocks noGrp="1"/>
          </p:cNvSpPr>
          <p:nvPr/>
        </p:nvSpPr>
        <p:spPr bwMode="auto">
          <a:xfrm>
            <a:off x="6553200" y="6496050"/>
            <a:ext cx="21336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3" rIns="91424" bIns="45713" anchor="b">
            <a:prstTxWarp prst="textNoShape">
              <a:avLst/>
            </a:prstTxWarp>
          </a:bodyPr>
          <a:lstStyle/>
          <a:p>
            <a:pPr algn="r"/>
            <a:fld id="{A10ECD90-7570-B449-A650-8E115122AA4F}" type="slidenum">
              <a:rPr lang="en-US" altLang="zh-CN">
                <a:latin typeface="Garamond" pitchFamily="-108" charset="0"/>
              </a:rPr>
              <a:pPr algn="r"/>
              <a:t>10</a:t>
            </a:fld>
            <a:endParaRPr lang="en-US" altLang="zh-CN">
              <a:latin typeface="Garamond" pitchFamily="-108" charset="0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2" y="17269"/>
            <a:ext cx="8229601" cy="560387"/>
          </a:xfrm>
        </p:spPr>
        <p:txBody>
          <a:bodyPr/>
          <a:lstStyle/>
          <a:p>
            <a:pPr eaLnBrk="1" hangingPunct="1"/>
            <a:r>
              <a:rPr lang="en-US" altLang="zh-CN" sz="2800" dirty="0">
                <a:solidFill>
                  <a:srgbClr val="0000FF"/>
                </a:solidFill>
                <a:latin typeface="Arial" pitchFamily="-108" charset="0"/>
                <a:cs typeface="宋体" pitchFamily="-108" charset="-122"/>
              </a:rPr>
              <a:t>D</a:t>
            </a:r>
            <a:r>
              <a:rPr lang="en-US" altLang="zh-CN" sz="2800" baseline="30000" dirty="0">
                <a:solidFill>
                  <a:srgbClr val="0000FF"/>
                </a:solidFill>
                <a:latin typeface="Arial" pitchFamily="-108" charset="0"/>
                <a:cs typeface="宋体" pitchFamily="-108" charset="-122"/>
              </a:rPr>
              <a:t>0</a:t>
            </a:r>
            <a:r>
              <a:rPr lang="en-US" altLang="zh-CN" sz="2800" dirty="0">
                <a:solidFill>
                  <a:srgbClr val="0000FF"/>
                </a:solidFill>
                <a:latin typeface="Arial" pitchFamily="-108" charset="0"/>
                <a:cs typeface="宋体" pitchFamily="-108" charset="-122"/>
              </a:rPr>
              <a:t> spectra in </a:t>
            </a:r>
            <a:r>
              <a:rPr lang="en-US" altLang="zh-CN" sz="2800" dirty="0" err="1">
                <a:solidFill>
                  <a:srgbClr val="0000FF"/>
                </a:solidFill>
                <a:latin typeface="Arial" pitchFamily="-108" charset="0"/>
                <a:cs typeface="宋体" pitchFamily="-108" charset="-122"/>
              </a:rPr>
              <a:t>Au+Au</a:t>
            </a:r>
            <a:r>
              <a:rPr lang="en-US" altLang="zh-CN" sz="2800" dirty="0">
                <a:solidFill>
                  <a:srgbClr val="0000FF"/>
                </a:solidFill>
                <a:latin typeface="Arial" pitchFamily="-108" charset="0"/>
                <a:cs typeface="宋体" pitchFamily="-108" charset="-122"/>
              </a:rPr>
              <a:t> 200 </a:t>
            </a:r>
            <a:r>
              <a:rPr lang="en-US" altLang="zh-CN" sz="2800" dirty="0" err="1">
                <a:solidFill>
                  <a:srgbClr val="0000FF"/>
                </a:solidFill>
                <a:latin typeface="Arial" pitchFamily="-108" charset="0"/>
                <a:cs typeface="宋体" pitchFamily="-108" charset="-122"/>
              </a:rPr>
              <a:t>GeV</a:t>
            </a:r>
            <a:endParaRPr lang="en-US" altLang="zh-CN" sz="2800" dirty="0">
              <a:solidFill>
                <a:srgbClr val="0000FF"/>
              </a:solidFill>
              <a:latin typeface="Arial" pitchFamily="-108" charset="0"/>
              <a:cs typeface="宋体" pitchFamily="-108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62367" y="4650976"/>
            <a:ext cx="8702121" cy="165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205" tIns="40103" rIns="80205" bIns="40103">
            <a:prstTxWarp prst="textNoShape">
              <a:avLst/>
            </a:prstTxWarp>
            <a:spAutoFit/>
          </a:bodyPr>
          <a:lstStyle/>
          <a:p>
            <a:pPr marL="401056" indent="-401056">
              <a:spcAft>
                <a:spcPts val="526"/>
              </a:spcAft>
              <a:buFont typeface="Arial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Suppression at high </a:t>
            </a:r>
            <a:r>
              <a:rPr lang="en-US" dirty="0" err="1">
                <a:latin typeface="Arial"/>
                <a:cs typeface="Arial"/>
              </a:rPr>
              <a:t>p</a:t>
            </a:r>
            <a:r>
              <a:rPr lang="en-US" baseline="-25000" dirty="0" err="1">
                <a:latin typeface="Arial"/>
                <a:cs typeface="Arial"/>
              </a:rPr>
              <a:t>T</a:t>
            </a:r>
            <a:r>
              <a:rPr lang="en-US" dirty="0">
                <a:latin typeface="Arial"/>
                <a:cs typeface="Arial"/>
              </a:rPr>
              <a:t> in central and mid-central collisions. </a:t>
            </a:r>
          </a:p>
          <a:p>
            <a:pPr marL="401056" indent="-401056">
              <a:spcAft>
                <a:spcPts val="526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lang="en-US" b="1" baseline="30000" dirty="0">
                <a:solidFill>
                  <a:srgbClr val="0000FF"/>
                </a:solidFill>
                <a:latin typeface="Arial"/>
                <a:cs typeface="Arial"/>
              </a:rPr>
              <a:t>0</a:t>
            </a:r>
            <a:r>
              <a:rPr lang="en-US" b="1" dirty="0">
                <a:solidFill>
                  <a:srgbClr val="0000FF"/>
                </a:solidFill>
                <a:latin typeface="Arial"/>
                <a:cs typeface="Arial"/>
              </a:rPr>
              <a:t> freeze out earlier than light hadron and/or </a:t>
            </a:r>
          </a:p>
          <a:p>
            <a:pPr>
              <a:spcAft>
                <a:spcPts val="526"/>
              </a:spcAft>
            </a:pP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       D</a:t>
            </a:r>
            <a:r>
              <a:rPr lang="en-US" b="1" baseline="30000" dirty="0" smtClean="0">
                <a:solidFill>
                  <a:srgbClr val="0000FF"/>
                </a:solidFill>
                <a:latin typeface="Arial"/>
                <a:cs typeface="Arial"/>
              </a:rPr>
              <a:t>0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Arial"/>
                <a:cs typeface="Arial"/>
              </a:rPr>
              <a:t>does not have much radial flow as light 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quarks.</a:t>
            </a:r>
            <a:endParaRPr lang="en-US" b="1" dirty="0">
              <a:solidFill>
                <a:srgbClr val="0000FF"/>
              </a:solidFill>
              <a:latin typeface="Arial"/>
              <a:cs typeface="Arial"/>
            </a:endParaRPr>
          </a:p>
          <a:p>
            <a:pPr marL="401056" indent="-401056">
              <a:spcAft>
                <a:spcPts val="526"/>
              </a:spcAft>
              <a:buFont typeface="Arial" pitchFamily="34" charset="0"/>
              <a:buChar char="•"/>
            </a:pPr>
            <a:r>
              <a:rPr lang="en-US" altLang="zh-CN" dirty="0">
                <a:latin typeface="Arial"/>
                <a:cs typeface="Arial"/>
              </a:rPr>
              <a:t>Enhancement at intermediate </a:t>
            </a:r>
            <a:r>
              <a:rPr lang="en-US" altLang="zh-CN" dirty="0" err="1" smtClean="0">
                <a:latin typeface="Arial"/>
                <a:cs typeface="Arial"/>
              </a:rPr>
              <a:t>p</a:t>
            </a:r>
            <a:r>
              <a:rPr lang="en-US" altLang="zh-CN" baseline="-25000" dirty="0" err="1" smtClean="0">
                <a:latin typeface="Arial"/>
                <a:cs typeface="Arial"/>
              </a:rPr>
              <a:t>T</a:t>
            </a:r>
            <a:r>
              <a:rPr lang="en-US" altLang="zh-CN" dirty="0">
                <a:latin typeface="Arial"/>
                <a:cs typeface="Arial"/>
              </a:rPr>
              <a:t> ~</a:t>
            </a:r>
            <a:r>
              <a:rPr lang="en-US" altLang="zh-CN" dirty="0" smtClean="0">
                <a:latin typeface="Arial"/>
                <a:cs typeface="Arial"/>
              </a:rPr>
              <a:t> models suggest </a:t>
            </a:r>
            <a:r>
              <a:rPr lang="en-US" altLang="zh-CN" dirty="0">
                <a:latin typeface="Arial"/>
                <a:cs typeface="Arial"/>
              </a:rPr>
              <a:t>radial flow of light quarks coalescence with </a:t>
            </a:r>
            <a:r>
              <a:rPr lang="en-US" altLang="zh-CN" dirty="0" smtClean="0">
                <a:latin typeface="Arial"/>
                <a:cs typeface="Arial"/>
              </a:rPr>
              <a:t>charm.</a:t>
            </a:r>
            <a:endParaRPr lang="en-US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17" name="Picture 2" descr="C:\Users\wxie\Desktop\run10\QM2012\plots\D0_spectra_ppLev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18" y="476672"/>
            <a:ext cx="3561097" cy="428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wxie\Desktop\run10\QM2012\plots\D0_RAA_Linear_40_8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227" y="595856"/>
            <a:ext cx="4598830" cy="396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wxie\Desktop\run10\QM2012\plots\D0_RAA_Linear_10_4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227" y="613446"/>
            <a:ext cx="4598830" cy="396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wxie\Desktop\run10\QM2012\plots\D0_RAA_Linear_0_10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135" y="613446"/>
            <a:ext cx="4608922" cy="397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C:\Users\wxie\Desktop\run10\QM2012\plots\D0_RAA_Linear_0_10_BWL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644" y="604013"/>
            <a:ext cx="4579903" cy="394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 descr="D0_RAA_Linear_MHPG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644" y="595856"/>
            <a:ext cx="4588259" cy="3955006"/>
          </a:xfrm>
          <a:prstGeom prst="rect">
            <a:avLst/>
          </a:prstGeom>
        </p:spPr>
      </p:pic>
      <p:sp>
        <p:nvSpPr>
          <p:cNvPr id="26" name="Rectangle 3"/>
          <p:cNvSpPr/>
          <p:nvPr/>
        </p:nvSpPr>
        <p:spPr>
          <a:xfrm>
            <a:off x="4428451" y="3984539"/>
            <a:ext cx="2894355" cy="681154"/>
          </a:xfrm>
          <a:prstGeom prst="rect">
            <a:avLst/>
          </a:prstGeom>
        </p:spPr>
        <p:txBody>
          <a:bodyPr wrap="square" lIns="80205" tIns="40103" rIns="80205" bIns="40103">
            <a:spAutoFit/>
          </a:bodyPr>
          <a:lstStyle/>
          <a:p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He,Fries,Rapp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: PRC86,014903; </a:t>
            </a:r>
          </a:p>
          <a:p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arXiv:1204.4442; private comm.</a:t>
            </a:r>
          </a:p>
          <a:p>
            <a:pPr algn="r"/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P.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Gossiaux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arXiv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: 1207.5445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915" y="580699"/>
            <a:ext cx="4997938" cy="405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58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2" y="24960"/>
            <a:ext cx="8229601" cy="582961"/>
          </a:xfrm>
        </p:spPr>
        <p:txBody>
          <a:bodyPr>
            <a:normAutofit/>
          </a:bodyPr>
          <a:lstStyle/>
          <a:p>
            <a:r>
              <a:rPr lang="en-US" altLang="zh-CN" sz="2500" dirty="0">
                <a:solidFill>
                  <a:srgbClr val="0000FF"/>
                </a:solidFill>
                <a:latin typeface="Arial" pitchFamily="-108" charset="0"/>
                <a:cs typeface="宋体" pitchFamily="-108" charset="-122"/>
              </a:rPr>
              <a:t>Charm cross section versus </a:t>
            </a:r>
            <a:r>
              <a:rPr lang="en-US" altLang="zh-CN" sz="2500" dirty="0" err="1">
                <a:solidFill>
                  <a:srgbClr val="0000FF"/>
                </a:solidFill>
                <a:latin typeface="Arial" pitchFamily="-108" charset="0"/>
                <a:cs typeface="宋体" pitchFamily="-108" charset="-122"/>
              </a:rPr>
              <a:t>N</a:t>
            </a:r>
            <a:r>
              <a:rPr lang="en-US" altLang="zh-CN" sz="2500" baseline="-25000" dirty="0" err="1">
                <a:solidFill>
                  <a:srgbClr val="0000FF"/>
                </a:solidFill>
                <a:latin typeface="Arial" pitchFamily="-108" charset="0"/>
                <a:cs typeface="宋体" pitchFamily="-108" charset="-122"/>
              </a:rPr>
              <a:t>bin</a:t>
            </a:r>
            <a:r>
              <a:rPr lang="en-US" altLang="zh-CN" sz="2500" dirty="0">
                <a:solidFill>
                  <a:srgbClr val="0000FF"/>
                </a:solidFill>
                <a:latin typeface="Arial" pitchFamily="-108" charset="0"/>
                <a:cs typeface="宋体" pitchFamily="-108" charset="-122"/>
              </a:rPr>
              <a:t> at 200 </a:t>
            </a:r>
            <a:r>
              <a:rPr lang="en-US" altLang="zh-CN" sz="2500" dirty="0" err="1">
                <a:solidFill>
                  <a:srgbClr val="0000FF"/>
                </a:solidFill>
                <a:latin typeface="Arial" pitchFamily="-108" charset="0"/>
                <a:cs typeface="宋体" pitchFamily="-108" charset="-122"/>
              </a:rPr>
              <a:t>GeV</a:t>
            </a:r>
            <a:r>
              <a:rPr lang="en-US" altLang="zh-CN" sz="2500" baseline="-25000" dirty="0">
                <a:solidFill>
                  <a:srgbClr val="0000FF"/>
                </a:solidFill>
                <a:latin typeface="Arial" pitchFamily="-108" charset="0"/>
                <a:cs typeface="宋体" pitchFamily="-108" charset="-122"/>
              </a:rPr>
              <a:t> </a:t>
            </a:r>
            <a:endParaRPr lang="en-US" altLang="zh-CN" sz="2600" baseline="-25000" dirty="0">
              <a:solidFill>
                <a:srgbClr val="0000FF"/>
              </a:solidFill>
              <a:latin typeface="Arial" pitchFamily="-108" charset="0"/>
              <a:cs typeface="宋体" pitchFamily="-108" charset="-122"/>
            </a:endParaRPr>
          </a:p>
        </p:txBody>
      </p:sp>
      <p:sp>
        <p:nvSpPr>
          <p:cNvPr id="11" name="TextBox 18"/>
          <p:cNvSpPr txBox="1">
            <a:spLocks noChangeArrowheads="1"/>
          </p:cNvSpPr>
          <p:nvPr/>
        </p:nvSpPr>
        <p:spPr bwMode="auto">
          <a:xfrm>
            <a:off x="541063" y="5574839"/>
            <a:ext cx="7235887" cy="634987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square" lIns="80205" tIns="40103" rIns="80205" bIns="40103">
            <a:prstTxWarp prst="textNoShape">
              <a:avLst/>
            </a:prstTxWarp>
            <a:spAutoFit/>
          </a:bodyPr>
          <a:lstStyle/>
          <a:p>
            <a:r>
              <a:rPr lang="en-US" dirty="0"/>
              <a:t>Charm cross section follows number of binary collisions scaling =&gt;</a:t>
            </a:r>
          </a:p>
          <a:p>
            <a:r>
              <a:rPr lang="en-US" dirty="0">
                <a:solidFill>
                  <a:srgbClr val="FF0000"/>
                </a:solidFill>
              </a:rPr>
              <a:t>Charm quark</a:t>
            </a:r>
            <a:r>
              <a:rPr lang="en-US" altLang="zh-CN" dirty="0">
                <a:solidFill>
                  <a:srgbClr val="FF0000"/>
                </a:solidFill>
              </a:rPr>
              <a:t>s</a:t>
            </a:r>
            <a:r>
              <a:rPr lang="en-US" dirty="0">
                <a:solidFill>
                  <a:srgbClr val="FF0000"/>
                </a:solidFill>
              </a:rPr>
              <a:t> are mostly produced via initial hard </a:t>
            </a:r>
            <a:r>
              <a:rPr lang="en-US" dirty="0" smtClean="0">
                <a:solidFill>
                  <a:srgbClr val="FF0000"/>
                </a:solidFill>
              </a:rPr>
              <a:t>scatterings.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Picture 2" descr="C:\Users\wxie\Desktop\run10\QM2012\plots\xsec_nbi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9" y="655379"/>
            <a:ext cx="4641708" cy="477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 4"/>
          <p:cNvGrpSpPr/>
          <p:nvPr/>
        </p:nvGrpSpPr>
        <p:grpSpPr>
          <a:xfrm>
            <a:off x="4737010" y="926880"/>
            <a:ext cx="4343162" cy="4720375"/>
            <a:chOff x="5537200" y="1020855"/>
            <a:chExt cx="5076825" cy="5198968"/>
          </a:xfrm>
        </p:grpSpPr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5698627" y="1020855"/>
              <a:ext cx="4455579" cy="3247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Aft>
                  <a:spcPts val="526"/>
                </a:spcAft>
              </a:pPr>
              <a:r>
                <a:rPr lang="en-US" sz="1600" dirty="0"/>
                <a:t>Year 2003 </a:t>
              </a:r>
              <a:r>
                <a:rPr lang="en-US" sz="1600" dirty="0" err="1"/>
                <a:t>d+Au</a:t>
              </a:r>
              <a:r>
                <a:rPr lang="en-US" sz="1600" dirty="0"/>
                <a:t> 16M    : D</a:t>
              </a:r>
              <a:r>
                <a:rPr lang="en-US" sz="1600" baseline="30000" dirty="0"/>
                <a:t>0</a:t>
              </a:r>
              <a:r>
                <a:rPr lang="en-US" sz="1600" dirty="0"/>
                <a:t> + e</a:t>
              </a:r>
              <a:endParaRPr lang="en-US" sz="1600" baseline="30000" dirty="0"/>
            </a:p>
            <a:p>
              <a:pPr>
                <a:spcAft>
                  <a:spcPts val="526"/>
                </a:spcAft>
              </a:pPr>
              <a:r>
                <a:rPr lang="en-US" sz="1600" dirty="0"/>
                <a:t>Year 2009 </a:t>
              </a:r>
              <a:r>
                <a:rPr lang="en-US" sz="1600" dirty="0" err="1"/>
                <a:t>p+p</a:t>
              </a:r>
              <a:r>
                <a:rPr lang="en-US" sz="1600" dirty="0"/>
                <a:t>    105M : D</a:t>
              </a:r>
              <a:r>
                <a:rPr lang="en-US" sz="1600" baseline="30000" dirty="0"/>
                <a:t>0</a:t>
              </a:r>
              <a:r>
                <a:rPr lang="en-US" sz="1600" dirty="0"/>
                <a:t> + D*</a:t>
              </a:r>
            </a:p>
            <a:p>
              <a:pPr>
                <a:spcAft>
                  <a:spcPts val="526"/>
                </a:spcAft>
              </a:pPr>
              <a:r>
                <a:rPr lang="en-US" sz="1600" dirty="0"/>
                <a:t>Year 2010 + 2011 </a:t>
              </a:r>
              <a:r>
                <a:rPr lang="en-US" sz="1600" dirty="0" err="1"/>
                <a:t>Au+Au</a:t>
              </a:r>
              <a:r>
                <a:rPr lang="en-US" sz="1600" dirty="0"/>
                <a:t> 800M : D</a:t>
              </a:r>
              <a:r>
                <a:rPr lang="en-US" sz="1600" baseline="30000" dirty="0"/>
                <a:t>0</a:t>
              </a:r>
            </a:p>
            <a:p>
              <a:pPr>
                <a:spcAft>
                  <a:spcPts val="526"/>
                </a:spcAft>
              </a:pPr>
              <a:r>
                <a:rPr lang="en-US" sz="1600" dirty="0"/>
                <a:t>Assuming N</a:t>
              </a:r>
              <a:r>
                <a:rPr lang="en-US" sz="1600" baseline="-25000" dirty="0"/>
                <a:t>D0 </a:t>
              </a:r>
              <a:r>
                <a:rPr lang="en-US" sz="1600" dirty="0"/>
                <a:t>/</a:t>
              </a:r>
              <a:r>
                <a:rPr lang="en-US" sz="1600" baseline="-25000" dirty="0"/>
                <a:t> </a:t>
              </a:r>
              <a:r>
                <a:rPr lang="en-US" sz="1600" dirty="0" err="1"/>
                <a:t>N</a:t>
              </a:r>
              <a:r>
                <a:rPr lang="en-US" sz="1600" baseline="-25000" dirty="0" err="1"/>
                <a:t>cc</a:t>
              </a:r>
              <a:r>
                <a:rPr lang="en-US" sz="1600" dirty="0"/>
                <a:t> = 0.56 does not change for total cross section.</a:t>
              </a:r>
            </a:p>
            <a:p>
              <a:pPr>
                <a:spcAft>
                  <a:spcPts val="526"/>
                </a:spcAft>
              </a:pPr>
              <a:r>
                <a:rPr lang="en-US" sz="1600" dirty="0"/>
                <a:t>The charm cross section at mid-rapidity:</a:t>
              </a:r>
            </a:p>
            <a:p>
              <a:pPr>
                <a:spcAft>
                  <a:spcPts val="526"/>
                </a:spcAft>
              </a:pPr>
              <a:endParaRPr lang="en-US" sz="2100" dirty="0"/>
            </a:p>
            <a:p>
              <a:pPr>
                <a:spcAft>
                  <a:spcPts val="526"/>
                </a:spcAft>
              </a:pPr>
              <a:endParaRPr lang="en-US" dirty="0"/>
            </a:p>
            <a:p>
              <a:pPr>
                <a:spcAft>
                  <a:spcPts val="526"/>
                </a:spcAft>
              </a:pPr>
              <a:r>
                <a:rPr lang="en-US" sz="1600" dirty="0"/>
                <a:t>The total charm cross section:</a:t>
              </a:r>
            </a:p>
          </p:txBody>
        </p:sp>
        <p:sp>
          <p:nvSpPr>
            <p:cNvPr id="13" name="Rectangle 13"/>
            <p:cNvSpPr/>
            <p:nvPr/>
          </p:nvSpPr>
          <p:spPr>
            <a:xfrm>
              <a:off x="5698627" y="4897794"/>
              <a:ext cx="4339586" cy="13220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/>
                <a:t>[1] STAR </a:t>
              </a:r>
              <a:r>
                <a:rPr lang="en-US" sz="1200" dirty="0" err="1"/>
                <a:t>d+Au</a:t>
              </a:r>
              <a:r>
                <a:rPr lang="en-US" sz="1200" dirty="0"/>
                <a:t>: J. Adams, et al., PRL 94 (2005) 62301</a:t>
              </a:r>
            </a:p>
            <a:p>
              <a:r>
                <a:rPr lang="en-US" sz="1200" dirty="0"/>
                <a:t>[2] FONLL: M. </a:t>
              </a:r>
              <a:r>
                <a:rPr lang="en-US" sz="1200" dirty="0" err="1"/>
                <a:t>Cacciari</a:t>
              </a:r>
              <a:r>
                <a:rPr lang="en-US" sz="1200" dirty="0"/>
                <a:t>, PRL 95 (2005) 122001.</a:t>
              </a:r>
            </a:p>
            <a:p>
              <a:r>
                <a:rPr lang="en-US" sz="1200" dirty="0"/>
                <a:t>[3] NLO:  R. Vogt, </a:t>
              </a:r>
              <a:r>
                <a:rPr lang="en-US" sz="1200" dirty="0" err="1"/>
                <a:t>Eur.Phys.J.ST</a:t>
              </a:r>
              <a:r>
                <a:rPr lang="en-US" sz="1200" dirty="0"/>
                <a:t> 155 (2008) 213   </a:t>
              </a:r>
            </a:p>
            <a:p>
              <a:r>
                <a:rPr lang="en-US" sz="1200" dirty="0"/>
                <a:t>[4] PHENIX </a:t>
              </a:r>
              <a:r>
                <a:rPr lang="en-US" sz="1200" dirty="0" err="1"/>
                <a:t>e</a:t>
              </a:r>
              <a:r>
                <a:rPr lang="en-US" sz="1200" dirty="0"/>
                <a:t>: A. </a:t>
              </a:r>
              <a:r>
                <a:rPr lang="en-US" sz="1200" dirty="0" err="1"/>
                <a:t>Adare</a:t>
              </a:r>
              <a:r>
                <a:rPr lang="en-US" sz="1200" dirty="0"/>
                <a:t>, et al., PRL 97 (2006) 252002.</a:t>
              </a:r>
            </a:p>
          </p:txBody>
        </p:sp>
        <p:graphicFrame>
          <p:nvGraphicFramePr>
            <p:cNvPr id="2" name="对象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43786335"/>
                </p:ext>
              </p:extLst>
            </p:nvPr>
          </p:nvGraphicFramePr>
          <p:xfrm>
            <a:off x="5688013" y="3036888"/>
            <a:ext cx="4722812" cy="776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8" name="公式" r:id="rId4" imgW="3086100" imgH="508000" progId="Equation.3">
                    <p:embed/>
                  </p:oleObj>
                </mc:Choice>
                <mc:Fallback>
                  <p:oleObj name="公式" r:id="rId4" imgW="3086100" imgH="508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688013" y="3036888"/>
                          <a:ext cx="4722812" cy="7762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对象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58535679"/>
                </p:ext>
              </p:extLst>
            </p:nvPr>
          </p:nvGraphicFramePr>
          <p:xfrm>
            <a:off x="5781672" y="4235450"/>
            <a:ext cx="4587875" cy="388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9" name="公式" r:id="rId6" imgW="2997200" imgH="254000" progId="Equation.3">
                    <p:embed/>
                  </p:oleObj>
                </mc:Choice>
                <mc:Fallback>
                  <p:oleObj name="公式" r:id="rId6" imgW="2997200" imgH="2540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781672" y="4235450"/>
                          <a:ext cx="4587875" cy="3889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矩形 2"/>
            <p:cNvSpPr/>
            <p:nvPr/>
          </p:nvSpPr>
          <p:spPr>
            <a:xfrm>
              <a:off x="5537200" y="2730500"/>
              <a:ext cx="5076825" cy="1993899"/>
            </a:xfrm>
            <a:prstGeom prst="rect">
              <a:avLst/>
            </a:prstGeom>
            <a:noFill/>
            <a:ln w="19050" cmpd="sng"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0" name="组 19"/>
          <p:cNvGrpSpPr/>
          <p:nvPr/>
        </p:nvGrpSpPr>
        <p:grpSpPr>
          <a:xfrm>
            <a:off x="367227" y="1037661"/>
            <a:ext cx="4764894" cy="3994735"/>
            <a:chOff x="429260" y="1142868"/>
            <a:chExt cx="5569797" cy="4399757"/>
          </a:xfrm>
        </p:grpSpPr>
        <p:grpSp>
          <p:nvGrpSpPr>
            <p:cNvPr id="18" name="组 17"/>
            <p:cNvGrpSpPr/>
            <p:nvPr/>
          </p:nvGrpSpPr>
          <p:grpSpPr>
            <a:xfrm>
              <a:off x="492830" y="1142868"/>
              <a:ext cx="4871916" cy="3500926"/>
              <a:chOff x="492830" y="1422268"/>
              <a:chExt cx="4871916" cy="3500926"/>
            </a:xfrm>
          </p:grpSpPr>
          <p:pic>
            <p:nvPicPr>
              <p:cNvPr id="17" name="图片 16" descr="dNdyvsNbin.gif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2830" y="1422268"/>
                <a:ext cx="4871916" cy="3500926"/>
              </a:xfrm>
              <a:prstGeom prst="rect">
                <a:avLst/>
              </a:prstGeom>
            </p:spPr>
          </p:pic>
          <p:sp>
            <p:nvSpPr>
              <p:cNvPr id="9" name="文本框 8"/>
              <p:cNvSpPr txBox="1"/>
              <p:nvPr/>
            </p:nvSpPr>
            <p:spPr>
              <a:xfrm>
                <a:off x="1257300" y="3965575"/>
                <a:ext cx="1778776" cy="338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400" dirty="0">
                    <a:solidFill>
                      <a:schemeClr val="accent5">
                        <a:lumMod val="75000"/>
                      </a:schemeClr>
                    </a:solidFill>
                    <a:latin typeface="Times New Roman"/>
                    <a:cs typeface="Times New Roman"/>
                  </a:rPr>
                  <a:t>STAR Preliminary</a:t>
                </a:r>
                <a:endParaRPr kumimoji="1" lang="zh-CN" altLang="en-US" sz="1400" dirty="0">
                  <a:solidFill>
                    <a:schemeClr val="accent5">
                      <a:lumMod val="75000"/>
                    </a:schemeClr>
                  </a:solidFill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429260" y="4830763"/>
              <a:ext cx="5569797" cy="711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Low </a:t>
              </a:r>
              <a:r>
                <a:rPr kumimoji="1" lang="en-US" altLang="zh-CN" dirty="0" err="1" smtClean="0"/>
                <a:t>p</a:t>
              </a:r>
              <a:r>
                <a:rPr kumimoji="1" lang="en-US" altLang="zh-CN" baseline="-25000" dirty="0" err="1" smtClean="0"/>
                <a:t>T</a:t>
              </a:r>
              <a:r>
                <a:rPr kumimoji="1" lang="en-US" altLang="zh-CN" dirty="0" smtClean="0"/>
                <a:t> consistent with unity.</a:t>
              </a:r>
            </a:p>
            <a:p>
              <a:r>
                <a:rPr kumimoji="1" lang="en-US" altLang="zh-CN" dirty="0" smtClean="0"/>
                <a:t>High </a:t>
              </a:r>
              <a:r>
                <a:rPr kumimoji="1" lang="en-US" altLang="zh-CN" dirty="0" err="1" smtClean="0"/>
                <a:t>p</a:t>
              </a:r>
              <a:r>
                <a:rPr kumimoji="1" lang="en-US" altLang="zh-CN" baseline="-25000" dirty="0" err="1" smtClean="0"/>
                <a:t>T</a:t>
              </a:r>
              <a:r>
                <a:rPr kumimoji="1" lang="en-US" altLang="zh-CN" dirty="0" smtClean="0"/>
                <a:t> suppressed in most central collisions</a:t>
              </a:r>
              <a:endParaRPr kumimoji="1" lang="zh-CN" altLang="en-US" dirty="0"/>
            </a:p>
          </p:txBody>
        </p:sp>
      </p:grpSp>
      <p:sp>
        <p:nvSpPr>
          <p:cNvPr id="21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37312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8890A30-590C-40DB-9E27-8D90C2DDFF79}" type="slidenum">
              <a:rPr lang="en-US" sz="1400" smtClean="0"/>
              <a:pPr eaLnBrk="1" hangingPunct="1"/>
              <a:t>11</a:t>
            </a:fld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11056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 txBox="1">
            <a:spLocks noGrp="1"/>
          </p:cNvSpPr>
          <p:nvPr/>
        </p:nvSpPr>
        <p:spPr bwMode="auto">
          <a:xfrm>
            <a:off x="6553200" y="6496050"/>
            <a:ext cx="21336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3" rIns="91424" bIns="45713" anchor="b">
            <a:prstTxWarp prst="textNoShape">
              <a:avLst/>
            </a:prstTxWarp>
          </a:bodyPr>
          <a:lstStyle/>
          <a:p>
            <a:pPr algn="r"/>
            <a:fld id="{A10ECD90-7570-B449-A650-8E115122AA4F}" type="slidenum">
              <a:rPr lang="en-US" altLang="zh-CN">
                <a:latin typeface="Garamond" pitchFamily="-108" charset="0"/>
              </a:rPr>
              <a:pPr algn="r"/>
              <a:t>12</a:t>
            </a:fld>
            <a:endParaRPr lang="en-US" altLang="zh-CN">
              <a:latin typeface="Garamond" pitchFamily="-108" charset="0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2" y="-17324"/>
            <a:ext cx="8229601" cy="560387"/>
          </a:xfrm>
        </p:spPr>
        <p:txBody>
          <a:bodyPr/>
          <a:lstStyle/>
          <a:p>
            <a:pPr eaLnBrk="1" hangingPunct="1"/>
            <a:r>
              <a:rPr lang="en-US" altLang="zh-CN" sz="2800" dirty="0">
                <a:solidFill>
                  <a:srgbClr val="0000FF"/>
                </a:solidFill>
                <a:latin typeface="Arial" pitchFamily="-108" charset="0"/>
                <a:cs typeface="宋体" pitchFamily="-108" charset="-122"/>
              </a:rPr>
              <a:t>D</a:t>
            </a:r>
            <a:r>
              <a:rPr lang="en-US" altLang="zh-CN" sz="2800" baseline="30000" dirty="0">
                <a:solidFill>
                  <a:srgbClr val="0000FF"/>
                </a:solidFill>
                <a:latin typeface="Arial" pitchFamily="-108" charset="0"/>
                <a:cs typeface="宋体" pitchFamily="-108" charset="-122"/>
              </a:rPr>
              <a:t>0</a:t>
            </a:r>
            <a:r>
              <a:rPr lang="en-US" altLang="zh-CN" sz="2800" dirty="0">
                <a:solidFill>
                  <a:srgbClr val="0000FF"/>
                </a:solidFill>
                <a:latin typeface="Arial" pitchFamily="-108" charset="0"/>
                <a:cs typeface="宋体" pitchFamily="-108" charset="-122"/>
              </a:rPr>
              <a:t> v</a:t>
            </a:r>
            <a:r>
              <a:rPr lang="en-US" altLang="zh-CN" sz="2800" baseline="-25000" dirty="0">
                <a:solidFill>
                  <a:srgbClr val="0000FF"/>
                </a:solidFill>
                <a:latin typeface="Arial" pitchFamily="-108" charset="0"/>
                <a:cs typeface="宋体" pitchFamily="-108" charset="-122"/>
              </a:rPr>
              <a:t>2</a:t>
            </a:r>
            <a:r>
              <a:rPr lang="en-US" altLang="zh-CN" sz="2800" dirty="0">
                <a:solidFill>
                  <a:srgbClr val="0000FF"/>
                </a:solidFill>
                <a:latin typeface="Arial" pitchFamily="-108" charset="0"/>
                <a:cs typeface="宋体" pitchFamily="-108" charset="-122"/>
              </a:rPr>
              <a:t> measurement in </a:t>
            </a:r>
            <a:r>
              <a:rPr lang="en-US" altLang="zh-CN" sz="2800" dirty="0" err="1">
                <a:solidFill>
                  <a:srgbClr val="0000FF"/>
                </a:solidFill>
                <a:latin typeface="Arial" pitchFamily="-108" charset="0"/>
                <a:cs typeface="宋体" pitchFamily="-108" charset="-122"/>
              </a:rPr>
              <a:t>Au+Au</a:t>
            </a:r>
            <a:r>
              <a:rPr lang="en-US" altLang="zh-CN" sz="2800" dirty="0">
                <a:solidFill>
                  <a:srgbClr val="0000FF"/>
                </a:solidFill>
                <a:latin typeface="Arial" pitchFamily="-108" charset="0"/>
                <a:cs typeface="宋体" pitchFamily="-108" charset="-122"/>
              </a:rPr>
              <a:t> 200 </a:t>
            </a:r>
            <a:r>
              <a:rPr lang="en-US" altLang="zh-CN" sz="2800" dirty="0" err="1">
                <a:solidFill>
                  <a:srgbClr val="0000FF"/>
                </a:solidFill>
                <a:latin typeface="Arial" pitchFamily="-108" charset="0"/>
                <a:cs typeface="宋体" pitchFamily="-108" charset="-122"/>
              </a:rPr>
              <a:t>GeV</a:t>
            </a:r>
            <a:endParaRPr lang="en-US" altLang="zh-CN" sz="2800" dirty="0">
              <a:solidFill>
                <a:srgbClr val="0000FF"/>
              </a:solidFill>
              <a:latin typeface="Arial" pitchFamily="-108" charset="0"/>
              <a:cs typeface="宋体" pitchFamily="-108" charset="-122"/>
            </a:endParaRPr>
          </a:p>
        </p:txBody>
      </p:sp>
      <p:sp>
        <p:nvSpPr>
          <p:cNvPr id="19" name="TextBox 9"/>
          <p:cNvSpPr txBox="1"/>
          <p:nvPr/>
        </p:nvSpPr>
        <p:spPr>
          <a:xfrm>
            <a:off x="4196114" y="4695721"/>
            <a:ext cx="4857795" cy="893519"/>
          </a:xfrm>
          <a:prstGeom prst="rect">
            <a:avLst/>
          </a:prstGeom>
          <a:noFill/>
        </p:spPr>
        <p:txBody>
          <a:bodyPr wrap="square" lIns="80205" tIns="40103" rIns="80205" bIns="40103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 pitchFamily="34" charset="0"/>
              <a:buChar char="•"/>
            </a:pPr>
            <a:r>
              <a:rPr lang="en-US" sz="1600" dirty="0" smtClean="0">
                <a:latin typeface="Arial"/>
                <a:cs typeface="Arial"/>
              </a:rPr>
              <a:t>Need </a:t>
            </a:r>
            <a:r>
              <a:rPr lang="en-US" sz="1600" b="1" dirty="0">
                <a:solidFill>
                  <a:srgbClr val="0000FF"/>
                </a:solidFill>
                <a:latin typeface="Arial"/>
                <a:cs typeface="Arial"/>
              </a:rPr>
              <a:t>HFT</a:t>
            </a:r>
            <a:r>
              <a:rPr lang="en-US" sz="1600" dirty="0">
                <a:latin typeface="Arial"/>
                <a:cs typeface="Arial"/>
              </a:rPr>
              <a:t> for more </a:t>
            </a:r>
            <a:r>
              <a:rPr lang="en-US" sz="1600" b="1" dirty="0">
                <a:solidFill>
                  <a:srgbClr val="0000FF"/>
                </a:solidFill>
                <a:latin typeface="Arial"/>
                <a:cs typeface="Arial"/>
              </a:rPr>
              <a:t>precise measurement</a:t>
            </a:r>
            <a:r>
              <a:rPr lang="en-US" sz="1600" dirty="0">
                <a:latin typeface="Arial"/>
                <a:cs typeface="Arial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1600" dirty="0" smtClean="0">
                <a:latin typeface="Arial"/>
                <a:cs typeface="Arial"/>
              </a:rPr>
              <a:t>             </a:t>
            </a:r>
            <a:r>
              <a:rPr lang="en-US" sz="1600" dirty="0">
                <a:latin typeface="Arial"/>
                <a:cs typeface="Arial"/>
              </a:rPr>
              <a:t>- to </a:t>
            </a:r>
            <a:r>
              <a:rPr lang="en-US" sz="1600" dirty="0" smtClean="0">
                <a:latin typeface="Arial"/>
                <a:cs typeface="Arial"/>
              </a:rPr>
              <a:t>study </a:t>
            </a:r>
            <a:r>
              <a:rPr lang="en-US" sz="1600" dirty="0">
                <a:latin typeface="Arial"/>
                <a:cs typeface="Arial"/>
              </a:rPr>
              <a:t>the coalescence scenarios.</a:t>
            </a:r>
          </a:p>
          <a:p>
            <a:pPr>
              <a:lnSpc>
                <a:spcPct val="110000"/>
              </a:lnSpc>
            </a:pPr>
            <a:r>
              <a:rPr lang="en-US" sz="1600" dirty="0" smtClean="0">
                <a:latin typeface="Arial"/>
                <a:cs typeface="Arial"/>
              </a:rPr>
              <a:t>             </a:t>
            </a:r>
            <a:r>
              <a:rPr lang="en-US" sz="1600" dirty="0">
                <a:latin typeface="Arial"/>
                <a:cs typeface="Arial"/>
              </a:rPr>
              <a:t>- to </a:t>
            </a:r>
            <a:r>
              <a:rPr lang="en-US" sz="1600" dirty="0" smtClean="0">
                <a:latin typeface="Arial"/>
                <a:cs typeface="Arial"/>
              </a:rPr>
              <a:t>study </a:t>
            </a:r>
            <a:r>
              <a:rPr lang="en-US" sz="1600" dirty="0">
                <a:latin typeface="Arial"/>
                <a:cs typeface="Arial"/>
              </a:rPr>
              <a:t>the energy dependence</a:t>
            </a:r>
            <a:r>
              <a:rPr lang="en-US" sz="1600" dirty="0" smtClean="0">
                <a:latin typeface="Arial"/>
                <a:cs typeface="Arial"/>
              </a:rPr>
              <a:t>.</a:t>
            </a:r>
            <a:endParaRPr lang="en-US" sz="1600" dirty="0">
              <a:latin typeface="Arial"/>
              <a:cs typeface="Arial"/>
            </a:endParaRPr>
          </a:p>
        </p:txBody>
      </p:sp>
      <p:pic>
        <p:nvPicPr>
          <p:cNvPr id="18" name="图片 17" descr="D0_inplan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" y="635487"/>
            <a:ext cx="1993125" cy="2547041"/>
          </a:xfrm>
          <a:prstGeom prst="rect">
            <a:avLst/>
          </a:prstGeom>
        </p:spPr>
      </p:pic>
      <p:pic>
        <p:nvPicPr>
          <p:cNvPr id="21" name="图片 20" descr="D0_outplane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671" y="635486"/>
            <a:ext cx="1995056" cy="2549508"/>
          </a:xfrm>
          <a:prstGeom prst="rect">
            <a:avLst/>
          </a:prstGeom>
        </p:spPr>
      </p:pic>
      <p:pic>
        <p:nvPicPr>
          <p:cNvPr id="22" name="图片 21" descr="D0_inplane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" y="2841777"/>
            <a:ext cx="1995056" cy="2549508"/>
          </a:xfrm>
          <a:prstGeom prst="rect">
            <a:avLst/>
          </a:prstGeom>
        </p:spPr>
      </p:pic>
      <p:pic>
        <p:nvPicPr>
          <p:cNvPr id="23" name="图片 22" descr="D0_outplane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562" y="2830246"/>
            <a:ext cx="1995056" cy="2549508"/>
          </a:xfrm>
          <a:prstGeom prst="rect">
            <a:avLst/>
          </a:prstGeom>
        </p:spPr>
      </p:pic>
      <p:grpSp>
        <p:nvGrpSpPr>
          <p:cNvPr id="24" name="Group 32"/>
          <p:cNvGrpSpPr/>
          <p:nvPr/>
        </p:nvGrpSpPr>
        <p:grpSpPr>
          <a:xfrm>
            <a:off x="1408770" y="5218322"/>
            <a:ext cx="1994974" cy="1590449"/>
            <a:chOff x="1524000" y="4343400"/>
            <a:chExt cx="2331973" cy="1905000"/>
          </a:xfrm>
        </p:grpSpPr>
        <p:grpSp>
          <p:nvGrpSpPr>
            <p:cNvPr id="25" name="Group 24"/>
            <p:cNvGrpSpPr/>
            <p:nvPr/>
          </p:nvGrpSpPr>
          <p:grpSpPr>
            <a:xfrm>
              <a:off x="1524000" y="4343400"/>
              <a:ext cx="2057400" cy="1905000"/>
              <a:chOff x="1524000" y="4343400"/>
              <a:chExt cx="2057400" cy="1905000"/>
            </a:xfrm>
          </p:grpSpPr>
          <p:grpSp>
            <p:nvGrpSpPr>
              <p:cNvPr id="28" name="Group 19"/>
              <p:cNvGrpSpPr/>
              <p:nvPr/>
            </p:nvGrpSpPr>
            <p:grpSpPr>
              <a:xfrm>
                <a:off x="1524000" y="4343400"/>
                <a:ext cx="1905000" cy="1905000"/>
                <a:chOff x="1524000" y="4343400"/>
                <a:chExt cx="1905000" cy="1905000"/>
              </a:xfrm>
            </p:grpSpPr>
            <p:graphicFrame>
              <p:nvGraphicFramePr>
                <p:cNvPr id="31" name="Chart 27"/>
                <p:cNvGraphicFramePr/>
                <p:nvPr/>
              </p:nvGraphicFramePr>
              <p:xfrm>
                <a:off x="1752600" y="4572000"/>
                <a:ext cx="1447800" cy="14478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7"/>
                </a:graphicData>
              </a:graphic>
            </p:graphicFrame>
            <p:cxnSp>
              <p:nvCxnSpPr>
                <p:cNvPr id="32" name="Straight Connector 28"/>
                <p:cNvCxnSpPr/>
                <p:nvPr/>
              </p:nvCxnSpPr>
              <p:spPr>
                <a:xfrm>
                  <a:off x="1524000" y="5294376"/>
                  <a:ext cx="19050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29"/>
                <p:cNvCxnSpPr/>
                <p:nvPr/>
              </p:nvCxnSpPr>
              <p:spPr>
                <a:xfrm rot="16200000">
                  <a:off x="1527048" y="5295106"/>
                  <a:ext cx="190500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aphicFrame>
            <p:nvGraphicFramePr>
              <p:cNvPr id="29" name="Object 25"/>
              <p:cNvGraphicFramePr>
                <a:graphicFrameLocks noChangeAspect="1"/>
              </p:cNvGraphicFramePr>
              <p:nvPr/>
            </p:nvGraphicFramePr>
            <p:xfrm>
              <a:off x="3014662" y="4759325"/>
              <a:ext cx="490538" cy="1936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72" name="Equation" r:id="rId8" imgW="317500" imgH="127000" progId="Equation.3">
                      <p:embed/>
                    </p:oleObj>
                  </mc:Choice>
                  <mc:Fallback>
                    <p:oleObj name="Equation" r:id="rId8" imgW="317500" imgH="1270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14662" y="4759325"/>
                            <a:ext cx="490538" cy="1936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" name="Object 3"/>
              <p:cNvGraphicFramePr>
                <a:graphicFrameLocks noChangeAspect="1"/>
              </p:cNvGraphicFramePr>
              <p:nvPr/>
            </p:nvGraphicFramePr>
            <p:xfrm>
              <a:off x="2959100" y="5594350"/>
              <a:ext cx="622300" cy="1952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73" name="Equation" r:id="rId10" imgW="406400" imgH="127000" progId="Equation.3">
                      <p:embed/>
                    </p:oleObj>
                  </mc:Choice>
                  <mc:Fallback>
                    <p:oleObj name="Equation" r:id="rId10" imgW="406400" imgH="1270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59100" y="5594350"/>
                            <a:ext cx="622300" cy="19526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6" name="TextBox 22"/>
            <p:cNvSpPr txBox="1"/>
            <p:nvPr/>
          </p:nvSpPr>
          <p:spPr>
            <a:xfrm>
              <a:off x="3505200" y="5105400"/>
              <a:ext cx="350773" cy="4423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x</a:t>
              </a:r>
              <a:endParaRPr lang="en-US" dirty="0"/>
            </a:p>
          </p:txBody>
        </p:sp>
        <p:sp>
          <p:nvSpPr>
            <p:cNvPr id="27" name="TextBox 23"/>
            <p:cNvSpPr txBox="1"/>
            <p:nvPr/>
          </p:nvSpPr>
          <p:spPr>
            <a:xfrm>
              <a:off x="2057400" y="4343400"/>
              <a:ext cx="350773" cy="4423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y</a:t>
              </a:r>
              <a:endParaRPr lang="en-US" dirty="0"/>
            </a:p>
          </p:txBody>
        </p:sp>
      </p:grpSp>
      <p:pic>
        <p:nvPicPr>
          <p:cNvPr id="2" name="图片 1" descr="D0_Jpsi_v2.gi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187" y="548680"/>
            <a:ext cx="4899978" cy="373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4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 txBox="1">
            <a:spLocks noGrp="1"/>
          </p:cNvSpPr>
          <p:nvPr/>
        </p:nvSpPr>
        <p:spPr bwMode="auto">
          <a:xfrm>
            <a:off x="6553200" y="6496050"/>
            <a:ext cx="21336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36" tIns="43618" rIns="87236" bIns="43618" anchor="b">
            <a:prstTxWarp prst="textNoShape">
              <a:avLst/>
            </a:prstTxWarp>
          </a:bodyPr>
          <a:lstStyle/>
          <a:p>
            <a:pPr algn="r"/>
            <a:fld id="{A10ECD90-7570-B449-A650-8E115122AA4F}" type="slidenum">
              <a:rPr lang="en-US" altLang="zh-CN">
                <a:latin typeface="Garamond" pitchFamily="-108" charset="0"/>
              </a:rPr>
              <a:pPr algn="r"/>
              <a:t>13</a:t>
            </a:fld>
            <a:endParaRPr lang="en-US" altLang="zh-CN" dirty="0">
              <a:latin typeface="Garamond" pitchFamily="-108" charset="0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2" y="24960"/>
            <a:ext cx="8229601" cy="58296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600" b="1" dirty="0" smtClean="0">
                <a:solidFill>
                  <a:srgbClr val="0000FF"/>
                </a:solidFill>
                <a:latin typeface="Arial" pitchFamily="-108" charset="0"/>
                <a:cs typeface="宋体" pitchFamily="-108" charset="-122"/>
              </a:rPr>
              <a:t>Summary </a:t>
            </a:r>
            <a:r>
              <a:rPr lang="en-US" altLang="zh-CN" sz="2600" b="1" smtClean="0">
                <a:solidFill>
                  <a:srgbClr val="0000FF"/>
                </a:solidFill>
                <a:latin typeface="Arial" pitchFamily="-108" charset="0"/>
                <a:cs typeface="宋体" pitchFamily="-108" charset="-122"/>
              </a:rPr>
              <a:t>and Outlook</a:t>
            </a:r>
            <a:endParaRPr lang="en-US" altLang="zh-CN" sz="2600" b="1" dirty="0">
              <a:solidFill>
                <a:srgbClr val="0000FF"/>
              </a:solidFill>
              <a:latin typeface="Arial" pitchFamily="-108" charset="0"/>
              <a:cs typeface="宋体" pitchFamily="-108" charset="-122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189026" y="849014"/>
            <a:ext cx="8497776" cy="4076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205" tIns="40103" rIns="80205" bIns="40103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1579"/>
              </a:spcAft>
              <a:buClr>
                <a:srgbClr val="0000FF"/>
              </a:buClr>
              <a:buFont typeface="Arial" pitchFamily="34" charset="0"/>
              <a:buChar char="•"/>
            </a:pPr>
            <a:r>
              <a:rPr lang="en-US" dirty="0" smtClean="0">
                <a:latin typeface="Arial"/>
                <a:cs typeface="Arial"/>
              </a:rPr>
              <a:t> The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charm cross section </a:t>
            </a:r>
            <a:r>
              <a:rPr lang="en-US" dirty="0" smtClean="0">
                <a:latin typeface="Arial"/>
                <a:cs typeface="Arial"/>
              </a:rPr>
              <a:t>per nucleon-nucleon collision in mid-rapidity is measured to be </a:t>
            </a:r>
          </a:p>
          <a:p>
            <a:pPr>
              <a:spcAft>
                <a:spcPts val="526"/>
              </a:spcAft>
              <a:buClr>
                <a:srgbClr val="0000FF"/>
              </a:buClr>
            </a:pP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    </a:t>
            </a:r>
            <a:endParaRPr lang="en-US" altLang="zh-CN" dirty="0" smtClean="0"/>
          </a:p>
          <a:p>
            <a:pPr>
              <a:spcAft>
                <a:spcPts val="526"/>
              </a:spcAft>
              <a:buClr>
                <a:srgbClr val="0000FF"/>
              </a:buClr>
            </a:pPr>
            <a:endParaRPr lang="en-US" dirty="0" smtClean="0">
              <a:latin typeface="Arial"/>
              <a:cs typeface="Arial"/>
            </a:endParaRPr>
          </a:p>
          <a:p>
            <a:pPr marL="285750" indent="-285750">
              <a:spcAft>
                <a:spcPts val="1579"/>
              </a:spcAft>
              <a:buClr>
                <a:srgbClr val="0000FF"/>
              </a:buClr>
              <a:buFont typeface="Arial" pitchFamily="34" charset="0"/>
              <a:buChar char="•"/>
            </a:pPr>
            <a:r>
              <a:rPr lang="en-US" dirty="0" smtClean="0">
                <a:latin typeface="Arial"/>
                <a:cs typeface="Arial"/>
              </a:rPr>
              <a:t> Charm cross sections at mid-rapidity follow number of binary collisions scaling, which indicates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charm quarks are mostly produced via initial hard scatterings.</a:t>
            </a:r>
            <a:endParaRPr lang="en-US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285750" indent="-285750">
              <a:spcAft>
                <a:spcPts val="1579"/>
              </a:spcAft>
              <a:buClr>
                <a:srgbClr val="0000FF"/>
              </a:buClr>
              <a:buFont typeface="Arial" pitchFamily="34" charset="0"/>
              <a:buChar char="•"/>
            </a:pPr>
            <a:r>
              <a:rPr lang="en-US" dirty="0" smtClean="0">
                <a:latin typeface="Arial"/>
                <a:cs typeface="Arial"/>
              </a:rPr>
              <a:t> Observed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large</a:t>
            </a:r>
            <a:r>
              <a:rPr lang="en-US" altLang="zh-CN" dirty="0" smtClean="0">
                <a:solidFill>
                  <a:srgbClr val="0000FF"/>
                </a:solidFill>
                <a:latin typeface="Arial"/>
                <a:cs typeface="Arial"/>
              </a:rPr>
              <a:t> high-</a:t>
            </a:r>
            <a:r>
              <a:rPr lang="en-US" altLang="zh-CN" dirty="0" err="1" smtClean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lang="en-US" altLang="zh-CN" baseline="-25000" dirty="0" err="1" smtClean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lang="en-US" altLang="zh-CN" baseline="-250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suppression of heavy quark </a:t>
            </a:r>
            <a:r>
              <a:rPr lang="en-US" dirty="0" smtClean="0">
                <a:latin typeface="Arial"/>
                <a:cs typeface="Arial"/>
              </a:rPr>
              <a:t>production in  D</a:t>
            </a:r>
            <a:r>
              <a:rPr lang="en-US" baseline="30000" dirty="0" smtClean="0">
                <a:latin typeface="Arial"/>
                <a:cs typeface="Arial"/>
              </a:rPr>
              <a:t>0</a:t>
            </a:r>
            <a:r>
              <a:rPr lang="en-US" dirty="0" smtClean="0">
                <a:latin typeface="Arial"/>
                <a:cs typeface="Arial"/>
              </a:rPr>
              <a:t> meson measurement in 200 </a:t>
            </a:r>
            <a:r>
              <a:rPr lang="en-US" dirty="0" err="1" smtClean="0">
                <a:latin typeface="Arial"/>
                <a:cs typeface="Arial"/>
              </a:rPr>
              <a:t>GeV</a:t>
            </a:r>
            <a:r>
              <a:rPr lang="en-US" dirty="0" smtClean="0">
                <a:latin typeface="Arial"/>
                <a:cs typeface="Arial"/>
              </a:rPr>
              <a:t> central </a:t>
            </a:r>
            <a:r>
              <a:rPr lang="en-US" dirty="0" err="1" smtClean="0">
                <a:latin typeface="Arial"/>
                <a:cs typeface="Arial"/>
              </a:rPr>
              <a:t>Au+Au</a:t>
            </a:r>
            <a:r>
              <a:rPr lang="en-US" dirty="0" smtClean="0">
                <a:latin typeface="Arial"/>
                <a:cs typeface="Arial"/>
              </a:rPr>
              <a:t> collisions. Similar to light quarks.</a:t>
            </a:r>
          </a:p>
          <a:p>
            <a:pPr marL="285750" indent="-285750">
              <a:spcAft>
                <a:spcPts val="1579"/>
              </a:spcAft>
              <a:buClr>
                <a:srgbClr val="0000FF"/>
              </a:buClr>
              <a:buFont typeface="Arial" pitchFamily="34" charset="0"/>
              <a:buChar char="•"/>
            </a:pPr>
            <a:r>
              <a:rPr lang="en-US" dirty="0" smtClean="0">
                <a:latin typeface="Arial"/>
                <a:cs typeface="Arial"/>
              </a:rPr>
              <a:t> Preliminary measurement of </a:t>
            </a:r>
            <a:r>
              <a:rPr lang="en-US" altLang="zh-CN" smtClean="0">
                <a:latin typeface="Arial"/>
                <a:cs typeface="Arial"/>
              </a:rPr>
              <a:t>v</a:t>
            </a:r>
            <a:r>
              <a:rPr lang="en-US" altLang="zh-CN" baseline="-25000" smtClean="0">
                <a:latin typeface="Arial"/>
                <a:cs typeface="Arial"/>
              </a:rPr>
              <a:t>2</a:t>
            </a:r>
            <a:r>
              <a:rPr lang="en-US" altLang="zh-CN" smtClean="0">
                <a:latin typeface="Arial"/>
                <a:cs typeface="Arial"/>
              </a:rPr>
              <a:t>  </a:t>
            </a:r>
            <a:r>
              <a:rPr lang="en-US" altLang="zh-CN" dirty="0">
                <a:latin typeface="Arial"/>
                <a:cs typeface="Arial"/>
              </a:rPr>
              <a:t>for </a:t>
            </a:r>
            <a:r>
              <a:rPr lang="en-US" altLang="zh-CN" dirty="0" smtClean="0">
                <a:latin typeface="Arial"/>
                <a:cs typeface="Arial"/>
              </a:rPr>
              <a:t>D</a:t>
            </a:r>
            <a:r>
              <a:rPr lang="en-US" altLang="zh-CN" baseline="30000" dirty="0" smtClean="0">
                <a:latin typeface="Arial"/>
                <a:cs typeface="Arial"/>
              </a:rPr>
              <a:t>0</a:t>
            </a:r>
            <a:r>
              <a:rPr lang="en-US" altLang="zh-CN" dirty="0" smtClean="0">
                <a:latin typeface="Arial"/>
                <a:cs typeface="Arial"/>
              </a:rPr>
              <a:t>.</a:t>
            </a:r>
            <a:endParaRPr lang="en-US" altLang="zh-CN" baseline="300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285750" indent="-285750">
              <a:spcAft>
                <a:spcPts val="1579"/>
              </a:spcAft>
              <a:buClr>
                <a:srgbClr val="0000FF"/>
              </a:buClr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altLang="zh-CN" dirty="0" smtClean="0">
                <a:latin typeface="Arial"/>
                <a:cs typeface="Arial"/>
              </a:rPr>
              <a:t>HFT upgrade with increasing RHIC luminosity is expected to provide much </a:t>
            </a:r>
            <a:r>
              <a:rPr lang="en-US" altLang="zh-CN" dirty="0" smtClean="0">
                <a:solidFill>
                  <a:srgbClr val="0000FF"/>
                </a:solidFill>
                <a:latin typeface="Arial"/>
                <a:cs typeface="Arial"/>
              </a:rPr>
              <a:t>more precise measurement</a:t>
            </a:r>
            <a:r>
              <a:rPr lang="en-US" altLang="zh-CN" dirty="0" smtClean="0">
                <a:solidFill>
                  <a:srgbClr val="A70031"/>
                </a:solidFill>
                <a:latin typeface="Arial"/>
                <a:cs typeface="Arial"/>
              </a:rPr>
              <a:t> </a:t>
            </a:r>
            <a:r>
              <a:rPr lang="en-US" altLang="zh-CN" dirty="0" smtClean="0">
                <a:latin typeface="Arial"/>
                <a:cs typeface="Arial"/>
              </a:rPr>
              <a:t>on open heavy flavors.</a:t>
            </a:r>
            <a:endParaRPr lang="en-US" altLang="zh-CN" dirty="0">
              <a:latin typeface="Arial"/>
              <a:cs typeface="Arial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791712"/>
              </p:ext>
            </p:extLst>
          </p:nvPr>
        </p:nvGraphicFramePr>
        <p:xfrm>
          <a:off x="1004888" y="1484313"/>
          <a:ext cx="6867525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Rovnice" r:id="rId3" imgW="5244840" imgH="520560" progId="Equation.3">
                  <p:embed/>
                </p:oleObj>
              </mc:Choice>
              <mc:Fallback>
                <p:oleObj name="Rovnice" r:id="rId3" imgW="5244840" imgH="5205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4888" y="1484313"/>
                        <a:ext cx="6867525" cy="722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583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 txBox="1">
            <a:spLocks noGrp="1"/>
          </p:cNvSpPr>
          <p:nvPr/>
        </p:nvSpPr>
        <p:spPr bwMode="auto">
          <a:xfrm>
            <a:off x="6553200" y="6496050"/>
            <a:ext cx="21336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36" tIns="43618" rIns="87236" bIns="43618" anchor="b">
            <a:prstTxWarp prst="textNoShape">
              <a:avLst/>
            </a:prstTxWarp>
          </a:bodyPr>
          <a:lstStyle/>
          <a:p>
            <a:pPr algn="r"/>
            <a:fld id="{A10ECD90-7570-B449-A650-8E115122AA4F}" type="slidenum">
              <a:rPr lang="en-US" altLang="zh-CN">
                <a:latin typeface="Garamond" pitchFamily="-108" charset="0"/>
              </a:rPr>
              <a:pPr algn="r"/>
              <a:t>14</a:t>
            </a:fld>
            <a:endParaRPr lang="en-US" altLang="zh-CN">
              <a:latin typeface="Garamond" pitchFamily="-108" charset="0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2" y="24960"/>
            <a:ext cx="8229601" cy="58296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600" dirty="0">
                <a:solidFill>
                  <a:srgbClr val="0000FF"/>
                </a:solidFill>
                <a:latin typeface="Arial" pitchFamily="-108" charset="0"/>
                <a:cs typeface="宋体" pitchFamily="-108" charset="-122"/>
              </a:rPr>
              <a:t>Heavy Flavor Tracker</a:t>
            </a:r>
          </a:p>
        </p:txBody>
      </p:sp>
      <p:pic>
        <p:nvPicPr>
          <p:cNvPr id="9" name="Picture 2" descr="C:\Users\ECAnderssen_local\Desktop\Figures Integration\STAR HALL 3D_Zoom_1.jpg"/>
          <p:cNvPicPr>
            <a:picLocks noChangeAspect="1" noChangeArrowheads="1"/>
          </p:cNvPicPr>
          <p:nvPr/>
        </p:nvPicPr>
        <p:blipFill>
          <a:blip r:embed="rId2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46" y="899416"/>
            <a:ext cx="7480343" cy="484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4599840" y="977970"/>
            <a:ext cx="3402008" cy="2229787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25400">
            <a:solidFill>
              <a:srgbClr val="FF0000"/>
            </a:solidFill>
            <a:round/>
            <a:headEnd/>
            <a:tailEnd/>
          </a:ln>
        </p:spPr>
        <p:txBody>
          <a:bodyPr lIns="80187" tIns="40092" rIns="80187" bIns="40092" anchor="ctr"/>
          <a:lstStyle/>
          <a:p>
            <a:pPr algn="ctr">
              <a:defRPr/>
            </a:pPr>
            <a:endParaRPr lang="en-US" sz="1600" kern="0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2" name="Oval 5"/>
          <p:cNvSpPr/>
          <p:nvPr/>
        </p:nvSpPr>
        <p:spPr>
          <a:xfrm>
            <a:off x="3473993" y="2732827"/>
            <a:ext cx="1411053" cy="892203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</a:ln>
          <a:effectLst/>
        </p:spPr>
        <p:txBody>
          <a:bodyPr lIns="80187" tIns="40092" rIns="80187" bIns="40092" anchor="ctr"/>
          <a:lstStyle/>
          <a:p>
            <a:pPr algn="ctr">
              <a:defRPr/>
            </a:pPr>
            <a:endParaRPr lang="en-US" sz="1600" kern="0" dirty="0">
              <a:ln>
                <a:solidFill>
                  <a:srgbClr val="FF0000"/>
                </a:solidFill>
              </a:ln>
              <a:noFill/>
            </a:endParaRPr>
          </a:p>
        </p:txBody>
      </p:sp>
      <p:cxnSp>
        <p:nvCxnSpPr>
          <p:cNvPr id="13" name="Straight Arrow Connector 7"/>
          <p:cNvCxnSpPr>
            <a:cxnSpLocks noChangeShapeType="1"/>
          </p:cNvCxnSpPr>
          <p:nvPr/>
        </p:nvCxnSpPr>
        <p:spPr bwMode="auto">
          <a:xfrm rot="5400000">
            <a:off x="3543111" y="1724668"/>
            <a:ext cx="1274164" cy="1154374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rot="10800000" flipV="1">
            <a:off x="4309215" y="3130641"/>
            <a:ext cx="2630614" cy="508801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23"/>
          <p:cNvSpPr/>
          <p:nvPr/>
        </p:nvSpPr>
        <p:spPr>
          <a:xfrm>
            <a:off x="3953397" y="4275080"/>
            <a:ext cx="962883" cy="445381"/>
          </a:xfrm>
          <a:prstGeom prst="rect">
            <a:avLst/>
          </a:prstGeom>
          <a:solidFill>
            <a:srgbClr val="FFFFFF">
              <a:alpha val="50196"/>
            </a:srgbClr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lIns="80187" tIns="40092" rIns="80187" bIns="40092" anchor="ctr"/>
          <a:lstStyle/>
          <a:p>
            <a:pPr algn="ctr">
              <a:defRPr/>
            </a:pPr>
            <a:r>
              <a:rPr lang="en-US" sz="1600" kern="0" dirty="0">
                <a:solidFill>
                  <a:sysClr val="window" lastClr="FFFFFF"/>
                </a:solidFill>
              </a:rPr>
              <a:t>TPC Volume</a:t>
            </a:r>
          </a:p>
        </p:txBody>
      </p:sp>
      <p:sp>
        <p:nvSpPr>
          <p:cNvPr id="16" name="Rectangle 34"/>
          <p:cNvSpPr/>
          <p:nvPr/>
        </p:nvSpPr>
        <p:spPr>
          <a:xfrm rot="1695205">
            <a:off x="1513034" y="4927499"/>
            <a:ext cx="1932024" cy="335328"/>
          </a:xfrm>
          <a:prstGeom prst="rect">
            <a:avLst/>
          </a:prstGeom>
          <a:noFill/>
        </p:spPr>
        <p:txBody>
          <a:bodyPr lIns="80187" tIns="40092" rIns="80187" bIns="40092">
            <a:spAutoFit/>
            <a:scene3d>
              <a:camera prst="isometricOffAxis1Right"/>
              <a:lightRig rig="threePt" dir="t"/>
            </a:scene3d>
          </a:bodyPr>
          <a:lstStyle/>
          <a:p>
            <a:pPr algn="ctr">
              <a:defRPr/>
            </a:pPr>
            <a:r>
              <a:rPr lang="en-US" sz="1600" b="1" kern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宋体" pitchFamily="2" charset="-122"/>
              </a:rPr>
              <a:t>Solenoid</a:t>
            </a:r>
          </a:p>
        </p:txBody>
      </p:sp>
      <p:sp>
        <p:nvSpPr>
          <p:cNvPr id="17" name="TextBox 91"/>
          <p:cNvSpPr txBox="1"/>
          <p:nvPr/>
        </p:nvSpPr>
        <p:spPr>
          <a:xfrm>
            <a:off x="2545130" y="3826815"/>
            <a:ext cx="1723265" cy="327188"/>
          </a:xfrm>
          <a:prstGeom prst="rect">
            <a:avLst/>
          </a:prstGeom>
          <a:noFill/>
        </p:spPr>
        <p:txBody>
          <a:bodyPr wrap="none" lIns="80187" tIns="40092" rIns="80187" bIns="40092">
            <a:spAutoFit/>
          </a:bodyPr>
          <a:lstStyle/>
          <a:p>
            <a:pPr algn="ctr">
              <a:defRPr/>
            </a:pPr>
            <a:r>
              <a:rPr lang="en-US" sz="1600" kern="0" dirty="0">
                <a:solidFill>
                  <a:srgbClr val="FFFFFF"/>
                </a:solidFill>
                <a:latin typeface="Arial" pitchFamily="34" charset="0"/>
                <a:ea typeface="宋体" pitchFamily="2" charset="-122"/>
              </a:rPr>
              <a:t>Outer Field Cage</a:t>
            </a:r>
          </a:p>
        </p:txBody>
      </p:sp>
      <p:cxnSp>
        <p:nvCxnSpPr>
          <p:cNvPr id="18" name="Straight Arrow Connector 37"/>
          <p:cNvCxnSpPr>
            <a:cxnSpLocks noChangeShapeType="1"/>
          </p:cNvCxnSpPr>
          <p:nvPr/>
        </p:nvCxnSpPr>
        <p:spPr bwMode="auto">
          <a:xfrm rot="16200000" flipH="1">
            <a:off x="3141687" y="4364995"/>
            <a:ext cx="619786" cy="882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extBox 93"/>
          <p:cNvSpPr txBox="1"/>
          <p:nvPr/>
        </p:nvSpPr>
        <p:spPr>
          <a:xfrm>
            <a:off x="2203049" y="1816117"/>
            <a:ext cx="1676778" cy="327188"/>
          </a:xfrm>
          <a:prstGeom prst="rect">
            <a:avLst/>
          </a:prstGeom>
          <a:noFill/>
        </p:spPr>
        <p:txBody>
          <a:bodyPr wrap="none" lIns="80187" tIns="40092" rIns="80187" bIns="40092">
            <a:spAutoFit/>
          </a:bodyPr>
          <a:lstStyle/>
          <a:p>
            <a:pPr algn="ctr">
              <a:defRPr/>
            </a:pPr>
            <a:r>
              <a:rPr lang="en-US" sz="1600" kern="0" dirty="0">
                <a:solidFill>
                  <a:schemeClr val="bg1"/>
                </a:solidFill>
                <a:latin typeface="Arial" pitchFamily="34" charset="0"/>
                <a:ea typeface="宋体" pitchFamily="2" charset="-122"/>
              </a:rPr>
              <a:t>Inner Field Cage</a:t>
            </a:r>
          </a:p>
        </p:txBody>
      </p:sp>
      <p:cxnSp>
        <p:nvCxnSpPr>
          <p:cNvPr id="20" name="Straight Arrow Connector 40"/>
          <p:cNvCxnSpPr>
            <a:cxnSpLocks noChangeShapeType="1"/>
            <a:stCxn id="19" idx="2"/>
          </p:cNvCxnSpPr>
          <p:nvPr/>
        </p:nvCxnSpPr>
        <p:spPr bwMode="auto">
          <a:xfrm flipH="1">
            <a:off x="3035330" y="2143305"/>
            <a:ext cx="6108" cy="467002"/>
          </a:xfrm>
          <a:prstGeom prst="straightConnector1">
            <a:avLst/>
          </a:prstGeom>
          <a:noFill/>
          <a:ln w="9525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Box 79"/>
          <p:cNvSpPr txBox="1"/>
          <p:nvPr/>
        </p:nvSpPr>
        <p:spPr>
          <a:xfrm>
            <a:off x="7313302" y="1413979"/>
            <a:ext cx="581927" cy="819631"/>
          </a:xfrm>
          <a:prstGeom prst="rect">
            <a:avLst/>
          </a:prstGeom>
          <a:solidFill>
            <a:srgbClr val="FFFFFF">
              <a:alpha val="58824"/>
            </a:srgbClr>
          </a:solidFill>
        </p:spPr>
        <p:txBody>
          <a:bodyPr wrap="none" lIns="80187" tIns="40092" rIns="80187" bIns="40092">
            <a:spAutoFit/>
          </a:bodyPr>
          <a:lstStyle/>
          <a:p>
            <a:pPr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Arial" pitchFamily="34" charset="0"/>
                <a:ea typeface="宋体" pitchFamily="2" charset="-122"/>
              </a:rPr>
              <a:t>SSD</a:t>
            </a:r>
          </a:p>
          <a:p>
            <a:pPr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Arial" pitchFamily="34" charset="0"/>
                <a:ea typeface="宋体" pitchFamily="2" charset="-122"/>
              </a:rPr>
              <a:t>IST</a:t>
            </a:r>
          </a:p>
          <a:p>
            <a:pPr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Arial" pitchFamily="34" charset="0"/>
                <a:ea typeface="宋体" pitchFamily="2" charset="-122"/>
              </a:rPr>
              <a:t>PXL</a:t>
            </a:r>
          </a:p>
        </p:txBody>
      </p:sp>
      <p:cxnSp>
        <p:nvCxnSpPr>
          <p:cNvPr id="22" name="Straight Arrow Connector 44"/>
          <p:cNvCxnSpPr>
            <a:cxnSpLocks noChangeShapeType="1"/>
          </p:cNvCxnSpPr>
          <p:nvPr/>
        </p:nvCxnSpPr>
        <p:spPr bwMode="auto">
          <a:xfrm rot="10800000" flipV="1">
            <a:off x="6672286" y="1540823"/>
            <a:ext cx="641018" cy="128281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46"/>
          <p:cNvCxnSpPr>
            <a:cxnSpLocks noChangeShapeType="1"/>
            <a:stCxn id="21" idx="1"/>
          </p:cNvCxnSpPr>
          <p:nvPr/>
        </p:nvCxnSpPr>
        <p:spPr bwMode="auto">
          <a:xfrm flipH="1">
            <a:off x="6543270" y="1823795"/>
            <a:ext cx="770032" cy="129255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49"/>
          <p:cNvCxnSpPr>
            <a:cxnSpLocks noChangeShapeType="1"/>
          </p:cNvCxnSpPr>
          <p:nvPr/>
        </p:nvCxnSpPr>
        <p:spPr bwMode="auto">
          <a:xfrm rot="10800000" flipV="1">
            <a:off x="6351772" y="2051058"/>
            <a:ext cx="961526" cy="126840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Rectangle 54"/>
          <p:cNvSpPr/>
          <p:nvPr/>
        </p:nvSpPr>
        <p:spPr>
          <a:xfrm rot="1282124">
            <a:off x="1384787" y="5164923"/>
            <a:ext cx="706962" cy="327188"/>
          </a:xfrm>
          <a:prstGeom prst="rect">
            <a:avLst/>
          </a:prstGeom>
          <a:noFill/>
        </p:spPr>
        <p:txBody>
          <a:bodyPr wrap="none" lIns="80187" tIns="40092" rIns="80187" bIns="40092">
            <a:spAutoFit/>
          </a:bodyPr>
          <a:lstStyle/>
          <a:p>
            <a:pPr algn="ctr">
              <a:defRPr/>
            </a:pPr>
            <a:r>
              <a:rPr lang="en-US" sz="1600" b="1" kern="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ea typeface="宋体" pitchFamily="2" charset="-122"/>
              </a:rPr>
              <a:t>EAST</a:t>
            </a:r>
          </a:p>
        </p:txBody>
      </p:sp>
      <p:sp>
        <p:nvSpPr>
          <p:cNvPr id="26" name="Rectangle 55"/>
          <p:cNvSpPr/>
          <p:nvPr/>
        </p:nvSpPr>
        <p:spPr>
          <a:xfrm>
            <a:off x="7259611" y="5426111"/>
            <a:ext cx="753449" cy="327188"/>
          </a:xfrm>
          <a:prstGeom prst="rect">
            <a:avLst/>
          </a:prstGeom>
          <a:noFill/>
        </p:spPr>
        <p:txBody>
          <a:bodyPr wrap="none" lIns="80187" tIns="40092" rIns="80187" bIns="40092">
            <a:spAutoFit/>
          </a:bodyPr>
          <a:lstStyle/>
          <a:p>
            <a:pPr algn="ctr">
              <a:defRPr/>
            </a:pPr>
            <a:r>
              <a:rPr lang="en-US" sz="1600" b="1" kern="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ea typeface="宋体" pitchFamily="2" charset="-122"/>
              </a:rPr>
              <a:t>WEST</a:t>
            </a:r>
          </a:p>
        </p:txBody>
      </p:sp>
      <p:sp>
        <p:nvSpPr>
          <p:cNvPr id="27" name="TextBox 85"/>
          <p:cNvSpPr txBox="1"/>
          <p:nvPr/>
        </p:nvSpPr>
        <p:spPr>
          <a:xfrm rot="1380863">
            <a:off x="4517585" y="3750162"/>
            <a:ext cx="805361" cy="339411"/>
          </a:xfrm>
          <a:prstGeom prst="ellipse">
            <a:avLst/>
          </a:prstGeom>
          <a:solidFill>
            <a:srgbClr val="FFFFFF">
              <a:alpha val="43137"/>
            </a:srgbClr>
          </a:solidFill>
        </p:spPr>
        <p:txBody>
          <a:bodyPr lIns="80187" tIns="40092" rIns="80187" bIns="40092"/>
          <a:lstStyle/>
          <a:p>
            <a:pPr algn="ctr">
              <a:defRPr/>
            </a:pPr>
            <a:r>
              <a:rPr lang="en-US" sz="1400" kern="0" dirty="0">
                <a:solidFill>
                  <a:srgbClr val="FFFFFF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FGT</a:t>
            </a:r>
          </a:p>
        </p:txBody>
      </p:sp>
      <p:sp>
        <p:nvSpPr>
          <p:cNvPr id="28" name="TextBox 86"/>
          <p:cNvSpPr txBox="1"/>
          <p:nvPr/>
        </p:nvSpPr>
        <p:spPr>
          <a:xfrm>
            <a:off x="5998676" y="1151652"/>
            <a:ext cx="897695" cy="318541"/>
          </a:xfrm>
          <a:prstGeom prst="ellipse">
            <a:avLst/>
          </a:prstGeom>
          <a:gradFill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0"/>
          </a:gradFill>
        </p:spPr>
        <p:txBody>
          <a:bodyPr lIns="80187" tIns="40092" rIns="80187" bIns="40092" anchor="ctr" anchorCtr="1"/>
          <a:lstStyle/>
          <a:p>
            <a:pPr algn="ctr"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Arial" pitchFamily="34" charset="0"/>
                <a:ea typeface="宋体" pitchFamily="2" charset="-122"/>
              </a:rPr>
              <a:t>HFT</a:t>
            </a:r>
          </a:p>
        </p:txBody>
      </p:sp>
      <p:graphicFrame>
        <p:nvGraphicFramePr>
          <p:cNvPr id="29" name="Group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064873"/>
              </p:ext>
            </p:extLst>
          </p:nvPr>
        </p:nvGraphicFramePr>
        <p:xfrm>
          <a:off x="5158017" y="4275084"/>
          <a:ext cx="3881413" cy="2027972"/>
        </p:xfrm>
        <a:graphic>
          <a:graphicData uri="http://schemas.openxmlformats.org/drawingml/2006/table">
            <a:tbl>
              <a:tblPr/>
              <a:tblGrid>
                <a:gridCol w="763245"/>
                <a:gridCol w="654598"/>
                <a:gridCol w="1477599"/>
                <a:gridCol w="985971"/>
              </a:tblGrid>
              <a:tr h="704802"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Detector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Radius</a:t>
                      </a:r>
                    </a:p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(cm)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Hit Resolution </a:t>
                      </a:r>
                    </a:p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R/</a:t>
                      </a:r>
                      <a:r>
                        <a:rPr kumimoji="0" lang="en-US" altLang="zh-CN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  <a:sym typeface="Symbol" charset="0"/>
                        </a:rPr>
                        <a:t> - Z (m - m)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  <a:sym typeface="Symbol" charset="0"/>
                        </a:rPr>
                        <a:t>Radiation length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63223"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SSD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22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20  </a:t>
                      </a:r>
                      <a:r>
                        <a:rPr kumimoji="0" lang="en-US" altLang="zh-CN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/ </a:t>
                      </a: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740</a:t>
                      </a:r>
                      <a:endParaRPr kumimoji="0" lang="en-US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1% X</a:t>
                      </a:r>
                      <a:r>
                        <a:rPr kumimoji="0" lang="en-US" altLang="zh-CN" sz="15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0</a:t>
                      </a:r>
                      <a:endParaRPr kumimoji="0" lang="en-US" altLang="zh-CN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19982"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IST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14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170 / 1800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&lt;1.5% X</a:t>
                      </a:r>
                      <a:r>
                        <a:rPr kumimoji="0" lang="en-US" altLang="zh-CN" sz="15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0</a:t>
                      </a:r>
                      <a:endParaRPr kumimoji="0" lang="en-US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18541">
                <a:tc rowSpan="2"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PIXEL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12 </a:t>
                      </a:r>
                      <a:r>
                        <a:rPr kumimoji="0" lang="en-US" altLang="zh-CN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/ </a:t>
                      </a: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12</a:t>
                      </a:r>
                      <a:endParaRPr kumimoji="0" lang="en-US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~</a:t>
                      </a: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0.4% X</a:t>
                      </a:r>
                      <a:r>
                        <a:rPr kumimoji="0" lang="en-US" altLang="zh-CN" sz="15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0</a:t>
                      </a:r>
                      <a:endParaRPr kumimoji="0" lang="en-US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2142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2.5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12 </a:t>
                      </a:r>
                      <a:r>
                        <a:rPr kumimoji="0" lang="en-US" altLang="zh-CN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/ </a:t>
                      </a: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12</a:t>
                      </a:r>
                      <a:endParaRPr kumimoji="0" lang="en-US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~</a:t>
                      </a: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0.4% </a:t>
                      </a:r>
                      <a:r>
                        <a:rPr kumimoji="0" lang="en-US" altLang="zh-CN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X</a:t>
                      </a:r>
                      <a:r>
                        <a:rPr kumimoji="0" lang="en-US" altLang="zh-CN" sz="15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宋体" charset="0"/>
                        </a:rPr>
                        <a:t>0</a:t>
                      </a:r>
                      <a:endParaRPr kumimoji="0" lang="en-US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368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 txBox="1">
            <a:spLocks noGrp="1"/>
          </p:cNvSpPr>
          <p:nvPr/>
        </p:nvSpPr>
        <p:spPr bwMode="auto">
          <a:xfrm>
            <a:off x="6553200" y="6496050"/>
            <a:ext cx="21336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36" tIns="43618" rIns="87236" bIns="43618" anchor="b">
            <a:prstTxWarp prst="textNoShape">
              <a:avLst/>
            </a:prstTxWarp>
          </a:bodyPr>
          <a:lstStyle/>
          <a:p>
            <a:pPr algn="r"/>
            <a:fld id="{A10ECD90-7570-B449-A650-8E115122AA4F}" type="slidenum">
              <a:rPr lang="en-US" altLang="zh-CN">
                <a:latin typeface="Garamond" pitchFamily="-108" charset="0"/>
              </a:rPr>
              <a:pPr algn="r"/>
              <a:t>15</a:t>
            </a:fld>
            <a:endParaRPr lang="en-US" altLang="zh-CN">
              <a:latin typeface="Garamond" pitchFamily="-108" charset="0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2" y="24960"/>
            <a:ext cx="8229601" cy="58296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600" b="1" dirty="0">
                <a:solidFill>
                  <a:srgbClr val="0000FF"/>
                </a:solidFill>
                <a:latin typeface="Arial" pitchFamily="-108" charset="0"/>
                <a:cs typeface="宋体" pitchFamily="-108" charset="-122"/>
              </a:rPr>
              <a:t>Physics projections – </a:t>
            </a:r>
            <a:r>
              <a:rPr lang="en-US" altLang="zh-CN" sz="2600" b="1" dirty="0" err="1">
                <a:solidFill>
                  <a:srgbClr val="0000FF"/>
                </a:solidFill>
                <a:latin typeface="Arial" pitchFamily="-108" charset="0"/>
                <a:cs typeface="宋体" pitchFamily="-108" charset="-122"/>
              </a:rPr>
              <a:t>punchline</a:t>
            </a:r>
            <a:r>
              <a:rPr lang="en-US" altLang="zh-CN" sz="2600" b="1" dirty="0">
                <a:solidFill>
                  <a:srgbClr val="0000FF"/>
                </a:solidFill>
                <a:latin typeface="Arial" pitchFamily="-108" charset="0"/>
                <a:cs typeface="宋体" pitchFamily="-108" charset="-122"/>
              </a:rPr>
              <a:t> for Y13,14</a:t>
            </a:r>
          </a:p>
        </p:txBody>
      </p:sp>
      <p:pic>
        <p:nvPicPr>
          <p:cNvPr id="9" name="Picture 20" descr="fig8_thin-on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484" y="588081"/>
            <a:ext cx="4096076" cy="339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D:\cygwin\home\Administrator\work\rcf\hftsimu\upgr15\newproduction\TofPID\ana_D0new\sbratiocuttune\finalplot\D0Rc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3" y="622855"/>
            <a:ext cx="4072903" cy="335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2335912" y="1708014"/>
            <a:ext cx="2020833" cy="51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87" tIns="40092" rIns="80187" bIns="40092">
            <a:spAutoFit/>
          </a:bodyPr>
          <a:lstStyle/>
          <a:p>
            <a:r>
              <a:rPr lang="en-US" altLang="zh-CN" sz="1400" dirty="0"/>
              <a:t>R</a:t>
            </a:r>
            <a:r>
              <a:rPr lang="en-US" altLang="zh-CN" sz="1400" baseline="-25000" dirty="0"/>
              <a:t>CP</a:t>
            </a:r>
            <a:r>
              <a:rPr lang="en-US" altLang="zh-CN" sz="1400" dirty="0"/>
              <a:t>=a*N10%/N(60-80)%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4769605" y="3933056"/>
            <a:ext cx="3917198" cy="232004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0187" tIns="40092" rIns="80187" bIns="40092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aseline="0" dirty="0">
                <a:solidFill>
                  <a:srgbClr val="000000"/>
                </a:solidFill>
                <a:sym typeface="Symbol" charset="0"/>
              </a:rPr>
              <a:t>Assuming D</a:t>
            </a:r>
            <a:r>
              <a:rPr lang="en-US" altLang="zh-CN" baseline="30000" dirty="0">
                <a:solidFill>
                  <a:srgbClr val="000000"/>
                </a:solidFill>
                <a:sym typeface="Symbol" charset="0"/>
              </a:rPr>
              <a:t>0</a:t>
            </a:r>
            <a:r>
              <a:rPr lang="en-US" altLang="zh-CN" baseline="0" dirty="0">
                <a:solidFill>
                  <a:srgbClr val="000000"/>
                </a:solidFill>
                <a:sym typeface="Symbol" charset="0"/>
              </a:rPr>
              <a:t> v</a:t>
            </a:r>
            <a:r>
              <a:rPr lang="en-US" altLang="zh-CN" baseline="-25000" dirty="0">
                <a:solidFill>
                  <a:srgbClr val="000000"/>
                </a:solidFill>
                <a:sym typeface="Symbol" charset="0"/>
              </a:rPr>
              <a:t>2</a:t>
            </a:r>
            <a:r>
              <a:rPr lang="en-US" altLang="zh-CN" baseline="0" dirty="0">
                <a:solidFill>
                  <a:srgbClr val="000000"/>
                </a:solidFill>
                <a:sym typeface="Symbol" charset="0"/>
              </a:rPr>
              <a:t> distribution from quark coalescence. </a:t>
            </a:r>
          </a:p>
          <a:p>
            <a:pPr>
              <a:spcBef>
                <a:spcPct val="50000"/>
              </a:spcBef>
            </a:pPr>
            <a:r>
              <a:rPr lang="en-US" altLang="zh-CN" baseline="0" dirty="0">
                <a:solidFill>
                  <a:srgbClr val="000000"/>
                </a:solidFill>
                <a:sym typeface="Symbol" charset="0"/>
              </a:rPr>
              <a:t>500M </a:t>
            </a:r>
            <a:r>
              <a:rPr lang="en-US" altLang="zh-CN" baseline="0" dirty="0" err="1">
                <a:solidFill>
                  <a:srgbClr val="000000"/>
                </a:solidFill>
                <a:sym typeface="Symbol" charset="0"/>
              </a:rPr>
              <a:t>Au+Au</a:t>
            </a:r>
            <a:r>
              <a:rPr lang="en-US" altLang="zh-CN" baseline="0" dirty="0">
                <a:solidFill>
                  <a:srgbClr val="000000"/>
                </a:solidFill>
                <a:sym typeface="Symbol" charset="0"/>
              </a:rPr>
              <a:t> </a:t>
            </a:r>
            <a:r>
              <a:rPr lang="en-US" altLang="zh-CN" baseline="0" dirty="0" err="1">
                <a:solidFill>
                  <a:srgbClr val="000000"/>
                </a:solidFill>
                <a:sym typeface="Symbol" charset="0"/>
              </a:rPr>
              <a:t>m.b</a:t>
            </a:r>
            <a:r>
              <a:rPr lang="en-US" altLang="zh-CN" baseline="0" dirty="0">
                <a:solidFill>
                  <a:srgbClr val="000000"/>
                </a:solidFill>
                <a:sym typeface="Symbol" charset="0"/>
              </a:rPr>
              <a:t>. events at 200 </a:t>
            </a:r>
            <a:r>
              <a:rPr lang="en-US" altLang="zh-CN" baseline="0" dirty="0" err="1">
                <a:solidFill>
                  <a:srgbClr val="000000"/>
                </a:solidFill>
                <a:sym typeface="Symbol" charset="0"/>
              </a:rPr>
              <a:t>GeV</a:t>
            </a:r>
            <a:r>
              <a:rPr lang="en-US" altLang="zh-CN" baseline="0" dirty="0" smtClean="0">
                <a:solidFill>
                  <a:srgbClr val="000000"/>
                </a:solidFill>
                <a:sym typeface="Symbol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altLang="zh-CN" sz="700" dirty="0">
              <a:solidFill>
                <a:srgbClr val="000000"/>
              </a:solidFill>
              <a:sym typeface="Symbol" charset="0"/>
            </a:endParaRPr>
          </a:p>
          <a:p>
            <a:r>
              <a:rPr lang="en-US" altLang="zh-CN" baseline="0" dirty="0">
                <a:solidFill>
                  <a:srgbClr val="000000"/>
                </a:solidFill>
              </a:rPr>
              <a:t> - Charm v</a:t>
            </a:r>
            <a:r>
              <a:rPr lang="en-US" altLang="zh-CN" baseline="-25000" dirty="0">
                <a:solidFill>
                  <a:srgbClr val="000000"/>
                </a:solidFill>
              </a:rPr>
              <a:t>2</a:t>
            </a:r>
            <a:r>
              <a:rPr lang="en-US" altLang="zh-CN" baseline="0" dirty="0">
                <a:solidFill>
                  <a:srgbClr val="000000"/>
                </a:solidFill>
              </a:rPr>
              <a:t> </a:t>
            </a:r>
            <a:r>
              <a:rPr lang="en-US" altLang="zh-CN" b="1" i="1" baseline="0" dirty="0">
                <a:solidFill>
                  <a:srgbClr val="791118"/>
                </a:solidFill>
                <a:sym typeface="Zapf Dingbats" charset="0"/>
              </a:rPr>
              <a:t> </a:t>
            </a:r>
          </a:p>
          <a:p>
            <a:r>
              <a:rPr lang="en-US" altLang="zh-CN" b="1" i="1" baseline="0" dirty="0">
                <a:solidFill>
                  <a:srgbClr val="3366FF"/>
                </a:solidFill>
              </a:rPr>
              <a:t>Medium </a:t>
            </a:r>
            <a:r>
              <a:rPr lang="en-US" altLang="zh-CN" b="1" i="1" baseline="0" dirty="0" err="1">
                <a:solidFill>
                  <a:srgbClr val="3366FF"/>
                </a:solidFill>
              </a:rPr>
              <a:t>thermalization</a:t>
            </a:r>
            <a:r>
              <a:rPr lang="en-US" altLang="zh-CN" b="1" i="1" baseline="0" dirty="0">
                <a:solidFill>
                  <a:srgbClr val="3366FF"/>
                </a:solidFill>
              </a:rPr>
              <a:t> degree</a:t>
            </a:r>
          </a:p>
          <a:p>
            <a:r>
              <a:rPr lang="en-US" altLang="zh-CN" b="1" i="1" baseline="0" dirty="0">
                <a:solidFill>
                  <a:srgbClr val="3366FF"/>
                </a:solidFill>
                <a:sym typeface="Zapf Dingbats" charset="0"/>
              </a:rPr>
              <a:t>Drag coefficients!</a:t>
            </a:r>
            <a:endParaRPr lang="en-US" baseline="0" dirty="0">
              <a:solidFill>
                <a:srgbClr val="3366FF"/>
              </a:solidFill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308053" y="3933056"/>
            <a:ext cx="4055723" cy="232004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0187" tIns="40092" rIns="80187" bIns="40092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aseline="0" dirty="0">
                <a:solidFill>
                  <a:srgbClr val="000000"/>
                </a:solidFill>
                <a:sym typeface="Symbol" charset="0"/>
              </a:rPr>
              <a:t>Assuming D</a:t>
            </a:r>
            <a:r>
              <a:rPr lang="en-US" altLang="zh-CN" baseline="30000" dirty="0">
                <a:solidFill>
                  <a:srgbClr val="000000"/>
                </a:solidFill>
                <a:sym typeface="Symbol" charset="0"/>
              </a:rPr>
              <a:t>0</a:t>
            </a:r>
            <a:r>
              <a:rPr lang="en-US" altLang="zh-CN" baseline="0" dirty="0">
                <a:solidFill>
                  <a:srgbClr val="000000"/>
                </a:solidFill>
                <a:sym typeface="Symbol" charset="0"/>
              </a:rPr>
              <a:t> </a:t>
            </a:r>
            <a:r>
              <a:rPr lang="en-US" altLang="zh-CN" baseline="0" dirty="0" err="1">
                <a:solidFill>
                  <a:srgbClr val="000000"/>
                </a:solidFill>
                <a:sym typeface="Symbol" charset="0"/>
              </a:rPr>
              <a:t>R</a:t>
            </a:r>
            <a:r>
              <a:rPr lang="en-US" altLang="zh-CN" baseline="-25000" dirty="0" err="1">
                <a:solidFill>
                  <a:srgbClr val="000000"/>
                </a:solidFill>
                <a:sym typeface="Symbol" charset="0"/>
              </a:rPr>
              <a:t>cp</a:t>
            </a:r>
            <a:r>
              <a:rPr lang="en-US" altLang="zh-CN" baseline="0" dirty="0">
                <a:solidFill>
                  <a:srgbClr val="000000"/>
                </a:solidFill>
                <a:sym typeface="Symbol" charset="0"/>
              </a:rPr>
              <a:t> distribution as charged </a:t>
            </a:r>
            <a:r>
              <a:rPr lang="en-US" altLang="zh-CN" baseline="0" dirty="0" smtClean="0">
                <a:solidFill>
                  <a:srgbClr val="000000"/>
                </a:solidFill>
                <a:sym typeface="Symbol" charset="0"/>
              </a:rPr>
              <a:t>hadron.</a:t>
            </a:r>
            <a:endParaRPr lang="en-US" altLang="zh-CN" baseline="0" dirty="0">
              <a:solidFill>
                <a:srgbClr val="000000"/>
              </a:solidFill>
              <a:sym typeface="Symbol" charset="0"/>
            </a:endParaRPr>
          </a:p>
          <a:p>
            <a:pPr>
              <a:spcBef>
                <a:spcPct val="50000"/>
              </a:spcBef>
            </a:pPr>
            <a:r>
              <a:rPr lang="en-US" altLang="zh-CN" baseline="0" dirty="0">
                <a:solidFill>
                  <a:srgbClr val="000000"/>
                </a:solidFill>
                <a:sym typeface="Symbol" charset="0"/>
              </a:rPr>
              <a:t>500M </a:t>
            </a:r>
            <a:r>
              <a:rPr lang="en-US" altLang="zh-CN" baseline="0" dirty="0" err="1">
                <a:solidFill>
                  <a:srgbClr val="000000"/>
                </a:solidFill>
                <a:sym typeface="Symbol" charset="0"/>
              </a:rPr>
              <a:t>Au+Au</a:t>
            </a:r>
            <a:r>
              <a:rPr lang="en-US" altLang="zh-CN" baseline="0" dirty="0">
                <a:solidFill>
                  <a:srgbClr val="000000"/>
                </a:solidFill>
                <a:sym typeface="Symbol" charset="0"/>
              </a:rPr>
              <a:t> </a:t>
            </a:r>
            <a:r>
              <a:rPr lang="en-US" altLang="zh-CN" baseline="0" dirty="0" err="1">
                <a:solidFill>
                  <a:srgbClr val="000000"/>
                </a:solidFill>
                <a:sym typeface="Symbol" charset="0"/>
              </a:rPr>
              <a:t>m.b</a:t>
            </a:r>
            <a:r>
              <a:rPr lang="en-US" altLang="zh-CN" baseline="0" dirty="0">
                <a:solidFill>
                  <a:srgbClr val="000000"/>
                </a:solidFill>
                <a:sym typeface="Symbol" charset="0"/>
              </a:rPr>
              <a:t>. events at 200 </a:t>
            </a:r>
            <a:r>
              <a:rPr lang="en-US" altLang="zh-CN" baseline="0" dirty="0" err="1">
                <a:solidFill>
                  <a:srgbClr val="000000"/>
                </a:solidFill>
                <a:sym typeface="Symbol" charset="0"/>
              </a:rPr>
              <a:t>GeV</a:t>
            </a:r>
            <a:r>
              <a:rPr lang="en-US" altLang="zh-CN" baseline="0" dirty="0">
                <a:solidFill>
                  <a:srgbClr val="000000"/>
                </a:solidFill>
                <a:sym typeface="Symbol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altLang="zh-CN" sz="700" dirty="0">
              <a:solidFill>
                <a:srgbClr val="000000"/>
              </a:solidFill>
              <a:sym typeface="Symbol" charset="0"/>
            </a:endParaRPr>
          </a:p>
          <a:p>
            <a:pPr>
              <a:buFontTx/>
              <a:buChar char="-"/>
            </a:pPr>
            <a:r>
              <a:rPr lang="en-US" altLang="zh-CN" baseline="0" dirty="0">
                <a:solidFill>
                  <a:srgbClr val="000000"/>
                </a:solidFill>
              </a:rPr>
              <a:t> Charm R</a:t>
            </a:r>
            <a:r>
              <a:rPr lang="en-US" altLang="zh-CN" baseline="-25000" dirty="0">
                <a:solidFill>
                  <a:srgbClr val="000000"/>
                </a:solidFill>
              </a:rPr>
              <a:t>AA</a:t>
            </a:r>
            <a:r>
              <a:rPr lang="en-US" altLang="zh-CN" baseline="0" dirty="0">
                <a:solidFill>
                  <a:srgbClr val="000000"/>
                </a:solidFill>
              </a:rPr>
              <a:t> </a:t>
            </a:r>
            <a:endParaRPr lang="en-US" altLang="zh-CN" b="1" i="1" baseline="0" dirty="0">
              <a:solidFill>
                <a:srgbClr val="791118"/>
              </a:solidFill>
              <a:sym typeface="Zapf Dingbats" charset="0"/>
            </a:endParaRPr>
          </a:p>
          <a:p>
            <a:r>
              <a:rPr lang="en-US" altLang="zh-CN" b="1" i="1" baseline="0" dirty="0">
                <a:solidFill>
                  <a:srgbClr val="3366FF"/>
                </a:solidFill>
                <a:sym typeface="Zapf Dingbats" charset="0"/>
              </a:rPr>
              <a:t>Energy loss mechanism</a:t>
            </a:r>
            <a:r>
              <a:rPr lang="en-US" altLang="zh-CN" b="1" i="1" baseline="0" dirty="0" smtClean="0">
                <a:solidFill>
                  <a:srgbClr val="3366FF"/>
                </a:solidFill>
                <a:sym typeface="Zapf Dingbats" charset="0"/>
              </a:rPr>
              <a:t>!</a:t>
            </a:r>
          </a:p>
          <a:p>
            <a:r>
              <a:rPr lang="en-US" altLang="zh-CN" b="1" i="1" dirty="0" smtClean="0">
                <a:solidFill>
                  <a:srgbClr val="3366FF"/>
                </a:solidFill>
                <a:sym typeface="Zapf Dingbats" charset="0"/>
              </a:rPr>
              <a:t>Color charge effect!</a:t>
            </a:r>
            <a:endParaRPr lang="en-US" altLang="zh-CN" b="1" i="1" baseline="0" dirty="0">
              <a:solidFill>
                <a:srgbClr val="3366FF"/>
              </a:solidFill>
              <a:sym typeface="Zapf Dingbats" charset="0"/>
            </a:endParaRPr>
          </a:p>
          <a:p>
            <a:r>
              <a:rPr lang="en-US" altLang="zh-CN" b="1" i="1" baseline="0" dirty="0">
                <a:solidFill>
                  <a:srgbClr val="3366FF"/>
                </a:solidFill>
                <a:sym typeface="Zapf Dingbats" charset="0"/>
              </a:rPr>
              <a:t>Interaction with QCD matter!      </a:t>
            </a:r>
            <a:endParaRPr lang="en-US" baseline="0" dirty="0">
              <a:solidFill>
                <a:srgbClr val="3366FF"/>
              </a:solidFill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5269382" y="1556671"/>
            <a:ext cx="646748" cy="1798820"/>
          </a:xfrm>
          <a:prstGeom prst="rect">
            <a:avLst/>
          </a:prstGeom>
          <a:solidFill>
            <a:srgbClr val="FF6600">
              <a:alpha val="46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187" tIns="40092" rIns="80187" bIns="40092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450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33350" y="1282700"/>
            <a:ext cx="8851900" cy="4533900"/>
          </a:xfrm>
          <a:ln/>
        </p:spPr>
        <p:txBody>
          <a:bodyPr/>
          <a:lstStyle/>
          <a:p>
            <a:pPr>
              <a:buSzPct val="99000"/>
            </a:pPr>
            <a:r>
              <a:rPr lang="en-US" dirty="0" smtClean="0"/>
              <a:t>Motivation.</a:t>
            </a:r>
            <a:endParaRPr lang="en-US" dirty="0"/>
          </a:p>
          <a:p>
            <a:pPr>
              <a:spcBef>
                <a:spcPts val="3200"/>
              </a:spcBef>
              <a:buSzPct val="99000"/>
            </a:pPr>
            <a:r>
              <a:rPr lang="en-US" dirty="0"/>
              <a:t>STAR detector and </a:t>
            </a:r>
            <a:r>
              <a:rPr lang="en-US" dirty="0" smtClean="0"/>
              <a:t>analysis.</a:t>
            </a:r>
            <a:endParaRPr lang="en-US" dirty="0"/>
          </a:p>
          <a:p>
            <a:pPr>
              <a:spcBef>
                <a:spcPts val="3200"/>
              </a:spcBef>
              <a:buSzPct val="99000"/>
            </a:pPr>
            <a:r>
              <a:rPr lang="en-US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/>
              <a:t> and D* in </a:t>
            </a:r>
            <a:r>
              <a:rPr lang="en-US" dirty="0" err="1" smtClean="0"/>
              <a:t>p+p</a:t>
            </a:r>
            <a:r>
              <a:rPr lang="en-US" dirty="0" smtClean="0"/>
              <a:t> 500 </a:t>
            </a:r>
            <a:r>
              <a:rPr lang="en-US" dirty="0" err="1" smtClean="0"/>
              <a:t>GeV</a:t>
            </a:r>
            <a:r>
              <a:rPr lang="en-US" dirty="0" smtClean="0"/>
              <a:t> collisions.</a:t>
            </a:r>
          </a:p>
          <a:p>
            <a:pPr>
              <a:spcBef>
                <a:spcPts val="3200"/>
              </a:spcBef>
              <a:buSzPct val="99000"/>
            </a:pPr>
            <a:r>
              <a:rPr lang="en-US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err="1"/>
              <a:t>Au+Au</a:t>
            </a:r>
            <a:r>
              <a:rPr lang="en-US" dirty="0"/>
              <a:t> 200 </a:t>
            </a:r>
            <a:r>
              <a:rPr lang="en-US" dirty="0" err="1"/>
              <a:t>GeV</a:t>
            </a:r>
            <a:r>
              <a:rPr lang="en-US" dirty="0"/>
              <a:t> </a:t>
            </a:r>
            <a:r>
              <a:rPr lang="en-US" dirty="0" smtClean="0"/>
              <a:t>collisions.</a:t>
            </a:r>
            <a:endParaRPr lang="en-US" dirty="0"/>
          </a:p>
          <a:p>
            <a:pPr>
              <a:spcBef>
                <a:spcPts val="3200"/>
              </a:spcBef>
              <a:buSzPct val="99000"/>
            </a:pPr>
            <a:r>
              <a:rPr lang="en-US" dirty="0" smtClean="0"/>
              <a:t>Summary. </a:t>
            </a: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Outline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8890A30-590C-40DB-9E27-8D90C2DDFF79}" type="slidenum">
              <a:rPr lang="en-US" sz="1400" smtClean="0"/>
              <a:pPr eaLnBrk="1" hangingPunct="1"/>
              <a:t>2</a:t>
            </a:fld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75880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zápatí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dirty="0" smtClean="0"/>
              <a:t>jaroslav.bielcik@fjfi.cvut.cz</a:t>
            </a:r>
          </a:p>
        </p:txBody>
      </p:sp>
      <p:sp>
        <p:nvSpPr>
          <p:cNvPr id="24579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8890A30-590C-40DB-9E27-8D90C2DDFF79}" type="slidenum">
              <a:rPr lang="en-US" sz="1400" smtClean="0"/>
              <a:pPr eaLnBrk="1" hangingPunct="1"/>
              <a:t>3</a:t>
            </a:fld>
            <a:endParaRPr lang="en-US" sz="1400" dirty="0" smtClean="0"/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792163" y="44450"/>
            <a:ext cx="6726237" cy="111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800" dirty="0">
                <a:solidFill>
                  <a:srgbClr val="0000CC"/>
                </a:solidFill>
                <a:latin typeface="Trebuchet MS" pitchFamily="34" charset="0"/>
              </a:rPr>
              <a:t> </a:t>
            </a:r>
            <a:r>
              <a:rPr lang="en-US" sz="3600" dirty="0">
                <a:solidFill>
                  <a:srgbClr val="0000FF"/>
                </a:solidFill>
                <a:latin typeface="+mj-lt"/>
                <a:ea typeface="MS UI Gothic" pitchFamily="34" charset="-128"/>
              </a:rPr>
              <a:t>Heavy quarks as a probe of QGP</a:t>
            </a:r>
            <a:endParaRPr lang="en-GB" sz="3600" dirty="0">
              <a:solidFill>
                <a:srgbClr val="0000FF"/>
              </a:solidFill>
              <a:latin typeface="+mj-lt"/>
              <a:ea typeface="MS UI Gothic" pitchFamily="34" charset="-128"/>
            </a:endParaRP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227013" y="915829"/>
            <a:ext cx="5065712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95000"/>
              </a:lnSpc>
              <a:spcBef>
                <a:spcPct val="60000"/>
              </a:spcBef>
              <a:buSzPct val="150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  </a:t>
            </a:r>
            <a:r>
              <a:rPr lang="en-US" sz="2000" dirty="0">
                <a:solidFill>
                  <a:srgbClr val="C00000"/>
                </a:solidFill>
              </a:rPr>
              <a:t>p+p data:                                                </a:t>
            </a:r>
            <a:r>
              <a:rPr lang="en-US" sz="2000" dirty="0">
                <a:sym typeface="Symbol" pitchFamily="18" charset="2"/>
              </a:rPr>
              <a:t> </a:t>
            </a:r>
            <a:r>
              <a:rPr lang="en-US" sz="2000" dirty="0">
                <a:solidFill>
                  <a:srgbClr val="000000"/>
                </a:solidFill>
              </a:rPr>
              <a:t>baseline of  heavy ion measurements. </a:t>
            </a:r>
            <a:r>
              <a:rPr lang="en-US" sz="2000" dirty="0">
                <a:sym typeface="Symbol" pitchFamily="18" charset="2"/>
              </a:rPr>
              <a:t> </a:t>
            </a:r>
            <a:r>
              <a:rPr lang="en-US" sz="2000" dirty="0">
                <a:solidFill>
                  <a:srgbClr val="000000"/>
                </a:solidFill>
              </a:rPr>
              <a:t>test of </a:t>
            </a:r>
            <a:r>
              <a:rPr lang="en-US" sz="2000" dirty="0" err="1">
                <a:solidFill>
                  <a:srgbClr val="000000"/>
                </a:solidFill>
              </a:rPr>
              <a:t>pQCD</a:t>
            </a:r>
            <a:r>
              <a:rPr lang="en-US" sz="2000" dirty="0">
                <a:solidFill>
                  <a:srgbClr val="000000"/>
                </a:solidFill>
              </a:rPr>
              <a:t> calculations.  </a:t>
            </a:r>
            <a:endParaRPr lang="en-US" sz="2400" dirty="0">
              <a:solidFill>
                <a:schemeClr val="tx2"/>
              </a:solidFill>
            </a:endParaRPr>
          </a:p>
          <a:p>
            <a:pPr marL="342900" indent="-342900">
              <a:lnSpc>
                <a:spcPct val="95000"/>
              </a:lnSpc>
              <a:spcBef>
                <a:spcPct val="600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Due </a:t>
            </a:r>
            <a:r>
              <a:rPr lang="en-US" sz="2000" dirty="0">
                <a:solidFill>
                  <a:schemeClr val="tx2"/>
                </a:solidFill>
              </a:rPr>
              <a:t>to their </a:t>
            </a:r>
            <a:r>
              <a:rPr lang="en-US" sz="2000" dirty="0">
                <a:solidFill>
                  <a:srgbClr val="0000FF"/>
                </a:solidFill>
              </a:rPr>
              <a:t>large mass</a:t>
            </a:r>
            <a:r>
              <a:rPr lang="en-US" sz="2000" dirty="0">
                <a:solidFill>
                  <a:schemeClr val="tx2"/>
                </a:solidFill>
              </a:rPr>
              <a:t> h</a:t>
            </a:r>
            <a:r>
              <a:rPr lang="en-US" sz="2000" dirty="0"/>
              <a:t>eavy quarks are primarily </a:t>
            </a:r>
            <a:r>
              <a:rPr lang="en-US" sz="2000" dirty="0">
                <a:solidFill>
                  <a:srgbClr val="0000FF"/>
                </a:solidFill>
              </a:rPr>
              <a:t>produced</a:t>
            </a:r>
            <a:r>
              <a:rPr lang="en-US" sz="2000" dirty="0"/>
              <a:t> by </a:t>
            </a:r>
            <a:r>
              <a:rPr lang="en-US" sz="2000" dirty="0">
                <a:solidFill>
                  <a:srgbClr val="0000FF"/>
                </a:solidFill>
              </a:rPr>
              <a:t>gluon fusion </a:t>
            </a:r>
            <a:r>
              <a:rPr lang="en-US" sz="2000" dirty="0"/>
              <a:t>in early stage of collision. </a:t>
            </a:r>
            <a:br>
              <a:rPr lang="en-US" sz="2000" dirty="0"/>
            </a:br>
            <a:r>
              <a:rPr lang="en-US" sz="2000" dirty="0">
                <a:sym typeface="Symbol" pitchFamily="18" charset="2"/>
              </a:rPr>
              <a:t></a:t>
            </a:r>
            <a:r>
              <a:rPr lang="en-US" sz="2000" dirty="0"/>
              <a:t> production rates calculable by </a:t>
            </a:r>
            <a:r>
              <a:rPr lang="en-US" sz="2000" dirty="0" err="1"/>
              <a:t>pQCD</a:t>
            </a:r>
            <a:r>
              <a:rPr lang="en-US" sz="2000" dirty="0"/>
              <a:t>.</a:t>
            </a:r>
            <a:br>
              <a:rPr lang="en-US" sz="2000" dirty="0"/>
            </a:br>
            <a:r>
              <a:rPr lang="en-US" sz="1200" dirty="0">
                <a:solidFill>
                  <a:srgbClr val="0000CC"/>
                </a:solidFill>
              </a:rPr>
              <a:t>M. </a:t>
            </a:r>
            <a:r>
              <a:rPr lang="en-US" sz="1200" dirty="0" err="1">
                <a:solidFill>
                  <a:srgbClr val="0000CC"/>
                </a:solidFill>
              </a:rPr>
              <a:t>Gyulassy</a:t>
            </a:r>
            <a:r>
              <a:rPr lang="en-US" sz="1200" dirty="0">
                <a:solidFill>
                  <a:srgbClr val="0000CC"/>
                </a:solidFill>
              </a:rPr>
              <a:t> and Z. Lin, PRC 51, 2177 (1995</a:t>
            </a:r>
            <a:r>
              <a:rPr lang="en-US" sz="1200" dirty="0" smtClean="0">
                <a:solidFill>
                  <a:srgbClr val="0000CC"/>
                </a:solidFill>
              </a:rPr>
              <a:t>)</a:t>
            </a:r>
            <a:endParaRPr lang="en-US" sz="2000" dirty="0">
              <a:solidFill>
                <a:srgbClr val="C00000"/>
              </a:solidFill>
            </a:endParaRPr>
          </a:p>
          <a:p>
            <a:pPr marL="342900" indent="-342900">
              <a:lnSpc>
                <a:spcPct val="95000"/>
              </a:lnSpc>
              <a:spcBef>
                <a:spcPct val="6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C00000"/>
                </a:solidFill>
              </a:rPr>
              <a:t>heavy ion data:</a:t>
            </a:r>
            <a:endParaRPr lang="en-US" sz="1200" dirty="0">
              <a:solidFill>
                <a:schemeClr val="tx2"/>
              </a:solidFill>
            </a:endParaRPr>
          </a:p>
          <a:p>
            <a:pPr>
              <a:lnSpc>
                <a:spcPct val="95000"/>
              </a:lnSpc>
              <a:spcBef>
                <a:spcPct val="60000"/>
              </a:spcBef>
              <a:buFontTx/>
              <a:buChar char="•"/>
              <a:defRPr/>
            </a:pPr>
            <a:r>
              <a:rPr lang="en-US" sz="2000" dirty="0">
                <a:solidFill>
                  <a:schemeClr val="tx2"/>
                </a:solidFill>
              </a:rPr>
              <a:t>   Studying  </a:t>
            </a:r>
            <a:r>
              <a:rPr lang="en-US" sz="2000" dirty="0">
                <a:solidFill>
                  <a:srgbClr val="0000FF"/>
                </a:solidFill>
              </a:rPr>
              <a:t>energy loss</a:t>
            </a:r>
            <a:r>
              <a:rPr lang="en-US" sz="2000" dirty="0">
                <a:solidFill>
                  <a:schemeClr val="tx2"/>
                </a:solidFill>
              </a:rPr>
              <a:t> of heavy quarks.                                                    </a:t>
            </a:r>
            <a:r>
              <a:rPr lang="en-US" sz="1800" dirty="0">
                <a:sym typeface="Symbol" pitchFamily="18" charset="2"/>
              </a:rPr>
              <a:t></a:t>
            </a:r>
            <a:r>
              <a:rPr lang="en-US" sz="2000" dirty="0">
                <a:solidFill>
                  <a:schemeClr val="tx2"/>
                </a:solidFill>
              </a:rPr>
              <a:t> independent way to </a:t>
            </a:r>
            <a:r>
              <a:rPr lang="en-US" sz="2000" dirty="0">
                <a:solidFill>
                  <a:srgbClr val="0000FF"/>
                </a:solidFill>
              </a:rPr>
              <a:t>extract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properties</a:t>
            </a:r>
            <a:r>
              <a:rPr lang="en-US" sz="2000" dirty="0">
                <a:solidFill>
                  <a:schemeClr val="tx2"/>
                </a:solidFill>
              </a:rPr>
              <a:t> of the </a:t>
            </a:r>
            <a:r>
              <a:rPr lang="en-US" sz="2000" dirty="0">
                <a:solidFill>
                  <a:srgbClr val="0000FF"/>
                </a:solidFill>
              </a:rPr>
              <a:t>medium</a:t>
            </a:r>
            <a:r>
              <a:rPr lang="en-US" sz="2000" dirty="0" smtClean="0">
                <a:solidFill>
                  <a:srgbClr val="0000FF"/>
                </a:solidFill>
              </a:rPr>
              <a:t>.</a:t>
            </a:r>
          </a:p>
          <a:p>
            <a:pPr marL="342900" indent="-342900">
              <a:lnSpc>
                <a:spcPct val="95000"/>
              </a:lnSpc>
              <a:spcBef>
                <a:spcPct val="6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ym typeface="Symbol" pitchFamily="18" charset="2"/>
              </a:rPr>
              <a:t>Dead cone effect.</a:t>
            </a:r>
          </a:p>
          <a:p>
            <a:pPr marL="342900" indent="-342900">
              <a:lnSpc>
                <a:spcPct val="95000"/>
              </a:lnSpc>
              <a:spcBef>
                <a:spcPct val="6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2"/>
                </a:solidFill>
                <a:sym typeface="Symbol" pitchFamily="18" charset="2"/>
              </a:rPr>
              <a:t>Charm flow  </a:t>
            </a:r>
            <a:r>
              <a:rPr lang="en-US" sz="2000" dirty="0" smtClean="0">
                <a:sym typeface="Symbol" pitchFamily="18" charset="2"/>
              </a:rPr>
              <a:t> medium </a:t>
            </a:r>
            <a:r>
              <a:rPr lang="en-US" sz="2000" dirty="0" err="1" smtClean="0">
                <a:sym typeface="Symbol" pitchFamily="18" charset="2"/>
              </a:rPr>
              <a:t>thermalization</a:t>
            </a:r>
            <a:r>
              <a:rPr lang="en-US" sz="2000" dirty="0">
                <a:solidFill>
                  <a:schemeClr val="tx2"/>
                </a:solidFill>
              </a:rPr>
              <a:t/>
            </a:r>
            <a:br>
              <a:rPr lang="en-US" sz="2000" dirty="0">
                <a:solidFill>
                  <a:schemeClr val="tx2"/>
                </a:solidFill>
              </a:rPr>
            </a:br>
            <a:endParaRPr lang="en-GB" sz="1200" dirty="0">
              <a:solidFill>
                <a:srgbClr val="0000CC"/>
              </a:solidFill>
            </a:endParaRPr>
          </a:p>
          <a:p>
            <a:pPr>
              <a:lnSpc>
                <a:spcPct val="95000"/>
              </a:lnSpc>
              <a:spcBef>
                <a:spcPct val="60000"/>
              </a:spcBef>
              <a:defRPr/>
            </a:pPr>
            <a:r>
              <a:rPr lang="en-US" sz="1400" dirty="0">
                <a:solidFill>
                  <a:srgbClr val="0000CC"/>
                </a:solidFill>
              </a:rPr>
              <a:t/>
            </a:r>
            <a:br>
              <a:rPr lang="en-US" sz="1400" dirty="0">
                <a:solidFill>
                  <a:srgbClr val="0000CC"/>
                </a:solidFill>
              </a:rPr>
            </a:br>
            <a:endParaRPr lang="en-US" sz="1400" dirty="0">
              <a:solidFill>
                <a:srgbClr val="0000CC"/>
              </a:solidFill>
            </a:endParaRPr>
          </a:p>
        </p:txBody>
      </p:sp>
      <p:grpSp>
        <p:nvGrpSpPr>
          <p:cNvPr id="24582" name="Group 30"/>
          <p:cNvGrpSpPr>
            <a:grpSpLocks/>
          </p:cNvGrpSpPr>
          <p:nvPr/>
        </p:nvGrpSpPr>
        <p:grpSpPr bwMode="auto">
          <a:xfrm>
            <a:off x="5135563" y="1016000"/>
            <a:ext cx="2833687" cy="2319338"/>
            <a:chOff x="912" y="927"/>
            <a:chExt cx="3689" cy="2951"/>
          </a:xfrm>
        </p:grpSpPr>
        <p:pic>
          <p:nvPicPr>
            <p:cNvPr id="24587" name="Picture 3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927"/>
              <a:ext cx="3689" cy="2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8" name="Picture 32" descr="deadcon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7" y="1056"/>
              <a:ext cx="2916" cy="2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9" name="Text Box 33"/>
            <p:cNvSpPr txBox="1">
              <a:spLocks noChangeArrowheads="1"/>
            </p:cNvSpPr>
            <p:nvPr/>
          </p:nvSpPr>
          <p:spPr bwMode="auto">
            <a:xfrm>
              <a:off x="3362" y="1115"/>
              <a:ext cx="1146" cy="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</a:rPr>
                <a:t>light</a:t>
              </a:r>
            </a:p>
          </p:txBody>
        </p:sp>
      </p:grpSp>
      <p:sp>
        <p:nvSpPr>
          <p:cNvPr id="24583" name="Text Box 34"/>
          <p:cNvSpPr txBox="1">
            <a:spLocks noChangeArrowheads="1"/>
          </p:cNvSpPr>
          <p:nvPr/>
        </p:nvSpPr>
        <p:spPr bwMode="auto">
          <a:xfrm>
            <a:off x="5730875" y="2755900"/>
            <a:ext cx="12858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700">
                <a:solidFill>
                  <a:srgbClr val="0000FF"/>
                </a:solidFill>
              </a:rPr>
              <a:t>M.Djordjevic PRL 94 (2004)</a:t>
            </a:r>
          </a:p>
        </p:txBody>
      </p:sp>
      <p:sp>
        <p:nvSpPr>
          <p:cNvPr id="24584" name="Rectangle 35"/>
          <p:cNvSpPr>
            <a:spLocks noChangeArrowheads="1"/>
          </p:cNvSpPr>
          <p:nvPr/>
        </p:nvSpPr>
        <p:spPr bwMode="auto">
          <a:xfrm>
            <a:off x="5705475" y="727075"/>
            <a:ext cx="2262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latin typeface="Garamond" pitchFamily="18" charset="0"/>
              </a:rPr>
              <a:t>Radiative energy loss</a:t>
            </a:r>
          </a:p>
        </p:txBody>
      </p:sp>
      <p:pic>
        <p:nvPicPr>
          <p:cNvPr id="24585" name="Picture 6" descr="wicks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4175" y="3598863"/>
            <a:ext cx="2503488" cy="2459037"/>
          </a:xfrm>
        </p:spPr>
      </p:pic>
      <p:sp>
        <p:nvSpPr>
          <p:cNvPr id="24586" name="Rectangle 4"/>
          <p:cNvSpPr>
            <a:spLocks noChangeArrowheads="1"/>
          </p:cNvSpPr>
          <p:nvPr/>
        </p:nvSpPr>
        <p:spPr bwMode="auto">
          <a:xfrm>
            <a:off x="6361113" y="3684588"/>
            <a:ext cx="18732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600" b="1" i="1">
                <a:solidFill>
                  <a:srgbClr val="3333CC"/>
                </a:solidFill>
              </a:rPr>
              <a:t>Wicks et al, Nucl. Phys. A784 (2007) 426</a:t>
            </a:r>
            <a:endParaRPr lang="en-US" sz="600" b="1" i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615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7112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23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-234280"/>
            <a:ext cx="8229600" cy="1143000"/>
          </a:xfrm>
          <a:ln/>
        </p:spPr>
        <p:txBody>
          <a:bodyPr anchor="ctr"/>
          <a:lstStyle/>
          <a:p>
            <a:r>
              <a:rPr lang="en-US" sz="3600" b="1" dirty="0">
                <a:solidFill>
                  <a:srgbClr val="0000FF"/>
                </a:solidFill>
              </a:rPr>
              <a:t>The STAR Detector </a:t>
            </a:r>
          </a:p>
        </p:txBody>
      </p:sp>
      <p:sp>
        <p:nvSpPr>
          <p:cNvPr id="9224" name="Rectangle 8"/>
          <p:cNvSpPr>
            <a:spLocks/>
          </p:cNvSpPr>
          <p:nvPr/>
        </p:nvSpPr>
        <p:spPr bwMode="auto">
          <a:xfrm>
            <a:off x="7086600" y="1436688"/>
            <a:ext cx="20701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marL="285750" indent="-285750" algn="l">
              <a:lnSpc>
                <a:spcPct val="95000"/>
              </a:lnSpc>
              <a:spcBef>
                <a:spcPts val="3600"/>
              </a:spcBef>
              <a:buClr>
                <a:srgbClr val="0033CC"/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cs typeface="Calibri Bold" charset="0"/>
                <a:sym typeface="Calibri Bold" charset="0"/>
              </a:rPr>
              <a:t>VPD:  </a:t>
            </a:r>
            <a:r>
              <a:rPr lang="en-US" sz="1600" dirty="0" smtClean="0">
                <a:solidFill>
                  <a:schemeClr val="tx1"/>
                </a:solidFill>
                <a:cs typeface="Calibri Bold" charset="0"/>
                <a:sym typeface="Calibri Bold" charset="0"/>
              </a:rPr>
              <a:t>minimum </a:t>
            </a:r>
            <a:r>
              <a:rPr lang="en-US" sz="1600" dirty="0">
                <a:solidFill>
                  <a:schemeClr val="tx1"/>
                </a:solidFill>
                <a:cs typeface="Calibri Bold" charset="0"/>
                <a:sym typeface="Calibri Bold" charset="0"/>
              </a:rPr>
              <a:t>bias </a:t>
            </a:r>
            <a:r>
              <a:rPr lang="en-US" sz="1600" dirty="0" smtClean="0">
                <a:solidFill>
                  <a:schemeClr val="tx1"/>
                </a:solidFill>
                <a:cs typeface="Calibri Bold" charset="0"/>
                <a:sym typeface="Calibri Bold" charset="0"/>
              </a:rPr>
              <a:t>trigger.</a:t>
            </a:r>
            <a:endParaRPr lang="en-US" sz="1800" dirty="0">
              <a:solidFill>
                <a:schemeClr val="tx1"/>
              </a:solidFill>
              <a:cs typeface="Calibri Bold" charset="0"/>
              <a:sym typeface="Calibri Bold" charset="0"/>
            </a:endParaRPr>
          </a:p>
          <a:p>
            <a:pPr marL="285750" indent="-285750" algn="l">
              <a:lnSpc>
                <a:spcPct val="95000"/>
              </a:lnSpc>
              <a:spcBef>
                <a:spcPts val="3600"/>
              </a:spcBef>
              <a:buClr>
                <a:srgbClr val="0033CC"/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cs typeface="Calibri Bold" charset="0"/>
                <a:sym typeface="Calibri Bold" charset="0"/>
              </a:rPr>
              <a:t>TPC: </a:t>
            </a:r>
            <a:r>
              <a:rPr lang="en-US" sz="1600" dirty="0" smtClean="0">
                <a:solidFill>
                  <a:schemeClr val="tx1"/>
                </a:solidFill>
                <a:cs typeface="Calibri Bold" charset="0"/>
                <a:sym typeface="Calibri Bold" charset="0"/>
              </a:rPr>
              <a:t>PID</a:t>
            </a:r>
            <a:r>
              <a:rPr lang="en-US" sz="1600" dirty="0">
                <a:solidFill>
                  <a:schemeClr val="tx1"/>
                </a:solidFill>
                <a:cs typeface="Calibri Bold" charset="0"/>
                <a:sym typeface="Calibri Bold" charset="0"/>
              </a:rPr>
              <a:t>, tracking  </a:t>
            </a:r>
            <a:endParaRPr lang="en-US" sz="1800" dirty="0">
              <a:solidFill>
                <a:schemeClr val="tx1"/>
              </a:solidFill>
              <a:cs typeface="Calibri Bold" charset="0"/>
              <a:sym typeface="Calibri Bold" charset="0"/>
            </a:endParaRPr>
          </a:p>
          <a:p>
            <a:pPr marL="285750" indent="-285750" algn="l">
              <a:lnSpc>
                <a:spcPct val="95000"/>
              </a:lnSpc>
              <a:spcBef>
                <a:spcPts val="3600"/>
              </a:spcBef>
              <a:buClr>
                <a:srgbClr val="0033CC"/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cs typeface="Calibri Bold" charset="0"/>
                <a:sym typeface="Calibri Bold" charset="0"/>
              </a:rPr>
              <a:t>TOF: </a:t>
            </a:r>
            <a:r>
              <a:rPr lang="en-US" sz="1600" dirty="0" smtClean="0">
                <a:solidFill>
                  <a:schemeClr val="tx1"/>
                </a:solidFill>
                <a:cs typeface="Calibri Bold" charset="0"/>
                <a:sym typeface="Calibri Bold" charset="0"/>
              </a:rPr>
              <a:t>PID.</a:t>
            </a:r>
            <a:endParaRPr lang="en-US" sz="1800" dirty="0">
              <a:solidFill>
                <a:schemeClr val="tx1"/>
              </a:solidFill>
              <a:cs typeface="Calibri Bold" charset="0"/>
              <a:sym typeface="Calibri Bold" charset="0"/>
            </a:endParaRPr>
          </a:p>
          <a:p>
            <a:pPr marL="285750" indent="-285750" algn="l">
              <a:lnSpc>
                <a:spcPct val="95000"/>
              </a:lnSpc>
              <a:spcBef>
                <a:spcPts val="3600"/>
              </a:spcBef>
              <a:buClr>
                <a:srgbClr val="0033CC"/>
              </a:buClr>
              <a:buSzPct val="100000"/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cs typeface="Calibri Bold" charset="0"/>
                <a:sym typeface="Calibri Bold" charset="0"/>
              </a:rPr>
              <a:t>BEMC:             remove pile-up </a:t>
            </a:r>
            <a:r>
              <a:rPr lang="en-US" sz="1600" dirty="0" smtClean="0">
                <a:solidFill>
                  <a:schemeClr val="tx1"/>
                </a:solidFill>
                <a:cs typeface="Calibri Bold" charset="0"/>
                <a:sym typeface="Calibri Bold" charset="0"/>
              </a:rPr>
              <a:t>tracks.</a:t>
            </a:r>
            <a:endParaRPr lang="en-US" sz="1600" dirty="0">
              <a:solidFill>
                <a:schemeClr val="tx1"/>
              </a:solidFill>
              <a:cs typeface="Calibri Bold" charset="0"/>
              <a:sym typeface="Calibri Bold" charset="0"/>
            </a:endParaRPr>
          </a:p>
        </p:txBody>
      </p:sp>
      <p:sp>
        <p:nvSpPr>
          <p:cNvPr id="9230" name="Rectangle 14"/>
          <p:cNvSpPr>
            <a:spLocks/>
          </p:cNvSpPr>
          <p:nvPr/>
        </p:nvSpPr>
        <p:spPr bwMode="auto">
          <a:xfrm>
            <a:off x="3163044" y="5229200"/>
            <a:ext cx="2705100" cy="393700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Bodoni SvtyTwo ITC TT-Bold" charset="0"/>
                <a:ea typeface="Bodoni SvtyTwo ITC TT-Bold" charset="0"/>
                <a:cs typeface="Bodoni SvtyTwo ITC TT-Bold" charset="0"/>
                <a:sym typeface="Bodoni SvtyTwo ITC TT-Bold" charset="0"/>
              </a:rPr>
              <a:t>       V</a:t>
            </a:r>
            <a:r>
              <a:rPr lang="en-US" sz="1400" dirty="0">
                <a:solidFill>
                  <a:schemeClr val="tx1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rPr>
              <a:t>ertex</a:t>
            </a:r>
            <a:r>
              <a:rPr lang="en-US" sz="1800" dirty="0">
                <a:solidFill>
                  <a:schemeClr val="tx1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Bodoni SvtyTwo ITC TT-Bold" charset="0"/>
                <a:ea typeface="Bodoni SvtyTwo ITC TT-Bold" charset="0"/>
                <a:cs typeface="Bodoni SvtyTwo ITC TT-Bold" charset="0"/>
                <a:sym typeface="Bodoni SvtyTwo ITC TT-Bold" charset="0"/>
              </a:rPr>
              <a:t>P</a:t>
            </a:r>
            <a:r>
              <a:rPr lang="en-US" sz="1400" dirty="0">
                <a:solidFill>
                  <a:schemeClr val="tx1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rPr>
              <a:t>osition</a:t>
            </a:r>
            <a:r>
              <a:rPr lang="en-US" sz="1800" dirty="0">
                <a:solidFill>
                  <a:schemeClr val="tx1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Bodoni SvtyTwo ITC TT-Bold" charset="0"/>
                <a:ea typeface="Bodoni SvtyTwo ITC TT-Bold" charset="0"/>
                <a:cs typeface="Bodoni SvtyTwo ITC TT-Bold" charset="0"/>
                <a:sym typeface="Bodoni SvtyTwo ITC TT-Bold" charset="0"/>
              </a:rPr>
              <a:t>D</a:t>
            </a:r>
            <a:r>
              <a:rPr lang="en-US" sz="1400" dirty="0">
                <a:solidFill>
                  <a:schemeClr val="tx1"/>
                </a:solidFill>
                <a:latin typeface="Bodoni SvtyTwo ITC TT-Book" charset="0"/>
                <a:ea typeface="Bodoni SvtyTwo ITC TT-Book" charset="0"/>
                <a:cs typeface="Bodoni SvtyTwo ITC TT-Book" charset="0"/>
                <a:sym typeface="Bodoni SvtyTwo ITC TT-Book" charset="0"/>
              </a:rPr>
              <a:t>etector</a:t>
            </a:r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 flipH="1">
            <a:off x="3449638" y="3998913"/>
            <a:ext cx="966787" cy="1443037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660232" y="630932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8890A30-590C-40DB-9E27-8D90C2DDFF79}" type="slidenum">
              <a:rPr lang="en-US" sz="1400" smtClean="0"/>
              <a:pPr eaLnBrk="1" hangingPunct="1"/>
              <a:t>4</a:t>
            </a:fld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24973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3102848" presetClass="entr" presetSubtype="9311577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3102848" presetClass="entr" presetSubtype="9311577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3102848" presetClass="entr" presetSubtype="9311577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3102848" presetClass="entr" presetSubtype="9311577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uiExpand="1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50E99-447E-42C8-8D52-B477E4C25200}" type="slidenum">
              <a:rPr lang="en-US"/>
              <a:pPr/>
              <a:t>5</a:t>
            </a:fld>
            <a:endParaRPr lang="en-US"/>
          </a:p>
        </p:txBody>
      </p:sp>
      <p:grpSp>
        <p:nvGrpSpPr>
          <p:cNvPr id="15365" name="Group 5"/>
          <p:cNvGrpSpPr>
            <a:grpSpLocks/>
          </p:cNvGrpSpPr>
          <p:nvPr/>
        </p:nvGrpSpPr>
        <p:grpSpPr bwMode="auto">
          <a:xfrm>
            <a:off x="115888" y="3500438"/>
            <a:ext cx="3149600" cy="2960687"/>
            <a:chOff x="0" y="0"/>
            <a:chExt cx="1984" cy="1865"/>
          </a:xfrm>
        </p:grpSpPr>
        <p:pic>
          <p:nvPicPr>
            <p:cNvPr id="15361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84" cy="1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64" name="Group 4"/>
            <p:cNvGrpSpPr>
              <a:grpSpLocks/>
            </p:cNvGrpSpPr>
            <p:nvPr/>
          </p:nvGrpSpPr>
          <p:grpSpPr bwMode="auto">
            <a:xfrm>
              <a:off x="318" y="1362"/>
              <a:ext cx="1070" cy="225"/>
              <a:chOff x="0" y="0"/>
              <a:chExt cx="1069" cy="224"/>
            </a:xfrm>
          </p:grpSpPr>
          <p:sp>
            <p:nvSpPr>
              <p:cNvPr id="15362" name="AutoShape 2"/>
              <p:cNvSpPr>
                <a:spLocks/>
              </p:cNvSpPr>
              <p:nvPr/>
            </p:nvSpPr>
            <p:spPr bwMode="auto">
              <a:xfrm>
                <a:off x="0" y="0"/>
                <a:ext cx="184" cy="182"/>
              </a:xfrm>
              <a:prstGeom prst="star5">
                <a:avLst/>
              </a:prstGeom>
              <a:noFill/>
              <a:ln w="25400" cap="flat">
                <a:solidFill>
                  <a:srgbClr val="D90B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363" name="Rectangle 3"/>
              <p:cNvSpPr>
                <a:spLocks/>
              </p:cNvSpPr>
              <p:nvPr/>
            </p:nvSpPr>
            <p:spPr bwMode="auto">
              <a:xfrm>
                <a:off x="124" y="24"/>
                <a:ext cx="945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D8FF"/>
                    </a:solidFill>
                    <a:latin typeface="Times" charset="0"/>
                    <a:cs typeface="Times" charset="0"/>
                    <a:sym typeface="Times" charset="0"/>
                  </a:rPr>
                  <a:t>STAR preliminary</a:t>
                </a:r>
              </a:p>
            </p:txBody>
          </p:sp>
        </p:grpSp>
      </p:grpSp>
      <p:grpSp>
        <p:nvGrpSpPr>
          <p:cNvPr id="15370" name="Group 10"/>
          <p:cNvGrpSpPr>
            <a:grpSpLocks/>
          </p:cNvGrpSpPr>
          <p:nvPr/>
        </p:nvGrpSpPr>
        <p:grpSpPr bwMode="auto">
          <a:xfrm>
            <a:off x="3162300" y="3500438"/>
            <a:ext cx="3162300" cy="2971800"/>
            <a:chOff x="0" y="0"/>
            <a:chExt cx="1992" cy="1872"/>
          </a:xfrm>
        </p:grpSpPr>
        <p:pic>
          <p:nvPicPr>
            <p:cNvPr id="1536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92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69" name="Group 9"/>
            <p:cNvGrpSpPr>
              <a:grpSpLocks/>
            </p:cNvGrpSpPr>
            <p:nvPr/>
          </p:nvGrpSpPr>
          <p:grpSpPr bwMode="auto">
            <a:xfrm>
              <a:off x="704" y="1378"/>
              <a:ext cx="1069" cy="225"/>
              <a:chOff x="0" y="0"/>
              <a:chExt cx="1069" cy="224"/>
            </a:xfrm>
          </p:grpSpPr>
          <p:sp>
            <p:nvSpPr>
              <p:cNvPr id="15367" name="AutoShape 7"/>
              <p:cNvSpPr>
                <a:spLocks/>
              </p:cNvSpPr>
              <p:nvPr/>
            </p:nvSpPr>
            <p:spPr bwMode="auto">
              <a:xfrm>
                <a:off x="0" y="0"/>
                <a:ext cx="184" cy="182"/>
              </a:xfrm>
              <a:prstGeom prst="star5">
                <a:avLst/>
              </a:prstGeom>
              <a:noFill/>
              <a:ln w="25400" cap="flat">
                <a:solidFill>
                  <a:srgbClr val="D90B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368" name="Rectangle 8"/>
              <p:cNvSpPr>
                <a:spLocks/>
              </p:cNvSpPr>
              <p:nvPr/>
            </p:nvSpPr>
            <p:spPr bwMode="auto">
              <a:xfrm>
                <a:off x="124" y="24"/>
                <a:ext cx="945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D8FF"/>
                    </a:solidFill>
                    <a:latin typeface="Times" charset="0"/>
                    <a:cs typeface="Times" charset="0"/>
                    <a:sym typeface="Times" charset="0"/>
                  </a:rPr>
                  <a:t>STAR preliminary</a:t>
                </a:r>
              </a:p>
            </p:txBody>
          </p:sp>
        </p:grpSp>
      </p:grpSp>
      <p:grpSp>
        <p:nvGrpSpPr>
          <p:cNvPr id="15377" name="Group 17"/>
          <p:cNvGrpSpPr>
            <a:grpSpLocks/>
          </p:cNvGrpSpPr>
          <p:nvPr/>
        </p:nvGrpSpPr>
        <p:grpSpPr bwMode="auto">
          <a:xfrm>
            <a:off x="6096000" y="669925"/>
            <a:ext cx="3167063" cy="4422775"/>
            <a:chOff x="0" y="0"/>
            <a:chExt cx="1995" cy="2785"/>
          </a:xfrm>
        </p:grpSpPr>
        <p:pic>
          <p:nvPicPr>
            <p:cNvPr id="15371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5"/>
              <a:ext cx="1995" cy="2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2" name="Rectangle 12"/>
            <p:cNvSpPr>
              <a:spLocks/>
            </p:cNvSpPr>
            <p:nvPr/>
          </p:nvSpPr>
          <p:spPr bwMode="auto">
            <a:xfrm>
              <a:off x="160" y="2177"/>
              <a:ext cx="1680" cy="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l"/>
              <a:r>
                <a:rPr lang="en-US" sz="1400" dirty="0">
                  <a:solidFill>
                    <a:srgbClr val="FF0000"/>
                  </a:solidFill>
                  <a:latin typeface="+mj-lt"/>
                  <a:cs typeface="Calibri" charset="0"/>
                  <a:sym typeface="Calibri" charset="0"/>
                </a:rPr>
                <a:t>right sign :</a:t>
              </a:r>
              <a:r>
                <a:rPr lang="en-US" sz="1400" dirty="0">
                  <a:solidFill>
                    <a:srgbClr val="FF0000"/>
                  </a:solidFill>
                  <a:latin typeface="Calibri" charset="0"/>
                  <a:cs typeface="Calibri" charset="0"/>
                  <a:sym typeface="Calibri" charset="0"/>
                </a:rPr>
                <a:t> </a:t>
              </a:r>
              <a:r>
                <a:rPr lang="en-US" sz="1400" dirty="0" smtClean="0">
                  <a:solidFill>
                    <a:srgbClr val="FF0000"/>
                  </a:solidFill>
                  <a:latin typeface="Calibri" charset="0"/>
                  <a:cs typeface="Calibri" charset="0"/>
                  <a:sym typeface="Calibri" charset="0"/>
                </a:rPr>
                <a:t>1.83&lt;M(</a:t>
              </a:r>
              <a:r>
                <a:rPr lang="en-US" sz="1400" dirty="0" err="1" smtClean="0">
                  <a:solidFill>
                    <a:srgbClr val="FF0000"/>
                  </a:solidFill>
                  <a:latin typeface="Calibri" charset="0"/>
                  <a:cs typeface="Calibri" charset="0"/>
                  <a:sym typeface="Calibri" charset="0"/>
                </a:rPr>
                <a:t>K</a:t>
              </a:r>
              <a:r>
                <a:rPr lang="en-US" sz="1400" dirty="0" err="1">
                  <a:solidFill>
                    <a:srgbClr val="FF0000"/>
                  </a:solidFill>
                  <a:latin typeface="Symbol" charset="2"/>
                  <a:cs typeface="Calibri" charset="0"/>
                  <a:sym typeface="Symbol" charset="2"/>
                </a:rPr>
                <a:t>p</a:t>
              </a:r>
              <a:r>
                <a:rPr lang="en-US" sz="1400" dirty="0" smtClean="0">
                  <a:solidFill>
                    <a:srgbClr val="FF0000"/>
                  </a:solidFill>
                  <a:latin typeface="Calibri" charset="0"/>
                  <a:cs typeface="Calibri" charset="0"/>
                  <a:sym typeface="Calibri" charset="0"/>
                </a:rPr>
                <a:t>)&lt;</a:t>
              </a:r>
              <a:r>
                <a:rPr lang="en-US" sz="1400" dirty="0">
                  <a:solidFill>
                    <a:srgbClr val="FF0000"/>
                  </a:solidFill>
                  <a:latin typeface="Calibri" charset="0"/>
                  <a:cs typeface="Calibri" charset="0"/>
                  <a:sym typeface="Calibri" charset="0"/>
                </a:rPr>
                <a:t>1.9 </a:t>
              </a:r>
              <a:r>
                <a:rPr lang="en-US" sz="1400" dirty="0" err="1">
                  <a:solidFill>
                    <a:srgbClr val="FF0000"/>
                  </a:solidFill>
                  <a:latin typeface="Calibri" charset="0"/>
                  <a:cs typeface="Calibri" charset="0"/>
                  <a:sym typeface="Calibri" charset="0"/>
                </a:rPr>
                <a:t>GeV</a:t>
              </a:r>
              <a:r>
                <a:rPr lang="en-US" sz="1400" dirty="0">
                  <a:solidFill>
                    <a:srgbClr val="FF0000"/>
                  </a:solidFill>
                  <a:latin typeface="Calibri" charset="0"/>
                  <a:cs typeface="Calibri" charset="0"/>
                  <a:sym typeface="Calibri" charset="0"/>
                </a:rPr>
                <a:t>/c</a:t>
              </a:r>
              <a:r>
                <a:rPr lang="en-US" sz="1400" baseline="30000" dirty="0">
                  <a:solidFill>
                    <a:srgbClr val="FF0000"/>
                  </a:solidFill>
                  <a:latin typeface="Calibri" charset="0"/>
                  <a:cs typeface="Calibri" charset="0"/>
                  <a:sym typeface="Calibri" charset="0"/>
                </a:rPr>
                <a:t>2</a:t>
              </a:r>
              <a:endParaRPr lang="en-US" sz="1800" dirty="0">
                <a:solidFill>
                  <a:schemeClr val="tx1"/>
                </a:solidFill>
                <a:latin typeface="Calibri" charset="0"/>
                <a:cs typeface="Calibri" charset="0"/>
                <a:sym typeface="Calibri" charset="0"/>
              </a:endParaRPr>
            </a:p>
            <a:p>
              <a:pPr algn="l"/>
              <a:r>
                <a:rPr lang="en-US" sz="1400" dirty="0">
                  <a:solidFill>
                    <a:schemeClr val="tx1"/>
                  </a:solidFill>
                  <a:latin typeface="+mj-lt"/>
                  <a:cs typeface="Calibri" charset="0"/>
                  <a:sym typeface="Calibri" charset="0"/>
                </a:rPr>
                <a:t>wrong sign : </a:t>
              </a:r>
              <a:r>
                <a:rPr lang="en-US" sz="1400" dirty="0" err="1" smtClean="0">
                  <a:solidFill>
                    <a:schemeClr val="tx1"/>
                  </a:solidFill>
                  <a:latin typeface="Calibri" charset="0"/>
                  <a:cs typeface="Calibri" charset="0"/>
                  <a:sym typeface="Calibri" charset="0"/>
                </a:rPr>
                <a:t>K</a:t>
              </a:r>
              <a:r>
                <a:rPr lang="en-US" sz="1400" baseline="30000" dirty="0" err="1" smtClean="0">
                  <a:solidFill>
                    <a:schemeClr val="tx1"/>
                  </a:solidFill>
                  <a:latin typeface="Calibri" charset="0"/>
                  <a:cs typeface="Calibri" charset="0"/>
                  <a:sym typeface="Calibri" charset="0"/>
                </a:rPr>
                <a:t>-</a:t>
              </a:r>
              <a:r>
                <a:rPr lang="en-US" sz="1400" dirty="0" err="1" smtClean="0">
                  <a:latin typeface="Symbol" charset="2"/>
                  <a:cs typeface="Calibri" charset="0"/>
                  <a:sym typeface="Symbol" charset="2"/>
                </a:rPr>
                <a:t>p</a:t>
              </a:r>
              <a:r>
                <a:rPr lang="en-US" sz="1400" baseline="30000" dirty="0" err="1" smtClean="0">
                  <a:solidFill>
                    <a:schemeClr val="tx1"/>
                  </a:solidFill>
                  <a:latin typeface="Symbol" charset="2"/>
                  <a:ea typeface="Symbol" charset="2"/>
                  <a:cs typeface="Symbol" charset="2"/>
                  <a:sym typeface="Symbol" charset="2"/>
                </a:rPr>
                <a:t>+</a:t>
              </a:r>
              <a:r>
                <a:rPr lang="en-US" sz="1400" dirty="0" err="1" smtClean="0">
                  <a:latin typeface="Symbol" charset="2"/>
                  <a:ea typeface="Symbol" charset="2"/>
                  <a:cs typeface="Symbol" charset="2"/>
                  <a:sym typeface="Symbol" charset="2"/>
                </a:rPr>
                <a:t>p</a:t>
              </a:r>
              <a:r>
                <a:rPr lang="en-US" sz="1400" baseline="30000" dirty="0">
                  <a:latin typeface="Symbol" charset="2"/>
                  <a:ea typeface="Symbol" charset="2"/>
                  <a:cs typeface="Symbol" charset="2"/>
                  <a:sym typeface="Symbol" charset="2"/>
                </a:rPr>
                <a:t>-</a:t>
              </a:r>
              <a:r>
                <a:rPr lang="en-US" sz="1400" dirty="0" smtClean="0">
                  <a:solidFill>
                    <a:schemeClr val="tx1"/>
                  </a:solidFill>
                  <a:latin typeface="Calibri" charset="0"/>
                  <a:cs typeface="Calibri" charset="0"/>
                  <a:sym typeface="Calibri" charset="0"/>
                </a:rPr>
                <a:t> </a:t>
              </a:r>
              <a:r>
                <a:rPr lang="en-US" sz="1400" dirty="0">
                  <a:solidFill>
                    <a:schemeClr val="tx1"/>
                  </a:solidFill>
                  <a:latin typeface="Calibri" charset="0"/>
                  <a:cs typeface="Calibri" charset="0"/>
                  <a:sym typeface="Calibri" charset="0"/>
                </a:rPr>
                <a:t>+ </a:t>
              </a:r>
              <a:r>
                <a:rPr lang="en-US" sz="1400" dirty="0" err="1" smtClean="0">
                  <a:solidFill>
                    <a:schemeClr val="tx1"/>
                  </a:solidFill>
                  <a:latin typeface="Calibri" charset="0"/>
                  <a:cs typeface="Calibri" charset="0"/>
                  <a:sym typeface="Calibri" charset="0"/>
                </a:rPr>
                <a:t>K</a:t>
              </a:r>
              <a:r>
                <a:rPr lang="en-US" sz="1400" baseline="30000" dirty="0" err="1" smtClean="0">
                  <a:solidFill>
                    <a:schemeClr val="tx1"/>
                  </a:solidFill>
                  <a:latin typeface="Calibri" charset="0"/>
                  <a:cs typeface="Calibri" charset="0"/>
                  <a:sym typeface="Calibri" charset="0"/>
                </a:rPr>
                <a:t>+</a:t>
              </a:r>
              <a:r>
                <a:rPr lang="en-US" sz="1400" dirty="0" err="1" smtClean="0">
                  <a:latin typeface="Symbol" charset="2"/>
                  <a:cs typeface="Calibri" charset="0"/>
                  <a:sym typeface="Symbol" charset="2"/>
                </a:rPr>
                <a:t>p</a:t>
              </a:r>
              <a:r>
                <a:rPr lang="en-US" sz="1400" baseline="30000" dirty="0" err="1" smtClean="0">
                  <a:latin typeface="Symbol" charset="2"/>
                  <a:cs typeface="Calibri" charset="0"/>
                  <a:sym typeface="Symbol" charset="2"/>
                </a:rPr>
                <a:t>-</a:t>
              </a:r>
              <a:r>
                <a:rPr lang="en-US" sz="1400" dirty="0" err="1">
                  <a:latin typeface="Symbol" charset="2"/>
                  <a:cs typeface="Calibri" charset="0"/>
                  <a:sym typeface="Symbol" charset="2"/>
                </a:rPr>
                <a:t>p</a:t>
              </a:r>
              <a:r>
                <a:rPr lang="en-US" sz="1400" baseline="30000" dirty="0" smtClean="0">
                  <a:solidFill>
                    <a:schemeClr val="tx1"/>
                  </a:solidFill>
                  <a:latin typeface="Symbol" charset="2"/>
                  <a:ea typeface="Symbol" charset="2"/>
                  <a:cs typeface="Symbol" charset="2"/>
                  <a:sym typeface="Symbol" charset="2"/>
                </a:rPr>
                <a:t>+</a:t>
              </a:r>
              <a:endParaRPr lang="en-US" sz="1800" dirty="0">
                <a:solidFill>
                  <a:schemeClr val="tx1"/>
                </a:solidFill>
                <a:latin typeface="Calibri" charset="0"/>
                <a:cs typeface="Calibri" charset="0"/>
                <a:sym typeface="Calibri" charset="0"/>
              </a:endParaRPr>
            </a:p>
            <a:p>
              <a:pPr algn="l"/>
              <a:r>
                <a:rPr lang="en-US" sz="1400" dirty="0">
                  <a:solidFill>
                    <a:srgbClr val="0000FF"/>
                  </a:solidFill>
                  <a:latin typeface="+mj-lt"/>
                  <a:cs typeface="Calibri" charset="0"/>
                  <a:sym typeface="Calibri" charset="0"/>
                </a:rPr>
                <a:t>side band :  </a:t>
              </a:r>
              <a:r>
                <a:rPr lang="en-US" sz="1400" dirty="0" smtClean="0">
                  <a:solidFill>
                    <a:srgbClr val="0000FF"/>
                  </a:solidFill>
                  <a:latin typeface="Calibri" charset="0"/>
                  <a:cs typeface="Calibri" charset="0"/>
                  <a:sym typeface="Calibri" charset="0"/>
                </a:rPr>
                <a:t>1.7&lt;M(</a:t>
              </a:r>
              <a:r>
                <a:rPr lang="en-US" sz="1400" dirty="0" err="1" smtClean="0">
                  <a:solidFill>
                    <a:srgbClr val="0000FF"/>
                  </a:solidFill>
                  <a:latin typeface="Calibri" charset="0"/>
                  <a:cs typeface="Calibri" charset="0"/>
                  <a:sym typeface="Calibri" charset="0"/>
                </a:rPr>
                <a:t>K</a:t>
              </a:r>
              <a:r>
                <a:rPr lang="en-US" sz="1400" dirty="0" err="1">
                  <a:solidFill>
                    <a:srgbClr val="0000FF"/>
                  </a:solidFill>
                  <a:latin typeface="Symbol" charset="2"/>
                  <a:cs typeface="Calibri" charset="0"/>
                  <a:sym typeface="Symbol" charset="2"/>
                </a:rPr>
                <a:t>p</a:t>
              </a:r>
              <a:r>
                <a:rPr lang="en-US" sz="1400" dirty="0" smtClean="0">
                  <a:solidFill>
                    <a:srgbClr val="0000FF"/>
                  </a:solidFill>
                  <a:latin typeface="Calibri" charset="0"/>
                  <a:cs typeface="Calibri" charset="0"/>
                  <a:sym typeface="Calibri" charset="0"/>
                </a:rPr>
                <a:t>)&lt;</a:t>
              </a:r>
              <a:r>
                <a:rPr lang="en-US" sz="1400" dirty="0">
                  <a:solidFill>
                    <a:srgbClr val="0000FF"/>
                  </a:solidFill>
                  <a:latin typeface="Calibri" charset="0"/>
                  <a:cs typeface="Calibri" charset="0"/>
                  <a:sym typeface="Calibri" charset="0"/>
                </a:rPr>
                <a:t>1.8 +     	</a:t>
              </a:r>
              <a:r>
                <a:rPr lang="en-US" sz="1400" dirty="0" smtClean="0">
                  <a:solidFill>
                    <a:srgbClr val="0000FF"/>
                  </a:solidFill>
                  <a:latin typeface="Calibri" charset="0"/>
                  <a:cs typeface="Calibri" charset="0"/>
                  <a:sym typeface="Calibri" charset="0"/>
                </a:rPr>
                <a:t>1.92&lt;M(</a:t>
              </a:r>
              <a:r>
                <a:rPr lang="en-US" sz="1400" dirty="0" err="1" smtClean="0">
                  <a:solidFill>
                    <a:srgbClr val="0000FF"/>
                  </a:solidFill>
                  <a:latin typeface="Calibri" charset="0"/>
                  <a:cs typeface="Calibri" charset="0"/>
                  <a:sym typeface="Calibri" charset="0"/>
                </a:rPr>
                <a:t>K</a:t>
              </a:r>
              <a:r>
                <a:rPr lang="en-US" sz="1400" dirty="0" err="1">
                  <a:solidFill>
                    <a:srgbClr val="0000FF"/>
                  </a:solidFill>
                  <a:latin typeface="Symbol" charset="2"/>
                  <a:cs typeface="Calibri" charset="0"/>
                  <a:sym typeface="Symbol" charset="2"/>
                </a:rPr>
                <a:t>p</a:t>
              </a:r>
              <a:r>
                <a:rPr lang="en-US" sz="1400" dirty="0" smtClean="0">
                  <a:solidFill>
                    <a:srgbClr val="0000FF"/>
                  </a:solidFill>
                  <a:latin typeface="Calibri" charset="0"/>
                  <a:cs typeface="Calibri" charset="0"/>
                  <a:sym typeface="Calibri" charset="0"/>
                </a:rPr>
                <a:t>)&lt;</a:t>
              </a:r>
              <a:r>
                <a:rPr lang="en-US" sz="1400" dirty="0">
                  <a:solidFill>
                    <a:srgbClr val="0000FF"/>
                  </a:solidFill>
                  <a:latin typeface="Calibri" charset="0"/>
                  <a:cs typeface="Calibri" charset="0"/>
                  <a:sym typeface="Calibri" charset="0"/>
                </a:rPr>
                <a:t>2 </a:t>
              </a:r>
              <a:r>
                <a:rPr lang="en-US" sz="1400" dirty="0" err="1">
                  <a:solidFill>
                    <a:srgbClr val="0000FF"/>
                  </a:solidFill>
                  <a:latin typeface="Calibri" charset="0"/>
                  <a:cs typeface="Calibri" charset="0"/>
                  <a:sym typeface="Calibri" charset="0"/>
                </a:rPr>
                <a:t>GeV</a:t>
              </a:r>
              <a:r>
                <a:rPr lang="en-US" sz="1400" dirty="0">
                  <a:solidFill>
                    <a:srgbClr val="0000FF"/>
                  </a:solidFill>
                  <a:latin typeface="Calibri" charset="0"/>
                  <a:cs typeface="Calibri" charset="0"/>
                  <a:sym typeface="Calibri" charset="0"/>
                </a:rPr>
                <a:t>/c</a:t>
              </a:r>
              <a:r>
                <a:rPr lang="en-US" sz="1400" baseline="30000" dirty="0">
                  <a:solidFill>
                    <a:srgbClr val="0000FF"/>
                  </a:solidFill>
                  <a:latin typeface="Calibri" charset="0"/>
                  <a:cs typeface="Calibri" charset="0"/>
                  <a:sym typeface="Calibri" charset="0"/>
                </a:rPr>
                <a:t>2 </a:t>
              </a:r>
              <a:r>
                <a:rPr lang="en-US" sz="1400" dirty="0">
                  <a:solidFill>
                    <a:srgbClr val="0000FF"/>
                  </a:solidFill>
                  <a:latin typeface="Calibri" charset="0"/>
                  <a:cs typeface="Calibri" charset="0"/>
                  <a:sym typeface="Calibri" charset="0"/>
                </a:rPr>
                <a:t> </a:t>
              </a:r>
            </a:p>
          </p:txBody>
        </p:sp>
        <p:pic>
          <p:nvPicPr>
            <p:cNvPr id="15373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0"/>
              <a:ext cx="1760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grpSp>
          <p:nvGrpSpPr>
            <p:cNvPr id="15376" name="Group 16"/>
            <p:cNvGrpSpPr>
              <a:grpSpLocks/>
            </p:cNvGrpSpPr>
            <p:nvPr/>
          </p:nvGrpSpPr>
          <p:grpSpPr bwMode="auto">
            <a:xfrm>
              <a:off x="312" y="1737"/>
              <a:ext cx="1069" cy="225"/>
              <a:chOff x="0" y="0"/>
              <a:chExt cx="1069" cy="224"/>
            </a:xfrm>
          </p:grpSpPr>
          <p:sp>
            <p:nvSpPr>
              <p:cNvPr id="15374" name="AutoShape 14"/>
              <p:cNvSpPr>
                <a:spLocks/>
              </p:cNvSpPr>
              <p:nvPr/>
            </p:nvSpPr>
            <p:spPr bwMode="auto">
              <a:xfrm>
                <a:off x="0" y="0"/>
                <a:ext cx="184" cy="182"/>
              </a:xfrm>
              <a:prstGeom prst="star5">
                <a:avLst/>
              </a:prstGeom>
              <a:noFill/>
              <a:ln w="25400" cap="flat">
                <a:solidFill>
                  <a:srgbClr val="D90B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375" name="Rectangle 15"/>
              <p:cNvSpPr>
                <a:spLocks/>
              </p:cNvSpPr>
              <p:nvPr/>
            </p:nvSpPr>
            <p:spPr bwMode="auto">
              <a:xfrm>
                <a:off x="124" y="24"/>
                <a:ext cx="945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sz="1400" b="1">
                    <a:solidFill>
                      <a:srgbClr val="00D8FF"/>
                    </a:solidFill>
                    <a:latin typeface="Times" charset="0"/>
                    <a:cs typeface="Times" charset="0"/>
                    <a:sym typeface="Times" charset="0"/>
                  </a:rPr>
                  <a:t>STAR preliminary</a:t>
                </a:r>
              </a:p>
            </p:txBody>
          </p:sp>
        </p:grpSp>
      </p:grpSp>
      <p:pic>
        <p:nvPicPr>
          <p:cNvPr id="15378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70025" y="-885825"/>
            <a:ext cx="2946400" cy="586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4" name="Rectangle 24"/>
          <p:cNvSpPr>
            <a:spLocks noGrp="1" noChangeArrowheads="1"/>
          </p:cNvSpPr>
          <p:nvPr>
            <p:ph type="title"/>
          </p:nvPr>
        </p:nvSpPr>
        <p:spPr>
          <a:xfrm>
            <a:off x="457200" y="-234280"/>
            <a:ext cx="8229600" cy="1143000"/>
          </a:xfrm>
          <a:ln/>
        </p:spPr>
        <p:txBody>
          <a:bodyPr/>
          <a:lstStyle/>
          <a:p>
            <a:r>
              <a:rPr lang="en-US" sz="3100" dirty="0">
                <a:solidFill>
                  <a:srgbClr val="0000FF"/>
                </a:solidFill>
              </a:rPr>
              <a:t>D</a:t>
            </a:r>
            <a:r>
              <a:rPr lang="en-US" sz="3100" baseline="29000" dirty="0">
                <a:solidFill>
                  <a:srgbClr val="0000FF"/>
                </a:solidFill>
              </a:rPr>
              <a:t>0</a:t>
            </a:r>
            <a:r>
              <a:rPr lang="en-US" sz="3100" dirty="0">
                <a:solidFill>
                  <a:srgbClr val="0000FF"/>
                </a:solidFill>
              </a:rPr>
              <a:t> and D* </a:t>
            </a:r>
            <a:r>
              <a:rPr lang="en-US" sz="3100" dirty="0" smtClean="0">
                <a:solidFill>
                  <a:srgbClr val="0000FF"/>
                </a:solidFill>
              </a:rPr>
              <a:t>signal </a:t>
            </a:r>
            <a:r>
              <a:rPr lang="en-US" sz="3100" dirty="0">
                <a:solidFill>
                  <a:srgbClr val="0000FF"/>
                </a:solidFill>
              </a:rPr>
              <a:t>in </a:t>
            </a:r>
            <a:r>
              <a:rPr lang="en-US" sz="3100" dirty="0" err="1">
                <a:solidFill>
                  <a:srgbClr val="0000FF"/>
                </a:solidFill>
              </a:rPr>
              <a:t>p+p</a:t>
            </a:r>
            <a:r>
              <a:rPr lang="en-US" sz="3100" dirty="0">
                <a:solidFill>
                  <a:srgbClr val="0000FF"/>
                </a:solidFill>
              </a:rPr>
              <a:t> 500 </a:t>
            </a:r>
            <a:r>
              <a:rPr lang="en-US" sz="3100" dirty="0" err="1">
                <a:solidFill>
                  <a:srgbClr val="0000FF"/>
                </a:solidFill>
              </a:rPr>
              <a:t>GeV</a:t>
            </a:r>
            <a:endParaRPr lang="en-US" sz="3100" dirty="0">
              <a:solidFill>
                <a:srgbClr val="0000FF"/>
              </a:solidFill>
            </a:endParaRPr>
          </a:p>
        </p:txBody>
      </p:sp>
      <p:sp>
        <p:nvSpPr>
          <p:cNvPr id="15385" name="Rectangle 25"/>
          <p:cNvSpPr>
            <a:spLocks/>
          </p:cNvSpPr>
          <p:nvPr/>
        </p:nvSpPr>
        <p:spPr bwMode="auto">
          <a:xfrm>
            <a:off x="2527300" y="1460500"/>
            <a:ext cx="10001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Calibri" charset="0"/>
                <a:cs typeface="Calibri" charset="0"/>
                <a:sym typeface="Calibri" charset="0"/>
              </a:rPr>
              <a:t>K</a:t>
            </a:r>
            <a:r>
              <a:rPr lang="en-US" sz="1800" baseline="-25000">
                <a:solidFill>
                  <a:schemeClr val="tx1"/>
                </a:solidFill>
                <a:latin typeface="Calibri" charset="0"/>
                <a:cs typeface="Calibri" charset="0"/>
                <a:sym typeface="Calibri" charset="0"/>
              </a:rPr>
              <a:t>2</a:t>
            </a:r>
            <a:r>
              <a:rPr lang="en-US" sz="1800">
                <a:solidFill>
                  <a:schemeClr val="tx1"/>
                </a:solidFill>
                <a:latin typeface="Calibri" charset="0"/>
                <a:cs typeface="Calibri" charset="0"/>
                <a:sym typeface="Calibri" charset="0"/>
              </a:rPr>
              <a:t>*(1430)</a:t>
            </a:r>
          </a:p>
        </p:txBody>
      </p:sp>
      <p:sp>
        <p:nvSpPr>
          <p:cNvPr id="15386" name="Rectangle 26"/>
          <p:cNvSpPr>
            <a:spLocks/>
          </p:cNvSpPr>
          <p:nvPr/>
        </p:nvSpPr>
        <p:spPr bwMode="auto">
          <a:xfrm>
            <a:off x="6354763" y="5509344"/>
            <a:ext cx="2667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marL="285750" indent="-285750" algn="l">
              <a:spcBef>
                <a:spcPts val="600"/>
              </a:spcBef>
              <a:buSzPct val="150000"/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cs typeface="Calibri" charset="0"/>
                <a:sym typeface="Calibri" charset="0"/>
              </a:rPr>
              <a:t>Consistent </a:t>
            </a:r>
            <a:r>
              <a:rPr lang="en-US" sz="1400" dirty="0">
                <a:solidFill>
                  <a:schemeClr val="tx1"/>
                </a:solidFill>
                <a:cs typeface="Calibri" charset="0"/>
                <a:sym typeface="Calibri" charset="0"/>
              </a:rPr>
              <a:t>results from two background </a:t>
            </a:r>
            <a:r>
              <a:rPr lang="en-US" sz="1400" dirty="0" smtClean="0">
                <a:solidFill>
                  <a:schemeClr val="tx1"/>
                </a:solidFill>
                <a:cs typeface="Calibri" charset="0"/>
                <a:sym typeface="Calibri" charset="0"/>
              </a:rPr>
              <a:t>methods.</a:t>
            </a:r>
            <a:endParaRPr lang="en-US" sz="1400" dirty="0">
              <a:solidFill>
                <a:schemeClr val="tx1"/>
              </a:solidFill>
              <a:cs typeface="Calibri" charset="0"/>
              <a:sym typeface="Calibri" charset="0"/>
            </a:endParaRPr>
          </a:p>
        </p:txBody>
      </p:sp>
      <p:sp>
        <p:nvSpPr>
          <p:cNvPr id="15387" name="Rectangle 27"/>
          <p:cNvSpPr>
            <a:spLocks/>
          </p:cNvSpPr>
          <p:nvPr/>
        </p:nvSpPr>
        <p:spPr bwMode="auto">
          <a:xfrm>
            <a:off x="1574800" y="1536700"/>
            <a:ext cx="39846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Calibri" charset="0"/>
                <a:cs typeface="Calibri" charset="0"/>
                <a:sym typeface="Calibri" charset="0"/>
              </a:rPr>
              <a:t>K*</a:t>
            </a:r>
            <a:r>
              <a:rPr lang="en-US" sz="1800" baseline="30000">
                <a:solidFill>
                  <a:schemeClr val="tx1"/>
                </a:solidFill>
                <a:latin typeface="Calibri" charset="0"/>
                <a:cs typeface="Calibri" charset="0"/>
                <a:sym typeface="Calibri" charset="0"/>
              </a:rPr>
              <a:t>0</a:t>
            </a:r>
          </a:p>
        </p:txBody>
      </p:sp>
      <p:sp>
        <p:nvSpPr>
          <p:cNvPr id="15388" name="Rectangle 28"/>
          <p:cNvSpPr>
            <a:spLocks/>
          </p:cNvSpPr>
          <p:nvPr/>
        </p:nvSpPr>
        <p:spPr bwMode="auto">
          <a:xfrm>
            <a:off x="3940175" y="2371725"/>
            <a:ext cx="3111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rgbClr val="D90B00"/>
                </a:solidFill>
                <a:latin typeface="Calibri Bold" charset="0"/>
                <a:cs typeface="Calibri Bold" charset="0"/>
                <a:sym typeface="Calibri Bold" charset="0"/>
              </a:rPr>
              <a:t>D</a:t>
            </a:r>
            <a:r>
              <a:rPr lang="en-US" sz="1800" baseline="30000">
                <a:solidFill>
                  <a:srgbClr val="D90B00"/>
                </a:solidFill>
                <a:latin typeface="Calibri Bold" charset="0"/>
                <a:cs typeface="Calibri Bold" charset="0"/>
                <a:sym typeface="Calibri Bold" charset="0"/>
              </a:rPr>
              <a:t>0</a:t>
            </a:r>
          </a:p>
        </p:txBody>
      </p:sp>
      <p:sp>
        <p:nvSpPr>
          <p:cNvPr id="15389" name="Oval 29"/>
          <p:cNvSpPr>
            <a:spLocks/>
          </p:cNvSpPr>
          <p:nvPr/>
        </p:nvSpPr>
        <p:spPr bwMode="auto">
          <a:xfrm>
            <a:off x="3860800" y="2197100"/>
            <a:ext cx="457200" cy="546100"/>
          </a:xfrm>
          <a:prstGeom prst="ellipse">
            <a:avLst/>
          </a:prstGeom>
          <a:noFill/>
          <a:ln w="34925" cap="flat">
            <a:solidFill>
              <a:srgbClr val="E36C09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chemeClr val="bg2">
                <a:alpha val="34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90" name="Line 30"/>
          <p:cNvSpPr>
            <a:spLocks noChangeShapeType="1"/>
          </p:cNvSpPr>
          <p:nvPr/>
        </p:nvSpPr>
        <p:spPr bwMode="auto">
          <a:xfrm flipH="1">
            <a:off x="2676525" y="2682875"/>
            <a:ext cx="1249363" cy="822325"/>
          </a:xfrm>
          <a:prstGeom prst="line">
            <a:avLst/>
          </a:prstGeom>
          <a:noFill/>
          <a:ln w="38100" cap="flat">
            <a:solidFill>
              <a:srgbClr val="E36C09"/>
            </a:solidFill>
            <a:prstDash val="solid"/>
            <a:round/>
            <a:headEnd type="none" w="med" len="med"/>
            <a:tailEnd type="arrow" w="sm" len="sm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91" name="Line 31"/>
          <p:cNvSpPr>
            <a:spLocks noChangeShapeType="1"/>
          </p:cNvSpPr>
          <p:nvPr/>
        </p:nvSpPr>
        <p:spPr bwMode="auto">
          <a:xfrm flipH="1">
            <a:off x="4160838" y="2755900"/>
            <a:ext cx="1587" cy="749300"/>
          </a:xfrm>
          <a:prstGeom prst="line">
            <a:avLst/>
          </a:prstGeom>
          <a:noFill/>
          <a:ln w="38100" cap="flat">
            <a:solidFill>
              <a:srgbClr val="E36C09"/>
            </a:solidFill>
            <a:prstDash val="solid"/>
            <a:round/>
            <a:headEnd type="none" w="med" len="med"/>
            <a:tailEnd type="arrow" w="sm" len="sm"/>
          </a:ln>
          <a:effectLst>
            <a:outerShdw blurRad="38100" dist="19999" dir="5400000" algn="ctr" rotWithShape="0">
              <a:schemeClr val="bg2">
                <a:alpha val="37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92" name="Rectangle 32"/>
          <p:cNvSpPr>
            <a:spLocks/>
          </p:cNvSpPr>
          <p:nvPr/>
        </p:nvSpPr>
        <p:spPr bwMode="auto">
          <a:xfrm>
            <a:off x="6372200" y="5157192"/>
            <a:ext cx="2667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285750" indent="-285750" algn="l">
              <a:spcBef>
                <a:spcPts val="600"/>
              </a:spcBef>
              <a:buSzPct val="150000"/>
              <a:buFont typeface="Arial" pitchFamily="34" charset="0"/>
              <a:buChar char="•"/>
            </a:pPr>
            <a:r>
              <a:rPr lang="en-US" sz="1400" dirty="0">
                <a:cs typeface="Calibri Bold" charset="0"/>
                <a:sym typeface="Calibri Bold" charset="0"/>
              </a:rPr>
              <a:t>M</a:t>
            </a:r>
            <a:r>
              <a:rPr lang="en-US" sz="1400" dirty="0" smtClean="0">
                <a:solidFill>
                  <a:schemeClr val="tx1"/>
                </a:solidFill>
                <a:cs typeface="Calibri Bold" charset="0"/>
                <a:sym typeface="Calibri Bold" charset="0"/>
              </a:rPr>
              <a:t>inimum bias </a:t>
            </a:r>
            <a:r>
              <a:rPr lang="en-US" sz="1400" dirty="0" smtClean="0">
                <a:cs typeface="Calibri Bold" charset="0"/>
                <a:sym typeface="Calibri Bold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cs typeface="Calibri Bold" charset="0"/>
                <a:sym typeface="Calibri Bold" charset="0"/>
              </a:rPr>
              <a:t>1.53 nb</a:t>
            </a:r>
            <a:r>
              <a:rPr lang="en-US" sz="1400" baseline="32000" dirty="0" smtClean="0">
                <a:solidFill>
                  <a:schemeClr val="tx1"/>
                </a:solidFill>
                <a:cs typeface="Calibri Bold" charset="0"/>
                <a:sym typeface="Calibri Bold" charset="0"/>
              </a:rPr>
              <a:t>-1</a:t>
            </a:r>
            <a:endParaRPr lang="en-US" sz="1400" baseline="32000" dirty="0">
              <a:solidFill>
                <a:schemeClr val="tx1"/>
              </a:solidFill>
              <a:cs typeface="Calibri Bold" charset="0"/>
              <a:sym typeface="Calibri Bold" charset="0"/>
            </a:endParaRPr>
          </a:p>
        </p:txBody>
      </p:sp>
      <p:grpSp>
        <p:nvGrpSpPr>
          <p:cNvPr id="15396" name="Group 36"/>
          <p:cNvGrpSpPr>
            <a:grpSpLocks/>
          </p:cNvGrpSpPr>
          <p:nvPr/>
        </p:nvGrpSpPr>
        <p:grpSpPr bwMode="auto">
          <a:xfrm>
            <a:off x="1485900" y="2311400"/>
            <a:ext cx="1697038" cy="355600"/>
            <a:chOff x="0" y="0"/>
            <a:chExt cx="1069" cy="224"/>
          </a:xfrm>
        </p:grpSpPr>
        <p:sp>
          <p:nvSpPr>
            <p:cNvPr id="15394" name="AutoShape 34"/>
            <p:cNvSpPr>
              <a:spLocks/>
            </p:cNvSpPr>
            <p:nvPr/>
          </p:nvSpPr>
          <p:spPr bwMode="auto">
            <a:xfrm>
              <a:off x="0" y="0"/>
              <a:ext cx="184" cy="182"/>
            </a:xfrm>
            <a:prstGeom prst="star5">
              <a:avLst/>
            </a:prstGeom>
            <a:noFill/>
            <a:ln w="25400" cap="flat">
              <a:solidFill>
                <a:srgbClr val="D90B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395" name="Rectangle 35"/>
            <p:cNvSpPr>
              <a:spLocks/>
            </p:cNvSpPr>
            <p:nvPr/>
          </p:nvSpPr>
          <p:spPr bwMode="auto">
            <a:xfrm>
              <a:off x="124" y="24"/>
              <a:ext cx="945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D8FF"/>
                  </a:solidFill>
                  <a:latin typeface="Times" charset="0"/>
                  <a:cs typeface="Times" charset="0"/>
                  <a:sym typeface="Times" charset="0"/>
                </a:rPr>
                <a:t>STAR preliminary</a:t>
              </a:r>
            </a:p>
          </p:txBody>
        </p:sp>
      </p:grpSp>
      <p:sp>
        <p:nvSpPr>
          <p:cNvPr id="33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8890A30-590C-40DB-9E27-8D90C2DDFF79}" type="slidenum">
              <a:rPr lang="en-US" sz="1400" smtClean="0"/>
              <a:pPr eaLnBrk="1" hangingPunct="1"/>
              <a:t>5</a:t>
            </a:fld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55177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2647552" presetClass="entr" presetSubtype="16698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72647552" presetClass="entr" presetSubtype="1499881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01" y="5445224"/>
            <a:ext cx="44878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00"/>
            <a:ext cx="67310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306288"/>
            <a:ext cx="8229600" cy="1143000"/>
          </a:xfrm>
          <a:ln/>
        </p:spPr>
        <p:txBody>
          <a:bodyPr lIns="0" tIns="0" rIns="0" bIns="0"/>
          <a:lstStyle/>
          <a:p>
            <a:r>
              <a:rPr lang="en-US" sz="2800" b="1" dirty="0">
                <a:solidFill>
                  <a:srgbClr val="0000FF"/>
                </a:solidFill>
              </a:rPr>
              <a:t>D</a:t>
            </a:r>
            <a:r>
              <a:rPr lang="en-US" sz="2800" b="1" baseline="29000" dirty="0">
                <a:solidFill>
                  <a:srgbClr val="0000FF"/>
                </a:solidFill>
              </a:rPr>
              <a:t>0</a:t>
            </a:r>
            <a:r>
              <a:rPr lang="en-US" sz="2800" b="1" dirty="0">
                <a:solidFill>
                  <a:srgbClr val="0000FF"/>
                </a:solidFill>
              </a:rPr>
              <a:t> and D* </a:t>
            </a:r>
            <a:r>
              <a:rPr lang="en-US" sz="2800" b="1" dirty="0" err="1">
                <a:solidFill>
                  <a:srgbClr val="0000FF"/>
                </a:solidFill>
              </a:rPr>
              <a:t>p</a:t>
            </a:r>
            <a:r>
              <a:rPr lang="en-US" sz="2800" b="1" baseline="-35000" dirty="0" err="1">
                <a:solidFill>
                  <a:srgbClr val="0000FF"/>
                </a:solidFill>
              </a:rPr>
              <a:t>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</a:rPr>
              <a:t>spectra </a:t>
            </a:r>
            <a:r>
              <a:rPr lang="en-US" sz="2800" b="1" dirty="0">
                <a:solidFill>
                  <a:srgbClr val="0000FF"/>
                </a:solidFill>
              </a:rPr>
              <a:t>in </a:t>
            </a:r>
            <a:r>
              <a:rPr lang="en-US" sz="2800" b="1" dirty="0" err="1">
                <a:solidFill>
                  <a:srgbClr val="0000FF"/>
                </a:solidFill>
              </a:rPr>
              <a:t>p+p</a:t>
            </a:r>
            <a:r>
              <a:rPr lang="en-US" sz="2800" b="1" dirty="0">
                <a:solidFill>
                  <a:srgbClr val="0000FF"/>
                </a:solidFill>
              </a:rPr>
              <a:t> 500 </a:t>
            </a:r>
            <a:r>
              <a:rPr lang="en-US" sz="2800" b="1" dirty="0" err="1">
                <a:solidFill>
                  <a:srgbClr val="0000FF"/>
                </a:solidFill>
              </a:rPr>
              <a:t>GeV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4241800"/>
            <a:ext cx="37703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397" name="AutoShape 13"/>
          <p:cNvSpPr>
            <a:spLocks/>
          </p:cNvSpPr>
          <p:nvPr/>
        </p:nvSpPr>
        <p:spPr bwMode="auto">
          <a:xfrm>
            <a:off x="571872" y="5229200"/>
            <a:ext cx="4648200" cy="876300"/>
          </a:xfrm>
          <a:prstGeom prst="roundRect">
            <a:avLst>
              <a:gd name="adj" fmla="val 21736"/>
            </a:avLst>
          </a:prstGeom>
          <a:noFill/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400" name="Rectangle 16"/>
          <p:cNvSpPr>
            <a:spLocks/>
          </p:cNvSpPr>
          <p:nvPr/>
        </p:nvSpPr>
        <p:spPr bwMode="auto">
          <a:xfrm>
            <a:off x="6480175" y="2857500"/>
            <a:ext cx="25273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Calibri" charset="0"/>
                <a:cs typeface="Calibri" charset="0"/>
                <a:sym typeface="Calibri" charset="0"/>
              </a:rPr>
              <a:t>[1] C. Amsler et al. (Particle Data Group), PLB 667 (2008) 1. </a:t>
            </a:r>
          </a:p>
          <a:p>
            <a:pPr algn="l"/>
            <a:endParaRPr lang="en-US" sz="1800">
              <a:solidFill>
                <a:schemeClr val="tx1"/>
              </a:solidFill>
              <a:latin typeface="Calibri" charset="0"/>
              <a:cs typeface="Calibri" charset="0"/>
              <a:sym typeface="Calibri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alibri" charset="0"/>
                <a:cs typeface="Calibri" charset="0"/>
                <a:sym typeface="Calibri" charset="0"/>
              </a:rPr>
              <a:t>[2] FONLL calculation: </a:t>
            </a:r>
          </a:p>
          <a:p>
            <a:pPr algn="l"/>
            <a:r>
              <a:rPr lang="en-US" sz="1800">
                <a:solidFill>
                  <a:schemeClr val="tx1"/>
                </a:solidFill>
                <a:latin typeface="Calibri" charset="0"/>
                <a:cs typeface="Calibri" charset="0"/>
                <a:sym typeface="Calibri" charset="0"/>
              </a:rPr>
              <a:t>Ramona Vogt  </a:t>
            </a:r>
          </a:p>
          <a:p>
            <a:pPr algn="l"/>
            <a:r>
              <a:rPr lang="en-US" sz="1800">
                <a:solidFill>
                  <a:schemeClr val="tx1"/>
                </a:solidFill>
                <a:latin typeface="Calibri Bold" charset="0"/>
                <a:cs typeface="Calibri Bold" charset="0"/>
                <a:sym typeface="Calibri Bold" charset="0"/>
              </a:rPr>
              <a:t>µ</a:t>
            </a:r>
            <a:r>
              <a:rPr lang="en-US" sz="1800" baseline="-6000">
                <a:solidFill>
                  <a:schemeClr val="tx1"/>
                </a:solidFill>
                <a:latin typeface="Calibri Bold" charset="0"/>
                <a:cs typeface="Calibri Bold" charset="0"/>
                <a:sym typeface="Calibri Bold" charset="0"/>
              </a:rPr>
              <a:t>F</a:t>
            </a:r>
            <a:r>
              <a:rPr lang="en-US" sz="1800">
                <a:solidFill>
                  <a:schemeClr val="tx1"/>
                </a:solidFill>
                <a:latin typeface="Calibri Bold" charset="0"/>
                <a:cs typeface="Calibri Bold" charset="0"/>
                <a:sym typeface="Calibri Bold" charset="0"/>
              </a:rPr>
              <a:t> = µ</a:t>
            </a:r>
            <a:r>
              <a:rPr lang="en-US" sz="1800" baseline="-6000">
                <a:solidFill>
                  <a:schemeClr val="tx1"/>
                </a:solidFill>
                <a:latin typeface="Calibri Bold" charset="0"/>
                <a:cs typeface="Calibri Bold" charset="0"/>
                <a:sym typeface="Calibri Bold" charset="0"/>
              </a:rPr>
              <a:t>R</a:t>
            </a:r>
            <a:r>
              <a:rPr lang="en-US" sz="1800">
                <a:solidFill>
                  <a:schemeClr val="tx1"/>
                </a:solidFill>
                <a:latin typeface="Calibri Bold" charset="0"/>
                <a:cs typeface="Calibri Bold" charset="0"/>
                <a:sym typeface="Calibri Bold" charset="0"/>
              </a:rPr>
              <a:t> = m</a:t>
            </a:r>
            <a:r>
              <a:rPr lang="en-US" sz="1800" baseline="-6000">
                <a:solidFill>
                  <a:schemeClr val="tx1"/>
                </a:solidFill>
                <a:latin typeface="Calibri Bold" charset="0"/>
                <a:cs typeface="Calibri Bold" charset="0"/>
                <a:sym typeface="Calibri Bold" charset="0"/>
              </a:rPr>
              <a:t>c</a:t>
            </a:r>
            <a:r>
              <a:rPr lang="en-US" sz="1800">
                <a:solidFill>
                  <a:schemeClr val="tx1"/>
                </a:solidFill>
                <a:latin typeface="Calibri Bold" charset="0"/>
                <a:cs typeface="Calibri Bold" charset="0"/>
                <a:sym typeface="Calibri Bold" charset="0"/>
              </a:rPr>
              <a:t>, |y| &lt; 1</a:t>
            </a:r>
            <a:r>
              <a:rPr lang="en-US" sz="1800" baseline="-6000">
                <a:solidFill>
                  <a:schemeClr val="tx1"/>
                </a:solidFill>
                <a:latin typeface="Calibri Bold" charset="0"/>
                <a:cs typeface="Calibri Bold" charset="0"/>
                <a:sym typeface="Calibri Bold" charset="0"/>
              </a:rPr>
              <a:t> </a:t>
            </a:r>
          </a:p>
        </p:txBody>
      </p:sp>
      <p:pic>
        <p:nvPicPr>
          <p:cNvPr id="16401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3692525"/>
            <a:ext cx="27559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FF0217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404" name="Group 20"/>
          <p:cNvGrpSpPr>
            <a:grpSpLocks/>
          </p:cNvGrpSpPr>
          <p:nvPr/>
        </p:nvGrpSpPr>
        <p:grpSpPr bwMode="auto">
          <a:xfrm>
            <a:off x="4267200" y="2755900"/>
            <a:ext cx="1697038" cy="355600"/>
            <a:chOff x="0" y="0"/>
            <a:chExt cx="1069" cy="224"/>
          </a:xfrm>
        </p:grpSpPr>
        <p:sp>
          <p:nvSpPr>
            <p:cNvPr id="16402" name="AutoShape 18"/>
            <p:cNvSpPr>
              <a:spLocks/>
            </p:cNvSpPr>
            <p:nvPr/>
          </p:nvSpPr>
          <p:spPr bwMode="auto">
            <a:xfrm>
              <a:off x="0" y="0"/>
              <a:ext cx="184" cy="182"/>
            </a:xfrm>
            <a:prstGeom prst="star5">
              <a:avLst/>
            </a:prstGeom>
            <a:noFill/>
            <a:ln w="25400" cap="flat">
              <a:solidFill>
                <a:srgbClr val="D90B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403" name="Rectangle 19"/>
            <p:cNvSpPr>
              <a:spLocks/>
            </p:cNvSpPr>
            <p:nvPr/>
          </p:nvSpPr>
          <p:spPr bwMode="auto">
            <a:xfrm>
              <a:off x="124" y="24"/>
              <a:ext cx="945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D8FF"/>
                  </a:solidFill>
                  <a:latin typeface="Times" charset="0"/>
                  <a:cs typeface="Times" charset="0"/>
                  <a:sym typeface="Times" charset="0"/>
                </a:rPr>
                <a:t>STAR preliminary</a:t>
              </a:r>
            </a:p>
          </p:txBody>
        </p:sp>
      </p:grpSp>
      <p:sp>
        <p:nvSpPr>
          <p:cNvPr id="16399" name="Rectangle 15"/>
          <p:cNvSpPr>
            <a:spLocks/>
          </p:cNvSpPr>
          <p:nvPr/>
        </p:nvSpPr>
        <p:spPr bwMode="auto">
          <a:xfrm>
            <a:off x="6462713" y="723900"/>
            <a:ext cx="2527300" cy="1727200"/>
          </a:xfrm>
          <a:prstGeom prst="rect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8100" tIns="38100" rIns="38100" bIns="38100"/>
          <a:lstStyle/>
          <a:p>
            <a:pPr algn="l">
              <a:spcBef>
                <a:spcPts val="600"/>
              </a:spcBef>
            </a:pPr>
            <a:r>
              <a:rPr lang="en-US" sz="2400" dirty="0">
                <a:solidFill>
                  <a:schemeClr val="tx1"/>
                </a:solidFill>
                <a:latin typeface="Calibri" charset="0"/>
                <a:cs typeface="Calibri" charset="0"/>
                <a:sym typeface="Calibri" charset="0"/>
              </a:rPr>
              <a:t>D</a:t>
            </a:r>
            <a:r>
              <a:rPr lang="en-US" sz="2400" baseline="31000" dirty="0">
                <a:solidFill>
                  <a:schemeClr val="tx1"/>
                </a:solidFill>
                <a:latin typeface="Calibri" charset="0"/>
                <a:cs typeface="Calibri" charset="0"/>
                <a:sym typeface="Calibri" charset="0"/>
              </a:rPr>
              <a:t>0</a:t>
            </a:r>
            <a:r>
              <a:rPr lang="en-US" sz="2400" dirty="0">
                <a:solidFill>
                  <a:schemeClr val="tx1"/>
                </a:solidFill>
                <a:latin typeface="Calibri" charset="0"/>
                <a:cs typeface="Calibri" charset="0"/>
                <a:sym typeface="Calibri" charset="0"/>
              </a:rPr>
              <a:t> yield scaled by       N</a:t>
            </a:r>
            <a:r>
              <a:rPr lang="en-US" sz="2400" baseline="-17000" dirty="0">
                <a:solidFill>
                  <a:schemeClr val="tx1"/>
                </a:solidFill>
                <a:latin typeface="Calibri" charset="0"/>
                <a:cs typeface="Calibri" charset="0"/>
                <a:sym typeface="Calibri" charset="0"/>
              </a:rPr>
              <a:t>D0</a:t>
            </a:r>
            <a:r>
              <a:rPr lang="en-US" sz="2400" dirty="0">
                <a:solidFill>
                  <a:schemeClr val="tx1"/>
                </a:solidFill>
                <a:latin typeface="Calibri" charset="0"/>
                <a:cs typeface="Calibri" charset="0"/>
                <a:sym typeface="Calibri" charset="0"/>
              </a:rPr>
              <a:t>/</a:t>
            </a:r>
            <a:r>
              <a:rPr lang="en-US" sz="2400" dirty="0" err="1">
                <a:solidFill>
                  <a:schemeClr val="tx1"/>
                </a:solidFill>
                <a:latin typeface="Calibri" charset="0"/>
                <a:cs typeface="Calibri" charset="0"/>
                <a:sym typeface="Calibri" charset="0"/>
              </a:rPr>
              <a:t>N</a:t>
            </a:r>
            <a:r>
              <a:rPr lang="en-US" sz="2400" baseline="-17000" dirty="0" err="1">
                <a:solidFill>
                  <a:schemeClr val="tx1"/>
                </a:solidFill>
                <a:latin typeface="Calibri" charset="0"/>
                <a:cs typeface="Calibri" charset="0"/>
                <a:sym typeface="Calibri" charset="0"/>
              </a:rPr>
              <a:t>cc</a:t>
            </a:r>
            <a:r>
              <a:rPr lang="en-US" sz="2400" dirty="0">
                <a:solidFill>
                  <a:schemeClr val="tx1"/>
                </a:solidFill>
                <a:latin typeface="Calibri" charset="0"/>
                <a:cs typeface="Calibri" charset="0"/>
                <a:sym typeface="Calibri" charset="0"/>
              </a:rPr>
              <a:t>= 0.565</a:t>
            </a:r>
            <a:r>
              <a:rPr lang="en-US" sz="2400" baseline="31000" dirty="0">
                <a:solidFill>
                  <a:schemeClr val="tx1"/>
                </a:solidFill>
                <a:latin typeface="Calibri" charset="0"/>
                <a:cs typeface="Calibri" charset="0"/>
                <a:sym typeface="Calibri" charset="0"/>
              </a:rPr>
              <a:t>[1]</a:t>
            </a:r>
            <a:endParaRPr lang="en-US" sz="2400" dirty="0">
              <a:solidFill>
                <a:schemeClr val="tx1"/>
              </a:solidFill>
              <a:latin typeface="Calibri" charset="0"/>
              <a:cs typeface="Calibri" charset="0"/>
              <a:sym typeface="Calibri" charset="0"/>
            </a:endParaRPr>
          </a:p>
          <a:p>
            <a:pPr algn="l">
              <a:spcBef>
                <a:spcPts val="600"/>
              </a:spcBef>
            </a:pPr>
            <a:r>
              <a:rPr lang="en-US" sz="2400" dirty="0">
                <a:solidFill>
                  <a:schemeClr val="tx1"/>
                </a:solidFill>
                <a:latin typeface="Calibri" charset="0"/>
                <a:cs typeface="Calibri" charset="0"/>
                <a:sym typeface="Calibri" charset="0"/>
              </a:rPr>
              <a:t>D</a:t>
            </a:r>
            <a:r>
              <a:rPr lang="en-US" sz="2400" baseline="31000" dirty="0">
                <a:solidFill>
                  <a:schemeClr val="tx1"/>
                </a:solidFill>
                <a:latin typeface="Calibri" charset="0"/>
                <a:cs typeface="Calibri" charset="0"/>
                <a:sym typeface="Calibri" charset="0"/>
              </a:rPr>
              <a:t>*</a:t>
            </a:r>
            <a:r>
              <a:rPr lang="en-US" sz="2400" dirty="0">
                <a:solidFill>
                  <a:schemeClr val="tx1"/>
                </a:solidFill>
                <a:latin typeface="Calibri" charset="0"/>
                <a:cs typeface="Calibri" charset="0"/>
                <a:sym typeface="Calibri" charset="0"/>
              </a:rPr>
              <a:t> yield scaled by      N</a:t>
            </a:r>
            <a:r>
              <a:rPr lang="en-US" sz="2400" baseline="-17000" dirty="0">
                <a:solidFill>
                  <a:schemeClr val="tx1"/>
                </a:solidFill>
                <a:latin typeface="Calibri" charset="0"/>
                <a:cs typeface="Calibri" charset="0"/>
                <a:sym typeface="Calibri" charset="0"/>
              </a:rPr>
              <a:t>D*</a:t>
            </a:r>
            <a:r>
              <a:rPr lang="en-US" sz="2400" dirty="0">
                <a:solidFill>
                  <a:schemeClr val="tx1"/>
                </a:solidFill>
                <a:latin typeface="Calibri" charset="0"/>
                <a:cs typeface="Calibri" charset="0"/>
                <a:sym typeface="Calibri" charset="0"/>
              </a:rPr>
              <a:t>/</a:t>
            </a:r>
            <a:r>
              <a:rPr lang="en-US" sz="2400" dirty="0" err="1">
                <a:solidFill>
                  <a:schemeClr val="tx1"/>
                </a:solidFill>
                <a:latin typeface="Calibri" charset="0"/>
                <a:cs typeface="Calibri" charset="0"/>
                <a:sym typeface="Calibri" charset="0"/>
              </a:rPr>
              <a:t>N</a:t>
            </a:r>
            <a:r>
              <a:rPr lang="en-US" sz="2400" baseline="-17000" dirty="0" err="1">
                <a:solidFill>
                  <a:schemeClr val="tx1"/>
                </a:solidFill>
                <a:latin typeface="Calibri" charset="0"/>
                <a:cs typeface="Calibri" charset="0"/>
                <a:sym typeface="Calibri" charset="0"/>
              </a:rPr>
              <a:t>cc</a:t>
            </a:r>
            <a:r>
              <a:rPr lang="en-US" sz="2400" dirty="0">
                <a:solidFill>
                  <a:schemeClr val="tx1"/>
                </a:solidFill>
                <a:latin typeface="Calibri" charset="0"/>
                <a:cs typeface="Calibri" charset="0"/>
                <a:sym typeface="Calibri" charset="0"/>
              </a:rPr>
              <a:t>= 0.224</a:t>
            </a:r>
            <a:r>
              <a:rPr lang="en-US" sz="2400" baseline="31000" dirty="0">
                <a:solidFill>
                  <a:schemeClr val="tx1"/>
                </a:solidFill>
                <a:latin typeface="Calibri" charset="0"/>
                <a:cs typeface="Calibri" charset="0"/>
                <a:sym typeface="Calibri" charset="0"/>
              </a:rPr>
              <a:t>[1]</a:t>
            </a:r>
          </a:p>
        </p:txBody>
      </p:sp>
      <p:sp>
        <p:nvSpPr>
          <p:cNvPr id="14" name="灯片编号占位符 5"/>
          <p:cNvSpPr txBox="1">
            <a:spLocks noGrp="1"/>
          </p:cNvSpPr>
          <p:nvPr/>
        </p:nvSpPr>
        <p:spPr bwMode="auto">
          <a:xfrm>
            <a:off x="6553200" y="6496050"/>
            <a:ext cx="21336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3" rIns="91424" bIns="45713" anchor="b">
            <a:prstTxWarp prst="textNoShape">
              <a:avLst/>
            </a:prstTxWarp>
          </a:bodyPr>
          <a:lstStyle/>
          <a:p>
            <a:pPr algn="r"/>
            <a:fld id="{A10ECD90-7570-B449-A650-8E115122AA4F}" type="slidenum">
              <a:rPr lang="en-US" altLang="zh-CN">
                <a:latin typeface="Garamond" pitchFamily="-108" charset="0"/>
              </a:rPr>
              <a:pPr algn="r"/>
              <a:t>6</a:t>
            </a:fld>
            <a:endParaRPr lang="en-US" altLang="zh-CN">
              <a:latin typeface="Garamond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98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 txBox="1">
            <a:spLocks noGrp="1"/>
          </p:cNvSpPr>
          <p:nvPr/>
        </p:nvSpPr>
        <p:spPr bwMode="auto">
          <a:xfrm>
            <a:off x="6553200" y="6496050"/>
            <a:ext cx="21336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3" rIns="91424" bIns="45713" anchor="b">
            <a:prstTxWarp prst="textNoShape">
              <a:avLst/>
            </a:prstTxWarp>
          </a:bodyPr>
          <a:lstStyle/>
          <a:p>
            <a:pPr algn="r"/>
            <a:fld id="{A10ECD90-7570-B449-A650-8E115122AA4F}" type="slidenum">
              <a:rPr lang="en-US" altLang="zh-CN">
                <a:latin typeface="Garamond" pitchFamily="-108" charset="0"/>
              </a:rPr>
              <a:pPr algn="r"/>
              <a:t>7</a:t>
            </a:fld>
            <a:endParaRPr lang="en-US" altLang="zh-CN">
              <a:latin typeface="Garamond" pitchFamily="-108" charset="0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2" y="17269"/>
            <a:ext cx="8229601" cy="560387"/>
          </a:xfrm>
        </p:spPr>
        <p:txBody>
          <a:bodyPr/>
          <a:lstStyle/>
          <a:p>
            <a:pPr eaLnBrk="1" hangingPunct="1"/>
            <a:r>
              <a:rPr lang="en-US" altLang="zh-CN" sz="2800" b="1" dirty="0">
                <a:solidFill>
                  <a:srgbClr val="0000FF"/>
                </a:solidFill>
                <a:latin typeface="Arial" pitchFamily="-108" charset="0"/>
                <a:cs typeface="宋体" pitchFamily="-108" charset="-122"/>
              </a:rPr>
              <a:t>D</a:t>
            </a:r>
            <a:r>
              <a:rPr lang="en-US" altLang="zh-CN" sz="2800" b="1" baseline="30000" dirty="0">
                <a:solidFill>
                  <a:srgbClr val="0000FF"/>
                </a:solidFill>
                <a:latin typeface="Arial" pitchFamily="-108" charset="0"/>
                <a:cs typeface="宋体" pitchFamily="-108" charset="-122"/>
              </a:rPr>
              <a:t>0</a:t>
            </a:r>
            <a:r>
              <a:rPr lang="en-US" altLang="zh-CN" sz="2800" b="1" dirty="0">
                <a:solidFill>
                  <a:srgbClr val="0000FF"/>
                </a:solidFill>
                <a:latin typeface="Arial" pitchFamily="-108" charset="0"/>
                <a:cs typeface="宋体" pitchFamily="-108" charset="-122"/>
              </a:rPr>
              <a:t> and D* </a:t>
            </a:r>
            <a:r>
              <a:rPr lang="en-US" altLang="zh-CN" sz="2800" b="1" dirty="0" err="1">
                <a:solidFill>
                  <a:srgbClr val="0000FF"/>
                </a:solidFill>
                <a:latin typeface="Arial" pitchFamily="-108" charset="0"/>
                <a:cs typeface="宋体" pitchFamily="-108" charset="-122"/>
              </a:rPr>
              <a:t>p</a:t>
            </a:r>
            <a:r>
              <a:rPr lang="en-US" altLang="zh-CN" sz="2800" b="1" baseline="-25000" dirty="0" err="1">
                <a:solidFill>
                  <a:srgbClr val="0000FF"/>
                </a:solidFill>
                <a:latin typeface="Arial" pitchFamily="-108" charset="0"/>
                <a:cs typeface="宋体" pitchFamily="-108" charset="-122"/>
              </a:rPr>
              <a:t>T</a:t>
            </a:r>
            <a:r>
              <a:rPr lang="en-US" altLang="zh-CN" sz="2800" b="1" dirty="0">
                <a:solidFill>
                  <a:srgbClr val="0000FF"/>
                </a:solidFill>
                <a:latin typeface="Arial" pitchFamily="-108" charset="0"/>
                <a:cs typeface="宋体" pitchFamily="-108" charset="-122"/>
              </a:rPr>
              <a:t> spectra in </a:t>
            </a:r>
            <a:r>
              <a:rPr lang="en-US" altLang="zh-CN" sz="2800" b="1" dirty="0" err="1">
                <a:solidFill>
                  <a:srgbClr val="0000FF"/>
                </a:solidFill>
                <a:latin typeface="Arial" pitchFamily="-108" charset="0"/>
                <a:cs typeface="宋体" pitchFamily="-108" charset="-122"/>
              </a:rPr>
              <a:t>p+p</a:t>
            </a:r>
            <a:r>
              <a:rPr lang="en-US" altLang="zh-CN" sz="2800" b="1" dirty="0">
                <a:solidFill>
                  <a:srgbClr val="0000FF"/>
                </a:solidFill>
                <a:latin typeface="Arial" pitchFamily="-108" charset="0"/>
                <a:cs typeface="宋体" pitchFamily="-108" charset="-122"/>
              </a:rPr>
              <a:t> 200 </a:t>
            </a:r>
            <a:r>
              <a:rPr lang="en-US" altLang="zh-CN" sz="2800" b="1" dirty="0" err="1">
                <a:solidFill>
                  <a:srgbClr val="0000FF"/>
                </a:solidFill>
                <a:latin typeface="Arial" pitchFamily="-108" charset="0"/>
                <a:cs typeface="宋体" pitchFamily="-108" charset="-122"/>
              </a:rPr>
              <a:t>GeV</a:t>
            </a:r>
            <a:endParaRPr lang="en-US" altLang="zh-CN" sz="2800" b="1" dirty="0">
              <a:solidFill>
                <a:srgbClr val="0000FF"/>
              </a:solidFill>
              <a:latin typeface="Arial" pitchFamily="-108" charset="0"/>
              <a:cs typeface="宋体" pitchFamily="-108" charset="-122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220072" y="1448791"/>
            <a:ext cx="3582358" cy="1908201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square" lIns="91424" tIns="45713" rIns="91424" bIns="45713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D</a:t>
            </a:r>
            <a:r>
              <a:rPr lang="en-US" baseline="30000" dirty="0"/>
              <a:t>0</a:t>
            </a:r>
            <a:r>
              <a:rPr lang="en-US" dirty="0"/>
              <a:t> scaled by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cc</a:t>
            </a:r>
            <a:r>
              <a:rPr lang="en-US" baseline="-25000" dirty="0" smtClean="0"/>
              <a:t> </a:t>
            </a:r>
            <a:r>
              <a:rPr lang="en-US" dirty="0" smtClean="0"/>
              <a:t>/</a:t>
            </a:r>
            <a:r>
              <a:rPr lang="en-US" baseline="-25000" dirty="0" smtClean="0"/>
              <a:t> </a:t>
            </a:r>
            <a:r>
              <a:rPr lang="en-US" dirty="0" smtClean="0"/>
              <a:t>N</a:t>
            </a:r>
            <a:r>
              <a:rPr lang="en-US" baseline="-25000" dirty="0" smtClean="0"/>
              <a:t>D0</a:t>
            </a:r>
            <a:r>
              <a:rPr lang="en-US" dirty="0" smtClean="0"/>
              <a:t> </a:t>
            </a:r>
            <a:r>
              <a:rPr lang="en-US" dirty="0"/>
              <a:t>=</a:t>
            </a:r>
            <a:r>
              <a:rPr lang="en-US" dirty="0" smtClean="0"/>
              <a:t> 1 / 0.565</a:t>
            </a:r>
            <a:r>
              <a:rPr lang="en-US" baseline="30000" dirty="0" smtClean="0"/>
              <a:t>[1]</a:t>
            </a:r>
          </a:p>
          <a:p>
            <a:pPr>
              <a:spcAft>
                <a:spcPts val="600"/>
              </a:spcAft>
            </a:pPr>
            <a:r>
              <a:rPr lang="en-US" dirty="0"/>
              <a:t>D* scaled by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cc</a:t>
            </a:r>
            <a:r>
              <a:rPr lang="en-US" baseline="-25000" dirty="0" smtClean="0"/>
              <a:t> </a:t>
            </a:r>
            <a:r>
              <a:rPr lang="en-US" dirty="0" smtClean="0"/>
              <a:t>/</a:t>
            </a:r>
            <a:r>
              <a:rPr lang="en-US" baseline="-25000" dirty="0" smtClean="0"/>
              <a:t> </a:t>
            </a:r>
            <a:r>
              <a:rPr lang="en-US" dirty="0" smtClean="0"/>
              <a:t>N</a:t>
            </a:r>
            <a:r>
              <a:rPr lang="en-US" baseline="-25000" dirty="0" smtClean="0"/>
              <a:t>D*</a:t>
            </a:r>
            <a:r>
              <a:rPr lang="en-US" dirty="0" smtClean="0"/>
              <a:t> </a:t>
            </a:r>
            <a:r>
              <a:rPr lang="en-US" dirty="0"/>
              <a:t>=</a:t>
            </a:r>
            <a:r>
              <a:rPr lang="en-US" dirty="0" smtClean="0"/>
              <a:t> 1 / 0.224</a:t>
            </a:r>
            <a:r>
              <a:rPr lang="en-US" baseline="30000" dirty="0" smtClean="0"/>
              <a:t>[1]</a:t>
            </a:r>
          </a:p>
          <a:p>
            <a:pPr>
              <a:spcAft>
                <a:spcPts val="600"/>
              </a:spcAft>
            </a:pPr>
            <a:r>
              <a:rPr lang="en-US" dirty="0"/>
              <a:t>Consistent with </a:t>
            </a:r>
            <a:r>
              <a:rPr lang="en-US" dirty="0" smtClean="0"/>
              <a:t>FONLL</a:t>
            </a:r>
            <a:r>
              <a:rPr lang="en-US" baseline="30000" dirty="0" smtClean="0"/>
              <a:t>[2]</a:t>
            </a:r>
            <a:r>
              <a:rPr lang="en-US" dirty="0" smtClean="0"/>
              <a:t> </a:t>
            </a:r>
            <a:r>
              <a:rPr lang="en-US" dirty="0"/>
              <a:t>upper limit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8921" y="5733256"/>
            <a:ext cx="5605092" cy="461651"/>
          </a:xfrm>
          <a:prstGeom prst="rect">
            <a:avLst/>
          </a:prstGeom>
          <a:noFill/>
        </p:spPr>
        <p:txBody>
          <a:bodyPr wrap="none" lIns="91424" tIns="45713" rIns="91424" bIns="45713" rtlCol="0">
            <a:spAutoFit/>
          </a:bodyPr>
          <a:lstStyle/>
          <a:p>
            <a:r>
              <a:rPr lang="en-US" sz="1200" dirty="0"/>
              <a:t>[1] C. </a:t>
            </a:r>
            <a:r>
              <a:rPr lang="en-US" sz="1200" dirty="0" err="1"/>
              <a:t>Amsler</a:t>
            </a:r>
            <a:r>
              <a:rPr lang="en-US" sz="1200" dirty="0"/>
              <a:t> et al. (Particle Data Group), PLB 667 (2008) 1. </a:t>
            </a:r>
          </a:p>
          <a:p>
            <a:r>
              <a:rPr lang="en-US" sz="1200" dirty="0"/>
              <a:t>[2] Fixed-Order Next-to-Leading Logarithm: M. </a:t>
            </a:r>
            <a:r>
              <a:rPr lang="en-US" sz="1200" dirty="0" err="1"/>
              <a:t>Cacciari</a:t>
            </a:r>
            <a:r>
              <a:rPr lang="en-US" sz="1200" dirty="0"/>
              <a:t>, PRL 95 (2005) 122001.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14" y="638505"/>
            <a:ext cx="5099618" cy="3969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886084" y="4630003"/>
            <a:ext cx="3973947" cy="95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526"/>
              </a:spcAft>
            </a:pPr>
            <a:r>
              <a:rPr lang="en-US" sz="1600" dirty="0"/>
              <a:t>The charm cross section at mid-rapidity:</a:t>
            </a:r>
          </a:p>
          <a:p>
            <a:pPr>
              <a:spcAft>
                <a:spcPts val="526"/>
              </a:spcAft>
            </a:pPr>
            <a:endParaRPr lang="en-US" sz="1600" dirty="0"/>
          </a:p>
          <a:p>
            <a:pPr>
              <a:spcAft>
                <a:spcPts val="526"/>
              </a:spcAft>
            </a:pPr>
            <a:endParaRPr lang="en-US" sz="1600" dirty="0"/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615461"/>
              </p:ext>
            </p:extLst>
          </p:nvPr>
        </p:nvGraphicFramePr>
        <p:xfrm>
          <a:off x="1913957" y="4989581"/>
          <a:ext cx="1744202" cy="504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公式" r:id="rId4" imgW="1409700" imgH="508000" progId="Equation.3">
                  <p:embed/>
                </p:oleObj>
              </mc:Choice>
              <mc:Fallback>
                <p:oleObj name="公式" r:id="rId4" imgW="14097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13957" y="4989581"/>
                        <a:ext cx="1744202" cy="5045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矩形 19"/>
          <p:cNvSpPr/>
          <p:nvPr/>
        </p:nvSpPr>
        <p:spPr>
          <a:xfrm>
            <a:off x="755576" y="3985874"/>
            <a:ext cx="4104456" cy="1243326"/>
          </a:xfrm>
          <a:prstGeom prst="rect">
            <a:avLst/>
          </a:prstGeom>
          <a:noFill/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Obdélník 2"/>
          <p:cNvSpPr/>
          <p:nvPr/>
        </p:nvSpPr>
        <p:spPr>
          <a:xfrm>
            <a:off x="5219132" y="836712"/>
            <a:ext cx="3463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Phys. Rev. D 86 (2012) 072013.</a:t>
            </a:r>
          </a:p>
        </p:txBody>
      </p:sp>
    </p:spTree>
    <p:extLst>
      <p:ext uri="{BB962C8B-B14F-4D97-AF65-F5344CB8AC3E}">
        <p14:creationId xmlns:p14="http://schemas.microsoft.com/office/powerpoint/2010/main" val="313550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DA111-CEF9-4C84-A907-81FDB9030832}" type="slidenum">
              <a:rPr lang="en-US"/>
              <a:pPr/>
              <a:t>8</a:t>
            </a:fld>
            <a:endParaRPr lang="en-US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720725"/>
            <a:ext cx="27178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582613"/>
            <a:ext cx="5778500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4711700"/>
            <a:ext cx="24415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315416"/>
            <a:ext cx="8229600" cy="1143000"/>
          </a:xfrm>
          <a:ln/>
        </p:spPr>
        <p:txBody>
          <a:bodyPr/>
          <a:lstStyle/>
          <a:p>
            <a:r>
              <a:rPr lang="en-US" sz="3100" b="1" dirty="0">
                <a:solidFill>
                  <a:srgbClr val="0000FF"/>
                </a:solidFill>
              </a:rPr>
              <a:t>Total </a:t>
            </a:r>
            <a:r>
              <a:rPr lang="en-US" sz="3100" b="1" dirty="0" smtClean="0">
                <a:solidFill>
                  <a:srgbClr val="0000FF"/>
                </a:solidFill>
              </a:rPr>
              <a:t>charm </a:t>
            </a:r>
            <a:r>
              <a:rPr lang="en-US" sz="3100" b="1" dirty="0">
                <a:solidFill>
                  <a:srgbClr val="0000FF"/>
                </a:solidFill>
              </a:rPr>
              <a:t>c</a:t>
            </a:r>
            <a:r>
              <a:rPr lang="en-US" sz="3100" b="1" dirty="0" smtClean="0">
                <a:solidFill>
                  <a:srgbClr val="0000FF"/>
                </a:solidFill>
              </a:rPr>
              <a:t>ross </a:t>
            </a:r>
            <a:r>
              <a:rPr lang="en-US" sz="3100" b="1" dirty="0">
                <a:solidFill>
                  <a:srgbClr val="0000FF"/>
                </a:solidFill>
              </a:rPr>
              <a:t>s</a:t>
            </a:r>
            <a:r>
              <a:rPr lang="en-US" sz="3100" b="1" dirty="0" smtClean="0">
                <a:solidFill>
                  <a:srgbClr val="0000FF"/>
                </a:solidFill>
              </a:rPr>
              <a:t>ection</a:t>
            </a:r>
            <a:endParaRPr lang="en-US" sz="3100" b="1" dirty="0">
              <a:solidFill>
                <a:srgbClr val="0000FF"/>
              </a:solidFill>
            </a:endParaRPr>
          </a:p>
        </p:txBody>
      </p:sp>
      <p:grpSp>
        <p:nvGrpSpPr>
          <p:cNvPr id="17420" name="Group 12"/>
          <p:cNvGrpSpPr>
            <a:grpSpLocks/>
          </p:cNvGrpSpPr>
          <p:nvPr/>
        </p:nvGrpSpPr>
        <p:grpSpPr bwMode="auto">
          <a:xfrm>
            <a:off x="3733800" y="4724400"/>
            <a:ext cx="1697038" cy="355600"/>
            <a:chOff x="0" y="0"/>
            <a:chExt cx="1069" cy="224"/>
          </a:xfrm>
        </p:grpSpPr>
        <p:sp>
          <p:nvSpPr>
            <p:cNvPr id="17418" name="AutoShape 10"/>
            <p:cNvSpPr>
              <a:spLocks/>
            </p:cNvSpPr>
            <p:nvPr/>
          </p:nvSpPr>
          <p:spPr bwMode="auto">
            <a:xfrm>
              <a:off x="0" y="0"/>
              <a:ext cx="184" cy="182"/>
            </a:xfrm>
            <a:prstGeom prst="star5">
              <a:avLst/>
            </a:prstGeom>
            <a:noFill/>
            <a:ln w="25400" cap="flat">
              <a:solidFill>
                <a:srgbClr val="D90B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419" name="Rectangle 11"/>
            <p:cNvSpPr>
              <a:spLocks/>
            </p:cNvSpPr>
            <p:nvPr/>
          </p:nvSpPr>
          <p:spPr bwMode="auto">
            <a:xfrm>
              <a:off x="124" y="24"/>
              <a:ext cx="945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400" b="1">
                  <a:solidFill>
                    <a:srgbClr val="00D8FF"/>
                  </a:solidFill>
                  <a:latin typeface="Times" charset="0"/>
                  <a:cs typeface="Times" charset="0"/>
                  <a:sym typeface="Times" charset="0"/>
                </a:rPr>
                <a:t>STAR preliminary</a:t>
              </a:r>
            </a:p>
          </p:txBody>
        </p:sp>
      </p:grpSp>
      <p:sp>
        <p:nvSpPr>
          <p:cNvPr id="17421" name="AutoShape 13"/>
          <p:cNvSpPr>
            <a:spLocks/>
          </p:cNvSpPr>
          <p:nvPr/>
        </p:nvSpPr>
        <p:spPr bwMode="auto">
          <a:xfrm>
            <a:off x="6146800" y="2565400"/>
            <a:ext cx="2844800" cy="1511300"/>
          </a:xfrm>
          <a:prstGeom prst="roundRect">
            <a:avLst>
              <a:gd name="adj" fmla="val 12602"/>
            </a:avLst>
          </a:prstGeom>
          <a:noFill/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22" name="Rectangle 14"/>
          <p:cNvSpPr>
            <a:spLocks/>
          </p:cNvSpPr>
          <p:nvPr/>
        </p:nvSpPr>
        <p:spPr bwMode="auto">
          <a:xfrm>
            <a:off x="6654800" y="2171700"/>
            <a:ext cx="16795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D90B00"/>
                </a:solidFill>
                <a:latin typeface="Times" charset="0"/>
                <a:cs typeface="Times" charset="0"/>
                <a:sym typeface="Times" charset="0"/>
              </a:rPr>
              <a:t>500 GeV, F = 5.6</a:t>
            </a:r>
          </a:p>
        </p:txBody>
      </p:sp>
      <p:sp>
        <p:nvSpPr>
          <p:cNvPr id="17423" name="AutoShape 15"/>
          <p:cNvSpPr>
            <a:spLocks/>
          </p:cNvSpPr>
          <p:nvPr/>
        </p:nvSpPr>
        <p:spPr bwMode="auto">
          <a:xfrm>
            <a:off x="6197600" y="4610100"/>
            <a:ext cx="2794000" cy="1701800"/>
          </a:xfrm>
          <a:prstGeom prst="roundRect">
            <a:avLst>
              <a:gd name="adj" fmla="val 11190"/>
            </a:avLst>
          </a:prstGeom>
          <a:noFill/>
          <a:ln w="25400" cap="flat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24" name="Rectangle 16"/>
          <p:cNvSpPr>
            <a:spLocks/>
          </p:cNvSpPr>
          <p:nvPr/>
        </p:nvSpPr>
        <p:spPr bwMode="auto">
          <a:xfrm>
            <a:off x="6731000" y="4152900"/>
            <a:ext cx="16795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002D99"/>
                </a:solidFill>
                <a:latin typeface="Times" charset="0"/>
                <a:cs typeface="Times" charset="0"/>
                <a:sym typeface="Times" charset="0"/>
              </a:rPr>
              <a:t>200 GeV, F = 4.7</a:t>
            </a:r>
          </a:p>
        </p:txBody>
      </p:sp>
      <p:pic>
        <p:nvPicPr>
          <p:cNvPr id="17425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2641600"/>
            <a:ext cx="2684462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8890A30-590C-40DB-9E27-8D90C2DDFF79}" type="slidenum">
              <a:rPr lang="en-US" sz="1400" smtClean="0"/>
              <a:pPr eaLnBrk="1" hangingPunct="1"/>
              <a:t>8</a:t>
            </a:fld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8170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 txBox="1">
            <a:spLocks noGrp="1"/>
          </p:cNvSpPr>
          <p:nvPr/>
        </p:nvSpPr>
        <p:spPr bwMode="auto">
          <a:xfrm>
            <a:off x="6553200" y="6496050"/>
            <a:ext cx="21336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3" rIns="91424" bIns="45713" anchor="b">
            <a:prstTxWarp prst="textNoShape">
              <a:avLst/>
            </a:prstTxWarp>
          </a:bodyPr>
          <a:lstStyle/>
          <a:p>
            <a:pPr algn="r"/>
            <a:fld id="{A10ECD90-7570-B449-A650-8E115122AA4F}" type="slidenum">
              <a:rPr lang="en-US" altLang="zh-CN">
                <a:latin typeface="Garamond" pitchFamily="-108" charset="0"/>
              </a:rPr>
              <a:pPr algn="r"/>
              <a:t>9</a:t>
            </a:fld>
            <a:endParaRPr lang="en-US" altLang="zh-CN">
              <a:latin typeface="Garamond" pitchFamily="-108" charset="0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2" y="17269"/>
            <a:ext cx="8229601" cy="560387"/>
          </a:xfrm>
        </p:spPr>
        <p:txBody>
          <a:bodyPr/>
          <a:lstStyle/>
          <a:p>
            <a:pPr eaLnBrk="1" hangingPunct="1"/>
            <a:r>
              <a:rPr lang="en-US" altLang="zh-CN" sz="2800" b="1" dirty="0">
                <a:solidFill>
                  <a:srgbClr val="0000FF"/>
                </a:solidFill>
                <a:latin typeface="Arial" pitchFamily="-108" charset="0"/>
                <a:cs typeface="宋体" pitchFamily="-108" charset="-122"/>
              </a:rPr>
              <a:t>D</a:t>
            </a:r>
            <a:r>
              <a:rPr lang="en-US" altLang="zh-CN" sz="2800" b="1" baseline="30000" dirty="0">
                <a:solidFill>
                  <a:srgbClr val="0000FF"/>
                </a:solidFill>
                <a:latin typeface="Arial" pitchFamily="-108" charset="0"/>
                <a:cs typeface="宋体" pitchFamily="-108" charset="-122"/>
              </a:rPr>
              <a:t>0</a:t>
            </a:r>
            <a:r>
              <a:rPr lang="en-US" altLang="zh-CN" sz="2800" b="1" dirty="0">
                <a:solidFill>
                  <a:srgbClr val="0000FF"/>
                </a:solidFill>
                <a:latin typeface="Arial" pitchFamily="-108" charset="0"/>
                <a:cs typeface="宋体" pitchFamily="-108" charset="-122"/>
              </a:rPr>
              <a:t> signals in </a:t>
            </a:r>
            <a:r>
              <a:rPr lang="en-US" altLang="zh-CN" sz="2800" b="1" dirty="0" err="1">
                <a:solidFill>
                  <a:srgbClr val="0000FF"/>
                </a:solidFill>
                <a:latin typeface="Arial" pitchFamily="-108" charset="0"/>
                <a:cs typeface="宋体" pitchFamily="-108" charset="-122"/>
              </a:rPr>
              <a:t>Au+Au</a:t>
            </a:r>
            <a:r>
              <a:rPr lang="en-US" altLang="zh-CN" sz="2800" b="1" dirty="0">
                <a:solidFill>
                  <a:srgbClr val="0000FF"/>
                </a:solidFill>
                <a:latin typeface="Arial" pitchFamily="-108" charset="0"/>
                <a:cs typeface="宋体" pitchFamily="-108" charset="-122"/>
              </a:rPr>
              <a:t> 200 </a:t>
            </a:r>
            <a:r>
              <a:rPr lang="en-US" altLang="zh-CN" sz="2800" b="1" dirty="0" err="1">
                <a:solidFill>
                  <a:srgbClr val="0000FF"/>
                </a:solidFill>
                <a:latin typeface="Arial" pitchFamily="-108" charset="0"/>
                <a:cs typeface="宋体" pitchFamily="-108" charset="-122"/>
              </a:rPr>
              <a:t>GeV</a:t>
            </a:r>
            <a:endParaRPr lang="en-US" altLang="zh-CN" sz="2800" b="1" dirty="0">
              <a:solidFill>
                <a:srgbClr val="0000FF"/>
              </a:solidFill>
              <a:latin typeface="Arial" pitchFamily="-108" charset="0"/>
              <a:cs typeface="宋体" pitchFamily="-108" charset="-122"/>
            </a:endParaRPr>
          </a:p>
        </p:txBody>
      </p:sp>
      <p:sp>
        <p:nvSpPr>
          <p:cNvPr id="20" name="TextBox 2"/>
          <p:cNvSpPr txBox="1"/>
          <p:nvPr/>
        </p:nvSpPr>
        <p:spPr>
          <a:xfrm>
            <a:off x="5230265" y="830224"/>
            <a:ext cx="3826817" cy="3404976"/>
          </a:xfrm>
          <a:prstGeom prst="rect">
            <a:avLst/>
          </a:prstGeom>
          <a:noFill/>
        </p:spPr>
        <p:txBody>
          <a:bodyPr wrap="square" lIns="80205" tIns="40103" rIns="80205" bIns="40103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Combining data from Year2010 &amp; 2011. </a:t>
            </a:r>
          </a:p>
          <a:p>
            <a:pPr marL="300792" indent="-300792">
              <a:buFont typeface="Wingdings" charset="2"/>
              <a:buChar char="Ø"/>
            </a:pPr>
            <a:endParaRPr lang="en-US" b="1" dirty="0">
              <a:solidFill>
                <a:srgbClr val="0000FF"/>
              </a:solidFill>
              <a:latin typeface="Arial"/>
              <a:cs typeface="Arial"/>
            </a:endParaRPr>
          </a:p>
          <a:p>
            <a:pPr marL="300792" indent="-300792">
              <a:buFont typeface="Arial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Total: ~ 800 M </a:t>
            </a:r>
            <a:r>
              <a:rPr lang="en-US" dirty="0" smtClean="0">
                <a:latin typeface="Arial"/>
                <a:cs typeface="Arial"/>
              </a:rPr>
              <a:t>Min. bias events.</a:t>
            </a:r>
            <a:endParaRPr lang="en-US" dirty="0">
              <a:latin typeface="Arial"/>
              <a:cs typeface="Arial"/>
            </a:endParaRPr>
          </a:p>
          <a:p>
            <a:pPr marL="300792" indent="-300792">
              <a:buFont typeface="Wingdings" charset="2"/>
              <a:buChar char="Ø"/>
            </a:pP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Significant signals are observed</a:t>
            </a:r>
          </a:p>
          <a:p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    </a:t>
            </a:r>
            <a:r>
              <a:rPr lang="en-US" dirty="0" smtClean="0">
                <a:latin typeface="Arial"/>
                <a:cs typeface="Arial"/>
              </a:rPr>
              <a:t>in </a:t>
            </a:r>
            <a:r>
              <a:rPr lang="en-US" dirty="0">
                <a:latin typeface="Arial"/>
                <a:cs typeface="Arial"/>
              </a:rPr>
              <a:t>collisions of all </a:t>
            </a:r>
            <a:r>
              <a:rPr lang="en-US" dirty="0" smtClean="0">
                <a:latin typeface="Arial"/>
                <a:cs typeface="Arial"/>
              </a:rPr>
              <a:t>centralities.</a:t>
            </a:r>
            <a:endParaRPr lang="en-US" dirty="0">
              <a:latin typeface="Arial"/>
              <a:cs typeface="Arial"/>
            </a:endParaRPr>
          </a:p>
          <a:p>
            <a:pPr marL="300792" indent="-300792">
              <a:buFont typeface="Wingdings" charset="2"/>
              <a:buChar char="Ø"/>
            </a:pPr>
            <a:endParaRPr lang="en-US" b="1" dirty="0">
              <a:solidFill>
                <a:srgbClr val="0000FF"/>
              </a:solidFill>
              <a:latin typeface="Arial"/>
              <a:cs typeface="Arial"/>
            </a:endParaRPr>
          </a:p>
          <a:p>
            <a:pPr marL="300792" indent="-300792">
              <a:buFont typeface="Wingdings" charset="2"/>
              <a:buChar char="Ø"/>
            </a:pPr>
            <a:endParaRPr lang="en-US" b="1" dirty="0">
              <a:solidFill>
                <a:srgbClr val="0000FF"/>
              </a:solidFill>
              <a:latin typeface="Arial"/>
              <a:cs typeface="Arial"/>
            </a:endParaRPr>
          </a:p>
          <a:p>
            <a:pPr marL="300792" indent="-300792">
              <a:buFont typeface="Wingdings" charset="2"/>
              <a:buChar char="Ø"/>
            </a:pPr>
            <a:endParaRPr lang="en-US" b="1" dirty="0">
              <a:solidFill>
                <a:srgbClr val="0000FF"/>
              </a:solidFill>
              <a:latin typeface="Arial"/>
              <a:cs typeface="Arial"/>
            </a:endParaRPr>
          </a:p>
          <a:p>
            <a:endParaRPr lang="en-US" b="1" dirty="0">
              <a:solidFill>
                <a:srgbClr val="0000FF"/>
              </a:solidFill>
              <a:latin typeface="Arial"/>
              <a:cs typeface="Arial"/>
            </a:endParaRPr>
          </a:p>
          <a:p>
            <a:pPr marL="300792" indent="-300792">
              <a:buFont typeface="Wingdings" charset="2"/>
              <a:buChar char="Ø"/>
            </a:pPr>
            <a:endParaRPr lang="en-US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9" name="Date Placeholder 9"/>
          <p:cNvSpPr txBox="1">
            <a:spLocks/>
          </p:cNvSpPr>
          <p:nvPr/>
        </p:nvSpPr>
        <p:spPr>
          <a:xfrm>
            <a:off x="575830" y="5921118"/>
            <a:ext cx="1825269" cy="331513"/>
          </a:xfrm>
          <a:prstGeom prst="rect">
            <a:avLst/>
          </a:prstGeom>
        </p:spPr>
        <p:txBody>
          <a:bodyPr vert="horz" lIns="87236" tIns="43618" rIns="87236" bIns="43618" rtlCol="0" anchor="ctr"/>
          <a:lstStyle>
            <a:defPPr>
              <a:defRPr lang="en-US"/>
            </a:defPPr>
            <a:lvl1pPr marL="0" algn="l" defTabSz="497280" rtl="0" eaLnBrk="1" latinLnBrk="0" hangingPunct="1"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7280" algn="l" defTabSz="49728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4562" algn="l" defTabSz="49728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1843" algn="l" defTabSz="49728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89124" algn="l" defTabSz="49728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6406" algn="l" defTabSz="49728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3686" algn="l" defTabSz="49728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0970" algn="l" defTabSz="49728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78245" algn="l" defTabSz="49728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David Tlusty</a:t>
            </a:r>
            <a:endParaRPr lang="en-US" dirty="0"/>
          </a:p>
        </p:txBody>
      </p:sp>
      <p:grpSp>
        <p:nvGrpSpPr>
          <p:cNvPr id="30" name="Group 5"/>
          <p:cNvGrpSpPr/>
          <p:nvPr/>
        </p:nvGrpSpPr>
        <p:grpSpPr>
          <a:xfrm>
            <a:off x="184701" y="980129"/>
            <a:ext cx="4666471" cy="2812437"/>
            <a:chOff x="0" y="914400"/>
            <a:chExt cx="5454748" cy="3097587"/>
          </a:xfrm>
        </p:grpSpPr>
        <p:pic>
          <p:nvPicPr>
            <p:cNvPr id="31" name="Picture 7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842"/>
            <a:stretch/>
          </p:blipFill>
          <p:spPr bwMode="auto">
            <a:xfrm>
              <a:off x="0" y="914400"/>
              <a:ext cx="5454748" cy="3097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5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4400" y="2971800"/>
              <a:ext cx="868680" cy="240637"/>
            </a:xfrm>
            <a:prstGeom prst="rect">
              <a:avLst/>
            </a:prstGeom>
            <a:noFill/>
          </p:spPr>
        </p:pic>
        <p:pic>
          <p:nvPicPr>
            <p:cNvPr id="33" name="Picture 5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06240" y="2803961"/>
              <a:ext cx="960120" cy="265967"/>
            </a:xfrm>
            <a:prstGeom prst="rect">
              <a:avLst/>
            </a:prstGeom>
            <a:noFill/>
          </p:spPr>
        </p:pic>
      </p:grpSp>
      <p:grpSp>
        <p:nvGrpSpPr>
          <p:cNvPr id="34" name="Group 3"/>
          <p:cNvGrpSpPr/>
          <p:nvPr/>
        </p:nvGrpSpPr>
        <p:grpSpPr>
          <a:xfrm>
            <a:off x="184701" y="752741"/>
            <a:ext cx="4646163" cy="5481013"/>
            <a:chOff x="-3520440" y="3839636"/>
            <a:chExt cx="5431009" cy="6036727"/>
          </a:xfrm>
        </p:grpSpPr>
        <p:pic>
          <p:nvPicPr>
            <p:cNvPr id="35" name="Picture 7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00"/>
            <a:stretch/>
          </p:blipFill>
          <p:spPr bwMode="auto">
            <a:xfrm>
              <a:off x="-3520440" y="3839636"/>
              <a:ext cx="5431009" cy="60367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5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2376078" y="5645289"/>
              <a:ext cx="1249628" cy="346165"/>
            </a:xfrm>
            <a:prstGeom prst="rect">
              <a:avLst/>
            </a:prstGeom>
            <a:noFill/>
          </p:spPr>
        </p:pic>
      </p:grpSp>
      <p:grpSp>
        <p:nvGrpSpPr>
          <p:cNvPr id="3" name="组 2"/>
          <p:cNvGrpSpPr/>
          <p:nvPr/>
        </p:nvGrpSpPr>
        <p:grpSpPr>
          <a:xfrm>
            <a:off x="178167" y="565015"/>
            <a:ext cx="4668639" cy="5832704"/>
            <a:chOff x="208263" y="622301"/>
            <a:chExt cx="5457283" cy="6424075"/>
          </a:xfrm>
        </p:grpSpPr>
        <p:pic>
          <p:nvPicPr>
            <p:cNvPr id="38" name="图片 6" descr="D0_40-80_8_11_signal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901" y="3760278"/>
              <a:ext cx="2729132" cy="3286098"/>
            </a:xfrm>
            <a:prstGeom prst="rect">
              <a:avLst/>
            </a:prstGeom>
          </p:spPr>
        </p:pic>
        <p:pic>
          <p:nvPicPr>
            <p:cNvPr id="40" name="图片 6" descr="D0_0-10_8_11_signal.gi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63" y="622301"/>
              <a:ext cx="2735012" cy="3293178"/>
            </a:xfrm>
            <a:prstGeom prst="rect">
              <a:avLst/>
            </a:prstGeom>
          </p:spPr>
        </p:pic>
        <p:pic>
          <p:nvPicPr>
            <p:cNvPr id="2" name="图片 1" descr="D0_40-80_51_80_signal.gi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4800" y="3751000"/>
              <a:ext cx="2720746" cy="3276000"/>
            </a:xfrm>
            <a:prstGeom prst="rect">
              <a:avLst/>
            </a:prstGeom>
          </p:spPr>
        </p:pic>
        <p:pic>
          <p:nvPicPr>
            <p:cNvPr id="41" name="图片 13" descr="D0_0-10_51_80_signal.gi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5033" y="642668"/>
              <a:ext cx="2711548" cy="32649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809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927</Words>
  <Application>Microsoft Office PowerPoint</Application>
  <PresentationFormat>Předvádění na obrazovce (4:3)</PresentationFormat>
  <Paragraphs>182</Paragraphs>
  <Slides>15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2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Motiv sady Office</vt:lpstr>
      <vt:lpstr>Default Design</vt:lpstr>
      <vt:lpstr>公式</vt:lpstr>
      <vt:lpstr>Equation</vt:lpstr>
      <vt:lpstr>Rovnice</vt:lpstr>
      <vt:lpstr>Prezentace aplikace PowerPoint</vt:lpstr>
      <vt:lpstr>Outline</vt:lpstr>
      <vt:lpstr>Prezentace aplikace PowerPoint</vt:lpstr>
      <vt:lpstr>The STAR Detector </vt:lpstr>
      <vt:lpstr>D0 and D* signal in p+p 500 GeV</vt:lpstr>
      <vt:lpstr>D0 and D* pT spectra in p+p 500 GeV </vt:lpstr>
      <vt:lpstr>D0 and D* pT spectra in p+p 200 GeV</vt:lpstr>
      <vt:lpstr>Total charm cross section</vt:lpstr>
      <vt:lpstr>D0 signals in Au+Au 200 GeV</vt:lpstr>
      <vt:lpstr>D0 spectra in Au+Au 200 GeV</vt:lpstr>
      <vt:lpstr>Charm cross section versus Nbin at 200 GeV </vt:lpstr>
      <vt:lpstr>D0 v2 measurement in Au+Au 200 GeV</vt:lpstr>
      <vt:lpstr>Summary and Outlook</vt:lpstr>
      <vt:lpstr>Heavy Flavor Tracker</vt:lpstr>
      <vt:lpstr>Physics projections – punchline for Y13,14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 </cp:lastModifiedBy>
  <cp:revision>46</cp:revision>
  <dcterms:modified xsi:type="dcterms:W3CDTF">2012-11-15T08:17:27Z</dcterms:modified>
</cp:coreProperties>
</file>