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8" r:id="rId2"/>
    <p:sldId id="836" r:id="rId3"/>
    <p:sldId id="854" r:id="rId4"/>
    <p:sldId id="1331" r:id="rId5"/>
    <p:sldId id="845" r:id="rId6"/>
    <p:sldId id="1330" r:id="rId7"/>
    <p:sldId id="1332" r:id="rId8"/>
    <p:sldId id="1329" r:id="rId9"/>
    <p:sldId id="840" r:id="rId10"/>
    <p:sldId id="844" r:id="rId11"/>
    <p:sldId id="1328" r:id="rId12"/>
    <p:sldId id="1343" r:id="rId13"/>
    <p:sldId id="846" r:id="rId14"/>
    <p:sldId id="1341" r:id="rId15"/>
    <p:sldId id="1333" r:id="rId16"/>
    <p:sldId id="1342" r:id="rId17"/>
    <p:sldId id="1344" r:id="rId18"/>
    <p:sldId id="288" r:id="rId19"/>
    <p:sldId id="134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54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63"/>
    <p:restoredTop sz="94745"/>
  </p:normalViewPr>
  <p:slideViewPr>
    <p:cSldViewPr snapToGrid="0" snapToObjects="1">
      <p:cViewPr varScale="1">
        <p:scale>
          <a:sx n="105" d="100"/>
          <a:sy n="105" d="100"/>
        </p:scale>
        <p:origin x="3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4853B-CBE2-6F46-B918-CED37E3A0190}" type="datetimeFigureOut">
              <a:rPr lang="en-US" smtClean="0"/>
              <a:t>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6C527-F10C-8242-AAF3-752189D2B36A}" type="slidenum">
              <a:rPr lang="en-US" smtClean="0"/>
              <a:t>‹#›</a:t>
            </a:fld>
            <a:endParaRPr lang="en-US"/>
          </a:p>
        </p:txBody>
      </p:sp>
    </p:spTree>
    <p:extLst>
      <p:ext uri="{BB962C8B-B14F-4D97-AF65-F5344CB8AC3E}">
        <p14:creationId xmlns:p14="http://schemas.microsoft.com/office/powerpoint/2010/main" val="174856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6C527-F10C-8242-AAF3-752189D2B36A}" type="slidenum">
              <a:rPr lang="en-US" smtClean="0"/>
              <a:t>1</a:t>
            </a:fld>
            <a:endParaRPr lang="en-US"/>
          </a:p>
        </p:txBody>
      </p:sp>
    </p:spTree>
    <p:extLst>
      <p:ext uri="{BB962C8B-B14F-4D97-AF65-F5344CB8AC3E}">
        <p14:creationId xmlns:p14="http://schemas.microsoft.com/office/powerpoint/2010/main" val="35663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C1B00CF-C4AF-524F-B506-749901BF2EF3}" type="slidenum">
              <a:rPr lang="en-US">
                <a:latin typeface="Arial" pitchFamily="-108" charset="0"/>
                <a:ea typeface="ＭＳ Ｐゴシック" pitchFamily="-108" charset="-128"/>
                <a:cs typeface="ＭＳ Ｐゴシック" pitchFamily="-108" charset="-128"/>
              </a:rPr>
              <a:pPr/>
              <a:t>2</a:t>
            </a:fld>
            <a:endParaRPr lang="en-US">
              <a:latin typeface="Arial" pitchFamily="-108" charset="0"/>
              <a:ea typeface="ＭＳ Ｐゴシック" pitchFamily="-108" charset="-128"/>
              <a:cs typeface="ＭＳ Ｐゴシック" pitchFamily="-108" charset="-128"/>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xfrm>
            <a:off x="709930" y="4861441"/>
            <a:ext cx="5679440" cy="4605576"/>
          </a:xfrm>
          <a:solidFill>
            <a:srgbClr val="FFFFFF"/>
          </a:solidFill>
          <a:ln>
            <a:solidFill>
              <a:srgbClr val="000000"/>
            </a:solidFill>
          </a:ln>
        </p:spPr>
        <p:txBody>
          <a:bodyPr lIns="99024" tIns="49511" rIns="99024" bIns="49511"/>
          <a:lstStyle/>
          <a:p>
            <a:endParaRPr lang="en-US">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3427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1DE591-1CFF-4F6B-B5B8-EE5B301C94DF}" type="slidenum">
              <a:rPr lang="en-US" smtClean="0"/>
              <a:t>3</a:t>
            </a:fld>
            <a:endParaRPr lang="en-US"/>
          </a:p>
        </p:txBody>
      </p:sp>
    </p:spTree>
    <p:extLst>
      <p:ext uri="{BB962C8B-B14F-4D97-AF65-F5344CB8AC3E}">
        <p14:creationId xmlns:p14="http://schemas.microsoft.com/office/powerpoint/2010/main" val="887062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C527-F10C-8242-AAF3-752189D2B36A}" type="slidenum">
              <a:rPr lang="en-US" smtClean="0"/>
              <a:t>4</a:t>
            </a:fld>
            <a:endParaRPr lang="en-US"/>
          </a:p>
        </p:txBody>
      </p:sp>
    </p:spTree>
    <p:extLst>
      <p:ext uri="{BB962C8B-B14F-4D97-AF65-F5344CB8AC3E}">
        <p14:creationId xmlns:p14="http://schemas.microsoft.com/office/powerpoint/2010/main" val="420754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C527-F10C-8242-AAF3-752189D2B36A}" type="slidenum">
              <a:rPr lang="en-US" smtClean="0"/>
              <a:t>8</a:t>
            </a:fld>
            <a:endParaRPr lang="en-US"/>
          </a:p>
        </p:txBody>
      </p:sp>
    </p:spTree>
    <p:extLst>
      <p:ext uri="{BB962C8B-B14F-4D97-AF65-F5344CB8AC3E}">
        <p14:creationId xmlns:p14="http://schemas.microsoft.com/office/powerpoint/2010/main" val="331150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C527-F10C-8242-AAF3-752189D2B36A}" type="slidenum">
              <a:rPr lang="en-US" smtClean="0"/>
              <a:t>9</a:t>
            </a:fld>
            <a:endParaRPr lang="en-US"/>
          </a:p>
        </p:txBody>
      </p:sp>
    </p:spTree>
    <p:extLst>
      <p:ext uri="{BB962C8B-B14F-4D97-AF65-F5344CB8AC3E}">
        <p14:creationId xmlns:p14="http://schemas.microsoft.com/office/powerpoint/2010/main" val="1586295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6C527-F10C-8242-AAF3-752189D2B36A}" type="slidenum">
              <a:rPr lang="en-US" smtClean="0"/>
              <a:t>10</a:t>
            </a:fld>
            <a:endParaRPr lang="en-US"/>
          </a:p>
        </p:txBody>
      </p:sp>
    </p:spTree>
    <p:extLst>
      <p:ext uri="{BB962C8B-B14F-4D97-AF65-F5344CB8AC3E}">
        <p14:creationId xmlns:p14="http://schemas.microsoft.com/office/powerpoint/2010/main" val="912923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6C527-F10C-8242-AAF3-752189D2B36A}" type="slidenum">
              <a:rPr lang="en-US" smtClean="0"/>
              <a:t>16</a:t>
            </a:fld>
            <a:endParaRPr lang="en-US"/>
          </a:p>
        </p:txBody>
      </p:sp>
    </p:spTree>
    <p:extLst>
      <p:ext uri="{BB962C8B-B14F-4D97-AF65-F5344CB8AC3E}">
        <p14:creationId xmlns:p14="http://schemas.microsoft.com/office/powerpoint/2010/main" val="1891829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7A5F-16B7-9446-BA7D-1A221537E3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CA5437-F927-6944-B23F-FCA7A5913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2864F9-FEC8-1B41-A454-E0357AED80C8}"/>
              </a:ext>
            </a:extLst>
          </p:cNvPr>
          <p:cNvSpPr>
            <a:spLocks noGrp="1"/>
          </p:cNvSpPr>
          <p:nvPr>
            <p:ph type="dt" sz="half" idx="10"/>
          </p:nvPr>
        </p:nvSpPr>
        <p:spPr/>
        <p:txBody>
          <a:bodyPr/>
          <a:lstStyle/>
          <a:p>
            <a:fld id="{0E5B8DAB-01AC-594E-AAC1-4333816EBCA1}" type="datetime1">
              <a:rPr lang="en-US" smtClean="0"/>
              <a:t>10/20/18</a:t>
            </a:fld>
            <a:endParaRPr lang="en-US"/>
          </a:p>
        </p:txBody>
      </p:sp>
      <p:sp>
        <p:nvSpPr>
          <p:cNvPr id="5" name="Footer Placeholder 4">
            <a:extLst>
              <a:ext uri="{FF2B5EF4-FFF2-40B4-BE49-F238E27FC236}">
                <a16:creationId xmlns:a16="http://schemas.microsoft.com/office/drawing/2014/main" id="{FA15BE88-F143-FD40-876D-1B91ED382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65499-AB4C-F549-808E-034577C0BD26}"/>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311666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E38D-BDAE-1440-9216-B2F4E924FF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238DA4-ED97-104A-96BD-311A58E6E5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C8F6A-9EDD-D843-976C-F0ED46E48603}"/>
              </a:ext>
            </a:extLst>
          </p:cNvPr>
          <p:cNvSpPr>
            <a:spLocks noGrp="1"/>
          </p:cNvSpPr>
          <p:nvPr>
            <p:ph type="dt" sz="half" idx="10"/>
          </p:nvPr>
        </p:nvSpPr>
        <p:spPr/>
        <p:txBody>
          <a:bodyPr/>
          <a:lstStyle/>
          <a:p>
            <a:fld id="{EB63359F-F5F9-8645-A1B1-7C8FBCB76DBA}" type="datetime1">
              <a:rPr lang="en-US" smtClean="0"/>
              <a:t>10/20/18</a:t>
            </a:fld>
            <a:endParaRPr lang="en-US"/>
          </a:p>
        </p:txBody>
      </p:sp>
      <p:sp>
        <p:nvSpPr>
          <p:cNvPr id="5" name="Footer Placeholder 4">
            <a:extLst>
              <a:ext uri="{FF2B5EF4-FFF2-40B4-BE49-F238E27FC236}">
                <a16:creationId xmlns:a16="http://schemas.microsoft.com/office/drawing/2014/main" id="{2F7ACDD3-AA72-1448-A124-E517219DF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0814A-F2B3-8248-B487-CFD0A43191DF}"/>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616986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35DE96-A4B4-9640-8BF5-5D211E5F3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C67AE1-90AB-D84B-B696-60EB2A30A5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013D1-E34C-FE46-9C2E-E600183AD22B}"/>
              </a:ext>
            </a:extLst>
          </p:cNvPr>
          <p:cNvSpPr>
            <a:spLocks noGrp="1"/>
          </p:cNvSpPr>
          <p:nvPr>
            <p:ph type="dt" sz="half" idx="10"/>
          </p:nvPr>
        </p:nvSpPr>
        <p:spPr/>
        <p:txBody>
          <a:bodyPr/>
          <a:lstStyle/>
          <a:p>
            <a:fld id="{1B7346F6-E210-5248-B7FD-F570B5C3442E}" type="datetime1">
              <a:rPr lang="en-US" smtClean="0"/>
              <a:t>10/20/18</a:t>
            </a:fld>
            <a:endParaRPr lang="en-US"/>
          </a:p>
        </p:txBody>
      </p:sp>
      <p:sp>
        <p:nvSpPr>
          <p:cNvPr id="5" name="Footer Placeholder 4">
            <a:extLst>
              <a:ext uri="{FF2B5EF4-FFF2-40B4-BE49-F238E27FC236}">
                <a16:creationId xmlns:a16="http://schemas.microsoft.com/office/drawing/2014/main" id="{F9E41A04-F4AB-AB47-9D45-4163C0626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0B3BA-B2E5-7E45-9BEA-9D3D9FC773D0}"/>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349136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D486-A276-8E44-BA41-A213E641E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CF367-E0BC-C647-A199-BC5734DC35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369A0-6D6C-574C-82F9-2E5F62085120}"/>
              </a:ext>
            </a:extLst>
          </p:cNvPr>
          <p:cNvSpPr>
            <a:spLocks noGrp="1"/>
          </p:cNvSpPr>
          <p:nvPr>
            <p:ph type="dt" sz="half" idx="10"/>
          </p:nvPr>
        </p:nvSpPr>
        <p:spPr/>
        <p:txBody>
          <a:bodyPr/>
          <a:lstStyle/>
          <a:p>
            <a:fld id="{D6805666-A6B0-D04B-A7DC-AEEA26CB5C26}" type="datetime1">
              <a:rPr lang="en-US" smtClean="0"/>
              <a:t>10/20/18</a:t>
            </a:fld>
            <a:endParaRPr lang="en-US"/>
          </a:p>
        </p:txBody>
      </p:sp>
      <p:sp>
        <p:nvSpPr>
          <p:cNvPr id="5" name="Footer Placeholder 4">
            <a:extLst>
              <a:ext uri="{FF2B5EF4-FFF2-40B4-BE49-F238E27FC236}">
                <a16:creationId xmlns:a16="http://schemas.microsoft.com/office/drawing/2014/main" id="{F9CCCF93-CC26-2341-B804-DD2A04BE3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76D66-3B66-2C4F-8928-8B1DCAAC84CC}"/>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1802884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29D1-B1B5-AC40-B5D6-7F67D7FC1B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EC986A-2EB0-BD48-A2FD-027FFD0494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994E601-70BF-7441-B57B-8437C27A2B4D}"/>
              </a:ext>
            </a:extLst>
          </p:cNvPr>
          <p:cNvSpPr>
            <a:spLocks noGrp="1"/>
          </p:cNvSpPr>
          <p:nvPr>
            <p:ph type="dt" sz="half" idx="10"/>
          </p:nvPr>
        </p:nvSpPr>
        <p:spPr/>
        <p:txBody>
          <a:bodyPr/>
          <a:lstStyle/>
          <a:p>
            <a:fld id="{4A5C66B3-5217-AC49-A383-EBA0C1190567}" type="datetime1">
              <a:rPr lang="en-US" smtClean="0"/>
              <a:t>10/20/18</a:t>
            </a:fld>
            <a:endParaRPr lang="en-US"/>
          </a:p>
        </p:txBody>
      </p:sp>
      <p:sp>
        <p:nvSpPr>
          <p:cNvPr id="5" name="Footer Placeholder 4">
            <a:extLst>
              <a:ext uri="{FF2B5EF4-FFF2-40B4-BE49-F238E27FC236}">
                <a16:creationId xmlns:a16="http://schemas.microsoft.com/office/drawing/2014/main" id="{5243B399-3B40-EB4B-B9B0-DE35D644F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0137-1DD9-9D40-9882-0BB083B1F768}"/>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306146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29A6-8B76-0E48-A7B5-A7A0CB8A4A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7B9CE-4C83-E540-AA9A-02BE4BE0D6E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27BDEC-2946-FB46-83AF-D8038C1561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E2A380-E07B-9243-90DB-22B6D8E9C85D}"/>
              </a:ext>
            </a:extLst>
          </p:cNvPr>
          <p:cNvSpPr>
            <a:spLocks noGrp="1"/>
          </p:cNvSpPr>
          <p:nvPr>
            <p:ph type="dt" sz="half" idx="10"/>
          </p:nvPr>
        </p:nvSpPr>
        <p:spPr/>
        <p:txBody>
          <a:bodyPr/>
          <a:lstStyle/>
          <a:p>
            <a:fld id="{E2B9D12F-1D2C-D041-A170-85352456DF8C}" type="datetime1">
              <a:rPr lang="en-US" smtClean="0"/>
              <a:t>10/20/18</a:t>
            </a:fld>
            <a:endParaRPr lang="en-US"/>
          </a:p>
        </p:txBody>
      </p:sp>
      <p:sp>
        <p:nvSpPr>
          <p:cNvPr id="6" name="Footer Placeholder 5">
            <a:extLst>
              <a:ext uri="{FF2B5EF4-FFF2-40B4-BE49-F238E27FC236}">
                <a16:creationId xmlns:a16="http://schemas.microsoft.com/office/drawing/2014/main" id="{DC836365-12AD-0149-92ED-719505CB9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57FB8-830C-7744-BBC8-7AF1F3E31F96}"/>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2224770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9B51-42E5-2B48-938C-6DA758BB95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C8B5F-58A7-D548-9A25-0F13BC869E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733C7A-1A85-AF46-AEF6-143991C4EC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B1E567-D4C2-ED42-8BB6-8898E463AB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36486D5-F03E-CF42-9765-6B0D13D67F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775D9F-2C29-DD4A-A5AF-D6EEDA5CB239}"/>
              </a:ext>
            </a:extLst>
          </p:cNvPr>
          <p:cNvSpPr>
            <a:spLocks noGrp="1"/>
          </p:cNvSpPr>
          <p:nvPr>
            <p:ph type="dt" sz="half" idx="10"/>
          </p:nvPr>
        </p:nvSpPr>
        <p:spPr/>
        <p:txBody>
          <a:bodyPr/>
          <a:lstStyle/>
          <a:p>
            <a:fld id="{091A12BC-26D0-0349-B6A2-C30142FE1D72}" type="datetime1">
              <a:rPr lang="en-US" smtClean="0"/>
              <a:t>10/20/18</a:t>
            </a:fld>
            <a:endParaRPr lang="en-US"/>
          </a:p>
        </p:txBody>
      </p:sp>
      <p:sp>
        <p:nvSpPr>
          <p:cNvPr id="8" name="Footer Placeholder 7">
            <a:extLst>
              <a:ext uri="{FF2B5EF4-FFF2-40B4-BE49-F238E27FC236}">
                <a16:creationId xmlns:a16="http://schemas.microsoft.com/office/drawing/2014/main" id="{0FAD2D2F-B63B-F44B-B6B7-8DFD567D06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9436C5-5099-3547-AC8C-26E6C7870B07}"/>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2209365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4CD4-BD18-3240-BD57-EA2837E1B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1BB499-AA1C-A241-B590-C24FE1BF3234}"/>
              </a:ext>
            </a:extLst>
          </p:cNvPr>
          <p:cNvSpPr>
            <a:spLocks noGrp="1"/>
          </p:cNvSpPr>
          <p:nvPr>
            <p:ph type="dt" sz="half" idx="10"/>
          </p:nvPr>
        </p:nvSpPr>
        <p:spPr/>
        <p:txBody>
          <a:bodyPr/>
          <a:lstStyle/>
          <a:p>
            <a:fld id="{199707A1-7CE6-3B47-9B76-B920423EA2C4}" type="datetime1">
              <a:rPr lang="en-US" smtClean="0"/>
              <a:t>10/20/18</a:t>
            </a:fld>
            <a:endParaRPr lang="en-US"/>
          </a:p>
        </p:txBody>
      </p:sp>
      <p:sp>
        <p:nvSpPr>
          <p:cNvPr id="4" name="Footer Placeholder 3">
            <a:extLst>
              <a:ext uri="{FF2B5EF4-FFF2-40B4-BE49-F238E27FC236}">
                <a16:creationId xmlns:a16="http://schemas.microsoft.com/office/drawing/2014/main" id="{8BCA68E2-DA2E-C146-95E8-A41C1EFA22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8E9F1A-12BF-3E4E-A697-DE2810DCE6E7}"/>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1772949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B2512C-BBC7-F64F-A417-BB1BA8F1A3C0}"/>
              </a:ext>
            </a:extLst>
          </p:cNvPr>
          <p:cNvSpPr>
            <a:spLocks noGrp="1"/>
          </p:cNvSpPr>
          <p:nvPr>
            <p:ph type="dt" sz="half" idx="10"/>
          </p:nvPr>
        </p:nvSpPr>
        <p:spPr/>
        <p:txBody>
          <a:bodyPr/>
          <a:lstStyle/>
          <a:p>
            <a:fld id="{208CE212-8ED0-A84B-950C-BDF295800940}" type="datetime1">
              <a:rPr lang="en-US" smtClean="0"/>
              <a:t>10/20/18</a:t>
            </a:fld>
            <a:endParaRPr lang="en-US"/>
          </a:p>
        </p:txBody>
      </p:sp>
      <p:sp>
        <p:nvSpPr>
          <p:cNvPr id="3" name="Footer Placeholder 2">
            <a:extLst>
              <a:ext uri="{FF2B5EF4-FFF2-40B4-BE49-F238E27FC236}">
                <a16:creationId xmlns:a16="http://schemas.microsoft.com/office/drawing/2014/main" id="{1900D9F9-19A3-5B47-B0CC-6C97AB6188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3D601B-5A00-D241-87DA-CD21F2165A92}"/>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67574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1AEE-621A-F84D-8AD3-3F2ACDC17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C8E676-52BB-4647-AFE3-08D0DE2C53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42534A-E499-F34B-B648-40729AC4F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6A4562-C1A2-5045-9DAF-BC0FBB354A99}"/>
              </a:ext>
            </a:extLst>
          </p:cNvPr>
          <p:cNvSpPr>
            <a:spLocks noGrp="1"/>
          </p:cNvSpPr>
          <p:nvPr>
            <p:ph type="dt" sz="half" idx="10"/>
          </p:nvPr>
        </p:nvSpPr>
        <p:spPr/>
        <p:txBody>
          <a:bodyPr/>
          <a:lstStyle/>
          <a:p>
            <a:fld id="{6B47EFDB-AF33-2F40-BAD7-8472EFE7BBAF}" type="datetime1">
              <a:rPr lang="en-US" smtClean="0"/>
              <a:t>10/20/18</a:t>
            </a:fld>
            <a:endParaRPr lang="en-US"/>
          </a:p>
        </p:txBody>
      </p:sp>
      <p:sp>
        <p:nvSpPr>
          <p:cNvPr id="6" name="Footer Placeholder 5">
            <a:extLst>
              <a:ext uri="{FF2B5EF4-FFF2-40B4-BE49-F238E27FC236}">
                <a16:creationId xmlns:a16="http://schemas.microsoft.com/office/drawing/2014/main" id="{111911EB-B3CB-C143-BD2E-F14A51AC0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8B52A-2CC9-ED4E-A746-9324BBF31E23}"/>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237463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E44A-AC30-7D4F-BAF6-920F69945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BB955-ACB3-C646-957A-C38BCDFD4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30A59F-253D-1143-AD04-8CA0A8DD0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6414CE-A0CE-CD40-81C9-88E3D7F20F54}"/>
              </a:ext>
            </a:extLst>
          </p:cNvPr>
          <p:cNvSpPr>
            <a:spLocks noGrp="1"/>
          </p:cNvSpPr>
          <p:nvPr>
            <p:ph type="dt" sz="half" idx="10"/>
          </p:nvPr>
        </p:nvSpPr>
        <p:spPr/>
        <p:txBody>
          <a:bodyPr/>
          <a:lstStyle/>
          <a:p>
            <a:fld id="{39E645B7-6FF9-7945-A989-59E8C7554491}" type="datetime1">
              <a:rPr lang="en-US" smtClean="0"/>
              <a:t>10/20/18</a:t>
            </a:fld>
            <a:endParaRPr lang="en-US"/>
          </a:p>
        </p:txBody>
      </p:sp>
      <p:sp>
        <p:nvSpPr>
          <p:cNvPr id="6" name="Footer Placeholder 5">
            <a:extLst>
              <a:ext uri="{FF2B5EF4-FFF2-40B4-BE49-F238E27FC236}">
                <a16:creationId xmlns:a16="http://schemas.microsoft.com/office/drawing/2014/main" id="{9A608295-2D16-B946-BD16-C9DB49396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7F7A22-D572-3041-B0A6-7E2B399E3BB0}"/>
              </a:ext>
            </a:extLst>
          </p:cNvPr>
          <p:cNvSpPr>
            <a:spLocks noGrp="1"/>
          </p:cNvSpPr>
          <p:nvPr>
            <p:ph type="sldNum" sz="quarter" idx="12"/>
          </p:nvPr>
        </p:nvSpPr>
        <p:spPr/>
        <p:txBody>
          <a:bodyPr/>
          <a:lstStyle/>
          <a:p>
            <a:fld id="{689A4653-5125-C641-9AC4-E3A7696DA362}" type="slidenum">
              <a:rPr lang="en-US" smtClean="0"/>
              <a:t>‹#›</a:t>
            </a:fld>
            <a:endParaRPr lang="en-US"/>
          </a:p>
        </p:txBody>
      </p:sp>
    </p:spTree>
    <p:extLst>
      <p:ext uri="{BB962C8B-B14F-4D97-AF65-F5344CB8AC3E}">
        <p14:creationId xmlns:p14="http://schemas.microsoft.com/office/powerpoint/2010/main" val="252215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E829D0-4420-8B4E-8950-30496238A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AC79C2-7693-3143-A4DA-B968D632FA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198A2-CFF0-674D-A421-16E83F8AE5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5FB31-6BBC-7B40-A6AF-AEC0D2F73480}" type="datetime1">
              <a:rPr lang="en-US" smtClean="0"/>
              <a:t>10/20/18</a:t>
            </a:fld>
            <a:endParaRPr lang="en-US"/>
          </a:p>
        </p:txBody>
      </p:sp>
      <p:sp>
        <p:nvSpPr>
          <p:cNvPr id="5" name="Footer Placeholder 4">
            <a:extLst>
              <a:ext uri="{FF2B5EF4-FFF2-40B4-BE49-F238E27FC236}">
                <a16:creationId xmlns:a16="http://schemas.microsoft.com/office/drawing/2014/main" id="{530B03A9-AFC9-B540-B680-08AB660812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A841F8-CA94-0D43-8B61-4E4AC0CFE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A4653-5125-C641-9AC4-E3A7696DA362}" type="slidenum">
              <a:rPr lang="en-US" smtClean="0"/>
              <a:t>‹#›</a:t>
            </a:fld>
            <a:endParaRPr lang="en-US"/>
          </a:p>
        </p:txBody>
      </p:sp>
    </p:spTree>
    <p:extLst>
      <p:ext uri="{BB962C8B-B14F-4D97-AF65-F5344CB8AC3E}">
        <p14:creationId xmlns:p14="http://schemas.microsoft.com/office/powerpoint/2010/main" val="1146446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tif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9.tiff"/><Relationship Id="rId4" Type="http://schemas.openxmlformats.org/officeDocument/2006/relationships/image" Target="../media/image28.tif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tiff"/><Relationship Id="rId4" Type="http://schemas.openxmlformats.org/officeDocument/2006/relationships/image" Target="../media/image35.tiff"/></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tif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drupal.star.bnl.gov/STAR/starnotes/public/sn0666" TargetMode="External"/><Relationship Id="rId13" Type="http://schemas.openxmlformats.org/officeDocument/2006/relationships/hyperlink" Target="https://drupal.star.bnl.gov/STAR/starnotes/public/sn0639" TargetMode="External"/><Relationship Id="rId18" Type="http://schemas.openxmlformats.org/officeDocument/2006/relationships/hyperlink" Target="http://arxiv.org/abs/arXiv:1501.06477" TargetMode="External"/><Relationship Id="rId3" Type="http://schemas.openxmlformats.org/officeDocument/2006/relationships/hyperlink" Target="https://drupal.star.bnl.gov/STAR/starnotes/public/sn0669" TargetMode="External"/><Relationship Id="rId21" Type="http://schemas.openxmlformats.org/officeDocument/2006/relationships/hyperlink" Target="https://drupal.star.bnl.gov/STAR/starnotes/public/sn0598" TargetMode="External"/><Relationship Id="rId7" Type="http://schemas.openxmlformats.org/officeDocument/2006/relationships/hyperlink" Target="https://www.phenix.bnl.gov/WWW/publish/elke/RHIC.Cold.QCD.Plan/RHIC.ColdQCD.Plan.12212015.LN.pdf" TargetMode="External"/><Relationship Id="rId12" Type="http://schemas.openxmlformats.org/officeDocument/2006/relationships/hyperlink" Target="https://drupal.star.bnl.gov/STAR/starnotes/public/sn0640" TargetMode="External"/><Relationship Id="rId17" Type="http://schemas.openxmlformats.org/officeDocument/2006/relationships/hyperlink" Target="http://arxiv.org/abs/arXiv:1502.02730" TargetMode="External"/><Relationship Id="rId25" Type="http://schemas.openxmlformats.org/officeDocument/2006/relationships/hyperlink" Target="https://drupal.star.bnl.gov/STAR/starnotes/public/sn0645" TargetMode="External"/><Relationship Id="rId2" Type="http://schemas.openxmlformats.org/officeDocument/2006/relationships/hyperlink" Target="https://drupal.star.bnl.gov/STAR/starnotes/public/sn0696" TargetMode="External"/><Relationship Id="rId16" Type="http://schemas.openxmlformats.org/officeDocument/2006/relationships/hyperlink" Target="https://drupal.star.bnl.gov/STAR/starnotes/private/psn0617" TargetMode="External"/><Relationship Id="rId20" Type="http://schemas.openxmlformats.org/officeDocument/2006/relationships/hyperlink" Target="https://drupal.star.bnl.gov/STAR/starnotes/public/sn0605" TargetMode="External"/><Relationship Id="rId1" Type="http://schemas.openxmlformats.org/officeDocument/2006/relationships/slideLayout" Target="../slideLayouts/slideLayout7.xml"/><Relationship Id="rId6" Type="http://schemas.openxmlformats.org/officeDocument/2006/relationships/hyperlink" Target="https://drupal.star.bnl.gov/STAR/starnotes/public/sn0657" TargetMode="External"/><Relationship Id="rId11" Type="http://schemas.openxmlformats.org/officeDocument/2006/relationships/hyperlink" Target="https://drupal.star.bnl.gov/STAR/starnotes/public/sn0644" TargetMode="External"/><Relationship Id="rId24" Type="http://schemas.openxmlformats.org/officeDocument/2006/relationships/hyperlink" Target="https://drupal.star.bnl.gov/STAR/starnotes/public/sn0588" TargetMode="External"/><Relationship Id="rId5" Type="http://schemas.openxmlformats.org/officeDocument/2006/relationships/hyperlink" Target="https://drupal.star.bnl.gov/STAR/starnotes/public/sn0670" TargetMode="External"/><Relationship Id="rId15" Type="http://schemas.openxmlformats.org/officeDocument/2006/relationships/hyperlink" Target="https://drupal.star.bnl.gov/STAR/starnotes/public/sn0619" TargetMode="External"/><Relationship Id="rId23" Type="http://schemas.openxmlformats.org/officeDocument/2006/relationships/hyperlink" Target="https://drupal.star.bnl.gov/STAR/starnotes/private/psn0622" TargetMode="External"/><Relationship Id="rId10" Type="http://schemas.openxmlformats.org/officeDocument/2006/relationships/hyperlink" Target="https://drupal.star.bnl.gov/STAR/starnotes/public/sn0648" TargetMode="External"/><Relationship Id="rId19" Type="http://schemas.openxmlformats.org/officeDocument/2006/relationships/hyperlink" Target="https://drupal.star.bnl.gov/STAR/starnotes/public/sn0606" TargetMode="External"/><Relationship Id="rId4" Type="http://schemas.openxmlformats.org/officeDocument/2006/relationships/hyperlink" Target="https://drupal.star.bnl.gov/STAR/starnotes/public/sn0688" TargetMode="External"/><Relationship Id="rId9" Type="http://schemas.openxmlformats.org/officeDocument/2006/relationships/hyperlink" Target="https://drupal.star.bnl.gov/STAR/starnotes/public/sn0665" TargetMode="External"/><Relationship Id="rId14" Type="http://schemas.openxmlformats.org/officeDocument/2006/relationships/hyperlink" Target="https://drupal.star.bnl.gov/STAR/starnotes/public/sn0625" TargetMode="External"/><Relationship Id="rId22" Type="http://schemas.openxmlformats.org/officeDocument/2006/relationships/hyperlink" Target="https://drupal.star.bnl.gov/STAR/starnotes/public/sn059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 Id="rId5" Type="http://schemas.openxmlformats.org/officeDocument/2006/relationships/image" Target="../media/image49.tiff"/><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package" Target="../embeddings/Microsoft_Word_Document.docx"/><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6.tiff"/><Relationship Id="rId4"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259A74-9E40-9640-BDF1-3960583BE1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0873" y="0"/>
            <a:ext cx="2851127" cy="3748033"/>
          </a:xfrm>
          <a:prstGeom prst="rect">
            <a:avLst/>
          </a:prstGeom>
        </p:spPr>
      </p:pic>
      <p:pic>
        <p:nvPicPr>
          <p:cNvPr id="13" name="Picture 12" descr="STAR_BES.png">
            <a:extLst>
              <a:ext uri="{FF2B5EF4-FFF2-40B4-BE49-F238E27FC236}">
                <a16:creationId xmlns:a16="http://schemas.microsoft.com/office/drawing/2014/main" id="{1BC933A2-97A3-E440-9918-7CC973F086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80920" y="3262075"/>
            <a:ext cx="3911080" cy="3297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9CF6D4-CDF2-F443-94BE-9B179E6087B4}"/>
              </a:ext>
            </a:extLst>
          </p:cNvPr>
          <p:cNvSpPr>
            <a:spLocks noGrp="1"/>
          </p:cNvSpPr>
          <p:nvPr>
            <p:ph type="title"/>
          </p:nvPr>
        </p:nvSpPr>
        <p:spPr>
          <a:xfrm>
            <a:off x="-738897" y="12171"/>
            <a:ext cx="10515600" cy="989283"/>
          </a:xfrm>
        </p:spPr>
        <p:txBody>
          <a:bodyPr>
            <a:normAutofit/>
          </a:bodyPr>
          <a:lstStyle/>
          <a:p>
            <a:pPr algn="ctr"/>
            <a:r>
              <a:rPr lang="en-US" b="1" dirty="0">
                <a:solidFill>
                  <a:schemeClr val="accent1"/>
                </a:solidFill>
              </a:rPr>
              <a:t>STAR Plan for future Heavy-Ion Physics</a:t>
            </a:r>
          </a:p>
        </p:txBody>
      </p:sp>
      <p:sp>
        <p:nvSpPr>
          <p:cNvPr id="3" name="Content Placeholder 2">
            <a:extLst>
              <a:ext uri="{FF2B5EF4-FFF2-40B4-BE49-F238E27FC236}">
                <a16:creationId xmlns:a16="http://schemas.microsoft.com/office/drawing/2014/main" id="{DEF20C58-0E0F-CA4E-9F24-283F6C30F355}"/>
              </a:ext>
            </a:extLst>
          </p:cNvPr>
          <p:cNvSpPr>
            <a:spLocks noGrp="1"/>
          </p:cNvSpPr>
          <p:nvPr>
            <p:ph idx="1"/>
          </p:nvPr>
        </p:nvSpPr>
        <p:spPr>
          <a:xfrm>
            <a:off x="3617767" y="1901541"/>
            <a:ext cx="5266504" cy="5784127"/>
          </a:xfrm>
        </p:spPr>
        <p:txBody>
          <a:bodyPr>
            <a:normAutofit/>
          </a:bodyPr>
          <a:lstStyle/>
          <a:p>
            <a:pPr lvl="1"/>
            <a:r>
              <a:rPr lang="en-US" sz="2800" dirty="0"/>
              <a:t>2021+ Unique Physics cases</a:t>
            </a:r>
          </a:p>
          <a:p>
            <a:pPr lvl="2"/>
            <a:r>
              <a:rPr lang="en-US" sz="2400" b="1" dirty="0" err="1">
                <a:solidFill>
                  <a:srgbClr val="FF0000"/>
                </a:solidFill>
              </a:rPr>
              <a:t>nPDF</a:t>
            </a:r>
            <a:br>
              <a:rPr lang="en-US" sz="2400" b="1" dirty="0">
                <a:solidFill>
                  <a:srgbClr val="FF0000"/>
                </a:solidFill>
              </a:rPr>
            </a:br>
            <a:r>
              <a:rPr lang="en-US" dirty="0">
                <a:latin typeface="Times New Roman" panose="02020603050405020304" pitchFamily="18" charset="0"/>
                <a:cs typeface="Times New Roman" panose="02020603050405020304" pitchFamily="18" charset="0"/>
              </a:rPr>
              <a:t>forward jets/</a:t>
            </a:r>
            <a:r>
              <a:rPr lang="en-US"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/DY</a:t>
            </a:r>
            <a:endParaRPr lang="en-US" sz="2400" dirty="0">
              <a:latin typeface="Times New Roman" panose="02020603050405020304" pitchFamily="18" charset="0"/>
              <a:cs typeface="Times New Roman" panose="02020603050405020304" pitchFamily="18" charset="0"/>
            </a:endParaRPr>
          </a:p>
          <a:p>
            <a:pPr lvl="2"/>
            <a:r>
              <a:rPr lang="en-US" sz="2400" b="1" dirty="0">
                <a:solidFill>
                  <a:srgbClr val="FF0000"/>
                </a:solidFill>
              </a:rPr>
              <a:t>Viscosity [</a:t>
            </a:r>
            <a:r>
              <a:rPr lang="en-US" b="1" dirty="0">
                <a:solidFill>
                  <a:srgbClr val="FF0000"/>
                </a:solidFill>
                <a:latin typeface="Symbol" pitchFamily="2" charset="2"/>
              </a:rPr>
              <a:t>h</a:t>
            </a:r>
            <a:r>
              <a:rPr lang="en-US" b="1" dirty="0">
                <a:solidFill>
                  <a:srgbClr val="FF0000"/>
                </a:solidFill>
              </a:rPr>
              <a:t>/s(T)]</a:t>
            </a:r>
            <a:r>
              <a:rPr lang="en-US" dirty="0"/>
              <a:t> </a:t>
            </a:r>
            <a:br>
              <a:rPr lang="en-US" dirty="0"/>
            </a:br>
            <a:r>
              <a:rPr lang="en-US" dirty="0">
                <a:latin typeface="Times New Roman" panose="02020603050405020304" pitchFamily="18" charset="0"/>
                <a:cs typeface="Times New Roman" panose="02020603050405020304" pitchFamily="18" charset="0"/>
              </a:rPr>
              <a:t>multiple harmonics and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rapidity correlations </a:t>
            </a:r>
            <a:endParaRPr lang="en-US" dirty="0">
              <a:solidFill>
                <a:srgbClr val="00B0F0"/>
              </a:solidFill>
              <a:latin typeface="Times New Roman" panose="02020603050405020304" pitchFamily="18" charset="0"/>
              <a:cs typeface="Times New Roman" panose="02020603050405020304" pitchFamily="18" charset="0"/>
            </a:endParaRPr>
          </a:p>
          <a:p>
            <a:pPr lvl="2"/>
            <a:r>
              <a:rPr lang="en-US" sz="2400" b="1" dirty="0">
                <a:solidFill>
                  <a:srgbClr val="FF0000"/>
                </a:solidFill>
              </a:rPr>
              <a:t>Vorticity </a:t>
            </a:r>
            <a:br>
              <a:rPr lang="en-US" dirty="0"/>
            </a:br>
            <a:r>
              <a:rPr lang="en-US" dirty="0">
                <a:latin typeface="Times New Roman" panose="02020603050405020304" pitchFamily="18" charset="0"/>
                <a:cs typeface="Times New Roman" panose="02020603050405020304" pitchFamily="18" charset="0"/>
              </a:rPr>
              <a:t>Rapidity dependence of Global Hyperon Polarization </a:t>
            </a:r>
          </a:p>
          <a:p>
            <a:pPr lvl="2"/>
            <a:r>
              <a:rPr lang="en-US" sz="2400" b="1" dirty="0">
                <a:solidFill>
                  <a:srgbClr val="FF0000"/>
                </a:solidFill>
              </a:rPr>
              <a:t>Luminosity </a:t>
            </a:r>
            <a:br>
              <a:rPr lang="en-US" dirty="0"/>
            </a:br>
            <a:r>
              <a:rPr lang="en-US" dirty="0">
                <a:latin typeface="Times New Roman" panose="02020603050405020304" pitchFamily="18" charset="0"/>
                <a:cs typeface="Times New Roman" panose="02020603050405020304" pitchFamily="18" charset="0"/>
              </a:rPr>
              <a:t>dilepton yields, Chiral Symmetry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resolving photon puzzle </a:t>
            </a:r>
          </a:p>
          <a:p>
            <a:pPr lvl="2"/>
            <a:r>
              <a:rPr lang="en-US" sz="2400" b="1" dirty="0">
                <a:solidFill>
                  <a:srgbClr val="FF0000"/>
                </a:solidFill>
              </a:rPr>
              <a:t>Conductivity </a:t>
            </a:r>
            <a:br>
              <a:rPr lang="en-US" sz="2400" b="1" dirty="0">
                <a:solidFill>
                  <a:srgbClr val="FF0000"/>
                </a:solidFill>
              </a:rPr>
            </a:br>
            <a:r>
              <a:rPr lang="en-US" dirty="0">
                <a:latin typeface="Times New Roman" panose="02020603050405020304" pitchFamily="18" charset="0"/>
                <a:cs typeface="Times New Roman" panose="02020603050405020304" pitchFamily="18" charset="0"/>
              </a:rPr>
              <a:t>Create and Probe Magnetic Field </a:t>
            </a:r>
          </a:p>
        </p:txBody>
      </p:sp>
      <p:pic>
        <p:nvPicPr>
          <p:cNvPr id="11" name="Picture 10">
            <a:extLst>
              <a:ext uri="{FF2B5EF4-FFF2-40B4-BE49-F238E27FC236}">
                <a16:creationId xmlns:a16="http://schemas.microsoft.com/office/drawing/2014/main" id="{F1D7C2F7-5467-6A47-9034-168FABFAA0A2}"/>
              </a:ext>
            </a:extLst>
          </p:cNvPr>
          <p:cNvPicPr>
            <a:picLocks noChangeAspect="1"/>
          </p:cNvPicPr>
          <p:nvPr/>
        </p:nvPicPr>
        <p:blipFill>
          <a:blip r:embed="rId5"/>
          <a:stretch>
            <a:fillRect/>
          </a:stretch>
        </p:blipFill>
        <p:spPr>
          <a:xfrm>
            <a:off x="0" y="6273800"/>
            <a:ext cx="4826000" cy="584200"/>
          </a:xfrm>
          <a:prstGeom prst="rect">
            <a:avLst/>
          </a:prstGeom>
        </p:spPr>
      </p:pic>
      <p:sp>
        <p:nvSpPr>
          <p:cNvPr id="12" name="TextBox 11">
            <a:extLst>
              <a:ext uri="{FF2B5EF4-FFF2-40B4-BE49-F238E27FC236}">
                <a16:creationId xmlns:a16="http://schemas.microsoft.com/office/drawing/2014/main" id="{37EAD225-6780-C441-A3EF-98331DB17920}"/>
              </a:ext>
            </a:extLst>
          </p:cNvPr>
          <p:cNvSpPr txBox="1"/>
          <p:nvPr/>
        </p:nvSpPr>
        <p:spPr>
          <a:xfrm>
            <a:off x="0" y="5904468"/>
            <a:ext cx="1800493" cy="369332"/>
          </a:xfrm>
          <a:prstGeom prst="rect">
            <a:avLst/>
          </a:prstGeom>
          <a:noFill/>
        </p:spPr>
        <p:txBody>
          <a:bodyPr wrap="none" rtlCol="0">
            <a:spAutoFit/>
          </a:bodyPr>
          <a:lstStyle/>
          <a:p>
            <a:r>
              <a:rPr lang="en-US" dirty="0" err="1"/>
              <a:t>www.star.bnl.gov</a:t>
            </a:r>
            <a:endParaRPr lang="en-US" dirty="0"/>
          </a:p>
        </p:txBody>
      </p:sp>
      <p:pic>
        <p:nvPicPr>
          <p:cNvPr id="9" name="Content Placeholder 8">
            <a:extLst>
              <a:ext uri="{FF2B5EF4-FFF2-40B4-BE49-F238E27FC236}">
                <a16:creationId xmlns:a16="http://schemas.microsoft.com/office/drawing/2014/main" id="{320CCF49-7568-F747-8433-CE449A0C2C9E}"/>
              </a:ext>
            </a:extLst>
          </p:cNvPr>
          <p:cNvPicPr>
            <a:picLocks noChangeAspect="1"/>
          </p:cNvPicPr>
          <p:nvPr/>
        </p:nvPicPr>
        <p:blipFill>
          <a:blip r:embed="rId6"/>
          <a:stretch>
            <a:fillRect/>
          </a:stretch>
        </p:blipFill>
        <p:spPr>
          <a:xfrm>
            <a:off x="-246825" y="902645"/>
            <a:ext cx="4232937" cy="4821308"/>
          </a:xfrm>
          <a:prstGeom prst="rect">
            <a:avLst/>
          </a:prstGeom>
        </p:spPr>
      </p:pic>
      <p:sp>
        <p:nvSpPr>
          <p:cNvPr id="5" name="TextBox 4">
            <a:extLst>
              <a:ext uri="{FF2B5EF4-FFF2-40B4-BE49-F238E27FC236}">
                <a16:creationId xmlns:a16="http://schemas.microsoft.com/office/drawing/2014/main" id="{4622272D-7906-8545-A211-C01FC8C8E30D}"/>
              </a:ext>
            </a:extLst>
          </p:cNvPr>
          <p:cNvSpPr txBox="1"/>
          <p:nvPr/>
        </p:nvSpPr>
        <p:spPr>
          <a:xfrm>
            <a:off x="5430324" y="934474"/>
            <a:ext cx="3457870" cy="830997"/>
          </a:xfrm>
          <a:prstGeom prst="rect">
            <a:avLst/>
          </a:prstGeom>
          <a:noFill/>
        </p:spPr>
        <p:txBody>
          <a:bodyPr wrap="none" rtlCol="0">
            <a:spAutoFit/>
          </a:bodyPr>
          <a:lstStyle/>
          <a:p>
            <a:r>
              <a:rPr lang="en-US" sz="2400" dirty="0"/>
              <a:t>Zhangbu Xu</a:t>
            </a:r>
            <a:br>
              <a:rPr lang="en-US" sz="2400" dirty="0"/>
            </a:br>
            <a:r>
              <a:rPr lang="en-US" sz="2400" dirty="0"/>
              <a:t>for the STAR Collaboration</a:t>
            </a:r>
          </a:p>
        </p:txBody>
      </p:sp>
      <p:pic>
        <p:nvPicPr>
          <p:cNvPr id="10" name="Picture 5" descr="BNLlogo">
            <a:extLst>
              <a:ext uri="{FF2B5EF4-FFF2-40B4-BE49-F238E27FC236}">
                <a16:creationId xmlns:a16="http://schemas.microsoft.com/office/drawing/2014/main" id="{25D6A179-6863-8244-8C33-8E581302820C}"/>
              </a:ext>
            </a:extLst>
          </p:cNvPr>
          <p:cNvPicPr>
            <a:picLocks noChangeAspect="1" noChangeArrowheads="1"/>
          </p:cNvPicPr>
          <p:nvPr/>
        </p:nvPicPr>
        <p:blipFill>
          <a:blip r:embed="rId7"/>
          <a:srcRect/>
          <a:stretch>
            <a:fillRect/>
          </a:stretch>
        </p:blipFill>
        <p:spPr bwMode="auto">
          <a:xfrm>
            <a:off x="10640240" y="6328314"/>
            <a:ext cx="1551759" cy="529686"/>
          </a:xfrm>
          <a:prstGeom prst="rect">
            <a:avLst/>
          </a:prstGeom>
          <a:noFill/>
          <a:ln w="9525">
            <a:noFill/>
            <a:miter lim="800000"/>
            <a:headEnd/>
            <a:tailEnd/>
          </a:ln>
        </p:spPr>
      </p:pic>
      <p:pic>
        <p:nvPicPr>
          <p:cNvPr id="14" name="Picture 13">
            <a:extLst>
              <a:ext uri="{FF2B5EF4-FFF2-40B4-BE49-F238E27FC236}">
                <a16:creationId xmlns:a16="http://schemas.microsoft.com/office/drawing/2014/main" id="{55CBE4C8-3F61-F942-8C12-834E30F04EEF}"/>
              </a:ext>
            </a:extLst>
          </p:cNvPr>
          <p:cNvPicPr>
            <a:picLocks noChangeAspect="1"/>
          </p:cNvPicPr>
          <p:nvPr/>
        </p:nvPicPr>
        <p:blipFill>
          <a:blip r:embed="rId8"/>
          <a:stretch>
            <a:fillRect/>
          </a:stretch>
        </p:blipFill>
        <p:spPr>
          <a:xfrm>
            <a:off x="11314176" y="5662429"/>
            <a:ext cx="568508" cy="568508"/>
          </a:xfrm>
          <a:prstGeom prst="rect">
            <a:avLst/>
          </a:prstGeom>
        </p:spPr>
      </p:pic>
      <p:sp>
        <p:nvSpPr>
          <p:cNvPr id="6" name="Slide Number Placeholder 5">
            <a:extLst>
              <a:ext uri="{FF2B5EF4-FFF2-40B4-BE49-F238E27FC236}">
                <a16:creationId xmlns:a16="http://schemas.microsoft.com/office/drawing/2014/main" id="{A3CE4215-BFDB-A94B-A35C-93F8057303CD}"/>
              </a:ext>
            </a:extLst>
          </p:cNvPr>
          <p:cNvSpPr>
            <a:spLocks noGrp="1"/>
          </p:cNvSpPr>
          <p:nvPr>
            <p:ph type="sldNum" sz="quarter" idx="12"/>
          </p:nvPr>
        </p:nvSpPr>
        <p:spPr/>
        <p:txBody>
          <a:bodyPr/>
          <a:lstStyle/>
          <a:p>
            <a:fld id="{689A4653-5125-C641-9AC4-E3A7696DA362}" type="slidenum">
              <a:rPr lang="en-US" smtClean="0"/>
              <a:t>1</a:t>
            </a:fld>
            <a:endParaRPr lang="en-US"/>
          </a:p>
        </p:txBody>
      </p:sp>
      <p:sp>
        <p:nvSpPr>
          <p:cNvPr id="7" name="Rectangle 6">
            <a:extLst>
              <a:ext uri="{FF2B5EF4-FFF2-40B4-BE49-F238E27FC236}">
                <a16:creationId xmlns:a16="http://schemas.microsoft.com/office/drawing/2014/main" id="{3F918B31-8C55-5F43-AE7E-4D38E22B05E2}"/>
              </a:ext>
            </a:extLst>
          </p:cNvPr>
          <p:cNvSpPr/>
          <p:nvPr/>
        </p:nvSpPr>
        <p:spPr>
          <a:xfrm>
            <a:off x="72548" y="5381248"/>
            <a:ext cx="1270220" cy="338554"/>
          </a:xfrm>
          <a:prstGeom prst="rect">
            <a:avLst/>
          </a:prstGeom>
        </p:spPr>
        <p:txBody>
          <a:bodyPr wrap="none">
            <a:spAutoFit/>
          </a:bodyPr>
          <a:lstStyle/>
          <a:p>
            <a:r>
              <a:rPr lang="en-US" sz="1600" dirty="0">
                <a:solidFill>
                  <a:schemeClr val="bg1"/>
                </a:solidFill>
              </a:rPr>
              <a:t>Joe </a:t>
            </a:r>
            <a:r>
              <a:rPr lang="en-US" sz="1600" dirty="0" err="1">
                <a:solidFill>
                  <a:schemeClr val="bg1"/>
                </a:solidFill>
              </a:rPr>
              <a:t>Caggiano</a:t>
            </a:r>
            <a:endParaRPr lang="en-US" sz="1600" dirty="0">
              <a:solidFill>
                <a:schemeClr val="bg1"/>
              </a:solidFill>
            </a:endParaRPr>
          </a:p>
        </p:txBody>
      </p:sp>
    </p:spTree>
    <p:extLst>
      <p:ext uri="{BB962C8B-B14F-4D97-AF65-F5344CB8AC3E}">
        <p14:creationId xmlns:p14="http://schemas.microsoft.com/office/powerpoint/2010/main" val="4268291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624" y="-155725"/>
            <a:ext cx="10515600" cy="1325563"/>
          </a:xfrm>
        </p:spPr>
        <p:txBody>
          <a:bodyPr>
            <a:normAutofit/>
          </a:bodyPr>
          <a:lstStyle/>
          <a:p>
            <a:pPr algn="ctr"/>
            <a:r>
              <a:rPr lang="en-US" altLang="zh-CN" sz="3600" b="1" dirty="0">
                <a:solidFill>
                  <a:srgbClr val="FF0000"/>
                </a:solidFill>
              </a:rPr>
              <a:t>Global Hyperon Polarization in QGP</a:t>
            </a:r>
            <a:endParaRPr lang="en-US" sz="3600" b="1" dirty="0">
              <a:solidFill>
                <a:srgbClr val="FF0000"/>
              </a:solidFill>
            </a:endParaRPr>
          </a:p>
        </p:txBody>
      </p:sp>
      <p:pic>
        <p:nvPicPr>
          <p:cNvPr id="6" name="Content Placeholder 5"/>
          <p:cNvPicPr>
            <a:picLocks noGrp="1" noChangeAspect="1"/>
          </p:cNvPicPr>
          <p:nvPr>
            <p:ph sz="half" idx="1"/>
          </p:nvPr>
        </p:nvPicPr>
        <p:blipFill>
          <a:blip r:embed="rId3"/>
          <a:stretch>
            <a:fillRect/>
          </a:stretch>
        </p:blipFill>
        <p:spPr>
          <a:xfrm>
            <a:off x="0" y="2141458"/>
            <a:ext cx="4650444" cy="2520280"/>
          </a:xfrm>
          <a:prstGeom prst="rect">
            <a:avLst/>
          </a:prstGeom>
        </p:spPr>
      </p:pic>
      <p:sp>
        <p:nvSpPr>
          <p:cNvPr id="7" name="TextBox 6"/>
          <p:cNvSpPr txBox="1"/>
          <p:nvPr/>
        </p:nvSpPr>
        <p:spPr>
          <a:xfrm>
            <a:off x="7991783" y="940994"/>
            <a:ext cx="4200217" cy="1200329"/>
          </a:xfrm>
          <a:prstGeom prst="rect">
            <a:avLst/>
          </a:prstGeom>
          <a:noFill/>
        </p:spPr>
        <p:txBody>
          <a:bodyPr wrap="square" rtlCol="0">
            <a:spAutoFit/>
          </a:bodyPr>
          <a:lstStyle/>
          <a:p>
            <a:r>
              <a:rPr lang="en-US" dirty="0">
                <a:latin typeface="Comic Sans MS" panose="030F0902030302020204" pitchFamily="66" charset="0"/>
                <a:cs typeface="Times New Roman" panose="02020603050405020304" pitchFamily="18" charset="0"/>
              </a:rPr>
              <a:t>First observation of quadrupole</a:t>
            </a:r>
          </a:p>
          <a:p>
            <a:r>
              <a:rPr lang="en-US" dirty="0">
                <a:latin typeface="Comic Sans MS" panose="030F0902030302020204" pitchFamily="66" charset="0"/>
                <a:cs typeface="Times New Roman" panose="02020603050405020304" pitchFamily="18" charset="0"/>
              </a:rPr>
              <a:t>structure of polarization along beam</a:t>
            </a:r>
          </a:p>
          <a:p>
            <a:r>
              <a:rPr lang="en-US" dirty="0">
                <a:latin typeface="Comic Sans MS" panose="030F0902030302020204" pitchFamily="66" charset="0"/>
                <a:cs typeface="Times New Roman" panose="02020603050405020304" pitchFamily="18" charset="0"/>
              </a:rPr>
              <a:t>direction; </a:t>
            </a:r>
          </a:p>
          <a:p>
            <a:r>
              <a:rPr lang="en-US" dirty="0">
                <a:latin typeface="Comic Sans MS" panose="030F0902030302020204" pitchFamily="66" charset="0"/>
                <a:cs typeface="Times New Roman" panose="02020603050405020304" pitchFamily="18" charset="0"/>
              </a:rPr>
              <a:t>“sign” opposite to hydro prediction </a:t>
            </a:r>
          </a:p>
        </p:txBody>
      </p:sp>
      <p:sp>
        <p:nvSpPr>
          <p:cNvPr id="8" name="Rectangle 7"/>
          <p:cNvSpPr/>
          <p:nvPr/>
        </p:nvSpPr>
        <p:spPr>
          <a:xfrm>
            <a:off x="212383" y="988657"/>
            <a:ext cx="4644767" cy="707886"/>
          </a:xfrm>
          <a:prstGeom prst="rect">
            <a:avLst/>
          </a:prstGeom>
        </p:spPr>
        <p:txBody>
          <a:bodyPr wrap="square">
            <a:spAutoFit/>
          </a:bodyPr>
          <a:lstStyle/>
          <a:p>
            <a:pPr algn="l"/>
            <a:r>
              <a:rPr lang="en-US" sz="2000" dirty="0">
                <a:latin typeface="Times New Roman" panose="02020603050405020304" pitchFamily="18" charset="0"/>
                <a:cs typeface="Times New Roman" panose="02020603050405020304" pitchFamily="18" charset="0"/>
              </a:rPr>
              <a:t>new tool to study QGP and relativistic Quantum fluid Vorticity in general</a:t>
            </a:r>
          </a:p>
        </p:txBody>
      </p:sp>
      <p:sp>
        <p:nvSpPr>
          <p:cNvPr id="9" name="TextBox 8"/>
          <p:cNvSpPr txBox="1"/>
          <p:nvPr/>
        </p:nvSpPr>
        <p:spPr>
          <a:xfrm>
            <a:off x="212383" y="5106653"/>
            <a:ext cx="3644139" cy="646331"/>
          </a:xfrm>
          <a:prstGeom prst="rect">
            <a:avLst/>
          </a:prstGeom>
          <a:noFill/>
        </p:spPr>
        <p:txBody>
          <a:bodyPr wrap="none" rtlCol="0">
            <a:spAutoFit/>
          </a:bodyPr>
          <a:lstStyle/>
          <a:p>
            <a:pPr algn="l"/>
            <a:r>
              <a:rPr lang="en-US" dirty="0">
                <a:solidFill>
                  <a:srgbClr val="0000CC"/>
                </a:solidFill>
                <a:latin typeface="Times New Roman" panose="02020603050405020304" pitchFamily="18" charset="0"/>
                <a:cs typeface="Times New Roman" panose="02020603050405020304" pitchFamily="18" charset="0"/>
              </a:rPr>
              <a:t>Non-zero global angular momentum </a:t>
            </a:r>
          </a:p>
          <a:p>
            <a:pPr algn="l"/>
            <a:r>
              <a:rPr lang="en-US" dirty="0">
                <a:solidFill>
                  <a:srgbClr val="0000CC"/>
                </a:solidFill>
                <a:latin typeface="Times New Roman" panose="02020603050405020304" pitchFamily="18" charset="0"/>
                <a:cs typeface="Times New Roman" panose="02020603050405020304" pitchFamily="18" charset="0"/>
              </a:rPr>
              <a:t>transfer to hyperon polarization</a:t>
            </a:r>
          </a:p>
        </p:txBody>
      </p:sp>
      <p:pic>
        <p:nvPicPr>
          <p:cNvPr id="3" name="Picture 2">
            <a:extLst>
              <a:ext uri="{FF2B5EF4-FFF2-40B4-BE49-F238E27FC236}">
                <a16:creationId xmlns:a16="http://schemas.microsoft.com/office/drawing/2014/main" id="{B4613EF2-AB14-E746-82A7-6EFE92382704}"/>
              </a:ext>
            </a:extLst>
          </p:cNvPr>
          <p:cNvPicPr>
            <a:picLocks noChangeAspect="1"/>
          </p:cNvPicPr>
          <p:nvPr/>
        </p:nvPicPr>
        <p:blipFill>
          <a:blip r:embed="rId4"/>
          <a:stretch>
            <a:fillRect/>
          </a:stretch>
        </p:blipFill>
        <p:spPr>
          <a:xfrm>
            <a:off x="7885253" y="2489147"/>
            <a:ext cx="4298158" cy="3870653"/>
          </a:xfrm>
          <a:prstGeom prst="rect">
            <a:avLst/>
          </a:prstGeom>
        </p:spPr>
      </p:pic>
      <p:sp>
        <p:nvSpPr>
          <p:cNvPr id="4" name="Rectangle 3">
            <a:extLst>
              <a:ext uri="{FF2B5EF4-FFF2-40B4-BE49-F238E27FC236}">
                <a16:creationId xmlns:a16="http://schemas.microsoft.com/office/drawing/2014/main" id="{1C952D60-D830-934A-8966-2290D1F87D7F}"/>
              </a:ext>
            </a:extLst>
          </p:cNvPr>
          <p:cNvSpPr/>
          <p:nvPr/>
        </p:nvSpPr>
        <p:spPr>
          <a:xfrm>
            <a:off x="10325654" y="5017429"/>
            <a:ext cx="1596527" cy="307777"/>
          </a:xfrm>
          <a:prstGeom prst="rect">
            <a:avLst/>
          </a:prstGeom>
        </p:spPr>
        <p:txBody>
          <a:bodyPr wrap="none">
            <a:spAutoFit/>
          </a:bodyPr>
          <a:lstStyle/>
          <a:p>
            <a:r>
              <a:rPr lang="en-US" sz="1400" dirty="0">
                <a:solidFill>
                  <a:srgbClr val="FF2600"/>
                </a:solidFill>
                <a:latin typeface="Helvetica" pitchFamily="2" charset="0"/>
              </a:rPr>
              <a:t>STAR Preliminary</a:t>
            </a:r>
            <a:endParaRPr lang="en-US" sz="1400" dirty="0">
              <a:solidFill>
                <a:srgbClr val="FF2600"/>
              </a:solidFill>
              <a:effectLst/>
              <a:latin typeface="Helvetica" pitchFamily="2" charset="0"/>
            </a:endParaRPr>
          </a:p>
        </p:txBody>
      </p:sp>
      <p:pic>
        <p:nvPicPr>
          <p:cNvPr id="10" name="Picture 9">
            <a:extLst>
              <a:ext uri="{FF2B5EF4-FFF2-40B4-BE49-F238E27FC236}">
                <a16:creationId xmlns:a16="http://schemas.microsoft.com/office/drawing/2014/main" id="{73C4E24E-DD01-9D43-A536-47879F5A4A6F}"/>
              </a:ext>
            </a:extLst>
          </p:cNvPr>
          <p:cNvPicPr>
            <a:picLocks noChangeAspect="1"/>
          </p:cNvPicPr>
          <p:nvPr/>
        </p:nvPicPr>
        <p:blipFill>
          <a:blip r:embed="rId5"/>
          <a:stretch>
            <a:fillRect/>
          </a:stretch>
        </p:blipFill>
        <p:spPr>
          <a:xfrm>
            <a:off x="4127064" y="1517662"/>
            <a:ext cx="3864719" cy="4416822"/>
          </a:xfrm>
          <a:prstGeom prst="rect">
            <a:avLst/>
          </a:prstGeom>
        </p:spPr>
      </p:pic>
      <p:sp>
        <p:nvSpPr>
          <p:cNvPr id="5" name="Slide Number Placeholder 4">
            <a:extLst>
              <a:ext uri="{FF2B5EF4-FFF2-40B4-BE49-F238E27FC236}">
                <a16:creationId xmlns:a16="http://schemas.microsoft.com/office/drawing/2014/main" id="{7DD35FA5-C85F-1E46-A248-BBAA0FCAA2D2}"/>
              </a:ext>
            </a:extLst>
          </p:cNvPr>
          <p:cNvSpPr>
            <a:spLocks noGrp="1"/>
          </p:cNvSpPr>
          <p:nvPr>
            <p:ph type="sldNum" sz="quarter" idx="12"/>
          </p:nvPr>
        </p:nvSpPr>
        <p:spPr/>
        <p:txBody>
          <a:bodyPr/>
          <a:lstStyle/>
          <a:p>
            <a:fld id="{689A4653-5125-C641-9AC4-E3A7696DA362}" type="slidenum">
              <a:rPr lang="en-US" smtClean="0"/>
              <a:t>10</a:t>
            </a:fld>
            <a:endParaRPr lang="en-US"/>
          </a:p>
        </p:txBody>
      </p:sp>
      <p:sp>
        <p:nvSpPr>
          <p:cNvPr id="11" name="TextBox 10">
            <a:extLst>
              <a:ext uri="{FF2B5EF4-FFF2-40B4-BE49-F238E27FC236}">
                <a16:creationId xmlns:a16="http://schemas.microsoft.com/office/drawing/2014/main" id="{346EA43B-1AE9-FA49-9DF8-8AC409147233}"/>
              </a:ext>
            </a:extLst>
          </p:cNvPr>
          <p:cNvSpPr txBox="1"/>
          <p:nvPr/>
        </p:nvSpPr>
        <p:spPr>
          <a:xfrm>
            <a:off x="5072590" y="1360646"/>
            <a:ext cx="2703753" cy="369332"/>
          </a:xfrm>
          <a:prstGeom prst="rect">
            <a:avLst/>
          </a:prstGeom>
          <a:noFill/>
        </p:spPr>
        <p:txBody>
          <a:bodyPr wrap="none" rtlCol="0">
            <a:spAutoFit/>
          </a:bodyPr>
          <a:lstStyle/>
          <a:p>
            <a:r>
              <a:rPr lang="en-US" dirty="0"/>
              <a:t>STAR, PRC 98 (2018) 14910</a:t>
            </a:r>
          </a:p>
        </p:txBody>
      </p:sp>
    </p:spTree>
    <p:extLst>
      <p:ext uri="{BB962C8B-B14F-4D97-AF65-F5344CB8AC3E}">
        <p14:creationId xmlns:p14="http://schemas.microsoft.com/office/powerpoint/2010/main" val="963722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90" y="19790"/>
            <a:ext cx="10312750" cy="853781"/>
          </a:xfrm>
        </p:spPr>
        <p:txBody>
          <a:bodyPr>
            <a:normAutofit/>
          </a:bodyPr>
          <a:lstStyle/>
          <a:p>
            <a:r>
              <a:rPr lang="en-US" sz="3600" b="1" dirty="0">
                <a:solidFill>
                  <a:srgbClr val="FF0000"/>
                </a:solidFill>
              </a:rPr>
              <a:t>Rapidity Dependent Global Polarization</a:t>
            </a:r>
          </a:p>
        </p:txBody>
      </p:sp>
      <p:pic>
        <p:nvPicPr>
          <p:cNvPr id="11" name="Content Placeholder 10"/>
          <p:cNvPicPr>
            <a:picLocks noGrp="1" noChangeAspect="1"/>
          </p:cNvPicPr>
          <p:nvPr>
            <p:ph sz="half" idx="4294967295"/>
          </p:nvPr>
        </p:nvPicPr>
        <p:blipFill>
          <a:blip r:embed="rId2"/>
          <a:stretch>
            <a:fillRect/>
          </a:stretch>
        </p:blipFill>
        <p:spPr>
          <a:xfrm>
            <a:off x="5571701" y="2669258"/>
            <a:ext cx="5340139" cy="3640191"/>
          </a:xfrm>
          <a:prstGeom prst="rect">
            <a:avLst/>
          </a:prstGeom>
        </p:spPr>
      </p:pic>
      <p:sp>
        <p:nvSpPr>
          <p:cNvPr id="7" name="TextBox 6"/>
          <p:cNvSpPr txBox="1"/>
          <p:nvPr/>
        </p:nvSpPr>
        <p:spPr>
          <a:xfrm>
            <a:off x="922797" y="6117055"/>
            <a:ext cx="5145961" cy="738664"/>
          </a:xfrm>
          <a:prstGeom prst="rect">
            <a:avLst/>
          </a:prstGeom>
          <a:noFill/>
        </p:spPr>
        <p:txBody>
          <a:bodyPr wrap="none" rtlCol="0">
            <a:spAutoFit/>
          </a:bodyPr>
          <a:lstStyle/>
          <a:p>
            <a:pPr algn="l"/>
            <a:r>
              <a:rPr lang="en-US" sz="1400" dirty="0">
                <a:solidFill>
                  <a:srgbClr val="0432FF"/>
                </a:solidFill>
                <a:latin typeface="Comic Sans MS" panose="030F0902030302020204" pitchFamily="66" charset="0"/>
              </a:rPr>
              <a:t>Hydrodynamic calculations: </a:t>
            </a:r>
          </a:p>
          <a:p>
            <a:pPr algn="l"/>
            <a:r>
              <a:rPr lang="en-US" sz="1400" dirty="0" err="1">
                <a:latin typeface="Comic Sans MS" panose="030F0902030302020204" pitchFamily="66" charset="0"/>
              </a:rPr>
              <a:t>Li,Pang,Wang</a:t>
            </a:r>
            <a:r>
              <a:rPr lang="en-US" sz="1400" dirty="0">
                <a:latin typeface="Comic Sans MS" panose="030F0902030302020204" pitchFamily="66" charset="0"/>
              </a:rPr>
              <a:t> &amp; Xia, PRC 96 (2017) 054908; (private comm.)</a:t>
            </a:r>
          </a:p>
          <a:p>
            <a:pPr algn="l"/>
            <a:r>
              <a:rPr lang="en-US" sz="1400" dirty="0">
                <a:latin typeface="Comic Sans MS" panose="030F0902030302020204" pitchFamily="66" charset="0"/>
              </a:rPr>
              <a:t>F. </a:t>
            </a:r>
            <a:r>
              <a:rPr lang="en-US" sz="1400" dirty="0" err="1">
                <a:latin typeface="Comic Sans MS" panose="030F0902030302020204" pitchFamily="66" charset="0"/>
              </a:rPr>
              <a:t>Beccattini</a:t>
            </a:r>
            <a:r>
              <a:rPr lang="en-US" sz="1400" dirty="0">
                <a:latin typeface="Comic Sans MS" panose="030F0902030302020204" pitchFamily="66" charset="0"/>
              </a:rPr>
              <a:t> et al. EPJC 75(2015)406; arXiv:1501.04468</a:t>
            </a:r>
          </a:p>
        </p:txBody>
      </p:sp>
      <p:sp>
        <p:nvSpPr>
          <p:cNvPr id="8" name="TextBox 7"/>
          <p:cNvSpPr txBox="1"/>
          <p:nvPr/>
        </p:nvSpPr>
        <p:spPr>
          <a:xfrm>
            <a:off x="5791629" y="892507"/>
            <a:ext cx="5458546" cy="1323439"/>
          </a:xfrm>
          <a:prstGeom prst="rect">
            <a:avLst/>
          </a:prstGeom>
          <a:noFill/>
        </p:spPr>
        <p:txBody>
          <a:bodyPr wrap="none" rtlCol="0">
            <a:spAutoFit/>
          </a:bodyPr>
          <a:lstStyle/>
          <a:p>
            <a:pPr algn="l"/>
            <a:r>
              <a:rPr lang="en-US" sz="2000" dirty="0">
                <a:latin typeface="Times New Roman" panose="02020603050405020304" pitchFamily="18" charset="0"/>
                <a:cs typeface="Times New Roman" panose="02020603050405020304" pitchFamily="18" charset="0"/>
              </a:rPr>
              <a:t>Polarization increases with </a:t>
            </a:r>
            <a:r>
              <a:rPr lang="en-US" sz="2000" dirty="0">
                <a:solidFill>
                  <a:srgbClr val="C00000"/>
                </a:solidFill>
                <a:latin typeface="Times New Roman" panose="02020603050405020304" pitchFamily="18" charset="0"/>
                <a:cs typeface="Times New Roman" panose="02020603050405020304" pitchFamily="18" charset="0"/>
              </a:rPr>
              <a:t>viscosity </a:t>
            </a:r>
            <a:r>
              <a:rPr lang="en-US" sz="2000" dirty="0">
                <a:latin typeface="Times New Roman" panose="02020603050405020304" pitchFamily="18" charset="0"/>
                <a:cs typeface="Times New Roman" panose="02020603050405020304" pitchFamily="18" charset="0"/>
              </a:rPr>
              <a:t>and decreases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with</a:t>
            </a:r>
            <a:r>
              <a:rPr lang="en-US" sz="2000" dirty="0">
                <a:solidFill>
                  <a:srgbClr val="C00000"/>
                </a:solidFill>
                <a:latin typeface="Times New Roman" panose="02020603050405020304" pitchFamily="18" charset="0"/>
                <a:cs typeface="Times New Roman" panose="02020603050405020304" pitchFamily="18" charset="0"/>
              </a:rPr>
              <a:t> thermalization</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a:solidFill>
                  <a:srgbClr val="0432FF"/>
                </a:solidFill>
                <a:latin typeface="Times New Roman" panose="02020603050405020304" pitchFamily="18" charset="0"/>
                <a:cs typeface="Times New Roman" panose="02020603050405020304" pitchFamily="18" charset="0"/>
              </a:rPr>
              <a:t>Rapidity dependence is key;</a:t>
            </a:r>
          </a:p>
          <a:p>
            <a:pPr algn="l"/>
            <a:r>
              <a:rPr lang="en-US" sz="2000" dirty="0">
                <a:solidFill>
                  <a:srgbClr val="0432FF"/>
                </a:solidFill>
                <a:latin typeface="Times New Roman" panose="02020603050405020304" pitchFamily="18" charset="0"/>
                <a:cs typeface="Times New Roman" panose="02020603050405020304" pitchFamily="18" charset="0"/>
              </a:rPr>
              <a:t>Different models predict opposite rapidity trend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97" y="3493427"/>
            <a:ext cx="3844275" cy="2604692"/>
          </a:xfrm>
          <a:prstGeom prst="rect">
            <a:avLst/>
          </a:prstGeom>
        </p:spPr>
      </p:pic>
      <p:sp>
        <p:nvSpPr>
          <p:cNvPr id="12" name="Rectangle 2"/>
          <p:cNvSpPr>
            <a:spLocks noChangeArrowheads="1"/>
          </p:cNvSpPr>
          <p:nvPr/>
        </p:nvSpPr>
        <p:spPr bwMode="auto">
          <a:xfrm>
            <a:off x="2274771" y="182356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officeArt obj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283" y="659149"/>
            <a:ext cx="3937588" cy="2836164"/>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 name="TextBox 12"/>
          <p:cNvSpPr txBox="1"/>
          <p:nvPr/>
        </p:nvSpPr>
        <p:spPr>
          <a:xfrm>
            <a:off x="6968278" y="6224777"/>
            <a:ext cx="3320140" cy="523220"/>
          </a:xfrm>
          <a:prstGeom prst="rect">
            <a:avLst/>
          </a:prstGeom>
          <a:noFill/>
        </p:spPr>
        <p:txBody>
          <a:bodyPr wrap="none" rtlCol="0">
            <a:spAutoFit/>
          </a:bodyPr>
          <a:lstStyle/>
          <a:p>
            <a:pPr algn="l"/>
            <a:r>
              <a:rPr lang="en-US" sz="1400" dirty="0">
                <a:solidFill>
                  <a:srgbClr val="0432FF"/>
                </a:solidFill>
                <a:latin typeface="Comic Sans MS" panose="030F0902030302020204" pitchFamily="66" charset="0"/>
              </a:rPr>
              <a:t>HIJING with energy flow: </a:t>
            </a:r>
          </a:p>
          <a:p>
            <a:pPr algn="l"/>
            <a:r>
              <a:rPr lang="en-US" sz="1400" dirty="0">
                <a:latin typeface="Comic Sans MS" panose="030F0902030302020204" pitchFamily="66" charset="0"/>
              </a:rPr>
              <a:t>Deng &amp; Huang, PRC 93 (2016) 064907</a:t>
            </a:r>
          </a:p>
        </p:txBody>
      </p:sp>
      <p:sp>
        <p:nvSpPr>
          <p:cNvPr id="3" name="Slide Number Placeholder 2">
            <a:extLst>
              <a:ext uri="{FF2B5EF4-FFF2-40B4-BE49-F238E27FC236}">
                <a16:creationId xmlns:a16="http://schemas.microsoft.com/office/drawing/2014/main" id="{A00B0D4C-B0F8-BF49-90A8-0ACA4D2135A1}"/>
              </a:ext>
            </a:extLst>
          </p:cNvPr>
          <p:cNvSpPr>
            <a:spLocks noGrp="1"/>
          </p:cNvSpPr>
          <p:nvPr>
            <p:ph type="sldNum" sz="quarter" idx="12"/>
          </p:nvPr>
        </p:nvSpPr>
        <p:spPr/>
        <p:txBody>
          <a:bodyPr/>
          <a:lstStyle/>
          <a:p>
            <a:fld id="{689A4653-5125-C641-9AC4-E3A7696DA362}" type="slidenum">
              <a:rPr lang="en-US" smtClean="0"/>
              <a:t>11</a:t>
            </a:fld>
            <a:endParaRPr lang="en-US"/>
          </a:p>
        </p:txBody>
      </p:sp>
      <p:sp>
        <p:nvSpPr>
          <p:cNvPr id="14" name="TextBox 13">
            <a:extLst>
              <a:ext uri="{FF2B5EF4-FFF2-40B4-BE49-F238E27FC236}">
                <a16:creationId xmlns:a16="http://schemas.microsoft.com/office/drawing/2014/main" id="{4668856B-C6CF-E64A-B512-2DA80411344D}"/>
              </a:ext>
            </a:extLst>
          </p:cNvPr>
          <p:cNvSpPr txBox="1"/>
          <p:nvPr/>
        </p:nvSpPr>
        <p:spPr>
          <a:xfrm>
            <a:off x="5924209" y="2192896"/>
            <a:ext cx="3969292" cy="369332"/>
          </a:xfrm>
          <a:prstGeom prst="rect">
            <a:avLst/>
          </a:prstGeom>
          <a:solidFill>
            <a:srgbClr val="FFC000"/>
          </a:solidFill>
        </p:spPr>
        <p:txBody>
          <a:bodyPr wrap="none" rtlCol="0">
            <a:spAutoFit/>
          </a:bodyPr>
          <a:lstStyle/>
          <a:p>
            <a:r>
              <a:rPr lang="en-US" dirty="0"/>
              <a:t>Forward upgrade + EPD + </a:t>
            </a:r>
            <a:r>
              <a:rPr lang="en-US" dirty="0" err="1"/>
              <a:t>iTPC</a:t>
            </a:r>
            <a:r>
              <a:rPr lang="en-US" dirty="0"/>
              <a:t>  essential</a:t>
            </a:r>
          </a:p>
        </p:txBody>
      </p:sp>
    </p:spTree>
    <p:extLst>
      <p:ext uri="{BB962C8B-B14F-4D97-AF65-F5344CB8AC3E}">
        <p14:creationId xmlns:p14="http://schemas.microsoft.com/office/powerpoint/2010/main" val="3798994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A7ED4-5414-314D-9505-421CBE4BC0C4}"/>
              </a:ext>
            </a:extLst>
          </p:cNvPr>
          <p:cNvPicPr>
            <a:picLocks noChangeAspect="1"/>
          </p:cNvPicPr>
          <p:nvPr/>
        </p:nvPicPr>
        <p:blipFill>
          <a:blip r:embed="rId2"/>
          <a:stretch>
            <a:fillRect/>
          </a:stretch>
        </p:blipFill>
        <p:spPr>
          <a:xfrm>
            <a:off x="7753364" y="294767"/>
            <a:ext cx="4329748" cy="3281746"/>
          </a:xfrm>
          <a:prstGeom prst="rect">
            <a:avLst/>
          </a:prstGeom>
        </p:spPr>
      </p:pic>
      <p:cxnSp>
        <p:nvCxnSpPr>
          <p:cNvPr id="6" name="Straight Connector 5">
            <a:extLst>
              <a:ext uri="{FF2B5EF4-FFF2-40B4-BE49-F238E27FC236}">
                <a16:creationId xmlns:a16="http://schemas.microsoft.com/office/drawing/2014/main" id="{2E9730EC-C49F-A64F-B584-491D656D21F1}"/>
              </a:ext>
            </a:extLst>
          </p:cNvPr>
          <p:cNvCxnSpPr>
            <a:cxnSpLocks/>
          </p:cNvCxnSpPr>
          <p:nvPr/>
        </p:nvCxnSpPr>
        <p:spPr>
          <a:xfrm flipH="1">
            <a:off x="8665994" y="1010478"/>
            <a:ext cx="3021496" cy="17907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371EF0-FCFC-F740-BDFE-891F5E062D7A}"/>
              </a:ext>
            </a:extLst>
          </p:cNvPr>
          <p:cNvPicPr>
            <a:picLocks noChangeAspect="1"/>
          </p:cNvPicPr>
          <p:nvPr/>
        </p:nvPicPr>
        <p:blipFill>
          <a:blip r:embed="rId3"/>
          <a:stretch>
            <a:fillRect/>
          </a:stretch>
        </p:blipFill>
        <p:spPr>
          <a:xfrm>
            <a:off x="8412480" y="3595280"/>
            <a:ext cx="3363629" cy="3262720"/>
          </a:xfrm>
          <a:prstGeom prst="rect">
            <a:avLst/>
          </a:prstGeom>
        </p:spPr>
      </p:pic>
      <p:pic>
        <p:nvPicPr>
          <p:cNvPr id="12" name="Picture 11">
            <a:extLst>
              <a:ext uri="{FF2B5EF4-FFF2-40B4-BE49-F238E27FC236}">
                <a16:creationId xmlns:a16="http://schemas.microsoft.com/office/drawing/2014/main" id="{D20C58CC-EBBB-D24B-9959-CB24DF0AEE7C}"/>
              </a:ext>
            </a:extLst>
          </p:cNvPr>
          <p:cNvPicPr>
            <a:picLocks noChangeAspect="1"/>
          </p:cNvPicPr>
          <p:nvPr/>
        </p:nvPicPr>
        <p:blipFill>
          <a:blip r:embed="rId4"/>
          <a:stretch>
            <a:fillRect/>
          </a:stretch>
        </p:blipFill>
        <p:spPr>
          <a:xfrm>
            <a:off x="920893" y="2463462"/>
            <a:ext cx="4917340" cy="758598"/>
          </a:xfrm>
          <a:prstGeom prst="rect">
            <a:avLst/>
          </a:prstGeom>
        </p:spPr>
      </p:pic>
      <p:pic>
        <p:nvPicPr>
          <p:cNvPr id="13" name="Content Placeholder 5">
            <a:extLst>
              <a:ext uri="{FF2B5EF4-FFF2-40B4-BE49-F238E27FC236}">
                <a16:creationId xmlns:a16="http://schemas.microsoft.com/office/drawing/2014/main" id="{1764D297-0249-EE48-B37C-47A25A0FEF6A}"/>
              </a:ext>
            </a:extLst>
          </p:cNvPr>
          <p:cNvPicPr>
            <a:picLocks noChangeAspect="1"/>
          </p:cNvPicPr>
          <p:nvPr/>
        </p:nvPicPr>
        <p:blipFill>
          <a:blip r:embed="rId5"/>
          <a:stretch>
            <a:fillRect/>
          </a:stretch>
        </p:blipFill>
        <p:spPr>
          <a:xfrm>
            <a:off x="1097891" y="1092665"/>
            <a:ext cx="3896141" cy="1338105"/>
          </a:xfrm>
          <a:prstGeom prst="rect">
            <a:avLst/>
          </a:prstGeom>
        </p:spPr>
      </p:pic>
      <p:sp>
        <p:nvSpPr>
          <p:cNvPr id="14" name="TextBox 13">
            <a:extLst>
              <a:ext uri="{FF2B5EF4-FFF2-40B4-BE49-F238E27FC236}">
                <a16:creationId xmlns:a16="http://schemas.microsoft.com/office/drawing/2014/main" id="{D5660B97-9A67-5A4B-849C-1251257778EC}"/>
              </a:ext>
            </a:extLst>
          </p:cNvPr>
          <p:cNvSpPr txBox="1"/>
          <p:nvPr/>
        </p:nvSpPr>
        <p:spPr>
          <a:xfrm>
            <a:off x="599560" y="3267792"/>
            <a:ext cx="4308287" cy="3477875"/>
          </a:xfrm>
          <a:prstGeom prst="rect">
            <a:avLst/>
          </a:prstGeom>
          <a:noFill/>
        </p:spPr>
        <p:txBody>
          <a:bodyPr wrap="square" rtlCol="0">
            <a:spAutoFit/>
          </a:bodyPr>
          <a:lstStyle/>
          <a:p>
            <a:r>
              <a:rPr lang="en-US" sz="2000" b="1" dirty="0">
                <a:solidFill>
                  <a:schemeClr val="accent2">
                    <a:lumMod val="75000"/>
                  </a:schemeClr>
                </a:solidFill>
                <a:latin typeface="Times New Roman" panose="02020603050405020304" pitchFamily="18" charset="0"/>
                <a:cs typeface="Times New Roman" panose="02020603050405020304" pitchFamily="18" charset="0"/>
              </a:rPr>
              <a:t>Photon Puzzle: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yields of photons above model prediction at RHIC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photon v</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systematically above model</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STAR at RHIC: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virtual photon spectra match Model </a:t>
            </a:r>
          </a:p>
          <a:p>
            <a:r>
              <a:rPr lang="en-US" sz="2000" dirty="0">
                <a:latin typeface="Times New Roman" panose="02020603050405020304" pitchFamily="18" charset="0"/>
                <a:cs typeface="Times New Roman" panose="02020603050405020304" pitchFamily="18" charset="0"/>
              </a:rPr>
              <a:t>Low-mass dilepton excess matches model</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Important to resolve the puzzle</a:t>
            </a:r>
          </a:p>
        </p:txBody>
      </p:sp>
      <p:pic>
        <p:nvPicPr>
          <p:cNvPr id="10" name="Picture 2">
            <a:extLst>
              <a:ext uri="{FF2B5EF4-FFF2-40B4-BE49-F238E27FC236}">
                <a16:creationId xmlns:a16="http://schemas.microsoft.com/office/drawing/2014/main" id="{C2A07120-937C-594E-AD43-22AE2E1037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5128" y="3439427"/>
            <a:ext cx="3557084" cy="335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ED78195C-0790-3A43-9E6A-C04E43014B6A}"/>
              </a:ext>
            </a:extLst>
          </p:cNvPr>
          <p:cNvSpPr txBox="1"/>
          <p:nvPr/>
        </p:nvSpPr>
        <p:spPr>
          <a:xfrm>
            <a:off x="5675666" y="3165098"/>
            <a:ext cx="2175981" cy="369332"/>
          </a:xfrm>
          <a:prstGeom prst="rect">
            <a:avLst/>
          </a:prstGeom>
          <a:noFill/>
        </p:spPr>
        <p:txBody>
          <a:bodyPr wrap="square" rtlCol="0">
            <a:spAutoFit/>
          </a:bodyPr>
          <a:lstStyle/>
          <a:p>
            <a:r>
              <a:rPr lang="en-US" dirty="0"/>
              <a:t>STAR, PRL113(2014)</a:t>
            </a:r>
          </a:p>
        </p:txBody>
      </p:sp>
      <p:sp>
        <p:nvSpPr>
          <p:cNvPr id="16" name="Title 1">
            <a:extLst>
              <a:ext uri="{FF2B5EF4-FFF2-40B4-BE49-F238E27FC236}">
                <a16:creationId xmlns:a16="http://schemas.microsoft.com/office/drawing/2014/main" id="{BF113907-7A55-5A42-945E-DFF33F3F42EB}"/>
              </a:ext>
            </a:extLst>
          </p:cNvPr>
          <p:cNvSpPr txBox="1">
            <a:spLocks/>
          </p:cNvSpPr>
          <p:nvPr/>
        </p:nvSpPr>
        <p:spPr>
          <a:xfrm>
            <a:off x="346840" y="115189"/>
            <a:ext cx="8270386" cy="9447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F0000"/>
                </a:solidFill>
              </a:rPr>
              <a:t>Quantifying Chiral Symmetry Restoration and Thermal Radiation</a:t>
            </a:r>
          </a:p>
        </p:txBody>
      </p:sp>
      <p:sp>
        <p:nvSpPr>
          <p:cNvPr id="2" name="Slide Number Placeholder 1">
            <a:extLst>
              <a:ext uri="{FF2B5EF4-FFF2-40B4-BE49-F238E27FC236}">
                <a16:creationId xmlns:a16="http://schemas.microsoft.com/office/drawing/2014/main" id="{2C5B9266-B605-FE4D-9097-D79E34A618FF}"/>
              </a:ext>
            </a:extLst>
          </p:cNvPr>
          <p:cNvSpPr>
            <a:spLocks noGrp="1"/>
          </p:cNvSpPr>
          <p:nvPr>
            <p:ph type="sldNum" sz="quarter" idx="12"/>
          </p:nvPr>
        </p:nvSpPr>
        <p:spPr/>
        <p:txBody>
          <a:bodyPr/>
          <a:lstStyle/>
          <a:p>
            <a:fld id="{689A4653-5125-C641-9AC4-E3A7696DA362}" type="slidenum">
              <a:rPr lang="en-US" smtClean="0"/>
              <a:t>12</a:t>
            </a:fld>
            <a:endParaRPr lang="en-US"/>
          </a:p>
        </p:txBody>
      </p:sp>
      <p:sp>
        <p:nvSpPr>
          <p:cNvPr id="4" name="TextBox 3">
            <a:extLst>
              <a:ext uri="{FF2B5EF4-FFF2-40B4-BE49-F238E27FC236}">
                <a16:creationId xmlns:a16="http://schemas.microsoft.com/office/drawing/2014/main" id="{7272A9C4-23D7-664C-8652-00435DBD27BC}"/>
              </a:ext>
            </a:extLst>
          </p:cNvPr>
          <p:cNvSpPr txBox="1"/>
          <p:nvPr/>
        </p:nvSpPr>
        <p:spPr>
          <a:xfrm>
            <a:off x="9139498" y="3439427"/>
            <a:ext cx="2300823" cy="338554"/>
          </a:xfrm>
          <a:prstGeom prst="rect">
            <a:avLst/>
          </a:prstGeom>
          <a:noFill/>
        </p:spPr>
        <p:txBody>
          <a:bodyPr wrap="none" rtlCol="0">
            <a:spAutoFit/>
          </a:bodyPr>
          <a:lstStyle/>
          <a:p>
            <a:r>
              <a:rPr lang="en-US" sz="1600" dirty="0"/>
              <a:t>STAR, PLB 770 (2017) 451</a:t>
            </a:r>
          </a:p>
        </p:txBody>
      </p:sp>
      <p:sp>
        <p:nvSpPr>
          <p:cNvPr id="5" name="TextBox 4">
            <a:extLst>
              <a:ext uri="{FF2B5EF4-FFF2-40B4-BE49-F238E27FC236}">
                <a16:creationId xmlns:a16="http://schemas.microsoft.com/office/drawing/2014/main" id="{21B62814-781D-C04C-8A52-3B1D932A5805}"/>
              </a:ext>
            </a:extLst>
          </p:cNvPr>
          <p:cNvSpPr txBox="1"/>
          <p:nvPr/>
        </p:nvSpPr>
        <p:spPr>
          <a:xfrm>
            <a:off x="8814801" y="161769"/>
            <a:ext cx="2366353" cy="338554"/>
          </a:xfrm>
          <a:prstGeom prst="rect">
            <a:avLst/>
          </a:prstGeom>
          <a:noFill/>
        </p:spPr>
        <p:txBody>
          <a:bodyPr wrap="none" rtlCol="0">
            <a:spAutoFit/>
          </a:bodyPr>
          <a:lstStyle/>
          <a:p>
            <a:r>
              <a:rPr lang="en-US" sz="1600" dirty="0"/>
              <a:t>PHENIX, arXiv:1805.04084</a:t>
            </a:r>
          </a:p>
        </p:txBody>
      </p:sp>
    </p:spTree>
    <p:extLst>
      <p:ext uri="{BB962C8B-B14F-4D97-AF65-F5344CB8AC3E}">
        <p14:creationId xmlns:p14="http://schemas.microsoft.com/office/powerpoint/2010/main" val="222703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3D79A6-BCED-EB4E-822B-A4AEB7402A26}"/>
              </a:ext>
            </a:extLst>
          </p:cNvPr>
          <p:cNvPicPr>
            <a:picLocks noChangeAspect="1"/>
          </p:cNvPicPr>
          <p:nvPr/>
        </p:nvPicPr>
        <p:blipFill>
          <a:blip r:embed="rId2"/>
          <a:stretch>
            <a:fillRect/>
          </a:stretch>
        </p:blipFill>
        <p:spPr>
          <a:xfrm>
            <a:off x="7077694" y="4078654"/>
            <a:ext cx="4105773" cy="2779346"/>
          </a:xfrm>
          <a:prstGeom prst="rect">
            <a:avLst/>
          </a:prstGeom>
        </p:spPr>
      </p:pic>
      <p:sp>
        <p:nvSpPr>
          <p:cNvPr id="3" name="Content Placeholder 2">
            <a:extLst>
              <a:ext uri="{FF2B5EF4-FFF2-40B4-BE49-F238E27FC236}">
                <a16:creationId xmlns:a16="http://schemas.microsoft.com/office/drawing/2014/main" id="{A462A81E-31EC-664F-8A0F-8B150F8DF88D}"/>
              </a:ext>
            </a:extLst>
          </p:cNvPr>
          <p:cNvSpPr>
            <a:spLocks noGrp="1"/>
          </p:cNvSpPr>
          <p:nvPr>
            <p:ph sz="half" idx="1"/>
          </p:nvPr>
        </p:nvSpPr>
        <p:spPr>
          <a:xfrm>
            <a:off x="377953" y="1444808"/>
            <a:ext cx="7029414" cy="5565592"/>
          </a:xfrm>
        </p:spPr>
        <p:txBody>
          <a:bodyPr>
            <a:normAutofit fontScale="92500" lnSpcReduction="10000"/>
          </a:bodyPr>
          <a:lstStyle/>
          <a:p>
            <a:pPr marL="0" indent="0">
              <a:buFontTx/>
              <a:buNone/>
            </a:pPr>
            <a:r>
              <a:rPr lang="en-US" sz="2400" dirty="0">
                <a:solidFill>
                  <a:srgbClr val="0432FF"/>
                </a:solidFill>
                <a:latin typeface="Times New Roman" panose="02020603050405020304" pitchFamily="18" charset="0"/>
                <a:cs typeface="Times New Roman" panose="02020603050405020304" pitchFamily="18" charset="0"/>
              </a:rPr>
              <a:t>Mid-rapidity: </a:t>
            </a:r>
          </a:p>
          <a:p>
            <a:pPr marL="0" indent="0">
              <a:buFontTx/>
              <a:buNone/>
            </a:pPr>
            <a:r>
              <a:rPr lang="en-US" sz="2400" dirty="0" err="1">
                <a:latin typeface="Times New Roman" panose="02020603050405020304" pitchFamily="18" charset="0"/>
                <a:cs typeface="Times New Roman" panose="02020603050405020304" pitchFamily="18" charset="0"/>
              </a:rPr>
              <a:t>e</a:t>
            </a:r>
            <a:r>
              <a:rPr lang="en-US" sz="2400" baseline="30000" dirty="0" err="1">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e</a:t>
            </a:r>
            <a:r>
              <a:rPr lang="en-US" sz="2400" baseline="30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measurement at μ</a:t>
            </a:r>
            <a:r>
              <a:rPr lang="en-US" sz="2400" baseline="-25000"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~0</a:t>
            </a:r>
          </a:p>
          <a:p>
            <a:pPr>
              <a:buClr>
                <a:srgbClr val="0432FF"/>
              </a:buClr>
              <a:buFont typeface="Wingdings" pitchFamily="2" charset="2"/>
              <a:buChar char="Ø"/>
            </a:pPr>
            <a:r>
              <a:rPr lang="en-US" sz="1800" dirty="0">
                <a:solidFill>
                  <a:srgbClr val="0432FF"/>
                </a:solidFill>
                <a:latin typeface="Times New Roman" panose="02020603050405020304" pitchFamily="18" charset="0"/>
                <a:cs typeface="Times New Roman" panose="02020603050405020304" pitchFamily="18" charset="0"/>
                <a:sym typeface="Symbol" charset="0"/>
              </a:rPr>
              <a:t>Connection to chiral symmetry restoration</a:t>
            </a:r>
          </a:p>
          <a:p>
            <a:pPr>
              <a:buClr>
                <a:srgbClr val="0432FF"/>
              </a:buClr>
              <a:buFont typeface="Wingdings" pitchFamily="2" charset="2"/>
              <a:buChar char="Ø"/>
            </a:pPr>
            <a:r>
              <a:rPr lang="en-US" sz="1800" dirty="0">
                <a:solidFill>
                  <a:srgbClr val="0432FF"/>
                </a:solidFill>
                <a:latin typeface="Times New Roman" panose="02020603050405020304" pitchFamily="18" charset="0"/>
                <a:cs typeface="Times New Roman" panose="02020603050405020304" pitchFamily="18" charset="0"/>
                <a:sym typeface="Symbol" charset="0"/>
              </a:rPr>
              <a:t>Thermal radiation from QGP: </a:t>
            </a:r>
          </a:p>
          <a:p>
            <a:pPr marL="0" indent="0">
              <a:buNone/>
              <a:defRPr/>
            </a:pPr>
            <a:endParaRPr lang="en-US" sz="2400" dirty="0">
              <a:solidFill>
                <a:srgbClr val="0432FF"/>
              </a:solidFill>
              <a:latin typeface="Times New Roman" panose="02020603050405020304" pitchFamily="18" charset="0"/>
              <a:cs typeface="Times New Roman" panose="02020603050405020304" pitchFamily="18" charset="0"/>
              <a:sym typeface="Symbol" charset="0"/>
            </a:endParaRPr>
          </a:p>
          <a:p>
            <a:pPr marL="0" indent="0">
              <a:buNone/>
              <a:defRPr/>
            </a:pPr>
            <a:r>
              <a:rPr lang="en-US" sz="2400" dirty="0">
                <a:solidFill>
                  <a:srgbClr val="0432FF"/>
                </a:solidFill>
                <a:latin typeface="Times New Roman" panose="02020603050405020304" pitchFamily="18" charset="0"/>
                <a:cs typeface="Times New Roman" panose="02020603050405020304" pitchFamily="18" charset="0"/>
                <a:sym typeface="Symbol" charset="0"/>
              </a:rPr>
              <a:t>Low-mass di-lepton emission:</a:t>
            </a:r>
            <a:br>
              <a:rPr lang="en-US" sz="2400" dirty="0">
                <a:solidFill>
                  <a:srgbClr val="0432FF"/>
                </a:solidFill>
                <a:latin typeface="Times New Roman" panose="02020603050405020304" pitchFamily="18" charset="0"/>
                <a:cs typeface="Times New Roman" panose="02020603050405020304" pitchFamily="18" charset="0"/>
                <a:sym typeface="Symbol" charset="0"/>
              </a:rPr>
            </a:br>
            <a:r>
              <a:rPr lang="en-US" sz="2400" dirty="0">
                <a:latin typeface="Times New Roman" panose="02020603050405020304" pitchFamily="18" charset="0"/>
                <a:cs typeface="Times New Roman" panose="02020603050405020304" pitchFamily="18" charset="0"/>
                <a:sym typeface="Symbol" charset="0"/>
              </a:rPr>
              <a:t>T, total baryon density, and life time</a:t>
            </a:r>
            <a:r>
              <a:rPr lang="en-US" sz="2400" dirty="0">
                <a:solidFill>
                  <a:srgbClr val="0432FF"/>
                </a:solidFill>
                <a:latin typeface="Times New Roman" panose="02020603050405020304" pitchFamily="18" charset="0"/>
                <a:cs typeface="Times New Roman" panose="02020603050405020304" pitchFamily="18" charset="0"/>
                <a:sym typeface="Symbol" charset="0"/>
              </a:rPr>
              <a:t>; more importantly </a:t>
            </a:r>
            <a:br>
              <a:rPr lang="en-US" sz="2400" dirty="0">
                <a:solidFill>
                  <a:srgbClr val="0432FF"/>
                </a:solidFill>
                <a:latin typeface="Times New Roman" panose="02020603050405020304" pitchFamily="18" charset="0"/>
                <a:cs typeface="Times New Roman" panose="02020603050405020304" pitchFamily="18" charset="0"/>
                <a:sym typeface="Symbol" charset="0"/>
              </a:rPr>
            </a:br>
            <a:r>
              <a:rPr lang="en-US" sz="2400" dirty="0">
                <a:solidFill>
                  <a:srgbClr val="0432FF"/>
                </a:solidFill>
                <a:latin typeface="Times New Roman" panose="02020603050405020304" pitchFamily="18" charset="0"/>
                <a:cs typeface="Times New Roman" panose="02020603050405020304" pitchFamily="18" charset="0"/>
                <a:sym typeface="Symbol" charset="0"/>
              </a:rPr>
              <a:t>dynamics of approaching </a:t>
            </a:r>
            <a:r>
              <a:rPr lang="en-US" sz="2400" dirty="0">
                <a:solidFill>
                  <a:srgbClr val="C00000"/>
                </a:solidFill>
                <a:latin typeface="Times New Roman" panose="02020603050405020304" pitchFamily="18" charset="0"/>
                <a:cs typeface="Times New Roman" panose="02020603050405020304" pitchFamily="18" charset="0"/>
                <a:sym typeface="Symbol" charset="0"/>
              </a:rPr>
              <a:t>Chiral Symmetry </a:t>
            </a:r>
          </a:p>
          <a:p>
            <a:pPr marL="0" indent="0">
              <a:buNone/>
              <a:defRPr/>
            </a:pPr>
            <a:endParaRPr lang="en-US" sz="2400" dirty="0">
              <a:solidFill>
                <a:srgbClr val="0432FF"/>
              </a:solidFill>
              <a:latin typeface="Times New Roman" panose="02020603050405020304" pitchFamily="18" charset="0"/>
              <a:cs typeface="Times New Roman" panose="02020603050405020304" pitchFamily="18" charset="0"/>
              <a:sym typeface="Symbol" charset="0"/>
            </a:endParaRPr>
          </a:p>
          <a:p>
            <a:pPr marL="0" indent="0">
              <a:buNone/>
              <a:defRPr/>
            </a:pPr>
            <a:r>
              <a:rPr lang="en-US" sz="2400" dirty="0">
                <a:latin typeface="Times New Roman" panose="02020603050405020304" pitchFamily="18" charset="0"/>
                <a:cs typeface="Times New Roman" panose="02020603050405020304" pitchFamily="18" charset="0"/>
                <a:sym typeface="Symbol" charset="0"/>
              </a:rPr>
              <a:t>The slope T in IMR: </a:t>
            </a:r>
            <a:br>
              <a:rPr lang="en-US" sz="2400" dirty="0">
                <a:latin typeface="Times New Roman" panose="02020603050405020304" pitchFamily="18" charset="0"/>
                <a:cs typeface="Times New Roman" panose="02020603050405020304" pitchFamily="18" charset="0"/>
                <a:sym typeface="Symbol" charset="0"/>
              </a:rPr>
            </a:br>
            <a:r>
              <a:rPr lang="en-US" sz="2400" dirty="0">
                <a:latin typeface="Times New Roman" panose="02020603050405020304" pitchFamily="18" charset="0"/>
                <a:cs typeface="Times New Roman" panose="02020603050405020304" pitchFamily="18" charset="0"/>
                <a:sym typeface="Symbol" charset="0"/>
              </a:rPr>
              <a:t>the </a:t>
            </a:r>
            <a:r>
              <a:rPr lang="en-US" sz="2400" dirty="0">
                <a:solidFill>
                  <a:srgbClr val="C00000"/>
                </a:solidFill>
                <a:latin typeface="Times New Roman" panose="02020603050405020304" pitchFamily="18" charset="0"/>
                <a:cs typeface="Times New Roman" panose="02020603050405020304" pitchFamily="18" charset="0"/>
                <a:sym typeface="Symbol" charset="0"/>
              </a:rPr>
              <a:t>true average temperature T </a:t>
            </a:r>
            <a:r>
              <a:rPr lang="en-US" sz="2400" dirty="0">
                <a:latin typeface="Times New Roman" panose="02020603050405020304" pitchFamily="18" charset="0"/>
                <a:cs typeface="Times New Roman" panose="02020603050405020304" pitchFamily="18" charset="0"/>
                <a:sym typeface="Symbol" charset="0"/>
              </a:rPr>
              <a:t>of the medium.</a:t>
            </a:r>
            <a:endParaRPr lang="en-US" sz="2400" dirty="0">
              <a:solidFill>
                <a:srgbClr val="0432FF"/>
              </a:solidFill>
              <a:latin typeface="Times New Roman" panose="02020603050405020304" pitchFamily="18" charset="0"/>
              <a:cs typeface="Times New Roman" panose="02020603050405020304" pitchFamily="18" charset="0"/>
              <a:sym typeface="Symbol" charset="0"/>
            </a:endParaRPr>
          </a:p>
          <a:p>
            <a:pPr marL="0" indent="0">
              <a:buNone/>
              <a:defRPr/>
            </a:pPr>
            <a:r>
              <a:rPr lang="en-US" sz="2400" dirty="0">
                <a:solidFill>
                  <a:srgbClr val="0432FF"/>
                </a:solidFill>
                <a:latin typeface="Times New Roman" panose="02020603050405020304" pitchFamily="18" charset="0"/>
                <a:cs typeface="Times New Roman" panose="02020603050405020304" pitchFamily="18" charset="0"/>
                <a:sym typeface="Symbol" charset="0"/>
              </a:rPr>
              <a:t>(no blue shift by flow)</a:t>
            </a:r>
            <a:br>
              <a:rPr lang="en-US" sz="2400" dirty="0">
                <a:solidFill>
                  <a:srgbClr val="0432FF"/>
                </a:solidFill>
                <a:latin typeface="Times New Roman" panose="02020603050405020304" pitchFamily="18" charset="0"/>
                <a:cs typeface="Times New Roman" panose="02020603050405020304" pitchFamily="18" charset="0"/>
                <a:sym typeface="Symbol" charset="0"/>
              </a:rPr>
            </a:br>
            <a:endParaRPr lang="en-US" sz="2400" dirty="0">
              <a:solidFill>
                <a:srgbClr val="0432FF"/>
              </a:solidFill>
              <a:latin typeface="Times New Roman" panose="02020603050405020304" pitchFamily="18" charset="0"/>
              <a:cs typeface="Times New Roman" panose="02020603050405020304" pitchFamily="18" charset="0"/>
              <a:sym typeface="Symbol" charset="0"/>
            </a:endParaRPr>
          </a:p>
          <a:p>
            <a:pPr marL="0" indent="0">
              <a:lnSpc>
                <a:spcPct val="100000"/>
              </a:lnSpc>
              <a:spcBef>
                <a:spcPts val="0"/>
              </a:spcBef>
              <a:buNone/>
              <a:defRPr/>
            </a:pPr>
            <a:r>
              <a:rPr lang="en-US" sz="2400" dirty="0">
                <a:solidFill>
                  <a:srgbClr val="0432FF"/>
                </a:solidFill>
                <a:latin typeface="Times New Roman" panose="02020603050405020304" pitchFamily="18" charset="0"/>
                <a:cs typeface="Times New Roman" panose="02020603050405020304" pitchFamily="18" charset="0"/>
                <a:sym typeface="Symbol" charset="0"/>
              </a:rPr>
              <a:t>Improvement: </a:t>
            </a:r>
          </a:p>
          <a:p>
            <a:pPr marL="0" indent="0">
              <a:lnSpc>
                <a:spcPct val="100000"/>
              </a:lnSpc>
              <a:spcBef>
                <a:spcPts val="0"/>
              </a:spcBef>
              <a:buNone/>
              <a:defRPr/>
            </a:pPr>
            <a:r>
              <a:rPr lang="en-US" sz="2400" dirty="0">
                <a:latin typeface="Times New Roman" panose="02020603050405020304" pitchFamily="18" charset="0"/>
                <a:cs typeface="Times New Roman" panose="02020603050405020304" pitchFamily="18" charset="0"/>
                <a:sym typeface="Symbol" charset="0"/>
              </a:rPr>
              <a:t>Factor 2 smaller systematic uncertainties</a:t>
            </a:r>
          </a:p>
          <a:p>
            <a:pPr marL="0" indent="0">
              <a:lnSpc>
                <a:spcPct val="100000"/>
              </a:lnSpc>
              <a:spcBef>
                <a:spcPts val="0"/>
              </a:spcBef>
              <a:buNone/>
              <a:defRPr/>
            </a:pPr>
            <a:r>
              <a:rPr lang="en-US" sz="2400" dirty="0">
                <a:latin typeface="Times New Roman" panose="02020603050405020304" pitchFamily="18" charset="0"/>
                <a:cs typeface="Times New Roman" panose="02020603050405020304" pitchFamily="18" charset="0"/>
                <a:sym typeface="Symbol" charset="0"/>
              </a:rPr>
              <a:t>Factor 5.5 more statistics </a:t>
            </a:r>
          </a:p>
        </p:txBody>
      </p:sp>
      <p:pic>
        <p:nvPicPr>
          <p:cNvPr id="5" name="Picture 1" descr="corrYieldmb_Full.eps">
            <a:extLst>
              <a:ext uri="{FF2B5EF4-FFF2-40B4-BE49-F238E27FC236}">
                <a16:creationId xmlns:a16="http://schemas.microsoft.com/office/drawing/2014/main" id="{DFEDBCBF-5157-824E-BADA-E0DB53937E5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37033" y="119245"/>
            <a:ext cx="3605140" cy="3942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9A3D6C71-F1DA-D348-B867-792A75E26DF5}"/>
              </a:ext>
            </a:extLst>
          </p:cNvPr>
          <p:cNvSpPr>
            <a:spLocks noGrp="1"/>
          </p:cNvSpPr>
          <p:nvPr>
            <p:ph type="title"/>
          </p:nvPr>
        </p:nvSpPr>
        <p:spPr>
          <a:xfrm>
            <a:off x="280416" y="119245"/>
            <a:ext cx="6797278" cy="1325563"/>
          </a:xfrm>
        </p:spPr>
        <p:txBody>
          <a:bodyPr>
            <a:normAutofit/>
          </a:bodyPr>
          <a:lstStyle/>
          <a:p>
            <a:r>
              <a:rPr lang="en-US" sz="3600" b="1" dirty="0">
                <a:solidFill>
                  <a:srgbClr val="FF0000"/>
                </a:solidFill>
              </a:rPr>
              <a:t>Thermal Dilepton at Low and Intermediate Mass</a:t>
            </a:r>
          </a:p>
        </p:txBody>
      </p:sp>
      <p:sp>
        <p:nvSpPr>
          <p:cNvPr id="2" name="Slide Number Placeholder 1">
            <a:extLst>
              <a:ext uri="{FF2B5EF4-FFF2-40B4-BE49-F238E27FC236}">
                <a16:creationId xmlns:a16="http://schemas.microsoft.com/office/drawing/2014/main" id="{7C93B3B2-EFAA-B741-98A6-95B234EA53BF}"/>
              </a:ext>
            </a:extLst>
          </p:cNvPr>
          <p:cNvSpPr>
            <a:spLocks noGrp="1"/>
          </p:cNvSpPr>
          <p:nvPr>
            <p:ph type="sldNum" sz="quarter" idx="12"/>
          </p:nvPr>
        </p:nvSpPr>
        <p:spPr/>
        <p:txBody>
          <a:bodyPr/>
          <a:lstStyle/>
          <a:p>
            <a:fld id="{689A4653-5125-C641-9AC4-E3A7696DA362}" type="slidenum">
              <a:rPr lang="en-US" smtClean="0"/>
              <a:t>13</a:t>
            </a:fld>
            <a:endParaRPr lang="en-US"/>
          </a:p>
        </p:txBody>
      </p:sp>
      <p:sp>
        <p:nvSpPr>
          <p:cNvPr id="8" name="TextBox 7">
            <a:extLst>
              <a:ext uri="{FF2B5EF4-FFF2-40B4-BE49-F238E27FC236}">
                <a16:creationId xmlns:a16="http://schemas.microsoft.com/office/drawing/2014/main" id="{3613EEFE-71F5-DA47-9DBB-FD57647D32F7}"/>
              </a:ext>
            </a:extLst>
          </p:cNvPr>
          <p:cNvSpPr txBox="1"/>
          <p:nvPr/>
        </p:nvSpPr>
        <p:spPr>
          <a:xfrm>
            <a:off x="4610385" y="1607444"/>
            <a:ext cx="2296975" cy="369332"/>
          </a:xfrm>
          <a:prstGeom prst="rect">
            <a:avLst/>
          </a:prstGeom>
          <a:solidFill>
            <a:srgbClr val="FFC000"/>
          </a:solidFill>
        </p:spPr>
        <p:txBody>
          <a:bodyPr wrap="none" rtlCol="0">
            <a:spAutoFit/>
          </a:bodyPr>
          <a:lstStyle/>
          <a:p>
            <a:r>
              <a:rPr lang="en-US" dirty="0" err="1"/>
              <a:t>iTPC</a:t>
            </a:r>
            <a:r>
              <a:rPr lang="en-US" dirty="0"/>
              <a:t> upgrade essential</a:t>
            </a:r>
          </a:p>
        </p:txBody>
      </p:sp>
    </p:spTree>
    <p:extLst>
      <p:ext uri="{BB962C8B-B14F-4D97-AF65-F5344CB8AC3E}">
        <p14:creationId xmlns:p14="http://schemas.microsoft.com/office/powerpoint/2010/main" val="24944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E3C492A-4C21-3244-A20A-B21C0165FC82}"/>
              </a:ext>
            </a:extLst>
          </p:cNvPr>
          <p:cNvPicPr>
            <a:picLocks noGrp="1" noChangeAspect="1"/>
          </p:cNvPicPr>
          <p:nvPr>
            <p:ph idx="1"/>
          </p:nvPr>
        </p:nvPicPr>
        <p:blipFill rotWithShape="1">
          <a:blip r:embed="rId2"/>
          <a:srcRect l="919" t="8889" r="1058" b="1852"/>
          <a:stretch/>
        </p:blipFill>
        <p:spPr>
          <a:xfrm>
            <a:off x="791326" y="-36172"/>
            <a:ext cx="10083800" cy="6894172"/>
          </a:xfrm>
          <a:prstGeom prst="rect">
            <a:avLst/>
          </a:prstGeom>
        </p:spPr>
      </p:pic>
      <p:pic>
        <p:nvPicPr>
          <p:cNvPr id="5" name="Picture 4">
            <a:extLst>
              <a:ext uri="{FF2B5EF4-FFF2-40B4-BE49-F238E27FC236}">
                <a16:creationId xmlns:a16="http://schemas.microsoft.com/office/drawing/2014/main" id="{E4ECABF0-8937-7A49-B03D-C75846F63D91}"/>
              </a:ext>
            </a:extLst>
          </p:cNvPr>
          <p:cNvPicPr>
            <a:picLocks noChangeAspect="1"/>
          </p:cNvPicPr>
          <p:nvPr/>
        </p:nvPicPr>
        <p:blipFill>
          <a:blip r:embed="rId3"/>
          <a:stretch>
            <a:fillRect/>
          </a:stretch>
        </p:blipFill>
        <p:spPr>
          <a:xfrm>
            <a:off x="9626600" y="6007100"/>
            <a:ext cx="2032000" cy="508000"/>
          </a:xfrm>
          <a:prstGeom prst="rect">
            <a:avLst/>
          </a:prstGeom>
        </p:spPr>
      </p:pic>
      <p:sp>
        <p:nvSpPr>
          <p:cNvPr id="6" name="TextBox 5">
            <a:extLst>
              <a:ext uri="{FF2B5EF4-FFF2-40B4-BE49-F238E27FC236}">
                <a16:creationId xmlns:a16="http://schemas.microsoft.com/office/drawing/2014/main" id="{A7B3E88E-F583-774B-8D9F-AEEFA48861A7}"/>
              </a:ext>
            </a:extLst>
          </p:cNvPr>
          <p:cNvSpPr txBox="1"/>
          <p:nvPr/>
        </p:nvSpPr>
        <p:spPr>
          <a:xfrm>
            <a:off x="9999892" y="5616059"/>
            <a:ext cx="1310680" cy="369332"/>
          </a:xfrm>
          <a:prstGeom prst="rect">
            <a:avLst/>
          </a:prstGeom>
          <a:noFill/>
        </p:spPr>
        <p:txBody>
          <a:bodyPr wrap="none" rtlCol="0">
            <a:spAutoFit/>
          </a:bodyPr>
          <a:lstStyle/>
          <a:p>
            <a:r>
              <a:rPr lang="en-US" b="1" dirty="0"/>
              <a:t>D. </a:t>
            </a:r>
            <a:r>
              <a:rPr lang="en-US" b="1" dirty="0" err="1"/>
              <a:t>Kharzeev</a:t>
            </a:r>
            <a:endParaRPr lang="en-US" b="1" dirty="0"/>
          </a:p>
        </p:txBody>
      </p:sp>
      <p:sp>
        <p:nvSpPr>
          <p:cNvPr id="3" name="Oval 2">
            <a:extLst>
              <a:ext uri="{FF2B5EF4-FFF2-40B4-BE49-F238E27FC236}">
                <a16:creationId xmlns:a16="http://schemas.microsoft.com/office/drawing/2014/main" id="{AD42DDD1-B9C0-E741-B116-7C180720BC39}"/>
              </a:ext>
            </a:extLst>
          </p:cNvPr>
          <p:cNvSpPr/>
          <p:nvPr/>
        </p:nvSpPr>
        <p:spPr>
          <a:xfrm>
            <a:off x="7378700" y="1143000"/>
            <a:ext cx="3848100" cy="2730500"/>
          </a:xfrm>
          <a:prstGeom prst="ellipse">
            <a:avLst/>
          </a:prstGeom>
          <a:no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E898DCD-BC37-4A45-9E43-D905B710F4A5}"/>
              </a:ext>
            </a:extLst>
          </p:cNvPr>
          <p:cNvSpPr>
            <a:spLocks noGrp="1"/>
          </p:cNvSpPr>
          <p:nvPr>
            <p:ph type="sldNum" sz="quarter" idx="12"/>
          </p:nvPr>
        </p:nvSpPr>
        <p:spPr/>
        <p:txBody>
          <a:bodyPr/>
          <a:lstStyle/>
          <a:p>
            <a:fld id="{F87046FF-9EAC-BC45-A4C3-071BF2D42D59}" type="slidenum">
              <a:rPr lang="en-US" smtClean="0"/>
              <a:t>14</a:t>
            </a:fld>
            <a:endParaRPr lang="en-US"/>
          </a:p>
        </p:txBody>
      </p:sp>
      <p:sp>
        <p:nvSpPr>
          <p:cNvPr id="2" name="TextBox 1">
            <a:extLst>
              <a:ext uri="{FF2B5EF4-FFF2-40B4-BE49-F238E27FC236}">
                <a16:creationId xmlns:a16="http://schemas.microsoft.com/office/drawing/2014/main" id="{488E2BED-DEA1-004E-A9DF-36999CCBBC59}"/>
              </a:ext>
            </a:extLst>
          </p:cNvPr>
          <p:cNvSpPr txBox="1"/>
          <p:nvPr/>
        </p:nvSpPr>
        <p:spPr>
          <a:xfrm>
            <a:off x="524256" y="4251452"/>
            <a:ext cx="2462854" cy="461665"/>
          </a:xfrm>
          <a:prstGeom prst="rect">
            <a:avLst/>
          </a:prstGeom>
          <a:noFill/>
        </p:spPr>
        <p:txBody>
          <a:bodyPr wrap="none" rtlCol="0">
            <a:spAutoFit/>
          </a:bodyPr>
          <a:lstStyle/>
          <a:p>
            <a:r>
              <a:rPr lang="en-US" sz="2400" b="1" dirty="0">
                <a:solidFill>
                  <a:srgbClr val="FF0000"/>
                </a:solidFill>
              </a:rPr>
              <a:t>QGP as conductor</a:t>
            </a:r>
          </a:p>
        </p:txBody>
      </p:sp>
    </p:spTree>
    <p:extLst>
      <p:ext uri="{BB962C8B-B14F-4D97-AF65-F5344CB8AC3E}">
        <p14:creationId xmlns:p14="http://schemas.microsoft.com/office/powerpoint/2010/main" val="12159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dissolv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D0EB-71F4-C841-801C-31A755CB3EDD}"/>
              </a:ext>
            </a:extLst>
          </p:cNvPr>
          <p:cNvSpPr>
            <a:spLocks noGrp="1"/>
          </p:cNvSpPr>
          <p:nvPr>
            <p:ph type="title"/>
          </p:nvPr>
        </p:nvSpPr>
        <p:spPr>
          <a:xfrm>
            <a:off x="275110" y="202264"/>
            <a:ext cx="6244443" cy="795647"/>
          </a:xfrm>
        </p:spPr>
        <p:txBody>
          <a:bodyPr>
            <a:noAutofit/>
          </a:bodyPr>
          <a:lstStyle/>
          <a:p>
            <a:r>
              <a:rPr lang="en-US" sz="3600" b="1" dirty="0">
                <a:solidFill>
                  <a:srgbClr val="FF0000"/>
                </a:solidFill>
              </a:rPr>
              <a:t>Probe Magnetic Field and QGP Conductivity</a:t>
            </a:r>
          </a:p>
        </p:txBody>
      </p:sp>
      <p:pic>
        <p:nvPicPr>
          <p:cNvPr id="8" name="Content Placeholder 7">
            <a:extLst>
              <a:ext uri="{FF2B5EF4-FFF2-40B4-BE49-F238E27FC236}">
                <a16:creationId xmlns:a16="http://schemas.microsoft.com/office/drawing/2014/main" id="{2B3D643B-9F38-4049-8261-FFD5D743A95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9342" y="1167596"/>
            <a:ext cx="1793647" cy="2368753"/>
          </a:xfrm>
        </p:spPr>
      </p:pic>
      <p:pic>
        <p:nvPicPr>
          <p:cNvPr id="11" name="Content Placeholder 10">
            <a:extLst>
              <a:ext uri="{FF2B5EF4-FFF2-40B4-BE49-F238E27FC236}">
                <a16:creationId xmlns:a16="http://schemas.microsoft.com/office/drawing/2014/main" id="{CCD9A9D5-A267-4548-ACEC-C2920722A10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39"/>
          <a:stretch/>
        </p:blipFill>
        <p:spPr>
          <a:xfrm>
            <a:off x="6966602" y="665018"/>
            <a:ext cx="5225397" cy="6192981"/>
          </a:xfrm>
        </p:spPr>
      </p:pic>
      <p:sp>
        <p:nvSpPr>
          <p:cNvPr id="12" name="TextBox 11">
            <a:extLst>
              <a:ext uri="{FF2B5EF4-FFF2-40B4-BE49-F238E27FC236}">
                <a16:creationId xmlns:a16="http://schemas.microsoft.com/office/drawing/2014/main" id="{E6443D38-F7EA-6242-A53C-F6F3493F3B43}"/>
              </a:ext>
            </a:extLst>
          </p:cNvPr>
          <p:cNvSpPr txBox="1"/>
          <p:nvPr/>
        </p:nvSpPr>
        <p:spPr>
          <a:xfrm>
            <a:off x="2597604" y="977373"/>
            <a:ext cx="4668907" cy="3139321"/>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e+e</a:t>
            </a:r>
            <a:r>
              <a:rPr lang="en-US" dirty="0">
                <a:latin typeface="Times New Roman" panose="02020603050405020304" pitchFamily="18" charset="0"/>
                <a:cs typeface="Times New Roman" panose="02020603050405020304" pitchFamily="18" charset="0"/>
              </a:rPr>
              <a:t>- pair from Photon-photon collisions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generated by the passing of target and projectile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nuclei, accompanying formation of QGP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Spectra peaks at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=30-50MeV,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right magnitude to be very sensitive to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magnetic field </a:t>
            </a:r>
          </a:p>
          <a:p>
            <a:endParaRPr lang="en-US" dirty="0">
              <a:latin typeface="Times New Roman" panose="02020603050405020304" pitchFamily="18" charset="0"/>
              <a:cs typeface="Times New Roman" panose="02020603050405020304" pitchFamily="18" charset="0"/>
            </a:endParaRPr>
          </a:p>
          <a:p>
            <a:r>
              <a:rPr lang="en-US" dirty="0">
                <a:latin typeface="Comic Sans MS" panose="030F0902030302020204" pitchFamily="66" charset="0"/>
                <a:cs typeface="Times New Roman" panose="02020603050405020304" pitchFamily="18" charset="0"/>
              </a:rPr>
              <a:t>Clean probe with unique characteristics</a:t>
            </a:r>
          </a:p>
          <a:p>
            <a:endParaRPr lang="en-US" dirty="0">
              <a:latin typeface="Times New Roman" panose="02020603050405020304" pitchFamily="18" charset="0"/>
              <a:cs typeface="Times New Roman" panose="02020603050405020304" pitchFamily="18" charset="0"/>
            </a:endParaRPr>
          </a:p>
          <a:p>
            <a:endParaRPr lang="en-US" dirty="0"/>
          </a:p>
        </p:txBody>
      </p:sp>
      <p:sp>
        <p:nvSpPr>
          <p:cNvPr id="17" name="Down Arrow 16">
            <a:extLst>
              <a:ext uri="{FF2B5EF4-FFF2-40B4-BE49-F238E27FC236}">
                <a16:creationId xmlns:a16="http://schemas.microsoft.com/office/drawing/2014/main" id="{6058B1BE-6E0F-5B4B-A0D3-980C2C6016E4}"/>
              </a:ext>
            </a:extLst>
          </p:cNvPr>
          <p:cNvSpPr/>
          <p:nvPr/>
        </p:nvSpPr>
        <p:spPr>
          <a:xfrm>
            <a:off x="8013469" y="12259"/>
            <a:ext cx="332509" cy="98565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D963B183-E837-EF48-BD60-7FB97D9AC6CA}"/>
              </a:ext>
            </a:extLst>
          </p:cNvPr>
          <p:cNvSpPr/>
          <p:nvPr/>
        </p:nvSpPr>
        <p:spPr>
          <a:xfrm>
            <a:off x="8537059" y="12259"/>
            <a:ext cx="279762" cy="142427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A9C28B6-3385-234C-A1B5-CF3A0E2B1982}"/>
              </a:ext>
            </a:extLst>
          </p:cNvPr>
          <p:cNvSpPr txBox="1"/>
          <p:nvPr/>
        </p:nvSpPr>
        <p:spPr>
          <a:xfrm>
            <a:off x="6519553" y="266653"/>
            <a:ext cx="2869568" cy="646331"/>
          </a:xfrm>
          <a:prstGeom prst="rect">
            <a:avLst/>
          </a:prstGeom>
          <a:noFill/>
        </p:spPr>
        <p:txBody>
          <a:bodyPr wrap="none" rtlCol="0">
            <a:spAutoFit/>
          </a:bodyPr>
          <a:lstStyle/>
          <a:p>
            <a:r>
              <a:rPr lang="en-US" dirty="0" err="1">
                <a:solidFill>
                  <a:srgbClr val="E754D0"/>
                </a:solidFill>
              </a:rPr>
              <a:t>STARlight</a:t>
            </a:r>
            <a:r>
              <a:rPr lang="en-US" dirty="0">
                <a:solidFill>
                  <a:srgbClr val="E754D0"/>
                </a:solidFill>
              </a:rPr>
              <a:t> Model</a:t>
            </a:r>
          </a:p>
          <a:p>
            <a:r>
              <a:rPr lang="en-US" dirty="0"/>
              <a:t>		        </a:t>
            </a:r>
            <a:r>
              <a:rPr lang="en-US" b="1" dirty="0"/>
              <a:t>data</a:t>
            </a:r>
          </a:p>
        </p:txBody>
      </p:sp>
      <p:pic>
        <p:nvPicPr>
          <p:cNvPr id="20" name="Picture 19">
            <a:extLst>
              <a:ext uri="{FF2B5EF4-FFF2-40B4-BE49-F238E27FC236}">
                <a16:creationId xmlns:a16="http://schemas.microsoft.com/office/drawing/2014/main" id="{723B679B-98F1-8147-8DB7-F399D4CF16DC}"/>
              </a:ext>
            </a:extLst>
          </p:cNvPr>
          <p:cNvPicPr>
            <a:picLocks noChangeAspect="1"/>
          </p:cNvPicPr>
          <p:nvPr/>
        </p:nvPicPr>
        <p:blipFill>
          <a:blip r:embed="rId4"/>
          <a:stretch>
            <a:fillRect/>
          </a:stretch>
        </p:blipFill>
        <p:spPr>
          <a:xfrm>
            <a:off x="1620804" y="3536349"/>
            <a:ext cx="5266262" cy="3279578"/>
          </a:xfrm>
          <a:prstGeom prst="rect">
            <a:avLst/>
          </a:prstGeom>
        </p:spPr>
      </p:pic>
      <p:pic>
        <p:nvPicPr>
          <p:cNvPr id="4" name="Picture 3">
            <a:extLst>
              <a:ext uri="{FF2B5EF4-FFF2-40B4-BE49-F238E27FC236}">
                <a16:creationId xmlns:a16="http://schemas.microsoft.com/office/drawing/2014/main" id="{8A534908-FD2B-AB4D-9EB9-D30C5FA63F2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620804" y="3536349"/>
            <a:ext cx="5266263" cy="3279578"/>
          </a:xfrm>
          <a:prstGeom prst="rect">
            <a:avLst/>
          </a:prstGeom>
        </p:spPr>
      </p:pic>
      <p:sp>
        <p:nvSpPr>
          <p:cNvPr id="5" name="TextBox 4">
            <a:extLst>
              <a:ext uri="{FF2B5EF4-FFF2-40B4-BE49-F238E27FC236}">
                <a16:creationId xmlns:a16="http://schemas.microsoft.com/office/drawing/2014/main" id="{DC97CE67-1B90-CE4B-ABAB-1F5E02949233}"/>
              </a:ext>
            </a:extLst>
          </p:cNvPr>
          <p:cNvSpPr txBox="1"/>
          <p:nvPr/>
        </p:nvSpPr>
        <p:spPr>
          <a:xfrm>
            <a:off x="209342" y="5176138"/>
            <a:ext cx="1636474"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Need more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statistics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for mid-central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centrality</a:t>
            </a:r>
          </a:p>
        </p:txBody>
      </p:sp>
      <p:sp>
        <p:nvSpPr>
          <p:cNvPr id="3" name="Slide Number Placeholder 2">
            <a:extLst>
              <a:ext uri="{FF2B5EF4-FFF2-40B4-BE49-F238E27FC236}">
                <a16:creationId xmlns:a16="http://schemas.microsoft.com/office/drawing/2014/main" id="{6D99E752-33E1-D64A-8935-E085190C3DC7}"/>
              </a:ext>
            </a:extLst>
          </p:cNvPr>
          <p:cNvSpPr>
            <a:spLocks noGrp="1"/>
          </p:cNvSpPr>
          <p:nvPr>
            <p:ph type="sldNum" sz="quarter" idx="12"/>
          </p:nvPr>
        </p:nvSpPr>
        <p:spPr/>
        <p:txBody>
          <a:bodyPr/>
          <a:lstStyle/>
          <a:p>
            <a:fld id="{689A4653-5125-C641-9AC4-E3A7696DA362}" type="slidenum">
              <a:rPr lang="en-US" smtClean="0"/>
              <a:t>15</a:t>
            </a:fld>
            <a:endParaRPr lang="en-US"/>
          </a:p>
        </p:txBody>
      </p:sp>
      <p:sp>
        <p:nvSpPr>
          <p:cNvPr id="13" name="TextBox 12">
            <a:extLst>
              <a:ext uri="{FF2B5EF4-FFF2-40B4-BE49-F238E27FC236}">
                <a16:creationId xmlns:a16="http://schemas.microsoft.com/office/drawing/2014/main" id="{783C2B6C-6CDE-EF40-AE03-E90AB9EF66CE}"/>
              </a:ext>
            </a:extLst>
          </p:cNvPr>
          <p:cNvSpPr txBox="1"/>
          <p:nvPr/>
        </p:nvSpPr>
        <p:spPr>
          <a:xfrm>
            <a:off x="151851" y="3885046"/>
            <a:ext cx="1526444" cy="646331"/>
          </a:xfrm>
          <a:prstGeom prst="rect">
            <a:avLst/>
          </a:prstGeom>
          <a:solidFill>
            <a:srgbClr val="FFC000"/>
          </a:solidFill>
        </p:spPr>
        <p:txBody>
          <a:bodyPr wrap="none" rtlCol="0">
            <a:spAutoFit/>
          </a:bodyPr>
          <a:lstStyle/>
          <a:p>
            <a:r>
              <a:rPr lang="en-US" dirty="0" err="1"/>
              <a:t>iTPC</a:t>
            </a:r>
            <a:r>
              <a:rPr lang="en-US" dirty="0"/>
              <a:t>  upgrade </a:t>
            </a:r>
            <a:br>
              <a:rPr lang="en-US" dirty="0"/>
            </a:br>
            <a:r>
              <a:rPr lang="en-US" dirty="0"/>
              <a:t>essential</a:t>
            </a:r>
          </a:p>
        </p:txBody>
      </p:sp>
    </p:spTree>
    <p:extLst>
      <p:ext uri="{BB962C8B-B14F-4D97-AF65-F5344CB8AC3E}">
        <p14:creationId xmlns:p14="http://schemas.microsoft.com/office/powerpoint/2010/main" val="89217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AR_BES.png">
            <a:extLst>
              <a:ext uri="{FF2B5EF4-FFF2-40B4-BE49-F238E27FC236}">
                <a16:creationId xmlns:a16="http://schemas.microsoft.com/office/drawing/2014/main" id="{1BC933A2-97A3-E440-9918-7CC973F0864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413265" y="3564976"/>
            <a:ext cx="3778736" cy="3185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9CF6D4-CDF2-F443-94BE-9B179E6087B4}"/>
              </a:ext>
            </a:extLst>
          </p:cNvPr>
          <p:cNvSpPr>
            <a:spLocks noGrp="1"/>
          </p:cNvSpPr>
          <p:nvPr>
            <p:ph type="title"/>
          </p:nvPr>
        </p:nvSpPr>
        <p:spPr>
          <a:xfrm>
            <a:off x="-1164681" y="-7994"/>
            <a:ext cx="10515600" cy="989283"/>
          </a:xfrm>
        </p:spPr>
        <p:txBody>
          <a:bodyPr>
            <a:normAutofit/>
          </a:bodyPr>
          <a:lstStyle/>
          <a:p>
            <a:pPr algn="ctr"/>
            <a:r>
              <a:rPr lang="en-US" sz="4800" b="1" dirty="0">
                <a:solidFill>
                  <a:schemeClr val="accent1"/>
                </a:solidFill>
              </a:rPr>
              <a:t>Summary on STAR future 2021+</a:t>
            </a:r>
          </a:p>
        </p:txBody>
      </p:sp>
      <p:sp>
        <p:nvSpPr>
          <p:cNvPr id="3" name="Content Placeholder 2">
            <a:extLst>
              <a:ext uri="{FF2B5EF4-FFF2-40B4-BE49-F238E27FC236}">
                <a16:creationId xmlns:a16="http://schemas.microsoft.com/office/drawing/2014/main" id="{DEF20C58-0E0F-CA4E-9F24-283F6C30F355}"/>
              </a:ext>
            </a:extLst>
          </p:cNvPr>
          <p:cNvSpPr>
            <a:spLocks noGrp="1"/>
          </p:cNvSpPr>
          <p:nvPr>
            <p:ph idx="1"/>
          </p:nvPr>
        </p:nvSpPr>
        <p:spPr>
          <a:xfrm>
            <a:off x="3017742" y="858556"/>
            <a:ext cx="5503551" cy="5784127"/>
          </a:xfrm>
        </p:spPr>
        <p:txBody>
          <a:bodyPr>
            <a:normAutofit fontScale="92500"/>
          </a:bodyPr>
          <a:lstStyle/>
          <a:p>
            <a:pPr lvl="2"/>
            <a:r>
              <a:rPr lang="en-US" sz="2400" dirty="0">
                <a:latin typeface="Comic Sans MS" panose="030F0902030302020204" pitchFamily="66" charset="0"/>
                <a:cs typeface="Times New Roman" panose="02020603050405020304" pitchFamily="18" charset="0"/>
              </a:rPr>
              <a:t>Quantitatively improve </a:t>
            </a:r>
            <a:br>
              <a:rPr lang="en-US" sz="2400" dirty="0">
                <a:latin typeface="Comic Sans MS" panose="030F0902030302020204" pitchFamily="66" charset="0"/>
                <a:cs typeface="Times New Roman" panose="02020603050405020304" pitchFamily="18" charset="0"/>
              </a:rPr>
            </a:br>
            <a:r>
              <a:rPr lang="en-US" sz="2400" dirty="0">
                <a:latin typeface="Comic Sans MS" panose="030F0902030302020204" pitchFamily="66" charset="0"/>
                <a:cs typeface="Times New Roman" panose="02020603050405020304" pitchFamily="18" charset="0"/>
              </a:rPr>
              <a:t>nuclear PDF </a:t>
            </a:r>
          </a:p>
          <a:p>
            <a:pPr lvl="2"/>
            <a:endParaRPr lang="en-US" sz="2400" dirty="0">
              <a:latin typeface="Comic Sans MS" panose="030F0902030302020204" pitchFamily="66" charset="0"/>
              <a:cs typeface="Times New Roman" panose="02020603050405020304" pitchFamily="18" charset="0"/>
            </a:endParaRPr>
          </a:p>
          <a:p>
            <a:pPr lvl="2"/>
            <a:r>
              <a:rPr lang="en-US" sz="2400" dirty="0">
                <a:latin typeface="Comic Sans MS" panose="030F0902030302020204" pitchFamily="66" charset="0"/>
                <a:cs typeface="Times New Roman" panose="02020603050405020304" pitchFamily="18" charset="0"/>
              </a:rPr>
              <a:t>Quantifying QGP properties of </a:t>
            </a:r>
            <a:br>
              <a:rPr lang="en-US" sz="2400" dirty="0">
                <a:latin typeface="Comic Sans MS" panose="030F0902030302020204" pitchFamily="66" charset="0"/>
                <a:cs typeface="Times New Roman" panose="02020603050405020304" pitchFamily="18" charset="0"/>
              </a:rPr>
            </a:br>
            <a:r>
              <a:rPr lang="en-US" sz="2400" dirty="0">
                <a:latin typeface="Comic Sans MS" panose="030F0902030302020204" pitchFamily="66" charset="0"/>
                <a:cs typeface="Times New Roman" panose="02020603050405020304" pitchFamily="18" charset="0"/>
              </a:rPr>
              <a:t>Viscosity</a:t>
            </a:r>
            <a:r>
              <a:rPr lang="en-US" sz="2400">
                <a:latin typeface="Comic Sans MS" panose="030F0902030302020204" pitchFamily="66" charset="0"/>
                <a:cs typeface="Times New Roman" panose="02020603050405020304" pitchFamily="18" charset="0"/>
              </a:rPr>
              <a:t>, understanding </a:t>
            </a:r>
            <a:r>
              <a:rPr lang="en-US" sz="2400" dirty="0">
                <a:latin typeface="Comic Sans MS" panose="030F0902030302020204" pitchFamily="66" charset="0"/>
                <a:cs typeface="Times New Roman" panose="02020603050405020304" pitchFamily="18" charset="0"/>
              </a:rPr>
              <a:t>mechanics of Vorticity and polarization  </a:t>
            </a:r>
          </a:p>
          <a:p>
            <a:pPr lvl="2"/>
            <a:endParaRPr lang="en-US" sz="2400" dirty="0">
              <a:latin typeface="Comic Sans MS" panose="030F0902030302020204" pitchFamily="66" charset="0"/>
              <a:cs typeface="Times New Roman" panose="02020603050405020304" pitchFamily="18" charset="0"/>
            </a:endParaRPr>
          </a:p>
          <a:p>
            <a:pPr lvl="2"/>
            <a:r>
              <a:rPr lang="en-US" sz="2400" dirty="0">
                <a:latin typeface="Comic Sans MS" panose="030F0902030302020204" pitchFamily="66" charset="0"/>
                <a:cs typeface="Times New Roman" panose="02020603050405020304" pitchFamily="18" charset="0"/>
              </a:rPr>
              <a:t>Quantifying degree of freedom </a:t>
            </a:r>
            <a:br>
              <a:rPr lang="en-US" sz="2400" dirty="0">
                <a:latin typeface="Comic Sans MS" panose="030F0902030302020204" pitchFamily="66" charset="0"/>
                <a:cs typeface="Times New Roman" panose="02020603050405020304" pitchFamily="18" charset="0"/>
              </a:rPr>
            </a:br>
            <a:r>
              <a:rPr lang="en-US" sz="2400" dirty="0">
                <a:latin typeface="Comic Sans MS" panose="030F0902030302020204" pitchFamily="66" charset="0"/>
                <a:cs typeface="Times New Roman" panose="02020603050405020304" pitchFamily="18" charset="0"/>
              </a:rPr>
              <a:t>and resolving photon puzzle</a:t>
            </a:r>
          </a:p>
          <a:p>
            <a:pPr lvl="2"/>
            <a:endParaRPr lang="en-US" sz="2400" dirty="0">
              <a:latin typeface="Comic Sans MS" panose="030F0902030302020204" pitchFamily="66" charset="0"/>
              <a:cs typeface="Times New Roman" panose="02020603050405020304" pitchFamily="18" charset="0"/>
            </a:endParaRPr>
          </a:p>
          <a:p>
            <a:pPr lvl="2"/>
            <a:r>
              <a:rPr lang="en-US" sz="2400" dirty="0">
                <a:latin typeface="Comic Sans MS" panose="030F0902030302020204" pitchFamily="66" charset="0"/>
                <a:cs typeface="Times New Roman" panose="02020603050405020304" pitchFamily="18" charset="0"/>
              </a:rPr>
              <a:t>Potential new study of QGP  properties: Conductivity </a:t>
            </a:r>
          </a:p>
          <a:p>
            <a:pPr lvl="2"/>
            <a:endParaRPr lang="en-US" sz="2400" dirty="0">
              <a:latin typeface="Comic Sans MS" panose="030F0902030302020204" pitchFamily="66" charset="0"/>
              <a:cs typeface="Times New Roman" panose="02020603050405020304" pitchFamily="18" charset="0"/>
            </a:endParaRPr>
          </a:p>
          <a:p>
            <a:pPr lvl="2"/>
            <a:r>
              <a:rPr lang="en-US" sz="2400" dirty="0">
                <a:latin typeface="Comic Sans MS" panose="030F0902030302020204" pitchFamily="66" charset="0"/>
                <a:cs typeface="Times New Roman" panose="02020603050405020304" pitchFamily="18" charset="0"/>
              </a:rPr>
              <a:t>Jets, </a:t>
            </a:r>
            <a:r>
              <a:rPr lang="en-US" sz="2400" dirty="0" err="1">
                <a:latin typeface="Comic Sans MS" panose="030F0902030302020204" pitchFamily="66" charset="0"/>
                <a:cs typeface="Times New Roman" panose="02020603050405020304" pitchFamily="18" charset="0"/>
              </a:rPr>
              <a:t>Quarkonia</a:t>
            </a:r>
            <a:r>
              <a:rPr lang="en-US" sz="2400" dirty="0">
                <a:latin typeface="Comic Sans MS" panose="030F0902030302020204" pitchFamily="66" charset="0"/>
                <a:cs typeface="Times New Roman" panose="02020603050405020304" pitchFamily="18" charset="0"/>
              </a:rPr>
              <a:t>, Beam Energy Scan phase II and many </a:t>
            </a:r>
            <a:br>
              <a:rPr lang="en-US" sz="2400" dirty="0">
                <a:latin typeface="Comic Sans MS" panose="030F0902030302020204" pitchFamily="66" charset="0"/>
                <a:cs typeface="Times New Roman" panose="02020603050405020304" pitchFamily="18" charset="0"/>
              </a:rPr>
            </a:br>
            <a:r>
              <a:rPr lang="en-US" sz="2400" dirty="0">
                <a:latin typeface="Comic Sans MS" panose="030F0902030302020204" pitchFamily="66" charset="0"/>
                <a:cs typeface="Times New Roman" panose="02020603050405020304" pitchFamily="18" charset="0"/>
              </a:rPr>
              <a:t>other measurements</a:t>
            </a:r>
            <a:endParaRPr lang="en-US" dirty="0">
              <a:latin typeface="Comic Sans MS" panose="030F0902030302020204" pitchFamily="66" charset="0"/>
              <a:cs typeface="Times New Roman" panose="02020603050405020304" pitchFamily="18" charset="0"/>
            </a:endParaRPr>
          </a:p>
        </p:txBody>
      </p:sp>
      <p:pic>
        <p:nvPicPr>
          <p:cNvPr id="9" name="Content Placeholder 8">
            <a:extLst>
              <a:ext uri="{FF2B5EF4-FFF2-40B4-BE49-F238E27FC236}">
                <a16:creationId xmlns:a16="http://schemas.microsoft.com/office/drawing/2014/main" id="{320CCF49-7568-F747-8433-CE449A0C2C9E}"/>
              </a:ext>
            </a:extLst>
          </p:cNvPr>
          <p:cNvPicPr>
            <a:picLocks noChangeAspect="1"/>
          </p:cNvPicPr>
          <p:nvPr/>
        </p:nvPicPr>
        <p:blipFill>
          <a:blip r:embed="rId4"/>
          <a:stretch>
            <a:fillRect/>
          </a:stretch>
        </p:blipFill>
        <p:spPr>
          <a:xfrm>
            <a:off x="-379778" y="858556"/>
            <a:ext cx="4232937" cy="4821308"/>
          </a:xfrm>
          <a:prstGeom prst="rect">
            <a:avLst/>
          </a:prstGeom>
        </p:spPr>
      </p:pic>
      <p:grpSp>
        <p:nvGrpSpPr>
          <p:cNvPr id="10" name="Group 9">
            <a:extLst>
              <a:ext uri="{FF2B5EF4-FFF2-40B4-BE49-F238E27FC236}">
                <a16:creationId xmlns:a16="http://schemas.microsoft.com/office/drawing/2014/main" id="{03532274-4261-F044-B2D7-D5B8B5619FD7}"/>
              </a:ext>
            </a:extLst>
          </p:cNvPr>
          <p:cNvGrpSpPr/>
          <p:nvPr/>
        </p:nvGrpSpPr>
        <p:grpSpPr>
          <a:xfrm>
            <a:off x="8576407" y="40156"/>
            <a:ext cx="3615594" cy="4398839"/>
            <a:chOff x="101414" y="1869197"/>
            <a:chExt cx="4239374" cy="3278576"/>
          </a:xfrm>
        </p:grpSpPr>
        <p:pic>
          <p:nvPicPr>
            <p:cNvPr id="14" name="Picture 13">
              <a:extLst>
                <a:ext uri="{FF2B5EF4-FFF2-40B4-BE49-F238E27FC236}">
                  <a16:creationId xmlns:a16="http://schemas.microsoft.com/office/drawing/2014/main" id="{A05D3A26-F15A-4D40-AA06-AAA5983E4C96}"/>
                </a:ext>
              </a:extLst>
            </p:cNvPr>
            <p:cNvPicPr/>
            <p:nvPr/>
          </p:nvPicPr>
          <p:blipFill>
            <a:blip r:embed="rId5"/>
            <a:stretch>
              <a:fillRect/>
            </a:stretch>
          </p:blipFill>
          <p:spPr>
            <a:xfrm>
              <a:off x="101414" y="1869197"/>
              <a:ext cx="4239374" cy="3278576"/>
            </a:xfrm>
            <a:prstGeom prst="rect">
              <a:avLst/>
            </a:prstGeom>
          </p:spPr>
        </p:pic>
        <p:sp>
          <p:nvSpPr>
            <p:cNvPr id="15" name="TextBox 14">
              <a:extLst>
                <a:ext uri="{FF2B5EF4-FFF2-40B4-BE49-F238E27FC236}">
                  <a16:creationId xmlns:a16="http://schemas.microsoft.com/office/drawing/2014/main" id="{C56BDD3A-469B-6949-A2A2-89F4D31681B0}"/>
                </a:ext>
              </a:extLst>
            </p:cNvPr>
            <p:cNvSpPr txBox="1"/>
            <p:nvPr/>
          </p:nvSpPr>
          <p:spPr>
            <a:xfrm>
              <a:off x="1739397" y="1932078"/>
              <a:ext cx="1003801" cy="307777"/>
            </a:xfrm>
            <a:prstGeom prst="rect">
              <a:avLst/>
            </a:prstGeom>
            <a:noFill/>
          </p:spPr>
          <p:txBody>
            <a:bodyPr wrap="none" rtlCol="0">
              <a:spAutoFit/>
            </a:bodyPr>
            <a:lstStyle/>
            <a:p>
              <a:r>
                <a:rPr lang="en-US" sz="1400" dirty="0">
                  <a:solidFill>
                    <a:srgbClr val="0432FF"/>
                  </a:solidFill>
                  <a:latin typeface="Comic Sans MS" panose="030F0902030302020204" pitchFamily="66" charset="0"/>
                </a:rPr>
                <a:t>Side View</a:t>
              </a:r>
            </a:p>
          </p:txBody>
        </p:sp>
      </p:grpSp>
      <p:sp>
        <p:nvSpPr>
          <p:cNvPr id="4" name="Slide Number Placeholder 3">
            <a:extLst>
              <a:ext uri="{FF2B5EF4-FFF2-40B4-BE49-F238E27FC236}">
                <a16:creationId xmlns:a16="http://schemas.microsoft.com/office/drawing/2014/main" id="{9EE4E249-353C-8140-83C6-250169A4FDBC}"/>
              </a:ext>
            </a:extLst>
          </p:cNvPr>
          <p:cNvSpPr>
            <a:spLocks noGrp="1"/>
          </p:cNvSpPr>
          <p:nvPr>
            <p:ph type="sldNum" sz="quarter" idx="12"/>
          </p:nvPr>
        </p:nvSpPr>
        <p:spPr/>
        <p:txBody>
          <a:bodyPr/>
          <a:lstStyle/>
          <a:p>
            <a:fld id="{689A4653-5125-C641-9AC4-E3A7696DA362}" type="slidenum">
              <a:rPr lang="en-US" smtClean="0"/>
              <a:t>16</a:t>
            </a:fld>
            <a:endParaRPr lang="en-US"/>
          </a:p>
        </p:txBody>
      </p:sp>
      <p:sp>
        <p:nvSpPr>
          <p:cNvPr id="5" name="TextBox 4">
            <a:extLst>
              <a:ext uri="{FF2B5EF4-FFF2-40B4-BE49-F238E27FC236}">
                <a16:creationId xmlns:a16="http://schemas.microsoft.com/office/drawing/2014/main" id="{6C8580D7-F227-D545-AC29-447D2BF51129}"/>
              </a:ext>
            </a:extLst>
          </p:cNvPr>
          <p:cNvSpPr txBox="1"/>
          <p:nvPr/>
        </p:nvSpPr>
        <p:spPr>
          <a:xfrm>
            <a:off x="109550" y="5705812"/>
            <a:ext cx="3580467" cy="1015663"/>
          </a:xfrm>
          <a:prstGeom prst="rect">
            <a:avLst/>
          </a:prstGeom>
          <a:solidFill>
            <a:srgbClr val="FFC000"/>
          </a:solidFill>
        </p:spPr>
        <p:txBody>
          <a:bodyPr wrap="none" rtlCol="0">
            <a:spAutoFit/>
          </a:bodyPr>
          <a:lstStyle/>
          <a:p>
            <a:r>
              <a:rPr lang="en-US" sz="2000" b="1" dirty="0"/>
              <a:t>Unique Detector Capability and </a:t>
            </a:r>
            <a:br>
              <a:rPr lang="en-US" sz="2000" b="1" dirty="0"/>
            </a:br>
            <a:r>
              <a:rPr lang="en-US" sz="2000" b="1" dirty="0"/>
              <a:t>beam species/energies</a:t>
            </a:r>
          </a:p>
          <a:p>
            <a:r>
              <a:rPr lang="en-US" sz="2000" b="1" dirty="0"/>
              <a:t>To address fundamental physics</a:t>
            </a:r>
          </a:p>
        </p:txBody>
      </p:sp>
    </p:spTree>
    <p:extLst>
      <p:ext uri="{BB962C8B-B14F-4D97-AF65-F5344CB8AC3E}">
        <p14:creationId xmlns:p14="http://schemas.microsoft.com/office/powerpoint/2010/main" val="411271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65869-FFD4-9244-A971-375925ACEB35}"/>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0B337896-1B23-8040-97C9-08D83EC0A51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8BA2947-1907-BE4B-BFE6-74398828DD60}"/>
              </a:ext>
            </a:extLst>
          </p:cNvPr>
          <p:cNvSpPr>
            <a:spLocks noGrp="1"/>
          </p:cNvSpPr>
          <p:nvPr>
            <p:ph type="sldNum" sz="quarter" idx="12"/>
          </p:nvPr>
        </p:nvSpPr>
        <p:spPr/>
        <p:txBody>
          <a:bodyPr/>
          <a:lstStyle/>
          <a:p>
            <a:fld id="{689A4653-5125-C641-9AC4-E3A7696DA362}" type="slidenum">
              <a:rPr lang="en-US" smtClean="0"/>
              <a:t>17</a:t>
            </a:fld>
            <a:endParaRPr lang="en-US"/>
          </a:p>
        </p:txBody>
      </p:sp>
    </p:spTree>
    <p:extLst>
      <p:ext uri="{BB962C8B-B14F-4D97-AF65-F5344CB8AC3E}">
        <p14:creationId xmlns:p14="http://schemas.microsoft.com/office/powerpoint/2010/main" val="3848451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0949" y="658277"/>
            <a:ext cx="8442904" cy="6324808"/>
          </a:xfrm>
          <a:prstGeom prst="rect">
            <a:avLst/>
          </a:prstGeom>
        </p:spPr>
        <p:txBody>
          <a:bodyPr wrap="square">
            <a:spAutoFit/>
          </a:bodyPr>
          <a:lstStyle/>
          <a:p>
            <a:pPr marL="342900" indent="-342900">
              <a:buFont typeface="+mj-lt"/>
              <a:buAutoNum type="arabicPeriod"/>
            </a:pPr>
            <a:r>
              <a:rPr lang="en-US" sz="1500" dirty="0"/>
              <a:t>SN0696-May. 1, 2018,</a:t>
            </a:r>
            <a:r>
              <a:rPr lang="en-US" sz="1500" b="1" i="1" dirty="0">
                <a:hlinkClick r:id="rId2"/>
              </a:rPr>
              <a:t>STAR Collaboration Beam Use Request for Runs 19 and 20</a:t>
            </a:r>
            <a:endParaRPr lang="en-US" sz="1500" i="1" dirty="0"/>
          </a:p>
          <a:p>
            <a:pPr marL="342900" indent="-342900">
              <a:buFont typeface="+mj-lt"/>
              <a:buAutoNum type="arabicPeriod"/>
            </a:pPr>
            <a:r>
              <a:rPr lang="en-US" sz="1500" dirty="0"/>
              <a:t>SN0669-May. 11, 2017,</a:t>
            </a:r>
            <a:r>
              <a:rPr lang="en-US" sz="1500" b="1" i="1" dirty="0">
                <a:hlinkClick r:id="rId3"/>
              </a:rPr>
              <a:t>The STAR midrapidity pp, pA, AA physics program beyond BES-II</a:t>
            </a:r>
            <a:endParaRPr lang="en-US" sz="1500" i="1" dirty="0"/>
          </a:p>
          <a:p>
            <a:pPr marL="342900" indent="-342900">
              <a:buFont typeface="+mj-lt"/>
              <a:buAutoNum type="arabicPeriod"/>
            </a:pPr>
            <a:r>
              <a:rPr lang="en-US" sz="1500" dirty="0"/>
              <a:t>SN0688-Mar. 9, 2018,</a:t>
            </a:r>
            <a:r>
              <a:rPr lang="en-US" sz="1500" b="1" i="1" dirty="0">
                <a:hlinkClick r:id="rId4"/>
              </a:rPr>
              <a:t>Results from Large Scale STAR Raw Data Reconstruction on NERSC HPC</a:t>
            </a:r>
            <a:endParaRPr lang="en-US" sz="1500" b="1" i="1" dirty="0"/>
          </a:p>
          <a:p>
            <a:pPr marL="342900" indent="-342900">
              <a:buFont typeface="+mj-lt"/>
              <a:buAutoNum type="arabicPeriod"/>
            </a:pPr>
            <a:r>
              <a:rPr lang="en-US" sz="1500" dirty="0"/>
              <a:t>SN0670-May. 15, 2017, </a:t>
            </a:r>
            <a:r>
              <a:rPr lang="en-US" sz="1500" b="1" i="1" dirty="0">
                <a:hlinkClick r:id="rId5"/>
              </a:rPr>
              <a:t>STAR Collaboration Beam Use Request for run 18 and run 19</a:t>
            </a:r>
            <a:endParaRPr lang="en-US" sz="1500" i="1" dirty="0"/>
          </a:p>
          <a:p>
            <a:pPr marL="342900" indent="-342900">
              <a:buFont typeface="+mj-lt"/>
              <a:buAutoNum type="arabicPeriod"/>
            </a:pPr>
            <a:r>
              <a:rPr lang="en-US" sz="1500" dirty="0"/>
              <a:t>SN0657-May. 30, 2016, </a:t>
            </a:r>
            <a:r>
              <a:rPr lang="en-US" sz="1500" b="1" i="1" dirty="0">
                <a:hlinkClick r:id="rId6"/>
              </a:rPr>
              <a:t>The STAR Beam Use Requests for run 17 and run 18 (2016)</a:t>
            </a:r>
            <a:endParaRPr lang="en-US" sz="1500" dirty="0"/>
          </a:p>
          <a:p>
            <a:pPr marL="342900" indent="-342900">
              <a:buFont typeface="+mj-lt"/>
              <a:buAutoNum type="arabicPeriod"/>
            </a:pPr>
            <a:r>
              <a:rPr lang="en-US" sz="1500" dirty="0"/>
              <a:t>The RHIC Cold QCD Plan from 2017 to 2023: A portal to the EIC - Jan. 2016, draft: </a:t>
            </a:r>
            <a:r>
              <a:rPr lang="en-US" sz="1500" b="1" dirty="0">
                <a:hlinkClick r:id="rId7"/>
              </a:rPr>
              <a:t>December 2015</a:t>
            </a:r>
            <a:endParaRPr lang="en-US" sz="1500" dirty="0"/>
          </a:p>
          <a:p>
            <a:pPr marL="342900" indent="-342900">
              <a:buFont typeface="+mj-lt"/>
              <a:buAutoNum type="arabicPeriod"/>
            </a:pPr>
            <a:r>
              <a:rPr lang="en-US" sz="1500" dirty="0"/>
              <a:t>SN0666-May. 1, 2016,</a:t>
            </a:r>
            <a:r>
              <a:rPr lang="en-US" sz="1500" b="1" i="1" dirty="0">
                <a:hlinkClick r:id="rId8"/>
              </a:rPr>
              <a:t>An Event Plane Detector for STAR</a:t>
            </a:r>
            <a:endParaRPr lang="en-US" sz="1500" dirty="0"/>
          </a:p>
          <a:p>
            <a:pPr marL="342900" indent="-342900">
              <a:buFont typeface="+mj-lt"/>
              <a:buAutoNum type="arabicPeriod"/>
            </a:pPr>
            <a:r>
              <a:rPr lang="en-US" sz="1500" dirty="0"/>
              <a:t>SN0665-Sep. 16, 2016,</a:t>
            </a:r>
            <a:r>
              <a:rPr lang="en-US" sz="1500" b="1" i="1" dirty="0">
                <a:hlinkClick r:id="rId9"/>
              </a:rPr>
              <a:t>Physics Program for the STAR/CBM eTOF Upgrade</a:t>
            </a:r>
            <a:endParaRPr lang="en-US" sz="1500" dirty="0"/>
          </a:p>
          <a:p>
            <a:pPr marL="342900" indent="-342900">
              <a:buFont typeface="+mj-lt"/>
              <a:buAutoNum type="arabicPeriod"/>
            </a:pPr>
            <a:r>
              <a:rPr lang="en-US" sz="1500" dirty="0"/>
              <a:t>SN0648 - January, 2016, </a:t>
            </a:r>
            <a:r>
              <a:rPr lang="en-US" sz="1500" b="1" dirty="0">
                <a:hlinkClick r:id="rId10"/>
              </a:rPr>
              <a:t>STAR Forward Calorimeter and Forward Tracking Systems beyond BES-II</a:t>
            </a:r>
            <a:endParaRPr lang="en-US" sz="1500" dirty="0"/>
          </a:p>
          <a:p>
            <a:pPr marL="342900" indent="-342900">
              <a:buFont typeface="+mj-lt"/>
              <a:buAutoNum type="arabicPeriod"/>
            </a:pPr>
            <a:r>
              <a:rPr lang="en-US" sz="1500" dirty="0"/>
              <a:t>SN0644 - Nov. 29, 2016, </a:t>
            </a:r>
            <a:r>
              <a:rPr lang="en-US" sz="1500" b="1" dirty="0">
                <a:hlinkClick r:id="rId11"/>
              </a:rPr>
              <a:t>Technical Design Report for the </a:t>
            </a:r>
            <a:r>
              <a:rPr lang="en-US" sz="1500" b="1" dirty="0" err="1">
                <a:hlinkClick r:id="rId11"/>
              </a:rPr>
              <a:t>iTPC</a:t>
            </a:r>
            <a:r>
              <a:rPr lang="en-US" sz="1500" b="1" dirty="0">
                <a:hlinkClick r:id="rId11"/>
              </a:rPr>
              <a:t> Upgrade</a:t>
            </a:r>
            <a:endParaRPr lang="en-US" sz="1500" dirty="0"/>
          </a:p>
          <a:p>
            <a:pPr marL="342900" indent="-342900">
              <a:buFont typeface="+mj-lt"/>
              <a:buAutoNum type="arabicPeriod"/>
            </a:pPr>
            <a:r>
              <a:rPr lang="en-US" sz="1500" dirty="0"/>
              <a:t>SN0640-Oct. 19, 2015, </a:t>
            </a:r>
            <a:r>
              <a:rPr lang="en-US" sz="1500" b="1" dirty="0">
                <a:hlinkClick r:id="rId12"/>
              </a:rPr>
              <a:t>Physics Opportunities with STAR in 2020+</a:t>
            </a:r>
            <a:endParaRPr lang="en-US" sz="1500" dirty="0"/>
          </a:p>
          <a:p>
            <a:pPr marL="342900" indent="-342900">
              <a:buFont typeface="+mj-lt"/>
              <a:buAutoNum type="arabicPeriod"/>
            </a:pPr>
            <a:r>
              <a:rPr lang="en-US" sz="1500" dirty="0"/>
              <a:t>SN0639-Oct. 15, 2015, </a:t>
            </a:r>
            <a:r>
              <a:rPr lang="en-US" sz="1500" b="1" dirty="0">
                <a:hlinkClick r:id="rId13"/>
              </a:rPr>
              <a:t>Letter of Interest: CBM TOF as STAR Endcap TOF for BES-II at RHIC</a:t>
            </a:r>
            <a:endParaRPr lang="en-US" sz="1500" dirty="0"/>
          </a:p>
          <a:p>
            <a:pPr marL="342900" indent="-342900">
              <a:buFont typeface="+mj-lt"/>
              <a:buAutoNum type="arabicPeriod"/>
            </a:pPr>
            <a:r>
              <a:rPr lang="en-US" sz="1500" dirty="0"/>
              <a:t>SN0625-May. 19, 2015, </a:t>
            </a:r>
            <a:r>
              <a:rPr lang="en-US" sz="1500" b="1" dirty="0">
                <a:hlinkClick r:id="rId14"/>
              </a:rPr>
              <a:t>RHIC Beam Use Request for runs 16 and 17</a:t>
            </a:r>
            <a:endParaRPr lang="en-US" sz="1500" dirty="0"/>
          </a:p>
          <a:p>
            <a:pPr marL="342900" indent="-342900">
              <a:buFont typeface="+mj-lt"/>
              <a:buAutoNum type="arabicPeriod"/>
            </a:pPr>
            <a:r>
              <a:rPr lang="en-US" sz="1500" dirty="0"/>
              <a:t>SN0619-Feb. 18, 2015, </a:t>
            </a:r>
            <a:r>
              <a:rPr lang="en-US" sz="1500" b="1" dirty="0">
                <a:hlinkClick r:id="rId15"/>
              </a:rPr>
              <a:t>A Proposal for STAR Inner TPC Sector Upgrade (</a:t>
            </a:r>
            <a:r>
              <a:rPr lang="en-US" sz="1500" b="1" dirty="0" err="1">
                <a:hlinkClick r:id="rId15"/>
              </a:rPr>
              <a:t>iTPC</a:t>
            </a:r>
            <a:r>
              <a:rPr lang="en-US" sz="1500" b="1" dirty="0">
                <a:hlinkClick r:id="rId15"/>
              </a:rPr>
              <a:t>)</a:t>
            </a:r>
            <a:endParaRPr lang="en-US" sz="1500" dirty="0"/>
          </a:p>
          <a:p>
            <a:pPr marL="342900" indent="-342900">
              <a:buFont typeface="+mj-lt"/>
              <a:buAutoNum type="arabicPeriod"/>
            </a:pPr>
            <a:r>
              <a:rPr lang="en-US" sz="1500" dirty="0"/>
              <a:t>SN0617-Jan. 19, 2015, </a:t>
            </a:r>
            <a:r>
              <a:rPr lang="en-US" sz="1500" b="1" dirty="0">
                <a:hlinkClick r:id="rId16"/>
              </a:rPr>
              <a:t>a case for run16 pp510 (supplementary material)</a:t>
            </a:r>
            <a:endParaRPr lang="en-US" sz="1500" dirty="0"/>
          </a:p>
          <a:p>
            <a:pPr marL="342900" indent="-342900">
              <a:buFont typeface="+mj-lt"/>
              <a:buAutoNum type="arabicPeriod"/>
            </a:pPr>
            <a:r>
              <a:rPr lang="en-US" sz="1500" dirty="0"/>
              <a:t>e-Print: </a:t>
            </a:r>
            <a:r>
              <a:rPr lang="en-US" sz="1500" b="1" dirty="0">
                <a:hlinkClick r:id="rId17"/>
              </a:rPr>
              <a:t>arXiv:1502.02730</a:t>
            </a:r>
            <a:r>
              <a:rPr lang="en-US" sz="1500" dirty="0"/>
              <a:t>, </a:t>
            </a:r>
            <a:br>
              <a:rPr lang="en-US" sz="1500" dirty="0"/>
            </a:br>
            <a:r>
              <a:rPr lang="en-US" sz="1500" dirty="0"/>
              <a:t>The Hot QCD White Paper: Exploring the Phases of QCD at RHIC and the LHC</a:t>
            </a:r>
          </a:p>
          <a:p>
            <a:pPr marL="342900" indent="-342900">
              <a:buFont typeface="+mj-lt"/>
              <a:buAutoNum type="arabicPeriod"/>
            </a:pPr>
            <a:r>
              <a:rPr lang="en-US" sz="1500" dirty="0"/>
              <a:t>e-Print: </a:t>
            </a:r>
            <a:r>
              <a:rPr lang="en-US" sz="1500" b="1" dirty="0">
                <a:hlinkClick r:id="rId18"/>
              </a:rPr>
              <a:t>arXiv:1501.06477</a:t>
            </a:r>
            <a:r>
              <a:rPr lang="en-US" sz="1500" dirty="0"/>
              <a:t>, Exploring the properties of the phases of QCD matter - research opportunities and priorities for the next decade</a:t>
            </a:r>
          </a:p>
          <a:p>
            <a:pPr marL="342900" indent="-342900">
              <a:buFont typeface="+mj-lt"/>
              <a:buAutoNum type="arabicPeriod"/>
            </a:pPr>
            <a:r>
              <a:rPr lang="en-US" sz="1500" dirty="0"/>
              <a:t>SN0606-Jun. 2, 2014, </a:t>
            </a:r>
            <a:r>
              <a:rPr lang="en-US" sz="1500" b="1" dirty="0">
                <a:hlinkClick r:id="rId19"/>
              </a:rPr>
              <a:t>STAR Beam Use Request (BUR) for run-15 and run-16</a:t>
            </a:r>
            <a:endParaRPr lang="en-US" sz="1500" dirty="0"/>
          </a:p>
          <a:p>
            <a:pPr marL="342900" indent="-342900">
              <a:buFont typeface="+mj-lt"/>
              <a:buAutoNum type="arabicPeriod"/>
            </a:pPr>
            <a:r>
              <a:rPr lang="en-US" sz="1500" dirty="0"/>
              <a:t>SN0605-Jun. 1, 2014, </a:t>
            </a:r>
            <a:r>
              <a:rPr lang="en-US" sz="1500" b="1" dirty="0">
                <a:hlinkClick r:id="rId20"/>
              </a:rPr>
              <a:t>A polarized </a:t>
            </a:r>
            <a:r>
              <a:rPr lang="en-US" sz="1500" b="1" dirty="0" err="1">
                <a:hlinkClick r:id="rId20"/>
              </a:rPr>
              <a:t>p+p</a:t>
            </a:r>
            <a:r>
              <a:rPr lang="en-US" sz="1500" b="1" dirty="0">
                <a:hlinkClick r:id="rId20"/>
              </a:rPr>
              <a:t> and </a:t>
            </a:r>
            <a:r>
              <a:rPr lang="en-US" sz="1500" b="1" dirty="0" err="1">
                <a:hlinkClick r:id="rId20"/>
              </a:rPr>
              <a:t>p+A</a:t>
            </a:r>
            <a:r>
              <a:rPr lang="en-US" sz="1500" b="1" dirty="0">
                <a:hlinkClick r:id="rId20"/>
              </a:rPr>
              <a:t> program for the next years</a:t>
            </a:r>
            <a:endParaRPr lang="en-US" sz="1500" dirty="0"/>
          </a:p>
          <a:p>
            <a:pPr marL="342900" indent="-342900">
              <a:buFont typeface="+mj-lt"/>
              <a:buAutoNum type="arabicPeriod"/>
            </a:pPr>
            <a:r>
              <a:rPr lang="en-US" sz="1500" dirty="0"/>
              <a:t>SN0598-Mar. 28, 2014, </a:t>
            </a:r>
            <a:r>
              <a:rPr lang="en-US" sz="1500" b="1" dirty="0">
                <a:hlinkClick r:id="rId21"/>
              </a:rPr>
              <a:t>Studying the Phase Diagram of QCD Matter at RHIC</a:t>
            </a:r>
            <a:endParaRPr lang="en-US" sz="1500" dirty="0"/>
          </a:p>
          <a:p>
            <a:pPr marL="342900" indent="-342900">
              <a:buFont typeface="+mj-lt"/>
              <a:buAutoNum type="arabicPeriod"/>
            </a:pPr>
            <a:r>
              <a:rPr lang="en-US" sz="1500" dirty="0"/>
              <a:t>SN0592-Oct. 1, 2013,  </a:t>
            </a:r>
            <a:r>
              <a:rPr lang="en-US" sz="1500" b="1" dirty="0" err="1">
                <a:hlinkClick r:id="rId22"/>
              </a:rPr>
              <a:t>eSTARLetter</a:t>
            </a:r>
            <a:r>
              <a:rPr lang="en-US" sz="1500" b="1" dirty="0">
                <a:hlinkClick r:id="rId22"/>
              </a:rPr>
              <a:t> of Intent</a:t>
            </a:r>
            <a:endParaRPr lang="en-US" sz="1500" dirty="0"/>
          </a:p>
          <a:p>
            <a:pPr marL="342900" indent="-342900">
              <a:buFont typeface="+mj-lt"/>
              <a:buAutoNum type="arabicPeriod"/>
            </a:pPr>
            <a:r>
              <a:rPr lang="en-US" sz="1500" dirty="0"/>
              <a:t>2014 Computing plan </a:t>
            </a:r>
            <a:r>
              <a:rPr lang="en-US" sz="1500" dirty="0">
                <a:hlinkClick r:id="rId23"/>
              </a:rPr>
              <a:t>https://drupal.star.bnl.gov/STAR/starnotes/private/psn0622</a:t>
            </a:r>
            <a:r>
              <a:rPr lang="en-US" sz="1500" dirty="0"/>
              <a:t> </a:t>
            </a:r>
          </a:p>
          <a:p>
            <a:pPr marL="342900" indent="-342900">
              <a:buFont typeface="+mj-lt"/>
              <a:buAutoNum type="arabicPeriod"/>
            </a:pPr>
            <a:r>
              <a:rPr lang="en-US" sz="1500" dirty="0"/>
              <a:t>SN0588-Aug. 21, 2013, </a:t>
            </a:r>
            <a:r>
              <a:rPr lang="en-US" sz="1500" b="1" dirty="0" err="1">
                <a:hlinkClick r:id="rId24"/>
              </a:rPr>
              <a:t>EsNETHEP</a:t>
            </a:r>
            <a:r>
              <a:rPr lang="en-US" sz="1500" b="1" dirty="0">
                <a:hlinkClick r:id="rId24"/>
              </a:rPr>
              <a:t>/NP Science Network Requirements 2013</a:t>
            </a:r>
            <a:endParaRPr lang="en-US" sz="1500" dirty="0"/>
          </a:p>
          <a:p>
            <a:pPr marL="342900" indent="-342900">
              <a:buFont typeface="+mj-lt"/>
              <a:buAutoNum type="arabicPeriod"/>
            </a:pPr>
            <a:r>
              <a:rPr lang="en-US" sz="1500" dirty="0"/>
              <a:t>STAR Decadal Plan, December 2010, </a:t>
            </a:r>
            <a:r>
              <a:rPr lang="en-US" sz="1500" b="1" dirty="0">
                <a:hlinkClick r:id="rId25"/>
              </a:rPr>
              <a:t>https://drupal.star.bnl.gov/STAR/starnotes/public/sn0645</a:t>
            </a:r>
            <a:r>
              <a:rPr lang="en-US" sz="1500" dirty="0"/>
              <a:t> </a:t>
            </a:r>
          </a:p>
        </p:txBody>
      </p:sp>
      <p:sp>
        <p:nvSpPr>
          <p:cNvPr id="3" name="Slide Number Placeholder 2"/>
          <p:cNvSpPr>
            <a:spLocks noGrp="1"/>
          </p:cNvSpPr>
          <p:nvPr>
            <p:ph type="sldNum" sz="quarter" idx="12"/>
          </p:nvPr>
        </p:nvSpPr>
        <p:spPr/>
        <p:txBody>
          <a:bodyPr/>
          <a:lstStyle/>
          <a:p>
            <a:fld id="{79E2D112-0B65-EE46-99D6-3CC65C058F22}" type="slidenum">
              <a:rPr lang="en-US" smtClean="0"/>
              <a:t>18</a:t>
            </a:fld>
            <a:endParaRPr lang="en-US"/>
          </a:p>
        </p:txBody>
      </p:sp>
      <p:sp>
        <p:nvSpPr>
          <p:cNvPr id="4" name="TextBox 3">
            <a:extLst>
              <a:ext uri="{FF2B5EF4-FFF2-40B4-BE49-F238E27FC236}">
                <a16:creationId xmlns:a16="http://schemas.microsoft.com/office/drawing/2014/main" id="{75D7DB71-726D-0442-96D8-696793EE0FE6}"/>
              </a:ext>
            </a:extLst>
          </p:cNvPr>
          <p:cNvSpPr txBox="1"/>
          <p:nvPr/>
        </p:nvSpPr>
        <p:spPr>
          <a:xfrm>
            <a:off x="1664353" y="135057"/>
            <a:ext cx="8709500" cy="523220"/>
          </a:xfrm>
          <a:prstGeom prst="rect">
            <a:avLst/>
          </a:prstGeom>
          <a:noFill/>
        </p:spPr>
        <p:txBody>
          <a:bodyPr wrap="none" rtlCol="0">
            <a:spAutoFit/>
          </a:bodyPr>
          <a:lstStyle/>
          <a:p>
            <a:r>
              <a:rPr lang="en-US" sz="2800" b="1" dirty="0">
                <a:solidFill>
                  <a:srgbClr val="FF0000"/>
                </a:solidFill>
              </a:rPr>
              <a:t>STAR Public documents on future programs and upgrades</a:t>
            </a:r>
          </a:p>
        </p:txBody>
      </p:sp>
    </p:spTree>
    <p:extLst>
      <p:ext uri="{BB962C8B-B14F-4D97-AF65-F5344CB8AC3E}">
        <p14:creationId xmlns:p14="http://schemas.microsoft.com/office/powerpoint/2010/main" val="875346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E28B41BE-BE39-C04D-8847-8A12ACE0B302}"/>
              </a:ext>
            </a:extLst>
          </p:cNvPr>
          <p:cNvPicPr>
            <a:picLocks noChangeAspect="1"/>
          </p:cNvPicPr>
          <p:nvPr/>
        </p:nvPicPr>
        <p:blipFill>
          <a:blip r:embed="rId2"/>
          <a:stretch>
            <a:fillRect/>
          </a:stretch>
        </p:blipFill>
        <p:spPr>
          <a:xfrm>
            <a:off x="4181856" y="276146"/>
            <a:ext cx="3986784" cy="2717718"/>
          </a:xfrm>
          <a:prstGeom prst="rect">
            <a:avLst/>
          </a:prstGeom>
        </p:spPr>
      </p:pic>
      <p:sp>
        <p:nvSpPr>
          <p:cNvPr id="2" name="Title 1">
            <a:extLst>
              <a:ext uri="{FF2B5EF4-FFF2-40B4-BE49-F238E27FC236}">
                <a16:creationId xmlns:a16="http://schemas.microsoft.com/office/drawing/2014/main" id="{2CAE271E-5E97-0D4C-8686-6ECAD329D2C5}"/>
              </a:ext>
            </a:extLst>
          </p:cNvPr>
          <p:cNvSpPr>
            <a:spLocks noGrp="1"/>
          </p:cNvSpPr>
          <p:nvPr>
            <p:ph type="title"/>
          </p:nvPr>
        </p:nvSpPr>
        <p:spPr>
          <a:xfrm>
            <a:off x="190734" y="211296"/>
            <a:ext cx="4313548" cy="756539"/>
          </a:xfrm>
        </p:spPr>
        <p:txBody>
          <a:bodyPr/>
          <a:lstStyle/>
          <a:p>
            <a:r>
              <a:rPr lang="en-US" b="1" dirty="0">
                <a:solidFill>
                  <a:srgbClr val="FF0000"/>
                </a:solidFill>
              </a:rPr>
              <a:t>Recent Highlights</a:t>
            </a:r>
          </a:p>
        </p:txBody>
      </p:sp>
      <p:sp>
        <p:nvSpPr>
          <p:cNvPr id="3" name="Content Placeholder 2">
            <a:extLst>
              <a:ext uri="{FF2B5EF4-FFF2-40B4-BE49-F238E27FC236}">
                <a16:creationId xmlns:a16="http://schemas.microsoft.com/office/drawing/2014/main" id="{BDDDAD07-0D56-124F-8B23-6EF28C737799}"/>
              </a:ext>
            </a:extLst>
          </p:cNvPr>
          <p:cNvSpPr>
            <a:spLocks noGrp="1"/>
          </p:cNvSpPr>
          <p:nvPr>
            <p:ph idx="1"/>
          </p:nvPr>
        </p:nvSpPr>
        <p:spPr>
          <a:xfrm>
            <a:off x="0" y="1058704"/>
            <a:ext cx="5218176" cy="2154268"/>
          </a:xfrm>
        </p:spPr>
        <p:txBody>
          <a:bodyPr/>
          <a:lstStyle/>
          <a:p>
            <a:r>
              <a:rPr lang="en-US" dirty="0"/>
              <a:t>Charm Flow v</a:t>
            </a:r>
            <a:r>
              <a:rPr lang="en-US" baseline="-25000" dirty="0"/>
              <a:t>0</a:t>
            </a:r>
            <a:r>
              <a:rPr lang="en-US" dirty="0"/>
              <a:t>,v</a:t>
            </a:r>
            <a:r>
              <a:rPr lang="en-US" baseline="-25000" dirty="0"/>
              <a:t>1</a:t>
            </a:r>
            <a:r>
              <a:rPr lang="en-US" dirty="0"/>
              <a:t>, v</a:t>
            </a:r>
            <a:r>
              <a:rPr lang="en-US" baseline="-25000" dirty="0"/>
              <a:t>2</a:t>
            </a:r>
          </a:p>
          <a:p>
            <a:r>
              <a:rPr lang="en-US" dirty="0"/>
              <a:t>Jet Deflection Angle</a:t>
            </a:r>
          </a:p>
          <a:p>
            <a:r>
              <a:rPr lang="en-US" dirty="0"/>
              <a:t>CME Background Estimates </a:t>
            </a:r>
          </a:p>
          <a:p>
            <a:r>
              <a:rPr lang="en-US" dirty="0"/>
              <a:t>R</a:t>
            </a:r>
            <a:r>
              <a:rPr lang="en-US" baseline="-25000" dirty="0"/>
              <a:t>AA</a:t>
            </a:r>
            <a:r>
              <a:rPr lang="en-US" dirty="0"/>
              <a:t> of Separated Upsilon States</a:t>
            </a:r>
          </a:p>
        </p:txBody>
      </p:sp>
      <p:sp>
        <p:nvSpPr>
          <p:cNvPr id="4" name="Slide Number Placeholder 3">
            <a:extLst>
              <a:ext uri="{FF2B5EF4-FFF2-40B4-BE49-F238E27FC236}">
                <a16:creationId xmlns:a16="http://schemas.microsoft.com/office/drawing/2014/main" id="{9EB2B1C1-E764-C242-ADD6-4ABB74532400}"/>
              </a:ext>
            </a:extLst>
          </p:cNvPr>
          <p:cNvSpPr>
            <a:spLocks noGrp="1"/>
          </p:cNvSpPr>
          <p:nvPr>
            <p:ph type="sldNum" sz="quarter" idx="12"/>
          </p:nvPr>
        </p:nvSpPr>
        <p:spPr/>
        <p:txBody>
          <a:bodyPr/>
          <a:lstStyle/>
          <a:p>
            <a:fld id="{689A4653-5125-C641-9AC4-E3A7696DA362}" type="slidenum">
              <a:rPr lang="en-US" smtClean="0"/>
              <a:t>19</a:t>
            </a:fld>
            <a:endParaRPr lang="en-US"/>
          </a:p>
        </p:txBody>
      </p:sp>
      <p:sp>
        <p:nvSpPr>
          <p:cNvPr id="6" name="TextBox 5">
            <a:extLst>
              <a:ext uri="{FF2B5EF4-FFF2-40B4-BE49-F238E27FC236}">
                <a16:creationId xmlns:a16="http://schemas.microsoft.com/office/drawing/2014/main" id="{EB551AB1-255D-5D41-9269-A85F4E083528}"/>
              </a:ext>
            </a:extLst>
          </p:cNvPr>
          <p:cNvSpPr txBox="1"/>
          <p:nvPr/>
        </p:nvSpPr>
        <p:spPr>
          <a:xfrm>
            <a:off x="9673455" y="-4207"/>
            <a:ext cx="2065758" cy="369332"/>
          </a:xfrm>
          <a:prstGeom prst="rect">
            <a:avLst/>
          </a:prstGeom>
          <a:noFill/>
        </p:spPr>
        <p:txBody>
          <a:bodyPr wrap="none" rtlCol="0">
            <a:spAutoFit/>
          </a:bodyPr>
          <a:lstStyle/>
          <a:p>
            <a:r>
              <a:rPr lang="en-US" dirty="0"/>
              <a:t>STAR, PRC 96 (2017)</a:t>
            </a:r>
          </a:p>
        </p:txBody>
      </p:sp>
      <p:pic>
        <p:nvPicPr>
          <p:cNvPr id="7" name="Content Placeholder 4">
            <a:extLst>
              <a:ext uri="{FF2B5EF4-FFF2-40B4-BE49-F238E27FC236}">
                <a16:creationId xmlns:a16="http://schemas.microsoft.com/office/drawing/2014/main" id="{A1B53232-6375-FC4E-8072-C68DBA121F96}"/>
              </a:ext>
            </a:extLst>
          </p:cNvPr>
          <p:cNvPicPr>
            <a:picLocks noChangeAspect="1"/>
          </p:cNvPicPr>
          <p:nvPr/>
        </p:nvPicPr>
        <p:blipFill>
          <a:blip r:embed="rId3"/>
          <a:stretch>
            <a:fillRect/>
          </a:stretch>
        </p:blipFill>
        <p:spPr>
          <a:xfrm>
            <a:off x="4571405" y="3385142"/>
            <a:ext cx="7709079" cy="2971207"/>
          </a:xfrm>
          <a:prstGeom prst="rect">
            <a:avLst/>
          </a:prstGeom>
        </p:spPr>
      </p:pic>
      <p:pic>
        <p:nvPicPr>
          <p:cNvPr id="8" name="Picture 2" descr="https://drupal.star.bnl.gov/STAR/files/starpublications/265/Fig21.png">
            <a:extLst>
              <a:ext uri="{FF2B5EF4-FFF2-40B4-BE49-F238E27FC236}">
                <a16:creationId xmlns:a16="http://schemas.microsoft.com/office/drawing/2014/main" id="{F89726DE-E9E3-C04B-8BDB-3C6F4F4A96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508" r="4255" b="36286"/>
          <a:stretch/>
        </p:blipFill>
        <p:spPr bwMode="auto">
          <a:xfrm>
            <a:off x="8168640" y="384454"/>
            <a:ext cx="4111844" cy="2459268"/>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5">
            <a:extLst>
              <a:ext uri="{FF2B5EF4-FFF2-40B4-BE49-F238E27FC236}">
                <a16:creationId xmlns:a16="http://schemas.microsoft.com/office/drawing/2014/main" id="{783F87FD-387D-C641-A131-8568897192CC}"/>
              </a:ext>
            </a:extLst>
          </p:cNvPr>
          <p:cNvPicPr>
            <a:picLocks noChangeAspect="1"/>
          </p:cNvPicPr>
          <p:nvPr/>
        </p:nvPicPr>
        <p:blipFill rotWithShape="1">
          <a:blip r:embed="rId5"/>
          <a:srcRect r="54596" b="30300"/>
          <a:stretch/>
        </p:blipFill>
        <p:spPr>
          <a:xfrm>
            <a:off x="281345" y="3303840"/>
            <a:ext cx="4262371" cy="3292031"/>
          </a:xfrm>
          <a:prstGeom prst="rect">
            <a:avLst/>
          </a:prstGeom>
        </p:spPr>
      </p:pic>
      <p:sp>
        <p:nvSpPr>
          <p:cNvPr id="11" name="TextBox 10">
            <a:extLst>
              <a:ext uri="{FF2B5EF4-FFF2-40B4-BE49-F238E27FC236}">
                <a16:creationId xmlns:a16="http://schemas.microsoft.com/office/drawing/2014/main" id="{956DF3CF-5B44-494F-8892-B5E402CE999F}"/>
              </a:ext>
            </a:extLst>
          </p:cNvPr>
          <p:cNvSpPr txBox="1"/>
          <p:nvPr/>
        </p:nvSpPr>
        <p:spPr>
          <a:xfrm>
            <a:off x="10107168" y="2843722"/>
            <a:ext cx="445956" cy="369332"/>
          </a:xfrm>
          <a:prstGeom prst="rect">
            <a:avLst/>
          </a:prstGeom>
          <a:noFill/>
        </p:spPr>
        <p:txBody>
          <a:bodyPr wrap="none" rtlCol="0">
            <a:spAutoFit/>
          </a:bodyPr>
          <a:lstStyle/>
          <a:p>
            <a:r>
              <a:rPr lang="en-US" dirty="0" err="1">
                <a:latin typeface="Symbol" pitchFamily="2" charset="2"/>
              </a:rPr>
              <a:t>Df</a:t>
            </a:r>
            <a:endParaRPr lang="en-US" dirty="0">
              <a:latin typeface="Symbol" pitchFamily="2" charset="2"/>
            </a:endParaRPr>
          </a:p>
        </p:txBody>
      </p:sp>
    </p:spTree>
    <p:extLst>
      <p:ext uri="{BB962C8B-B14F-4D97-AF65-F5344CB8AC3E}">
        <p14:creationId xmlns:p14="http://schemas.microsoft.com/office/powerpoint/2010/main" val="323067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3" name="Rectangle 28"/>
          <p:cNvSpPr>
            <a:spLocks noChangeArrowheads="1"/>
          </p:cNvSpPr>
          <p:nvPr/>
        </p:nvSpPr>
        <p:spPr bwMode="auto">
          <a:xfrm>
            <a:off x="2985357" y="69505"/>
            <a:ext cx="5759632" cy="534988"/>
          </a:xfrm>
          <a:prstGeom prst="rect">
            <a:avLst/>
          </a:prstGeom>
          <a:noFill/>
          <a:ln w="12700">
            <a:noFill/>
            <a:miter lim="800000"/>
            <a:headEnd/>
            <a:tailEnd/>
          </a:ln>
        </p:spPr>
        <p:txBody>
          <a:bodyPr lIns="91173" tIns="45587" rIns="91173" bIns="45587" anchor="ctr">
            <a:prstTxWarp prst="textNoShape">
              <a:avLst/>
            </a:prstTxWarp>
          </a:bodyPr>
          <a:lstStyle/>
          <a:p>
            <a:pPr algn="ctr" eaLnBrk="1" hangingPunct="1"/>
            <a:r>
              <a:rPr lang="en-US" sz="3600" b="1" dirty="0">
                <a:solidFill>
                  <a:srgbClr val="FF0000"/>
                </a:solidFill>
                <a:latin typeface="+mj-lt"/>
                <a:ea typeface="Arial" pitchFamily="-108" charset="0"/>
                <a:cs typeface="Arial" pitchFamily="-108" charset="0"/>
              </a:rPr>
              <a:t>Current STAR Detector System</a:t>
            </a:r>
            <a:endParaRPr lang="el-GR" sz="3600" b="1" dirty="0">
              <a:solidFill>
                <a:srgbClr val="FF0000"/>
              </a:solidFill>
              <a:latin typeface="+mj-lt"/>
              <a:ea typeface="Arial" pitchFamily="-108" charset="0"/>
              <a:cs typeface="Arial" pitchFamily="-108" charset="0"/>
            </a:endParaRPr>
          </a:p>
        </p:txBody>
      </p:sp>
      <p:pic>
        <p:nvPicPr>
          <p:cNvPr id="109" name="Picture 87"/>
          <p:cNvPicPr>
            <a:picLocks noChangeAspect="1" noChangeArrowheads="1"/>
          </p:cNvPicPr>
          <p:nvPr/>
        </p:nvPicPr>
        <p:blipFill>
          <a:blip r:embed="rId3" cstate="print"/>
          <a:srcRect l="13113" t="7839" r="9182" b="20509"/>
          <a:stretch>
            <a:fillRect/>
          </a:stretch>
        </p:blipFill>
        <p:spPr bwMode="auto">
          <a:xfrm>
            <a:off x="1930402" y="660519"/>
            <a:ext cx="8318499" cy="5752981"/>
          </a:xfrm>
          <a:prstGeom prst="rect">
            <a:avLst/>
          </a:prstGeom>
          <a:noFill/>
          <a:ln w="9525">
            <a:noFill/>
            <a:miter lim="800000"/>
            <a:headEnd/>
            <a:tailEnd/>
          </a:ln>
        </p:spPr>
      </p:pic>
      <p:sp>
        <p:nvSpPr>
          <p:cNvPr id="101" name="Rounded Rectangle 100"/>
          <p:cNvSpPr/>
          <p:nvPr/>
        </p:nvSpPr>
        <p:spPr>
          <a:xfrm>
            <a:off x="6680200" y="762000"/>
            <a:ext cx="1066800" cy="3937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solidFill>
              </a:rPr>
              <a:t>TPC</a:t>
            </a:r>
          </a:p>
        </p:txBody>
      </p:sp>
      <p:sp>
        <p:nvSpPr>
          <p:cNvPr id="102" name="Rounded Rectangle 101"/>
          <p:cNvSpPr/>
          <p:nvPr/>
        </p:nvSpPr>
        <p:spPr>
          <a:xfrm>
            <a:off x="4394200" y="762000"/>
            <a:ext cx="1066800" cy="393700"/>
          </a:xfrm>
          <a:prstGeom prst="roundRect">
            <a:avLst/>
          </a:prstGeom>
          <a:solidFill>
            <a:srgbClr val="FFFFFF"/>
          </a:solidFill>
          <a:ln w="38100" cap="flat" cmpd="sng" algn="ctr">
            <a:solidFill>
              <a:srgbClr val="1B400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C00000"/>
                </a:solidFill>
              </a:rPr>
              <a:t>MTD</a:t>
            </a:r>
          </a:p>
        </p:txBody>
      </p:sp>
      <p:cxnSp>
        <p:nvCxnSpPr>
          <p:cNvPr id="104" name="Straight Connector 103"/>
          <p:cNvCxnSpPr>
            <a:stCxn id="102" idx="2"/>
          </p:cNvCxnSpPr>
          <p:nvPr/>
        </p:nvCxnSpPr>
        <p:spPr>
          <a:xfrm rot="5400000">
            <a:off x="4552950" y="1530350"/>
            <a:ext cx="749300" cy="1588"/>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105" name="Rounded Rectangle 104"/>
          <p:cNvSpPr/>
          <p:nvPr/>
        </p:nvSpPr>
        <p:spPr>
          <a:xfrm>
            <a:off x="3175000" y="762000"/>
            <a:ext cx="1219200" cy="3937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solidFill>
              </a:rPr>
              <a:t>Magnet</a:t>
            </a:r>
          </a:p>
        </p:txBody>
      </p:sp>
      <p:cxnSp>
        <p:nvCxnSpPr>
          <p:cNvPr id="106" name="Straight Connector 105"/>
          <p:cNvCxnSpPr>
            <a:stCxn id="105" idx="2"/>
          </p:cNvCxnSpPr>
          <p:nvPr/>
        </p:nvCxnSpPr>
        <p:spPr>
          <a:xfrm>
            <a:off x="3784600" y="1155700"/>
            <a:ext cx="723900" cy="1879600"/>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117" name="Rounded Rectangle 116"/>
          <p:cNvSpPr/>
          <p:nvPr/>
        </p:nvSpPr>
        <p:spPr>
          <a:xfrm>
            <a:off x="5537200" y="762000"/>
            <a:ext cx="1066800" cy="3937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solidFill>
              </a:rPr>
              <a:t>BEMC</a:t>
            </a:r>
          </a:p>
          <a:p>
            <a:pPr algn="ctr"/>
            <a:r>
              <a:rPr lang="en-US" b="1" dirty="0">
                <a:solidFill>
                  <a:srgbClr val="800000"/>
                </a:solidFill>
              </a:rPr>
              <a:t>BSMD</a:t>
            </a:r>
          </a:p>
        </p:txBody>
      </p:sp>
      <p:cxnSp>
        <p:nvCxnSpPr>
          <p:cNvPr id="118" name="Straight Connector 117"/>
          <p:cNvCxnSpPr>
            <a:stCxn id="117" idx="2"/>
          </p:cNvCxnSpPr>
          <p:nvPr/>
        </p:nvCxnSpPr>
        <p:spPr>
          <a:xfrm rot="5400000">
            <a:off x="5295900" y="1536701"/>
            <a:ext cx="1155703" cy="393700"/>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a:stCxn id="101" idx="2"/>
          </p:cNvCxnSpPr>
          <p:nvPr/>
        </p:nvCxnSpPr>
        <p:spPr>
          <a:xfrm rot="5400000">
            <a:off x="5899150" y="1543050"/>
            <a:ext cx="1701800" cy="927100"/>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124" name="Rounded Rectangle 123"/>
          <p:cNvSpPr/>
          <p:nvPr/>
        </p:nvSpPr>
        <p:spPr>
          <a:xfrm>
            <a:off x="8966200" y="762000"/>
            <a:ext cx="1066800" cy="3937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solidFill>
              </a:rPr>
              <a:t>BBC</a:t>
            </a:r>
          </a:p>
        </p:txBody>
      </p:sp>
      <p:sp>
        <p:nvSpPr>
          <p:cNvPr id="125" name="Rounded Rectangle 124"/>
          <p:cNvSpPr/>
          <p:nvPr/>
        </p:nvSpPr>
        <p:spPr>
          <a:xfrm>
            <a:off x="2108200" y="762000"/>
            <a:ext cx="1066800" cy="3937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solidFill>
              </a:rPr>
              <a:t>EEMCESMD</a:t>
            </a:r>
          </a:p>
        </p:txBody>
      </p:sp>
      <p:cxnSp>
        <p:nvCxnSpPr>
          <p:cNvPr id="126" name="Straight Connector 125"/>
          <p:cNvCxnSpPr>
            <a:stCxn id="124" idx="2"/>
          </p:cNvCxnSpPr>
          <p:nvPr/>
        </p:nvCxnSpPr>
        <p:spPr>
          <a:xfrm rot="5400000">
            <a:off x="7747000" y="1790700"/>
            <a:ext cx="2387600" cy="1117600"/>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25" idx="2"/>
          </p:cNvCxnSpPr>
          <p:nvPr/>
        </p:nvCxnSpPr>
        <p:spPr>
          <a:xfrm rot="16200000" flipH="1">
            <a:off x="2089150" y="1708150"/>
            <a:ext cx="1511300" cy="406400"/>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136" name="Rounded Rectangle 135"/>
          <p:cNvSpPr/>
          <p:nvPr/>
        </p:nvSpPr>
        <p:spPr>
          <a:xfrm>
            <a:off x="7823200" y="762000"/>
            <a:ext cx="1066800" cy="3937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800000"/>
                </a:solidFill>
              </a:rPr>
              <a:t>TOF</a:t>
            </a:r>
          </a:p>
        </p:txBody>
      </p:sp>
      <p:cxnSp>
        <p:nvCxnSpPr>
          <p:cNvPr id="143" name="Straight Connector 142"/>
          <p:cNvCxnSpPr>
            <a:stCxn id="136" idx="2"/>
          </p:cNvCxnSpPr>
          <p:nvPr/>
        </p:nvCxnSpPr>
        <p:spPr>
          <a:xfrm rot="5400000">
            <a:off x="6775450" y="1187450"/>
            <a:ext cx="1612900" cy="1549400"/>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149" name="Line 5"/>
          <p:cNvSpPr>
            <a:spLocks noChangeShapeType="1"/>
          </p:cNvSpPr>
          <p:nvPr/>
        </p:nvSpPr>
        <p:spPr bwMode="auto">
          <a:xfrm flipH="1">
            <a:off x="2603500" y="3276600"/>
            <a:ext cx="2654300" cy="1295400"/>
          </a:xfrm>
          <a:prstGeom prst="line">
            <a:avLst/>
          </a:prstGeom>
          <a:noFill/>
          <a:ln w="25400">
            <a:solidFill>
              <a:srgbClr val="FFFF00"/>
            </a:solidFill>
            <a:round/>
            <a:headEnd/>
            <a:tailEnd/>
          </a:ln>
        </p:spPr>
        <p:txBody>
          <a:bodyPr>
            <a:prstTxWarp prst="textNoShape">
              <a:avLst/>
            </a:prstTxWarp>
          </a:bodyPr>
          <a:lstStyle/>
          <a:p>
            <a:endParaRPr lang="en-US"/>
          </a:p>
        </p:txBody>
      </p:sp>
      <p:sp>
        <p:nvSpPr>
          <p:cNvPr id="150" name="Line 6"/>
          <p:cNvSpPr>
            <a:spLocks noChangeShapeType="1"/>
          </p:cNvSpPr>
          <p:nvPr/>
        </p:nvSpPr>
        <p:spPr bwMode="auto">
          <a:xfrm flipH="1">
            <a:off x="4610100" y="3416301"/>
            <a:ext cx="1016000" cy="2120900"/>
          </a:xfrm>
          <a:prstGeom prst="line">
            <a:avLst/>
          </a:prstGeom>
          <a:noFill/>
          <a:ln w="25400">
            <a:solidFill>
              <a:srgbClr val="FFFF00"/>
            </a:solidFill>
            <a:round/>
            <a:headEnd/>
            <a:tailEnd/>
          </a:ln>
        </p:spPr>
        <p:txBody>
          <a:bodyPr>
            <a:prstTxWarp prst="textNoShape">
              <a:avLst/>
            </a:prstTxWarp>
          </a:bodyPr>
          <a:lstStyle/>
          <a:p>
            <a:endParaRPr lang="en-US"/>
          </a:p>
        </p:txBody>
      </p:sp>
      <p:sp>
        <p:nvSpPr>
          <p:cNvPr id="151" name="Oval 150"/>
          <p:cNvSpPr/>
          <p:nvPr/>
        </p:nvSpPr>
        <p:spPr>
          <a:xfrm>
            <a:off x="2026076" y="4419600"/>
            <a:ext cx="2622124" cy="1752600"/>
          </a:xfrm>
          <a:prstGeom prst="ellipse">
            <a:avLst/>
          </a:prstGeom>
          <a:blipFill>
            <a:blip r:embed="rId4" cstate="screen"/>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52" name="Oval 151"/>
          <p:cNvSpPr/>
          <p:nvPr/>
        </p:nvSpPr>
        <p:spPr>
          <a:xfrm>
            <a:off x="5257800" y="3200400"/>
            <a:ext cx="381000" cy="304800"/>
          </a:xfrm>
          <a:prstGeom prst="ellipse">
            <a:avLst/>
          </a:prstGeom>
          <a:blipFill>
            <a:blip r:embed="rId4" cstate="screen"/>
            <a:stretch>
              <a:fillRect/>
            </a:stretch>
          </a:blip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53" name="Rounded Rectangle 152"/>
          <p:cNvSpPr/>
          <p:nvPr/>
        </p:nvSpPr>
        <p:spPr>
          <a:xfrm>
            <a:off x="4191000" y="5930900"/>
            <a:ext cx="1066800" cy="393700"/>
          </a:xfrm>
          <a:prstGeom prst="roundRect">
            <a:avLst/>
          </a:prstGeom>
          <a:solidFill>
            <a:srgbClr val="FFFFFF"/>
          </a:solidFill>
          <a:ln w="38100" cap="flat" cmpd="sng" algn="ctr">
            <a:solidFill>
              <a:srgbClr val="1B400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C00000"/>
                </a:solidFill>
              </a:rPr>
              <a:t>HFT</a:t>
            </a:r>
          </a:p>
        </p:txBody>
      </p:sp>
      <p:cxnSp>
        <p:nvCxnSpPr>
          <p:cNvPr id="154" name="Straight Connector 153"/>
          <p:cNvCxnSpPr>
            <a:stCxn id="153" idx="1"/>
          </p:cNvCxnSpPr>
          <p:nvPr/>
        </p:nvCxnSpPr>
        <p:spPr>
          <a:xfrm rot="10800000">
            <a:off x="3276600" y="5441950"/>
            <a:ext cx="914400" cy="685800"/>
          </a:xfrm>
          <a:prstGeom prst="line">
            <a:avLst/>
          </a:prstGeom>
          <a:ln>
            <a:solidFill>
              <a:srgbClr val="FFFF00"/>
            </a:solidFill>
            <a:tailEnd type="oval" w="lg" len="lg"/>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440086" y="6474996"/>
            <a:ext cx="7823488" cy="338554"/>
          </a:xfrm>
          <a:prstGeom prst="rect">
            <a:avLst/>
          </a:prstGeom>
          <a:noFill/>
        </p:spPr>
        <p:txBody>
          <a:bodyPr wrap="none" rtlCol="0">
            <a:spAutoFit/>
          </a:bodyPr>
          <a:lstStyle/>
          <a:p>
            <a:r>
              <a:rPr lang="en-US" sz="1600" dirty="0"/>
              <a:t>x10</a:t>
            </a:r>
            <a:r>
              <a:rPr lang="en-US" sz="1600" baseline="30000" dirty="0"/>
              <a:t>3</a:t>
            </a:r>
            <a:r>
              <a:rPr lang="en-US" sz="1600" dirty="0"/>
              <a:t> increases in DAQ rate (4000Hz) since 2000, most precise Silicon Detector(HFT 2014-16)</a:t>
            </a:r>
          </a:p>
        </p:txBody>
      </p:sp>
      <p:sp>
        <p:nvSpPr>
          <p:cNvPr id="26" name="Rounded Rectangle 25"/>
          <p:cNvSpPr/>
          <p:nvPr/>
        </p:nvSpPr>
        <p:spPr>
          <a:xfrm>
            <a:off x="2803738" y="1308099"/>
            <a:ext cx="1066800" cy="425451"/>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FMS</a:t>
            </a:r>
            <a:br>
              <a:rPr lang="en-US" b="1" dirty="0">
                <a:solidFill>
                  <a:srgbClr val="FF0000"/>
                </a:solidFill>
              </a:rPr>
            </a:br>
            <a:r>
              <a:rPr lang="en-US" b="1" dirty="0">
                <a:solidFill>
                  <a:srgbClr val="FF0000"/>
                </a:solidFill>
              </a:rPr>
              <a:t>FPS</a:t>
            </a:r>
          </a:p>
        </p:txBody>
      </p:sp>
      <p:sp>
        <p:nvSpPr>
          <p:cNvPr id="27" name="Rounded Rectangle 26"/>
          <p:cNvSpPr/>
          <p:nvPr/>
        </p:nvSpPr>
        <p:spPr>
          <a:xfrm>
            <a:off x="9181114" y="4077072"/>
            <a:ext cx="1066800" cy="539378"/>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RP</a:t>
            </a:r>
          </a:p>
          <a:p>
            <a:pPr algn="ctr"/>
            <a:r>
              <a:rPr lang="en-US" b="1" dirty="0">
                <a:solidFill>
                  <a:srgbClr val="800000"/>
                </a:solidFill>
              </a:rPr>
              <a:t>ZDC</a:t>
            </a:r>
          </a:p>
        </p:txBody>
      </p:sp>
      <p:sp>
        <p:nvSpPr>
          <p:cNvPr id="28" name="Rectangle 27"/>
          <p:cNvSpPr/>
          <p:nvPr/>
        </p:nvSpPr>
        <p:spPr>
          <a:xfrm>
            <a:off x="5934807" y="4813063"/>
            <a:ext cx="4312384" cy="1600438"/>
          </a:xfrm>
          <a:prstGeom prst="rect">
            <a:avLst/>
          </a:prstGeom>
          <a:solidFill>
            <a:schemeClr val="bg1">
              <a:lumMod val="75000"/>
              <a:alpha val="97000"/>
            </a:schemeClr>
          </a:solidFill>
        </p:spPr>
        <p:txBody>
          <a:bodyPr wrap="square">
            <a:spAutoFit/>
          </a:bodyPr>
          <a:lstStyle/>
          <a:p>
            <a:pPr algn="l"/>
            <a:r>
              <a:rPr lang="en-US" sz="1400" b="1" dirty="0"/>
              <a:t>NSAC </a:t>
            </a:r>
            <a:r>
              <a:rPr lang="en-US" altLang="zh-CN" sz="1400" b="1" dirty="0"/>
              <a:t>2015</a:t>
            </a:r>
            <a:r>
              <a:rPr lang="zh-CN" altLang="en-US" sz="1400" b="1" dirty="0"/>
              <a:t> </a:t>
            </a:r>
            <a:r>
              <a:rPr lang="en-US" sz="1400" b="1" dirty="0"/>
              <a:t>RECOMMENDATION #I: </a:t>
            </a:r>
            <a:br>
              <a:rPr lang="en-US" sz="1400" i="1" dirty="0"/>
            </a:br>
            <a:r>
              <a:rPr lang="en-US" sz="1400" b="1" dirty="0">
                <a:latin typeface="Comic Sans MS" panose="030F0902030302020204" pitchFamily="66" charset="0"/>
              </a:rPr>
              <a:t>The </a:t>
            </a:r>
            <a:r>
              <a:rPr lang="en-US" sz="1400" b="1" dirty="0">
                <a:solidFill>
                  <a:srgbClr val="FF0000"/>
                </a:solidFill>
                <a:latin typeface="Comic Sans MS" panose="030F0902030302020204" pitchFamily="66" charset="0"/>
              </a:rPr>
              <a:t>upgraded RHIC facility </a:t>
            </a:r>
            <a:r>
              <a:rPr lang="en-US" sz="1400" b="1" dirty="0">
                <a:latin typeface="Comic Sans MS" panose="030F0902030302020204" pitchFamily="66" charset="0"/>
              </a:rPr>
              <a:t>provides unique capabilities that must be utilized to explore the properties and phases of quark and gluon matter in the high temperatures of the early universe and to explore the spin structure of the proton.</a:t>
            </a:r>
          </a:p>
        </p:txBody>
      </p:sp>
      <p:sp>
        <p:nvSpPr>
          <p:cNvPr id="3" name="Slide Number Placeholder 2">
            <a:extLst>
              <a:ext uri="{FF2B5EF4-FFF2-40B4-BE49-F238E27FC236}">
                <a16:creationId xmlns:a16="http://schemas.microsoft.com/office/drawing/2014/main" id="{FA32500D-2539-1149-84C2-F15840F1C8BE}"/>
              </a:ext>
            </a:extLst>
          </p:cNvPr>
          <p:cNvSpPr>
            <a:spLocks noGrp="1"/>
          </p:cNvSpPr>
          <p:nvPr>
            <p:ph type="sldNum" sz="quarter" idx="12"/>
          </p:nvPr>
        </p:nvSpPr>
        <p:spPr/>
        <p:txBody>
          <a:bodyPr/>
          <a:lstStyle/>
          <a:p>
            <a:fld id="{689A4653-5125-C641-9AC4-E3A7696DA362}" type="slidenum">
              <a:rPr lang="en-US" smtClean="0"/>
              <a:t>2</a:t>
            </a:fld>
            <a:endParaRPr lang="en-US"/>
          </a:p>
        </p:txBody>
      </p:sp>
    </p:spTree>
    <p:extLst>
      <p:ext uri="{BB962C8B-B14F-4D97-AF65-F5344CB8AC3E}">
        <p14:creationId xmlns:p14="http://schemas.microsoft.com/office/powerpoint/2010/main" val="15281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10939" y="117145"/>
            <a:ext cx="6887542" cy="646331"/>
          </a:xfrm>
          <a:prstGeom prst="rect">
            <a:avLst/>
          </a:prstGeom>
          <a:solidFill>
            <a:schemeClr val="bg1"/>
          </a:solidFill>
          <a:ln>
            <a:noFill/>
          </a:ln>
        </p:spPr>
        <p:txBody>
          <a:bodyPr wrap="square" rtlCol="0">
            <a:spAutoFit/>
          </a:bodyPr>
          <a:lstStyle/>
          <a:p>
            <a:r>
              <a:rPr lang="en-US" altLang="zh-CN" sz="3600" b="1" dirty="0">
                <a:solidFill>
                  <a:srgbClr val="FF0000"/>
                </a:solidFill>
                <a:latin typeface="+mj-lt"/>
              </a:rPr>
              <a:t>STAR Major Upgrades for BES-II</a:t>
            </a:r>
            <a:endParaRPr lang="en-US" sz="3600" b="1" dirty="0">
              <a:solidFill>
                <a:srgbClr val="FF0000"/>
              </a:solidFill>
              <a:latin typeface="+mj-lt"/>
            </a:endParaRPr>
          </a:p>
        </p:txBody>
      </p:sp>
      <p:pic>
        <p:nvPicPr>
          <p:cNvPr id="134145" name="Picture 1"/>
          <p:cNvPicPr>
            <a:picLocks noChangeAspect="1" noChangeArrowheads="1"/>
          </p:cNvPicPr>
          <p:nvPr/>
        </p:nvPicPr>
        <p:blipFill>
          <a:blip r:embed="rId3" cstate="print"/>
          <a:srcRect/>
          <a:stretch>
            <a:fillRect/>
          </a:stretch>
        </p:blipFill>
        <p:spPr bwMode="auto">
          <a:xfrm>
            <a:off x="2743201" y="914400"/>
            <a:ext cx="6810375" cy="3295650"/>
          </a:xfrm>
          <a:prstGeom prst="rect">
            <a:avLst/>
          </a:prstGeom>
          <a:noFill/>
          <a:ln w="9525">
            <a:noFill/>
            <a:miter lim="800000"/>
            <a:headEnd/>
            <a:tailEnd/>
          </a:ln>
        </p:spPr>
      </p:pic>
      <p:sp>
        <p:nvSpPr>
          <p:cNvPr id="33" name="TextBox 32"/>
          <p:cNvSpPr txBox="1"/>
          <p:nvPr/>
        </p:nvSpPr>
        <p:spPr>
          <a:xfrm>
            <a:off x="959598" y="1914462"/>
            <a:ext cx="2623592" cy="2616101"/>
          </a:xfrm>
          <a:prstGeom prst="rect">
            <a:avLst/>
          </a:prstGeom>
          <a:solidFill>
            <a:schemeClr val="accent1">
              <a:lumMod val="20000"/>
              <a:lumOff val="80000"/>
            </a:schemeClr>
          </a:solidFill>
          <a:ln>
            <a:solidFill>
              <a:schemeClr val="tx1"/>
            </a:solidFill>
          </a:ln>
        </p:spPr>
        <p:txBody>
          <a:bodyPr wrap="square" rtlCol="0">
            <a:spAutoFit/>
          </a:bodyPr>
          <a:lstStyle/>
          <a:p>
            <a:r>
              <a:rPr lang="en-US" sz="2000" b="1" u="sng" dirty="0" err="1"/>
              <a:t>iTPC</a:t>
            </a:r>
            <a:r>
              <a:rPr lang="en-US" sz="2000" b="1" u="sng" dirty="0"/>
              <a:t>:</a:t>
            </a:r>
          </a:p>
          <a:p>
            <a:pPr algn="l">
              <a:buFont typeface="Arial" pitchFamily="34" charset="0"/>
              <a:buChar char="•"/>
            </a:pPr>
            <a:r>
              <a:rPr lang="en-US" dirty="0"/>
              <a:t> Rebuilds the inner sectors of the TPC</a:t>
            </a:r>
          </a:p>
          <a:p>
            <a:pPr algn="l">
              <a:buFont typeface="Arial" pitchFamily="34" charset="0"/>
              <a:buChar char="•"/>
            </a:pPr>
            <a:r>
              <a:rPr lang="en-US" dirty="0"/>
              <a:t> Continuous Coverage</a:t>
            </a:r>
          </a:p>
          <a:p>
            <a:pPr algn="l">
              <a:buFont typeface="Arial" pitchFamily="34" charset="0"/>
              <a:buChar char="•"/>
            </a:pPr>
            <a:r>
              <a:rPr lang="en-US" dirty="0"/>
              <a:t> Improves </a:t>
            </a:r>
            <a:r>
              <a:rPr lang="en-US" dirty="0" err="1"/>
              <a:t>dE</a:t>
            </a:r>
            <a:r>
              <a:rPr lang="en-US" dirty="0"/>
              <a:t>/</a:t>
            </a:r>
            <a:r>
              <a:rPr lang="en-US" dirty="0" err="1"/>
              <a:t>dx</a:t>
            </a:r>
            <a:endParaRPr lang="en-US" dirty="0"/>
          </a:p>
          <a:p>
            <a:pPr algn="l">
              <a:buFont typeface="Arial" pitchFamily="34" charset="0"/>
              <a:buChar char="•"/>
            </a:pPr>
            <a:r>
              <a:rPr lang="en-US" dirty="0"/>
              <a:t> Extends </a:t>
            </a:r>
            <a:r>
              <a:rPr lang="en-US" dirty="0">
                <a:latin typeface="Symbol" pitchFamily="18" charset="2"/>
              </a:rPr>
              <a:t>h</a:t>
            </a:r>
            <a:r>
              <a:rPr lang="en-US" dirty="0"/>
              <a:t> coverage from 1.0 to 1.5</a:t>
            </a:r>
          </a:p>
          <a:p>
            <a:pPr algn="l">
              <a:buFont typeface="Arial" pitchFamily="34" charset="0"/>
              <a:buChar char="•"/>
            </a:pPr>
            <a:r>
              <a:rPr lang="en-US" dirty="0"/>
              <a:t> Lowers </a:t>
            </a:r>
            <a:r>
              <a:rPr lang="en-US" dirty="0" err="1"/>
              <a:t>p</a:t>
            </a:r>
            <a:r>
              <a:rPr lang="en-US" baseline="-25000" dirty="0" err="1"/>
              <a:t>T</a:t>
            </a:r>
            <a:r>
              <a:rPr lang="en-US" dirty="0"/>
              <a:t> cut-in from 125 </a:t>
            </a:r>
            <a:r>
              <a:rPr lang="en-US" dirty="0" err="1"/>
              <a:t>MeV</a:t>
            </a:r>
            <a:r>
              <a:rPr lang="en-US" dirty="0"/>
              <a:t>/c to 60 </a:t>
            </a:r>
            <a:r>
              <a:rPr lang="en-US" dirty="0" err="1"/>
              <a:t>MeV</a:t>
            </a:r>
            <a:r>
              <a:rPr lang="en-US" dirty="0"/>
              <a:t>/c</a:t>
            </a:r>
          </a:p>
        </p:txBody>
      </p:sp>
      <p:sp>
        <p:nvSpPr>
          <p:cNvPr id="31" name="TextBox 30"/>
          <p:cNvSpPr txBox="1"/>
          <p:nvPr/>
        </p:nvSpPr>
        <p:spPr>
          <a:xfrm>
            <a:off x="7924800" y="1752601"/>
            <a:ext cx="2743200" cy="2062103"/>
          </a:xfrm>
          <a:prstGeom prst="rect">
            <a:avLst/>
          </a:prstGeom>
          <a:solidFill>
            <a:schemeClr val="accent3">
              <a:lumMod val="40000"/>
              <a:lumOff val="60000"/>
            </a:schemeClr>
          </a:solidFill>
          <a:ln>
            <a:solidFill>
              <a:schemeClr val="tx1"/>
            </a:solidFill>
          </a:ln>
        </p:spPr>
        <p:txBody>
          <a:bodyPr wrap="square" rtlCol="0">
            <a:spAutoFit/>
          </a:bodyPr>
          <a:lstStyle/>
          <a:p>
            <a:r>
              <a:rPr lang="en-US" sz="2000" b="1" u="sng" dirty="0"/>
              <a:t>EPD:</a:t>
            </a:r>
          </a:p>
          <a:p>
            <a:pPr algn="l">
              <a:buFont typeface="Arial" pitchFamily="34" charset="0"/>
              <a:buChar char="•"/>
            </a:pPr>
            <a:r>
              <a:rPr lang="en-US" dirty="0"/>
              <a:t> Improves trigger</a:t>
            </a:r>
          </a:p>
          <a:p>
            <a:pPr algn="l">
              <a:buFont typeface="Arial" pitchFamily="34" charset="0"/>
              <a:buChar char="•"/>
            </a:pPr>
            <a:r>
              <a:rPr lang="en-US" dirty="0"/>
              <a:t> Reduces background</a:t>
            </a:r>
          </a:p>
          <a:p>
            <a:pPr algn="l">
              <a:buFont typeface="Arial" pitchFamily="34" charset="0"/>
              <a:buChar char="•"/>
            </a:pPr>
            <a:r>
              <a:rPr lang="en-US" dirty="0"/>
              <a:t> Allows a better and independent reaction plane measurement  critical to BES physics</a:t>
            </a:r>
          </a:p>
        </p:txBody>
      </p:sp>
      <p:sp>
        <p:nvSpPr>
          <p:cNvPr id="32" name="TextBox 31"/>
          <p:cNvSpPr txBox="1"/>
          <p:nvPr/>
        </p:nvSpPr>
        <p:spPr>
          <a:xfrm>
            <a:off x="4272822" y="4054576"/>
            <a:ext cx="3816424" cy="1508105"/>
          </a:xfrm>
          <a:prstGeom prst="rect">
            <a:avLst/>
          </a:prstGeom>
          <a:solidFill>
            <a:schemeClr val="accent2">
              <a:lumMod val="20000"/>
              <a:lumOff val="80000"/>
            </a:schemeClr>
          </a:solidFill>
          <a:ln>
            <a:solidFill>
              <a:schemeClr val="tx1"/>
            </a:solidFill>
          </a:ln>
        </p:spPr>
        <p:txBody>
          <a:bodyPr wrap="square" rtlCol="0">
            <a:spAutoFit/>
          </a:bodyPr>
          <a:lstStyle/>
          <a:p>
            <a:r>
              <a:rPr lang="en-US" sz="2000" b="1" u="sng" dirty="0" err="1"/>
              <a:t>EndCap</a:t>
            </a:r>
            <a:r>
              <a:rPr lang="en-US" sz="2000" b="1" u="sng" dirty="0"/>
              <a:t> TOF:</a:t>
            </a:r>
          </a:p>
          <a:p>
            <a:pPr algn="l">
              <a:buFont typeface="Arial" pitchFamily="34" charset="0"/>
              <a:buChar char="•"/>
            </a:pPr>
            <a:r>
              <a:rPr lang="en-US" dirty="0"/>
              <a:t> Rapidity coverage is critical</a:t>
            </a:r>
          </a:p>
          <a:p>
            <a:pPr algn="l">
              <a:buFont typeface="Arial" pitchFamily="34" charset="0"/>
              <a:buChar char="•"/>
            </a:pPr>
            <a:r>
              <a:rPr lang="en-US" dirty="0"/>
              <a:t> PID at </a:t>
            </a:r>
            <a:r>
              <a:rPr lang="en-US" dirty="0">
                <a:latin typeface="Symbol" pitchFamily="18" charset="2"/>
              </a:rPr>
              <a:t>h</a:t>
            </a:r>
            <a:r>
              <a:rPr lang="en-US" dirty="0"/>
              <a:t> = 0.9 to 1.5</a:t>
            </a:r>
          </a:p>
          <a:p>
            <a:pPr algn="l">
              <a:buFont typeface="Arial" pitchFamily="34" charset="0"/>
              <a:buChar char="•"/>
            </a:pPr>
            <a:r>
              <a:rPr lang="en-US" dirty="0"/>
              <a:t> Improves the fixed target program</a:t>
            </a:r>
          </a:p>
          <a:p>
            <a:pPr algn="l">
              <a:buFont typeface="Arial" pitchFamily="34" charset="0"/>
              <a:buChar char="•"/>
            </a:pPr>
            <a:r>
              <a:rPr lang="en-US" dirty="0"/>
              <a:t> Provided by CBM-FAIR</a:t>
            </a:r>
          </a:p>
        </p:txBody>
      </p:sp>
      <p:sp>
        <p:nvSpPr>
          <p:cNvPr id="9" name="Donut 8"/>
          <p:cNvSpPr/>
          <p:nvPr/>
        </p:nvSpPr>
        <p:spPr>
          <a:xfrm rot="832833">
            <a:off x="5246512" y="2074930"/>
            <a:ext cx="975685" cy="1461215"/>
          </a:xfrm>
          <a:prstGeom prst="donut">
            <a:avLst>
              <a:gd name="adj" fmla="val 31809"/>
            </a:avLst>
          </a:prstGeom>
          <a:solidFill>
            <a:srgbClr val="FF0000">
              <a:alpha val="2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324600" y="1116031"/>
            <a:ext cx="1362552" cy="369332"/>
          </a:xfrm>
          <a:prstGeom prst="rect">
            <a:avLst/>
          </a:prstGeom>
          <a:noFill/>
        </p:spPr>
        <p:txBody>
          <a:bodyPr wrap="none" rtlCol="0">
            <a:spAutoFit/>
          </a:bodyPr>
          <a:lstStyle/>
          <a:p>
            <a:r>
              <a:rPr lang="en-US" dirty="0" err="1">
                <a:solidFill>
                  <a:srgbClr val="FF0000"/>
                </a:solidFill>
                <a:latin typeface="Times New Roman" pitchFamily="18" charset="0"/>
                <a:cs typeface="Times New Roman" pitchFamily="18" charset="0"/>
              </a:rPr>
              <a:t>E</a:t>
            </a:r>
            <a:r>
              <a:rPr lang="en-US" dirty="0" err="1">
                <a:solidFill>
                  <a:schemeClr val="bg1"/>
                </a:solidFill>
                <a:latin typeface="Times New Roman" pitchFamily="18" charset="0"/>
                <a:cs typeface="Times New Roman" pitchFamily="18" charset="0"/>
              </a:rPr>
              <a:t>ndcap</a:t>
            </a:r>
            <a:r>
              <a:rPr lang="en-US" dirty="0">
                <a:solidFill>
                  <a:schemeClr val="bg1"/>
                </a:solidFill>
                <a:latin typeface="Times New Roman" pitchFamily="18" charset="0"/>
                <a:cs typeface="Times New Roman" pitchFamily="18" charset="0"/>
              </a:rPr>
              <a:t> </a:t>
            </a:r>
            <a:r>
              <a:rPr lang="en-US" dirty="0">
                <a:solidFill>
                  <a:srgbClr val="FF0000"/>
                </a:solidFill>
                <a:latin typeface="Times New Roman" pitchFamily="18" charset="0"/>
                <a:cs typeface="Times New Roman" pitchFamily="18" charset="0"/>
              </a:rPr>
              <a:t>TOF</a:t>
            </a:r>
          </a:p>
        </p:txBody>
      </p:sp>
      <p:cxnSp>
        <p:nvCxnSpPr>
          <p:cNvPr id="13" name="Straight Arrow Connector 12"/>
          <p:cNvCxnSpPr/>
          <p:nvPr/>
        </p:nvCxnSpPr>
        <p:spPr>
          <a:xfrm flipH="1">
            <a:off x="6096000" y="1524000"/>
            <a:ext cx="381000" cy="685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43362" name="Picture 2"/>
          <p:cNvPicPr>
            <a:picLocks noChangeAspect="1" noChangeArrowheads="1"/>
          </p:cNvPicPr>
          <p:nvPr/>
        </p:nvPicPr>
        <p:blipFill>
          <a:blip r:embed="rId4" cstate="print"/>
          <a:srcRect/>
          <a:stretch>
            <a:fillRect/>
          </a:stretch>
        </p:blipFill>
        <p:spPr bwMode="auto">
          <a:xfrm>
            <a:off x="8061087" y="3886199"/>
            <a:ext cx="2470626" cy="2438400"/>
          </a:xfrm>
          <a:prstGeom prst="rect">
            <a:avLst/>
          </a:prstGeom>
          <a:noFill/>
          <a:ln w="9525">
            <a:noFill/>
            <a:miter lim="800000"/>
            <a:headEnd/>
            <a:tailEnd/>
          </a:ln>
        </p:spPr>
      </p:pic>
      <p:cxnSp>
        <p:nvCxnSpPr>
          <p:cNvPr id="14" name="Straight Arrow Connector 13"/>
          <p:cNvCxnSpPr/>
          <p:nvPr/>
        </p:nvCxnSpPr>
        <p:spPr>
          <a:xfrm flipH="1" flipV="1">
            <a:off x="5867400" y="3200400"/>
            <a:ext cx="1676400" cy="914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434804" y="5668350"/>
            <a:ext cx="1948419" cy="1015663"/>
          </a:xfrm>
          <a:prstGeom prst="rect">
            <a:avLst/>
          </a:prstGeom>
          <a:noFill/>
        </p:spPr>
        <p:txBody>
          <a:bodyPr wrap="none" rtlCol="0">
            <a:spAutoFit/>
          </a:bodyPr>
          <a:lstStyle/>
          <a:p>
            <a:pPr algn="l"/>
            <a:r>
              <a:rPr lang="en-US" altLang="zh-CN" sz="2000" b="1" dirty="0">
                <a:solidFill>
                  <a:srgbClr val="0070C0"/>
                </a:solidFill>
              </a:rPr>
              <a:t>Tracking and PID</a:t>
            </a:r>
          </a:p>
          <a:p>
            <a:pPr algn="l"/>
            <a:r>
              <a:rPr lang="en-US" altLang="zh-CN" sz="2000" b="1" dirty="0">
                <a:solidFill>
                  <a:srgbClr val="0070C0"/>
                </a:solidFill>
              </a:rPr>
              <a:t>From rapidity</a:t>
            </a:r>
            <a:r>
              <a:rPr lang="en-US" altLang="zh-CN" sz="2000" b="1" dirty="0">
                <a:solidFill>
                  <a:srgbClr val="FF0000"/>
                </a:solidFill>
              </a:rPr>
              <a:t>±1</a:t>
            </a:r>
          </a:p>
          <a:p>
            <a:pPr algn="l"/>
            <a:r>
              <a:rPr lang="en-US" altLang="zh-CN" sz="2000" b="1" dirty="0">
                <a:solidFill>
                  <a:srgbClr val="0070C0"/>
                </a:solidFill>
              </a:rPr>
              <a:t>Extend to (</a:t>
            </a:r>
            <a:r>
              <a:rPr lang="en-US" altLang="zh-CN" sz="2000" b="1" dirty="0">
                <a:solidFill>
                  <a:srgbClr val="FF0000"/>
                </a:solidFill>
              </a:rPr>
              <a:t>±)1.5</a:t>
            </a:r>
            <a:endParaRPr lang="en-US" sz="2000" b="1" dirty="0">
              <a:solidFill>
                <a:srgbClr val="FF0000"/>
              </a:solidFill>
            </a:endParaRPr>
          </a:p>
        </p:txBody>
      </p:sp>
      <p:pic>
        <p:nvPicPr>
          <p:cNvPr id="3" name="Picture 2">
            <a:extLst>
              <a:ext uri="{FF2B5EF4-FFF2-40B4-BE49-F238E27FC236}">
                <a16:creationId xmlns:a16="http://schemas.microsoft.com/office/drawing/2014/main" id="{823CB8B8-74BD-4144-9F05-F515798699D0}"/>
              </a:ext>
            </a:extLst>
          </p:cNvPr>
          <p:cNvPicPr>
            <a:picLocks noChangeAspect="1"/>
          </p:cNvPicPr>
          <p:nvPr/>
        </p:nvPicPr>
        <p:blipFill>
          <a:blip r:embed="rId5"/>
          <a:stretch>
            <a:fillRect/>
          </a:stretch>
        </p:blipFill>
        <p:spPr>
          <a:xfrm>
            <a:off x="8979137" y="3805424"/>
            <a:ext cx="3212863" cy="2790190"/>
          </a:xfrm>
          <a:prstGeom prst="rect">
            <a:avLst/>
          </a:prstGeom>
        </p:spPr>
      </p:pic>
      <p:pic>
        <p:nvPicPr>
          <p:cNvPr id="4" name="Picture 3">
            <a:extLst>
              <a:ext uri="{FF2B5EF4-FFF2-40B4-BE49-F238E27FC236}">
                <a16:creationId xmlns:a16="http://schemas.microsoft.com/office/drawing/2014/main" id="{9C69FADD-868C-8942-8003-43D28362E045}"/>
              </a:ext>
            </a:extLst>
          </p:cNvPr>
          <p:cNvPicPr>
            <a:picLocks noChangeAspect="1"/>
          </p:cNvPicPr>
          <p:nvPr/>
        </p:nvPicPr>
        <p:blipFill>
          <a:blip r:embed="rId6"/>
          <a:stretch>
            <a:fillRect/>
          </a:stretch>
        </p:blipFill>
        <p:spPr>
          <a:xfrm>
            <a:off x="8541086" y="1319026"/>
            <a:ext cx="3650914" cy="2486398"/>
          </a:xfrm>
          <a:prstGeom prst="rect">
            <a:avLst/>
          </a:prstGeom>
        </p:spPr>
      </p:pic>
      <p:pic>
        <p:nvPicPr>
          <p:cNvPr id="15" name="Content Placeholder 3">
            <a:extLst>
              <a:ext uri="{FF2B5EF4-FFF2-40B4-BE49-F238E27FC236}">
                <a16:creationId xmlns:a16="http://schemas.microsoft.com/office/drawing/2014/main" id="{29F06C12-71E8-F444-B7B9-399CBBD20D5E}"/>
              </a:ext>
            </a:extLst>
          </p:cNvPr>
          <p:cNvPicPr>
            <a:picLocks noChangeAspect="1"/>
          </p:cNvPicPr>
          <p:nvPr/>
        </p:nvPicPr>
        <p:blipFill rotWithShape="1">
          <a:blip r:embed="rId7">
            <a:extLst>
              <a:ext uri="{28A0092B-C50C-407E-A947-70E740481C1C}">
                <a14:useLocalDpi xmlns:a14="http://schemas.microsoft.com/office/drawing/2010/main" val="0"/>
              </a:ext>
            </a:extLst>
          </a:blip>
          <a:srcRect l="14997" t="17262" r="17504" b="15237"/>
          <a:stretch/>
        </p:blipFill>
        <p:spPr>
          <a:xfrm>
            <a:off x="-210295" y="2528798"/>
            <a:ext cx="4317644" cy="4317772"/>
          </a:xfrm>
          <a:prstGeom prst="rect">
            <a:avLst/>
          </a:prstGeom>
          <a:solidFill>
            <a:schemeClr val="bg1"/>
          </a:solidFill>
        </p:spPr>
      </p:pic>
      <p:sp>
        <p:nvSpPr>
          <p:cNvPr id="5" name="Slide Number Placeholder 4">
            <a:extLst>
              <a:ext uri="{FF2B5EF4-FFF2-40B4-BE49-F238E27FC236}">
                <a16:creationId xmlns:a16="http://schemas.microsoft.com/office/drawing/2014/main" id="{6081878D-ABBA-7746-95D5-712502440335}"/>
              </a:ext>
            </a:extLst>
          </p:cNvPr>
          <p:cNvSpPr>
            <a:spLocks noGrp="1"/>
          </p:cNvSpPr>
          <p:nvPr>
            <p:ph type="sldNum" sz="quarter" idx="12"/>
          </p:nvPr>
        </p:nvSpPr>
        <p:spPr/>
        <p:txBody>
          <a:bodyPr/>
          <a:lstStyle/>
          <a:p>
            <a:fld id="{689A4653-5125-C641-9AC4-E3A7696DA362}" type="slidenum">
              <a:rPr lang="en-US" smtClean="0"/>
              <a:t>3</a:t>
            </a:fld>
            <a:endParaRPr lang="en-US"/>
          </a:p>
        </p:txBody>
      </p:sp>
    </p:spTree>
    <p:extLst>
      <p:ext uri="{BB962C8B-B14F-4D97-AF65-F5344CB8AC3E}">
        <p14:creationId xmlns:p14="http://schemas.microsoft.com/office/powerpoint/2010/main" val="320085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out)">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CF2D-E288-454C-8966-2DDA537FBBA5}"/>
              </a:ext>
            </a:extLst>
          </p:cNvPr>
          <p:cNvSpPr>
            <a:spLocks noGrp="1"/>
          </p:cNvSpPr>
          <p:nvPr>
            <p:ph type="title"/>
          </p:nvPr>
        </p:nvSpPr>
        <p:spPr>
          <a:xfrm>
            <a:off x="0" y="-75517"/>
            <a:ext cx="10515600" cy="1325563"/>
          </a:xfrm>
        </p:spPr>
        <p:txBody>
          <a:bodyPr>
            <a:normAutofit/>
          </a:bodyPr>
          <a:lstStyle/>
          <a:p>
            <a:r>
              <a:rPr lang="en-US" sz="3600" b="1" dirty="0">
                <a:solidFill>
                  <a:srgbClr val="FF0000"/>
                </a:solidFill>
              </a:rPr>
              <a:t>The STAR Forward Upgrade</a:t>
            </a:r>
          </a:p>
        </p:txBody>
      </p:sp>
      <p:grpSp>
        <p:nvGrpSpPr>
          <p:cNvPr id="5" name="Group 4">
            <a:extLst>
              <a:ext uri="{FF2B5EF4-FFF2-40B4-BE49-F238E27FC236}">
                <a16:creationId xmlns:a16="http://schemas.microsoft.com/office/drawing/2014/main" id="{5760A00E-C237-7E46-8C26-AD71D2643A24}"/>
              </a:ext>
            </a:extLst>
          </p:cNvPr>
          <p:cNvGrpSpPr/>
          <p:nvPr/>
        </p:nvGrpSpPr>
        <p:grpSpPr>
          <a:xfrm>
            <a:off x="6412078" y="1613586"/>
            <a:ext cx="5731823" cy="5105482"/>
            <a:chOff x="101414" y="1869197"/>
            <a:chExt cx="4239374" cy="3278576"/>
          </a:xfrm>
        </p:grpSpPr>
        <p:pic>
          <p:nvPicPr>
            <p:cNvPr id="6" name="Picture 5">
              <a:extLst>
                <a:ext uri="{FF2B5EF4-FFF2-40B4-BE49-F238E27FC236}">
                  <a16:creationId xmlns:a16="http://schemas.microsoft.com/office/drawing/2014/main" id="{414D1FEC-9D1E-7045-8535-9D4755B1F90A}"/>
                </a:ext>
              </a:extLst>
            </p:cNvPr>
            <p:cNvPicPr/>
            <p:nvPr/>
          </p:nvPicPr>
          <p:blipFill>
            <a:blip r:embed="rId4"/>
            <a:stretch>
              <a:fillRect/>
            </a:stretch>
          </p:blipFill>
          <p:spPr>
            <a:xfrm>
              <a:off x="101414" y="1869197"/>
              <a:ext cx="4239374" cy="3278576"/>
            </a:xfrm>
            <a:prstGeom prst="rect">
              <a:avLst/>
            </a:prstGeom>
          </p:spPr>
        </p:pic>
        <p:sp>
          <p:nvSpPr>
            <p:cNvPr id="7" name="TextBox 6">
              <a:extLst>
                <a:ext uri="{FF2B5EF4-FFF2-40B4-BE49-F238E27FC236}">
                  <a16:creationId xmlns:a16="http://schemas.microsoft.com/office/drawing/2014/main" id="{1690B12B-1D95-124E-B678-02EABC11FDFE}"/>
                </a:ext>
              </a:extLst>
            </p:cNvPr>
            <p:cNvSpPr txBox="1"/>
            <p:nvPr/>
          </p:nvSpPr>
          <p:spPr>
            <a:xfrm>
              <a:off x="1739397" y="1932078"/>
              <a:ext cx="1003801" cy="307777"/>
            </a:xfrm>
            <a:prstGeom prst="rect">
              <a:avLst/>
            </a:prstGeom>
            <a:noFill/>
          </p:spPr>
          <p:txBody>
            <a:bodyPr wrap="none" rtlCol="0">
              <a:spAutoFit/>
            </a:bodyPr>
            <a:lstStyle/>
            <a:p>
              <a:r>
                <a:rPr lang="en-US" sz="1400" dirty="0">
                  <a:solidFill>
                    <a:srgbClr val="0432FF"/>
                  </a:solidFill>
                  <a:latin typeface="Comic Sans MS" panose="030F0902030302020204" pitchFamily="66" charset="0"/>
                </a:rPr>
                <a:t>Side View</a:t>
              </a:r>
            </a:p>
          </p:txBody>
        </p:sp>
      </p:grpSp>
      <p:graphicFrame>
        <p:nvGraphicFramePr>
          <p:cNvPr id="8" name="Content Placeholder 7">
            <a:extLst>
              <a:ext uri="{FF2B5EF4-FFF2-40B4-BE49-F238E27FC236}">
                <a16:creationId xmlns:a16="http://schemas.microsoft.com/office/drawing/2014/main" id="{80887A3F-5786-7E4E-A21A-2534DE005078}"/>
              </a:ext>
            </a:extLst>
          </p:cNvPr>
          <p:cNvGraphicFramePr>
            <a:graphicFrameLocks noGrp="1" noChangeAspect="1"/>
          </p:cNvGraphicFramePr>
          <p:nvPr>
            <p:ph sz="half" idx="1"/>
            <p:extLst>
              <p:ext uri="{D42A27DB-BD31-4B8C-83A1-F6EECF244321}">
                <p14:modId xmlns:p14="http://schemas.microsoft.com/office/powerpoint/2010/main" val="2602979311"/>
              </p:ext>
            </p:extLst>
          </p:nvPr>
        </p:nvGraphicFramePr>
        <p:xfrm>
          <a:off x="6715355" y="256881"/>
          <a:ext cx="5276079" cy="1356705"/>
        </p:xfrm>
        <a:graphic>
          <a:graphicData uri="http://schemas.openxmlformats.org/presentationml/2006/ole">
            <mc:AlternateContent xmlns:mc="http://schemas.openxmlformats.org/markup-compatibility/2006">
              <mc:Choice xmlns:v="urn:schemas-microsoft-com:vml" Requires="v">
                <p:oleObj spid="_x0000_s3204" name="Document" r:id="rId5" imgW="6273800" imgH="1117600" progId="Word.Document.12">
                  <p:embed/>
                </p:oleObj>
              </mc:Choice>
              <mc:Fallback>
                <p:oleObj name="Document" r:id="rId5" imgW="6273800" imgH="1117600" progId="Word.Document.12">
                  <p:embed/>
                  <p:pic>
                    <p:nvPicPr>
                      <p:cNvPr id="7" name="Object 6"/>
                      <p:cNvPicPr/>
                      <p:nvPr/>
                    </p:nvPicPr>
                    <p:blipFill>
                      <a:blip r:embed="rId6"/>
                      <a:stretch>
                        <a:fillRect/>
                      </a:stretch>
                    </p:blipFill>
                    <p:spPr>
                      <a:xfrm>
                        <a:off x="6715355" y="256881"/>
                        <a:ext cx="5276079" cy="135670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1B1F562-D665-B343-B169-2450184DC6EB}"/>
              </a:ext>
            </a:extLst>
          </p:cNvPr>
          <p:cNvSpPr txBox="1"/>
          <p:nvPr/>
        </p:nvSpPr>
        <p:spPr>
          <a:xfrm>
            <a:off x="336195" y="1250046"/>
            <a:ext cx="5923416" cy="5463034"/>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Forward Tracking System: </a:t>
            </a:r>
          </a:p>
          <a:p>
            <a:br>
              <a:rPr lang="en-US" sz="2000" dirty="0">
                <a:latin typeface="Times New Roman" panose="02020603050405020304" pitchFamily="18" charset="0"/>
                <a:cs typeface="Times New Roman" panose="02020603050405020304" pitchFamily="18" charset="0"/>
              </a:rPr>
            </a:br>
            <a:r>
              <a:rPr lang="en-US" b="1" u="sng" dirty="0">
                <a:solidFill>
                  <a:srgbClr val="0432FF"/>
                </a:solidFill>
                <a:latin typeface="Times New Roman" panose="02020603050405020304" pitchFamily="18" charset="0"/>
                <a:cs typeface="Times New Roman" panose="02020603050405020304" pitchFamily="18" charset="0"/>
              </a:rPr>
              <a:t>3 Silicon disks: </a:t>
            </a:r>
            <a:r>
              <a:rPr lang="en-US" dirty="0">
                <a:latin typeface="Times New Roman" panose="02020603050405020304" pitchFamily="18" charset="0"/>
                <a:cs typeface="Times New Roman" panose="02020603050405020304" pitchFamily="18" charset="0"/>
              </a:rPr>
              <a:t>at 90, 140, 187 cm from IR</a:t>
            </a:r>
          </a:p>
          <a:p>
            <a:r>
              <a:rPr lang="en-US" dirty="0">
                <a:latin typeface="Times New Roman" panose="02020603050405020304" pitchFamily="18" charset="0"/>
                <a:cs typeface="Times New Roman" panose="02020603050405020304" pitchFamily="18" charset="0"/>
              </a:rPr>
              <a:t>Built on successful experience with STAR IST</a:t>
            </a:r>
          </a:p>
          <a:p>
            <a:pPr marL="285750" indent="-285750">
              <a:buClr>
                <a:srgbClr val="0432FF"/>
              </a:buClr>
              <a:buFont typeface="Wingdings" pitchFamily="2" charset="2"/>
              <a:buChar char="§"/>
            </a:pPr>
            <a:r>
              <a:rPr lang="en-US" sz="1600" dirty="0">
                <a:latin typeface="Times New Roman" panose="02020603050405020304" pitchFamily="18" charset="0"/>
                <a:cs typeface="Times New Roman" panose="02020603050405020304" pitchFamily="18" charset="0"/>
              </a:rPr>
              <a:t>Single-sided double-metal mini-strip sensors</a:t>
            </a:r>
          </a:p>
          <a:p>
            <a:pPr marL="285750" indent="-285750">
              <a:buClr>
                <a:srgbClr val="0432FF"/>
              </a:buClr>
              <a:buFont typeface="Wingdings" pitchFamily="2" charset="2"/>
              <a:buChar char="§"/>
            </a:pPr>
            <a:r>
              <a:rPr lang="en-US" sz="1600" dirty="0">
                <a:latin typeface="Times New Roman" panose="02020603050405020304" pitchFamily="18" charset="0"/>
                <a:cs typeface="Times New Roman" panose="02020603050405020304" pitchFamily="18" charset="0"/>
                <a:sym typeface="Wingdings" pitchFamily="2" charset="2"/>
              </a:rPr>
              <a:t>Existing IST FEE, DAQ and cooling system </a:t>
            </a:r>
            <a:br>
              <a:rPr lang="en-US" sz="1600" dirty="0">
                <a:latin typeface="Times New Roman" panose="02020603050405020304" pitchFamily="18" charset="0"/>
                <a:cs typeface="Times New Roman" panose="02020603050405020304" pitchFamily="18" charset="0"/>
                <a:sym typeface="Wingdings" pitchFamily="2" charset="2"/>
              </a:rPr>
            </a:br>
            <a:endParaRPr lang="en-US" sz="1600" dirty="0">
              <a:latin typeface="Times New Roman" panose="02020603050405020304" pitchFamily="18" charset="0"/>
              <a:cs typeface="Times New Roman" panose="02020603050405020304" pitchFamily="18" charset="0"/>
            </a:endParaRPr>
          </a:p>
          <a:p>
            <a:pPr>
              <a:buClr>
                <a:srgbClr val="0432FF"/>
              </a:buClr>
            </a:pPr>
            <a:r>
              <a:rPr lang="en-US" b="1" u="sng" dirty="0">
                <a:solidFill>
                  <a:srgbClr val="0432FF"/>
                </a:solidFill>
                <a:latin typeface="Times New Roman" panose="02020603050405020304" pitchFamily="18" charset="0"/>
                <a:cs typeface="Times New Roman" panose="02020603050405020304" pitchFamily="18" charset="0"/>
              </a:rPr>
              <a:t>4 </a:t>
            </a:r>
            <a:r>
              <a:rPr lang="en-US" b="1" u="sng" dirty="0" err="1">
                <a:solidFill>
                  <a:srgbClr val="0432FF"/>
                </a:solidFill>
                <a:latin typeface="Times New Roman" panose="02020603050405020304" pitchFamily="18" charset="0"/>
                <a:cs typeface="Times New Roman" panose="02020603050405020304" pitchFamily="18" charset="0"/>
              </a:rPr>
              <a:t>sTGC</a:t>
            </a:r>
            <a:r>
              <a:rPr lang="en-US" b="1" u="sng" dirty="0">
                <a:solidFill>
                  <a:srgbClr val="0432FF"/>
                </a:solidFill>
                <a:latin typeface="Times New Roman" panose="02020603050405020304" pitchFamily="18" charset="0"/>
                <a:cs typeface="Times New Roman" panose="02020603050405020304" pitchFamily="18" charset="0"/>
              </a:rPr>
              <a:t> disks</a:t>
            </a:r>
            <a:r>
              <a:rPr lang="en-US" u="sng" dirty="0">
                <a:solidFill>
                  <a:srgbClr val="0432FF"/>
                </a:solidFill>
                <a:latin typeface="Times New Roman" panose="02020603050405020304" pitchFamily="18" charset="0"/>
                <a:cs typeface="Times New Roman" panose="02020603050405020304" pitchFamily="18" charset="0"/>
              </a:rPr>
              <a:t>:</a:t>
            </a:r>
            <a:r>
              <a:rPr lang="en-US" dirty="0">
                <a:solidFill>
                  <a:srgbClr val="0432FF"/>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270, 300, 330, 360 cm from IP </a:t>
            </a:r>
          </a:p>
          <a:p>
            <a:pPr marL="285750" indent="-285750">
              <a:buClr>
                <a:srgbClr val="0432FF"/>
              </a:buClr>
              <a:buFont typeface="Wingdings" pitchFamily="2" charset="2"/>
              <a:buChar char="§"/>
            </a:pPr>
            <a:r>
              <a:rPr lang="en-US" sz="1600" dirty="0">
                <a:latin typeface="Times New Roman" panose="02020603050405020304" pitchFamily="18" charset="0"/>
                <a:cs typeface="Times New Roman" panose="02020603050405020304" pitchFamily="18" charset="0"/>
              </a:rPr>
              <a:t>Position resolution: ~100 mm</a:t>
            </a:r>
          </a:p>
          <a:p>
            <a:pPr marL="285750" indent="-285750">
              <a:buClr>
                <a:srgbClr val="0432FF"/>
              </a:buClr>
              <a:buFont typeface="Wingdings" pitchFamily="2" charset="2"/>
              <a:buChar char="§"/>
            </a:pPr>
            <a:r>
              <a:rPr lang="en-US" sz="1600" dirty="0">
                <a:latin typeface="Times New Roman" panose="02020603050405020304" pitchFamily="18" charset="0"/>
                <a:cs typeface="Times New Roman" panose="02020603050405020304" pitchFamily="18" charset="0"/>
              </a:rPr>
              <a:t>Readout: reuse current STAR TPC electronics</a:t>
            </a:r>
          </a:p>
          <a:p>
            <a:pPr marL="285750" indent="-285750">
              <a:buClr>
                <a:srgbClr val="0432FF"/>
              </a:buClr>
              <a:buFont typeface="Wingdings" pitchFamily="2" charset="2"/>
              <a:buChar char="§"/>
            </a:pPr>
            <a:r>
              <a:rPr lang="en-US" sz="1600" dirty="0">
                <a:latin typeface="Times New Roman" panose="02020603050405020304" pitchFamily="18" charset="0"/>
                <a:cs typeface="Times New Roman" panose="02020603050405020304" pitchFamily="18" charset="0"/>
              </a:rPr>
              <a:t>1</a:t>
            </a:r>
            <a:r>
              <a:rPr lang="en-US" sz="1600" baseline="30000" dirty="0">
                <a:latin typeface="Times New Roman" panose="02020603050405020304" pitchFamily="18" charset="0"/>
                <a:cs typeface="Times New Roman" panose="02020603050405020304" pitchFamily="18" charset="0"/>
              </a:rPr>
              <a:t>st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sTGC</a:t>
            </a:r>
            <a:r>
              <a:rPr lang="en-US" sz="1600" dirty="0">
                <a:latin typeface="Times New Roman" panose="02020603050405020304" pitchFamily="18" charset="0"/>
                <a:cs typeface="Times New Roman" panose="02020603050405020304" pitchFamily="18" charset="0"/>
              </a:rPr>
              <a:t> prototype to be installed in STAR in 2019</a:t>
            </a:r>
          </a:p>
          <a:p>
            <a:pPr marL="742950" lvl="1" indent="-285750">
              <a:buClr>
                <a:srgbClr val="0432FF"/>
              </a:buClr>
              <a:buFont typeface="Wingdings" pitchFamily="2" charset="2"/>
              <a:buChar char="§"/>
            </a:pPr>
            <a:r>
              <a:rPr lang="en-US" sz="1600" dirty="0">
                <a:latin typeface="Times New Roman" panose="02020603050405020304" pitchFamily="18" charset="0"/>
                <a:cs typeface="Times New Roman" panose="02020603050405020304" pitchFamily="18" charset="0"/>
              </a:rPr>
              <a:t>1/4 size of ATLAS </a:t>
            </a:r>
            <a:r>
              <a:rPr lang="en-US" sz="1600" dirty="0" err="1">
                <a:latin typeface="Times New Roman" panose="02020603050405020304" pitchFamily="18" charset="0"/>
                <a:cs typeface="Times New Roman" panose="02020603050405020304" pitchFamily="18" charset="0"/>
              </a:rPr>
              <a:t>sTGC</a:t>
            </a:r>
            <a:endParaRPr lang="en-US" sz="1600" dirty="0">
              <a:latin typeface="Times New Roman" panose="02020603050405020304" pitchFamily="18" charset="0"/>
              <a:cs typeface="Times New Roman" panose="02020603050405020304" pitchFamily="18" charset="0"/>
            </a:endParaRPr>
          </a:p>
          <a:p>
            <a:pPr>
              <a:buClr>
                <a:srgbClr val="0432FF"/>
              </a:buClr>
            </a:pPr>
            <a:endParaRPr lang="en-US" sz="1600" dirty="0">
              <a:latin typeface="Times New Roman" panose="02020603050405020304" pitchFamily="18" charset="0"/>
              <a:cs typeface="Times New Roman" panose="02020603050405020304" pitchFamily="18" charset="0"/>
            </a:endParaRPr>
          </a:p>
          <a:p>
            <a:pPr>
              <a:buClr>
                <a:srgbClr val="0432FF"/>
              </a:buClr>
            </a:pPr>
            <a:r>
              <a:rPr lang="en-US" sz="1600" dirty="0">
                <a:latin typeface="Times New Roman" panose="02020603050405020304" pitchFamily="18" charset="0"/>
                <a:cs typeface="Times New Roman" panose="02020603050405020304" pitchFamily="18" charset="0"/>
              </a:rPr>
              <a:t>Forward Calorimeter System: </a:t>
            </a:r>
            <a:br>
              <a:rPr lang="en-US"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a:p>
            <a:r>
              <a:rPr lang="en-US" sz="1600" b="1" u="sng" dirty="0" err="1">
                <a:solidFill>
                  <a:srgbClr val="0000FF"/>
                </a:solidFill>
                <a:latin typeface="Times New Roman" panose="02020603050405020304" pitchFamily="18" charset="0"/>
                <a:cs typeface="Times New Roman" panose="02020603050405020304" pitchFamily="18" charset="0"/>
                <a:sym typeface="Wingdings"/>
              </a:rPr>
              <a:t>ECal</a:t>
            </a:r>
            <a:r>
              <a:rPr lang="en-US" sz="1600" b="1" u="sng" dirty="0">
                <a:solidFill>
                  <a:srgbClr val="0000FF"/>
                </a:solidFill>
                <a:latin typeface="Times New Roman" panose="02020603050405020304" pitchFamily="18" charset="0"/>
                <a:cs typeface="Times New Roman" panose="02020603050405020304" pitchFamily="18" charset="0"/>
                <a:sym typeface="Wingdings"/>
              </a:rPr>
              <a:t>:</a:t>
            </a:r>
          </a:p>
          <a:p>
            <a:pPr marL="285750" indent="-285750">
              <a:buClr>
                <a:srgbClr val="0432FF"/>
              </a:buClr>
              <a:buFont typeface="Wingdings" charset="2"/>
              <a:buChar char="q"/>
            </a:pPr>
            <a:r>
              <a:rPr lang="en-US" sz="1600" dirty="0">
                <a:solidFill>
                  <a:srgbClr val="322F31"/>
                </a:solidFill>
                <a:latin typeface="Times New Roman" panose="02020603050405020304" pitchFamily="18" charset="0"/>
                <a:cs typeface="Times New Roman" panose="02020603050405020304" pitchFamily="18" charset="0"/>
                <a:sym typeface="Wingdings"/>
              </a:rPr>
              <a:t>reuse PHENIX </a:t>
            </a:r>
            <a:r>
              <a:rPr lang="en-US" sz="1600" dirty="0" err="1">
                <a:solidFill>
                  <a:srgbClr val="322F31"/>
                </a:solidFill>
                <a:latin typeface="Times New Roman" panose="02020603050405020304" pitchFamily="18" charset="0"/>
                <a:cs typeface="Times New Roman" panose="02020603050405020304" pitchFamily="18" charset="0"/>
                <a:sym typeface="Wingdings"/>
              </a:rPr>
              <a:t>PbSC</a:t>
            </a:r>
            <a:r>
              <a:rPr lang="en-US" sz="1600" dirty="0">
                <a:solidFill>
                  <a:srgbClr val="322F31"/>
                </a:solidFill>
                <a:latin typeface="Times New Roman" panose="02020603050405020304" pitchFamily="18" charset="0"/>
                <a:cs typeface="Times New Roman" panose="02020603050405020304" pitchFamily="18" charset="0"/>
                <a:sym typeface="Wingdings"/>
              </a:rPr>
              <a:t> calorimeter with new readout on front phase</a:t>
            </a:r>
            <a:endParaRPr lang="en-US" sz="1600" dirty="0">
              <a:latin typeface="Times New Roman" panose="02020603050405020304" pitchFamily="18" charset="0"/>
              <a:cs typeface="Times New Roman" panose="02020603050405020304" pitchFamily="18" charset="0"/>
            </a:endParaRPr>
          </a:p>
          <a:p>
            <a:endParaRPr lang="en-US" sz="900" dirty="0">
              <a:solidFill>
                <a:srgbClr val="322F31"/>
              </a:solidFill>
              <a:latin typeface="Times New Roman" panose="02020603050405020304" pitchFamily="18" charset="0"/>
              <a:cs typeface="Times New Roman" panose="02020603050405020304" pitchFamily="18" charset="0"/>
              <a:sym typeface="Wingdings"/>
            </a:endParaRPr>
          </a:p>
          <a:p>
            <a:r>
              <a:rPr lang="en-US" sz="1600" b="1" u="sng" dirty="0" err="1">
                <a:solidFill>
                  <a:srgbClr val="0000FF"/>
                </a:solidFill>
                <a:latin typeface="Times New Roman" panose="02020603050405020304" pitchFamily="18" charset="0"/>
                <a:cs typeface="Times New Roman" panose="02020603050405020304" pitchFamily="18" charset="0"/>
              </a:rPr>
              <a:t>HCal</a:t>
            </a:r>
            <a:r>
              <a:rPr lang="en-US" sz="1600" b="1" u="sng" dirty="0">
                <a:solidFill>
                  <a:srgbClr val="0000FF"/>
                </a:solidFill>
                <a:latin typeface="Times New Roman" panose="02020603050405020304" pitchFamily="18" charset="0"/>
                <a:cs typeface="Times New Roman" panose="02020603050405020304" pitchFamily="18" charset="0"/>
              </a:rPr>
              <a:t>:</a:t>
            </a:r>
          </a:p>
          <a:p>
            <a:pPr marL="285750" indent="-285750">
              <a:buClr>
                <a:srgbClr val="0432FF"/>
              </a:buClr>
              <a:buFont typeface="Wingdings" charset="2"/>
              <a:buChar char="q"/>
            </a:pPr>
            <a:r>
              <a:rPr lang="en-US" sz="1600" dirty="0">
                <a:latin typeface="Times New Roman" panose="02020603050405020304" pitchFamily="18" charset="0"/>
                <a:cs typeface="Times New Roman" panose="02020603050405020304" pitchFamily="18" charset="0"/>
              </a:rPr>
              <a:t>sandwich iron-scintillator plate sampling </a:t>
            </a:r>
            <a:r>
              <a:rPr lang="en-US" sz="1600" dirty="0" err="1">
                <a:latin typeface="Times New Roman" panose="02020603050405020304" pitchFamily="18" charset="0"/>
                <a:cs typeface="Times New Roman" panose="02020603050405020304" pitchFamily="18" charset="0"/>
              </a:rPr>
              <a:t>Calo</a:t>
            </a:r>
            <a:endParaRPr lang="en-US" sz="1600" dirty="0">
              <a:latin typeface="Times New Roman" panose="02020603050405020304" pitchFamily="18" charset="0"/>
              <a:cs typeface="Times New Roman" panose="02020603050405020304" pitchFamily="18" charset="0"/>
            </a:endParaRPr>
          </a:p>
          <a:p>
            <a:endParaRPr lang="en-US" sz="900" dirty="0">
              <a:solidFill>
                <a:srgbClr val="322F31"/>
              </a:solidFill>
              <a:latin typeface="Times New Roman" panose="02020603050405020304" pitchFamily="18" charset="0"/>
              <a:cs typeface="Times New Roman" panose="02020603050405020304" pitchFamily="18" charset="0"/>
            </a:endParaRPr>
          </a:p>
          <a:p>
            <a:r>
              <a:rPr lang="en-US" sz="1600" dirty="0">
                <a:solidFill>
                  <a:srgbClr val="322F31"/>
                </a:solidFill>
                <a:latin typeface="Times New Roman" panose="02020603050405020304" pitchFamily="18" charset="0"/>
                <a:cs typeface="Times New Roman" panose="02020603050405020304" pitchFamily="18" charset="0"/>
              </a:rPr>
              <a:t>Same readout for both calorimeters </a:t>
            </a:r>
            <a:r>
              <a:rPr lang="en-US" sz="1600" dirty="0">
                <a:solidFill>
                  <a:srgbClr val="322F31"/>
                </a:solidFill>
                <a:latin typeface="Times New Roman" panose="02020603050405020304" pitchFamily="18" charset="0"/>
                <a:cs typeface="Times New Roman" panose="02020603050405020304" pitchFamily="18" charset="0"/>
                <a:sym typeface="Wingdings"/>
              </a:rPr>
              <a:t> cost</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37C427E-BED1-264A-994D-F561B8BB3183}"/>
              </a:ext>
            </a:extLst>
          </p:cNvPr>
          <p:cNvSpPr>
            <a:spLocks noGrp="1"/>
          </p:cNvSpPr>
          <p:nvPr>
            <p:ph type="sldNum" sz="quarter" idx="12"/>
          </p:nvPr>
        </p:nvSpPr>
        <p:spPr/>
        <p:txBody>
          <a:bodyPr/>
          <a:lstStyle/>
          <a:p>
            <a:fld id="{689A4653-5125-C641-9AC4-E3A7696DA362}" type="slidenum">
              <a:rPr lang="en-US" smtClean="0"/>
              <a:t>4</a:t>
            </a:fld>
            <a:endParaRPr lang="en-US"/>
          </a:p>
        </p:txBody>
      </p:sp>
    </p:spTree>
    <p:extLst>
      <p:ext uri="{BB962C8B-B14F-4D97-AF65-F5344CB8AC3E}">
        <p14:creationId xmlns:p14="http://schemas.microsoft.com/office/powerpoint/2010/main" val="170254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3564-F5F7-7C4F-87DB-8B3C2D98A4B0}"/>
              </a:ext>
            </a:extLst>
          </p:cNvPr>
          <p:cNvSpPr>
            <a:spLocks noGrp="1"/>
          </p:cNvSpPr>
          <p:nvPr>
            <p:ph type="title"/>
          </p:nvPr>
        </p:nvSpPr>
        <p:spPr>
          <a:xfrm>
            <a:off x="911352" y="178121"/>
            <a:ext cx="10515600" cy="736279"/>
          </a:xfrm>
        </p:spPr>
        <p:txBody>
          <a:bodyPr>
            <a:normAutofit/>
          </a:bodyPr>
          <a:lstStyle/>
          <a:p>
            <a:r>
              <a:rPr lang="en-US" sz="3600" b="1" dirty="0">
                <a:solidFill>
                  <a:srgbClr val="FF0000"/>
                </a:solidFill>
              </a:rPr>
              <a:t>Nuclear PDF and Initial Conditions for A+A collisions</a:t>
            </a:r>
          </a:p>
        </p:txBody>
      </p:sp>
      <p:pic>
        <p:nvPicPr>
          <p:cNvPr id="6" name="EPS09vsEPPS16.pdf" descr="EPS09vsEPPS16.pdf">
            <a:extLst>
              <a:ext uri="{FF2B5EF4-FFF2-40B4-BE49-F238E27FC236}">
                <a16:creationId xmlns:a16="http://schemas.microsoft.com/office/drawing/2014/main" id="{F74EEF99-724F-F542-BADB-664DC39EBF72}"/>
              </a:ext>
            </a:extLst>
          </p:cNvPr>
          <p:cNvPicPr>
            <a:picLocks noChangeAspect="1"/>
          </p:cNvPicPr>
          <p:nvPr/>
        </p:nvPicPr>
        <p:blipFill rotWithShape="1">
          <a:blip r:embed="rId2">
            <a:extLst/>
          </a:blip>
          <a:srcRect l="1532" r="55339" b="3063"/>
          <a:stretch/>
        </p:blipFill>
        <p:spPr>
          <a:xfrm>
            <a:off x="6576923" y="2173786"/>
            <a:ext cx="4536063" cy="4148455"/>
          </a:xfrm>
          <a:prstGeom prst="rect">
            <a:avLst/>
          </a:prstGeom>
          <a:ln w="12700"/>
        </p:spPr>
      </p:pic>
      <p:sp>
        <p:nvSpPr>
          <p:cNvPr id="7" name="TextBox 6">
            <a:extLst>
              <a:ext uri="{FF2B5EF4-FFF2-40B4-BE49-F238E27FC236}">
                <a16:creationId xmlns:a16="http://schemas.microsoft.com/office/drawing/2014/main" id="{D3CB2321-F1F9-7544-99AA-134267B0D85D}"/>
              </a:ext>
            </a:extLst>
          </p:cNvPr>
          <p:cNvSpPr txBox="1"/>
          <p:nvPr/>
        </p:nvSpPr>
        <p:spPr>
          <a:xfrm>
            <a:off x="7123709" y="1800568"/>
            <a:ext cx="3941776" cy="307777"/>
          </a:xfrm>
          <a:prstGeom prst="rect">
            <a:avLst/>
          </a:prstGeom>
          <a:noFill/>
        </p:spPr>
        <p:txBody>
          <a:bodyPr wrap="square" rtlCol="0">
            <a:spAutoFit/>
          </a:bodyPr>
          <a:lstStyle/>
          <a:p>
            <a:pPr algn="ctr"/>
            <a:r>
              <a:rPr lang="en-US" sz="1400" dirty="0">
                <a:solidFill>
                  <a:srgbClr val="0000FF"/>
                </a:solidFill>
                <a:latin typeface="Comic Sans MS" panose="030F0902030302020204" pitchFamily="66" charset="0"/>
              </a:rPr>
              <a:t>Current knowledge</a:t>
            </a:r>
          </a:p>
        </p:txBody>
      </p:sp>
      <p:pic>
        <p:nvPicPr>
          <p:cNvPr id="8" name="Picture 7">
            <a:extLst>
              <a:ext uri="{FF2B5EF4-FFF2-40B4-BE49-F238E27FC236}">
                <a16:creationId xmlns:a16="http://schemas.microsoft.com/office/drawing/2014/main" id="{B0CBB1A6-4E48-6D4C-AD1A-91D74A8D4B96}"/>
              </a:ext>
            </a:extLst>
          </p:cNvPr>
          <p:cNvPicPr/>
          <p:nvPr/>
        </p:nvPicPr>
        <p:blipFill rotWithShape="1">
          <a:blip r:embed="rId3">
            <a:extLst>
              <a:ext uri="{28A0092B-C50C-407E-A947-70E740481C1C}">
                <a14:useLocalDpi xmlns:a14="http://schemas.microsoft.com/office/drawing/2010/main" val="0"/>
              </a:ext>
            </a:extLst>
          </a:blip>
          <a:srcRect t="9033" r="7221" b="2837"/>
          <a:stretch/>
        </p:blipFill>
        <p:spPr bwMode="auto">
          <a:xfrm>
            <a:off x="736599" y="2318684"/>
            <a:ext cx="5432553" cy="4057732"/>
          </a:xfrm>
          <a:prstGeom prst="rect">
            <a:avLst/>
          </a:prstGeom>
          <a:ln>
            <a:noFill/>
          </a:ln>
          <a:extLst>
            <a:ext uri="{53640926-AAD7-44d8-BBD7-CCE9431645EC}">
              <a14:shadowObscured xmlns="" xmlns:a14="http://schemas.microsoft.com/office/drawing/2010/main"/>
            </a:ext>
          </a:extLst>
        </p:spPr>
      </p:pic>
      <p:sp>
        <p:nvSpPr>
          <p:cNvPr id="9" name="TextBox 8">
            <a:extLst>
              <a:ext uri="{FF2B5EF4-FFF2-40B4-BE49-F238E27FC236}">
                <a16:creationId xmlns:a16="http://schemas.microsoft.com/office/drawing/2014/main" id="{9AD21D5B-D3D9-F142-A242-A7EACD6942E0}"/>
              </a:ext>
            </a:extLst>
          </p:cNvPr>
          <p:cNvSpPr txBox="1"/>
          <p:nvPr/>
        </p:nvSpPr>
        <p:spPr>
          <a:xfrm>
            <a:off x="1219199" y="1989120"/>
            <a:ext cx="4584921" cy="369332"/>
          </a:xfrm>
          <a:prstGeom prst="rect">
            <a:avLst/>
          </a:prstGeom>
          <a:noFill/>
        </p:spPr>
        <p:txBody>
          <a:bodyPr wrap="square" rtlCol="0">
            <a:spAutoFit/>
          </a:bodyPr>
          <a:lstStyle/>
          <a:p>
            <a:r>
              <a:rPr lang="en-US" dirty="0" err="1">
                <a:solidFill>
                  <a:srgbClr val="0000FF"/>
                </a:solidFill>
                <a:latin typeface="Comic Sans MS" panose="030F0902030302020204" pitchFamily="66" charset="0"/>
              </a:rPr>
              <a:t>pA@RHIC</a:t>
            </a:r>
            <a:r>
              <a:rPr lang="en-US" dirty="0">
                <a:solidFill>
                  <a:srgbClr val="0000FF"/>
                </a:solidFill>
                <a:latin typeface="Comic Sans MS" panose="030F0902030302020204" pitchFamily="66" charset="0"/>
              </a:rPr>
              <a:t>: unique kinematics</a:t>
            </a:r>
          </a:p>
        </p:txBody>
      </p:sp>
      <p:sp>
        <p:nvSpPr>
          <p:cNvPr id="3" name="Rectangle 2">
            <a:extLst>
              <a:ext uri="{FF2B5EF4-FFF2-40B4-BE49-F238E27FC236}">
                <a16:creationId xmlns:a16="http://schemas.microsoft.com/office/drawing/2014/main" id="{F1215AA1-20D2-A44C-8C7E-AB7BCF65D949}"/>
              </a:ext>
            </a:extLst>
          </p:cNvPr>
          <p:cNvSpPr/>
          <p:nvPr/>
        </p:nvSpPr>
        <p:spPr>
          <a:xfrm>
            <a:off x="911352" y="914400"/>
            <a:ext cx="8366194" cy="923330"/>
          </a:xfrm>
          <a:prstGeom prst="rect">
            <a:avLst/>
          </a:prstGeom>
        </p:spPr>
        <p:txBody>
          <a:bodyPr wrap="square">
            <a:spAutoFit/>
          </a:bodyPr>
          <a:lstStyle/>
          <a:p>
            <a:pPr>
              <a:buClr>
                <a:srgbClr val="0000FF"/>
              </a:buClr>
            </a:pPr>
            <a:r>
              <a:rPr lang="en-US" dirty="0">
                <a:latin typeface="Times New Roman" panose="02020603050405020304" pitchFamily="18" charset="0"/>
                <a:cs typeface="Times New Roman" panose="02020603050405020304" pitchFamily="18" charset="0"/>
              </a:rPr>
              <a:t>measure </a:t>
            </a:r>
            <a:r>
              <a:rPr lang="en-US" dirty="0" err="1">
                <a:latin typeface="Times New Roman" panose="02020603050405020304" pitchFamily="18" charset="0"/>
                <a:cs typeface="Times New Roman" panose="02020603050405020304" pitchFamily="18" charset="0"/>
              </a:rPr>
              <a:t>nPDF</a:t>
            </a:r>
            <a:r>
              <a:rPr lang="en-US" dirty="0">
                <a:latin typeface="Times New Roman" panose="02020603050405020304" pitchFamily="18" charset="0"/>
                <a:cs typeface="Times New Roman" panose="02020603050405020304" pitchFamily="18" charset="0"/>
              </a:rPr>
              <a:t> in a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region where nuclear effects are large</a:t>
            </a:r>
          </a:p>
          <a:p>
            <a:pPr>
              <a:buClr>
                <a:srgbClr val="0000FF"/>
              </a:buClr>
            </a:pPr>
            <a:endParaRPr lang="en-US" dirty="0">
              <a:latin typeface="Times New Roman" panose="02020603050405020304" pitchFamily="18" charset="0"/>
              <a:cs typeface="Times New Roman" panose="02020603050405020304" pitchFamily="18" charset="0"/>
            </a:endParaRPr>
          </a:p>
          <a:p>
            <a:pPr lvl="1">
              <a:buClr>
                <a:srgbClr val="0000FF"/>
              </a:buClr>
            </a:pPr>
            <a:r>
              <a:rPr lang="en-US" dirty="0">
                <a:latin typeface="Times New Roman" panose="02020603050405020304" pitchFamily="18" charset="0"/>
                <a:cs typeface="Times New Roman" panose="02020603050405020304" pitchFamily="18" charset="0"/>
              </a:rPr>
              <a:t>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&gt; Q</a:t>
            </a:r>
            <a:r>
              <a:rPr lang="en-US" baseline="-25000" dirty="0">
                <a:latin typeface="Times New Roman" panose="02020603050405020304" pitchFamily="18" charset="0"/>
                <a:cs typeface="Times New Roman" panose="02020603050405020304" pitchFamily="18" charset="0"/>
              </a:rPr>
              <a:t>s</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over a wide range in </a:t>
            </a:r>
            <a:r>
              <a:rPr lang="en-US" i="1" dirty="0">
                <a:latin typeface="Times New Roman" panose="02020603050405020304" pitchFamily="18" charset="0"/>
                <a:cs typeface="Times New Roman" panose="02020603050405020304" pitchFamily="18" charset="0"/>
              </a:rPr>
              <a:t>x</a:t>
            </a:r>
          </a:p>
        </p:txBody>
      </p:sp>
      <p:sp>
        <p:nvSpPr>
          <p:cNvPr id="4" name="Slide Number Placeholder 3">
            <a:extLst>
              <a:ext uri="{FF2B5EF4-FFF2-40B4-BE49-F238E27FC236}">
                <a16:creationId xmlns:a16="http://schemas.microsoft.com/office/drawing/2014/main" id="{F5EA4CD6-4846-EB4F-970D-CBBEF41192EF}"/>
              </a:ext>
            </a:extLst>
          </p:cNvPr>
          <p:cNvSpPr>
            <a:spLocks noGrp="1"/>
          </p:cNvSpPr>
          <p:nvPr>
            <p:ph type="sldNum" sz="quarter" idx="12"/>
          </p:nvPr>
        </p:nvSpPr>
        <p:spPr/>
        <p:txBody>
          <a:bodyPr/>
          <a:lstStyle/>
          <a:p>
            <a:fld id="{689A4653-5125-C641-9AC4-E3A7696DA362}" type="slidenum">
              <a:rPr lang="en-US" smtClean="0"/>
              <a:t>5</a:t>
            </a:fld>
            <a:endParaRPr lang="en-US"/>
          </a:p>
        </p:txBody>
      </p:sp>
      <p:sp>
        <p:nvSpPr>
          <p:cNvPr id="5" name="TextBox 4">
            <a:extLst>
              <a:ext uri="{FF2B5EF4-FFF2-40B4-BE49-F238E27FC236}">
                <a16:creationId xmlns:a16="http://schemas.microsoft.com/office/drawing/2014/main" id="{0B5E91C0-B01C-874E-B9A2-DC6599CEB521}"/>
              </a:ext>
            </a:extLst>
          </p:cNvPr>
          <p:cNvSpPr txBox="1"/>
          <p:nvPr/>
        </p:nvSpPr>
        <p:spPr>
          <a:xfrm>
            <a:off x="7680960" y="1182624"/>
            <a:ext cx="2667653" cy="369332"/>
          </a:xfrm>
          <a:prstGeom prst="rect">
            <a:avLst/>
          </a:prstGeom>
          <a:solidFill>
            <a:srgbClr val="FFC000"/>
          </a:solidFill>
        </p:spPr>
        <p:txBody>
          <a:bodyPr wrap="none" rtlCol="0">
            <a:spAutoFit/>
          </a:bodyPr>
          <a:lstStyle/>
          <a:p>
            <a:r>
              <a:rPr lang="en-US" dirty="0"/>
              <a:t>Forward upgrade essential</a:t>
            </a:r>
          </a:p>
        </p:txBody>
      </p:sp>
    </p:spTree>
    <p:extLst>
      <p:ext uri="{BB962C8B-B14F-4D97-AF65-F5344CB8AC3E}">
        <p14:creationId xmlns:p14="http://schemas.microsoft.com/office/powerpoint/2010/main" val="3988669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82B03D-92E8-8345-9999-295187409004}"/>
              </a:ext>
            </a:extLst>
          </p:cNvPr>
          <p:cNvSpPr>
            <a:spLocks noGrp="1"/>
          </p:cNvSpPr>
          <p:nvPr>
            <p:ph type="title"/>
          </p:nvPr>
        </p:nvSpPr>
        <p:spPr>
          <a:xfrm>
            <a:off x="1461579" y="113594"/>
            <a:ext cx="10515600" cy="824558"/>
          </a:xfrm>
        </p:spPr>
        <p:txBody>
          <a:bodyPr>
            <a:normAutofit/>
          </a:bodyPr>
          <a:lstStyle/>
          <a:p>
            <a:pPr algn="r"/>
            <a:r>
              <a:rPr lang="en-US" sz="3600" b="1" dirty="0">
                <a:solidFill>
                  <a:srgbClr val="FF0000"/>
                </a:solidFill>
              </a:rPr>
              <a:t>Forward DY and Photon Measurements</a:t>
            </a:r>
          </a:p>
        </p:txBody>
      </p:sp>
      <p:pic>
        <p:nvPicPr>
          <p:cNvPr id="5" name="Picture 4">
            <a:extLst>
              <a:ext uri="{FF2B5EF4-FFF2-40B4-BE49-F238E27FC236}">
                <a16:creationId xmlns:a16="http://schemas.microsoft.com/office/drawing/2014/main" id="{35BC0A21-147C-FD46-9223-3C9DC5854214}"/>
              </a:ext>
            </a:extLst>
          </p:cNvPr>
          <p:cNvPicPr>
            <a:picLocks noChangeAspect="1"/>
          </p:cNvPicPr>
          <p:nvPr/>
        </p:nvPicPr>
        <p:blipFill rotWithShape="1">
          <a:blip r:embed="rId2">
            <a:extLst>
              <a:ext uri="{28A0092B-C50C-407E-A947-70E740481C1C}">
                <a14:useLocalDpi xmlns:a14="http://schemas.microsoft.com/office/drawing/2010/main" val="0"/>
              </a:ext>
            </a:extLst>
          </a:blip>
          <a:srcRect t="7887" r="8025"/>
          <a:stretch/>
        </p:blipFill>
        <p:spPr bwMode="auto">
          <a:xfrm>
            <a:off x="236846" y="113594"/>
            <a:ext cx="4181970" cy="3373081"/>
          </a:xfrm>
          <a:prstGeom prst="rect">
            <a:avLst/>
          </a:prstGeom>
          <a:noFill/>
          <a:ln>
            <a:noFill/>
          </a:ln>
          <a:extLst>
            <a:ext uri="{53640926-AAD7-44d8-BBD7-CCE9431645EC}">
              <a14:shadowObscured xmlns="" xmlns:a14="http://schemas.microsoft.com/office/drawing/2010/main"/>
            </a:ext>
          </a:extLst>
        </p:spPr>
      </p:pic>
      <p:pic>
        <p:nvPicPr>
          <p:cNvPr id="6" name="Picture 5">
            <a:extLst>
              <a:ext uri="{FF2B5EF4-FFF2-40B4-BE49-F238E27FC236}">
                <a16:creationId xmlns:a16="http://schemas.microsoft.com/office/drawing/2014/main" id="{65A02B25-98B0-F14F-9DAA-01C192E24D29}"/>
              </a:ext>
            </a:extLst>
          </p:cNvPr>
          <p:cNvPicPr/>
          <p:nvPr/>
        </p:nvPicPr>
        <p:blipFill rotWithShape="1">
          <a:blip r:embed="rId3">
            <a:extLst>
              <a:ext uri="{28A0092B-C50C-407E-A947-70E740481C1C}">
                <a14:useLocalDpi xmlns:a14="http://schemas.microsoft.com/office/drawing/2010/main" val="0"/>
              </a:ext>
            </a:extLst>
          </a:blip>
          <a:srcRect l="2871" t="2494" r="4206" b="1368"/>
          <a:stretch/>
        </p:blipFill>
        <p:spPr bwMode="auto">
          <a:xfrm>
            <a:off x="96011" y="3486675"/>
            <a:ext cx="4817365" cy="3361363"/>
          </a:xfrm>
          <a:prstGeom prst="rect">
            <a:avLst/>
          </a:prstGeom>
          <a:ln>
            <a:noFill/>
          </a:ln>
          <a:extLst>
            <a:ext uri="{53640926-AAD7-44d8-BBD7-CCE9431645EC}">
              <a14:shadowObscured xmlns="" xmlns:a14="http://schemas.microsoft.com/office/drawing/2010/main"/>
            </a:ext>
          </a:extLst>
        </p:spPr>
      </p:pic>
      <p:pic>
        <p:nvPicPr>
          <p:cNvPr id="7" name="Picture 6">
            <a:extLst>
              <a:ext uri="{FF2B5EF4-FFF2-40B4-BE49-F238E27FC236}">
                <a16:creationId xmlns:a16="http://schemas.microsoft.com/office/drawing/2014/main" id="{17D4E429-BA32-DD4D-892B-629275177C86}"/>
              </a:ext>
            </a:extLst>
          </p:cNvPr>
          <p:cNvPicPr/>
          <p:nvPr/>
        </p:nvPicPr>
        <p:blipFill rotWithShape="1">
          <a:blip r:embed="rId4">
            <a:extLst>
              <a:ext uri="{28A0092B-C50C-407E-A947-70E740481C1C}">
                <a14:useLocalDpi xmlns:a14="http://schemas.microsoft.com/office/drawing/2010/main" val="0"/>
              </a:ext>
            </a:extLst>
          </a:blip>
          <a:srcRect t="15099" r="14645" b="2995"/>
          <a:stretch/>
        </p:blipFill>
        <p:spPr bwMode="auto">
          <a:xfrm>
            <a:off x="6096000" y="2000905"/>
            <a:ext cx="5881179" cy="4763922"/>
          </a:xfrm>
          <a:prstGeom prst="rect">
            <a:avLst/>
          </a:prstGeom>
          <a:ln>
            <a:noFill/>
          </a:ln>
          <a:extLst>
            <a:ext uri="{53640926-AAD7-44d8-BBD7-CCE9431645EC}">
              <a14:shadowObscured xmlns="" xmlns:a14="http://schemas.microsoft.com/office/drawing/2010/main"/>
            </a:ext>
          </a:extLst>
        </p:spPr>
      </p:pic>
      <p:sp>
        <p:nvSpPr>
          <p:cNvPr id="2" name="Rectangle 1">
            <a:extLst>
              <a:ext uri="{FF2B5EF4-FFF2-40B4-BE49-F238E27FC236}">
                <a16:creationId xmlns:a16="http://schemas.microsoft.com/office/drawing/2014/main" id="{04978D46-3746-534F-8D77-A7C975E7674F}"/>
              </a:ext>
            </a:extLst>
          </p:cNvPr>
          <p:cNvSpPr/>
          <p:nvPr/>
        </p:nvSpPr>
        <p:spPr>
          <a:xfrm>
            <a:off x="5026155" y="867397"/>
            <a:ext cx="6951024" cy="707886"/>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DY and direct photon </a:t>
            </a:r>
            <a:r>
              <a:rPr lang="en-US" sz="2000" dirty="0" err="1">
                <a:latin typeface="Times New Roman" panose="02020603050405020304" pitchFamily="18" charset="0"/>
                <a:cs typeface="Times New Roman" panose="02020603050405020304" pitchFamily="18" charset="0"/>
              </a:rPr>
              <a:t>R</a:t>
            </a:r>
            <a:r>
              <a:rPr lang="en-US" sz="2000" baseline="-25000" dirty="0" err="1">
                <a:latin typeface="Times New Roman" panose="02020603050405020304" pitchFamily="18" charset="0"/>
                <a:cs typeface="Times New Roman" panose="02020603050405020304" pitchFamily="18" charset="0"/>
              </a:rPr>
              <a:t>pA</a:t>
            </a:r>
            <a:r>
              <a:rPr lang="en-US" sz="2000" dirty="0">
                <a:latin typeface="Times New Roman" panose="02020603050405020304" pitchFamily="18" charset="0"/>
                <a:cs typeface="Times New Roman" panose="02020603050405020304" pitchFamily="18" charset="0"/>
              </a:rPr>
              <a:t> give significant constraints on </a:t>
            </a:r>
            <a:r>
              <a:rPr lang="en-US" sz="2000" dirty="0" err="1">
                <a:latin typeface="Times New Roman" panose="02020603050405020304" pitchFamily="18" charset="0"/>
                <a:cs typeface="Times New Roman" panose="02020603050405020304" pitchFamily="18" charset="0"/>
              </a:rPr>
              <a:t>nPDF</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Important input for initial condition in heavy-ion collisions</a:t>
            </a:r>
          </a:p>
        </p:txBody>
      </p:sp>
      <p:sp>
        <p:nvSpPr>
          <p:cNvPr id="3" name="Slide Number Placeholder 2">
            <a:extLst>
              <a:ext uri="{FF2B5EF4-FFF2-40B4-BE49-F238E27FC236}">
                <a16:creationId xmlns:a16="http://schemas.microsoft.com/office/drawing/2014/main" id="{DFF2712D-5E6D-0447-B25B-1A1C7226E966}"/>
              </a:ext>
            </a:extLst>
          </p:cNvPr>
          <p:cNvSpPr>
            <a:spLocks noGrp="1"/>
          </p:cNvSpPr>
          <p:nvPr>
            <p:ph type="sldNum" sz="quarter" idx="12"/>
          </p:nvPr>
        </p:nvSpPr>
        <p:spPr/>
        <p:txBody>
          <a:bodyPr/>
          <a:lstStyle/>
          <a:p>
            <a:fld id="{689A4653-5125-C641-9AC4-E3A7696DA362}" type="slidenum">
              <a:rPr lang="en-US" smtClean="0"/>
              <a:t>6</a:t>
            </a:fld>
            <a:endParaRPr lang="en-US"/>
          </a:p>
        </p:txBody>
      </p:sp>
      <p:sp>
        <p:nvSpPr>
          <p:cNvPr id="9" name="TextBox 8">
            <a:extLst>
              <a:ext uri="{FF2B5EF4-FFF2-40B4-BE49-F238E27FC236}">
                <a16:creationId xmlns:a16="http://schemas.microsoft.com/office/drawing/2014/main" id="{FD38E48C-A6D8-1845-9342-ABAA51D42C3C}"/>
              </a:ext>
            </a:extLst>
          </p:cNvPr>
          <p:cNvSpPr txBox="1"/>
          <p:nvPr/>
        </p:nvSpPr>
        <p:spPr>
          <a:xfrm>
            <a:off x="4749349" y="1603428"/>
            <a:ext cx="2667653" cy="369332"/>
          </a:xfrm>
          <a:prstGeom prst="rect">
            <a:avLst/>
          </a:prstGeom>
          <a:solidFill>
            <a:srgbClr val="FFC000"/>
          </a:solidFill>
        </p:spPr>
        <p:txBody>
          <a:bodyPr wrap="none" rtlCol="0">
            <a:spAutoFit/>
          </a:bodyPr>
          <a:lstStyle/>
          <a:p>
            <a:r>
              <a:rPr lang="en-US" dirty="0"/>
              <a:t>Forward upgrade essential</a:t>
            </a:r>
          </a:p>
        </p:txBody>
      </p:sp>
    </p:spTree>
    <p:extLst>
      <p:ext uri="{BB962C8B-B14F-4D97-AF65-F5344CB8AC3E}">
        <p14:creationId xmlns:p14="http://schemas.microsoft.com/office/powerpoint/2010/main" val="133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5E92-B632-EB4D-8B87-6AB5597E0B9E}"/>
              </a:ext>
            </a:extLst>
          </p:cNvPr>
          <p:cNvSpPr>
            <a:spLocks noGrp="1"/>
          </p:cNvSpPr>
          <p:nvPr>
            <p:ph type="title"/>
          </p:nvPr>
        </p:nvSpPr>
        <p:spPr>
          <a:xfrm>
            <a:off x="838200" y="203758"/>
            <a:ext cx="10515600" cy="876852"/>
          </a:xfrm>
        </p:spPr>
        <p:txBody>
          <a:bodyPr>
            <a:normAutofit/>
          </a:bodyPr>
          <a:lstStyle/>
          <a:p>
            <a:r>
              <a:rPr lang="en-US" sz="3600" b="1" dirty="0">
                <a:solidFill>
                  <a:srgbClr val="FF0000"/>
                </a:solidFill>
              </a:rPr>
              <a:t>Temperature Dependent Viscosity </a:t>
            </a:r>
          </a:p>
        </p:txBody>
      </p:sp>
      <p:pic>
        <p:nvPicPr>
          <p:cNvPr id="5" name="Content Placeholder 4">
            <a:extLst>
              <a:ext uri="{FF2B5EF4-FFF2-40B4-BE49-F238E27FC236}">
                <a16:creationId xmlns:a16="http://schemas.microsoft.com/office/drawing/2014/main" id="{2B56CD41-FADA-334B-9FE3-448CAB31A77E}"/>
              </a:ext>
            </a:extLst>
          </p:cNvPr>
          <p:cNvPicPr>
            <a:picLocks noGrp="1" noChangeAspect="1"/>
          </p:cNvPicPr>
          <p:nvPr>
            <p:ph sz="half" idx="2"/>
          </p:nvPr>
        </p:nvPicPr>
        <p:blipFill>
          <a:blip r:embed="rId2"/>
          <a:stretch>
            <a:fillRect/>
          </a:stretch>
        </p:blipFill>
        <p:spPr>
          <a:xfrm>
            <a:off x="472168" y="3608833"/>
            <a:ext cx="5064656" cy="3235752"/>
          </a:xfrm>
          <a:prstGeom prst="rect">
            <a:avLst/>
          </a:prstGeom>
        </p:spPr>
      </p:pic>
      <p:pic>
        <p:nvPicPr>
          <p:cNvPr id="6" name="Picture 2">
            <a:extLst>
              <a:ext uri="{FF2B5EF4-FFF2-40B4-BE49-F238E27FC236}">
                <a16:creationId xmlns:a16="http://schemas.microsoft.com/office/drawing/2014/main" id="{678B5AD7-BD3F-AD4F-9C1E-BB18D421D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995" y="866056"/>
            <a:ext cx="4604221" cy="575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6783B9A-F216-064E-97FE-62B95FF75916}"/>
              </a:ext>
            </a:extLst>
          </p:cNvPr>
          <p:cNvSpPr txBox="1"/>
          <p:nvPr/>
        </p:nvSpPr>
        <p:spPr>
          <a:xfrm>
            <a:off x="1631043" y="3301056"/>
            <a:ext cx="2746906" cy="307777"/>
          </a:xfrm>
          <a:prstGeom prst="rect">
            <a:avLst/>
          </a:prstGeom>
          <a:noFill/>
        </p:spPr>
        <p:txBody>
          <a:bodyPr wrap="none" rtlCol="0">
            <a:spAutoFit/>
          </a:bodyPr>
          <a:lstStyle/>
          <a:p>
            <a:r>
              <a:rPr lang="en-US" sz="1400" dirty="0" err="1"/>
              <a:t>Niemi</a:t>
            </a:r>
            <a:r>
              <a:rPr lang="en-US" sz="1400" dirty="0"/>
              <a:t> </a:t>
            </a:r>
            <a:r>
              <a:rPr lang="en-US" sz="1400" i="1" dirty="0"/>
              <a:t>et al</a:t>
            </a:r>
            <a:r>
              <a:rPr lang="en-US" sz="1400" dirty="0"/>
              <a:t>., PRL 106 (2011)212302</a:t>
            </a:r>
          </a:p>
        </p:txBody>
      </p:sp>
      <p:sp>
        <p:nvSpPr>
          <p:cNvPr id="3" name="TextBox 2">
            <a:extLst>
              <a:ext uri="{FF2B5EF4-FFF2-40B4-BE49-F238E27FC236}">
                <a16:creationId xmlns:a16="http://schemas.microsoft.com/office/drawing/2014/main" id="{5C335FD5-8807-594B-BF74-3FB2DA87A342}"/>
              </a:ext>
            </a:extLst>
          </p:cNvPr>
          <p:cNvSpPr txBox="1"/>
          <p:nvPr/>
        </p:nvSpPr>
        <p:spPr>
          <a:xfrm>
            <a:off x="295810" y="1273328"/>
            <a:ext cx="6952544" cy="1754326"/>
          </a:xfrm>
          <a:prstGeom prst="rect">
            <a:avLst/>
          </a:prstGeom>
          <a:noFill/>
        </p:spPr>
        <p:txBody>
          <a:bodyPr wrap="none" rtlCol="0">
            <a:spAutoFit/>
          </a:bodyPr>
          <a:lstStyle/>
          <a:p>
            <a:r>
              <a:rPr lang="en-US" u="sng" dirty="0">
                <a:latin typeface="Times New Roman" panose="02020603050405020304" pitchFamily="18" charset="0"/>
                <a:cs typeface="Times New Roman" panose="02020603050405020304" pitchFamily="18" charset="0"/>
              </a:rPr>
              <a:t>2015 US Nuclear Long Range Plan </a:t>
            </a:r>
            <a:r>
              <a:rPr lang="en-US" dirty="0">
                <a:latin typeface="Times New Roman" panose="02020603050405020304" pitchFamily="18" charset="0"/>
                <a:cs typeface="Times New Roman" panose="02020603050405020304" pitchFamily="18" charset="0"/>
              </a:rPr>
              <a:t>(#22): </a:t>
            </a:r>
          </a:p>
          <a:p>
            <a:r>
              <a:rPr lang="en-US" dirty="0">
                <a:latin typeface="Comic Sans MS" panose="030F0902030302020204" pitchFamily="66" charset="0"/>
                <a:cs typeface="Times New Roman" panose="02020603050405020304" pitchFamily="18" charset="0"/>
              </a:rPr>
              <a:t>comparative analyses of the wealth of bulk observables </a:t>
            </a:r>
            <a:br>
              <a:rPr lang="en-US" dirty="0">
                <a:latin typeface="Comic Sans MS" panose="030F0902030302020204" pitchFamily="66" charset="0"/>
                <a:cs typeface="Times New Roman" panose="02020603050405020304" pitchFamily="18" charset="0"/>
              </a:rPr>
            </a:br>
            <a:r>
              <a:rPr lang="en-US" dirty="0">
                <a:latin typeface="Comic Sans MS" panose="030F0902030302020204" pitchFamily="66" charset="0"/>
                <a:cs typeface="Times New Roman" panose="02020603050405020304" pitchFamily="18" charset="0"/>
              </a:rPr>
              <a:t>being measured hint that the hotter QGP created at the </a:t>
            </a:r>
            <a:r>
              <a:rPr lang="en-US" dirty="0">
                <a:solidFill>
                  <a:srgbClr val="00B050"/>
                </a:solidFill>
                <a:latin typeface="Comic Sans MS" panose="030F0902030302020204" pitchFamily="66" charset="0"/>
                <a:cs typeface="Times New Roman" panose="02020603050405020304" pitchFamily="18" charset="0"/>
              </a:rPr>
              <a:t>LHC </a:t>
            </a:r>
            <a:br>
              <a:rPr lang="en-US" dirty="0">
                <a:solidFill>
                  <a:srgbClr val="00B050"/>
                </a:solidFill>
                <a:latin typeface="Comic Sans MS" panose="030F0902030302020204" pitchFamily="66" charset="0"/>
                <a:cs typeface="Times New Roman" panose="02020603050405020304" pitchFamily="18" charset="0"/>
              </a:rPr>
            </a:br>
            <a:r>
              <a:rPr lang="en-US" dirty="0">
                <a:solidFill>
                  <a:srgbClr val="00B050"/>
                </a:solidFill>
                <a:latin typeface="Comic Sans MS" panose="030F0902030302020204" pitchFamily="66" charset="0"/>
                <a:cs typeface="Times New Roman" panose="02020603050405020304" pitchFamily="18" charset="0"/>
              </a:rPr>
              <a:t>has a somewhat larger viscosity</a:t>
            </a:r>
            <a:r>
              <a:rPr lang="en-US" dirty="0">
                <a:latin typeface="Comic Sans MS" panose="030F0902030302020204" pitchFamily="66" charset="0"/>
                <a:cs typeface="Times New Roman" panose="02020603050405020304" pitchFamily="18" charset="0"/>
              </a:rPr>
              <a:t>. </a:t>
            </a:r>
          </a:p>
          <a:p>
            <a:r>
              <a:rPr lang="en-US" dirty="0">
                <a:solidFill>
                  <a:srgbClr val="C00000"/>
                </a:solidFill>
                <a:latin typeface="Comic Sans MS" panose="030F0902030302020204" pitchFamily="66" charset="0"/>
                <a:cs typeface="Times New Roman" panose="02020603050405020304" pitchFamily="18" charset="0"/>
              </a:rPr>
              <a:t>This temperature dependence </a:t>
            </a:r>
            <a:r>
              <a:rPr lang="en-US" dirty="0">
                <a:latin typeface="Comic Sans MS" panose="030F0902030302020204" pitchFamily="66" charset="0"/>
                <a:cs typeface="Times New Roman" panose="02020603050405020304" pitchFamily="18" charset="0"/>
              </a:rPr>
              <a:t>will be more tightly constrained </a:t>
            </a:r>
            <a:br>
              <a:rPr lang="en-US" dirty="0">
                <a:latin typeface="Comic Sans MS" panose="030F0902030302020204" pitchFamily="66" charset="0"/>
                <a:cs typeface="Times New Roman" panose="02020603050405020304" pitchFamily="18" charset="0"/>
              </a:rPr>
            </a:br>
            <a:r>
              <a:rPr lang="en-US" dirty="0">
                <a:latin typeface="Comic Sans MS" panose="030F0902030302020204" pitchFamily="66" charset="0"/>
                <a:cs typeface="Times New Roman" panose="02020603050405020304" pitchFamily="18" charset="0"/>
              </a:rPr>
              <a:t>by upcoming measurements at RHIC and the LHC. </a:t>
            </a:r>
          </a:p>
        </p:txBody>
      </p:sp>
      <p:sp>
        <p:nvSpPr>
          <p:cNvPr id="8" name="TextBox 7">
            <a:extLst>
              <a:ext uri="{FF2B5EF4-FFF2-40B4-BE49-F238E27FC236}">
                <a16:creationId xmlns:a16="http://schemas.microsoft.com/office/drawing/2014/main" id="{615AFA46-BCF7-5E40-A8CD-6D2FDAA73355}"/>
              </a:ext>
            </a:extLst>
          </p:cNvPr>
          <p:cNvSpPr txBox="1"/>
          <p:nvPr/>
        </p:nvSpPr>
        <p:spPr>
          <a:xfrm>
            <a:off x="8542848" y="1011937"/>
            <a:ext cx="3095365" cy="369332"/>
          </a:xfrm>
          <a:prstGeom prst="rect">
            <a:avLst/>
          </a:prstGeom>
          <a:solidFill>
            <a:schemeClr val="bg1"/>
          </a:solidFill>
        </p:spPr>
        <p:txBody>
          <a:bodyPr wrap="square" rtlCol="0">
            <a:spAutoFit/>
          </a:bodyPr>
          <a:lstStyle/>
          <a:p>
            <a:r>
              <a:rPr lang="pl-PL" b="0" dirty="0"/>
              <a:t>L. Adamczyk et al 1701.06497</a:t>
            </a:r>
            <a:endParaRPr lang="en-US" dirty="0"/>
          </a:p>
        </p:txBody>
      </p:sp>
      <p:sp>
        <p:nvSpPr>
          <p:cNvPr id="4" name="Slide Number Placeholder 3">
            <a:extLst>
              <a:ext uri="{FF2B5EF4-FFF2-40B4-BE49-F238E27FC236}">
                <a16:creationId xmlns:a16="http://schemas.microsoft.com/office/drawing/2014/main" id="{6B8F0629-1F5F-F244-94A0-339733BEC373}"/>
              </a:ext>
            </a:extLst>
          </p:cNvPr>
          <p:cNvSpPr>
            <a:spLocks noGrp="1"/>
          </p:cNvSpPr>
          <p:nvPr>
            <p:ph type="sldNum" sz="quarter" idx="12"/>
          </p:nvPr>
        </p:nvSpPr>
        <p:spPr/>
        <p:txBody>
          <a:bodyPr/>
          <a:lstStyle/>
          <a:p>
            <a:fld id="{689A4653-5125-C641-9AC4-E3A7696DA362}" type="slidenum">
              <a:rPr lang="en-US" smtClean="0"/>
              <a:t>7</a:t>
            </a:fld>
            <a:endParaRPr lang="en-US"/>
          </a:p>
        </p:txBody>
      </p:sp>
    </p:spTree>
    <p:extLst>
      <p:ext uri="{BB962C8B-B14F-4D97-AF65-F5344CB8AC3E}">
        <p14:creationId xmlns:p14="http://schemas.microsoft.com/office/powerpoint/2010/main" val="3764660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A0A5-0ED1-A84C-9E04-50AF9D5BA2D0}"/>
              </a:ext>
            </a:extLst>
          </p:cNvPr>
          <p:cNvSpPr>
            <a:spLocks noGrp="1"/>
          </p:cNvSpPr>
          <p:nvPr>
            <p:ph type="title"/>
          </p:nvPr>
        </p:nvSpPr>
        <p:spPr>
          <a:xfrm>
            <a:off x="616797" y="19486"/>
            <a:ext cx="10515600" cy="1325563"/>
          </a:xfrm>
        </p:spPr>
        <p:txBody>
          <a:bodyPr>
            <a:normAutofit/>
          </a:bodyPr>
          <a:lstStyle/>
          <a:p>
            <a:r>
              <a:rPr lang="en-US" sz="3600" b="1" dirty="0">
                <a:solidFill>
                  <a:srgbClr val="FF0000"/>
                </a:solidFill>
              </a:rPr>
              <a:t>Multiple Flow Harmonic Correlations</a:t>
            </a:r>
          </a:p>
        </p:txBody>
      </p:sp>
      <p:sp>
        <p:nvSpPr>
          <p:cNvPr id="3" name="Content Placeholder 2">
            <a:extLst>
              <a:ext uri="{FF2B5EF4-FFF2-40B4-BE49-F238E27FC236}">
                <a16:creationId xmlns:a16="http://schemas.microsoft.com/office/drawing/2014/main" id="{8F3B1A96-4645-7844-AB4B-9BCFAE313CA7}"/>
              </a:ext>
            </a:extLst>
          </p:cNvPr>
          <p:cNvSpPr>
            <a:spLocks noGrp="1"/>
          </p:cNvSpPr>
          <p:nvPr>
            <p:ph sz="half" idx="1"/>
          </p:nvPr>
        </p:nvSpPr>
        <p:spPr>
          <a:xfrm>
            <a:off x="556938" y="1243277"/>
            <a:ext cx="5843862" cy="1475539"/>
          </a:xfrm>
        </p:spPr>
        <p:txBody>
          <a:bodyPr/>
          <a:lstStyle/>
          <a:p>
            <a:r>
              <a:rPr lang="en-US" sz="2400" dirty="0">
                <a:latin typeface="Comic Sans MS" panose="030F0902030302020204" pitchFamily="66" charset="0"/>
                <a:cs typeface="Times New Roman" panose="02020603050405020304" pitchFamily="18" charset="0"/>
              </a:rPr>
              <a:t>Sparse RHIC data for higher order flow harmonics (v</a:t>
            </a:r>
            <a:r>
              <a:rPr lang="en-US" sz="2400" baseline="-25000" dirty="0">
                <a:latin typeface="Comic Sans MS" panose="030F0902030302020204" pitchFamily="66" charset="0"/>
                <a:cs typeface="Times New Roman" panose="02020603050405020304" pitchFamily="18" charset="0"/>
              </a:rPr>
              <a:t>3</a:t>
            </a:r>
            <a:r>
              <a:rPr lang="en-US" sz="2400" dirty="0">
                <a:latin typeface="Comic Sans MS" panose="030F0902030302020204" pitchFamily="66" charset="0"/>
                <a:cs typeface="Times New Roman" panose="02020603050405020304" pitchFamily="18" charset="0"/>
              </a:rPr>
              <a:t>, v</a:t>
            </a:r>
            <a:r>
              <a:rPr lang="en-US" sz="2400" baseline="-25000" dirty="0">
                <a:latin typeface="Comic Sans MS" panose="030F0902030302020204" pitchFamily="66" charset="0"/>
                <a:cs typeface="Times New Roman" panose="02020603050405020304" pitchFamily="18" charset="0"/>
              </a:rPr>
              <a:t>4</a:t>
            </a:r>
            <a:r>
              <a:rPr lang="en-US" sz="2400" dirty="0">
                <a:latin typeface="Comic Sans MS" panose="030F0902030302020204" pitchFamily="66" charset="0"/>
                <a:cs typeface="Times New Roman" panose="02020603050405020304" pitchFamily="18" charset="0"/>
              </a:rPr>
              <a:t>, v</a:t>
            </a:r>
            <a:r>
              <a:rPr lang="en-US" sz="2400" baseline="-25000" dirty="0">
                <a:latin typeface="Comic Sans MS" panose="030F0902030302020204" pitchFamily="66" charset="0"/>
                <a:cs typeface="Times New Roman" panose="02020603050405020304" pitchFamily="18" charset="0"/>
              </a:rPr>
              <a:t>5</a:t>
            </a:r>
            <a:r>
              <a:rPr lang="en-US" sz="2400" dirty="0">
                <a:latin typeface="Comic Sans MS" panose="030F0902030302020204" pitchFamily="66" charset="0"/>
                <a:cs typeface="Times New Roman" panose="02020603050405020304" pitchFamily="18" charset="0"/>
              </a:rPr>
              <a:t>) &amp; rapidity density correlations/fluctuations</a:t>
            </a:r>
          </a:p>
          <a:p>
            <a:endParaRPr lang="en-US" dirty="0"/>
          </a:p>
        </p:txBody>
      </p:sp>
      <p:sp>
        <p:nvSpPr>
          <p:cNvPr id="4" name="Content Placeholder 3">
            <a:extLst>
              <a:ext uri="{FF2B5EF4-FFF2-40B4-BE49-F238E27FC236}">
                <a16:creationId xmlns:a16="http://schemas.microsoft.com/office/drawing/2014/main" id="{8E862B4B-CC2C-4C48-BD2A-6EAC22C85ACE}"/>
              </a:ext>
            </a:extLst>
          </p:cNvPr>
          <p:cNvSpPr>
            <a:spLocks noGrp="1"/>
          </p:cNvSpPr>
          <p:nvPr>
            <p:ph sz="half" idx="2"/>
          </p:nvPr>
        </p:nvSpPr>
        <p:spPr/>
        <p:txBody>
          <a:bodyPr/>
          <a:lstStyle/>
          <a:p>
            <a:endParaRPr lang="en-US" dirty="0"/>
          </a:p>
        </p:txBody>
      </p:sp>
      <p:pic>
        <p:nvPicPr>
          <p:cNvPr id="7" name="Picture 6">
            <a:extLst>
              <a:ext uri="{FF2B5EF4-FFF2-40B4-BE49-F238E27FC236}">
                <a16:creationId xmlns:a16="http://schemas.microsoft.com/office/drawing/2014/main" id="{03E6388B-3C1A-9F41-8946-E26BBA547C2E}"/>
              </a:ext>
            </a:extLst>
          </p:cNvPr>
          <p:cNvPicPr>
            <a:picLocks noChangeAspect="1"/>
          </p:cNvPicPr>
          <p:nvPr/>
        </p:nvPicPr>
        <p:blipFill rotWithShape="1">
          <a:blip r:embed="rId3"/>
          <a:srcRect t="1186" b="1"/>
          <a:stretch/>
        </p:blipFill>
        <p:spPr>
          <a:xfrm>
            <a:off x="6010656" y="1234577"/>
            <a:ext cx="5909226" cy="5623423"/>
          </a:xfrm>
          <a:prstGeom prst="rect">
            <a:avLst/>
          </a:prstGeom>
        </p:spPr>
      </p:pic>
      <p:sp>
        <p:nvSpPr>
          <p:cNvPr id="9" name="TextBox 8">
            <a:extLst>
              <a:ext uri="{FF2B5EF4-FFF2-40B4-BE49-F238E27FC236}">
                <a16:creationId xmlns:a16="http://schemas.microsoft.com/office/drawing/2014/main" id="{C1003667-CCE8-9A43-AECF-6E8B4194D1AB}"/>
              </a:ext>
            </a:extLst>
          </p:cNvPr>
          <p:cNvSpPr txBox="1"/>
          <p:nvPr/>
        </p:nvSpPr>
        <p:spPr>
          <a:xfrm>
            <a:off x="8126817" y="1136129"/>
            <a:ext cx="4065183" cy="400110"/>
          </a:xfrm>
          <a:prstGeom prst="rect">
            <a:avLst/>
          </a:prstGeom>
          <a:solidFill>
            <a:schemeClr val="bg1"/>
          </a:solidFill>
        </p:spPr>
        <p:txBody>
          <a:bodyPr wrap="square" rtlCol="0">
            <a:spAutoFit/>
          </a:bodyPr>
          <a:lstStyle/>
          <a:p>
            <a:r>
              <a:rPr lang="pl-PL" sz="2000" b="0" dirty="0"/>
              <a:t>L. Adamczyk et al 1701.06497</a:t>
            </a:r>
            <a:endParaRPr lang="en-US" sz="2000" dirty="0"/>
          </a:p>
        </p:txBody>
      </p:sp>
      <p:sp>
        <p:nvSpPr>
          <p:cNvPr id="6" name="Rectangle 5">
            <a:extLst>
              <a:ext uri="{FF2B5EF4-FFF2-40B4-BE49-F238E27FC236}">
                <a16:creationId xmlns:a16="http://schemas.microsoft.com/office/drawing/2014/main" id="{088699F0-1429-8D48-8B48-FB490BBDBE4E}"/>
              </a:ext>
            </a:extLst>
          </p:cNvPr>
          <p:cNvSpPr/>
          <p:nvPr/>
        </p:nvSpPr>
        <p:spPr>
          <a:xfrm>
            <a:off x="324118" y="3199392"/>
            <a:ext cx="6555178" cy="224676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Why do we need wider window in rapidity?</a:t>
            </a:r>
          </a:p>
          <a:p>
            <a:pPr marL="285750" indent="-285750">
              <a:buClr>
                <a:srgbClr val="0000FF"/>
              </a:buClr>
              <a:buFont typeface="Wingdings" charset="2"/>
              <a:buChar char="Ø"/>
            </a:pPr>
            <a:r>
              <a:rPr lang="en-US" sz="2000" dirty="0">
                <a:latin typeface="Times New Roman" panose="02020603050405020304" pitchFamily="18" charset="0"/>
                <a:cs typeface="Times New Roman" panose="02020603050405020304" pitchFamily="18" charset="0"/>
              </a:rPr>
              <a:t>Flow like correlations are early time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long-range </a:t>
            </a:r>
            <a:r>
              <a:rPr lang="en-US" sz="2000" dirty="0">
                <a:latin typeface="Times New Roman" panose="02020603050405020304" pitchFamily="18" charset="0"/>
                <a:cs typeface="Times New Roman" panose="02020603050405020304" pitchFamily="18" charset="0"/>
                <a:sym typeface="Wingdings"/>
              </a:rPr>
              <a:t> large </a:t>
            </a:r>
            <a:r>
              <a:rPr lang="en-US" sz="2000" dirty="0">
                <a:latin typeface="Symbol" pitchFamily="2" charset="2"/>
                <a:cs typeface="Times New Roman" panose="02020603050405020304" pitchFamily="18" charset="0"/>
                <a:sym typeface="Wingdings"/>
              </a:rPr>
              <a:t>Dh</a:t>
            </a:r>
          </a:p>
          <a:p>
            <a:pPr marL="285750" indent="-285750">
              <a:buClr>
                <a:srgbClr val="0000FF"/>
              </a:buClr>
              <a:buFont typeface="Wingdings" charset="2"/>
              <a:buChar char="Ø"/>
            </a:pPr>
            <a:r>
              <a:rPr lang="en-US" sz="2000" dirty="0">
                <a:latin typeface="Times New Roman" panose="02020603050405020304" pitchFamily="18" charset="0"/>
                <a:cs typeface="Times New Roman" panose="02020603050405020304" pitchFamily="18" charset="0"/>
              </a:rPr>
              <a:t>Background comes from Jets &amp; non-flow</a:t>
            </a:r>
          </a:p>
          <a:p>
            <a:pPr>
              <a:buClr>
                <a:srgbClr val="0000FF"/>
              </a:buClr>
            </a:pPr>
            <a:r>
              <a:rPr lang="en-US" sz="2000" dirty="0">
                <a:latin typeface="Times New Roman" panose="02020603050405020304" pitchFamily="18" charset="0"/>
                <a:cs typeface="Times New Roman" panose="02020603050405020304" pitchFamily="18" charset="0"/>
                <a:sym typeface="Wingdings"/>
              </a:rPr>
              <a:t>      small </a:t>
            </a:r>
            <a:r>
              <a:rPr lang="en-US" sz="2000" dirty="0">
                <a:latin typeface="Symbol" pitchFamily="2" charset="2"/>
                <a:cs typeface="Times New Roman" panose="02020603050405020304" pitchFamily="18" charset="0"/>
                <a:sym typeface="Wingdings"/>
              </a:rPr>
              <a:t>Dh</a:t>
            </a:r>
          </a:p>
          <a:p>
            <a:r>
              <a:rPr lang="en-US" sz="2000" dirty="0">
                <a:solidFill>
                  <a:srgbClr val="0000FF"/>
                </a:solidFill>
                <a:latin typeface="Times New Roman" panose="02020603050405020304" pitchFamily="18" charset="0"/>
                <a:cs typeface="Times New Roman" panose="02020603050405020304" pitchFamily="18" charset="0"/>
              </a:rPr>
              <a:t>Precise extraction of flow (azimuthal correlations) </a:t>
            </a:r>
          </a:p>
          <a:p>
            <a:r>
              <a:rPr lang="en-US" sz="2000" dirty="0">
                <a:solidFill>
                  <a:srgbClr val="0000FF"/>
                </a:solidFill>
                <a:latin typeface="Times New Roman" panose="02020603050405020304" pitchFamily="18" charset="0"/>
                <a:cs typeface="Times New Roman" panose="02020603050405020304" pitchFamily="18" charset="0"/>
              </a:rPr>
              <a:t>requires measurements over wide window of rapidity</a:t>
            </a:r>
          </a:p>
        </p:txBody>
      </p:sp>
      <p:sp>
        <p:nvSpPr>
          <p:cNvPr id="5" name="Slide Number Placeholder 4">
            <a:extLst>
              <a:ext uri="{FF2B5EF4-FFF2-40B4-BE49-F238E27FC236}">
                <a16:creationId xmlns:a16="http://schemas.microsoft.com/office/drawing/2014/main" id="{8ED58ED8-0E69-9244-9520-0021CCB3E473}"/>
              </a:ext>
            </a:extLst>
          </p:cNvPr>
          <p:cNvSpPr>
            <a:spLocks noGrp="1"/>
          </p:cNvSpPr>
          <p:nvPr>
            <p:ph type="sldNum" sz="quarter" idx="12"/>
          </p:nvPr>
        </p:nvSpPr>
        <p:spPr/>
        <p:txBody>
          <a:bodyPr/>
          <a:lstStyle/>
          <a:p>
            <a:fld id="{689A4653-5125-C641-9AC4-E3A7696DA362}" type="slidenum">
              <a:rPr lang="en-US" smtClean="0"/>
              <a:t>8</a:t>
            </a:fld>
            <a:endParaRPr lang="en-US"/>
          </a:p>
        </p:txBody>
      </p:sp>
      <p:sp>
        <p:nvSpPr>
          <p:cNvPr id="10" name="TextBox 9">
            <a:extLst>
              <a:ext uri="{FF2B5EF4-FFF2-40B4-BE49-F238E27FC236}">
                <a16:creationId xmlns:a16="http://schemas.microsoft.com/office/drawing/2014/main" id="{8C1E4BE1-265D-C249-B2D0-CD2B505DF117}"/>
              </a:ext>
            </a:extLst>
          </p:cNvPr>
          <p:cNvSpPr txBox="1"/>
          <p:nvPr/>
        </p:nvSpPr>
        <p:spPr>
          <a:xfrm>
            <a:off x="1097280" y="5987018"/>
            <a:ext cx="2667653" cy="369332"/>
          </a:xfrm>
          <a:prstGeom prst="rect">
            <a:avLst/>
          </a:prstGeom>
          <a:solidFill>
            <a:srgbClr val="FFC000"/>
          </a:solidFill>
        </p:spPr>
        <p:txBody>
          <a:bodyPr wrap="none" rtlCol="0">
            <a:spAutoFit/>
          </a:bodyPr>
          <a:lstStyle/>
          <a:p>
            <a:r>
              <a:rPr lang="en-US" dirty="0"/>
              <a:t>Forward upgrade essential</a:t>
            </a:r>
          </a:p>
        </p:txBody>
      </p:sp>
    </p:spTree>
    <p:extLst>
      <p:ext uri="{BB962C8B-B14F-4D97-AF65-F5344CB8AC3E}">
        <p14:creationId xmlns:p14="http://schemas.microsoft.com/office/powerpoint/2010/main" val="159801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752" y="-118849"/>
            <a:ext cx="10802112" cy="1143000"/>
          </a:xfrm>
        </p:spPr>
        <p:txBody>
          <a:bodyPr>
            <a:normAutofit/>
          </a:bodyPr>
          <a:lstStyle/>
          <a:p>
            <a:r>
              <a:rPr lang="en-US" altLang="zh-CN" sz="3600" b="1" dirty="0">
                <a:solidFill>
                  <a:srgbClr val="FF0000"/>
                </a:solidFill>
              </a:rPr>
              <a:t>Rapidity Decorrelation and Initial State Fluctuations</a:t>
            </a:r>
            <a:endParaRPr lang="en-US" sz="3600" b="1" dirty="0">
              <a:solidFill>
                <a:srgbClr val="FF0000"/>
              </a:solidFill>
            </a:endParaRPr>
          </a:p>
        </p:txBody>
      </p:sp>
      <p:pic>
        <p:nvPicPr>
          <p:cNvPr id="5" name="Content Placeholder 4"/>
          <p:cNvPicPr>
            <a:picLocks noGrp="1" noChangeAspect="1"/>
          </p:cNvPicPr>
          <p:nvPr>
            <p:ph sz="half" idx="1"/>
          </p:nvPr>
        </p:nvPicPr>
        <p:blipFill>
          <a:blip r:embed="rId3"/>
          <a:stretch>
            <a:fillRect/>
          </a:stretch>
        </p:blipFill>
        <p:spPr>
          <a:xfrm>
            <a:off x="434690" y="790844"/>
            <a:ext cx="8497643" cy="2747296"/>
          </a:xfrm>
          <a:prstGeom prst="rect">
            <a:avLst/>
          </a:prstGeom>
        </p:spPr>
      </p:pic>
      <p:sp>
        <p:nvSpPr>
          <p:cNvPr id="4" name="Content Placeholder 3"/>
          <p:cNvSpPr>
            <a:spLocks noGrp="1"/>
          </p:cNvSpPr>
          <p:nvPr>
            <p:ph sz="half" idx="2"/>
          </p:nvPr>
        </p:nvSpPr>
        <p:spPr>
          <a:xfrm>
            <a:off x="6690728" y="4055106"/>
            <a:ext cx="5354968" cy="3039155"/>
          </a:xfrm>
        </p:spPr>
        <p:txBody>
          <a:bodyPr>
            <a:normAutofit/>
          </a:bodyPr>
          <a:lstStyle/>
          <a:p>
            <a:r>
              <a:rPr lang="en-US" sz="1800" dirty="0">
                <a:latin typeface="Times New Roman" panose="02020603050405020304" pitchFamily="18" charset="0"/>
                <a:cs typeface="Times New Roman" panose="02020603050405020304" pitchFamily="18" charset="0"/>
              </a:rPr>
              <a:t>Rapidity decorrelation sensitive to initial state fluctuations </a:t>
            </a:r>
          </a:p>
          <a:p>
            <a:r>
              <a:rPr lang="en-US" sz="1800" dirty="0">
                <a:latin typeface="Times New Roman" panose="02020603050405020304" pitchFamily="18" charset="0"/>
                <a:cs typeface="Times New Roman" panose="02020603050405020304" pitchFamily="18" charset="0"/>
              </a:rPr>
              <a:t>Observe large flow decorrelation in longitudinal direction at RHIC  </a:t>
            </a:r>
          </a:p>
          <a:p>
            <a:r>
              <a:rPr lang="en-US" sz="1800" dirty="0">
                <a:latin typeface="Times New Roman" panose="02020603050405020304" pitchFamily="18" charset="0"/>
                <a:cs typeface="Times New Roman" panose="02020603050405020304" pitchFamily="18" charset="0"/>
              </a:rPr>
              <a:t>(3+1)D hydrodynamics tuned for LHC, over</a:t>
            </a:r>
            <a:r>
              <a:rPr lang="en-US" altLang="zh-CN"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predict</a:t>
            </a:r>
            <a:r>
              <a:rPr lang="en-US" altLang="zh-CN" sz="1800" dirty="0">
                <a:latin typeface="Times New Roman" panose="02020603050405020304" pitchFamily="18" charset="0"/>
                <a:cs typeface="Times New Roman" panose="02020603050405020304" pitchFamily="18" charset="0"/>
              </a:rPr>
              <a:t>s</a:t>
            </a:r>
            <a:r>
              <a:rPr lang="en-US" sz="1800" dirty="0">
                <a:latin typeface="Times New Roman" panose="02020603050405020304" pitchFamily="18" charset="0"/>
                <a:cs typeface="Times New Roman" panose="02020603050405020304" pitchFamily="18" charset="0"/>
              </a:rPr>
              <a:t> decorrelation at RHIC</a:t>
            </a:r>
          </a:p>
          <a:p>
            <a:r>
              <a:rPr lang="en-US" sz="1800" dirty="0">
                <a:latin typeface="Times New Roman" panose="02020603050405020304" pitchFamily="18" charset="0"/>
                <a:cs typeface="Times New Roman" panose="02020603050405020304" pitchFamily="18" charset="0"/>
              </a:rPr>
              <a:t>Large uncertainty at RHIC with FTPC and FMS</a:t>
            </a:r>
          </a:p>
        </p:txBody>
      </p:sp>
      <p:pic>
        <p:nvPicPr>
          <p:cNvPr id="6" name="Picture 5"/>
          <p:cNvPicPr>
            <a:picLocks noChangeAspect="1"/>
          </p:cNvPicPr>
          <p:nvPr/>
        </p:nvPicPr>
        <p:blipFill>
          <a:blip r:embed="rId4"/>
          <a:stretch>
            <a:fillRect/>
          </a:stretch>
        </p:blipFill>
        <p:spPr>
          <a:xfrm>
            <a:off x="532226" y="3556168"/>
            <a:ext cx="5649118" cy="2730407"/>
          </a:xfrm>
          <a:prstGeom prst="rect">
            <a:avLst/>
          </a:prstGeom>
        </p:spPr>
      </p:pic>
      <p:pic>
        <p:nvPicPr>
          <p:cNvPr id="8" name="Picture 7"/>
          <p:cNvPicPr>
            <a:picLocks noChangeAspect="1"/>
          </p:cNvPicPr>
          <p:nvPr/>
        </p:nvPicPr>
        <p:blipFill>
          <a:blip r:embed="rId5"/>
          <a:stretch>
            <a:fillRect/>
          </a:stretch>
        </p:blipFill>
        <p:spPr>
          <a:xfrm>
            <a:off x="6149877" y="790844"/>
            <a:ext cx="4102979" cy="3171556"/>
          </a:xfrm>
          <a:prstGeom prst="rect">
            <a:avLst/>
          </a:prstGeom>
        </p:spPr>
      </p:pic>
      <p:sp>
        <p:nvSpPr>
          <p:cNvPr id="3" name="Slide Number Placeholder 2">
            <a:extLst>
              <a:ext uri="{FF2B5EF4-FFF2-40B4-BE49-F238E27FC236}">
                <a16:creationId xmlns:a16="http://schemas.microsoft.com/office/drawing/2014/main" id="{187193EE-1F16-A94A-9C48-F0AC1DDFEC4E}"/>
              </a:ext>
            </a:extLst>
          </p:cNvPr>
          <p:cNvSpPr>
            <a:spLocks noGrp="1"/>
          </p:cNvSpPr>
          <p:nvPr>
            <p:ph type="sldNum" sz="quarter" idx="12"/>
          </p:nvPr>
        </p:nvSpPr>
        <p:spPr/>
        <p:txBody>
          <a:bodyPr/>
          <a:lstStyle/>
          <a:p>
            <a:fld id="{689A4653-5125-C641-9AC4-E3A7696DA362}" type="slidenum">
              <a:rPr lang="en-US" smtClean="0"/>
              <a:t>9</a:t>
            </a:fld>
            <a:endParaRPr lang="en-US" dirty="0"/>
          </a:p>
        </p:txBody>
      </p:sp>
      <p:sp>
        <p:nvSpPr>
          <p:cNvPr id="9" name="TextBox 8">
            <a:extLst>
              <a:ext uri="{FF2B5EF4-FFF2-40B4-BE49-F238E27FC236}">
                <a16:creationId xmlns:a16="http://schemas.microsoft.com/office/drawing/2014/main" id="{BD7E7F9B-DC09-BB47-BE01-239755A17E59}"/>
              </a:ext>
            </a:extLst>
          </p:cNvPr>
          <p:cNvSpPr txBox="1"/>
          <p:nvPr/>
        </p:nvSpPr>
        <p:spPr>
          <a:xfrm>
            <a:off x="9368212" y="1795160"/>
            <a:ext cx="2438937" cy="646331"/>
          </a:xfrm>
          <a:prstGeom prst="rect">
            <a:avLst/>
          </a:prstGeom>
          <a:solidFill>
            <a:srgbClr val="FFC000"/>
          </a:solidFill>
        </p:spPr>
        <p:txBody>
          <a:bodyPr wrap="none" rtlCol="0">
            <a:spAutoFit/>
          </a:bodyPr>
          <a:lstStyle/>
          <a:p>
            <a:r>
              <a:rPr lang="en-US" dirty="0"/>
              <a:t>Forward upgrade + EPD </a:t>
            </a:r>
            <a:br>
              <a:rPr lang="en-US" dirty="0"/>
            </a:br>
            <a:r>
              <a:rPr lang="en-US" dirty="0"/>
              <a:t>essential</a:t>
            </a:r>
          </a:p>
        </p:txBody>
      </p:sp>
    </p:spTree>
    <p:extLst>
      <p:ext uri="{BB962C8B-B14F-4D97-AF65-F5344CB8AC3E}">
        <p14:creationId xmlns:p14="http://schemas.microsoft.com/office/powerpoint/2010/main" val="749178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3168</TotalTime>
  <Words>770</Words>
  <Application>Microsoft Macintosh PowerPoint</Application>
  <PresentationFormat>Widescreen</PresentationFormat>
  <Paragraphs>227</Paragraphs>
  <Slides>19</Slides>
  <Notes>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2" baseType="lpstr">
      <vt:lpstr>等线</vt:lpstr>
      <vt:lpstr>等线 Light</vt:lpstr>
      <vt:lpstr>ＭＳ Ｐゴシック</vt:lpstr>
      <vt:lpstr>Arial</vt:lpstr>
      <vt:lpstr>Calibri</vt:lpstr>
      <vt:lpstr>Calibri Light</vt:lpstr>
      <vt:lpstr>Comic Sans MS</vt:lpstr>
      <vt:lpstr>Helvetica</vt:lpstr>
      <vt:lpstr>Symbol</vt:lpstr>
      <vt:lpstr>Times New Roman</vt:lpstr>
      <vt:lpstr>Wingdings</vt:lpstr>
      <vt:lpstr>Office Theme</vt:lpstr>
      <vt:lpstr>Document</vt:lpstr>
      <vt:lpstr>STAR Plan for future Heavy-Ion Physics</vt:lpstr>
      <vt:lpstr>PowerPoint Presentation</vt:lpstr>
      <vt:lpstr>PowerPoint Presentation</vt:lpstr>
      <vt:lpstr>The STAR Forward Upgrade</vt:lpstr>
      <vt:lpstr>Nuclear PDF and Initial Conditions for A+A collisions</vt:lpstr>
      <vt:lpstr>Forward DY and Photon Measurements</vt:lpstr>
      <vt:lpstr>Temperature Dependent Viscosity </vt:lpstr>
      <vt:lpstr>Multiple Flow Harmonic Correlations</vt:lpstr>
      <vt:lpstr>Rapidity Decorrelation and Initial State Fluctuations</vt:lpstr>
      <vt:lpstr>Global Hyperon Polarization in QGP</vt:lpstr>
      <vt:lpstr>Rapidity Dependent Global Polarization</vt:lpstr>
      <vt:lpstr>PowerPoint Presentation</vt:lpstr>
      <vt:lpstr>Thermal Dilepton at Low and Intermediate Mass</vt:lpstr>
      <vt:lpstr>PowerPoint Presentation</vt:lpstr>
      <vt:lpstr>Probe Magnetic Field and QGP Conductivity</vt:lpstr>
      <vt:lpstr>Summary on STAR future 2021+</vt:lpstr>
      <vt:lpstr>Backup slides</vt:lpstr>
      <vt:lpstr>PowerPoint Presentation</vt:lpstr>
      <vt:lpstr>Recent Highlights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Geurts</dc:creator>
  <cp:lastModifiedBy>Xu, Zhangbu</cp:lastModifiedBy>
  <cp:revision>156</cp:revision>
  <cp:lastPrinted>2018-10-20T17:24:39Z</cp:lastPrinted>
  <dcterms:created xsi:type="dcterms:W3CDTF">2018-01-26T16:51:48Z</dcterms:created>
  <dcterms:modified xsi:type="dcterms:W3CDTF">2018-10-20T17:25:29Z</dcterms:modified>
</cp:coreProperties>
</file>