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7" r:id="rId4"/>
    <p:sldId id="273" r:id="rId5"/>
    <p:sldId id="262" r:id="rId6"/>
    <p:sldId id="258" r:id="rId7"/>
    <p:sldId id="263" r:id="rId8"/>
    <p:sldId id="264" r:id="rId9"/>
    <p:sldId id="270" r:id="rId10"/>
    <p:sldId id="259" r:id="rId11"/>
    <p:sldId id="271" r:id="rId12"/>
    <p:sldId id="260" r:id="rId13"/>
    <p:sldId id="261" r:id="rId14"/>
    <p:sldId id="27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05" autoAdjust="0"/>
  </p:normalViewPr>
  <p:slideViewPr>
    <p:cSldViewPr snapToGrid="0" snapToObjects="1">
      <p:cViewPr varScale="1">
        <p:scale>
          <a:sx n="121" d="100"/>
          <a:sy n="121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500D1-9EA2-5E4E-8939-0E52EA214259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F2A1-7559-8243-A43A-9D50EC35D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E5475-AA97-0341-B936-747899162F52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ACE7-A931-A849-B1F0-4D667D0A4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Chiral symmetry restorations – in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19.6 GeV is 1.88 sigma from baseline 1</a:t>
            </a:r>
          </a:p>
          <a:p>
            <a:pPr lvl="0">
              <a:defRPr sz="1800"/>
            </a:pPr>
            <a:r>
              <a:rPr sz="2200" dirty="0"/>
              <a:t>27 GeV is 3.0 sigma from baseline </a:t>
            </a:r>
            <a:r>
              <a:rPr sz="2200" dirty="0" smtClean="0"/>
              <a:t>1</a:t>
            </a:r>
            <a:r>
              <a:rPr lang="en-US" sz="2200" dirty="0" smtClean="0"/>
              <a:t> --t</a:t>
            </a:r>
            <a:endParaRPr sz="2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0708-E801-416C-8623-CF66DD0D7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correlation function it is y2-y1 i.e. twice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table of events..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0708-E801-416C-8623-CF66DD0D7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1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44D4-FE17-D547-9E04-27450681B160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D94A-DA25-6543-A1FF-35BA1EEABA9A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5823"/>
            <a:ext cx="2057400" cy="49103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5823"/>
            <a:ext cx="6019800" cy="49103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1046-8934-9048-8E1E-737B2CE7DA82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/>
            </a:pPr>
            <a:r>
              <a:rPr sz="2300"/>
              <a:t>Body Level One</a:t>
            </a:r>
          </a:p>
          <a:p>
            <a:pPr lvl="1">
              <a:defRPr sz="1800"/>
            </a:pPr>
            <a:r>
              <a:rPr sz="2300"/>
              <a:t>Body Level Two</a:t>
            </a:r>
          </a:p>
          <a:p>
            <a:pPr lvl="2">
              <a:defRPr sz="1800"/>
            </a:pPr>
            <a:r>
              <a:rPr sz="2300"/>
              <a:t>Body Level Three</a:t>
            </a:r>
          </a:p>
          <a:p>
            <a:pPr lvl="3">
              <a:defRPr sz="1800"/>
            </a:pPr>
            <a:r>
              <a:rPr sz="2300"/>
              <a:t>Body Level Four</a:t>
            </a:r>
          </a:p>
          <a:p>
            <a:pPr lvl="4">
              <a:defRPr sz="1800"/>
            </a:pPr>
            <a:r>
              <a:rPr sz="23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30880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18FC-1E43-CB45-8341-70C75C60DEE7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6837-254A-D248-A16F-19D63FABD328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90" y="274638"/>
            <a:ext cx="6978491" cy="6046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3D1-9E76-9F4B-9745-15774710343E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7" descr="STAR HFT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79205" y="151984"/>
            <a:ext cx="980131" cy="5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4497-FDB1-D64E-897A-7C2C55637DED}" type="datetime1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1413" y="6356350"/>
            <a:ext cx="1103662" cy="365125"/>
          </a:xfrm>
        </p:spPr>
        <p:txBody>
          <a:bodyPr/>
          <a:lstStyle/>
          <a:p>
            <a:fld id="{11295728-3ED6-254C-8D4A-60E5A6CC6716}" type="datetime1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7436" y="6356350"/>
            <a:ext cx="3132364" cy="365125"/>
          </a:xfrm>
        </p:spPr>
        <p:txBody>
          <a:bodyPr/>
          <a:lstStyle/>
          <a:p>
            <a:r>
              <a:rPr lang="en-US" smtClean="0"/>
              <a:t>F.Videbæk, DNP, October 28-31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4426" y="6356350"/>
            <a:ext cx="632373" cy="365125"/>
          </a:xfrm>
        </p:spPr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1FD5-D4F8-834C-A150-43A5B076D270}" type="datetime1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51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3514"/>
            <a:ext cx="5111750" cy="4832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5068"/>
            <a:ext cx="3008313" cy="36510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6329-FDB6-6846-ABB2-720F140A179D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990"/>
            <a:ext cx="5486400" cy="406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833"/>
            <a:ext cx="5486400" cy="3587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6336"/>
            <a:ext cx="5486400" cy="635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0E73-BF92-014D-A404-D8C6CA300F93}" type="datetime1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934058" cy="60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6090"/>
            <a:ext cx="8229600" cy="478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3978" y="6356350"/>
            <a:ext cx="1016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F708-958F-C342-81F5-31CC087929C8}" type="datetime1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465" y="6356350"/>
            <a:ext cx="3603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3366FF"/>
                </a:solidFill>
              </a:defRPr>
            </a:lvl1pPr>
          </a:lstStyle>
          <a:p>
            <a:r>
              <a:rPr lang="en-US" smtClean="0"/>
              <a:t>F.Videbæk, DNP, October 28-31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0434" y="6356350"/>
            <a:ext cx="979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A86D-EEB9-C74E-AC24-B9D1E6A4A89D}" type="slidenum">
              <a:rPr lang="en-US" smtClean="0"/>
              <a:pPr/>
              <a:t>‹#›</a:t>
            </a:fld>
            <a:r>
              <a:rPr lang="en-US" dirty="0" smtClean="0"/>
              <a:t>/13</a:t>
            </a:r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36565" y="923344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" y="6248816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91258" y="274638"/>
            <a:ext cx="1752742" cy="465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gif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11" y="1210566"/>
            <a:ext cx="4615265" cy="1812890"/>
          </a:xfrm>
        </p:spPr>
        <p:txBody>
          <a:bodyPr/>
          <a:lstStyle/>
          <a:p>
            <a:pPr algn="l"/>
            <a:r>
              <a:rPr lang="en-US" dirty="0" smtClean="0"/>
              <a:t>The STAR </a:t>
            </a:r>
            <a:r>
              <a:rPr lang="en-US" dirty="0" err="1" smtClean="0"/>
              <a:t>iTPC</a:t>
            </a:r>
            <a:r>
              <a:rPr lang="en-US" dirty="0" smtClean="0"/>
              <a:t> upgrade for Beam Energy Scan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11" y="3264942"/>
            <a:ext cx="4960391" cy="1752600"/>
          </a:xfrm>
        </p:spPr>
        <p:txBody>
          <a:bodyPr/>
          <a:lstStyle/>
          <a:p>
            <a:r>
              <a:rPr lang="en-US" dirty="0" err="1" smtClean="0"/>
              <a:t>F.Videbæk</a:t>
            </a:r>
            <a:endParaRPr lang="en-US" dirty="0" smtClean="0"/>
          </a:p>
          <a:p>
            <a:r>
              <a:rPr lang="en-US" dirty="0" smtClean="0"/>
              <a:t>Brookhaven National Lab</a:t>
            </a:r>
          </a:p>
          <a:p>
            <a:r>
              <a:rPr lang="en-US" i="1" dirty="0"/>
              <a:t>f</a:t>
            </a:r>
            <a:r>
              <a:rPr lang="en-US" i="1" dirty="0" smtClean="0"/>
              <a:t>or the STAR Collaboration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04777" y="3534269"/>
            <a:ext cx="29161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Motivation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iTPC</a:t>
            </a:r>
            <a:r>
              <a:rPr lang="en-US" sz="2800" dirty="0" smtClean="0"/>
              <a:t> upgrade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Physics of BES II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12" y="1210566"/>
            <a:ext cx="4485888" cy="1796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997" y="5536341"/>
            <a:ext cx="4036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DNP Fall 2015 meeting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5" descr="BN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5878" y="6372946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C-Banner-CMYK-whitethum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549" y="6323733"/>
            <a:ext cx="99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635798" y="2788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Net-proton </a:t>
            </a:r>
            <a:r>
              <a:rPr lang="en-US" sz="3600" dirty="0" err="1" smtClean="0"/>
              <a:t>cumulants</a:t>
            </a:r>
            <a:r>
              <a:rPr lang="en-US" sz="3600" dirty="0" smtClean="0"/>
              <a:t> in BES II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923" t="59881" r="5049" b="5887"/>
          <a:stretch/>
        </p:blipFill>
        <p:spPr bwMode="auto">
          <a:xfrm>
            <a:off x="3481077" y="1307147"/>
            <a:ext cx="5494020" cy="3024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1612388"/>
            <a:ext cx="3023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 I has revealed non-trivial energy dependence</a:t>
            </a:r>
          </a:p>
          <a:p>
            <a:endParaRPr lang="en-US" dirty="0"/>
          </a:p>
          <a:p>
            <a:r>
              <a:rPr lang="en-US" dirty="0" smtClean="0"/>
              <a:t>Rapidity length of correlation is important</a:t>
            </a:r>
          </a:p>
          <a:p>
            <a:endParaRPr lang="en-US" dirty="0"/>
          </a:p>
          <a:p>
            <a:r>
              <a:rPr lang="en-US" dirty="0" smtClean="0"/>
              <a:t>Measure as </a:t>
            </a:r>
            <a:r>
              <a:rPr lang="en-US" dirty="0" err="1" smtClean="0"/>
              <a:t>fct</a:t>
            </a:r>
            <a:r>
              <a:rPr lang="en-US" dirty="0" smtClean="0"/>
              <a:t>. of </a:t>
            </a:r>
            <a:r>
              <a:rPr lang="en-US" dirty="0" err="1" smtClean="0"/>
              <a:t>Δ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p</a:t>
            </a:r>
            <a:r>
              <a:rPr lang="en-US" dirty="0" smtClean="0"/>
              <a:t> in wide range is needed to establish true nature of correlation</a:t>
            </a:r>
          </a:p>
          <a:p>
            <a:endParaRPr lang="en-US" dirty="0"/>
          </a:p>
          <a:p>
            <a:r>
              <a:rPr lang="en-US" dirty="0" smtClean="0"/>
              <a:t>Subject actively pursued theoretically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 II  directed flow</a:t>
            </a:r>
            <a:endParaRPr lang="en-US" dirty="0"/>
          </a:p>
        </p:txBody>
      </p:sp>
      <p:pic>
        <p:nvPicPr>
          <p:cNvPr id="6" name="Picture 5" descr="E:\iTPC\iTPC-v1centrality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310" y="1287285"/>
            <a:ext cx="4242677" cy="27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3851" y="4059926"/>
            <a:ext cx="45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Forward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measurement as a function of centrality explicitly showing the improvements due to the coverage of the </a:t>
            </a:r>
            <a:r>
              <a:rPr lang="en-US" dirty="0" err="1"/>
              <a:t>iTPC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[</a:t>
            </a:r>
            <a:r>
              <a:rPr lang="en-US" dirty="0" smtClean="0"/>
              <a:t>Simulations based on </a:t>
            </a:r>
            <a:r>
              <a:rPr lang="en-US" dirty="0" err="1" smtClean="0"/>
              <a:t>UrQMD</a:t>
            </a:r>
            <a:r>
              <a:rPr lang="en-US" dirty="0" smtClean="0"/>
              <a:t> at 19.6 GeV]</a:t>
            </a:r>
            <a:endParaRPr lang="en-US" dirty="0"/>
          </a:p>
        </p:txBody>
      </p:sp>
      <p:pic>
        <p:nvPicPr>
          <p:cNvPr id="8" name="Picture 7" descr="BES-v1-preli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728" y="1289617"/>
            <a:ext cx="2649220" cy="3124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875" y="4561421"/>
            <a:ext cx="290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Directed flow for protons and net-protons BES-I</a:t>
            </a:r>
          </a:p>
          <a:p>
            <a:r>
              <a:rPr lang="en-US" dirty="0" smtClean="0"/>
              <a:t>PRL 112,162301 (2014)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Di-electron measurements in BES II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C:\Users\xzb\AppData\Local\Microsoft\Windows\Temporary Internet Files\Content.Outlook\CT48GIX6\200mb_excess_com_new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18478"/>
            <a:ext cx="3918943" cy="228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57842" r="17926"/>
          <a:stretch/>
        </p:blipFill>
        <p:spPr bwMode="auto">
          <a:xfrm>
            <a:off x="4737898" y="1318477"/>
            <a:ext cx="3503609" cy="2160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878" y="3644714"/>
            <a:ext cx="7899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Improved </a:t>
            </a:r>
            <a:r>
              <a:rPr lang="en-US" sz="2400" dirty="0" err="1" smtClean="0"/>
              <a:t>dE</a:t>
            </a:r>
            <a:r>
              <a:rPr lang="en-US" sz="2400" dirty="0" smtClean="0"/>
              <a:t>/dx will reduced the dominant systematic error on current data significantly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Systematically study continuum from 7.7-19.6 GeV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Distinguish model with different rho-meson broadening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Study effect of total baryon density on LMR excess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346090"/>
            <a:ext cx="6064545" cy="20777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 concluded the first Beam Energy Scan at RHIC in collider mode </a:t>
            </a:r>
          </a:p>
          <a:p>
            <a:r>
              <a:rPr lang="en-US" dirty="0" smtClean="0"/>
              <a:t>Second Phase to be executed in 2019 &amp; 2020 with significant physics potential</a:t>
            </a:r>
          </a:p>
          <a:p>
            <a:r>
              <a:rPr lang="en-US" dirty="0" smtClean="0"/>
              <a:t>Much improved statistics and improved physics results due to the </a:t>
            </a:r>
            <a:r>
              <a:rPr lang="en-US" dirty="0" err="1" smtClean="0"/>
              <a:t>iTPC</a:t>
            </a:r>
            <a:r>
              <a:rPr lang="en-US" dirty="0" smtClean="0"/>
              <a:t> upgrade</a:t>
            </a:r>
          </a:p>
          <a:p>
            <a:r>
              <a:rPr lang="en-US" dirty="0" smtClean="0"/>
              <a:t>A complete construction </a:t>
            </a:r>
            <a:r>
              <a:rPr lang="en-US" dirty="0"/>
              <a:t>p</a:t>
            </a:r>
            <a:r>
              <a:rPr lang="en-US" dirty="0" smtClean="0"/>
              <a:t>lan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36073"/>
              </p:ext>
            </p:extLst>
          </p:nvPr>
        </p:nvGraphicFramePr>
        <p:xfrm>
          <a:off x="414304" y="3588869"/>
          <a:ext cx="6096000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MB</a:t>
                      </a:r>
                      <a:r>
                        <a:rPr lang="en-US" dirty="0" smtClean="0"/>
                        <a:t> events (BES I)</a:t>
                      </a:r>
                    </a:p>
                    <a:p>
                      <a:r>
                        <a:rPr lang="en-US" dirty="0" smtClean="0"/>
                        <a:t>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 events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(BES II)</a:t>
                      </a:r>
                    </a:p>
                    <a:p>
                      <a:r>
                        <a:rPr lang="en-US" dirty="0" smtClean="0"/>
                        <a:t>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Screen Shot 2015-10-20 at 11.0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9" y="3769027"/>
            <a:ext cx="1735057" cy="2315991"/>
          </a:xfrm>
          <a:prstGeom prst="rect">
            <a:avLst/>
          </a:prstGeom>
        </p:spPr>
      </p:pic>
      <p:pic>
        <p:nvPicPr>
          <p:cNvPr id="9" name="Picture 8" descr="Screen Shot 2015-10-20 at 11.05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8" y="1157843"/>
            <a:ext cx="1624147" cy="249131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4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8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2062" r="24742" b="26435"/>
          <a:stretch>
            <a:fillRect/>
          </a:stretch>
        </p:blipFill>
        <p:spPr bwMode="auto">
          <a:xfrm>
            <a:off x="2362200" y="838200"/>
            <a:ext cx="41117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352800" y="990600"/>
            <a:ext cx="2684511" cy="2212777"/>
            <a:chOff x="-3290667" y="-1392508"/>
            <a:chExt cx="2684511" cy="2212777"/>
          </a:xfrm>
        </p:grpSpPr>
        <p:sp>
          <p:nvSpPr>
            <p:cNvPr id="4" name="Rectangle 3"/>
            <p:cNvSpPr/>
            <p:nvPr/>
          </p:nvSpPr>
          <p:spPr>
            <a:xfrm>
              <a:off x="-3290667" y="-1392508"/>
              <a:ext cx="222855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3399"/>
                  </a:solidFill>
                </a:rPr>
                <a:t>RHIC with cooling and long bunches </a:t>
              </a:r>
              <a:r>
                <a:rPr lang="en-US" sz="1400" dirty="0" smtClean="0">
                  <a:solidFill>
                    <a:srgbClr val="FF3399"/>
                  </a:solidFill>
                </a:rPr>
                <a:t>(</a:t>
              </a:r>
              <a:r>
                <a:rPr lang="en-US" sz="1400" dirty="0" err="1" smtClean="0">
                  <a:solidFill>
                    <a:srgbClr val="FF3399"/>
                  </a:solidFill>
                </a:rPr>
                <a:t>V</a:t>
              </a:r>
              <a:r>
                <a:rPr lang="en-US" sz="1400" baseline="-25000" dirty="0" err="1" smtClean="0">
                  <a:solidFill>
                    <a:srgbClr val="FF3399"/>
                  </a:solidFill>
                </a:rPr>
                <a:t>z</a:t>
              </a:r>
              <a:r>
                <a:rPr lang="en-US" sz="1400" dirty="0" smtClean="0">
                  <a:solidFill>
                    <a:srgbClr val="FF3399"/>
                  </a:solidFill>
                </a:rPr>
                <a:t> = +/- 1m</a:t>
              </a:r>
              <a:r>
                <a:rPr lang="en-US" sz="1400" dirty="0">
                  <a:solidFill>
                    <a:srgbClr val="FF3399"/>
                  </a:solidFill>
                </a:rPr>
                <a:t>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2147667" y="512492"/>
              <a:ext cx="151406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BES I Performance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flipV="1">
              <a:off x="-1390632" y="55292"/>
              <a:ext cx="766965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-1157067" y="-1163908"/>
              <a:ext cx="550911" cy="2219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0" y="3827369"/>
            <a:ext cx="9147175" cy="3106831"/>
            <a:chOff x="0" y="3242017"/>
            <a:chExt cx="9147175" cy="3106831"/>
          </a:xfrm>
        </p:grpSpPr>
        <p:pic>
          <p:nvPicPr>
            <p:cNvPr id="10" name="Content Placeholder 5" descr="CEC_POP_Full_Layout_May9-2012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119" b="-34119"/>
            <a:stretch>
              <a:fillRect/>
            </a:stretch>
          </p:blipFill>
          <p:spPr bwMode="auto">
            <a:xfrm>
              <a:off x="9525" y="3256398"/>
              <a:ext cx="9137650" cy="291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388" y="3242110"/>
              <a:ext cx="1077912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3289783" y="3242017"/>
              <a:ext cx="1714265" cy="10184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21599981" lon="0" rev="10799999"/>
              </a:camera>
              <a:lightRig rig="threePt" dir="t"/>
            </a:scene3d>
            <a:extLst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25" y="4161273"/>
              <a:ext cx="16160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751463" y="3434034"/>
              <a:ext cx="1460384" cy="42676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21599969" lon="10799999" rev="10799999"/>
              </a:camera>
              <a:lightRig rig="threePt" dir="t"/>
            </a:scene3d>
            <a:extLst/>
          </p:spPr>
        </p:pic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0" y="3785035"/>
              <a:ext cx="784225" cy="904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200"/>
                <a:t>electron</a:t>
              </a:r>
            </a:p>
            <a:p>
              <a:pPr>
                <a:buFontTx/>
                <a:buNone/>
              </a:pPr>
              <a:r>
                <a:rPr lang="en-US" sz="1200"/>
                <a:t>u-turn,</a:t>
              </a:r>
            </a:p>
            <a:p>
              <a:pPr>
                <a:buFontTx/>
                <a:buNone/>
              </a:pPr>
              <a:r>
                <a:rPr lang="en-US" sz="1200"/>
                <a:t>delay line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2211388" y="4758173"/>
              <a:ext cx="992187" cy="7381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400" dirty="0" smtClean="0"/>
                <a:t>11.2 </a:t>
              </a:r>
              <a:r>
                <a:rPr lang="en-US" sz="1400" dirty="0"/>
                <a:t>m cooling section</a:t>
              </a:r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2211388" y="3610410"/>
              <a:ext cx="1077912" cy="73866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400" dirty="0" smtClean="0"/>
                <a:t>11.2 </a:t>
              </a:r>
              <a:r>
                <a:rPr lang="en-US" sz="1400" dirty="0"/>
                <a:t>m</a:t>
              </a:r>
            </a:p>
            <a:p>
              <a:pPr>
                <a:buFontTx/>
                <a:buNone/>
              </a:pPr>
              <a:r>
                <a:rPr lang="en-US" sz="1400" dirty="0"/>
                <a:t>cooling section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176838" y="3910448"/>
              <a:ext cx="1147762" cy="5232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400" dirty="0" smtClean="0"/>
                <a:t>250 kW Beam </a:t>
              </a:r>
              <a:r>
                <a:rPr lang="en-US" sz="1400" dirty="0"/>
                <a:t>dump</a:t>
              </a: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4643438" y="5577323"/>
              <a:ext cx="1360487" cy="7191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200"/>
                <a:t>3 MeV booster</a:t>
              </a:r>
            </a:p>
            <a:p>
              <a:pPr>
                <a:buFontTx/>
                <a:buNone/>
              </a:pPr>
              <a:r>
                <a:rPr lang="en-US" sz="1200"/>
                <a:t>cavity needed for</a:t>
              </a:r>
            </a:p>
            <a:p>
              <a:pPr>
                <a:buFontTx/>
                <a:buNone/>
              </a:pPr>
              <a:r>
                <a:rPr lang="en-US" sz="1200"/>
                <a:t>2</a:t>
              </a:r>
              <a:r>
                <a:rPr lang="en-US" sz="1200" baseline="30000"/>
                <a:t>nd</a:t>
              </a:r>
              <a:r>
                <a:rPr lang="en-US" sz="1200"/>
                <a:t> stage.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6477000" y="5524935"/>
              <a:ext cx="1025525" cy="8239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400" dirty="0"/>
                <a:t>energy </a:t>
              </a:r>
            </a:p>
            <a:p>
              <a:pPr>
                <a:buFontTx/>
                <a:buNone/>
              </a:pPr>
              <a:r>
                <a:rPr lang="en-US" sz="1400" dirty="0"/>
                <a:t>correction </a:t>
              </a:r>
            </a:p>
            <a:p>
              <a:pPr>
                <a:buFontTx/>
                <a:buNone/>
              </a:pPr>
              <a:r>
                <a:rPr lang="en-US" sz="1400" dirty="0"/>
                <a:t>cavity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8305800" y="5434448"/>
              <a:ext cx="533400" cy="30777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FontTx/>
                <a:buNone/>
              </a:pPr>
              <a:r>
                <a:rPr lang="en-US" sz="1400" dirty="0"/>
                <a:t>gun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01188" y="115669"/>
            <a:ext cx="71126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Low Energy Electron Cooling at RHIC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968276"/>
            <a:ext cx="2286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Electron Cooling can raise the luminosity by a factor of 3-10 in the range from 5 – 20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 Bunches increase luminosity by factor of 2-5</a:t>
            </a:r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172200" y="1135970"/>
            <a:ext cx="2971800" cy="2140630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1" fontAlgn="auto" latinLnBrk="0" hangingPunct="1">
              <a:lnSpc>
                <a:spcPct val="6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6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Stage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4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4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√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5-9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44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6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Stage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 </a:t>
            </a:r>
            <a:r>
              <a:rPr lang="en-US" sz="2000" dirty="0" smtClean="0">
                <a:solidFill>
                  <a:srgbClr val="0000FF"/>
                </a:solidFill>
              </a:rPr>
              <a:t>--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booster cavity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√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9-20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44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6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44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3733800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SRF Cavity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4078" y="3886200"/>
            <a:ext cx="276674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010400" y="350520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MHz SRF Gun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5" idx="0"/>
          </p:cNvCxnSpPr>
          <p:nvPr/>
        </p:nvCxnSpPr>
        <p:spPr bwMode="auto">
          <a:xfrm flipH="1" flipV="1">
            <a:off x="4572019" y="2667000"/>
            <a:ext cx="680816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" idx="1"/>
          </p:cNvCxnSpPr>
          <p:nvPr/>
        </p:nvCxnSpPr>
        <p:spPr bwMode="auto">
          <a:xfrm flipH="1">
            <a:off x="3886200" y="3049489"/>
            <a:ext cx="609600" cy="1509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3352800" y="1686580"/>
            <a:ext cx="990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Minimum Projection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 bwMode="auto">
          <a:xfrm>
            <a:off x="4343400" y="1948190"/>
            <a:ext cx="838200" cy="185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0" y="5791200"/>
            <a:ext cx="1508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58 m from IP2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15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65206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9B28AE"/>
                </a:solidFill>
                <a:latin typeface="Arial"/>
                <a:cs typeface="Arial"/>
              </a:rPr>
              <a:t>Exploring the QCD phase diagram</a:t>
            </a:r>
            <a:endParaRPr lang="en-US" sz="3600" dirty="0">
              <a:solidFill>
                <a:srgbClr val="9B28AE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smtClean="0"/>
              <a:pPr/>
              <a:t>2</a:t>
            </a:fld>
            <a:endParaRPr/>
          </a:p>
        </p:txBody>
      </p:sp>
      <p:pic>
        <p:nvPicPr>
          <p:cNvPr id="7" name="Content Placeholder 6" descr="phasediagram.eps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5900" y="990600"/>
            <a:ext cx="3451690" cy="3246103"/>
          </a:xfrm>
        </p:spPr>
      </p:pic>
      <p:sp>
        <p:nvSpPr>
          <p:cNvPr id="17" name="TextBox 16"/>
          <p:cNvSpPr txBox="1"/>
          <p:nvPr/>
        </p:nvSpPr>
        <p:spPr>
          <a:xfrm>
            <a:off x="4343400" y="1049720"/>
            <a:ext cx="221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362BC"/>
                </a:solidFill>
              </a:rPr>
              <a:t>Theory predicts: </a:t>
            </a:r>
            <a:endParaRPr lang="en-US" sz="2400" dirty="0">
              <a:solidFill>
                <a:srgbClr val="1362B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43400" y="1453933"/>
            <a:ext cx="4604377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ü"/>
              <a:tabLst/>
              <a:defRPr/>
            </a:pPr>
            <a:r>
              <a:rPr lang="en-US" sz="2000" dirty="0" smtClean="0"/>
              <a:t>A cross-over at </a:t>
            </a:r>
            <a:r>
              <a:rPr lang="en-US" sz="2000" dirty="0" err="1" smtClean="0"/>
              <a:t>μ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~0</a:t>
            </a:r>
          </a:p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ü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</a:t>
            </a:r>
            <a:r>
              <a:rPr lang="en-US" sz="2000" dirty="0" err="1" smtClean="0"/>
              <a:t>μ</a:t>
            </a:r>
            <a:r>
              <a:rPr lang="en-US" sz="2000" baseline="-25000" dirty="0" err="1" smtClean="0"/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transition is first order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ü"/>
              <a:defRPr/>
            </a:pPr>
            <a:r>
              <a:rPr lang="en-US" sz="2000" dirty="0" smtClean="0"/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ritical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point: where first order transition ends . Thought to be around </a:t>
            </a:r>
            <a:r>
              <a:rPr lang="en-US" sz="2000" dirty="0"/>
              <a:t>√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8-20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0090"/>
                </a:solidFill>
              </a:rPr>
              <a:t>Search for</a:t>
            </a:r>
            <a:endParaRPr lang="en-US" sz="2800" b="1" dirty="0">
              <a:ln w="17780" cmpd="sng">
                <a:noFill/>
                <a:prstDash val="solid"/>
                <a:miter lim="800000"/>
              </a:ln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Turn</a:t>
            </a:r>
            <a:r>
              <a:rPr lang="en-US" sz="2800" dirty="0">
                <a:ln w="17780" cmpd="sng">
                  <a:noFill/>
                  <a:prstDash val="solid"/>
                  <a:miter lim="800000"/>
                </a:ln>
              </a:rPr>
              <a:t>-off of </a:t>
            </a:r>
            <a:r>
              <a:rPr lang="en-US" sz="2800" dirty="0" err="1">
                <a:ln w="17780" cmpd="sng">
                  <a:noFill/>
                  <a:prstDash val="solid"/>
                  <a:miter lim="800000"/>
                </a:ln>
              </a:rPr>
              <a:t>sQGP</a:t>
            </a:r>
            <a:r>
              <a:rPr lang="en-US" sz="2800" dirty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signature</a:t>
            </a:r>
            <a:endParaRPr lang="en-US" sz="2800" dirty="0">
              <a:ln w="17780" cmpd="sng">
                <a:noFill/>
                <a:prstDash val="solid"/>
                <a:miter lim="800000"/>
              </a:ln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 Signs of 1</a:t>
            </a:r>
            <a:r>
              <a:rPr lang="en-US" sz="2800" baseline="30000" dirty="0" smtClean="0">
                <a:ln w="17780" cmpd="sng">
                  <a:noFill/>
                  <a:prstDash val="solid"/>
                  <a:miter lim="800000"/>
                </a:ln>
              </a:rPr>
              <a:t>st</a:t>
            </a: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en-US" sz="2800" dirty="0">
                <a:ln w="17780" cmpd="sng">
                  <a:noFill/>
                  <a:prstDash val="solid"/>
                  <a:miter lim="800000"/>
                </a:ln>
              </a:rPr>
              <a:t>order phase </a:t>
            </a: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transition</a:t>
            </a:r>
            <a:endParaRPr lang="en-US" sz="2800" dirty="0">
              <a:ln w="17780" cmpd="sng">
                <a:noFill/>
                <a:prstDash val="solid"/>
                <a:miter lim="800000"/>
              </a:ln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</a:rPr>
              <a:t>The </a:t>
            </a:r>
            <a:r>
              <a:rPr lang="en-US" sz="2800" dirty="0">
                <a:ln w="17780" cmpd="sng">
                  <a:noFill/>
                  <a:prstDash val="solid"/>
                  <a:miter lim="800000"/>
                </a:ln>
              </a:rPr>
              <a:t>QCD critical point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900" y="4431268"/>
            <a:ext cx="38216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RHIC </a:t>
            </a:r>
            <a:r>
              <a:rPr lang="en-US" dirty="0"/>
              <a:t>Beam Energy Scan Phase 1 (BES I) </a:t>
            </a:r>
            <a:br>
              <a:rPr lang="en-US" dirty="0"/>
            </a:br>
            <a:r>
              <a:rPr lang="en-US" dirty="0" smtClean="0"/>
              <a:t>Vary </a:t>
            </a:r>
            <a:r>
              <a:rPr lang="en-US" dirty="0"/>
              <a:t>temperature </a:t>
            </a:r>
            <a:r>
              <a:rPr lang="en-US" i="1" dirty="0"/>
              <a:t>T</a:t>
            </a:r>
            <a:r>
              <a:rPr lang="en-US" dirty="0"/>
              <a:t> and baryon chemical potential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B</a:t>
            </a:r>
            <a:endParaRPr lang="en-US" baseline="-5999" dirty="0" smtClean="0"/>
          </a:p>
          <a:p>
            <a:pPr lvl="0"/>
            <a:r>
              <a:rPr lang="en-US" dirty="0" smtClean="0"/>
              <a:t>Carried out 2010-2014 </a:t>
            </a:r>
          </a:p>
          <a:p>
            <a:pPr lvl="0"/>
            <a:r>
              <a:rPr lang="en-US" dirty="0" smtClean="0"/>
              <a:t>- 7 lower energies for </a:t>
            </a:r>
            <a:r>
              <a:rPr lang="en-US" dirty="0" err="1" smtClean="0"/>
              <a:t>Au+Au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" y="1023934"/>
            <a:ext cx="4482724" cy="50543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90" y="31256"/>
            <a:ext cx="7195662" cy="725840"/>
          </a:xfrm>
        </p:spPr>
        <p:txBody>
          <a:bodyPr>
            <a:noAutofit/>
          </a:bodyPr>
          <a:lstStyle/>
          <a:p>
            <a:r>
              <a:rPr lang="en-US" sz="3400" dirty="0" smtClean="0"/>
              <a:t>Search for Phase Transition : directed flow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5C-4E9C-4B4F-83C9-31E67D5C65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1526" y="1257784"/>
            <a:ext cx="176399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STAR</a:t>
            </a:r>
            <a:r>
              <a:rPr lang="en-US" dirty="0" smtClean="0">
                <a:ln>
                  <a:solidFill>
                    <a:srgbClr val="0000FF">
                      <a:alpha val="39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714" y="2193623"/>
            <a:ext cx="3937026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ct val="7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linear fit over |y| ≤ </a:t>
            </a:r>
            <a:r>
              <a:rPr lang="en-US" sz="2400" dirty="0" smtClean="0">
                <a:solidFill>
                  <a:srgbClr val="000000"/>
                </a:solidFill>
              </a:rPr>
              <a:t>0.5 </a:t>
            </a:r>
            <a:r>
              <a:rPr lang="en-US" sz="2400" dirty="0">
                <a:solidFill>
                  <a:srgbClr val="000000"/>
                </a:solidFill>
              </a:rPr>
              <a:t>used to find d</a:t>
            </a:r>
            <a:r>
              <a:rPr lang="en-US" sz="2400" i="1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d</a:t>
            </a:r>
            <a:r>
              <a:rPr lang="en-US" sz="2400" i="1" dirty="0" err="1">
                <a:solidFill>
                  <a:srgbClr val="00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 for all species &amp; energies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12400" indent="-212400">
              <a:lnSpc>
                <a:spcPct val="7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dip in </a:t>
            </a:r>
            <a:r>
              <a:rPr lang="en-US" sz="2400" i="1" dirty="0"/>
              <a:t>dv</a:t>
            </a:r>
            <a:r>
              <a:rPr lang="en-US" sz="2400" baseline="-25000" dirty="0"/>
              <a:t>1</a:t>
            </a:r>
            <a:r>
              <a:rPr lang="en-US" sz="2400" dirty="0"/>
              <a:t>/</a:t>
            </a:r>
            <a:r>
              <a:rPr lang="en-US" sz="2400" i="1" dirty="0" err="1" smtClean="0"/>
              <a:t>dy</a:t>
            </a:r>
            <a:r>
              <a:rPr lang="en-US" sz="2400" i="1" dirty="0" smtClean="0"/>
              <a:t> indicates an interplay between hydro and baryon dynamics (EOS)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12400" indent="-212400">
              <a:lnSpc>
                <a:spcPct val="7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follows </a:t>
            </a:r>
            <a:r>
              <a:rPr lang="en-US" sz="2400" i="1" dirty="0">
                <a:solidFill>
                  <a:srgbClr val="00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within errors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5776" b="6981"/>
          <a:stretch/>
        </p:blipFill>
        <p:spPr>
          <a:xfrm>
            <a:off x="4730290" y="1023934"/>
            <a:ext cx="4199450" cy="10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32916" y="174625"/>
            <a:ext cx="7266494" cy="746324"/>
          </a:xfrm>
          <a:prstGeom prst="rect">
            <a:avLst/>
          </a:prstGeom>
        </p:spPr>
        <p:txBody>
          <a:bodyPr/>
          <a:lstStyle/>
          <a:p>
            <a:pPr defTabSz="174088">
              <a:defRPr sz="1800"/>
            </a:pPr>
            <a:r>
              <a:rPr sz="24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000" dirty="0">
                <a:latin typeface="Helvetica"/>
                <a:ea typeface="Helvetica"/>
                <a:cs typeface="Helvetica"/>
                <a:sym typeface="Helvetica"/>
              </a:rPr>
              <a:t>Cumulant Ratio of Net-</a:t>
            </a:r>
            <a:r>
              <a:rPr sz="2000" dirty="0" smtClean="0">
                <a:latin typeface="Helvetica"/>
                <a:ea typeface="Helvetica"/>
                <a:cs typeface="Helvetica"/>
                <a:sym typeface="Helvetica"/>
              </a:rPr>
              <a:t>Proton</a:t>
            </a:r>
            <a:r>
              <a:rPr lang="en-US" sz="2000" dirty="0" smtClean="0">
                <a:latin typeface="Helvetica"/>
                <a:ea typeface="Helvetica"/>
                <a:cs typeface="Helvetica"/>
                <a:sym typeface="Helvetica"/>
              </a:rPr>
              <a:t> multiplicity distributions</a:t>
            </a:r>
            <a:endParaRPr sz="2000" dirty="0">
              <a:latin typeface="Helvetica"/>
              <a:ea typeface="Helvetica"/>
              <a:cs typeface="Helvetica"/>
              <a:sym typeface="Helvetica"/>
            </a:endParaRPr>
          </a:p>
          <a:p>
            <a:pPr defTabSz="174088">
              <a:defRPr sz="1800"/>
            </a:pPr>
            <a:r>
              <a:rPr sz="1700" i="1" dirty="0">
                <a:latin typeface="Helvetica"/>
                <a:ea typeface="Helvetica"/>
                <a:cs typeface="Helvetica"/>
                <a:sym typeface="Helvetica"/>
              </a:rPr>
              <a:t>Collision Energy Dependence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3146892" y="1152525"/>
            <a:ext cx="5793871" cy="5152629"/>
          </a:xfrm>
          <a:prstGeom prst="rect">
            <a:avLst/>
          </a:prstGeom>
        </p:spPr>
        <p:txBody>
          <a:bodyPr/>
          <a:lstStyle/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dirty="0" smtClean="0"/>
              <a:t>Looking for fluctuation in S and </a:t>
            </a:r>
            <a:r>
              <a:rPr lang="el-GR" sz="1800" dirty="0"/>
              <a:t>κ</a:t>
            </a:r>
            <a:endParaRPr lang="en-US" sz="1800" dirty="0" smtClean="0"/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sz="1800" dirty="0" smtClean="0"/>
              <a:t>σ</a:t>
            </a:r>
            <a:r>
              <a:rPr sz="1800" baseline="31999" dirty="0" smtClean="0"/>
              <a:t>2</a:t>
            </a:r>
            <a:r>
              <a:rPr sz="1800" dirty="0"/>
              <a:t>/M </a:t>
            </a:r>
            <a:r>
              <a:rPr sz="1800" dirty="0">
                <a:latin typeface="+mn-lt"/>
              </a:rPr>
              <a:t>increases with increasing energy, consistent with Poisson expectation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sz="1800" dirty="0" smtClean="0">
                <a:latin typeface="+mn-lt"/>
              </a:rPr>
              <a:t>Non</a:t>
            </a:r>
            <a:r>
              <a:rPr sz="1800" dirty="0">
                <a:latin typeface="+mn-lt"/>
              </a:rPr>
              <a:t>-monotonic behavior of net-proton κσ</a:t>
            </a:r>
            <a:r>
              <a:rPr sz="1800" baseline="31999" dirty="0">
                <a:latin typeface="+mn-lt"/>
              </a:rPr>
              <a:t>2</a:t>
            </a:r>
            <a:r>
              <a:rPr sz="1800" dirty="0">
                <a:latin typeface="+mn-lt"/>
              </a:rPr>
              <a:t> seen in top 5% central collisions</a:t>
            </a:r>
          </a:p>
          <a:p>
            <a:pPr marL="438784" lvl="1" indent="-219392" defTabSz="285209">
              <a:spcBef>
                <a:spcPts val="1032"/>
              </a:spcBef>
              <a:defRPr sz="1800"/>
            </a:pPr>
            <a:r>
              <a:rPr sz="1800" dirty="0" smtClean="0">
                <a:latin typeface="+mn-lt"/>
              </a:rPr>
              <a:t>Peripheral </a:t>
            </a:r>
            <a:r>
              <a:rPr sz="1800" dirty="0">
                <a:latin typeface="+mn-lt"/>
              </a:rPr>
              <a:t>collisions show smooth trend</a:t>
            </a: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sz="1800" dirty="0" smtClean="0">
                <a:latin typeface="+mn-lt"/>
              </a:rPr>
              <a:t>UrQMD </a:t>
            </a:r>
            <a:r>
              <a:rPr sz="1800" dirty="0">
                <a:latin typeface="+mn-lt"/>
              </a:rPr>
              <a:t>(no Critical Point), shows suppression at lower energies - due to baryon number </a:t>
            </a:r>
            <a:r>
              <a:rPr sz="1800" dirty="0" smtClean="0">
                <a:latin typeface="+mn-lt"/>
              </a:rPr>
              <a:t>conservation</a:t>
            </a:r>
            <a:endParaRPr lang="en-US" sz="1800" dirty="0" smtClean="0">
              <a:latin typeface="+mn-lt"/>
            </a:endParaRPr>
          </a:p>
          <a:p>
            <a:pPr marL="219392" indent="-219392" defTabSz="285209">
              <a:spcBef>
                <a:spcPts val="1974"/>
              </a:spcBef>
              <a:defRPr sz="1800"/>
            </a:pP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Uncertainties requires better measurements – motivation for BES II</a:t>
            </a:r>
            <a:endParaRPr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100"/>
              <a:t>4</a:t>
            </a:fld>
            <a:endParaRPr sz="1100"/>
          </a:p>
        </p:txBody>
      </p:sp>
      <p:pic>
        <p:nvPicPr>
          <p:cNvPr id="170" name="canratioNetProtonVsEnerg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912" y="886168"/>
            <a:ext cx="2888674" cy="560250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065336" y="6320738"/>
            <a:ext cx="202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J.Thaeder</a:t>
            </a:r>
            <a:r>
              <a:rPr lang="en-US" dirty="0" smtClean="0"/>
              <a:t>, QM2015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20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Plans for BES II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FD87-0345-45A2-B2BB-C523CAA93D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37" y="1082639"/>
            <a:ext cx="6786722" cy="32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40529" y="4324166"/>
            <a:ext cx="4648200" cy="1913344"/>
            <a:chOff x="742509" y="4586480"/>
            <a:chExt cx="4648200" cy="1913344"/>
          </a:xfrm>
        </p:grpSpPr>
        <p:sp>
          <p:nvSpPr>
            <p:cNvPr id="9" name="TextBox 8"/>
            <p:cNvSpPr txBox="1"/>
            <p:nvPr/>
          </p:nvSpPr>
          <p:spPr>
            <a:xfrm>
              <a:off x="742509" y="4586480"/>
              <a:ext cx="4648200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  <a:r>
                <a:rPr lang="en-US" sz="2000" b="1" u="sng" dirty="0" err="1" smtClean="0"/>
                <a:t>iTPC</a:t>
              </a:r>
              <a:r>
                <a:rPr lang="en-US" sz="2000" b="1" u="sng" dirty="0" smtClean="0"/>
                <a:t> upgrade:</a:t>
              </a:r>
            </a:p>
            <a:p>
              <a:pPr>
                <a:lnSpc>
                  <a:spcPts val="2300"/>
                </a:lnSpc>
              </a:pP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3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Sparse pads   </a:t>
              </a:r>
              <a:r>
                <a:rPr lang="en-US" sz="700" dirty="0" smtClean="0">
                  <a:solidFill>
                    <a:srgbClr val="0000FF"/>
                  </a:solidFill>
                </a:rPr>
                <a:t>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-1.5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1.5;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45375" y="5379228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04075" y="5694352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384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13997" y="4321656"/>
            <a:ext cx="3848100" cy="1805809"/>
            <a:chOff x="5067300" y="4648200"/>
            <a:chExt cx="3848100" cy="1805809"/>
          </a:xfrm>
        </p:grpSpPr>
        <p:sp>
          <p:nvSpPr>
            <p:cNvPr id="16" name="TextBox 15"/>
            <p:cNvSpPr txBox="1"/>
            <p:nvPr/>
          </p:nvSpPr>
          <p:spPr>
            <a:xfrm>
              <a:off x="5105400" y="4648200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bg1">
                      <a:lumMod val="65000"/>
                    </a:schemeClr>
                  </a:solidFill>
                </a:rPr>
                <a:t>EPD upgrade: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5029200"/>
              <a:ext cx="3810000" cy="34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 smtClean="0">
                  <a:solidFill>
                    <a:srgbClr val="A6A6A6"/>
                  </a:solidFill>
                </a:rPr>
                <a:t>1.8 &lt; eta &lt; 4.2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7300" y="5438346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A6A6A6"/>
                  </a:solidFill>
                </a:rPr>
                <a:t>Greatly improved Event Plane info (esp. 1</a:t>
              </a:r>
              <a:r>
                <a:rPr lang="en-US" sz="2000" baseline="30000" dirty="0" smtClean="0">
                  <a:solidFill>
                    <a:srgbClr val="A6A6A6"/>
                  </a:solidFill>
                </a:rPr>
                <a:t>st</a:t>
              </a:r>
              <a:r>
                <a:rPr lang="en-US" sz="2000" dirty="0" smtClean="0">
                  <a:solidFill>
                    <a:srgbClr val="A6A6A6"/>
                  </a:solidFill>
                </a:rPr>
                <a:t>-order EP);</a:t>
              </a:r>
            </a:p>
            <a:p>
              <a:r>
                <a:rPr lang="en-US" sz="2000" dirty="0" smtClean="0">
                  <a:solidFill>
                    <a:srgbClr val="A6A6A6"/>
                  </a:solidFill>
                </a:rPr>
                <a:t>Better trigger &amp; b/g reduction.</a:t>
              </a:r>
              <a:endParaRPr lang="en-US" dirty="0">
                <a:solidFill>
                  <a:srgbClr val="A6A6A6"/>
                </a:solidFill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62679" y="153243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99" y="1007815"/>
            <a:ext cx="5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TPC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42" y="153243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7477" y="1463404"/>
            <a:ext cx="33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1851" y="1021621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iTPC</a:t>
            </a:r>
            <a:r>
              <a:rPr lang="en-US" dirty="0" smtClean="0"/>
              <a:t> in a nut shell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826" y="1202265"/>
            <a:ext cx="2706908" cy="2749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003412" y="1202265"/>
            <a:ext cx="2277803" cy="495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97383" y="1017599"/>
            <a:ext cx="18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sector 1/12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260" y="1711912"/>
            <a:ext cx="36881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upgrade increases #channels in the 24 inner sectors by about a factor of two.</a:t>
            </a:r>
          </a:p>
          <a:p>
            <a:r>
              <a:rPr lang="en-US" dirty="0" smtClean="0"/>
              <a:t>Provide complete coverage for a inner sector</a:t>
            </a:r>
          </a:p>
          <a:p>
            <a:r>
              <a:rPr lang="en-US" dirty="0" smtClean="0"/>
              <a:t>New electronics for inner sectors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06" y="4321197"/>
            <a:ext cx="2755354" cy="145011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1022437" y="3929442"/>
            <a:ext cx="184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           Inner</a:t>
            </a:r>
            <a:endParaRPr lang="en-US" dirty="0"/>
          </a:p>
        </p:txBody>
      </p:sp>
      <p:pic>
        <p:nvPicPr>
          <p:cNvPr id="12" name="Picture 11" descr="DSC_46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114" y="4298773"/>
            <a:ext cx="2600647" cy="172915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2" idx="3"/>
          </p:cNvCxnSpPr>
          <p:nvPr/>
        </p:nvCxnSpPr>
        <p:spPr>
          <a:xfrm>
            <a:off x="3672095" y="5094317"/>
            <a:ext cx="1920019" cy="69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97383" y="4445447"/>
            <a:ext cx="1574712" cy="13258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3115" y="3523322"/>
            <a:ext cx="31832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Pad plane layout for one sector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84058" y="5771084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09565" y="569973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sectors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819" y="1183963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– original layout</a:t>
            </a:r>
          </a:p>
          <a:p>
            <a:r>
              <a:rPr lang="en-US" dirty="0" err="1" smtClean="0"/>
              <a:t>Padplane</a:t>
            </a:r>
            <a:r>
              <a:rPr lang="en-US" dirty="0" smtClean="0"/>
              <a:t> glued onto </a:t>
            </a:r>
            <a:r>
              <a:rPr lang="en-US" dirty="0" err="1" smtClean="0"/>
              <a:t>strongback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1412" y="1041344"/>
            <a:ext cx="4011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Only modify is position of slots.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Pure construction project, little or no engineering and design left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- but work in retrieving old knowledge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improvements in electrostatics between inner and outer sector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Ready for construction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7</a:t>
            </a:fld>
            <a:endParaRPr lang="en-US"/>
          </a:p>
        </p:txBody>
      </p:sp>
      <p:pic>
        <p:nvPicPr>
          <p:cNvPr id="10" name="图片 1" descr="Screen shot 2015-03-09 at 下午06.55.5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419" r="10017" b="2455"/>
          <a:stretch/>
        </p:blipFill>
        <p:spPr bwMode="auto">
          <a:xfrm>
            <a:off x="562819" y="2053855"/>
            <a:ext cx="3468203" cy="2653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" descr="Screen shot 2015-08-15 at 下午05.55.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4"/>
          <a:stretch>
            <a:fillRect/>
          </a:stretch>
        </p:blipFill>
        <p:spPr bwMode="auto">
          <a:xfrm>
            <a:off x="4618427" y="3128805"/>
            <a:ext cx="3487928" cy="24901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562819" y="5273792"/>
            <a:ext cx="346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mounting prototype </a:t>
            </a:r>
            <a:r>
              <a:rPr lang="en-US" dirty="0"/>
              <a:t> </a:t>
            </a:r>
            <a:r>
              <a:rPr lang="en-US" dirty="0" smtClean="0"/>
              <a:t>at Shandong University, China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89689" cy="2801041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iFEE</a:t>
            </a:r>
            <a:r>
              <a:rPr lang="en-US" sz="2200" dirty="0" smtClean="0"/>
              <a:t> based on current FEE layout, but using ALICE SAMPA chip</a:t>
            </a:r>
          </a:p>
          <a:p>
            <a:r>
              <a:rPr lang="en-US" sz="2200" dirty="0" smtClean="0"/>
              <a:t>Twice #channels per FEE</a:t>
            </a:r>
          </a:p>
          <a:p>
            <a:r>
              <a:rPr lang="en-US" sz="2200" dirty="0" smtClean="0"/>
              <a:t>RDO similar to existing</a:t>
            </a:r>
          </a:p>
          <a:p>
            <a:r>
              <a:rPr lang="en-US" sz="2200" dirty="0" smtClean="0"/>
              <a:t>Developments over several years by BNL electronics group</a:t>
            </a:r>
          </a:p>
          <a:p>
            <a:endParaRPr lang="en-US" dirty="0"/>
          </a:p>
        </p:txBody>
      </p:sp>
      <p:pic>
        <p:nvPicPr>
          <p:cNvPr id="6" name="image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2447" y="1600200"/>
            <a:ext cx="2743200" cy="3657600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5602447" y="5318868"/>
            <a:ext cx="270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</a:t>
            </a:r>
            <a:r>
              <a:rPr lang="en-US" dirty="0" err="1"/>
              <a:t>prototye</a:t>
            </a:r>
            <a:r>
              <a:rPr lang="en-US" dirty="0"/>
              <a:t> </a:t>
            </a:r>
            <a:r>
              <a:rPr lang="en-US" dirty="0" err="1"/>
              <a:t>iFEE</a:t>
            </a:r>
            <a:r>
              <a:rPr lang="en-US" dirty="0"/>
              <a:t> </a:t>
            </a:r>
            <a:r>
              <a:rPr lang="en-US" dirty="0" smtClean="0"/>
              <a:t>electronic </a:t>
            </a:r>
            <a:r>
              <a:rPr lang="en-US" dirty="0"/>
              <a:t>card shown plugged into the </a:t>
            </a:r>
            <a:r>
              <a:rPr lang="en-US" dirty="0" err="1"/>
              <a:t>padplane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93" y="4254142"/>
            <a:ext cx="2887175" cy="20073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49068" y="4531114"/>
            <a:ext cx="159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 prototype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08"/>
            <a:ext cx="4043187" cy="135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Increase rapidity coverage  |</a:t>
            </a:r>
            <a:r>
              <a:rPr lang="en-US" sz="1800" dirty="0" err="1" smtClean="0">
                <a:latin typeface="+mn-lt"/>
              </a:rPr>
              <a:t>η</a:t>
            </a:r>
            <a:r>
              <a:rPr lang="en-US" sz="1800" dirty="0" smtClean="0">
                <a:latin typeface="+mn-lt"/>
              </a:rPr>
              <a:t>|  &lt; 1 to </a:t>
            </a:r>
            <a:r>
              <a:rPr lang="en-US" sz="1800" dirty="0"/>
              <a:t>|</a:t>
            </a:r>
            <a:r>
              <a:rPr lang="en-US" sz="1800" dirty="0" err="1"/>
              <a:t>η</a:t>
            </a:r>
            <a:r>
              <a:rPr lang="en-US" sz="1800" dirty="0" smtClean="0"/>
              <a:t>| &lt; 1.5</a:t>
            </a: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Increased efficiency  for </a:t>
            </a:r>
            <a:r>
              <a:rPr lang="en-US" sz="1800" dirty="0"/>
              <a:t>|</a:t>
            </a:r>
            <a:r>
              <a:rPr lang="en-US" sz="1800" dirty="0" err="1"/>
              <a:t>η</a:t>
            </a:r>
            <a:r>
              <a:rPr lang="en-US" sz="1800" dirty="0" smtClean="0"/>
              <a:t>|</a:t>
            </a:r>
            <a:r>
              <a:rPr lang="en-US" sz="1800" dirty="0" smtClean="0">
                <a:latin typeface="+mn-lt"/>
              </a:rPr>
              <a:t> &gt;1 both in </a:t>
            </a:r>
            <a:r>
              <a:rPr lang="en-US" sz="1800" dirty="0" err="1" smtClean="0">
                <a:latin typeface="+mn-lt"/>
              </a:rPr>
              <a:t>p</a:t>
            </a:r>
            <a:r>
              <a:rPr lang="en-US" sz="1800" baseline="-25000" dirty="0" err="1" smtClean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 and particle specie</a:t>
            </a:r>
            <a:endParaRPr lang="en-US" sz="14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9F8-B289-1345-9491-DD23C108BAE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9"/>
          <a:stretch>
            <a:fillRect/>
          </a:stretch>
        </p:blipFill>
        <p:spPr bwMode="auto">
          <a:xfrm>
            <a:off x="5232438" y="1680877"/>
            <a:ext cx="2844007" cy="20672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42825" y="1311545"/>
            <a:ext cx="16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7" b="814"/>
          <a:stretch>
            <a:fillRect/>
          </a:stretch>
        </p:blipFill>
        <p:spPr bwMode="auto">
          <a:xfrm>
            <a:off x="5245850" y="3928807"/>
            <a:ext cx="2830595" cy="199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5" y="2388389"/>
            <a:ext cx="2933775" cy="380012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F.Videbæk, DNP, October 28-31 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81154" y="23023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7.5-&gt;6.2%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1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R_iT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STAR_iTPC.potm</Template>
  <TotalTime>17778</TotalTime>
  <Words>1008</Words>
  <Application>Microsoft Macintosh PowerPoint</Application>
  <PresentationFormat>On-screen Show (4:3)</PresentationFormat>
  <Paragraphs>190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STAR_iTPC</vt:lpstr>
      <vt:lpstr>The STAR iTPC upgrade for Beam Energy Scan II</vt:lpstr>
      <vt:lpstr>Exploring the QCD phase diagram</vt:lpstr>
      <vt:lpstr>Search for Phase Transition : directed flow</vt:lpstr>
      <vt:lpstr> Cumulant Ratio of Net-Proton multiplicity distributions Collision Energy Dependence</vt:lpstr>
      <vt:lpstr>Upgrade Plans for BES II</vt:lpstr>
      <vt:lpstr>The iTPC in a nut shell</vt:lpstr>
      <vt:lpstr>TPC sectors</vt:lpstr>
      <vt:lpstr>Electronics</vt:lpstr>
      <vt:lpstr>Improved performance</vt:lpstr>
      <vt:lpstr>Net-proton cumulants in BES II</vt:lpstr>
      <vt:lpstr>BES II  directed flow</vt:lpstr>
      <vt:lpstr>Di-electron measurements in BES II</vt:lpstr>
      <vt:lpstr>Summary</vt:lpstr>
      <vt:lpstr>Backup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flemming videbaek</dc:creator>
  <cp:lastModifiedBy>flemming videbaek</cp:lastModifiedBy>
  <cp:revision>61</cp:revision>
  <cp:lastPrinted>2015-10-26T17:14:37Z</cp:lastPrinted>
  <dcterms:created xsi:type="dcterms:W3CDTF">2010-11-27T15:18:16Z</dcterms:created>
  <dcterms:modified xsi:type="dcterms:W3CDTF">2015-11-02T16:11:19Z</dcterms:modified>
</cp:coreProperties>
</file>