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73" r:id="rId2"/>
    <p:sldId id="274" r:id="rId3"/>
    <p:sldId id="275" r:id="rId4"/>
    <p:sldId id="276" r:id="rId5"/>
    <p:sldId id="277" r:id="rId6"/>
    <p:sldId id="281" r:id="rId7"/>
    <p:sldId id="282" r:id="rId8"/>
    <p:sldId id="284" r:id="rId9"/>
    <p:sldId id="285" r:id="rId10"/>
    <p:sldId id="283" r:id="rId11"/>
    <p:sldId id="278" r:id="rId12"/>
    <p:sldId id="279" r:id="rId13"/>
    <p:sldId id="280" r:id="rId14"/>
    <p:sldId id="265" r:id="rId15"/>
    <p:sldId id="293" r:id="rId16"/>
    <p:sldId id="291" r:id="rId17"/>
    <p:sldId id="266" r:id="rId18"/>
    <p:sldId id="289" r:id="rId19"/>
    <p:sldId id="267" r:id="rId20"/>
    <p:sldId id="290" r:id="rId21"/>
    <p:sldId id="268" r:id="rId22"/>
    <p:sldId id="269" r:id="rId23"/>
    <p:sldId id="270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35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Relationship Id="rId14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80AC4-EEC6-49EB-AD7D-FA3F28440AA5}" type="datetimeFigureOut">
              <a:rPr lang="en-US" smtClean="0"/>
              <a:t>6/1/2012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BA1DC-6965-476F-9AF0-B841FD32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436" y="4342582"/>
            <a:ext cx="5485129" cy="276999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F65EE-76D3-4DB1-8187-D8864317DB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Lets look what</a:t>
            </a:r>
            <a:r>
              <a:rPr lang="en-US" baseline="0" dirty="0" smtClean="0"/>
              <a:t> we’re probing when we’re </a:t>
            </a:r>
            <a:r>
              <a:rPr lang="en-US" baseline="0" dirty="0" err="1" smtClean="0"/>
              <a:t>measureing</a:t>
            </a:r>
            <a:r>
              <a:rPr lang="en-US" baseline="0" dirty="0" smtClean="0"/>
              <a:t> transverse </a:t>
            </a:r>
            <a:r>
              <a:rPr lang="en-US" baseline="0" dirty="0" err="1" smtClean="0"/>
              <a:t>ssa’s</a:t>
            </a: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FDE507-85A9-49CF-92B1-B8099D27E4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functions that govern these </a:t>
            </a:r>
            <a:r>
              <a:rPr lang="en-US" dirty="0" err="1" smtClean="0"/>
              <a:t>effectx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FFA16-9203-40A7-BC47-3594424E1A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4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CA9AF-339A-493B-B1B3-5C7DCAE95184}" type="slidenum">
              <a:rPr lang="en-US"/>
              <a:pPr/>
              <a:t>26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436" y="4342582"/>
            <a:ext cx="5485129" cy="276999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of course nice to describe the nucleon structure in terms of</a:t>
            </a:r>
            <a:r>
              <a:rPr lang="en-US" baseline="0" dirty="0" smtClean="0"/>
              <a:t> these distribution functions but I want to go away from the </a:t>
            </a:r>
            <a:r>
              <a:rPr lang="en-US" baseline="0" dirty="0" err="1" smtClean="0"/>
              <a:t>parametrization</a:t>
            </a:r>
            <a:r>
              <a:rPr lang="en-US" baseline="0" dirty="0" smtClean="0"/>
              <a:t>, towards real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F65EE-76D3-4DB1-8187-D8864317DB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Coupling to the spin mag moment is suppressed in relativistic collisions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BA1DC-6965-476F-9AF0-B841FD3251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2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DDF3B-5C39-45FE-9586-26F6FA2EE255}" type="slidenum">
              <a:rPr lang="en-US"/>
              <a:pPr/>
              <a:t>11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2450E-E7A4-4CCD-AF7B-6499D4113135}" type="slidenum">
              <a:rPr lang="en-US"/>
              <a:pPr/>
              <a:t>12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F65EE-76D3-4DB1-8187-D8864317DB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Check number of events for continuum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FA0D9-E0FE-466C-8369-1B0CE81A89C0}" type="slidenum">
              <a:rPr lang="de-DE" smtClean="0"/>
              <a:pPr/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2DDFD-C59F-4190-B00D-121B94686906}" type="slidenum">
              <a:rPr lang="en-US"/>
              <a:pPr/>
              <a:t>22</a:t>
            </a:fld>
            <a:endParaRPr lang="en-US"/>
          </a:p>
        </p:txBody>
      </p:sp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145412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238" indent="-292100" defTabSz="9318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5225" indent="-233363" defTabSz="9318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363" indent="-233363" defTabSz="9318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7088" indent="-233363" defTabSz="9318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54288" indent="-233363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11488" indent="-233363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688" indent="-233363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5888" indent="-233363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309ADF2F-42D6-45A6-9338-16E8B9F1E3D2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C57-0B91-42B2-A3CD-2B7750D70578}" type="datetime1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49E26-5AE3-45EF-9DAF-4A3B3BD15C47}" type="datetime1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F6182-1B3C-4607-977D-2BF70E40E5AE}" type="datetime1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3D75-C59D-4CA2-946D-A94CC256624C}" type="datetime1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6" descr="IUwide_psd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0" r="36715" b="27788"/>
          <a:stretch/>
        </p:blipFill>
        <p:spPr bwMode="auto">
          <a:xfrm>
            <a:off x="0" y="82881"/>
            <a:ext cx="518614" cy="4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8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55A0-642E-40DA-B570-2EF600721B9C}" type="datetime1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0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B9CF-9BF3-4020-819F-15A7ED2B0A64}" type="datetime1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94F1-6F9B-4D14-BA50-EA0912788542}" type="datetime1">
              <a:rPr lang="en-US" smtClean="0"/>
              <a:t>6/1/2012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DE1E-439B-4FF5-984E-3A72D52D076A}" type="datetime1">
              <a:rPr lang="en-US" smtClean="0"/>
              <a:t>6/1/2012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4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CFEB-1DB9-4C5D-95D9-C2A13319C0E3}" type="datetime1">
              <a:rPr lang="en-US" smtClean="0"/>
              <a:t>6/1/2012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8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0288-4220-4B39-A75C-6911FA0A2470}" type="datetime1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861A-1FA9-436B-93A3-1450F119217C}" type="datetime1">
              <a:rPr lang="en-US" smtClean="0"/>
              <a:t>6/1/2012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1750-B4FF-4E65-94AD-F0BBE3DEC17D}" type="datetime1">
              <a:rPr lang="en-US" smtClean="0"/>
              <a:t>6/1/2012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AF03-60AF-4B39-9A36-AA8E8AC8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23" Type="http://schemas.openxmlformats.org/officeDocument/2006/relationships/image" Target="../media/image75.png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25.bin"/><Relationship Id="rId25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72.wmf"/><Relationship Id="rId32" Type="http://schemas.openxmlformats.org/officeDocument/2006/relationships/image" Target="../media/image75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28" Type="http://schemas.openxmlformats.org/officeDocument/2006/relationships/image" Target="../media/image74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26.bin"/><Relationship Id="rId31" Type="http://schemas.openxmlformats.org/officeDocument/2006/relationships/oleObject" Target="../embeddings/oleObject32.bin"/><Relationship Id="rId4" Type="http://schemas.openxmlformats.org/officeDocument/2006/relationships/image" Target="../media/image76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30.bin"/><Relationship Id="rId30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6519" y="-1097979"/>
            <a:ext cx="8228110" cy="566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5471" rIns="0" bIns="0" anchor="ctr" anchorCtr="0" compatLnSpc="1"/>
          <a:lstStyle/>
          <a:p>
            <a:pPr algn="ctr"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DejaVu Sans" pitchFamily="2"/>
                <a:cs typeface="Helvetica" pitchFamily="34" charset="0"/>
              </a:rPr>
              <a:t>Measuring </a:t>
            </a:r>
            <a:r>
              <a:rPr lang="en-US" sz="29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DejaVu Sans" pitchFamily="2"/>
                <a:cs typeface="Helvetica" pitchFamily="34" charset="0"/>
              </a:rPr>
              <a:t>Transversity</a:t>
            </a:r>
            <a:r>
              <a:rPr lang="en-US" sz="29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DejaVu Sans" pitchFamily="2"/>
                <a:cs typeface="Helvetica" pitchFamily="34" charset="0"/>
              </a:rPr>
              <a:t> In P+P</a:t>
            </a:r>
            <a:endParaRPr lang="en-US" sz="2900" dirty="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31336" y="6148913"/>
            <a:ext cx="1728109" cy="5659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>
            <a:off x="1381311" y="5566595"/>
            <a:ext cx="6428160" cy="6794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1"/>
          <a:lstStyle/>
          <a:p>
            <a:pPr algn="ctr"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ea typeface="DejaVu Sans" pitchFamily="2"/>
                <a:cs typeface="Helvetica" pitchFamily="34" charset="0"/>
              </a:rPr>
              <a:t>Anselm </a:t>
            </a:r>
            <a:r>
              <a:rPr lang="en-US" sz="2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ea typeface="DejaVu Sans" pitchFamily="2"/>
                <a:cs typeface="Helvetica" pitchFamily="34" charset="0"/>
              </a:rPr>
              <a:t>Vossen</a:t>
            </a:r>
            <a:endParaRPr lang="en-US" sz="2900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  <a:ea typeface="DejaVu Sans" pitchFamily="2"/>
              <a:cs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333815" y="3210535"/>
            <a:ext cx="1264733" cy="3275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60086" rIns="81639" bIns="40820" anchor="t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 b="1" dirty="0"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rPr>
              <a:t>Hadrons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4925" y="4414590"/>
            <a:ext cx="1089374" cy="36866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1">
            <a:spAutoFit/>
          </a:bodyPr>
          <a:lstStyle/>
          <a:p>
            <a:pPr algn="ctr"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Quark</a:t>
            </a:r>
          </a:p>
        </p:txBody>
      </p:sp>
      <p:pic>
        <p:nvPicPr>
          <p:cNvPr id="64514" name="Picture 2" descr="C:\Users\bosky\Pictures\STAR-logo-base-blu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295" y="2459901"/>
            <a:ext cx="4027814" cy="310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bosky\Pictures\Biography Erno Rubik-Creator Game Magic Cub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  <a14:imgEffect>
                      <a14:brightnessContrast bright="48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57" y="3020788"/>
            <a:ext cx="1808424" cy="2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854925" y="3505129"/>
            <a:ext cx="1033350" cy="909461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>
            <a:glow>
              <a:schemeClr val="accent1"/>
            </a:glow>
            <a:softEdge rad="0"/>
          </a:effectLst>
          <a:scene3d>
            <a:camera prst="orthographicFront"/>
            <a:lightRig rig="threePt" dir="t"/>
          </a:scene3d>
          <a:sp3d contourW="12700" prstMaterial="metal">
            <a:bevelT w="768350"/>
            <a:bevelB w="768350"/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>
                <a:spLocks noResize="1"/>
              </p:cNvSpPr>
              <p:nvPr/>
            </p:nvSpPr>
            <p:spPr>
              <a:xfrm>
                <a:off x="1236408" y="3756723"/>
                <a:ext cx="270384" cy="406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1"/>
              <a:lstStyle/>
              <a:p>
                <a:pPr hangingPunct="0">
                  <a:lnSpc>
                    <a:spcPct val="93000"/>
                  </a:lnSpc>
                  <a:tabLst>
                    <a:tab pos="0" algn="l"/>
                    <a:tab pos="414726" algn="l"/>
                    <a:tab pos="829452" algn="l"/>
                    <a:tab pos="1244177" algn="l"/>
                    <a:tab pos="1658904" algn="l"/>
                    <a:tab pos="2073631" algn="l"/>
                    <a:tab pos="2488356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5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𝐒</m:t>
                          </m:r>
                        </m:e>
                      </m:acc>
                    </m:oMath>
                  </m:oMathPara>
                </a14:m>
                <a:endParaRPr lang="en-US" b="1" i="0" dirty="0">
                  <a:solidFill>
                    <a:srgbClr val="FFFFFF"/>
                  </a:solidFill>
                  <a:latin typeface="Arial" pitchFamily="18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408" y="3756723"/>
                <a:ext cx="270384" cy="406272"/>
              </a:xfrm>
              <a:prstGeom prst="rect">
                <a:avLst/>
              </a:prstGeom>
              <a:blipFill rotWithShape="1">
                <a:blip r:embed="rId7"/>
                <a:stretch>
                  <a:fillRect l="-4545" t="-26866" r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671163" y="3365731"/>
            <a:ext cx="4415437" cy="1144112"/>
            <a:chOff x="1828800" y="3365731"/>
            <a:chExt cx="5177437" cy="114411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828800" y="3933693"/>
              <a:ext cx="2743200" cy="0"/>
            </a:xfrm>
            <a:prstGeom prst="straightConnector1">
              <a:avLst/>
            </a:prstGeom>
            <a:ln w="76200">
              <a:solidFill>
                <a:srgbClr val="FF0000">
                  <a:alpha val="42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ight Arrow 25"/>
            <p:cNvSpPr/>
            <p:nvPr/>
          </p:nvSpPr>
          <p:spPr>
            <a:xfrm rot="19475308">
              <a:off x="5458169" y="3365731"/>
              <a:ext cx="1426723" cy="344736"/>
            </a:xfrm>
            <a:prstGeom prst="rightArrow">
              <a:avLst/>
            </a:prstGeom>
            <a:solidFill>
              <a:schemeClr val="accent1">
                <a:alpha val="47000"/>
              </a:schemeClr>
            </a:solidFill>
            <a:ln>
              <a:solidFill>
                <a:schemeClr val="accent1">
                  <a:shade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5579514" y="3747199"/>
              <a:ext cx="1426723" cy="344736"/>
            </a:xfrm>
            <a:prstGeom prst="rightArrow">
              <a:avLst/>
            </a:pr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2397603">
              <a:off x="5481975" y="4165107"/>
              <a:ext cx="1426723" cy="344736"/>
            </a:xfrm>
            <a:prstGeom prst="rightArrow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198743" y="3757070"/>
            <a:ext cx="1762438" cy="48318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1">
            <a:spAutoFit/>
          </a:bodyPr>
          <a:lstStyle/>
          <a:p>
            <a:pPr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18"/>
                <a:ea typeface="DejaVu Sans" pitchFamily="2"/>
                <a:cs typeface="DejaVu Sans" pitchFamily="2"/>
              </a:rPr>
              <a:t>Hadrons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2827" y="5964247"/>
            <a:ext cx="1389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CIPANP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L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8" y="609600"/>
            <a:ext cx="9113452" cy="391068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First Step: Mid-rapidity Collins analysis</a:t>
            </a:r>
            <a:endParaRPr lang="en-US" dirty="0"/>
          </a:p>
        </p:txBody>
      </p:sp>
      <p:pic>
        <p:nvPicPr>
          <p:cNvPr id="5" name="Picture 4" descr="Project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274" y="4648200"/>
            <a:ext cx="3657599" cy="2209800"/>
          </a:xfrm>
          <a:prstGeom prst="rect">
            <a:avLst/>
          </a:prstGeom>
          <a:ln w="3175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49195" y="5080061"/>
            <a:ext cx="19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12 Projections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943600"/>
            <a:ext cx="4144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:  fractional momentum of the hadron</a:t>
            </a:r>
          </a:p>
          <a:p>
            <a:r>
              <a:rPr lang="en-US" dirty="0" err="1" smtClean="0"/>
              <a:t>j</a:t>
            </a:r>
            <a:r>
              <a:rPr lang="en-US" baseline="-25000" dirty="0" err="1" smtClean="0"/>
              <a:t>T</a:t>
            </a:r>
            <a:r>
              <a:rPr lang="en-US" dirty="0" smtClean="0"/>
              <a:t>: transverse momentum from the jet-axis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1E42-D5AC-4342-956E-10316011EED6}" type="slidenum">
              <a:rPr lang="en-US"/>
              <a:pPr/>
              <a:t>11</a:t>
            </a:fld>
            <a:endParaRPr lang="en-US"/>
          </a:p>
        </p:txBody>
      </p:sp>
      <p:sp>
        <p:nvSpPr>
          <p:cNvPr id="58432" name="AutoShape 64"/>
          <p:cNvSpPr>
            <a:spLocks noChangeArrowheads="1"/>
          </p:cNvSpPr>
          <p:nvPr/>
        </p:nvSpPr>
        <p:spPr bwMode="auto">
          <a:xfrm rot="15754799">
            <a:off x="6153150" y="1744663"/>
            <a:ext cx="914400" cy="876300"/>
          </a:xfrm>
          <a:prstGeom prst="curvedRightArrow">
            <a:avLst>
              <a:gd name="adj1" fmla="val 20000"/>
              <a:gd name="adj2" fmla="val 40000"/>
              <a:gd name="adj3" fmla="val 347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29" name="Rectangle 61"/>
          <p:cNvSpPr>
            <a:spLocks noChangeArrowheads="1"/>
          </p:cNvSpPr>
          <p:nvPr/>
        </p:nvSpPr>
        <p:spPr bwMode="auto">
          <a:xfrm>
            <a:off x="1371600" y="5105400"/>
            <a:ext cx="6400800" cy="1600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58424" name="Group 56"/>
          <p:cNvGrpSpPr>
            <a:grpSpLocks/>
          </p:cNvGrpSpPr>
          <p:nvPr/>
        </p:nvGrpSpPr>
        <p:grpSpPr bwMode="auto">
          <a:xfrm>
            <a:off x="4340225" y="3019425"/>
            <a:ext cx="528638" cy="571500"/>
            <a:chOff x="2734" y="1710"/>
            <a:chExt cx="333" cy="360"/>
          </a:xfrm>
        </p:grpSpPr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2734" y="1710"/>
              <a:ext cx="333" cy="360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8388" name="Object 20"/>
            <p:cNvGraphicFramePr>
              <a:graphicFrameLocks noChangeAspect="1"/>
            </p:cNvGraphicFramePr>
            <p:nvPr/>
          </p:nvGraphicFramePr>
          <p:xfrm>
            <a:off x="2736" y="1730"/>
            <a:ext cx="29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" name="Equation" r:id="rId4" imgW="152280" imgH="177480" progId="Equation.3">
                    <p:embed/>
                  </p:oleObj>
                </mc:Choice>
                <mc:Fallback>
                  <p:oleObj name="Equation" r:id="rId4" imgW="152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730"/>
                          <a:ext cx="294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0C0C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434" name="Group 66"/>
          <p:cNvGrpSpPr>
            <a:grpSpLocks/>
          </p:cNvGrpSpPr>
          <p:nvPr/>
        </p:nvGrpSpPr>
        <p:grpSpPr bwMode="auto">
          <a:xfrm>
            <a:off x="4868863" y="3246438"/>
            <a:ext cx="2509837" cy="998537"/>
            <a:chOff x="3067" y="1853"/>
            <a:chExt cx="1581" cy="629"/>
          </a:xfrm>
        </p:grpSpPr>
        <p:sp>
          <p:nvSpPr>
            <p:cNvPr id="58371" name="Oval 3"/>
            <p:cNvSpPr>
              <a:spLocks noChangeArrowheads="1"/>
            </p:cNvSpPr>
            <p:nvPr/>
          </p:nvSpPr>
          <p:spPr bwMode="auto">
            <a:xfrm>
              <a:off x="3605" y="1901"/>
              <a:ext cx="333" cy="332"/>
            </a:xfrm>
            <a:prstGeom prst="ellips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3930" y="2061"/>
              <a:ext cx="526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3120" y="1853"/>
              <a:ext cx="2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FF3300"/>
                  </a:solidFill>
                </a:rPr>
                <a:t>b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58384" name="Line 16"/>
            <p:cNvSpPr>
              <a:spLocks noChangeShapeType="1"/>
            </p:cNvSpPr>
            <p:nvPr/>
          </p:nvSpPr>
          <p:spPr bwMode="auto">
            <a:xfrm flipV="1">
              <a:off x="3292" y="2177"/>
              <a:ext cx="333" cy="189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3094" y="2251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/>
                <a:t>X</a:t>
              </a:r>
              <a:endParaRPr lang="en-US" b="1"/>
            </a:p>
          </p:txBody>
        </p:sp>
        <p:graphicFrame>
          <p:nvGraphicFramePr>
            <p:cNvPr id="58390" name="Object 22"/>
            <p:cNvGraphicFramePr>
              <a:graphicFrameLocks noChangeAspect="1"/>
            </p:cNvGraphicFramePr>
            <p:nvPr/>
          </p:nvGraphicFramePr>
          <p:xfrm>
            <a:off x="3660" y="1918"/>
            <a:ext cx="20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" name="Equation" r:id="rId6" imgW="152280" imgH="228600" progId="Equation.DSMT4">
                    <p:embed/>
                  </p:oleObj>
                </mc:Choice>
                <mc:Fallback>
                  <p:oleObj name="Equation" r:id="rId6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0" y="1918"/>
                          <a:ext cx="206" cy="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91" name="Line 23"/>
            <p:cNvSpPr>
              <a:spLocks noChangeShapeType="1"/>
            </p:cNvSpPr>
            <p:nvPr/>
          </p:nvSpPr>
          <p:spPr bwMode="auto">
            <a:xfrm>
              <a:off x="3067" y="2066"/>
              <a:ext cx="52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8394" name="Object 26"/>
            <p:cNvGraphicFramePr>
              <a:graphicFrameLocks noChangeAspect="1"/>
            </p:cNvGraphicFramePr>
            <p:nvPr/>
          </p:nvGraphicFramePr>
          <p:xfrm>
            <a:off x="4412" y="2052"/>
            <a:ext cx="236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" name="Equation" r:id="rId8" imgW="152280" imgH="164880" progId="Equation.3">
                    <p:embed/>
                  </p:oleObj>
                </mc:Choice>
                <mc:Fallback>
                  <p:oleObj name="Equation" r:id="rId8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2" y="2052"/>
                          <a:ext cx="236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2913063" y="2738438"/>
            <a:ext cx="528637" cy="528637"/>
          </a:xfrm>
          <a:prstGeom prst="ellips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2065338" y="2989263"/>
            <a:ext cx="835025" cy="0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455988" y="3001963"/>
            <a:ext cx="8334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492500" y="2908300"/>
            <a:ext cx="474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</a:rPr>
              <a:t>a</a:t>
            </a:r>
            <a:endParaRPr lang="en-US">
              <a:solidFill>
                <a:srgbClr val="FF3300"/>
              </a:solidFill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V="1">
            <a:off x="3370263" y="2528888"/>
            <a:ext cx="528637" cy="3000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840163" y="22098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X</a:t>
            </a:r>
            <a:endParaRPr lang="en-US" b="1"/>
          </a:p>
        </p:txBody>
      </p:sp>
      <p:graphicFrame>
        <p:nvGraphicFramePr>
          <p:cNvPr id="5838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007258"/>
              </p:ext>
            </p:extLst>
          </p:nvPr>
        </p:nvGraphicFramePr>
        <p:xfrm>
          <a:off x="3027363" y="2774950"/>
          <a:ext cx="3238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2774950"/>
                        <a:ext cx="3238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32672"/>
              </p:ext>
            </p:extLst>
          </p:nvPr>
        </p:nvGraphicFramePr>
        <p:xfrm>
          <a:off x="1712913" y="2970213"/>
          <a:ext cx="7175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12" imgW="291960" imgH="203040" progId="Equation.3">
                  <p:embed/>
                </p:oleObj>
              </mc:Choice>
              <mc:Fallback>
                <p:oleObj name="Equation" r:id="rId12" imgW="291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2970213"/>
                        <a:ext cx="7175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5" name="Line 27"/>
          <p:cNvSpPr>
            <a:spLocks noChangeShapeType="1"/>
          </p:cNvSpPr>
          <p:nvPr/>
        </p:nvSpPr>
        <p:spPr bwMode="auto">
          <a:xfrm rot="16200000">
            <a:off x="2128837" y="2700338"/>
            <a:ext cx="377825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rot="16200000">
            <a:off x="4876006" y="2896394"/>
            <a:ext cx="3063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 rot="16200000">
            <a:off x="3910806" y="2982119"/>
            <a:ext cx="3063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 rot="16200000">
            <a:off x="2257425" y="2714626"/>
            <a:ext cx="377825" cy="0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609600" y="17585"/>
            <a:ext cx="7924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Using Hadron Pairs:</a:t>
            </a:r>
          </a:p>
          <a:p>
            <a:pPr algn="ctr">
              <a:spcBef>
                <a:spcPct val="50000"/>
              </a:spcBef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Interference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Fragmentation Function in p-p</a:t>
            </a:r>
          </a:p>
        </p:txBody>
      </p:sp>
      <p:grpSp>
        <p:nvGrpSpPr>
          <p:cNvPr id="58444" name="Group 76"/>
          <p:cNvGrpSpPr>
            <a:grpSpLocks/>
          </p:cNvGrpSpPr>
          <p:nvPr/>
        </p:nvGrpSpPr>
        <p:grpSpPr bwMode="auto">
          <a:xfrm>
            <a:off x="4873625" y="1371600"/>
            <a:ext cx="3432175" cy="1676400"/>
            <a:chOff x="3067" y="672"/>
            <a:chExt cx="2162" cy="1056"/>
          </a:xfrm>
        </p:grpSpPr>
        <p:sp>
          <p:nvSpPr>
            <p:cNvPr id="58375" name="Oval 7"/>
            <p:cNvSpPr>
              <a:spLocks noChangeArrowheads="1"/>
            </p:cNvSpPr>
            <p:nvPr/>
          </p:nvSpPr>
          <p:spPr bwMode="auto">
            <a:xfrm>
              <a:off x="3549" y="1161"/>
              <a:ext cx="387" cy="3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 flipV="1">
              <a:off x="3067" y="1440"/>
              <a:ext cx="485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3147" y="1393"/>
              <a:ext cx="2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>
                  <a:solidFill>
                    <a:srgbClr val="FF3300"/>
                  </a:solidFill>
                </a:rPr>
                <a:t>c</a:t>
              </a:r>
              <a:endParaRPr lang="en-US">
                <a:solidFill>
                  <a:srgbClr val="FF3300"/>
                </a:solidFill>
              </a:endParaRPr>
            </a:p>
          </p:txBody>
        </p:sp>
        <p:graphicFrame>
          <p:nvGraphicFramePr>
            <p:cNvPr id="58382" name="Object 14"/>
            <p:cNvGraphicFramePr>
              <a:graphicFrameLocks noChangeAspect="1"/>
            </p:cNvGraphicFramePr>
            <p:nvPr/>
          </p:nvGraphicFramePr>
          <p:xfrm>
            <a:off x="4368" y="864"/>
            <a:ext cx="861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" name="Equation" r:id="rId14" imgW="457200" imgH="203040" progId="Equation.DSMT4">
                    <p:embed/>
                  </p:oleObj>
                </mc:Choice>
                <mc:Fallback>
                  <p:oleObj name="Equation" r:id="rId14" imgW="457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864"/>
                          <a:ext cx="861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5" name="Object 17"/>
            <p:cNvGraphicFramePr>
              <a:graphicFrameLocks noChangeAspect="1"/>
            </p:cNvGraphicFramePr>
            <p:nvPr/>
          </p:nvGraphicFramePr>
          <p:xfrm>
            <a:off x="3531" y="1152"/>
            <a:ext cx="405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2" name="Equation" r:id="rId16" imgW="241200" imgH="190440" progId="Equation.DSMT4">
                    <p:embed/>
                  </p:oleObj>
                </mc:Choice>
                <mc:Fallback>
                  <p:oleObj name="Equation" r:id="rId16" imgW="2412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" y="1152"/>
                          <a:ext cx="405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92" name="Line 24"/>
            <p:cNvSpPr>
              <a:spLocks noChangeShapeType="1"/>
            </p:cNvSpPr>
            <p:nvPr/>
          </p:nvSpPr>
          <p:spPr bwMode="auto">
            <a:xfrm flipV="1">
              <a:off x="3869" y="672"/>
              <a:ext cx="547" cy="55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Line 41"/>
            <p:cNvSpPr>
              <a:spLocks noChangeShapeType="1"/>
            </p:cNvSpPr>
            <p:nvPr/>
          </p:nvSpPr>
          <p:spPr bwMode="auto">
            <a:xfrm>
              <a:off x="3888" y="1248"/>
              <a:ext cx="624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421" name="Group 53"/>
          <p:cNvGrpSpPr>
            <a:grpSpLocks/>
          </p:cNvGrpSpPr>
          <p:nvPr/>
        </p:nvGrpSpPr>
        <p:grpSpPr bwMode="auto">
          <a:xfrm>
            <a:off x="1300163" y="3581400"/>
            <a:ext cx="3019425" cy="1219200"/>
            <a:chOff x="819" y="2064"/>
            <a:chExt cx="1902" cy="768"/>
          </a:xfrm>
        </p:grpSpPr>
        <p:sp>
          <p:nvSpPr>
            <p:cNvPr id="58377" name="Line 9"/>
            <p:cNvSpPr>
              <a:spLocks noChangeShapeType="1"/>
            </p:cNvSpPr>
            <p:nvPr/>
          </p:nvSpPr>
          <p:spPr bwMode="auto">
            <a:xfrm flipV="1">
              <a:off x="2246" y="2064"/>
              <a:ext cx="475" cy="3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8410" name="Object 42"/>
            <p:cNvGraphicFramePr>
              <a:graphicFrameLocks noChangeAspect="1"/>
            </p:cNvGraphicFramePr>
            <p:nvPr/>
          </p:nvGraphicFramePr>
          <p:xfrm>
            <a:off x="2027" y="2324"/>
            <a:ext cx="277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3" name="Equation" r:id="rId18" imgW="164880" imgH="164880" progId="Equation.DSMT4">
                    <p:embed/>
                  </p:oleObj>
                </mc:Choice>
                <mc:Fallback>
                  <p:oleObj name="Equation" r:id="rId18" imgW="1648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" y="2324"/>
                          <a:ext cx="277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412" name="Line 44"/>
            <p:cNvSpPr>
              <a:spLocks noChangeShapeType="1"/>
            </p:cNvSpPr>
            <p:nvPr/>
          </p:nvSpPr>
          <p:spPr bwMode="auto">
            <a:xfrm flipH="1">
              <a:off x="1632" y="2592"/>
              <a:ext cx="384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8413" name="Object 45"/>
            <p:cNvGraphicFramePr>
              <a:graphicFrameLocks noChangeAspect="1"/>
            </p:cNvGraphicFramePr>
            <p:nvPr/>
          </p:nvGraphicFramePr>
          <p:xfrm>
            <a:off x="819" y="2460"/>
            <a:ext cx="861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4" name="Equation" r:id="rId20" imgW="457200" imgH="203040" progId="Equation.DSMT4">
                    <p:embed/>
                  </p:oleObj>
                </mc:Choice>
                <mc:Fallback>
                  <p:oleObj name="Equation" r:id="rId20" imgW="457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" y="2460"/>
                          <a:ext cx="861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414" name="Oval 46"/>
            <p:cNvSpPr>
              <a:spLocks noChangeArrowheads="1"/>
            </p:cNvSpPr>
            <p:nvPr/>
          </p:nvSpPr>
          <p:spPr bwMode="auto">
            <a:xfrm>
              <a:off x="1971" y="2308"/>
              <a:ext cx="333" cy="3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Line 47"/>
            <p:cNvSpPr>
              <a:spLocks noChangeShapeType="1"/>
            </p:cNvSpPr>
            <p:nvPr/>
          </p:nvSpPr>
          <p:spPr bwMode="auto">
            <a:xfrm flipH="1" flipV="1">
              <a:off x="1584" y="2544"/>
              <a:ext cx="432" cy="4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8422" name="Object 54"/>
          <p:cNvGraphicFramePr>
            <a:graphicFrameLocks noChangeAspect="1"/>
          </p:cNvGraphicFramePr>
          <p:nvPr/>
        </p:nvGraphicFramePr>
        <p:xfrm>
          <a:off x="1600200" y="5262563"/>
          <a:ext cx="35655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Equation" r:id="rId21" imgW="2197080" imgH="444240" progId="Equation.DSMT4">
                  <p:embed/>
                </p:oleObj>
              </mc:Choice>
              <mc:Fallback>
                <p:oleObj name="Equation" r:id="rId21" imgW="2197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62563"/>
                        <a:ext cx="3565525" cy="757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25" name="Line 57"/>
          <p:cNvSpPr>
            <a:spLocks noChangeShapeType="1"/>
          </p:cNvSpPr>
          <p:nvPr/>
        </p:nvSpPr>
        <p:spPr bwMode="auto">
          <a:xfrm rot="16200000">
            <a:off x="4037806" y="2971007"/>
            <a:ext cx="3063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7" name="Line 59"/>
          <p:cNvSpPr>
            <a:spLocks noChangeShapeType="1"/>
          </p:cNvSpPr>
          <p:nvPr/>
        </p:nvSpPr>
        <p:spPr bwMode="auto">
          <a:xfrm rot="16200000">
            <a:off x="4799806" y="2972594"/>
            <a:ext cx="3063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36" name="Text Box 68"/>
          <p:cNvSpPr txBox="1">
            <a:spLocks noChangeArrowheads="1"/>
          </p:cNvSpPr>
          <p:nvPr/>
        </p:nvSpPr>
        <p:spPr bwMode="auto">
          <a:xfrm>
            <a:off x="1981200" y="6096000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S</a:t>
            </a:r>
            <a:endParaRPr lang="en-US" sz="2000"/>
          </a:p>
        </p:txBody>
      </p:sp>
      <p:sp>
        <p:nvSpPr>
          <p:cNvPr id="58435" name="Text Box 67"/>
          <p:cNvSpPr txBox="1">
            <a:spLocks noChangeArrowheads="1"/>
          </p:cNvSpPr>
          <p:nvPr/>
        </p:nvSpPr>
        <p:spPr bwMode="auto">
          <a:xfrm>
            <a:off x="6096000" y="1295400"/>
            <a:ext cx="760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R</a:t>
            </a:r>
            <a:r>
              <a:rPr lang="en-US" sz="2000"/>
              <a:t>-</a:t>
            </a:r>
            <a:r>
              <a:rPr lang="en-US" sz="2000">
                <a:latin typeface="Symbol" pitchFamily="18" charset="2"/>
              </a:rPr>
              <a:t>f</a:t>
            </a:r>
            <a:r>
              <a:rPr lang="en-US" sz="2000" baseline="-25000"/>
              <a:t>S</a:t>
            </a:r>
          </a:p>
        </p:txBody>
      </p:sp>
      <p:sp>
        <p:nvSpPr>
          <p:cNvPr id="58442" name="Text Box 74"/>
          <p:cNvSpPr txBox="1">
            <a:spLocks noChangeArrowheads="1"/>
          </p:cNvSpPr>
          <p:nvPr/>
        </p:nvSpPr>
        <p:spPr bwMode="auto">
          <a:xfrm>
            <a:off x="152400" y="5943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8443" name="Text Box 75"/>
          <p:cNvSpPr txBox="1">
            <a:spLocks noChangeArrowheads="1"/>
          </p:cNvSpPr>
          <p:nvPr/>
        </p:nvSpPr>
        <p:spPr bwMode="auto">
          <a:xfrm>
            <a:off x="2216150" y="6096000"/>
            <a:ext cx="555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:   Angle between polarisation vector and event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6400" y="5373829"/>
                <a:ext cx="2248838" cy="443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𝑈𝑇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</a:rPr>
                            <m:t>&lt;</m:t>
                          </m:r>
                        </m:sup>
                      </m:sSub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373829"/>
                <a:ext cx="2248838" cy="443135"/>
              </a:xfrm>
              <a:prstGeom prst="rect">
                <a:avLst/>
              </a:prstGeom>
              <a:blipFill rotWithShape="1">
                <a:blip r:embed="rId23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75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32" grpId="0" animBg="1"/>
      <p:bldP spid="58396" grpId="0" animBg="1"/>
      <p:bldP spid="58427" grpId="0" animBg="1"/>
      <p:bldP spid="58436" grpId="0"/>
      <p:bldP spid="58435" grpId="0"/>
      <p:bldP spid="584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4F5C7B4F-7294-48B6-A0CA-B9C96339E942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Autofit/>
          </a:bodyPr>
          <a:lstStyle/>
          <a:p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SimSun" pitchFamily="2" charset="-122"/>
                <a:cs typeface="Helvetica" pitchFamily="34" charset="0"/>
              </a:rPr>
              <a:t>Transversity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SimSun" pitchFamily="2" charset="-122"/>
                <a:cs typeface="Helvetica" pitchFamily="34" charset="0"/>
              </a:rPr>
              <a:t> from di-Hadron SSA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9688"/>
            <a:ext cx="91440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05013"/>
            <a:ext cx="6248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80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69965"/>
              </p:ext>
            </p:extLst>
          </p:nvPr>
        </p:nvGraphicFramePr>
        <p:xfrm>
          <a:off x="4756150" y="685800"/>
          <a:ext cx="22098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6" imgW="1371600" imgH="469800" progId="Equation.DSMT4">
                  <p:embed/>
                </p:oleObj>
              </mc:Choice>
              <mc:Fallback>
                <p:oleObj name="Equation" r:id="rId6" imgW="13716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685800"/>
                        <a:ext cx="22098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1905000" y="838200"/>
            <a:ext cx="274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b="1" dirty="0">
                <a:latin typeface="Palatino Linotype" pitchFamily="18" charset="0"/>
                <a:ea typeface="SimSun" pitchFamily="2" charset="-122"/>
              </a:rPr>
              <a:t>Physics asymmetry</a:t>
            </a:r>
            <a:endParaRPr lang="en-US" altLang="zh-CN" sz="2200" b="1" dirty="0">
              <a:latin typeface="Palatino Linotype" pitchFamily="18" charset="0"/>
              <a:ea typeface="SimSun" pitchFamily="2" charset="-122"/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6781800" y="3429000"/>
            <a:ext cx="2209800" cy="6397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IFF </a:t>
            </a:r>
            <a:r>
              <a:rPr lang="en-US" altLang="zh-CN" sz="16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+ Di-hadron FF</a:t>
            </a:r>
            <a:endParaRPr lang="en-US" altLang="ja-JP" sz="1600" b="1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  <a:p>
            <a:pPr eaLnBrk="0" hangingPunct="0"/>
            <a:r>
              <a:rPr lang="en-US" altLang="zh-CN" sz="160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measured in e+e-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2590800" y="3429000"/>
            <a:ext cx="1828800" cy="6699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Transversity</a:t>
            </a:r>
          </a:p>
          <a:p>
            <a:pPr eaLnBrk="0" hangingPunct="0"/>
            <a:r>
              <a:rPr lang="en-US" altLang="zh-CN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to be extracted</a:t>
            </a:r>
            <a:endParaRPr lang="en-US" altLang="zh-CN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4724400" y="3276600"/>
            <a:ext cx="1803400" cy="935038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ja-JP" b="1">
                <a:solidFill>
                  <a:srgbClr val="663300"/>
                </a:solidFill>
                <a:latin typeface="Times New Roman" pitchFamily="18" charset="0"/>
                <a:ea typeface="SimSun" pitchFamily="2" charset="-122"/>
              </a:rPr>
              <a:t>Hard scattering</a:t>
            </a:r>
          </a:p>
          <a:p>
            <a:pPr eaLnBrk="0" hangingPunct="0"/>
            <a:r>
              <a:rPr lang="en-US" altLang="zh-CN" b="1">
                <a:solidFill>
                  <a:srgbClr val="663300"/>
                </a:solidFill>
                <a:latin typeface="Times New Roman" pitchFamily="18" charset="0"/>
                <a:ea typeface="SimSun" pitchFamily="2" charset="-122"/>
              </a:rPr>
              <a:t>c</a:t>
            </a:r>
            <a:r>
              <a:rPr lang="en-US" altLang="ja-JP" b="1">
                <a:solidFill>
                  <a:srgbClr val="663300"/>
                </a:solidFill>
                <a:latin typeface="Times New Roman" pitchFamily="18" charset="0"/>
                <a:ea typeface="SimSun" pitchFamily="2" charset="-122"/>
              </a:rPr>
              <a:t>ross section</a:t>
            </a:r>
            <a:br>
              <a:rPr lang="en-US" altLang="ja-JP" b="1">
                <a:solidFill>
                  <a:srgbClr val="663300"/>
                </a:solidFill>
                <a:latin typeface="Times New Roman" pitchFamily="18" charset="0"/>
                <a:ea typeface="SimSun" pitchFamily="2" charset="-122"/>
              </a:rPr>
            </a:br>
            <a:r>
              <a:rPr lang="en-US" altLang="zh-CN">
                <a:solidFill>
                  <a:srgbClr val="663300"/>
                </a:solidFill>
                <a:latin typeface="Times New Roman" pitchFamily="18" charset="0"/>
                <a:ea typeface="SimSun" pitchFamily="2" charset="-122"/>
              </a:rPr>
              <a:t>from pQCD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228600" y="3276600"/>
            <a:ext cx="2209800" cy="935038"/>
          </a:xfrm>
          <a:prstGeom prst="rect">
            <a:avLst/>
          </a:prstGeom>
          <a:noFill/>
          <a:ln w="19050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Unpolarized </a:t>
            </a:r>
          </a:p>
          <a:p>
            <a:pPr eaLnBrk="0" hangingPunct="0"/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quark distribution</a:t>
            </a:r>
            <a:r>
              <a:rPr lang="en-US" altLang="zh-CN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 </a:t>
            </a:r>
            <a:endParaRPr lang="en-US" altLang="ja-JP">
              <a:solidFill>
                <a:srgbClr val="0000FF"/>
              </a:solidFill>
              <a:latin typeface="Times New Roman" pitchFamily="18" charset="0"/>
              <a:ea typeface="SimSun" pitchFamily="2" charset="-122"/>
            </a:endParaRPr>
          </a:p>
          <a:p>
            <a:pPr eaLnBrk="0" hangingPunct="0"/>
            <a:r>
              <a:rPr lang="en-US" altLang="ja-JP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Known </a:t>
            </a:r>
            <a:r>
              <a:rPr lang="en-US" altLang="zh-CN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from DIS</a:t>
            </a:r>
            <a:endParaRPr lang="en-US" altLang="zh-CN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4495800" y="1981200"/>
            <a:ext cx="1219200" cy="533400"/>
          </a:xfrm>
          <a:prstGeom prst="rect">
            <a:avLst/>
          </a:prstGeom>
          <a:noFill/>
          <a:ln w="19050" algn="ctr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5521325" y="5105400"/>
            <a:ext cx="650875" cy="533400"/>
          </a:xfrm>
          <a:prstGeom prst="rect">
            <a:avLst/>
          </a:prstGeom>
          <a:noFill/>
          <a:ln w="19050" algn="ctr">
            <a:solidFill>
              <a:srgbClr val="66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28013" name="AutoShape 13"/>
          <p:cNvCxnSpPr>
            <a:cxnSpLocks noChangeShapeType="1"/>
            <a:stCxn id="128010" idx="0"/>
            <a:endCxn id="128011" idx="2"/>
          </p:cNvCxnSpPr>
          <p:nvPr/>
        </p:nvCxnSpPr>
        <p:spPr bwMode="auto">
          <a:xfrm rot="16200000">
            <a:off x="2847975" y="1009650"/>
            <a:ext cx="742950" cy="37719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014" name="AutoShape 14"/>
          <p:cNvCxnSpPr>
            <a:cxnSpLocks noChangeShapeType="1"/>
            <a:stCxn id="128010" idx="2"/>
            <a:endCxn id="128012" idx="0"/>
          </p:cNvCxnSpPr>
          <p:nvPr/>
        </p:nvCxnSpPr>
        <p:spPr bwMode="auto">
          <a:xfrm rot="16200000" flipH="1">
            <a:off x="3152776" y="2401887"/>
            <a:ext cx="874712" cy="4513263"/>
          </a:xfrm>
          <a:prstGeom prst="curvedConnector3">
            <a:avLst>
              <a:gd name="adj1" fmla="val 49907"/>
            </a:avLst>
          </a:prstGeom>
          <a:noFill/>
          <a:ln w="1905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015" name="Rectangle 15"/>
          <p:cNvSpPr>
            <a:spLocks noChangeArrowheads="1"/>
          </p:cNvSpPr>
          <p:nvPr/>
        </p:nvSpPr>
        <p:spPr bwMode="auto">
          <a:xfrm>
            <a:off x="6130925" y="5105400"/>
            <a:ext cx="650875" cy="5334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28016" name="AutoShape 16"/>
          <p:cNvCxnSpPr>
            <a:cxnSpLocks noChangeShapeType="1"/>
            <a:stCxn id="128008" idx="2"/>
            <a:endCxn id="128015" idx="0"/>
          </p:cNvCxnSpPr>
          <p:nvPr/>
        </p:nvCxnSpPr>
        <p:spPr bwMode="auto">
          <a:xfrm rot="16200000" flipH="1">
            <a:off x="4491832" y="3126581"/>
            <a:ext cx="977900" cy="295116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6781800" y="5105400"/>
            <a:ext cx="1066800" cy="5334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28018" name="AutoShape 18"/>
          <p:cNvCxnSpPr>
            <a:cxnSpLocks noChangeShapeType="1"/>
            <a:stCxn id="128009" idx="2"/>
            <a:endCxn id="128017" idx="0"/>
          </p:cNvCxnSpPr>
          <p:nvPr/>
        </p:nvCxnSpPr>
        <p:spPr bwMode="auto">
          <a:xfrm rot="16200000" flipH="1">
            <a:off x="6033294" y="3813969"/>
            <a:ext cx="874712" cy="1689100"/>
          </a:xfrm>
          <a:prstGeom prst="curvedConnector3">
            <a:avLst>
              <a:gd name="adj1" fmla="val 49907"/>
            </a:avLst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019" name="Rectangle 19"/>
          <p:cNvSpPr>
            <a:spLocks noChangeArrowheads="1"/>
          </p:cNvSpPr>
          <p:nvPr/>
        </p:nvSpPr>
        <p:spPr bwMode="auto">
          <a:xfrm>
            <a:off x="5715000" y="1981200"/>
            <a:ext cx="762000" cy="533400"/>
          </a:xfrm>
          <a:prstGeom prst="rect">
            <a:avLst/>
          </a:prstGeom>
          <a:noFill/>
          <a:ln w="190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28020" name="AutoShape 20"/>
          <p:cNvCxnSpPr>
            <a:cxnSpLocks noChangeShapeType="1"/>
            <a:stCxn id="128009" idx="0"/>
            <a:endCxn id="128019" idx="2"/>
          </p:cNvCxnSpPr>
          <p:nvPr/>
        </p:nvCxnSpPr>
        <p:spPr bwMode="auto">
          <a:xfrm rot="16200000">
            <a:off x="5489575" y="2660650"/>
            <a:ext cx="742950" cy="4699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021" name="Rectangle 21"/>
          <p:cNvSpPr>
            <a:spLocks noChangeArrowheads="1"/>
          </p:cNvSpPr>
          <p:nvPr/>
        </p:nvSpPr>
        <p:spPr bwMode="auto">
          <a:xfrm>
            <a:off x="7848600" y="5105400"/>
            <a:ext cx="1239838" cy="5334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8022" name="Rectangle 22"/>
          <p:cNvSpPr>
            <a:spLocks noChangeArrowheads="1"/>
          </p:cNvSpPr>
          <p:nvPr/>
        </p:nvSpPr>
        <p:spPr bwMode="auto">
          <a:xfrm>
            <a:off x="6477000" y="1981200"/>
            <a:ext cx="1295400" cy="533400"/>
          </a:xfrm>
          <a:prstGeom prst="rect">
            <a:avLst/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128023" name="AutoShape 23"/>
          <p:cNvCxnSpPr>
            <a:cxnSpLocks noChangeShapeType="1"/>
            <a:stCxn id="128007" idx="2"/>
            <a:endCxn id="128021" idx="0"/>
          </p:cNvCxnSpPr>
          <p:nvPr/>
        </p:nvCxnSpPr>
        <p:spPr bwMode="auto">
          <a:xfrm rot="16200000" flipH="1">
            <a:off x="7673975" y="4295775"/>
            <a:ext cx="1008063" cy="582613"/>
          </a:xfrm>
          <a:prstGeom prst="curvedConnector3">
            <a:avLst>
              <a:gd name="adj1" fmla="val 4992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024" name="AutoShape 24"/>
          <p:cNvCxnSpPr>
            <a:cxnSpLocks noChangeShapeType="1"/>
            <a:stCxn id="128007" idx="0"/>
            <a:endCxn id="128022" idx="2"/>
          </p:cNvCxnSpPr>
          <p:nvPr/>
        </p:nvCxnSpPr>
        <p:spPr bwMode="auto">
          <a:xfrm rot="5400000" flipH="1">
            <a:off x="7060406" y="2588419"/>
            <a:ext cx="890588" cy="762000"/>
          </a:xfrm>
          <a:prstGeom prst="curvedConnector3">
            <a:avLst>
              <a:gd name="adj1" fmla="val 4973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1939572"/>
      </p:ext>
    </p:extLst>
  </p:cSld>
  <p:clrMapOvr>
    <a:masterClrMapping/>
  </p:clrMapOvr>
  <p:transition advTm="8821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BB08-BC9C-4F60-A8AE-A1C1E035EE28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AutoShape 2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3" y="1066800"/>
            <a:ext cx="8023957" cy="5453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674" y="174193"/>
            <a:ext cx="8647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Results or IFF at          (z</a:t>
            </a:r>
            <a:r>
              <a:rPr lang="en-US" sz="360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1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x m</a:t>
            </a:r>
            <a:r>
              <a:rPr lang="en-US" sz="3600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1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)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Helvetica" pitchFamily="34" charset="0"/>
              </a:rPr>
              <a:t>Binning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6423954"/>
            <a:ext cx="452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A. V.. et. al, PRL</a:t>
            </a:r>
            <a:r>
              <a:rPr lang="en-US" sz="2400" b="1" dirty="0" smtClean="0">
                <a:solidFill>
                  <a:srgbClr val="FF0000"/>
                </a:solidFill>
              </a:rPr>
              <a:t> 107, </a:t>
            </a:r>
            <a:r>
              <a:rPr lang="en-US" sz="2400" dirty="0" smtClean="0">
                <a:solidFill>
                  <a:srgbClr val="FF0000"/>
                </a:solidFill>
              </a:rPr>
              <a:t>072004(2011)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17" descr="B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338"/>
            <a:ext cx="951299" cy="73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12221"/>
            <a:ext cx="4191000" cy="2603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NEW: </a:t>
            </a:r>
            <a:r>
              <a:rPr lang="en-US" dirty="0" smtClean="0"/>
              <a:t>STAR shows significant Signal!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4" y="792093"/>
            <a:ext cx="3723401" cy="291666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3905047" cy="302118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4419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705600" y="4052455"/>
            <a:ext cx="0" cy="2576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96000" y="4038600"/>
            <a:ext cx="0" cy="2576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400800" y="4038600"/>
            <a:ext cx="0" cy="2576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6326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886200" cy="3010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76552"/>
            <a:ext cx="3962400" cy="30952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Angle Distributions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80479"/>
            <a:ext cx="2819400" cy="16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44013"/>
            <a:ext cx="4525184" cy="70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57025"/>
            <a:ext cx="3851564" cy="233765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3827550" cy="23230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3200400" cy="22528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83" y="3371849"/>
            <a:ext cx="3752850" cy="2455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3674"/>
            <a:ext cx="4149239" cy="3305326"/>
          </a:xfrm>
        </p:spPr>
      </p:pic>
      <p:sp>
        <p:nvSpPr>
          <p:cNvPr id="6" name="TextBox 5"/>
          <p:cNvSpPr txBox="1"/>
          <p:nvPr/>
        </p:nvSpPr>
        <p:spPr>
          <a:xfrm>
            <a:off x="1299328" y="6054390"/>
            <a:ext cx="59436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Additional precision data from this years run</a:t>
            </a:r>
          </a:p>
          <a:p>
            <a:r>
              <a:rPr lang="en-US" sz="2400" dirty="0" smtClean="0"/>
              <a:t>+ increased kinematic reach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31281" y="3601704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/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-</a:t>
            </a:r>
            <a:endParaRPr lang="en-US" sz="28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131550" y="36576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p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/</a:t>
            </a:r>
            <a:r>
              <a:rPr lang="en-US" sz="2800" dirty="0" smtClean="0">
                <a:latin typeface="Symbol" pitchFamily="18" charset="2"/>
              </a:rPr>
              <a:t>p</a:t>
            </a:r>
            <a:r>
              <a:rPr lang="en-US" sz="2800" baseline="30000" dirty="0" smtClean="0"/>
              <a:t>-</a:t>
            </a:r>
            <a:endParaRPr lang="en-US" sz="2800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signal of </a:t>
            </a:r>
            <a:r>
              <a:rPr lang="en-US" dirty="0" err="1" smtClean="0"/>
              <a:t>transversity</a:t>
            </a:r>
            <a:r>
              <a:rPr lang="en-US" dirty="0" smtClean="0"/>
              <a:t> in </a:t>
            </a:r>
            <a:r>
              <a:rPr lang="en-US" dirty="0" err="1" smtClean="0"/>
              <a:t>p+p</a:t>
            </a:r>
            <a:r>
              <a:rPr lang="en-US" dirty="0" smtClean="0"/>
              <a:t> collisions in single and di-hadron Correlations observed</a:t>
            </a:r>
          </a:p>
          <a:p>
            <a:r>
              <a:rPr lang="en-US" dirty="0" err="1" smtClean="0"/>
              <a:t>p+p</a:t>
            </a:r>
            <a:r>
              <a:rPr lang="en-US" dirty="0" smtClean="0"/>
              <a:t>: high scale, high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endParaRPr lang="en-US" baseline="-25000" dirty="0" smtClean="0"/>
          </a:p>
          <a:p>
            <a:r>
              <a:rPr lang="en-US" dirty="0" smtClean="0"/>
              <a:t>2012 Data will allow precision measurement, comparison with SIDIS (e.g. factorization in Collins)</a:t>
            </a:r>
          </a:p>
          <a:p>
            <a:r>
              <a:rPr lang="en-US" dirty="0" smtClean="0"/>
              <a:t>Future measurements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/>
              <a:t>combinations</a:t>
            </a:r>
          </a:p>
          <a:p>
            <a:pPr lvl="1"/>
            <a:r>
              <a:rPr lang="en-US" dirty="0" smtClean="0"/>
              <a:t>(more) forward measurements</a:t>
            </a:r>
          </a:p>
          <a:p>
            <a:pPr lvl="1"/>
            <a:r>
              <a:rPr lang="en-US" dirty="0" smtClean="0"/>
              <a:t>Additional modulations of cross-section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CBB1C-78FD-4712-BD51-55D8E2E01E30}" type="slidenum">
              <a:t>2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07360" y="4355017"/>
            <a:ext cx="8709120" cy="2281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80"/>
              </a:gs>
              <a:gs pos="100000">
                <a:srgbClr val="FFFFFF"/>
              </a:gs>
            </a:gsLst>
            <a:lin ang="2700000"/>
          </a:gra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60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32931" y="1077079"/>
            <a:ext cx="8304197" cy="4242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2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The three leading order, collinear PDFs</a:t>
            </a:r>
          </a:p>
        </p:txBody>
      </p:sp>
      <p:sp>
        <p:nvSpPr>
          <p:cNvPr id="4" name="Freeform 3"/>
          <p:cNvSpPr/>
          <p:nvPr/>
        </p:nvSpPr>
        <p:spPr>
          <a:xfrm>
            <a:off x="532931" y="182888"/>
            <a:ext cx="8076917" cy="7619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2945" tIns="41473" rIns="82945" bIns="41473" anchor="ctr" anchorCtr="0" compatLnSpc="1"/>
          <a:lstStyle/>
          <a:p>
            <a:pPr algn="ctr"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4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Parton Distribution Functions</a:t>
            </a:r>
          </a:p>
        </p:txBody>
      </p:sp>
      <p:sp>
        <p:nvSpPr>
          <p:cNvPr id="5" name="Freeform 4"/>
          <p:cNvSpPr/>
          <p:nvPr/>
        </p:nvSpPr>
        <p:spPr>
          <a:xfrm>
            <a:off x="532932" y="2949720"/>
            <a:ext cx="3733785" cy="12831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60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32932" y="1718492"/>
            <a:ext cx="3733785" cy="9908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60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37929" y="1718492"/>
            <a:ext cx="1296082" cy="762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lnSpc>
                <a:spcPct val="110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b="1">
                <a:solidFill>
                  <a:srgbClr val="0066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q(x)</a:t>
            </a:r>
          </a:p>
          <a:p>
            <a:pPr hangingPunct="0">
              <a:lnSpc>
                <a:spcPct val="110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f</a:t>
            </a:r>
            <a:r>
              <a:rPr lang="en-US" sz="2000" baseline="-25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1</a:t>
            </a:r>
            <a:r>
              <a:rPr lang="en-US" sz="2000" baseline="30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q</a:t>
            </a:r>
            <a:r>
              <a:rPr lang="en-US" sz="2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(x)</a:t>
            </a:r>
          </a:p>
        </p:txBody>
      </p:sp>
      <p:sp>
        <p:nvSpPr>
          <p:cNvPr id="8" name="Freeform 7"/>
          <p:cNvSpPr/>
          <p:nvPr/>
        </p:nvSpPr>
        <p:spPr>
          <a:xfrm>
            <a:off x="761843" y="3154162"/>
            <a:ext cx="1294449" cy="762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lnSpc>
                <a:spcPct val="110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b="1" dirty="0">
                <a:solidFill>
                  <a:srgbClr val="000000"/>
                </a:solidFill>
                <a:latin typeface="Symbol" pitchFamily="18"/>
                <a:ea typeface="DejaVu Sans" pitchFamily="2"/>
                <a:cs typeface="DejaVu Sans" pitchFamily="2"/>
              </a:rPr>
              <a:t></a:t>
            </a:r>
            <a:r>
              <a:rPr lang="en-US" sz="2000" b="1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q(x)       </a:t>
            </a:r>
          </a:p>
          <a:p>
            <a:pPr hangingPunct="0">
              <a:lnSpc>
                <a:spcPct val="110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g</a:t>
            </a:r>
            <a:r>
              <a:rPr lang="en-US" sz="2000" baseline="-25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1</a:t>
            </a:r>
            <a:r>
              <a:rPr lang="en-US" sz="2000" baseline="30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q</a:t>
            </a:r>
            <a:r>
              <a:rPr lang="en-US" sz="2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(x)</a:t>
            </a:r>
          </a:p>
        </p:txBody>
      </p:sp>
      <p:sp>
        <p:nvSpPr>
          <p:cNvPr id="9" name="Freeform 8"/>
          <p:cNvSpPr/>
          <p:nvPr/>
        </p:nvSpPr>
        <p:spPr>
          <a:xfrm>
            <a:off x="532932" y="4562400"/>
            <a:ext cx="3733785" cy="168648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1639" tIns="42452" rIns="81639" bIns="42452" anchor="ctr" anchorCtr="0" compatLnSpc="1"/>
          <a:lstStyle/>
          <a:p>
            <a:pPr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60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61843" y="4855019"/>
            <a:ext cx="1143256" cy="762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lnSpc>
                <a:spcPct val="110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b="1">
                <a:solidFill>
                  <a:srgbClr val="000000"/>
                </a:solidFill>
                <a:latin typeface="Symbol" pitchFamily="18"/>
                <a:ea typeface="DejaVu Sans" pitchFamily="2"/>
                <a:cs typeface="DejaVu Sans" pitchFamily="2"/>
              </a:rPr>
              <a:t></a:t>
            </a:r>
            <a:r>
              <a:rPr lang="en-US" sz="2000" b="1" baseline="-25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T</a:t>
            </a:r>
            <a:r>
              <a:rPr lang="en-US" sz="2000" b="1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q(x)</a:t>
            </a:r>
          </a:p>
          <a:p>
            <a:pPr hangingPunct="0">
              <a:lnSpc>
                <a:spcPct val="110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h</a:t>
            </a:r>
            <a:r>
              <a:rPr lang="en-US" sz="2000" baseline="-25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1</a:t>
            </a:r>
            <a:r>
              <a:rPr lang="en-US" sz="2000" baseline="30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q</a:t>
            </a:r>
            <a:r>
              <a:rPr lang="en-US" sz="2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(x)</a:t>
            </a:r>
          </a:p>
        </p:txBody>
      </p:sp>
      <p:sp>
        <p:nvSpPr>
          <p:cNvPr id="11" name="Freeform 10"/>
          <p:cNvSpPr/>
          <p:nvPr/>
        </p:nvSpPr>
        <p:spPr>
          <a:xfrm>
            <a:off x="5791200" y="5475205"/>
            <a:ext cx="3104460" cy="10090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9" tIns="42452" rIns="81639" bIns="42452" anchor="t" anchorCtr="0" compatLnSpc="1">
            <a:spAutoFit/>
          </a:bodyPr>
          <a:lstStyle/>
          <a:p>
            <a:pPr marL="159686" indent="-158380" hangingPunct="0">
              <a:tabLst>
                <a:tab pos="159686" algn="l"/>
                <a:tab pos="574412" algn="l"/>
                <a:tab pos="989138" algn="l"/>
                <a:tab pos="1403863" algn="l"/>
                <a:tab pos="1818590" algn="l"/>
                <a:tab pos="2233316" algn="l"/>
                <a:tab pos="2648042" algn="l"/>
                <a:tab pos="3062769" algn="l"/>
                <a:tab pos="3477495" algn="l"/>
                <a:tab pos="3892221" algn="l"/>
                <a:tab pos="4306947" algn="l"/>
                <a:tab pos="4721673" algn="l"/>
                <a:tab pos="5136398" algn="l"/>
                <a:tab pos="5551125" algn="l"/>
                <a:tab pos="5965851" algn="l"/>
                <a:tab pos="6380578" algn="l"/>
                <a:tab pos="6795304" algn="l"/>
                <a:tab pos="7210030" algn="l"/>
                <a:tab pos="7624756" algn="l"/>
                <a:tab pos="8039482" algn="l"/>
                <a:tab pos="8454208" algn="l"/>
              </a:tabLst>
            </a:pPr>
            <a:r>
              <a:rPr lang="en-US" sz="1500" b="1" i="1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chiral odd, poorly known</a:t>
            </a:r>
          </a:p>
          <a:p>
            <a:pPr marL="159686" indent="-158380" hangingPunct="0">
              <a:tabLst>
                <a:tab pos="159686" algn="l"/>
                <a:tab pos="574412" algn="l"/>
                <a:tab pos="989138" algn="l"/>
                <a:tab pos="1403863" algn="l"/>
                <a:tab pos="1818590" algn="l"/>
                <a:tab pos="2233316" algn="l"/>
                <a:tab pos="2648042" algn="l"/>
                <a:tab pos="3062769" algn="l"/>
                <a:tab pos="3477495" algn="l"/>
                <a:tab pos="3892221" algn="l"/>
                <a:tab pos="4306947" algn="l"/>
                <a:tab pos="4721673" algn="l"/>
                <a:tab pos="5136398" algn="l"/>
                <a:tab pos="5551125" algn="l"/>
                <a:tab pos="5965851" algn="l"/>
                <a:tab pos="6380578" algn="l"/>
                <a:tab pos="6795304" algn="l"/>
                <a:tab pos="7210030" algn="l"/>
                <a:tab pos="7624756" algn="l"/>
                <a:tab pos="8039482" algn="l"/>
                <a:tab pos="8454208" algn="l"/>
              </a:tabLst>
            </a:pPr>
            <a:r>
              <a:rPr lang="en-US" sz="1500" b="1" i="1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Cannot be measured </a:t>
            </a:r>
            <a:r>
              <a:rPr lang="en-US" sz="1500" b="1" i="1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inclusively</a:t>
            </a:r>
          </a:p>
          <a:p>
            <a:pPr marL="159686" indent="-158380" hangingPunct="0">
              <a:tabLst>
                <a:tab pos="159686" algn="l"/>
                <a:tab pos="574412" algn="l"/>
                <a:tab pos="989138" algn="l"/>
                <a:tab pos="1403863" algn="l"/>
                <a:tab pos="1818590" algn="l"/>
                <a:tab pos="2233316" algn="l"/>
                <a:tab pos="2648042" algn="l"/>
                <a:tab pos="3062769" algn="l"/>
                <a:tab pos="3477495" algn="l"/>
                <a:tab pos="3892221" algn="l"/>
                <a:tab pos="4306947" algn="l"/>
                <a:tab pos="4721673" algn="l"/>
                <a:tab pos="5136398" algn="l"/>
                <a:tab pos="5551125" algn="l"/>
                <a:tab pos="5965851" algn="l"/>
                <a:tab pos="6380578" algn="l"/>
                <a:tab pos="6795304" algn="l"/>
                <a:tab pos="7210030" algn="l"/>
                <a:tab pos="7624756" algn="l"/>
                <a:tab pos="8039482" algn="l"/>
                <a:tab pos="8454208" algn="l"/>
              </a:tabLst>
            </a:pPr>
            <a:r>
              <a:rPr lang="en-US" sz="1500" b="1" i="1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Extract from semi-inclusive </a:t>
            </a:r>
          </a:p>
          <a:p>
            <a:pPr marL="159686" indent="-158380" hangingPunct="0">
              <a:tabLst>
                <a:tab pos="159686" algn="l"/>
                <a:tab pos="574412" algn="l"/>
                <a:tab pos="989138" algn="l"/>
                <a:tab pos="1403863" algn="l"/>
                <a:tab pos="1818590" algn="l"/>
                <a:tab pos="2233316" algn="l"/>
                <a:tab pos="2648042" algn="l"/>
                <a:tab pos="3062769" algn="l"/>
                <a:tab pos="3477495" algn="l"/>
                <a:tab pos="3892221" algn="l"/>
                <a:tab pos="4306947" algn="l"/>
                <a:tab pos="4721673" algn="l"/>
                <a:tab pos="5136398" algn="l"/>
                <a:tab pos="5551125" algn="l"/>
                <a:tab pos="5965851" algn="l"/>
                <a:tab pos="6380578" algn="l"/>
                <a:tab pos="6795304" algn="l"/>
                <a:tab pos="7210030" algn="l"/>
                <a:tab pos="7624756" algn="l"/>
                <a:tab pos="8039482" algn="l"/>
                <a:tab pos="8454208" algn="l"/>
              </a:tabLst>
            </a:pPr>
            <a:r>
              <a:rPr lang="en-US" sz="1500" b="1" i="1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measurements</a:t>
            </a:r>
            <a:endParaRPr lang="en-US" sz="1500" b="1" i="1" dirty="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09119" y="4778599"/>
            <a:ext cx="1730721" cy="102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28686" y="3255077"/>
            <a:ext cx="2209119" cy="61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666943" y="1895501"/>
            <a:ext cx="534238" cy="51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reeform 14"/>
          <p:cNvSpPr/>
          <p:nvPr/>
        </p:nvSpPr>
        <p:spPr>
          <a:xfrm>
            <a:off x="4572043" y="1806344"/>
            <a:ext cx="4190305" cy="10545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unpolarized PDF</a:t>
            </a:r>
          </a:p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quark with momentum</a:t>
            </a:r>
            <a:r>
              <a:rPr lang="en-US" sz="1500" b="1" i="1"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US" sz="1500" b="1" i="1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x=p</a:t>
            </a:r>
            <a:r>
              <a:rPr lang="en-US" sz="1500" b="1" i="1" baseline="-25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quark</a:t>
            </a:r>
            <a:r>
              <a:rPr lang="en-US" sz="1500" b="1" i="1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/p</a:t>
            </a:r>
            <a:r>
              <a:rPr lang="en-US" sz="1500" b="1" i="1" baseline="-250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proton</a:t>
            </a:r>
            <a:r>
              <a:rPr lang="en-US" sz="1500" b="1" i="1"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  </a:t>
            </a:r>
            <a:r>
              <a:rPr lang="en-US" sz="1500" b="1"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in a nucleon</a:t>
            </a:r>
          </a:p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                  </a:t>
            </a:r>
            <a:r>
              <a:rPr lang="en-US" sz="1500" b="1" i="1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well known – unpolarized DIS</a:t>
            </a:r>
          </a:p>
        </p:txBody>
      </p:sp>
      <p:sp>
        <p:nvSpPr>
          <p:cNvPr id="16" name="Freeform 15"/>
          <p:cNvSpPr/>
          <p:nvPr/>
        </p:nvSpPr>
        <p:spPr>
          <a:xfrm>
            <a:off x="4572043" y="3039204"/>
            <a:ext cx="4343131" cy="105522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helicity PDF</a:t>
            </a:r>
          </a:p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quark with spin parallel to the nucleon spin</a:t>
            </a:r>
            <a:r>
              <a:rPr lang="en-US" sz="1500" b="1" i="1"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US" sz="1500" b="1"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in a longitudinally polarized nucleon</a:t>
            </a:r>
          </a:p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 i="1">
                <a:solidFill>
                  <a:srgbClr val="006600"/>
                </a:solidFill>
                <a:latin typeface="Arial" pitchFamily="18"/>
                <a:ea typeface="DejaVu Sans" pitchFamily="2"/>
                <a:cs typeface="DejaVu Sans" pitchFamily="2"/>
              </a:rPr>
              <a:t>                                </a:t>
            </a:r>
            <a:r>
              <a:rPr lang="en-US" sz="1500" b="1" i="1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known – polarized DIS</a:t>
            </a:r>
          </a:p>
        </p:txBody>
      </p:sp>
      <p:sp>
        <p:nvSpPr>
          <p:cNvPr id="17" name="Freeform 16"/>
          <p:cNvSpPr/>
          <p:nvPr/>
        </p:nvSpPr>
        <p:spPr>
          <a:xfrm>
            <a:off x="4572043" y="4528108"/>
            <a:ext cx="4343131" cy="8243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b="1" dirty="0" err="1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transversity</a:t>
            </a:r>
            <a:r>
              <a:rPr lang="en-US" b="1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PDF</a:t>
            </a:r>
          </a:p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500" b="1" dirty="0"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quark with spin parallel to the nucleon spin in a transversely polarized nucleon</a:t>
            </a:r>
          </a:p>
        </p:txBody>
      </p:sp>
    </p:spTree>
    <p:extLst>
      <p:ext uri="{BB962C8B-B14F-4D97-AF65-F5344CB8AC3E}">
        <p14:creationId xmlns:p14="http://schemas.microsoft.com/office/powerpoint/2010/main" val="2270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8" descr="KEKph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70" y="4403726"/>
            <a:ext cx="4479184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Oval 9"/>
          <p:cNvSpPr>
            <a:spLocks noChangeArrowheads="1"/>
          </p:cNvSpPr>
          <p:nvPr/>
        </p:nvSpPr>
        <p:spPr bwMode="auto">
          <a:xfrm rot="21479427">
            <a:off x="1206500" y="5594350"/>
            <a:ext cx="1785938" cy="40798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 dirty="0"/>
          </a:p>
        </p:txBody>
      </p:sp>
      <p:sp>
        <p:nvSpPr>
          <p:cNvPr id="25608" name="Line 10"/>
          <p:cNvSpPr>
            <a:spLocks noChangeShapeType="1"/>
          </p:cNvSpPr>
          <p:nvPr/>
        </p:nvSpPr>
        <p:spPr bwMode="auto">
          <a:xfrm flipH="1">
            <a:off x="2543175" y="5219700"/>
            <a:ext cx="247650" cy="309563"/>
          </a:xfrm>
          <a:prstGeom prst="line">
            <a:avLst/>
          </a:prstGeom>
          <a:noFill/>
          <a:ln w="4445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none" lIns="90000" tIns="46800" rIns="90000" bIns="46800">
            <a:spAutoFit/>
          </a:bodyPr>
          <a:lstStyle/>
          <a:p>
            <a:endParaRPr lang="en-US" dirty="0"/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2790825" y="4941888"/>
            <a:ext cx="1852613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b="1" dirty="0">
                <a:solidFill>
                  <a:srgbClr val="FFC000"/>
                </a:solidFill>
                <a:latin typeface="Times New Roman" pitchFamily="18" charset="0"/>
                <a:ea typeface="ＭＳ Ｐゴシック" pitchFamily="34" charset="-128"/>
              </a:rPr>
              <a:t>Belle detector</a:t>
            </a: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1206500" y="5210274"/>
            <a:ext cx="107315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ja-JP" b="1" dirty="0">
                <a:solidFill>
                  <a:srgbClr val="FFC000"/>
                </a:solidFill>
                <a:latin typeface="Times New Roman" pitchFamily="18" charset="0"/>
                <a:ea typeface="ＭＳ Ｐゴシック" pitchFamily="34" charset="-128"/>
              </a:rPr>
              <a:t>KEKB</a:t>
            </a:r>
          </a:p>
        </p:txBody>
      </p:sp>
      <p:sp>
        <p:nvSpPr>
          <p:cNvPr id="16" name="TextBox 116"/>
          <p:cNvSpPr txBox="1">
            <a:spLocks noChangeArrowheads="1"/>
          </p:cNvSpPr>
          <p:nvPr/>
        </p:nvSpPr>
        <p:spPr bwMode="auto">
          <a:xfrm>
            <a:off x="0" y="1529477"/>
            <a:ext cx="6629400" cy="2585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KEK-B: asymmetric e</a:t>
            </a:r>
            <a:r>
              <a:rPr lang="en-US" baseline="30000" dirty="0"/>
              <a:t>+</a:t>
            </a:r>
            <a:r>
              <a:rPr lang="en-US" dirty="0"/>
              <a:t> (3.5 GeV) e</a:t>
            </a:r>
            <a:r>
              <a:rPr lang="en-US" baseline="30000" dirty="0"/>
              <a:t>-</a:t>
            </a:r>
            <a:r>
              <a:rPr lang="en-US" dirty="0"/>
              <a:t> (8 GeV) </a:t>
            </a:r>
            <a:r>
              <a:rPr lang="en-US" dirty="0" smtClean="0"/>
              <a:t>collider: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altLang="ja-JP" b="1" dirty="0" smtClean="0">
                <a:ea typeface="Arial Unicode MS" pitchFamily="34" charset="-128"/>
                <a:cs typeface="Arial Unicode MS" pitchFamily="34" charset="-128"/>
              </a:rPr>
              <a:t>√</a:t>
            </a:r>
            <a:r>
              <a:rPr lang="en-US" altLang="ja-JP" b="1" dirty="0">
                <a:ea typeface="Arial Unicode MS" pitchFamily="34" charset="-128"/>
                <a:cs typeface="Arial Unicode MS" pitchFamily="34" charset="-128"/>
              </a:rPr>
              <a:t>s = 10.58 </a:t>
            </a:r>
            <a:r>
              <a:rPr lang="en-US" altLang="ja-JP" b="1" dirty="0" smtClean="0">
                <a:ea typeface="Arial Unicode MS" pitchFamily="34" charset="-128"/>
                <a:cs typeface="Arial Unicode MS" pitchFamily="34" charset="-128"/>
              </a:rPr>
              <a:t>GeV,  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ja-JP" baseline="30000" dirty="0" smtClean="0"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ja-JP" baseline="30000" dirty="0" smtClean="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ja-JP" dirty="0">
                <a:ea typeface="Arial Unicode MS" pitchFamily="34" charset="-128"/>
                <a:cs typeface="Arial Unicode MS" pitchFamily="34" charset="-128"/>
                <a:sym typeface="Wingdings" charset="2"/>
              </a:rPr>
              <a:t></a:t>
            </a:r>
            <a:r>
              <a:rPr lang="en-US" altLang="ja-JP" dirty="0">
                <a:latin typeface="Symbol" pitchFamily="18" charset="2"/>
                <a:ea typeface="ＭＳ Ｐゴシック" pitchFamily="34" charset="-128"/>
                <a:sym typeface="Wingdings" charset="2"/>
              </a:rPr>
              <a:t>U</a:t>
            </a:r>
            <a:r>
              <a:rPr lang="en-US" altLang="ja-JP" dirty="0">
                <a:ea typeface="Arial Unicode MS" pitchFamily="34" charset="-128"/>
                <a:cs typeface="Arial Unicode MS" pitchFamily="34" charset="-128"/>
                <a:sym typeface="Wingdings" charset="2"/>
              </a:rPr>
              <a:t>(4S)B</a:t>
            </a:r>
            <a:r>
              <a:rPr lang="en-US" altLang="ja-JP" dirty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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  <a:sym typeface="Wingdings" charset="2"/>
              </a:rPr>
              <a:t>B</a:t>
            </a:r>
            <a:br>
              <a:rPr lang="en-US" altLang="ja-JP" dirty="0" smtClean="0">
                <a:ea typeface="Arial Unicode MS" pitchFamily="34" charset="-128"/>
                <a:cs typeface="Arial Unicode MS" pitchFamily="34" charset="-128"/>
                <a:sym typeface="Wingdings" charset="2"/>
              </a:rPr>
            </a:br>
            <a:r>
              <a:rPr lang="en-US" altLang="ja-JP" dirty="0" smtClean="0">
                <a:ea typeface="Arial Unicode MS" pitchFamily="34" charset="-128"/>
                <a:cs typeface="Arial Unicode MS" pitchFamily="34" charset="-128"/>
                <a:sym typeface="Wingdings" charset="2"/>
              </a:rPr>
              <a:t>	-</a:t>
            </a:r>
            <a:r>
              <a:rPr lang="en-US" altLang="ja-JP" b="1" dirty="0" smtClean="0">
                <a:ea typeface="Arial Unicode MS" pitchFamily="34" charset="-128"/>
                <a:cs typeface="Arial Unicode MS" pitchFamily="34" charset="-128"/>
              </a:rPr>
              <a:t>√s = 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10.52 GeV,</a:t>
            </a:r>
            <a:r>
              <a:rPr lang="en-US" dirty="0" smtClean="0"/>
              <a:t> </a:t>
            </a:r>
            <a:r>
              <a:rPr lang="en-US" dirty="0" err="1" smtClean="0"/>
              <a:t>e+e</a:t>
            </a:r>
            <a:r>
              <a:rPr lang="en-US" dirty="0" smtClean="0"/>
              <a:t>-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qqbar (u,d,s,c) ‘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  <a:sym typeface="Wingdings" charset="2"/>
              </a:rPr>
              <a:t>c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ontinuum’</a:t>
            </a:r>
            <a:endParaRPr lang="en-US" altLang="ja-JP" dirty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charset="0"/>
              <a:buChar char="•"/>
            </a:pPr>
            <a:r>
              <a:rPr lang="en-US" altLang="ja-JP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ideal detector for high precision measurements:</a:t>
            </a:r>
            <a:b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     - tracking </a:t>
            </a:r>
            <a:r>
              <a:rPr lang="en-US" altLang="ja-JP" dirty="0">
                <a:ea typeface="Arial Unicode MS" pitchFamily="34" charset="-128"/>
                <a:cs typeface="Arial Unicode MS" pitchFamily="34" charset="-128"/>
              </a:rPr>
              <a:t>acceptance </a:t>
            </a:r>
            <a:r>
              <a:rPr lang="el-GR" dirty="0"/>
              <a:t>θ</a:t>
            </a:r>
            <a:r>
              <a:rPr lang="en-US" dirty="0"/>
              <a:t> [17 °;150</a:t>
            </a:r>
            <a:r>
              <a:rPr lang="en-US" dirty="0" smtClean="0"/>
              <a:t>°]: Azimuthally symmetric</a:t>
            </a:r>
            <a:br>
              <a:rPr lang="en-US" dirty="0" smtClean="0"/>
            </a:br>
            <a:r>
              <a:rPr lang="en-US" dirty="0" smtClean="0"/>
              <a:t>     - particle identification (PID): dE/dx, Cherenkov</a:t>
            </a:r>
            <a:r>
              <a:rPr lang="en-US" dirty="0"/>
              <a:t>, ToF, </a:t>
            </a:r>
            <a:r>
              <a:rPr lang="en-US" dirty="0" smtClean="0"/>
              <a:t>EMcal</a:t>
            </a:r>
            <a:r>
              <a:rPr lang="en-US" dirty="0"/>
              <a:t>, </a:t>
            </a:r>
            <a:r>
              <a:rPr lang="en-US" dirty="0" err="1" smtClean="0"/>
              <a:t>MuID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altLang="ja-JP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Available data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lvl="1"/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~1.8 *10</a:t>
            </a:r>
            <a:r>
              <a:rPr lang="en-US" altLang="ja-JP" baseline="30000" dirty="0" smtClean="0">
                <a:ea typeface="Arial Unicode MS" pitchFamily="34" charset="-128"/>
                <a:cs typeface="Arial Unicode MS" pitchFamily="34" charset="-128"/>
              </a:rPr>
              <a:t>9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 events at 10.58 GeV, </a:t>
            </a:r>
            <a:b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~220 *10</a:t>
            </a:r>
            <a:r>
              <a:rPr lang="en-US" altLang="ja-JP" baseline="30000" dirty="0" smtClean="0"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en-US" altLang="ja-JP" dirty="0" smtClean="0">
                <a:ea typeface="Arial Unicode MS" pitchFamily="34" charset="-128"/>
                <a:cs typeface="Arial Unicode MS" pitchFamily="34" charset="-128"/>
              </a:rPr>
              <a:t> events at 10.52 GeV</a:t>
            </a:r>
          </a:p>
        </p:txBody>
      </p:sp>
      <p:pic>
        <p:nvPicPr>
          <p:cNvPr id="2561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267200"/>
            <a:ext cx="4343400" cy="25907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pPr>
              <a:defRPr/>
            </a:pPr>
            <a:fld id="{B23F1558-155C-4C93-AFEE-D96F659D317B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/18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Measurements of Fragmentation Functions in </a:t>
            </a:r>
            <a:r>
              <a:rPr lang="en-US" dirty="0" err="1" smtClean="0"/>
              <a:t>e+e</a:t>
            </a:r>
            <a:r>
              <a:rPr lang="en-US" dirty="0" smtClean="0"/>
              <a:t>- at Belle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28700"/>
            <a:ext cx="27813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51807"/>
      </p:ext>
    </p:extLst>
  </p:cSld>
  <p:clrMapOvr>
    <a:masterClrMapping/>
  </p:clrMapOvr>
  <p:transition advTm="11183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676B-5045-4DFD-A364-8B7F1DE9CEFA}" type="slidenum">
              <a:rPr lang="en-US"/>
              <a:pPr/>
              <a:t>22</a:t>
            </a:fld>
            <a:endParaRPr lang="en-US"/>
          </a:p>
        </p:txBody>
      </p:sp>
      <p:sp>
        <p:nvSpPr>
          <p:cNvPr id="144387" name="Line 2"/>
          <p:cNvSpPr>
            <a:spLocks noChangeShapeType="1"/>
          </p:cNvSpPr>
          <p:nvPr/>
        </p:nvSpPr>
        <p:spPr bwMode="auto">
          <a:xfrm>
            <a:off x="2114550" y="3462338"/>
            <a:ext cx="0" cy="4270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8" name="Line 3"/>
          <p:cNvSpPr>
            <a:spLocks noChangeShapeType="1"/>
          </p:cNvSpPr>
          <p:nvPr/>
        </p:nvSpPr>
        <p:spPr bwMode="auto">
          <a:xfrm flipV="1">
            <a:off x="2690813" y="3460750"/>
            <a:ext cx="9588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3227388" y="299878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144390" name="Line 5"/>
          <p:cNvSpPr>
            <a:spLocks noChangeShapeType="1"/>
          </p:cNvSpPr>
          <p:nvPr/>
        </p:nvSpPr>
        <p:spPr bwMode="auto">
          <a:xfrm>
            <a:off x="3151188" y="3460750"/>
            <a:ext cx="0" cy="4206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1" name="Text Box 6"/>
          <p:cNvSpPr txBox="1">
            <a:spLocks noChangeArrowheads="1"/>
          </p:cNvSpPr>
          <p:nvPr/>
        </p:nvSpPr>
        <p:spPr bwMode="auto">
          <a:xfrm>
            <a:off x="3178175" y="3886200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quark-1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spin</a:t>
            </a:r>
          </a:p>
        </p:txBody>
      </p:sp>
      <p:sp>
        <p:nvSpPr>
          <p:cNvPr id="144392" name="Text Box 7"/>
          <p:cNvSpPr txBox="1">
            <a:spLocks noChangeArrowheads="1"/>
          </p:cNvSpPr>
          <p:nvPr/>
        </p:nvSpPr>
        <p:spPr bwMode="auto">
          <a:xfrm>
            <a:off x="5570538" y="1431925"/>
            <a:ext cx="297815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/>
              <a:t>Interference effect in e</a:t>
            </a:r>
            <a:r>
              <a:rPr lang="en-US" baseline="50000"/>
              <a:t>+</a:t>
            </a:r>
            <a:r>
              <a:rPr lang="en-US"/>
              <a:t>e</a:t>
            </a:r>
            <a:r>
              <a:rPr lang="en-US" baseline="50000"/>
              <a:t>-</a:t>
            </a:r>
          </a:p>
          <a:p>
            <a:pPr algn="just"/>
            <a:r>
              <a:rPr lang="en-US"/>
              <a:t>quark fragmentation </a:t>
            </a:r>
          </a:p>
          <a:p>
            <a:pPr algn="just"/>
            <a:r>
              <a:rPr lang="en-US"/>
              <a:t>will lead to azimuthal</a:t>
            </a:r>
          </a:p>
          <a:p>
            <a:pPr algn="just"/>
            <a:r>
              <a:rPr lang="en-US"/>
              <a:t>asymmetries in di-hadron </a:t>
            </a:r>
          </a:p>
          <a:p>
            <a:pPr algn="just"/>
            <a:r>
              <a:rPr lang="en-US"/>
              <a:t>correlation measurements!</a:t>
            </a:r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r>
              <a:rPr lang="en-US" u="sng">
                <a:solidFill>
                  <a:srgbClr val="0000CC"/>
                </a:solidFill>
              </a:rPr>
              <a:t>Experimental requirements:</a:t>
            </a:r>
          </a:p>
          <a:p>
            <a:pPr algn="just"/>
            <a:endParaRPr lang="en-US" sz="800" u="sng">
              <a:solidFill>
                <a:srgbClr val="0000CC"/>
              </a:solidFill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n-US"/>
              <a:t> Small asymmetries </a:t>
            </a:r>
            <a:r>
              <a:rPr lang="en-US">
                <a:sym typeface="Wingdings" pitchFamily="2" charset="2"/>
              </a:rPr>
              <a:t> </a:t>
            </a:r>
          </a:p>
          <a:p>
            <a:pPr algn="just"/>
            <a:r>
              <a:rPr lang="en-US">
                <a:sym typeface="Wingdings" pitchFamily="2" charset="2"/>
              </a:rPr>
              <a:t>      very large data sample!</a:t>
            </a:r>
          </a:p>
          <a:p>
            <a:pPr algn="just"/>
            <a:endParaRPr lang="en-US" sz="800">
              <a:sym typeface="Wingdings" pitchFamily="2" charset="2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sym typeface="Wingdings" pitchFamily="2" charset="2"/>
              </a:rPr>
              <a:t> Good particle ID to high </a:t>
            </a:r>
          </a:p>
          <a:p>
            <a:pPr algn="just"/>
            <a:r>
              <a:rPr lang="en-US">
                <a:sym typeface="Wingdings" pitchFamily="2" charset="2"/>
              </a:rPr>
              <a:t>   momenta.</a:t>
            </a:r>
          </a:p>
          <a:p>
            <a:pPr algn="just"/>
            <a:endParaRPr lang="en-US" sz="800">
              <a:sym typeface="Wingdings" pitchFamily="2" charset="2"/>
            </a:endParaRPr>
          </a:p>
          <a:p>
            <a:pPr algn="just"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sym typeface="Wingdings" pitchFamily="2" charset="2"/>
              </a:rPr>
              <a:t> Hermetic detector </a:t>
            </a:r>
          </a:p>
          <a:p>
            <a:pPr algn="just"/>
            <a:endParaRPr lang="en-US">
              <a:sym typeface="Wingdings" pitchFamily="2" charset="2"/>
            </a:endParaRPr>
          </a:p>
          <a:p>
            <a:pPr algn="just"/>
            <a:endParaRPr lang="en-US">
              <a:latin typeface="Calibri" pitchFamily="34" charset="0"/>
            </a:endParaRPr>
          </a:p>
        </p:txBody>
      </p:sp>
      <p:sp>
        <p:nvSpPr>
          <p:cNvPr id="144393" name="Rectangle 8"/>
          <p:cNvSpPr>
            <a:spLocks noChangeArrowheads="1"/>
          </p:cNvSpPr>
          <p:nvPr/>
        </p:nvSpPr>
        <p:spPr bwMode="auto">
          <a:xfrm>
            <a:off x="-27485" y="76200"/>
            <a:ext cx="91714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 Measuring </a:t>
            </a:r>
            <a:r>
              <a:rPr lang="en-US" sz="2800" dirty="0" smtClean="0">
                <a:latin typeface="Calibri" pitchFamily="34" charset="0"/>
              </a:rPr>
              <a:t>transverse spin dependent di-Hadron </a:t>
            </a:r>
            <a:r>
              <a:rPr lang="en-US" sz="2800" dirty="0">
                <a:latin typeface="Calibri" pitchFamily="34" charset="0"/>
              </a:rPr>
              <a:t>Correlations</a:t>
            </a:r>
          </a:p>
          <a:p>
            <a:pPr algn="ctr"/>
            <a:r>
              <a:rPr lang="en-US" sz="2800" dirty="0">
                <a:latin typeface="Calibri" pitchFamily="34" charset="0"/>
              </a:rPr>
              <a:t>In </a:t>
            </a:r>
            <a:r>
              <a:rPr lang="en-US" sz="2800" dirty="0" err="1" smtClean="0">
                <a:latin typeface="Calibri" pitchFamily="34" charset="0"/>
              </a:rPr>
              <a:t>unpolarized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e</a:t>
            </a:r>
            <a:r>
              <a:rPr lang="en-US" sz="2800" baseline="30000" dirty="0" err="1" smtClean="0">
                <a:latin typeface="Calibri" pitchFamily="34" charset="0"/>
              </a:rPr>
              <a:t>+</a:t>
            </a:r>
            <a:r>
              <a:rPr lang="en-US" sz="2800" dirty="0" err="1" smtClean="0">
                <a:latin typeface="Calibri" pitchFamily="34" charset="0"/>
              </a:rPr>
              <a:t>e</a:t>
            </a:r>
            <a:r>
              <a:rPr lang="en-US" sz="2800" baseline="30000" dirty="0" smtClean="0">
                <a:latin typeface="Calibri" pitchFamily="34" charset="0"/>
              </a:rPr>
              <a:t>-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Annihilation into Quarks</a:t>
            </a:r>
          </a:p>
        </p:txBody>
      </p:sp>
      <p:sp>
        <p:nvSpPr>
          <p:cNvPr id="144394" name="Oval 9"/>
          <p:cNvSpPr>
            <a:spLocks noChangeArrowheads="1"/>
          </p:cNvSpPr>
          <p:nvPr/>
        </p:nvSpPr>
        <p:spPr bwMode="auto">
          <a:xfrm>
            <a:off x="2459038" y="3314700"/>
            <a:ext cx="231775" cy="230188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44395" name="Line 10"/>
          <p:cNvSpPr>
            <a:spLocks noChangeShapeType="1"/>
          </p:cNvSpPr>
          <p:nvPr/>
        </p:nvSpPr>
        <p:spPr bwMode="auto">
          <a:xfrm flipH="1" flipV="1">
            <a:off x="1536700" y="3467100"/>
            <a:ext cx="10382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6" name="Line 11"/>
          <p:cNvSpPr>
            <a:spLocks noChangeShapeType="1"/>
          </p:cNvSpPr>
          <p:nvPr/>
        </p:nvSpPr>
        <p:spPr bwMode="auto">
          <a:xfrm>
            <a:off x="2574925" y="1778000"/>
            <a:ext cx="0" cy="1497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397" name="Line 12"/>
          <p:cNvSpPr>
            <a:spLocks noChangeShapeType="1"/>
          </p:cNvSpPr>
          <p:nvPr/>
        </p:nvSpPr>
        <p:spPr bwMode="auto">
          <a:xfrm flipV="1">
            <a:off x="2574925" y="3582988"/>
            <a:ext cx="0" cy="1689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4398" name="Text Box 13"/>
          <p:cNvSpPr txBox="1">
            <a:spLocks noChangeArrowheads="1"/>
          </p:cNvSpPr>
          <p:nvPr/>
        </p:nvSpPr>
        <p:spPr bwMode="auto">
          <a:xfrm>
            <a:off x="2651125" y="1508125"/>
            <a:ext cx="1089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</a:rPr>
              <a:t>electron</a:t>
            </a:r>
          </a:p>
        </p:txBody>
      </p:sp>
      <p:sp>
        <p:nvSpPr>
          <p:cNvPr id="144399" name="Text Box 14"/>
          <p:cNvSpPr txBox="1">
            <a:spLocks noChangeArrowheads="1"/>
          </p:cNvSpPr>
          <p:nvPr/>
        </p:nvSpPr>
        <p:spPr bwMode="auto">
          <a:xfrm>
            <a:off x="2651125" y="5233988"/>
            <a:ext cx="1089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latin typeface="Calibri" pitchFamily="34" charset="0"/>
              </a:rPr>
              <a:t>positron</a:t>
            </a:r>
          </a:p>
        </p:txBody>
      </p:sp>
      <p:sp>
        <p:nvSpPr>
          <p:cNvPr id="144400" name="Text Box 15"/>
          <p:cNvSpPr txBox="1">
            <a:spLocks noChangeArrowheads="1"/>
          </p:cNvSpPr>
          <p:nvPr/>
        </p:nvSpPr>
        <p:spPr bwMode="auto">
          <a:xfrm>
            <a:off x="1600200" y="3505200"/>
            <a:ext cx="395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q</a:t>
            </a:r>
            <a:r>
              <a:rPr lang="en-US" baseline="-25000"/>
              <a:t>2</a:t>
            </a:r>
          </a:p>
        </p:txBody>
      </p:sp>
      <p:sp>
        <p:nvSpPr>
          <p:cNvPr id="144401" name="Text Box 16"/>
          <p:cNvSpPr txBox="1">
            <a:spLocks noChangeArrowheads="1"/>
          </p:cNvSpPr>
          <p:nvPr/>
        </p:nvSpPr>
        <p:spPr bwMode="auto">
          <a:xfrm>
            <a:off x="1628775" y="3884613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quark-2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spin</a:t>
            </a:r>
          </a:p>
        </p:txBody>
      </p:sp>
      <p:graphicFrame>
        <p:nvGraphicFramePr>
          <p:cNvPr id="144408" name="Object 24"/>
          <p:cNvGraphicFramePr>
            <a:graphicFrameLocks noGrp="1" noChangeAspect="1"/>
          </p:cNvGraphicFramePr>
          <p:nvPr>
            <p:ph idx="4294967295"/>
          </p:nvPr>
        </p:nvGraphicFramePr>
        <p:xfrm>
          <a:off x="762000" y="2719388"/>
          <a:ext cx="1066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482400" imgH="228600" progId="Equation.DSMT4">
                  <p:embed/>
                </p:oleObj>
              </mc:Choice>
              <mc:Fallback>
                <p:oleObj name="Equation" r:id="rId4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19388"/>
                        <a:ext cx="10668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13" name="Text Box 31"/>
          <p:cNvSpPr txBox="1">
            <a:spLocks noChangeArrowheads="1"/>
          </p:cNvSpPr>
          <p:nvPr/>
        </p:nvSpPr>
        <p:spPr bwMode="auto">
          <a:xfrm>
            <a:off x="420688" y="4883150"/>
            <a:ext cx="1909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Calibri" pitchFamily="34" charset="0"/>
              </a:rPr>
              <a:t>z</a:t>
            </a:r>
            <a:r>
              <a:rPr lang="en-US" sz="1600" baseline="-25000">
                <a:latin typeface="Calibri" pitchFamily="34" charset="0"/>
              </a:rPr>
              <a:t>1,2  </a:t>
            </a:r>
            <a:r>
              <a:rPr lang="en-US" sz="1600">
                <a:latin typeface="Calibri" pitchFamily="34" charset="0"/>
              </a:rPr>
              <a:t>relative pion pair</a:t>
            </a:r>
          </a:p>
          <a:p>
            <a:r>
              <a:rPr lang="en-US" sz="1600">
                <a:latin typeface="Calibri" pitchFamily="34" charset="0"/>
              </a:rPr>
              <a:t>      momenta</a:t>
            </a:r>
            <a:endParaRPr lang="en-US" sz="1600" baseline="-25000">
              <a:latin typeface="Calibri" pitchFamily="34" charset="0"/>
            </a:endParaRPr>
          </a:p>
        </p:txBody>
      </p:sp>
      <p:grpSp>
        <p:nvGrpSpPr>
          <p:cNvPr id="144423" name="Group 39"/>
          <p:cNvGrpSpPr>
            <a:grpSpLocks/>
          </p:cNvGrpSpPr>
          <p:nvPr/>
        </p:nvGrpSpPr>
        <p:grpSpPr bwMode="auto">
          <a:xfrm>
            <a:off x="39688" y="2928938"/>
            <a:ext cx="1560512" cy="1038225"/>
            <a:chOff x="25" y="1845"/>
            <a:chExt cx="983" cy="654"/>
          </a:xfrm>
        </p:grpSpPr>
        <p:sp>
          <p:nvSpPr>
            <p:cNvPr id="144403" name="Line 18"/>
            <p:cNvSpPr>
              <a:spLocks noChangeShapeType="1"/>
            </p:cNvSpPr>
            <p:nvPr/>
          </p:nvSpPr>
          <p:spPr bwMode="auto">
            <a:xfrm>
              <a:off x="25" y="2184"/>
              <a:ext cx="9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6" name="Oval 21"/>
            <p:cNvSpPr>
              <a:spLocks noChangeArrowheads="1"/>
            </p:cNvSpPr>
            <p:nvPr/>
          </p:nvSpPr>
          <p:spPr bwMode="auto">
            <a:xfrm>
              <a:off x="49" y="1845"/>
              <a:ext cx="242" cy="65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144407" name="Line 22"/>
            <p:cNvSpPr>
              <a:spLocks noChangeShapeType="1"/>
            </p:cNvSpPr>
            <p:nvPr/>
          </p:nvSpPr>
          <p:spPr bwMode="auto">
            <a:xfrm flipH="1" flipV="1">
              <a:off x="267" y="1942"/>
              <a:ext cx="702" cy="2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9" name="Line 26"/>
            <p:cNvSpPr>
              <a:spLocks noChangeShapeType="1"/>
            </p:cNvSpPr>
            <p:nvPr/>
          </p:nvSpPr>
          <p:spPr bwMode="auto">
            <a:xfrm flipV="1">
              <a:off x="170" y="1870"/>
              <a:ext cx="0" cy="3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10" name="Line 27"/>
            <p:cNvSpPr>
              <a:spLocks noChangeShapeType="1"/>
            </p:cNvSpPr>
            <p:nvPr/>
          </p:nvSpPr>
          <p:spPr bwMode="auto">
            <a:xfrm flipV="1">
              <a:off x="195" y="1967"/>
              <a:ext cx="72" cy="193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11" name="Text Box 29"/>
            <p:cNvSpPr txBox="1">
              <a:spLocks noChangeArrowheads="1"/>
            </p:cNvSpPr>
            <p:nvPr/>
          </p:nvSpPr>
          <p:spPr bwMode="auto">
            <a:xfrm>
              <a:off x="364" y="2160"/>
              <a:ext cx="2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latin typeface="Calibri" pitchFamily="34" charset="0"/>
                </a:rPr>
                <a:t>z</a:t>
              </a:r>
              <a:r>
                <a:rPr lang="en-US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44416" name="Line 19"/>
            <p:cNvSpPr>
              <a:spLocks noChangeShapeType="1"/>
            </p:cNvSpPr>
            <p:nvPr/>
          </p:nvSpPr>
          <p:spPr bwMode="auto">
            <a:xfrm flipH="1">
              <a:off x="288" y="2160"/>
              <a:ext cx="72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8" name="Line 34"/>
            <p:cNvSpPr>
              <a:spLocks noChangeShapeType="1"/>
            </p:cNvSpPr>
            <p:nvPr/>
          </p:nvSpPr>
          <p:spPr bwMode="auto">
            <a:xfrm flipV="1">
              <a:off x="288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4419" name="Picture 17" descr="B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562600"/>
            <a:ext cx="13985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422" name="Group 38"/>
          <p:cNvGrpSpPr>
            <a:grpSpLocks/>
          </p:cNvGrpSpPr>
          <p:nvPr/>
        </p:nvGrpSpPr>
        <p:grpSpPr bwMode="auto">
          <a:xfrm>
            <a:off x="3581400" y="2667000"/>
            <a:ext cx="1643063" cy="1300163"/>
            <a:chOff x="2256" y="1680"/>
            <a:chExt cx="1035" cy="819"/>
          </a:xfrm>
        </p:grpSpPr>
        <p:sp>
          <p:nvSpPr>
            <p:cNvPr id="144402" name="Line 17"/>
            <p:cNvSpPr>
              <a:spLocks noChangeShapeType="1"/>
            </p:cNvSpPr>
            <p:nvPr/>
          </p:nvSpPr>
          <p:spPr bwMode="auto">
            <a:xfrm>
              <a:off x="2299" y="2184"/>
              <a:ext cx="92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04" name="Line 19"/>
            <p:cNvSpPr>
              <a:spLocks noChangeShapeType="1"/>
            </p:cNvSpPr>
            <p:nvPr/>
          </p:nvSpPr>
          <p:spPr bwMode="auto">
            <a:xfrm flipV="1">
              <a:off x="2299" y="2039"/>
              <a:ext cx="750" cy="14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05" name="Oval 20"/>
            <p:cNvSpPr>
              <a:spLocks noChangeArrowheads="1"/>
            </p:cNvSpPr>
            <p:nvPr/>
          </p:nvSpPr>
          <p:spPr bwMode="auto">
            <a:xfrm>
              <a:off x="3049" y="1845"/>
              <a:ext cx="242" cy="65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144412" name="Text Box 30"/>
            <p:cNvSpPr txBox="1">
              <a:spLocks noChangeArrowheads="1"/>
            </p:cNvSpPr>
            <p:nvPr/>
          </p:nvSpPr>
          <p:spPr bwMode="auto">
            <a:xfrm>
              <a:off x="2699" y="2265"/>
              <a:ext cx="2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latin typeface="Calibri" pitchFamily="34" charset="0"/>
                </a:rPr>
                <a:t>z</a:t>
              </a:r>
              <a:r>
                <a:rPr lang="en-US" baseline="-25000">
                  <a:latin typeface="Calibri" pitchFamily="34" charset="0"/>
                </a:rPr>
                <a:t>1</a:t>
              </a:r>
            </a:p>
          </p:txBody>
        </p:sp>
        <p:graphicFrame>
          <p:nvGraphicFramePr>
            <p:cNvPr id="144414" name="Object 30"/>
            <p:cNvGraphicFramePr>
              <a:graphicFrameLocks noChangeAspect="1"/>
            </p:cNvGraphicFramePr>
            <p:nvPr/>
          </p:nvGraphicFramePr>
          <p:xfrm>
            <a:off x="2496" y="1680"/>
            <a:ext cx="672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" name="Equation" r:id="rId7" imgW="482400" imgH="228600" progId="Equation.DSMT4">
                    <p:embed/>
                  </p:oleObj>
                </mc:Choice>
                <mc:Fallback>
                  <p:oleObj name="Equation" r:id="rId7" imgW="482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680"/>
                          <a:ext cx="672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4415" name="Line 19"/>
            <p:cNvSpPr>
              <a:spLocks noChangeShapeType="1"/>
            </p:cNvSpPr>
            <p:nvPr/>
          </p:nvSpPr>
          <p:spPr bwMode="auto">
            <a:xfrm>
              <a:off x="2256" y="2160"/>
              <a:ext cx="816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17" name="Line 33"/>
            <p:cNvSpPr>
              <a:spLocks noChangeShapeType="1"/>
            </p:cNvSpPr>
            <p:nvPr/>
          </p:nvSpPr>
          <p:spPr bwMode="auto">
            <a:xfrm flipV="1">
              <a:off x="3024" y="20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20" name="Line 27"/>
            <p:cNvSpPr>
              <a:spLocks noChangeShapeType="1"/>
            </p:cNvSpPr>
            <p:nvPr/>
          </p:nvSpPr>
          <p:spPr bwMode="auto">
            <a:xfrm flipH="1" flipV="1">
              <a:off x="3024" y="2016"/>
              <a:ext cx="144" cy="14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421" name="Line 27"/>
            <p:cNvSpPr>
              <a:spLocks noChangeShapeType="1"/>
            </p:cNvSpPr>
            <p:nvPr/>
          </p:nvSpPr>
          <p:spPr bwMode="auto">
            <a:xfrm flipV="1">
              <a:off x="3168" y="1824"/>
              <a:ext cx="0" cy="3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32931" y="5999702"/>
            <a:ext cx="4403543" cy="4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14093" y="2983468"/>
            <a:ext cx="59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j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8293" y="2754868"/>
            <a:ext cx="59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j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baseline="-250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37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/>
      <p:bldP spid="144388" grpId="0" animBg="1"/>
      <p:bldP spid="144389" grpId="0"/>
      <p:bldP spid="144390" grpId="0" animBg="1"/>
      <p:bldP spid="144391" grpId="0"/>
      <p:bldP spid="144392" grpId="0"/>
      <p:bldP spid="144394" grpId="0" animBg="1"/>
      <p:bldP spid="144395" grpId="0" animBg="1"/>
      <p:bldP spid="144396" grpId="0" animBg="1"/>
      <p:bldP spid="144397" grpId="0" animBg="1"/>
      <p:bldP spid="144398" grpId="0"/>
      <p:bldP spid="144399" grpId="0"/>
      <p:bldP spid="144400" grpId="0"/>
      <p:bldP spid="144401" grpId="0"/>
      <p:bldP spid="144413" grpId="0"/>
      <p:bldP spid="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2BB08-BC9C-4F60-A8AE-A1C1E035EE28}" type="slidenum">
              <a:rPr lang="en-US"/>
              <a:pPr/>
              <a:t>23</a:t>
            </a:fld>
            <a:endParaRPr lang="en-US"/>
          </a:p>
        </p:txBody>
      </p:sp>
      <p:sp>
        <p:nvSpPr>
          <p:cNvPr id="2" name="AutoShape 2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p://avossen@imap.exchange.iu.edu:993/fetch%3EUID%3E/INBOX%3E6954?part=1.2&amp;type=image/png&amp;filename=final_asypanel_val0_mz_bin3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3" y="1066800"/>
            <a:ext cx="8023957" cy="5453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674" y="174193"/>
            <a:ext cx="864732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300" dirty="0" smtClean="0">
                <a:solidFill>
                  <a:prstClr val="black"/>
                </a:solidFill>
                <a:ea typeface="+mj-ea"/>
                <a:cs typeface="+mj-cs"/>
              </a:rPr>
              <a:t>Results or IFF at          (z</a:t>
            </a:r>
            <a:r>
              <a:rPr lang="en-US" sz="4300" baseline="-25000" dirty="0" smtClean="0">
                <a:solidFill>
                  <a:prstClr val="black"/>
                </a:solidFill>
                <a:ea typeface="+mj-ea"/>
                <a:cs typeface="+mj-cs"/>
              </a:rPr>
              <a:t>1</a:t>
            </a:r>
            <a:r>
              <a:rPr lang="en-US" sz="4300" dirty="0" smtClean="0">
                <a:solidFill>
                  <a:prstClr val="black"/>
                </a:solidFill>
                <a:ea typeface="+mj-ea"/>
                <a:cs typeface="+mj-cs"/>
              </a:rPr>
              <a:t>x m</a:t>
            </a:r>
            <a:r>
              <a:rPr lang="en-US" sz="4300" baseline="-25000" dirty="0" smtClean="0">
                <a:solidFill>
                  <a:prstClr val="black"/>
                </a:solidFill>
                <a:ea typeface="+mj-ea"/>
                <a:cs typeface="+mj-cs"/>
              </a:rPr>
              <a:t>1</a:t>
            </a:r>
            <a:r>
              <a:rPr lang="en-US" sz="4300" dirty="0" smtClean="0">
                <a:solidFill>
                  <a:prstClr val="black"/>
                </a:solidFill>
                <a:ea typeface="+mj-ea"/>
                <a:cs typeface="+mj-cs"/>
              </a:rPr>
              <a:t>) </a:t>
            </a:r>
            <a:r>
              <a:rPr lang="en-US" sz="4300" dirty="0">
                <a:solidFill>
                  <a:prstClr val="black"/>
                </a:solidFill>
                <a:ea typeface="+mj-ea"/>
                <a:cs typeface="+mj-cs"/>
              </a:rPr>
              <a:t>Binning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6396335"/>
            <a:ext cx="4353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 et. al, PRL</a:t>
            </a:r>
            <a:r>
              <a:rPr lang="en-US" sz="2400" b="1" dirty="0" smtClean="0"/>
              <a:t> 107, </a:t>
            </a:r>
            <a:r>
              <a:rPr lang="en-US" sz="2400" dirty="0" smtClean="0"/>
              <a:t>072004(2011)</a:t>
            </a:r>
            <a:endParaRPr lang="en-US" sz="2400" dirty="0"/>
          </a:p>
        </p:txBody>
      </p:sp>
      <p:pic>
        <p:nvPicPr>
          <p:cNvPr id="10" name="Picture 17" descr="B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338"/>
            <a:ext cx="951299" cy="73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3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Origin of Single Spin Asymmetries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B19FF-A831-4126-9814-BC61F3998F0F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2050" name="Object 41"/>
          <p:cNvGraphicFramePr>
            <a:graphicFrameLocks noChangeAspect="1"/>
          </p:cNvGraphicFramePr>
          <p:nvPr/>
        </p:nvGraphicFramePr>
        <p:xfrm>
          <a:off x="749300" y="4625975"/>
          <a:ext cx="80089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4" imgW="4724280" imgH="482400" progId="Equation.3">
                  <p:embed/>
                </p:oleObj>
              </mc:Choice>
              <mc:Fallback>
                <p:oleObj name="Equation" r:id="rId4" imgW="4724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4625975"/>
                        <a:ext cx="80089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42"/>
          <p:cNvSpPr>
            <a:spLocks noChangeArrowheads="1"/>
          </p:cNvSpPr>
          <p:nvPr/>
        </p:nvSpPr>
        <p:spPr bwMode="auto">
          <a:xfrm>
            <a:off x="3046413" y="4567238"/>
            <a:ext cx="1909762" cy="887412"/>
          </a:xfrm>
          <a:prstGeom prst="rect">
            <a:avLst/>
          </a:prstGeom>
          <a:noFill/>
          <a:ln w="34925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 sz="2000">
              <a:latin typeface="Arial Unicode MS" pitchFamily="34" charset="-128"/>
              <a:ea typeface="Gulim" pitchFamily="34" charset="-127"/>
            </a:endParaRPr>
          </a:p>
        </p:txBody>
      </p:sp>
      <p:sp>
        <p:nvSpPr>
          <p:cNvPr id="2056" name="Rectangle 43"/>
          <p:cNvSpPr>
            <a:spLocks noChangeArrowheads="1"/>
          </p:cNvSpPr>
          <p:nvPr/>
        </p:nvSpPr>
        <p:spPr bwMode="auto">
          <a:xfrm>
            <a:off x="4994275" y="4481513"/>
            <a:ext cx="2203450" cy="1033462"/>
          </a:xfrm>
          <a:prstGeom prst="rect">
            <a:avLst/>
          </a:prstGeom>
          <a:noFill/>
          <a:ln w="34925">
            <a:solidFill>
              <a:srgbClr val="66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 sz="2000">
              <a:latin typeface="Arial Unicode MS" pitchFamily="34" charset="-128"/>
              <a:ea typeface="Gulim" pitchFamily="34" charset="-127"/>
            </a:endParaRPr>
          </a:p>
        </p:txBody>
      </p:sp>
      <p:sp>
        <p:nvSpPr>
          <p:cNvPr id="2057" name="Oval 44"/>
          <p:cNvSpPr>
            <a:spLocks noChangeArrowheads="1"/>
          </p:cNvSpPr>
          <p:nvPr/>
        </p:nvSpPr>
        <p:spPr bwMode="auto">
          <a:xfrm>
            <a:off x="7231063" y="4465638"/>
            <a:ext cx="1681162" cy="1100137"/>
          </a:xfrm>
          <a:prstGeom prst="ellipse">
            <a:avLst/>
          </a:prstGeom>
          <a:noFill/>
          <a:ln w="34925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 sz="2000">
              <a:latin typeface="Arial Unicode MS" pitchFamily="34" charset="-128"/>
              <a:ea typeface="Gulim" pitchFamily="34" charset="-127"/>
            </a:endParaRPr>
          </a:p>
        </p:txBody>
      </p:sp>
      <p:sp>
        <p:nvSpPr>
          <p:cNvPr id="2058" name="Text Box 45"/>
          <p:cNvSpPr txBox="1">
            <a:spLocks noChangeArrowheads="1"/>
          </p:cNvSpPr>
          <p:nvPr/>
        </p:nvSpPr>
        <p:spPr bwMode="auto">
          <a:xfrm>
            <a:off x="7291388" y="5667375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altLang="ko-KR" b="1">
                <a:solidFill>
                  <a:srgbClr val="008000"/>
                </a:solidFill>
                <a:latin typeface="Times New Roman" pitchFamily="18" charset="0"/>
                <a:ea typeface="Gulim" pitchFamily="34" charset="-127"/>
              </a:rPr>
              <a:t>fragmentation</a:t>
            </a:r>
          </a:p>
          <a:p>
            <a:pPr algn="ctr" eaLnBrk="0" hangingPunct="0"/>
            <a:r>
              <a:rPr lang="en-US" altLang="ko-KR" b="1">
                <a:solidFill>
                  <a:srgbClr val="008000"/>
                </a:solidFill>
                <a:latin typeface="Times New Roman" pitchFamily="18" charset="0"/>
                <a:ea typeface="Gulim" pitchFamily="34" charset="-127"/>
              </a:rPr>
              <a:t>function</a:t>
            </a:r>
          </a:p>
        </p:txBody>
      </p:sp>
      <p:sp>
        <p:nvSpPr>
          <p:cNvPr id="2059" name="Text Box 46"/>
          <p:cNvSpPr txBox="1">
            <a:spLocks noChangeArrowheads="1"/>
          </p:cNvSpPr>
          <p:nvPr/>
        </p:nvSpPr>
        <p:spPr bwMode="auto">
          <a:xfrm>
            <a:off x="5646738" y="4076700"/>
            <a:ext cx="827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ko-KR" b="1">
                <a:solidFill>
                  <a:srgbClr val="663300"/>
                </a:solidFill>
                <a:latin typeface="Maiandra GD" pitchFamily="34" charset="0"/>
                <a:ea typeface="Gulim" pitchFamily="34" charset="-127"/>
              </a:rPr>
              <a:t>pQCD</a:t>
            </a:r>
          </a:p>
        </p:txBody>
      </p:sp>
      <p:sp>
        <p:nvSpPr>
          <p:cNvPr id="2060" name="Text Box 47"/>
          <p:cNvSpPr txBox="1">
            <a:spLocks noChangeArrowheads="1"/>
          </p:cNvSpPr>
          <p:nvPr/>
        </p:nvSpPr>
        <p:spPr bwMode="auto">
          <a:xfrm>
            <a:off x="2921000" y="4200525"/>
            <a:ext cx="1865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altLang="ko-KR" sz="1400">
                <a:solidFill>
                  <a:srgbClr val="0000FF"/>
                </a:solidFill>
                <a:latin typeface="Maiandra GD" pitchFamily="34" charset="0"/>
                <a:ea typeface="Gulim" pitchFamily="34" charset="-127"/>
              </a:rPr>
              <a:t> </a:t>
            </a:r>
            <a:r>
              <a:rPr lang="en-US" altLang="ko-KR" b="1">
                <a:solidFill>
                  <a:srgbClr val="0000FF"/>
                </a:solidFill>
                <a:latin typeface="Maiandra GD" pitchFamily="34" charset="0"/>
                <a:ea typeface="Gulim" pitchFamily="34" charset="-127"/>
              </a:rPr>
              <a:t>Proton Structure</a:t>
            </a:r>
            <a:endParaRPr lang="en-US" altLang="ko-KR" b="1">
              <a:latin typeface="Maiandra GD" pitchFamily="34" charset="0"/>
              <a:ea typeface="Gulim" pitchFamily="34" charset="-127"/>
            </a:endParaRPr>
          </a:p>
        </p:txBody>
      </p:sp>
      <p:sp>
        <p:nvSpPr>
          <p:cNvPr id="2061" name="Text Box 48"/>
          <p:cNvSpPr txBox="1">
            <a:spLocks noChangeArrowheads="1"/>
          </p:cNvSpPr>
          <p:nvPr/>
        </p:nvSpPr>
        <p:spPr bwMode="auto">
          <a:xfrm>
            <a:off x="5480050" y="5454650"/>
            <a:ext cx="1504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ko-KR" sz="2000" b="1">
                <a:latin typeface="Arial Unicode MS" pitchFamily="34" charset="-128"/>
                <a:ea typeface="Gulim" pitchFamily="34" charset="-127"/>
              </a:rPr>
              <a:t>  </a:t>
            </a:r>
            <a:r>
              <a:rPr lang="en-US" altLang="ko-KR">
                <a:latin typeface="Arial Unicode MS" pitchFamily="34" charset="-128"/>
                <a:ea typeface="Gulim" pitchFamily="34" charset="-127"/>
              </a:rPr>
              <a:t>small spin</a:t>
            </a:r>
          </a:p>
          <a:p>
            <a:pPr algn="ctr"/>
            <a:r>
              <a:rPr lang="en-US" altLang="ko-KR">
                <a:latin typeface="Arial Unicode MS" pitchFamily="34" charset="-128"/>
                <a:ea typeface="Gulim" pitchFamily="34" charset="-127"/>
              </a:rPr>
              <a:t>dependence </a:t>
            </a:r>
          </a:p>
          <a:p>
            <a:pPr algn="ctr"/>
            <a:endParaRPr lang="en-US" altLang="ko-KR">
              <a:latin typeface="Arial Unicode MS" pitchFamily="34" charset="-128"/>
              <a:ea typeface="Gulim" pitchFamily="34" charset="-127"/>
            </a:endParaRPr>
          </a:p>
        </p:txBody>
      </p:sp>
      <p:sp>
        <p:nvSpPr>
          <p:cNvPr id="15" name="Line 49"/>
          <p:cNvSpPr>
            <a:spLocks noChangeShapeType="1"/>
          </p:cNvSpPr>
          <p:nvPr/>
        </p:nvSpPr>
        <p:spPr bwMode="auto">
          <a:xfrm flipH="1">
            <a:off x="4679950" y="3006725"/>
            <a:ext cx="1187450" cy="1150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Line 50"/>
          <p:cNvSpPr>
            <a:spLocks noChangeShapeType="1"/>
          </p:cNvSpPr>
          <p:nvPr/>
        </p:nvSpPr>
        <p:spPr bwMode="auto">
          <a:xfrm>
            <a:off x="6443663" y="3041650"/>
            <a:ext cx="1404937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4967288" y="2206625"/>
            <a:ext cx="3567112" cy="9175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b="1">
                <a:ea typeface="Gulim" pitchFamily="34" charset="-127"/>
              </a:rPr>
              <a:t>Can initial and/or final state effects generate large transverse spin asymmetries? (A</a:t>
            </a:r>
            <a:r>
              <a:rPr lang="en-US" altLang="ko-KR" b="1" baseline="-25000">
                <a:ea typeface="Gulim" pitchFamily="34" charset="-127"/>
              </a:rPr>
              <a:t>N</a:t>
            </a:r>
            <a:r>
              <a:rPr lang="en-US" altLang="ko-KR" b="1">
                <a:ea typeface="Gulim" pitchFamily="34" charset="-127"/>
              </a:rPr>
              <a:t> ~10</a:t>
            </a:r>
            <a:r>
              <a:rPr lang="en-US" altLang="ko-KR" b="1" baseline="30000">
                <a:ea typeface="Gulim" pitchFamily="34" charset="-127"/>
              </a:rPr>
              <a:t>-1</a:t>
            </a:r>
            <a:r>
              <a:rPr lang="en-US" altLang="ko-KR" b="1">
                <a:ea typeface="Gulim" pitchFamily="34" charset="-127"/>
              </a:rPr>
              <a:t>)</a:t>
            </a:r>
          </a:p>
        </p:txBody>
      </p:sp>
      <p:grpSp>
        <p:nvGrpSpPr>
          <p:cNvPr id="2065" name="Group 240"/>
          <p:cNvGrpSpPr>
            <a:grpSpLocks/>
          </p:cNvGrpSpPr>
          <p:nvPr/>
        </p:nvGrpSpPr>
        <p:grpSpPr bwMode="auto">
          <a:xfrm>
            <a:off x="304800" y="990600"/>
            <a:ext cx="5181600" cy="2362200"/>
            <a:chOff x="480" y="1872"/>
            <a:chExt cx="3264" cy="1488"/>
          </a:xfrm>
        </p:grpSpPr>
        <p:sp>
          <p:nvSpPr>
            <p:cNvPr id="2066" name="Line 241"/>
            <p:cNvSpPr>
              <a:spLocks noChangeShapeType="1"/>
            </p:cNvSpPr>
            <p:nvPr/>
          </p:nvSpPr>
          <p:spPr bwMode="auto">
            <a:xfrm>
              <a:off x="3168" y="216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242"/>
            <p:cNvSpPr>
              <a:spLocks noChangeShapeType="1"/>
            </p:cNvSpPr>
            <p:nvPr/>
          </p:nvSpPr>
          <p:spPr bwMode="auto">
            <a:xfrm>
              <a:off x="312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43"/>
            <p:cNvSpPr>
              <a:spLocks noChangeShapeType="1"/>
            </p:cNvSpPr>
            <p:nvPr/>
          </p:nvSpPr>
          <p:spPr bwMode="auto">
            <a:xfrm>
              <a:off x="3216" y="230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44"/>
            <p:cNvSpPr>
              <a:spLocks noChangeShapeType="1"/>
            </p:cNvSpPr>
            <p:nvPr/>
          </p:nvSpPr>
          <p:spPr bwMode="auto">
            <a:xfrm>
              <a:off x="3168" y="2352"/>
              <a:ext cx="14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Text Box 245"/>
            <p:cNvSpPr txBox="1">
              <a:spLocks noChangeArrowheads="1"/>
            </p:cNvSpPr>
            <p:nvPr/>
          </p:nvSpPr>
          <p:spPr bwMode="auto">
            <a:xfrm>
              <a:off x="3456" y="187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h</a:t>
              </a:r>
            </a:p>
          </p:txBody>
        </p:sp>
        <p:sp>
          <p:nvSpPr>
            <p:cNvPr id="2071" name="Line 246"/>
            <p:cNvSpPr>
              <a:spLocks noChangeShapeType="1"/>
            </p:cNvSpPr>
            <p:nvPr/>
          </p:nvSpPr>
          <p:spPr bwMode="auto">
            <a:xfrm>
              <a:off x="2448" y="2784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247"/>
            <p:cNvSpPr>
              <a:spLocks noChangeShapeType="1"/>
            </p:cNvSpPr>
            <p:nvPr/>
          </p:nvSpPr>
          <p:spPr bwMode="auto">
            <a:xfrm>
              <a:off x="2496" y="2784"/>
              <a:ext cx="38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248"/>
            <p:cNvSpPr>
              <a:spLocks noChangeShapeType="1"/>
            </p:cNvSpPr>
            <p:nvPr/>
          </p:nvSpPr>
          <p:spPr bwMode="auto">
            <a:xfrm>
              <a:off x="2496" y="2736"/>
              <a:ext cx="43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Text Box 249"/>
            <p:cNvSpPr txBox="1">
              <a:spLocks noChangeArrowheads="1"/>
            </p:cNvSpPr>
            <p:nvPr/>
          </p:nvSpPr>
          <p:spPr bwMode="auto">
            <a:xfrm>
              <a:off x="2880" y="3129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X’</a:t>
              </a:r>
            </a:p>
          </p:txBody>
        </p:sp>
        <p:sp>
          <p:nvSpPr>
            <p:cNvPr id="2075" name="Line 250"/>
            <p:cNvSpPr>
              <a:spLocks noChangeShapeType="1"/>
            </p:cNvSpPr>
            <p:nvPr/>
          </p:nvSpPr>
          <p:spPr bwMode="auto">
            <a:xfrm>
              <a:off x="2400" y="2671"/>
              <a:ext cx="336" cy="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251"/>
            <p:cNvSpPr>
              <a:spLocks noChangeShapeType="1"/>
            </p:cNvSpPr>
            <p:nvPr/>
          </p:nvSpPr>
          <p:spPr bwMode="auto">
            <a:xfrm flipV="1">
              <a:off x="2400" y="230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252"/>
            <p:cNvSpPr>
              <a:spLocks noChangeShapeType="1"/>
            </p:cNvSpPr>
            <p:nvPr/>
          </p:nvSpPr>
          <p:spPr bwMode="auto">
            <a:xfrm>
              <a:off x="480" y="206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253"/>
            <p:cNvSpPr>
              <a:spLocks noChangeShapeType="1"/>
            </p:cNvSpPr>
            <p:nvPr/>
          </p:nvSpPr>
          <p:spPr bwMode="auto">
            <a:xfrm>
              <a:off x="480" y="216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254"/>
            <p:cNvSpPr>
              <a:spLocks noChangeShapeType="1"/>
            </p:cNvSpPr>
            <p:nvPr/>
          </p:nvSpPr>
          <p:spPr bwMode="auto">
            <a:xfrm>
              <a:off x="480" y="225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255"/>
            <p:cNvSpPr>
              <a:spLocks noChangeShapeType="1"/>
            </p:cNvSpPr>
            <p:nvPr/>
          </p:nvSpPr>
          <p:spPr bwMode="auto">
            <a:xfrm>
              <a:off x="480" y="30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256"/>
            <p:cNvSpPr>
              <a:spLocks noChangeShapeType="1"/>
            </p:cNvSpPr>
            <p:nvPr/>
          </p:nvSpPr>
          <p:spPr bwMode="auto">
            <a:xfrm>
              <a:off x="480" y="312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257"/>
            <p:cNvSpPr>
              <a:spLocks noChangeShapeType="1"/>
            </p:cNvSpPr>
            <p:nvPr/>
          </p:nvSpPr>
          <p:spPr bwMode="auto">
            <a:xfrm>
              <a:off x="480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Line 258"/>
            <p:cNvSpPr>
              <a:spLocks noChangeShapeType="1"/>
            </p:cNvSpPr>
            <p:nvPr/>
          </p:nvSpPr>
          <p:spPr bwMode="auto">
            <a:xfrm>
              <a:off x="1584" y="225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Line 259"/>
            <p:cNvSpPr>
              <a:spLocks noChangeShapeType="1"/>
            </p:cNvSpPr>
            <p:nvPr/>
          </p:nvSpPr>
          <p:spPr bwMode="auto">
            <a:xfrm flipV="1">
              <a:off x="1584" y="278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Line 260"/>
            <p:cNvSpPr>
              <a:spLocks noChangeShapeType="1"/>
            </p:cNvSpPr>
            <p:nvPr/>
          </p:nvSpPr>
          <p:spPr bwMode="auto">
            <a:xfrm>
              <a:off x="48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Line 261"/>
            <p:cNvSpPr>
              <a:spLocks noChangeShapeType="1"/>
            </p:cNvSpPr>
            <p:nvPr/>
          </p:nvSpPr>
          <p:spPr bwMode="auto">
            <a:xfrm>
              <a:off x="480" y="216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Line 262"/>
            <p:cNvSpPr>
              <a:spLocks noChangeShapeType="1"/>
            </p:cNvSpPr>
            <p:nvPr/>
          </p:nvSpPr>
          <p:spPr bwMode="auto">
            <a:xfrm flipV="1">
              <a:off x="2400" y="2208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Text Box 263"/>
            <p:cNvSpPr txBox="1">
              <a:spLocks noChangeArrowheads="1"/>
            </p:cNvSpPr>
            <p:nvPr/>
          </p:nvSpPr>
          <p:spPr bwMode="auto">
            <a:xfrm>
              <a:off x="2544" y="2073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q</a:t>
              </a:r>
            </a:p>
          </p:txBody>
        </p:sp>
        <p:sp>
          <p:nvSpPr>
            <p:cNvPr id="2089" name="Oval 264"/>
            <p:cNvSpPr>
              <a:spLocks noChangeArrowheads="1"/>
            </p:cNvSpPr>
            <p:nvPr/>
          </p:nvSpPr>
          <p:spPr bwMode="auto">
            <a:xfrm>
              <a:off x="1392" y="2880"/>
              <a:ext cx="192" cy="43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f</a:t>
              </a:r>
              <a:r>
                <a:rPr lang="en-US" b="1" baseline="-25000">
                  <a:solidFill>
                    <a:schemeClr val="bg1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090" name="Oval 265"/>
            <p:cNvSpPr>
              <a:spLocks noChangeArrowheads="1"/>
            </p:cNvSpPr>
            <p:nvPr/>
          </p:nvSpPr>
          <p:spPr bwMode="auto">
            <a:xfrm>
              <a:off x="1392" y="1968"/>
              <a:ext cx="192" cy="432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f</a:t>
              </a:r>
              <a:r>
                <a:rPr lang="en-US" b="1" baseline="-25000">
                  <a:solidFill>
                    <a:schemeClr val="bg1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091" name="Oval 266"/>
            <p:cNvSpPr>
              <a:spLocks noChangeArrowheads="1"/>
            </p:cNvSpPr>
            <p:nvPr/>
          </p:nvSpPr>
          <p:spPr bwMode="auto">
            <a:xfrm>
              <a:off x="1872" y="2304"/>
              <a:ext cx="672" cy="672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92" name="Oval 267"/>
            <p:cNvSpPr>
              <a:spLocks noChangeArrowheads="1"/>
            </p:cNvSpPr>
            <p:nvPr/>
          </p:nvSpPr>
          <p:spPr bwMode="auto">
            <a:xfrm>
              <a:off x="2832" y="1920"/>
              <a:ext cx="384" cy="62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93" name="Text Box 268"/>
            <p:cNvSpPr txBox="1">
              <a:spLocks noChangeArrowheads="1"/>
            </p:cNvSpPr>
            <p:nvPr/>
          </p:nvSpPr>
          <p:spPr bwMode="auto">
            <a:xfrm>
              <a:off x="2078" y="249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sz="2400" b="1">
                  <a:solidFill>
                    <a:schemeClr val="bg1"/>
                  </a:solidFill>
                </a:rPr>
                <a:t>σ</a:t>
              </a:r>
            </a:p>
          </p:txBody>
        </p:sp>
        <p:sp>
          <p:nvSpPr>
            <p:cNvPr id="2094" name="Line 269"/>
            <p:cNvSpPr>
              <a:spLocks noChangeShapeType="1"/>
            </p:cNvSpPr>
            <p:nvPr/>
          </p:nvSpPr>
          <p:spPr bwMode="auto">
            <a:xfrm flipH="1">
              <a:off x="2160" y="2496"/>
              <a:ext cx="48" cy="4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Line 270"/>
            <p:cNvSpPr>
              <a:spLocks noChangeShapeType="1"/>
            </p:cNvSpPr>
            <p:nvPr/>
          </p:nvSpPr>
          <p:spPr bwMode="auto">
            <a:xfrm flipH="1" flipV="1">
              <a:off x="2208" y="2496"/>
              <a:ext cx="48" cy="4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Line 271"/>
            <p:cNvSpPr>
              <a:spLocks noChangeShapeType="1"/>
            </p:cNvSpPr>
            <p:nvPr/>
          </p:nvSpPr>
          <p:spPr bwMode="auto">
            <a:xfrm>
              <a:off x="3168" y="20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Text Box 272"/>
            <p:cNvSpPr txBox="1">
              <a:spLocks noChangeArrowheads="1"/>
            </p:cNvSpPr>
            <p:nvPr/>
          </p:nvSpPr>
          <p:spPr bwMode="auto">
            <a:xfrm>
              <a:off x="2832" y="2112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FF</a:t>
              </a:r>
              <a:r>
                <a:rPr lang="en-US" b="1" baseline="-25000">
                  <a:solidFill>
                    <a:schemeClr val="bg1"/>
                  </a:solidFill>
                </a:rPr>
                <a:t>q</a:t>
              </a:r>
            </a:p>
          </p:txBody>
        </p:sp>
      </p:grpSp>
      <p:pic>
        <p:nvPicPr>
          <p:cNvPr id="49" name="Picture 46" descr="IUwide_ps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0" r="36715" b="27788"/>
          <a:stretch/>
        </p:blipFill>
        <p:spPr bwMode="auto">
          <a:xfrm>
            <a:off x="0" y="76200"/>
            <a:ext cx="518614" cy="4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91331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Spin Structure Functions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7840663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/>
              <a:t>Transversity</a:t>
            </a:r>
            <a:r>
              <a:rPr lang="en-US" sz="2000" b="1" dirty="0"/>
              <a:t>	     	</a:t>
            </a:r>
            <a:r>
              <a:rPr lang="en-US" sz="2000" b="1" u="sng" dirty="0"/>
              <a:t>correlation</a:t>
            </a:r>
            <a:r>
              <a:rPr lang="en-US" sz="2000" b="1" dirty="0"/>
              <a:t> between transverse         	           		    	proton spin and quark </a:t>
            </a:r>
            <a:r>
              <a:rPr lang="en-US" sz="2000" b="1" dirty="0" smtClean="0"/>
              <a:t>spin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b="1" dirty="0"/>
              <a:t> </a:t>
            </a:r>
          </a:p>
          <a:p>
            <a:pPr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3549650" y="2109621"/>
            <a:ext cx="2112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err="1">
                <a:solidFill>
                  <a:srgbClr val="FF0000"/>
                </a:solidFill>
              </a:rPr>
              <a:t>S</a:t>
            </a:r>
            <a:r>
              <a:rPr lang="en-US" sz="2000" b="1" baseline="-25000" dirty="0" err="1">
                <a:solidFill>
                  <a:srgbClr val="FF0000"/>
                </a:solidFill>
              </a:rPr>
              <a:t>p</a:t>
            </a:r>
            <a:r>
              <a:rPr lang="en-US" sz="2000" b="1" dirty="0">
                <a:solidFill>
                  <a:srgbClr val="FF0000"/>
                </a:solidFill>
              </a:rPr>
              <a:t>– </a:t>
            </a:r>
            <a:r>
              <a:rPr lang="en-US" sz="2000" b="1" dirty="0" err="1">
                <a:solidFill>
                  <a:srgbClr val="FF0000"/>
                </a:solidFill>
              </a:rPr>
              <a:t>S</a:t>
            </a:r>
            <a:r>
              <a:rPr lang="en-US" sz="2000" b="1" baseline="-25000" dirty="0" err="1">
                <a:solidFill>
                  <a:srgbClr val="FF0000"/>
                </a:solidFill>
              </a:rPr>
              <a:t>q</a:t>
            </a:r>
            <a:r>
              <a:rPr lang="en-US" sz="2000" b="1" baseline="-25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 coupling</a:t>
            </a:r>
          </a:p>
        </p:txBody>
      </p:sp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738334"/>
              </p:ext>
            </p:extLst>
          </p:nvPr>
        </p:nvGraphicFramePr>
        <p:xfrm>
          <a:off x="228600" y="1785938"/>
          <a:ext cx="24606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4" imgW="1295280" imgH="253800" progId="Equation.3">
                  <p:embed/>
                </p:oleObj>
              </mc:Choice>
              <mc:Fallback>
                <p:oleObj name="Equation" r:id="rId4" imgW="1295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85938"/>
                        <a:ext cx="24606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679167"/>
              </p:ext>
            </p:extLst>
          </p:nvPr>
        </p:nvGraphicFramePr>
        <p:xfrm>
          <a:off x="3691731" y="2639587"/>
          <a:ext cx="2870200" cy="56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Equation" r:id="rId6" imgW="1295280" imgH="253800" progId="Equation.3">
                  <p:embed/>
                </p:oleObj>
              </mc:Choice>
              <mc:Fallback>
                <p:oleObj name="Equation" r:id="rId6" imgW="1295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731" y="2639587"/>
                        <a:ext cx="2870200" cy="562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162115" y="3384304"/>
            <a:ext cx="1280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ko-KR" sz="1400" b="1" dirty="0">
                <a:ea typeface="Gulim" pitchFamily="34" charset="-127"/>
              </a:rPr>
              <a:t>Collins FF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455130" y="3402204"/>
            <a:ext cx="1643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ko-KR" sz="1400" b="1" dirty="0">
                <a:ea typeface="Gulim" pitchFamily="34" charset="-127"/>
              </a:rPr>
              <a:t>Quark transverse</a:t>
            </a:r>
          </a:p>
          <a:p>
            <a:r>
              <a:rPr lang="en-US" altLang="ko-KR" sz="1400" b="1" dirty="0">
                <a:ea typeface="Gulim" pitchFamily="34" charset="-127"/>
              </a:rPr>
              <a:t>spin distribution</a:t>
            </a:r>
          </a:p>
        </p:txBody>
      </p:sp>
      <p:sp>
        <p:nvSpPr>
          <p:cNvPr id="27" name="AutoShape 9"/>
          <p:cNvSpPr>
            <a:spLocks/>
          </p:cNvSpPr>
          <p:nvPr/>
        </p:nvSpPr>
        <p:spPr bwMode="auto">
          <a:xfrm rot="16200000">
            <a:off x="4119884" y="2842574"/>
            <a:ext cx="162877" cy="809616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0"/>
          <p:cNvSpPr>
            <a:spLocks/>
          </p:cNvSpPr>
          <p:nvPr/>
        </p:nvSpPr>
        <p:spPr bwMode="auto">
          <a:xfrm rot="16200000">
            <a:off x="5627614" y="2673904"/>
            <a:ext cx="162877" cy="1146956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477669" y="3638384"/>
            <a:ext cx="355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J. C. Collins, </a:t>
            </a:r>
            <a:r>
              <a:rPr lang="en-US" sz="1400" dirty="0" err="1"/>
              <a:t>Nucl</a:t>
            </a:r>
            <a:r>
              <a:rPr lang="en-US" sz="1400" dirty="0"/>
              <a:t>. Phys. </a:t>
            </a:r>
            <a:r>
              <a:rPr lang="en-US" sz="1400" b="1" dirty="0"/>
              <a:t>B396</a:t>
            </a:r>
            <a:r>
              <a:rPr lang="en-US" sz="1400" dirty="0"/>
              <a:t>, 161 (1993)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4267200"/>
            <a:ext cx="5484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One of three collinear </a:t>
            </a:r>
            <a:r>
              <a:rPr lang="en-US" dirty="0" err="1" smtClean="0"/>
              <a:t>parton</a:t>
            </a:r>
            <a:r>
              <a:rPr lang="en-US" dirty="0" smtClean="0"/>
              <a:t> distribution functions needed to describe the spin structure of the nucleon at leading order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Chiral odd quantity: needs chiral odd partner-&gt; 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Inaccessible in inclusive measurements: poorly known</a:t>
            </a:r>
            <a:endParaRPr lang="en-US" dirty="0"/>
          </a:p>
        </p:txBody>
      </p:sp>
      <p:grpSp>
        <p:nvGrpSpPr>
          <p:cNvPr id="21" name="Group 23"/>
          <p:cNvGrpSpPr/>
          <p:nvPr/>
        </p:nvGrpSpPr>
        <p:grpSpPr>
          <a:xfrm>
            <a:off x="139700" y="2362200"/>
            <a:ext cx="2847975" cy="3934599"/>
            <a:chOff x="3148013" y="1504950"/>
            <a:chExt cx="2847975" cy="3934599"/>
          </a:xfrm>
          <a:solidFill>
            <a:schemeClr val="bg1"/>
          </a:solidFill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48013" y="1504950"/>
              <a:ext cx="2847975" cy="3848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3252788" y="5162550"/>
              <a:ext cx="2362200" cy="276999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latin typeface="+mn-lt"/>
                </a:rPr>
                <a:t>Anselmino</a:t>
              </a:r>
              <a:r>
                <a:rPr lang="en-US" sz="1200" dirty="0">
                  <a:latin typeface="+mn-lt"/>
                </a:rPr>
                <a:t> et. al., PRD75  054032 </a:t>
              </a:r>
            </a:p>
          </p:txBody>
        </p:sp>
      </p:grpSp>
      <p:pic>
        <p:nvPicPr>
          <p:cNvPr id="17" name="Picture 46" descr="IUwide_ps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0" r="36715" b="27788"/>
          <a:stretch/>
        </p:blipFill>
        <p:spPr bwMode="auto">
          <a:xfrm>
            <a:off x="0" y="76200"/>
            <a:ext cx="518614" cy="4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1636" y="6356350"/>
            <a:ext cx="2133600" cy="365125"/>
          </a:xfrm>
        </p:spPr>
        <p:txBody>
          <a:bodyPr/>
          <a:lstStyle/>
          <a:p>
            <a:fld id="{34EC63A5-874A-4C96-9163-90D39BA6DDFA}" type="slidenum">
              <a:rPr lang="en-US"/>
              <a:pPr/>
              <a:t>26</a:t>
            </a:fld>
            <a:endParaRPr lang="en-US" dirty="0"/>
          </a:p>
        </p:txBody>
      </p:sp>
      <p:pic>
        <p:nvPicPr>
          <p:cNvPr id="222210" name="Picture 2" descr="te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6" y="585677"/>
            <a:ext cx="4562713" cy="30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ea typeface="MS PGothic" pitchFamily="34" charset="-128"/>
              </a:rPr>
              <a:t>Di-Hadron Correlations</a:t>
            </a:r>
            <a:endParaRPr lang="en-US" altLang="zh-CN" dirty="0">
              <a:ea typeface="SimSun" pitchFamily="2" charset="-122"/>
            </a:endParaRP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98986"/>
              </p:ext>
            </p:extLst>
          </p:nvPr>
        </p:nvGraphicFramePr>
        <p:xfrm>
          <a:off x="6273161" y="1278625"/>
          <a:ext cx="2442016" cy="196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8" name="Equation" r:id="rId5" imgW="1866600" imgH="1498320" progId="Equation.DSMT4">
                  <p:embed/>
                </p:oleObj>
              </mc:Choice>
              <mc:Fallback>
                <p:oleObj name="Equation" r:id="rId5" imgW="186660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161" y="1278625"/>
                        <a:ext cx="2442016" cy="1962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1598868" y="1024386"/>
            <a:ext cx="905709" cy="581871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4" name="Line 6"/>
          <p:cNvSpPr>
            <a:spLocks noChangeShapeType="1"/>
          </p:cNvSpPr>
          <p:nvPr/>
        </p:nvSpPr>
        <p:spPr bwMode="auto">
          <a:xfrm flipV="1">
            <a:off x="2659305" y="1573174"/>
            <a:ext cx="2322071" cy="3896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3788783" y="3118385"/>
            <a:ext cx="290894" cy="322982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2368064" y="1644547"/>
            <a:ext cx="1314738" cy="134597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2916536" y="1691487"/>
            <a:ext cx="2717127" cy="127559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 flipH="1" flipV="1">
            <a:off x="2507159" y="1639839"/>
            <a:ext cx="1036548" cy="663559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2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73444"/>
              </p:ext>
            </p:extLst>
          </p:nvPr>
        </p:nvGraphicFramePr>
        <p:xfrm>
          <a:off x="4526708" y="878632"/>
          <a:ext cx="321318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9" name="Equation" r:id="rId7" imgW="241200" imgH="215640" progId="Equation.DSMT4">
                  <p:embed/>
                </p:oleObj>
              </mc:Choice>
              <mc:Fallback>
                <p:oleObj name="Equation" r:id="rId7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708" y="878632"/>
                        <a:ext cx="321318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72916"/>
              </p:ext>
            </p:extLst>
          </p:nvPr>
        </p:nvGraphicFramePr>
        <p:xfrm>
          <a:off x="4206091" y="3355132"/>
          <a:ext cx="338723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" name="Equation" r:id="rId9" imgW="253800" imgH="215640" progId="Equation.DSMT4">
                  <p:embed/>
                </p:oleObj>
              </mc:Choice>
              <mc:Fallback>
                <p:oleObj name="Equation" r:id="rId9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091" y="3355132"/>
                        <a:ext cx="338723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24447"/>
              </p:ext>
            </p:extLst>
          </p:nvPr>
        </p:nvGraphicFramePr>
        <p:xfrm>
          <a:off x="1353904" y="1596813"/>
          <a:ext cx="982697" cy="25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" name="Equation" r:id="rId11" imgW="825480" imgH="215640" progId="Equation.DSMT4">
                  <p:embed/>
                </p:oleObj>
              </mc:Choice>
              <mc:Fallback>
                <p:oleObj name="Equation" r:id="rId11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904" y="1596813"/>
                        <a:ext cx="982697" cy="25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104636"/>
              </p:ext>
            </p:extLst>
          </p:nvPr>
        </p:nvGraphicFramePr>
        <p:xfrm>
          <a:off x="515704" y="987213"/>
          <a:ext cx="982697" cy="25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2" name="Equation" r:id="rId13" imgW="825480" imgH="215640" progId="Equation.DSMT4">
                  <p:embed/>
                </p:oleObj>
              </mc:Choice>
              <mc:Fallback>
                <p:oleObj name="Equation" r:id="rId13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04" y="987213"/>
                        <a:ext cx="982697" cy="25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47542"/>
              </p:ext>
            </p:extLst>
          </p:nvPr>
        </p:nvGraphicFramePr>
        <p:xfrm>
          <a:off x="5053892" y="2821732"/>
          <a:ext cx="287848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3" name="Equation" r:id="rId15" imgW="215640" imgH="215640" progId="Equation.DSMT4">
                  <p:embed/>
                </p:oleObj>
              </mc:Choice>
              <mc:Fallback>
                <p:oleObj name="Equation" r:id="rId15" imgW="215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892" y="2821732"/>
                        <a:ext cx="287848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495627"/>
              </p:ext>
            </p:extLst>
          </p:nvPr>
        </p:nvGraphicFramePr>
        <p:xfrm>
          <a:off x="1773563" y="533400"/>
          <a:ext cx="267764" cy="2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" name="Equation" r:id="rId17" imgW="203040" imgH="215640" progId="Equation.DSMT4">
                  <p:embed/>
                </p:oleObj>
              </mc:Choice>
              <mc:Fallback>
                <p:oleObj name="Equation" r:id="rId17" imgW="2030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563" y="533400"/>
                        <a:ext cx="267764" cy="283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640988"/>
              </p:ext>
            </p:extLst>
          </p:nvPr>
        </p:nvGraphicFramePr>
        <p:xfrm>
          <a:off x="587821" y="3033676"/>
          <a:ext cx="1370956" cy="42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" name="Equation" r:id="rId19" imgW="787320" imgH="241200" progId="Equation.DSMT4">
                  <p:embed/>
                </p:oleObj>
              </mc:Choice>
              <mc:Fallback>
                <p:oleObj name="Equation" r:id="rId19" imgW="78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1" y="3033676"/>
                        <a:ext cx="1370956" cy="42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986555"/>
              </p:ext>
            </p:extLst>
          </p:nvPr>
        </p:nvGraphicFramePr>
        <p:xfrm>
          <a:off x="381000" y="4257893"/>
          <a:ext cx="1898452" cy="64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6" name="Equation" r:id="rId21" imgW="1498320" imgH="507960" progId="Equation.DSMT4">
                  <p:embed/>
                </p:oleObj>
              </mc:Choice>
              <mc:Fallback>
                <p:oleObj name="Equation" r:id="rId21" imgW="1498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57893"/>
                        <a:ext cx="1898452" cy="643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397428"/>
              </p:ext>
            </p:extLst>
          </p:nvPr>
        </p:nvGraphicFramePr>
        <p:xfrm>
          <a:off x="3309674" y="4245957"/>
          <a:ext cx="2076516" cy="57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7" name="Equation" r:id="rId23" imgW="1638000" imgH="457200" progId="Equation.DSMT4">
                  <p:embed/>
                </p:oleObj>
              </mc:Choice>
              <mc:Fallback>
                <p:oleObj name="Equation" r:id="rId23" imgW="163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674" y="4245957"/>
                        <a:ext cx="2076516" cy="579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48489"/>
              </p:ext>
            </p:extLst>
          </p:nvPr>
        </p:nvGraphicFramePr>
        <p:xfrm>
          <a:off x="6109512" y="4245957"/>
          <a:ext cx="2253240" cy="57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8" name="Equation" r:id="rId25" imgW="1777680" imgH="457200" progId="Equation.DSMT4">
                  <p:embed/>
                </p:oleObj>
              </mc:Choice>
              <mc:Fallback>
                <p:oleObj name="Equation" r:id="rId25" imgW="1777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512" y="4245957"/>
                        <a:ext cx="2253240" cy="579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30" name="Line 22"/>
          <p:cNvSpPr>
            <a:spLocks noChangeShapeType="1"/>
          </p:cNvSpPr>
          <p:nvPr/>
        </p:nvSpPr>
        <p:spPr bwMode="auto">
          <a:xfrm flipV="1">
            <a:off x="4275100" y="1688805"/>
            <a:ext cx="706276" cy="1689061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223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974818"/>
              </p:ext>
            </p:extLst>
          </p:nvPr>
        </p:nvGraphicFramePr>
        <p:xfrm>
          <a:off x="5004529" y="1196132"/>
          <a:ext cx="389598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" name="Equation" r:id="rId27" imgW="291960" imgH="215640" progId="Equation.DSMT4">
                  <p:embed/>
                </p:oleObj>
              </mc:Choice>
              <mc:Fallback>
                <p:oleObj name="Equation" r:id="rId27" imgW="291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529" y="1196132"/>
                        <a:ext cx="389598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29" name="Rectangle 21"/>
          <p:cNvSpPr>
            <a:spLocks noChangeArrowheads="1"/>
          </p:cNvSpPr>
          <p:nvPr/>
        </p:nvSpPr>
        <p:spPr bwMode="auto">
          <a:xfrm>
            <a:off x="1143000" y="6521450"/>
            <a:ext cx="7162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zh-CN" sz="1600" b="0" i="1" dirty="0">
                <a:solidFill>
                  <a:schemeClr val="tx2"/>
                </a:solidFill>
                <a:latin typeface="Palatino Linotype" pitchFamily="18" charset="0"/>
                <a:ea typeface="SimSun" pitchFamily="2" charset="-122"/>
              </a:rPr>
              <a:t>Bacchetta and Radici, PRD70, 094032 (2004)</a:t>
            </a:r>
          </a:p>
        </p:txBody>
      </p:sp>
      <p:sp>
        <p:nvSpPr>
          <p:cNvPr id="27" name="Rectangle 61"/>
          <p:cNvSpPr>
            <a:spLocks noChangeArrowheads="1"/>
          </p:cNvSpPr>
          <p:nvPr/>
        </p:nvSpPr>
        <p:spPr bwMode="auto">
          <a:xfrm>
            <a:off x="1371600" y="4953000"/>
            <a:ext cx="6400800" cy="1600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28" name="Object 54"/>
          <p:cNvGraphicFramePr>
            <a:graphicFrameLocks noChangeAspect="1"/>
          </p:cNvGraphicFramePr>
          <p:nvPr/>
        </p:nvGraphicFramePr>
        <p:xfrm>
          <a:off x="1600200" y="5262563"/>
          <a:ext cx="35655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0" name="Equation" r:id="rId29" imgW="2197080" imgH="444240" progId="Equation.DSMT4">
                  <p:embed/>
                </p:oleObj>
              </mc:Choice>
              <mc:Fallback>
                <p:oleObj name="Equation" r:id="rId29" imgW="21970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62563"/>
                        <a:ext cx="3565525" cy="757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0"/>
          <p:cNvGraphicFramePr>
            <a:graphicFrameLocks noChangeAspect="1"/>
          </p:cNvGraphicFramePr>
          <p:nvPr/>
        </p:nvGraphicFramePr>
        <p:xfrm>
          <a:off x="5618163" y="5365750"/>
          <a:ext cx="19256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" name="Equation" r:id="rId31" imgW="927000" imgH="241200" progId="Equation.DSMT4">
                  <p:embed/>
                </p:oleObj>
              </mc:Choice>
              <mc:Fallback>
                <p:oleObj name="Equation" r:id="rId31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5365750"/>
                        <a:ext cx="192563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75"/>
          <p:cNvSpPr txBox="1">
            <a:spLocks noChangeArrowheads="1"/>
          </p:cNvSpPr>
          <p:nvPr/>
        </p:nvSpPr>
        <p:spPr bwMode="auto">
          <a:xfrm>
            <a:off x="2216150" y="6096000"/>
            <a:ext cx="555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:   Angle between </a:t>
            </a:r>
            <a:r>
              <a:rPr lang="en-US" dirty="0" err="1"/>
              <a:t>polarisation</a:t>
            </a:r>
            <a:r>
              <a:rPr lang="en-US" dirty="0"/>
              <a:t> vector and event plane</a:t>
            </a:r>
          </a:p>
        </p:txBody>
      </p:sp>
    </p:spTree>
    <p:extLst>
      <p:ext uri="{BB962C8B-B14F-4D97-AF65-F5344CB8AC3E}">
        <p14:creationId xmlns:p14="http://schemas.microsoft.com/office/powerpoint/2010/main" val="480684220"/>
      </p:ext>
    </p:extLst>
  </p:cSld>
  <p:clrMapOvr>
    <a:masterClrMapping/>
  </p:clrMapOvr>
  <p:transition advTm="7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7432" y="990600"/>
                <a:ext cx="9323832" cy="594360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We can connect observables to first order calculations on the lattice</a:t>
                </a:r>
              </a:p>
              <a:p>
                <a:pPr lvl="1"/>
                <a:r>
                  <a:rPr lang="en-US" sz="3200" b="1" dirty="0" smtClean="0">
                    <a:solidFill>
                      <a:srgbClr val="FF0000"/>
                    </a:solidFill>
                    <a:sym typeface="Wingdings" pitchFamily="2" charset="2"/>
                  </a:rPr>
                  <a:t>First step: Tensor charge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g</a:t>
                </a:r>
                <a:r>
                  <a:rPr lang="en-US" sz="3200" b="1" baseline="-25000" dirty="0">
                    <a:solidFill>
                      <a:srgbClr val="FF0000"/>
                    </a:solidFill>
                  </a:rPr>
                  <a:t>T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sym typeface="Wingdings" pitchFamily="2" charset="2"/>
                  </a:rPr>
                  <a:t>, can come from lattice and experiment</a:t>
                </a:r>
              </a:p>
              <a:p>
                <a:pPr lvl="1"/>
                <a:r>
                  <a:rPr lang="en-US" dirty="0" smtClean="0"/>
                  <a:t>First order calculations need connection to experiment</a:t>
                </a:r>
              </a:p>
              <a:p>
                <a:pPr lvl="1"/>
                <a:r>
                  <a:rPr lang="en-US" dirty="0" smtClean="0"/>
                  <a:t>Parton distributions on the light-cone </a:t>
                </a:r>
                <a:r>
                  <a:rPr lang="en-US" dirty="0" smtClean="0">
                    <a:sym typeface="Wingdings" pitchFamily="2" charset="2"/>
                  </a:rPr>
                  <a:t> compare moments</a:t>
                </a:r>
                <a:endParaRPr lang="en-US" dirty="0" smtClean="0"/>
              </a:p>
              <a:p>
                <a:r>
                  <a:rPr lang="en-US" sz="3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Why </a:t>
                </a:r>
                <a:r>
                  <a:rPr lang="en-US" sz="36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p+p</a:t>
                </a:r>
                <a:r>
                  <a:rPr lang="en-US" sz="3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?: High x</a:t>
                </a:r>
                <a:r>
                  <a:rPr lang="en-US" sz="3600" b="1" baseline="-25000" dirty="0" smtClean="0">
                    <a:solidFill>
                      <a:srgbClr val="FF0000"/>
                    </a:solidFill>
                    <a:sym typeface="Wingdings" pitchFamily="2" charset="2"/>
                  </a:rPr>
                  <a:t>Bj </a:t>
                </a:r>
                <a:r>
                  <a:rPr lang="en-US" sz="3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(forward), Q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sym typeface="Wingdings" pitchFamily="2" charset="2"/>
                  </a:rPr>
                  <a:t>2</a:t>
                </a:r>
                <a:r>
                  <a:rPr lang="en-US" sz="3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, test understanding of </a:t>
                </a:r>
                <a:r>
                  <a:rPr lang="en-US" sz="3600" b="1" dirty="0" err="1" smtClean="0">
                    <a:solidFill>
                      <a:srgbClr val="FF0000"/>
                    </a:solidFill>
                    <a:sym typeface="Wingdings" pitchFamily="2" charset="2"/>
                  </a:rPr>
                  <a:t>p+p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7432" y="990600"/>
                <a:ext cx="9323832" cy="5943600"/>
              </a:xfrm>
              <a:blipFill rotWithShape="1">
                <a:blip r:embed="rId3"/>
                <a:stretch>
                  <a:fillRect l="-1111" r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" y="0"/>
            <a:ext cx="9110870" cy="685800"/>
          </a:xfrm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Extracting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Transversity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from Data and the Lattice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76385"/>
            <a:ext cx="990600" cy="74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98624" y="5085950"/>
            <a:ext cx="2133600" cy="365125"/>
          </a:xfrm>
        </p:spPr>
        <p:txBody>
          <a:bodyPr/>
          <a:lstStyle/>
          <a:p>
            <a:pPr lvl="0"/>
            <a:fld id="{EA12034C-F25A-4576-8A6B-D20E373F9FEA}" type="slidenum">
              <a:t>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0886" y="3048000"/>
            <a:ext cx="2279554" cy="425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81639" tIns="40820" rIns="81639" bIns="40820" anchorCtr="0" compatLnSpc="1">
            <a:spAutoFit/>
          </a:bodyPr>
          <a:lstStyle/>
          <a:p>
            <a:pPr algn="ctr" hangingPunct="0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2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rPr>
              <a:t>Chiral odd-cannot be measured inclusively</a:t>
            </a:r>
            <a:endParaRPr lang="en-US" sz="1200" dirty="0">
              <a:solidFill>
                <a:srgbClr val="000000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>
                <a:spLocks noResize="1"/>
              </p:cNvSpPr>
              <p:nvPr/>
            </p:nvSpPr>
            <p:spPr>
              <a:xfrm>
                <a:off x="304615" y="1468950"/>
                <a:ext cx="2286185" cy="648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81639" tIns="40820" rIns="81639" bIns="40820" compatLnSpc="1"/>
              <a:lstStyle/>
              <a:p>
                <a:pPr hangingPunct="0">
                  <a:lnSpc>
                    <a:spcPct val="93000"/>
                  </a:lnSpc>
                  <a:tabLst>
                    <a:tab pos="0" algn="l"/>
                    <a:tab pos="414726" algn="l"/>
                    <a:tab pos="829452" algn="l"/>
                    <a:tab pos="1244177" algn="l"/>
                    <a:tab pos="1658904" algn="l"/>
                    <a:tab pos="2073631" algn="l"/>
                    <a:tab pos="2488356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5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/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i="1"/>
                            <m:t>Collins</m:t>
                          </m:r>
                        </m:sup>
                      </m:sSup>
                      <m:r>
                        <a:rPr lang="en-US" i="0"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0">
                              <a:latin typeface="Cambria Math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⊥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i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i="0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5" y="1468950"/>
                <a:ext cx="2286185" cy="648599"/>
              </a:xfrm>
              <a:prstGeom prst="rect">
                <a:avLst/>
              </a:prstGeom>
              <a:blipFill rotWithShape="1">
                <a:blip r:embed="rId5"/>
                <a:stretch>
                  <a:fillRect b="-52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00" y="762000"/>
            <a:ext cx="3064980" cy="331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lum/>
            <a:alphaModFix/>
          </a:blip>
          <a:srcRect l="67520"/>
          <a:stretch/>
        </p:blipFill>
        <p:spPr>
          <a:xfrm>
            <a:off x="6172198" y="533400"/>
            <a:ext cx="2252065" cy="90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lum/>
            <a:alphaModFix/>
          </a:blip>
          <a:srcRect b="54156"/>
          <a:stretch/>
        </p:blipFill>
        <p:spPr>
          <a:xfrm>
            <a:off x="5960012" y="1272459"/>
            <a:ext cx="2710375" cy="169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lum/>
            <a:alphaModFix/>
          </a:blip>
          <a:srcRect t="87760"/>
          <a:stretch/>
        </p:blipFill>
        <p:spPr>
          <a:xfrm>
            <a:off x="5943042" y="2962639"/>
            <a:ext cx="2710375" cy="451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Arrow Connector 18"/>
          <p:cNvCxnSpPr>
            <a:endCxn id="27" idx="1"/>
          </p:cNvCxnSpPr>
          <p:nvPr/>
        </p:nvCxnSpPr>
        <p:spPr>
          <a:xfrm>
            <a:off x="5054680" y="2117549"/>
            <a:ext cx="9053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54680" y="1468950"/>
            <a:ext cx="988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</a:t>
            </a:r>
          </a:p>
          <a:p>
            <a:r>
              <a:rPr lang="en-US" dirty="0" smtClean="0"/>
              <a:t>Fit with </a:t>
            </a:r>
          </a:p>
          <a:p>
            <a:r>
              <a:rPr lang="en-US" dirty="0" smtClean="0"/>
              <a:t>FFs from</a:t>
            </a:r>
          </a:p>
          <a:p>
            <a:r>
              <a:rPr lang="en-US" dirty="0" smtClean="0"/>
              <a:t>Belle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138320"/>
            <a:ext cx="92202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Why is     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so hard to measure?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Boost suppresses transverse spin vector</a:t>
            </a:r>
          </a:p>
          <a:p>
            <a:r>
              <a:rPr lang="en-US" sz="2600" dirty="0" smtClean="0"/>
              <a:t>Semi-classic picture: Rotating charge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600" dirty="0" err="1" smtClean="0"/>
              <a:t>Leptonic</a:t>
            </a:r>
            <a:r>
              <a:rPr lang="en-US" sz="2600" dirty="0" smtClean="0"/>
              <a:t> probe is ‘too fast’ to see transverse spin</a:t>
            </a:r>
          </a:p>
          <a:p>
            <a:r>
              <a:rPr lang="en-US" sz="2600" dirty="0" smtClean="0"/>
              <a:t>To probe: knock out quark and use effect generated by angular moment conservation</a:t>
            </a:r>
            <a:endParaRPr lang="en-US" sz="2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62600" y="3005454"/>
            <a:ext cx="2667000" cy="1866729"/>
            <a:chOff x="5867400" y="3428933"/>
            <a:chExt cx="2667000" cy="1866729"/>
          </a:xfrm>
        </p:grpSpPr>
        <p:grpSp>
          <p:nvGrpSpPr>
            <p:cNvPr id="8" name="Group 7"/>
            <p:cNvGrpSpPr/>
            <p:nvPr/>
          </p:nvGrpSpPr>
          <p:grpSpPr>
            <a:xfrm>
              <a:off x="7304886" y="3439277"/>
              <a:ext cx="502920" cy="1674908"/>
              <a:chOff x="5105400" y="2667000"/>
              <a:chExt cx="995782" cy="295900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74691" y="3263802"/>
                <a:ext cx="264109" cy="1600200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410" name="Picture 2" descr="C:\Users\Anselm\AppData\Local\Microsoft\Windows\Temporary Internet Files\Content.IE5\TY1ARSQV\MC900048285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3566011"/>
                <a:ext cx="995782" cy="9957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5486400" y="2667000"/>
                <a:ext cx="35509" cy="2959002"/>
              </a:xfrm>
              <a:prstGeom prst="straightConnector1">
                <a:avLst/>
              </a:prstGeom>
              <a:ln w="63500"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486400" y="3111402"/>
                <a:ext cx="0" cy="2136192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5867400" y="3808124"/>
              <a:ext cx="1437486" cy="10589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614160" y="3428933"/>
              <a:ext cx="1920240" cy="1866729"/>
            </a:xfrm>
            <a:prstGeom prst="ellipse">
              <a:avLst/>
            </a:prstGeom>
            <a:solidFill>
              <a:srgbClr val="00B05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51830" y="123757"/>
            <a:ext cx="1773600" cy="1373106"/>
            <a:chOff x="2351830" y="123757"/>
            <a:chExt cx="1773600" cy="1373106"/>
          </a:xfrm>
        </p:grpSpPr>
        <p:grpSp>
          <p:nvGrpSpPr>
            <p:cNvPr id="13" name="Group 6"/>
            <p:cNvGrpSpPr>
              <a:grpSpLocks noChangeAspect="1"/>
            </p:cNvGrpSpPr>
            <p:nvPr/>
          </p:nvGrpSpPr>
          <p:grpSpPr bwMode="auto">
            <a:xfrm rot="16200000">
              <a:off x="1977255" y="498332"/>
              <a:ext cx="1355038" cy="605888"/>
              <a:chOff x="657" y="3521"/>
              <a:chExt cx="636" cy="272"/>
            </a:xfrm>
          </p:grpSpPr>
          <p:sp>
            <p:nvSpPr>
              <p:cNvPr id="27" name="Line 7"/>
              <p:cNvSpPr>
                <a:spLocks noChangeAspect="1" noChangeShapeType="1"/>
              </p:cNvSpPr>
              <p:nvPr/>
            </p:nvSpPr>
            <p:spPr bwMode="auto">
              <a:xfrm>
                <a:off x="793" y="3612"/>
                <a:ext cx="40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8"/>
              <p:cNvSpPr>
                <a:spLocks noChangeAspect="1" noChangeArrowheads="1"/>
              </p:cNvSpPr>
              <p:nvPr/>
            </p:nvSpPr>
            <p:spPr bwMode="auto">
              <a:xfrm>
                <a:off x="657" y="3566"/>
                <a:ext cx="636" cy="170"/>
              </a:xfrm>
              <a:prstGeom prst="rightArrow">
                <a:avLst>
                  <a:gd name="adj1" fmla="val 50000"/>
                  <a:gd name="adj2" fmla="val 93529"/>
                </a:avLst>
              </a:prstGeom>
              <a:solidFill>
                <a:srgbClr val="FFFF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9"/>
              <p:cNvSpPr>
                <a:spLocks noChangeAspect="1" noChangeArrowheads="1"/>
              </p:cNvSpPr>
              <p:nvPr/>
            </p:nvSpPr>
            <p:spPr bwMode="auto">
              <a:xfrm>
                <a:off x="793" y="3521"/>
                <a:ext cx="272" cy="272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0"/>
            <p:cNvGrpSpPr>
              <a:grpSpLocks noChangeAspect="1"/>
            </p:cNvGrpSpPr>
            <p:nvPr/>
          </p:nvGrpSpPr>
          <p:grpSpPr bwMode="auto">
            <a:xfrm rot="16200000">
              <a:off x="2440502" y="811485"/>
              <a:ext cx="406512" cy="119604"/>
              <a:chOff x="2687" y="2251"/>
              <a:chExt cx="191" cy="54"/>
            </a:xfrm>
          </p:grpSpPr>
          <p:sp>
            <p:nvSpPr>
              <p:cNvPr id="25" name="Line 11"/>
              <p:cNvSpPr>
                <a:spLocks noChangeAspect="1" noChangeShapeType="1"/>
              </p:cNvSpPr>
              <p:nvPr/>
            </p:nvSpPr>
            <p:spPr bwMode="auto">
              <a:xfrm rot="10800000" flipH="1">
                <a:off x="2687" y="2278"/>
                <a:ext cx="191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2"/>
              <p:cNvSpPr>
                <a:spLocks noChangeAspect="1" noChangeArrowheads="1"/>
              </p:cNvSpPr>
              <p:nvPr/>
            </p:nvSpPr>
            <p:spPr bwMode="auto">
              <a:xfrm rot="10800000">
                <a:off x="2744" y="2251"/>
                <a:ext cx="54" cy="54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 bwMode="auto">
            <a:xfrm rot="16200000">
              <a:off x="3132752" y="504184"/>
              <a:ext cx="1371600" cy="613757"/>
              <a:chOff x="657" y="3521"/>
              <a:chExt cx="636" cy="272"/>
            </a:xfrm>
          </p:grpSpPr>
          <p:sp>
            <p:nvSpPr>
              <p:cNvPr id="22" name="Line 14"/>
              <p:cNvSpPr>
                <a:spLocks noChangeAspect="1" noChangeShapeType="1"/>
              </p:cNvSpPr>
              <p:nvPr/>
            </p:nvSpPr>
            <p:spPr bwMode="auto">
              <a:xfrm>
                <a:off x="793" y="3612"/>
                <a:ext cx="40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657" y="3566"/>
                <a:ext cx="636" cy="170"/>
              </a:xfrm>
              <a:prstGeom prst="rightArrow">
                <a:avLst>
                  <a:gd name="adj1" fmla="val 50000"/>
                  <a:gd name="adj2" fmla="val 93529"/>
                </a:avLst>
              </a:prstGeom>
              <a:solidFill>
                <a:srgbClr val="FFFF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16"/>
              <p:cNvSpPr>
                <a:spLocks noChangeAspect="1" noChangeArrowheads="1"/>
              </p:cNvSpPr>
              <p:nvPr/>
            </p:nvSpPr>
            <p:spPr bwMode="auto">
              <a:xfrm>
                <a:off x="793" y="3521"/>
                <a:ext cx="272" cy="272"/>
              </a:xfrm>
              <a:prstGeom prst="ellipse">
                <a:avLst/>
              </a:prstGeom>
              <a:solidFill>
                <a:srgbClr val="FFFF99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 bwMode="auto">
            <a:xfrm rot="5400000">
              <a:off x="3616219" y="879203"/>
              <a:ext cx="412534" cy="121178"/>
              <a:chOff x="2687" y="2251"/>
              <a:chExt cx="191" cy="54"/>
            </a:xfrm>
          </p:grpSpPr>
          <p:sp>
            <p:nvSpPr>
              <p:cNvPr id="20" name="Line 18"/>
              <p:cNvSpPr>
                <a:spLocks noChangeAspect="1" noChangeShapeType="1"/>
              </p:cNvSpPr>
              <p:nvPr/>
            </p:nvSpPr>
            <p:spPr bwMode="auto">
              <a:xfrm rot="10800000" flipH="1">
                <a:off x="2687" y="2278"/>
                <a:ext cx="191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9"/>
              <p:cNvSpPr>
                <a:spLocks noChangeAspect="1" noChangeArrowheads="1"/>
              </p:cNvSpPr>
              <p:nvPr/>
            </p:nvSpPr>
            <p:spPr bwMode="auto">
              <a:xfrm rot="10800000">
                <a:off x="2744" y="2251"/>
                <a:ext cx="54" cy="54"/>
              </a:xfrm>
              <a:prstGeom prst="ellipse">
                <a:avLst/>
              </a:prstGeom>
              <a:solidFill>
                <a:srgbClr val="FFCC99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20"/>
            <p:cNvSpPr txBox="1">
              <a:spLocks noChangeAspect="1" noChangeArrowheads="1"/>
            </p:cNvSpPr>
            <p:nvPr/>
          </p:nvSpPr>
          <p:spPr bwMode="auto">
            <a:xfrm>
              <a:off x="3082830" y="713199"/>
              <a:ext cx="240782" cy="275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cs typeface="Arial" pitchFamily="34" charset="0"/>
                </a:rPr>
                <a:t>–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35712" y="2787578"/>
            <a:ext cx="2721944" cy="2084605"/>
            <a:chOff x="304800" y="1524000"/>
            <a:chExt cx="7010400" cy="5334000"/>
          </a:xfrm>
        </p:grpSpPr>
        <p:sp>
          <p:nvSpPr>
            <p:cNvPr id="30" name="Oval 29"/>
            <p:cNvSpPr/>
            <p:nvPr/>
          </p:nvSpPr>
          <p:spPr>
            <a:xfrm>
              <a:off x="2400300" y="3276600"/>
              <a:ext cx="4914900" cy="3581400"/>
            </a:xfrm>
            <a:prstGeom prst="ellipse">
              <a:avLst/>
            </a:prstGeom>
            <a:solidFill>
              <a:srgbClr val="00B05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048000" y="4343400"/>
              <a:ext cx="3429000" cy="16002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 descr="C:\Users\Anselm\AppData\Local\Microsoft\Windows\Temporary Internet Files\Content.IE5\TY1ARSQV\MC90004828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4229100"/>
              <a:ext cx="1412291" cy="1412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>
            <a:xfrm flipV="1">
              <a:off x="4724400" y="3657600"/>
              <a:ext cx="0" cy="3048000"/>
            </a:xfrm>
            <a:prstGeom prst="straightConnector1">
              <a:avLst/>
            </a:prstGeom>
            <a:ln w="635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191000" y="4191000"/>
              <a:ext cx="0" cy="1983792"/>
            </a:xfrm>
            <a:prstGeom prst="straightConnector1">
              <a:avLst/>
            </a:prstGeom>
            <a:ln w="22225">
              <a:solidFill>
                <a:srgbClr val="0054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419600" y="4191000"/>
              <a:ext cx="0" cy="2136191"/>
            </a:xfrm>
            <a:prstGeom prst="straightConnector1">
              <a:avLst/>
            </a:prstGeom>
            <a:ln w="22225">
              <a:solidFill>
                <a:srgbClr val="0054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953000" y="4191000"/>
              <a:ext cx="0" cy="2136191"/>
            </a:xfrm>
            <a:prstGeom prst="straightConnector1">
              <a:avLst/>
            </a:prstGeom>
            <a:ln w="22225">
              <a:solidFill>
                <a:srgbClr val="0054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181600" y="4267200"/>
              <a:ext cx="0" cy="1907592"/>
            </a:xfrm>
            <a:prstGeom prst="straightConnector1">
              <a:avLst/>
            </a:prstGeom>
            <a:ln w="22225">
              <a:solidFill>
                <a:srgbClr val="0054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562600" y="4191000"/>
              <a:ext cx="0" cy="1755192"/>
            </a:xfrm>
            <a:prstGeom prst="straightConnector1">
              <a:avLst/>
            </a:prstGeom>
            <a:ln w="22225">
              <a:solidFill>
                <a:srgbClr val="0054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886200" y="4419600"/>
              <a:ext cx="0" cy="1678992"/>
            </a:xfrm>
            <a:prstGeom prst="straightConnector1">
              <a:avLst/>
            </a:prstGeom>
            <a:ln w="22225">
              <a:solidFill>
                <a:srgbClr val="0054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3505200" y="4572000"/>
              <a:ext cx="0" cy="1295401"/>
            </a:xfrm>
            <a:prstGeom prst="straightConnector1">
              <a:avLst/>
            </a:prstGeom>
            <a:ln w="22225">
              <a:solidFill>
                <a:srgbClr val="0054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867400" y="4495800"/>
              <a:ext cx="0" cy="1374192"/>
            </a:xfrm>
            <a:prstGeom prst="straightConnector1">
              <a:avLst/>
            </a:prstGeom>
            <a:ln w="22225">
              <a:solidFill>
                <a:srgbClr val="00542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04800" y="2819400"/>
              <a:ext cx="3195218" cy="0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07" t="7878" r="81845" b="77108"/>
            <a:stretch/>
          </p:blipFill>
          <p:spPr bwMode="auto">
            <a:xfrm>
              <a:off x="3500018" y="2789583"/>
              <a:ext cx="510485" cy="604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4" name="Straight Arrow Connector 43"/>
            <p:cNvCxnSpPr/>
            <p:nvPr/>
          </p:nvCxnSpPr>
          <p:spPr>
            <a:xfrm flipV="1">
              <a:off x="3500018" y="1524000"/>
              <a:ext cx="2748382" cy="1253656"/>
            </a:xfrm>
            <a:prstGeom prst="straightConnector1">
              <a:avLst/>
            </a:prstGeom>
            <a:ln w="63500">
              <a:solidFill>
                <a:schemeClr val="accent4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-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Artru</a:t>
            </a:r>
            <a:r>
              <a:rPr lang="en-US" dirty="0" smtClean="0"/>
              <a:t> Model for Collins Fragmentation</a:t>
            </a:r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33650" y="12636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1600">
              <a:latin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725" y="1581150"/>
            <a:ext cx="5761038" cy="2460625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64125" y="3563937"/>
            <a:ext cx="2527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</a:t>
            </a:r>
            <a:r>
              <a:rPr lang="en-US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picks up L=-1 to</a:t>
            </a:r>
          </a:p>
          <a:p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compensate for the</a:t>
            </a:r>
          </a:p>
          <a:p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pair S=1 and is emitted</a:t>
            </a:r>
          </a:p>
          <a:p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up.</a:t>
            </a:r>
            <a:endParaRPr lang="el-GR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606675" y="3759200"/>
            <a:ext cx="2178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rgbClr val="336699"/>
                </a:solidFill>
                <a:latin typeface="Arial" pitchFamily="34" charset="0"/>
              </a:rPr>
              <a:t>u-quark absorbs</a:t>
            </a:r>
          </a:p>
          <a:p>
            <a:r>
              <a:rPr lang="en-US">
                <a:solidFill>
                  <a:srgbClr val="336699"/>
                </a:solidFill>
                <a:latin typeface="Arial" pitchFamily="34" charset="0"/>
              </a:rPr>
              <a:t>photon/gluon and </a:t>
            </a:r>
          </a:p>
          <a:p>
            <a:r>
              <a:rPr lang="en-US">
                <a:solidFill>
                  <a:srgbClr val="336699"/>
                </a:solidFill>
                <a:latin typeface="Arial" pitchFamily="34" charset="0"/>
              </a:rPr>
              <a:t>flips it’s Spin.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49563" y="1168400"/>
            <a:ext cx="175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rgbClr val="006600"/>
                </a:solidFill>
                <a:latin typeface="Arial" pitchFamily="34" charset="0"/>
              </a:rPr>
              <a:t>Proton spin </a:t>
            </a:r>
          </a:p>
          <a:p>
            <a:r>
              <a:rPr lang="en-US">
                <a:solidFill>
                  <a:srgbClr val="006600"/>
                </a:solidFill>
                <a:latin typeface="Arial" pitchFamily="34" charset="0"/>
              </a:rPr>
              <a:t>is pointing up!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19650" y="1066800"/>
            <a:ext cx="22034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pitchFamily="34" charset="0"/>
              </a:rPr>
              <a:t>String breaks and</a:t>
            </a:r>
          </a:p>
          <a:p>
            <a:r>
              <a:rPr lang="en-US" dirty="0">
                <a:solidFill>
                  <a:srgbClr val="000099"/>
                </a:solidFill>
                <a:latin typeface="Arial" pitchFamily="34" charset="0"/>
              </a:rPr>
              <a:t>a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</a:rPr>
              <a:t>dd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</a:rPr>
              <a:t>-pair with spin</a:t>
            </a:r>
          </a:p>
          <a:p>
            <a:r>
              <a:rPr lang="en-US" dirty="0">
                <a:solidFill>
                  <a:srgbClr val="000099"/>
                </a:solidFill>
                <a:latin typeface="Arial" pitchFamily="34" charset="0"/>
              </a:rPr>
              <a:t>1 is inserted.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227638" y="1400175"/>
            <a:ext cx="1524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4572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A simple model to illustrate that spin-orbital angular</a:t>
            </a:r>
          </a:p>
          <a:p>
            <a:r>
              <a:rPr lang="en-US" dirty="0">
                <a:latin typeface="Arial" pitchFamily="34" charset="0"/>
              </a:rPr>
              <a:t>momentum coupling can lead to left right </a:t>
            </a:r>
            <a:r>
              <a:rPr lang="en-US" dirty="0" smtClean="0">
                <a:latin typeface="Arial" pitchFamily="34" charset="0"/>
              </a:rPr>
              <a:t>asymmetries in spin-dependent fragmentation</a:t>
            </a:r>
            <a:r>
              <a:rPr lang="en-US" dirty="0">
                <a:latin typeface="Arial" pitchFamily="34" charset="0"/>
              </a:rPr>
              <a:t>: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89538" y="2008187"/>
            <a:ext cx="863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L = -1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72588" y="2348514"/>
            <a:ext cx="300887" cy="925896"/>
            <a:chOff x="533400" y="2522561"/>
            <a:chExt cx="995782" cy="3048000"/>
          </a:xfrm>
        </p:grpSpPr>
        <p:sp>
          <p:nvSpPr>
            <p:cNvPr id="21" name="Oval 20"/>
            <p:cNvSpPr/>
            <p:nvPr/>
          </p:nvSpPr>
          <p:spPr>
            <a:xfrm>
              <a:off x="802691" y="3208361"/>
              <a:ext cx="264109" cy="16002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" descr="C:\Users\Anselm\AppData\Local\Microsoft\Windows\Temporary Internet Files\Content.IE5\TY1ARSQV\MC900048285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510570"/>
              <a:ext cx="995782" cy="99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 flipV="1">
              <a:off x="949909" y="2522561"/>
              <a:ext cx="0" cy="3048000"/>
            </a:xfrm>
            <a:prstGeom prst="straightConnector1">
              <a:avLst/>
            </a:prstGeom>
            <a:ln w="635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914400" y="3055961"/>
              <a:ext cx="0" cy="2136191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79482" y="5486860"/>
            <a:ext cx="64884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Di-hadron measurements:</a:t>
            </a:r>
          </a:p>
          <a:p>
            <a:r>
              <a:rPr lang="en-US" sz="2800" dirty="0" smtClean="0"/>
              <a:t> Can have relative angular </a:t>
            </a:r>
            <a:r>
              <a:rPr lang="en-US" sz="2800" dirty="0" smtClean="0"/>
              <a:t>momentum</a:t>
            </a:r>
          </a:p>
          <a:p>
            <a:r>
              <a:rPr lang="en-US" sz="2800" dirty="0" smtClean="0"/>
              <a:t>Advantage: Collinear </a:t>
            </a:r>
            <a:r>
              <a:rPr lang="en-US" sz="2800" dirty="0"/>
              <a:t>f</a:t>
            </a:r>
            <a:r>
              <a:rPr lang="en-US" sz="2800" dirty="0" smtClean="0"/>
              <a:t>ramework applicable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0296" y="294182"/>
            <a:ext cx="73152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Collins Effect In Jets</a:t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558800" y="5522913"/>
          <a:ext cx="267017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3" imgW="1460500" imgH="469900" progId="Equation.3">
                  <p:embed/>
                </p:oleObj>
              </mc:Choice>
              <mc:Fallback>
                <p:oleObj name="Equation" r:id="rId3" imgW="1460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5522913"/>
                        <a:ext cx="2670175" cy="85883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 w="31750">
                        <a:solidFill>
                          <a:srgbClr val="3333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3895323" y="406393"/>
            <a:ext cx="5114894" cy="4546601"/>
            <a:chOff x="3011515" y="4114800"/>
            <a:chExt cx="5114894" cy="4546601"/>
          </a:xfrm>
        </p:grpSpPr>
        <p:sp>
          <p:nvSpPr>
            <p:cNvPr id="64" name="Oval 2"/>
            <p:cNvSpPr>
              <a:spLocks/>
            </p:cNvSpPr>
            <p:nvPr/>
          </p:nvSpPr>
          <p:spPr bwMode="auto">
            <a:xfrm flipH="1">
              <a:off x="6716280" y="4495800"/>
              <a:ext cx="546266" cy="5461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FF"/>
                </a:gs>
              </a:gsLst>
              <a:lin ang="19140000" scaled="1"/>
            </a:gra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AutoShape 3"/>
            <p:cNvSpPr>
              <a:spLocks/>
            </p:cNvSpPr>
            <p:nvPr/>
          </p:nvSpPr>
          <p:spPr bwMode="auto">
            <a:xfrm rot="21442665" flipH="1">
              <a:off x="3011515" y="4557713"/>
              <a:ext cx="5033907" cy="4103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8774" y="2585"/>
                  </a:lnTo>
                  <a:lnTo>
                    <a:pt x="21600" y="21600"/>
                  </a:lnTo>
                  <a:lnTo>
                    <a:pt x="5104" y="15368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191919">
                    <a:alpha val="60999"/>
                  </a:srgbClr>
                </a:gs>
                <a:gs pos="100000">
                  <a:srgbClr val="CCCCCC">
                    <a:alpha val="60999"/>
                  </a:srgbClr>
                </a:gs>
              </a:gsLst>
              <a:lin ang="2082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4"/>
            <p:cNvSpPr>
              <a:spLocks noChangeShapeType="1"/>
            </p:cNvSpPr>
            <p:nvPr/>
          </p:nvSpPr>
          <p:spPr bwMode="auto">
            <a:xfrm flipH="1">
              <a:off x="3832502" y="6210300"/>
              <a:ext cx="4293907" cy="238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flipH="1">
              <a:off x="5001258" y="4724400"/>
              <a:ext cx="1981803" cy="3351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AutoShape 6"/>
            <p:cNvSpPr>
              <a:spLocks/>
            </p:cNvSpPr>
            <p:nvPr/>
          </p:nvSpPr>
          <p:spPr bwMode="auto">
            <a:xfrm flipH="1">
              <a:off x="6144606" y="5867400"/>
              <a:ext cx="317597" cy="2413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7280" y="0"/>
                  </a:lnTo>
                  <a:lnTo>
                    <a:pt x="12960" y="2274"/>
                  </a:lnTo>
                  <a:lnTo>
                    <a:pt x="8640" y="5684"/>
                  </a:lnTo>
                  <a:lnTo>
                    <a:pt x="4320" y="10232"/>
                  </a:lnTo>
                  <a:lnTo>
                    <a:pt x="1728" y="15916"/>
                  </a:lnTo>
                  <a:lnTo>
                    <a:pt x="0" y="21600"/>
                  </a:lnTo>
                </a:path>
              </a:pathLst>
            </a:custGeom>
            <a:noFill/>
            <a:ln w="762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AutoShape 7"/>
            <p:cNvSpPr>
              <a:spLocks/>
            </p:cNvSpPr>
            <p:nvPr/>
          </p:nvSpPr>
          <p:spPr bwMode="auto">
            <a:xfrm flipH="1">
              <a:off x="5852417" y="5803900"/>
              <a:ext cx="1600687" cy="19685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8171" y="4877"/>
                  </a:lnTo>
                  <a:lnTo>
                    <a:pt x="21600" y="21600"/>
                  </a:lnTo>
                  <a:lnTo>
                    <a:pt x="6962" y="1766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000000">
                    <a:alpha val="84999"/>
                  </a:srgbClr>
                </a:gs>
                <a:gs pos="100000">
                  <a:srgbClr val="B3B3B3">
                    <a:alpha val="84999"/>
                  </a:srgbClr>
                </a:gs>
              </a:gsLst>
              <a:lin ang="210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8"/>
            <p:cNvSpPr>
              <a:spLocks noChangeShapeType="1"/>
            </p:cNvSpPr>
            <p:nvPr/>
          </p:nvSpPr>
          <p:spPr bwMode="auto">
            <a:xfrm flipH="1">
              <a:off x="4632846" y="5727700"/>
              <a:ext cx="3048928" cy="9763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AutoShape 9"/>
            <p:cNvSpPr>
              <a:spLocks/>
            </p:cNvSpPr>
            <p:nvPr/>
          </p:nvSpPr>
          <p:spPr bwMode="auto">
            <a:xfrm rot="5400000" flipH="1">
              <a:off x="5534994" y="5486352"/>
              <a:ext cx="1143000" cy="317597"/>
            </a:xfrm>
            <a:prstGeom prst="rightArrow">
              <a:avLst>
                <a:gd name="adj1" fmla="val 15000"/>
                <a:gd name="adj2" fmla="val 62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 rot="10800000" flipH="1">
              <a:off x="6576537" y="4724400"/>
              <a:ext cx="406524" cy="6985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 flipH="1">
              <a:off x="5001258" y="7340600"/>
              <a:ext cx="431931" cy="736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2"/>
            <p:cNvSpPr>
              <a:spLocks/>
            </p:cNvSpPr>
            <p:nvPr/>
          </p:nvSpPr>
          <p:spPr bwMode="auto">
            <a:xfrm flipH="1">
              <a:off x="4645550" y="7924800"/>
              <a:ext cx="546266" cy="5461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FF"/>
                </a:gs>
              </a:gsLst>
              <a:lin ang="19140000" scaled="1"/>
            </a:gradFill>
            <a:ln w="127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AutoShape 13"/>
            <p:cNvSpPr>
              <a:spLocks/>
            </p:cNvSpPr>
            <p:nvPr/>
          </p:nvSpPr>
          <p:spPr bwMode="auto">
            <a:xfrm flipH="1">
              <a:off x="5903233" y="5422900"/>
              <a:ext cx="1003605" cy="21590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590" y="8357"/>
                  </a:moveTo>
                  <a:lnTo>
                    <a:pt x="21600" y="21600"/>
                  </a:lnTo>
                  <a:lnTo>
                    <a:pt x="4101" y="14104"/>
                  </a:lnTo>
                  <a:lnTo>
                    <a:pt x="0" y="0"/>
                  </a:lnTo>
                  <a:lnTo>
                    <a:pt x="17590" y="8357"/>
                  </a:lnTo>
                  <a:close/>
                  <a:moveTo>
                    <a:pt x="17590" y="8357"/>
                  </a:moveTo>
                </a:path>
              </a:pathLst>
            </a:custGeom>
            <a:gradFill rotWithShape="0">
              <a:gsLst>
                <a:gs pos="0">
                  <a:srgbClr val="0000FF">
                    <a:alpha val="73000"/>
                  </a:srgbClr>
                </a:gs>
                <a:gs pos="100000">
                  <a:srgbClr val="66FFFF">
                    <a:alpha val="73000"/>
                  </a:srgbClr>
                </a:gs>
              </a:gsLst>
              <a:lin ang="21000000" scaled="1"/>
            </a:gradFill>
            <a:ln w="254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H="1">
              <a:off x="6004863" y="6019800"/>
              <a:ext cx="88927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5"/>
            <p:cNvSpPr>
              <a:spLocks noChangeShapeType="1"/>
            </p:cNvSpPr>
            <p:nvPr/>
          </p:nvSpPr>
          <p:spPr bwMode="auto">
            <a:xfrm>
              <a:off x="6004863" y="6172200"/>
              <a:ext cx="0" cy="203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6"/>
            <p:cNvSpPr>
              <a:spLocks noChangeShapeType="1"/>
            </p:cNvSpPr>
            <p:nvPr/>
          </p:nvSpPr>
          <p:spPr bwMode="auto">
            <a:xfrm rot="10800000" flipH="1">
              <a:off x="5788898" y="7213600"/>
              <a:ext cx="152446" cy="965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 rot="10800000" flipH="1">
              <a:off x="5839713" y="6235700"/>
              <a:ext cx="266781" cy="1625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8"/>
            <p:cNvSpPr>
              <a:spLocks noChangeShapeType="1"/>
            </p:cNvSpPr>
            <p:nvPr/>
          </p:nvSpPr>
          <p:spPr bwMode="auto">
            <a:xfrm rot="10800000">
              <a:off x="6119198" y="6223000"/>
              <a:ext cx="508155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9"/>
            <p:cNvSpPr>
              <a:spLocks noChangeShapeType="1"/>
            </p:cNvSpPr>
            <p:nvPr/>
          </p:nvSpPr>
          <p:spPr bwMode="auto">
            <a:xfrm rot="10800000">
              <a:off x="6424091" y="6553200"/>
              <a:ext cx="317597" cy="317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20"/>
            <p:cNvSpPr>
              <a:spLocks/>
            </p:cNvSpPr>
            <p:nvPr/>
          </p:nvSpPr>
          <p:spPr bwMode="auto">
            <a:xfrm rot="20482482" flipH="1">
              <a:off x="6462203" y="7112000"/>
              <a:ext cx="63519" cy="2794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9257" y="2979"/>
                  </a:lnTo>
                  <a:lnTo>
                    <a:pt x="3086" y="6703"/>
                  </a:lnTo>
                  <a:lnTo>
                    <a:pt x="0" y="11172"/>
                  </a:lnTo>
                  <a:lnTo>
                    <a:pt x="0" y="14897"/>
                  </a:lnTo>
                  <a:lnTo>
                    <a:pt x="6171" y="2160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 flipH="1">
              <a:off x="5865121" y="7366000"/>
              <a:ext cx="762232" cy="2667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2"/>
            <p:cNvSpPr>
              <a:spLocks/>
            </p:cNvSpPr>
            <p:nvPr/>
          </p:nvSpPr>
          <p:spPr bwMode="auto">
            <a:xfrm>
              <a:off x="6190658" y="7099300"/>
              <a:ext cx="360472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900" i="1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Φ</a:t>
              </a:r>
              <a:r>
                <a:rPr lang="en-US" sz="1900" i="1" baseline="-6000">
                  <a:solidFill>
                    <a:srgbClr val="FFFFFF"/>
                  </a:solidFill>
                  <a:ea typeface="Gill Sans" charset="0"/>
                  <a:cs typeface="Gill Sans" charset="0"/>
                </a:rPr>
                <a:t>h</a:t>
              </a:r>
            </a:p>
          </p:txBody>
        </p:sp>
        <p:sp>
          <p:nvSpPr>
            <p:cNvPr id="85" name="Rectangle 23"/>
            <p:cNvSpPr>
              <a:spLocks/>
            </p:cNvSpPr>
            <p:nvPr/>
          </p:nvSpPr>
          <p:spPr bwMode="auto">
            <a:xfrm>
              <a:off x="4329541" y="7416800"/>
              <a:ext cx="855923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FFFF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–p</a:t>
              </a:r>
              <a:r>
                <a:rPr lang="en-US" sz="2100" baseline="-6000">
                  <a:solidFill>
                    <a:srgbClr val="FFFF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beam</a:t>
              </a:r>
            </a:p>
          </p:txBody>
        </p:sp>
        <p:sp>
          <p:nvSpPr>
            <p:cNvPr id="86" name="Rectangle 24"/>
            <p:cNvSpPr>
              <a:spLocks/>
            </p:cNvSpPr>
            <p:nvPr/>
          </p:nvSpPr>
          <p:spPr bwMode="auto">
            <a:xfrm>
              <a:off x="6754392" y="5080000"/>
              <a:ext cx="706653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0000FF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p</a:t>
              </a:r>
              <a:r>
                <a:rPr lang="en-US" sz="2100" baseline="-6000">
                  <a:solidFill>
                    <a:srgbClr val="0000FF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beam</a:t>
              </a:r>
            </a:p>
          </p:txBody>
        </p:sp>
        <p:sp>
          <p:nvSpPr>
            <p:cNvPr id="87" name="Rectangle 25"/>
            <p:cNvSpPr>
              <a:spLocks/>
            </p:cNvSpPr>
            <p:nvPr/>
          </p:nvSpPr>
          <p:spPr bwMode="auto">
            <a:xfrm>
              <a:off x="5615808" y="5276850"/>
              <a:ext cx="425580" cy="4064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0000FF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S</a:t>
              </a:r>
              <a:r>
                <a:rPr lang="en-US" sz="2100" baseline="-6000">
                  <a:solidFill>
                    <a:srgbClr val="0000FF"/>
                  </a:solidFill>
                  <a:latin typeface="Arial Italic" charset="0"/>
                  <a:ea typeface="Apple Symbols" charset="2"/>
                  <a:cs typeface="Apple Symbols" charset="2"/>
                  <a:sym typeface="Arial Italic" charset="0"/>
                </a:rPr>
                <a:t>⊥</a:t>
              </a:r>
            </a:p>
          </p:txBody>
        </p:sp>
        <p:sp>
          <p:nvSpPr>
            <p:cNvPr id="88" name="Rectangle 26"/>
            <p:cNvSpPr>
              <a:spLocks/>
            </p:cNvSpPr>
            <p:nvPr/>
          </p:nvSpPr>
          <p:spPr bwMode="auto">
            <a:xfrm>
              <a:off x="6344692" y="6197600"/>
              <a:ext cx="382704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p</a:t>
              </a:r>
              <a:r>
                <a:rPr lang="en-US" sz="2100" baseline="-6000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π</a:t>
              </a:r>
            </a:p>
          </p:txBody>
        </p:sp>
        <p:sp>
          <p:nvSpPr>
            <p:cNvPr id="89" name="Rectangle 27"/>
            <p:cNvSpPr>
              <a:spLocks/>
            </p:cNvSpPr>
            <p:nvPr/>
          </p:nvSpPr>
          <p:spPr bwMode="auto">
            <a:xfrm>
              <a:off x="5457009" y="8178800"/>
              <a:ext cx="608198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P</a:t>
              </a:r>
              <a:r>
                <a:rPr lang="en-US" sz="2100" baseline="-6000">
                  <a:solidFill>
                    <a:srgbClr val="FF0000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JET</a:t>
              </a:r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flipH="1">
              <a:off x="5890529" y="6781800"/>
              <a:ext cx="851159" cy="812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"/>
            <p:cNvSpPr>
              <a:spLocks/>
            </p:cNvSpPr>
            <p:nvPr/>
          </p:nvSpPr>
          <p:spPr bwMode="auto">
            <a:xfrm>
              <a:off x="6114434" y="6743700"/>
              <a:ext cx="282661" cy="3937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100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j</a:t>
              </a:r>
              <a:r>
                <a:rPr lang="en-US" sz="2100" baseline="-6000">
                  <a:solidFill>
                    <a:schemeClr val="tx1"/>
                  </a:solidFill>
                  <a:latin typeface="Arial Italic" charset="0"/>
                  <a:ea typeface="Arial Italic" charset="0"/>
                  <a:cs typeface="Arial Italic" charset="0"/>
                  <a:sym typeface="Arial Italic" charset="0"/>
                </a:rPr>
                <a:t>T</a:t>
              </a:r>
            </a:p>
          </p:txBody>
        </p:sp>
        <p:sp>
          <p:nvSpPr>
            <p:cNvPr id="92" name="Rectangle 32"/>
            <p:cNvSpPr>
              <a:spLocks/>
            </p:cNvSpPr>
            <p:nvPr/>
          </p:nvSpPr>
          <p:spPr bwMode="auto">
            <a:xfrm>
              <a:off x="6154134" y="5340350"/>
              <a:ext cx="535150" cy="5588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 i="1" dirty="0">
                  <a:solidFill>
                    <a:srgbClr val="FFFFFF"/>
                  </a:solidFill>
                  <a:ea typeface="Lucida Grande" charset="0"/>
                  <a:cs typeface="Lucida Grande" charset="0"/>
                </a:rPr>
                <a:t>Φ</a:t>
              </a:r>
              <a:r>
                <a:rPr lang="en-US" sz="3000" b="1" i="1" baseline="-6000" dirty="0">
                  <a:solidFill>
                    <a:srgbClr val="FFFFFF"/>
                  </a:solidFill>
                  <a:ea typeface="Gill Sans" charset="0"/>
                  <a:cs typeface="Gill Sans" charset="0"/>
                </a:rPr>
                <a:t>S</a:t>
              </a:r>
            </a:p>
          </p:txBody>
        </p:sp>
        <p:sp>
          <p:nvSpPr>
            <p:cNvPr id="93" name="AutoShape 9"/>
            <p:cNvSpPr>
              <a:spLocks/>
            </p:cNvSpPr>
            <p:nvPr/>
          </p:nvSpPr>
          <p:spPr bwMode="auto">
            <a:xfrm rot="5400000" flipH="1">
              <a:off x="6769100" y="4152900"/>
              <a:ext cx="457200" cy="381000"/>
            </a:xfrm>
            <a:prstGeom prst="rightArrow">
              <a:avLst>
                <a:gd name="adj1" fmla="val 15000"/>
                <a:gd name="adj2" fmla="val 62000"/>
              </a:avLst>
            </a:prstGeom>
            <a:solidFill>
              <a:srgbClr val="FF12B7"/>
            </a:solidFill>
            <a:ln w="25400">
              <a:solidFill>
                <a:srgbClr val="FF12B7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10296" y="1582333"/>
            <a:ext cx="4185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 Look for spin dependent </a:t>
            </a:r>
            <a:r>
              <a:rPr lang="en-US" dirty="0" err="1" smtClean="0"/>
              <a:t>azimuthal</a:t>
            </a:r>
            <a:r>
              <a:rPr lang="en-US" dirty="0" smtClean="0"/>
              <a:t> distributions of charged </a:t>
            </a:r>
            <a:r>
              <a:rPr lang="en-US" dirty="0" err="1" smtClean="0"/>
              <a:t>pions</a:t>
            </a:r>
            <a:r>
              <a:rPr lang="en-US" dirty="0" smtClean="0"/>
              <a:t> inside the jets!  First proposed by F. Yuan in  </a:t>
            </a:r>
            <a:r>
              <a:rPr b="1" dirty="0" smtClean="0"/>
              <a:t>Phys.Rev.Lett.100:032003</a:t>
            </a:r>
            <a:r>
              <a:rPr lang="en-US" b="1" dirty="0" smtClean="0"/>
              <a:t>.</a:t>
            </a:r>
          </a:p>
          <a:p>
            <a:pPr>
              <a:buFont typeface="Wingdings" charset="2"/>
              <a:buChar char="§"/>
            </a:pPr>
            <a:endParaRPr lang="en-US" b="1" dirty="0" smtClean="0"/>
          </a:p>
          <a:p>
            <a:pPr>
              <a:buFont typeface="Wingdings" charset="2"/>
              <a:buChar char="§"/>
            </a:pPr>
            <a:r>
              <a:rPr lang="en-US" b="1" dirty="0" smtClean="0"/>
              <a:t> Measure average weighted yield:</a:t>
            </a:r>
            <a:endParaRPr lang="en-US" dirty="0" smtClean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6</a:t>
            </a:fld>
            <a:endParaRPr dirty="0"/>
          </a:p>
        </p:txBody>
      </p:sp>
      <p:graphicFrame>
        <p:nvGraphicFramePr>
          <p:cNvPr id="28262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870425"/>
              </p:ext>
            </p:extLst>
          </p:nvPr>
        </p:nvGraphicFramePr>
        <p:xfrm>
          <a:off x="3804084" y="5558270"/>
          <a:ext cx="5206133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5" imgW="1892300" imgH="215900" progId="Equation.3">
                  <p:embed/>
                </p:oleObj>
              </mc:Choice>
              <mc:Fallback>
                <p:oleObj name="Equation" r:id="rId5" imgW="1892300" imgH="215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084" y="5558270"/>
                        <a:ext cx="5206133" cy="70326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3175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rot="16200000" flipV="1">
            <a:off x="6520700" y="6396509"/>
            <a:ext cx="30400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38200" y="6553994"/>
            <a:ext cx="58353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683853" y="6415880"/>
            <a:ext cx="31028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Correlation Measurements: of </a:t>
            </a:r>
            <a:r>
              <a:rPr lang="en-US" dirty="0" err="1" smtClean="0"/>
              <a:t>Pions</a:t>
            </a:r>
            <a:r>
              <a:rPr lang="en-US" dirty="0" smtClean="0"/>
              <a:t> in Jets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8" y="1600200"/>
            <a:ext cx="8175302" cy="466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6396243"/>
            <a:ext cx="438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predictions, also for di-hadrons?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229600" cy="966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l"/>
            <a:r>
              <a:rPr lang="en-US" altLang="ja-JP" b="0" dirty="0" smtClean="0">
                <a:ea typeface="ＭＳ Ｐゴシック" pitchFamily="34" charset="-128"/>
              </a:rPr>
              <a:t>The RHIC Polarized Collider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145" y="5257800"/>
            <a:ext cx="86713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Versatility: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Polarized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err="1" smtClean="0"/>
              <a:t>Sqrt</a:t>
            </a:r>
            <a:r>
              <a:rPr lang="en-US" dirty="0" smtClean="0"/>
              <a:t>(s) collisions at 62.4 </a:t>
            </a:r>
            <a:r>
              <a:rPr lang="en-US" dirty="0" err="1" smtClean="0"/>
              <a:t>GeV</a:t>
            </a:r>
            <a:r>
              <a:rPr lang="en-US" dirty="0" smtClean="0"/>
              <a:t>, 200 </a:t>
            </a:r>
            <a:r>
              <a:rPr lang="en-US" dirty="0" err="1" smtClean="0"/>
              <a:t>GeV</a:t>
            </a:r>
            <a:r>
              <a:rPr lang="en-US" dirty="0" smtClean="0"/>
              <a:t> and 500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Recent Spin Runs: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2011 500 </a:t>
            </a:r>
            <a:r>
              <a:rPr lang="en-US" dirty="0" err="1" smtClean="0"/>
              <a:t>GeV</a:t>
            </a:r>
            <a:r>
              <a:rPr lang="en-US" dirty="0" smtClean="0"/>
              <a:t>, longitudinal at </a:t>
            </a:r>
            <a:r>
              <a:rPr lang="en-US" dirty="0" err="1" smtClean="0"/>
              <a:t>Phenix</a:t>
            </a:r>
            <a:r>
              <a:rPr lang="en-US" dirty="0" smtClean="0"/>
              <a:t>, transverse at STAR ~30 </a:t>
            </a:r>
            <a:r>
              <a:rPr lang="en-US" dirty="0" err="1" smtClean="0"/>
              <a:t>pb</a:t>
            </a:r>
            <a:r>
              <a:rPr lang="en-US" dirty="0" smtClean="0"/>
              <a:t>^-1 sampled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2012 200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/>
              <a:t>Phenix</a:t>
            </a:r>
            <a:r>
              <a:rPr lang="en-US" dirty="0" smtClean="0"/>
              <a:t> and STAR, transverse ~20 </a:t>
            </a:r>
            <a:r>
              <a:rPr lang="en-US" dirty="0" err="1" smtClean="0"/>
              <a:t>pb</a:t>
            </a:r>
            <a:r>
              <a:rPr lang="en-US" dirty="0" smtClean="0"/>
              <a:t>^-1 sampled (at STAR: ~x10 statistics)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1" y="1066801"/>
            <a:ext cx="4511789" cy="3803650"/>
            <a:chOff x="228600" y="1066800"/>
            <a:chExt cx="7612063" cy="4124325"/>
          </a:xfrm>
        </p:grpSpPr>
        <p:sp>
          <p:nvSpPr>
            <p:cNvPr id="22531" name="Line 6"/>
            <p:cNvSpPr>
              <a:spLocks noChangeShapeType="1"/>
            </p:cNvSpPr>
            <p:nvPr/>
          </p:nvSpPr>
          <p:spPr bwMode="auto">
            <a:xfrm>
              <a:off x="2762250" y="4248150"/>
              <a:ext cx="109538" cy="428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Freeform 7"/>
            <p:cNvSpPr>
              <a:spLocks/>
            </p:cNvSpPr>
            <p:nvPr/>
          </p:nvSpPr>
          <p:spPr bwMode="auto">
            <a:xfrm>
              <a:off x="6270625" y="2532063"/>
              <a:ext cx="463550" cy="390525"/>
            </a:xfrm>
            <a:custGeom>
              <a:avLst/>
              <a:gdLst>
                <a:gd name="T0" fmla="*/ 0 w 292"/>
                <a:gd name="T1" fmla="*/ 2147483647 h 246"/>
                <a:gd name="T2" fmla="*/ 2147483647 w 292"/>
                <a:gd name="T3" fmla="*/ 2147483647 h 246"/>
                <a:gd name="T4" fmla="*/ 2147483647 w 292"/>
                <a:gd name="T5" fmla="*/ 2147483647 h 246"/>
                <a:gd name="T6" fmla="*/ 2147483647 w 292"/>
                <a:gd name="T7" fmla="*/ 2147483647 h 246"/>
                <a:gd name="T8" fmla="*/ 2147483647 w 292"/>
                <a:gd name="T9" fmla="*/ 2147483647 h 246"/>
                <a:gd name="T10" fmla="*/ 2147483647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33" name="Rectangle 8"/>
            <p:cNvSpPr>
              <a:spLocks noChangeArrowheads="1"/>
            </p:cNvSpPr>
            <p:nvPr/>
          </p:nvSpPr>
          <p:spPr bwMode="auto">
            <a:xfrm>
              <a:off x="3865563" y="1066800"/>
              <a:ext cx="11064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34" name="Rectangle 9"/>
            <p:cNvSpPr>
              <a:spLocks noChangeArrowheads="1"/>
            </p:cNvSpPr>
            <p:nvPr/>
          </p:nvSpPr>
          <p:spPr bwMode="auto">
            <a:xfrm>
              <a:off x="5981700" y="1174750"/>
              <a:ext cx="1830388" cy="48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35" name="Rectangle 10"/>
            <p:cNvSpPr>
              <a:spLocks noChangeArrowheads="1"/>
            </p:cNvSpPr>
            <p:nvPr/>
          </p:nvSpPr>
          <p:spPr bwMode="auto">
            <a:xfrm>
              <a:off x="6538913" y="2749550"/>
              <a:ext cx="10207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36" name="Rectangle 11"/>
            <p:cNvSpPr>
              <a:spLocks noChangeArrowheads="1"/>
            </p:cNvSpPr>
            <p:nvPr/>
          </p:nvSpPr>
          <p:spPr bwMode="auto">
            <a:xfrm>
              <a:off x="4295775" y="3163888"/>
              <a:ext cx="102076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37" name="Rectangle 12"/>
            <p:cNvSpPr>
              <a:spLocks noChangeArrowheads="1"/>
            </p:cNvSpPr>
            <p:nvPr/>
          </p:nvSpPr>
          <p:spPr bwMode="auto">
            <a:xfrm>
              <a:off x="1290638" y="2981325"/>
              <a:ext cx="1039812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38" name="Rectangle 13"/>
            <p:cNvSpPr>
              <a:spLocks noChangeArrowheads="1"/>
            </p:cNvSpPr>
            <p:nvPr/>
          </p:nvSpPr>
          <p:spPr bwMode="auto">
            <a:xfrm>
              <a:off x="6477000" y="1524000"/>
              <a:ext cx="13636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A</a:t>
              </a:r>
              <a:r>
                <a:rPr lang="en-US" altLang="ja-JP" sz="1400" b="1" i="1" baseline="-25000"/>
                <a:t>N</a:t>
              </a:r>
              <a:r>
                <a:rPr lang="en-US" altLang="ja-JP" sz="1400" b="1" i="1"/>
                <a:t>DY/ BRAHMS</a:t>
              </a:r>
              <a:r>
                <a:rPr lang="en-US" altLang="ja-JP" sz="1400" b="1" i="1" u="sng"/>
                <a:t> </a:t>
              </a:r>
              <a:endParaRPr lang="en-US" altLang="ja-JP" sz="2400"/>
            </a:p>
          </p:txBody>
        </p:sp>
        <p:sp>
          <p:nvSpPr>
            <p:cNvPr id="22539" name="Rectangle 14"/>
            <p:cNvSpPr>
              <a:spLocks noChangeArrowheads="1"/>
            </p:cNvSpPr>
            <p:nvPr/>
          </p:nvSpPr>
          <p:spPr bwMode="auto">
            <a:xfrm>
              <a:off x="4056063" y="2716213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STAR</a:t>
              </a:r>
              <a:endParaRPr lang="en-US" altLang="ja-JP" sz="2400"/>
            </a:p>
          </p:txBody>
        </p:sp>
        <p:sp>
          <p:nvSpPr>
            <p:cNvPr id="22540" name="Rectangle 15"/>
            <p:cNvSpPr>
              <a:spLocks noChangeArrowheads="1"/>
            </p:cNvSpPr>
            <p:nvPr/>
          </p:nvSpPr>
          <p:spPr bwMode="auto">
            <a:xfrm>
              <a:off x="1957388" y="2405063"/>
              <a:ext cx="720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PHENIX</a:t>
              </a:r>
              <a:endParaRPr lang="en-US" altLang="ja-JP" sz="2400"/>
            </a:p>
          </p:txBody>
        </p:sp>
        <p:sp>
          <p:nvSpPr>
            <p:cNvPr id="22541" name="Rectangle 16"/>
            <p:cNvSpPr>
              <a:spLocks noChangeArrowheads="1"/>
            </p:cNvSpPr>
            <p:nvPr/>
          </p:nvSpPr>
          <p:spPr bwMode="auto">
            <a:xfrm>
              <a:off x="3733800" y="1981200"/>
              <a:ext cx="9032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42" name="Rectangle 17"/>
            <p:cNvSpPr>
              <a:spLocks noChangeArrowheads="1"/>
            </p:cNvSpPr>
            <p:nvPr/>
          </p:nvSpPr>
          <p:spPr bwMode="auto">
            <a:xfrm>
              <a:off x="3536950" y="4149725"/>
              <a:ext cx="53181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43" name="Rectangle 18"/>
            <p:cNvSpPr>
              <a:spLocks noChangeArrowheads="1"/>
            </p:cNvSpPr>
            <p:nvPr/>
          </p:nvSpPr>
          <p:spPr bwMode="auto">
            <a:xfrm>
              <a:off x="3702050" y="4249738"/>
              <a:ext cx="39211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500" b="1"/>
                <a:t>AGS</a:t>
              </a:r>
              <a:endParaRPr lang="en-US" altLang="ja-JP" sz="2400"/>
            </a:p>
          </p:txBody>
        </p:sp>
        <p:sp>
          <p:nvSpPr>
            <p:cNvPr id="22544" name="Rectangle 19"/>
            <p:cNvSpPr>
              <a:spLocks noChangeArrowheads="1"/>
            </p:cNvSpPr>
            <p:nvPr/>
          </p:nvSpPr>
          <p:spPr bwMode="auto">
            <a:xfrm>
              <a:off x="1584325" y="4044950"/>
              <a:ext cx="62865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45" name="Rectangle 20"/>
            <p:cNvSpPr>
              <a:spLocks noChangeArrowheads="1"/>
            </p:cNvSpPr>
            <p:nvPr/>
          </p:nvSpPr>
          <p:spPr bwMode="auto">
            <a:xfrm>
              <a:off x="2209800" y="3808413"/>
              <a:ext cx="4095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000" b="1"/>
                <a:t>LINAC</a:t>
              </a:r>
              <a:endParaRPr lang="en-US" altLang="ja-JP" sz="800"/>
            </a:p>
          </p:txBody>
        </p:sp>
        <p:sp>
          <p:nvSpPr>
            <p:cNvPr id="22546" name="Rectangle 21"/>
            <p:cNvSpPr>
              <a:spLocks noChangeArrowheads="1"/>
            </p:cNvSpPr>
            <p:nvPr/>
          </p:nvSpPr>
          <p:spPr bwMode="auto">
            <a:xfrm>
              <a:off x="2819400" y="3886200"/>
              <a:ext cx="49371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800" b="1">
                  <a:solidFill>
                    <a:srgbClr val="000000"/>
                  </a:solidFill>
                </a:rPr>
                <a:t>BOOSTER</a:t>
              </a:r>
              <a:endParaRPr lang="en-US" altLang="ja-JP" sz="800"/>
            </a:p>
          </p:txBody>
        </p:sp>
        <p:sp>
          <p:nvSpPr>
            <p:cNvPr id="22547" name="Rectangle 22"/>
            <p:cNvSpPr>
              <a:spLocks noChangeArrowheads="1"/>
            </p:cNvSpPr>
            <p:nvPr/>
          </p:nvSpPr>
          <p:spPr bwMode="auto">
            <a:xfrm>
              <a:off x="2212975" y="3490913"/>
              <a:ext cx="99536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48" name="Oval 23"/>
            <p:cNvSpPr>
              <a:spLocks noChangeArrowheads="1"/>
            </p:cNvSpPr>
            <p:nvPr/>
          </p:nvSpPr>
          <p:spPr bwMode="auto">
            <a:xfrm>
              <a:off x="3062288" y="4011613"/>
              <a:ext cx="1658937" cy="7445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49" name="Arc 24"/>
            <p:cNvSpPr>
              <a:spLocks/>
            </p:cNvSpPr>
            <p:nvPr/>
          </p:nvSpPr>
          <p:spPr bwMode="auto">
            <a:xfrm flipH="1">
              <a:off x="2409825" y="1579563"/>
              <a:ext cx="1897063" cy="711200"/>
            </a:xfrm>
            <a:custGeom>
              <a:avLst/>
              <a:gdLst>
                <a:gd name="T0" fmla="*/ 2147483647 w 15493"/>
                <a:gd name="T1" fmla="*/ 0 h 21120"/>
                <a:gd name="T2" fmla="*/ 2147483647 w 15493"/>
                <a:gd name="T3" fmla="*/ 2147483647 h 21120"/>
                <a:gd name="T4" fmla="*/ 0 w 15493"/>
                <a:gd name="T5" fmla="*/ 2147483647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0" name="Arc 25"/>
            <p:cNvSpPr>
              <a:spLocks/>
            </p:cNvSpPr>
            <p:nvPr/>
          </p:nvSpPr>
          <p:spPr bwMode="auto">
            <a:xfrm flipH="1">
              <a:off x="1600200" y="2000250"/>
              <a:ext cx="2646363" cy="544513"/>
            </a:xfrm>
            <a:custGeom>
              <a:avLst/>
              <a:gdLst>
                <a:gd name="T0" fmla="*/ 2147483647 w 21600"/>
                <a:gd name="T1" fmla="*/ 0 h 16156"/>
                <a:gd name="T2" fmla="*/ 2147483647 w 21600"/>
                <a:gd name="T3" fmla="*/ 2147483647 h 16156"/>
                <a:gd name="T4" fmla="*/ 0 w 21600"/>
                <a:gd name="T5" fmla="*/ 2147483647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1" name="Arc 26"/>
            <p:cNvSpPr>
              <a:spLocks/>
            </p:cNvSpPr>
            <p:nvPr/>
          </p:nvSpPr>
          <p:spPr bwMode="auto">
            <a:xfrm flipH="1">
              <a:off x="4243388" y="1993900"/>
              <a:ext cx="2646362" cy="538163"/>
            </a:xfrm>
            <a:custGeom>
              <a:avLst/>
              <a:gdLst>
                <a:gd name="T0" fmla="*/ 2147483647 w 21600"/>
                <a:gd name="T1" fmla="*/ 2147483647 h 15969"/>
                <a:gd name="T2" fmla="*/ 2147483647 w 21600"/>
                <a:gd name="T3" fmla="*/ 0 h 15969"/>
                <a:gd name="T4" fmla="*/ 2147483647 w 21600"/>
                <a:gd name="T5" fmla="*/ 2147483647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2" name="Arc 27"/>
            <p:cNvSpPr>
              <a:spLocks/>
            </p:cNvSpPr>
            <p:nvPr/>
          </p:nvSpPr>
          <p:spPr bwMode="auto">
            <a:xfrm flipH="1">
              <a:off x="4381500" y="2178050"/>
              <a:ext cx="1779588" cy="828675"/>
            </a:xfrm>
            <a:custGeom>
              <a:avLst/>
              <a:gdLst>
                <a:gd name="T0" fmla="*/ 2147483647 w 14614"/>
                <a:gd name="T1" fmla="*/ 2147483647 h 21395"/>
                <a:gd name="T2" fmla="*/ 0 w 14614"/>
                <a:gd name="T3" fmla="*/ 2147483647 h 21395"/>
                <a:gd name="T4" fmla="*/ 2147483647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3" name="Arc 28"/>
            <p:cNvSpPr>
              <a:spLocks/>
            </p:cNvSpPr>
            <p:nvPr/>
          </p:nvSpPr>
          <p:spPr bwMode="auto">
            <a:xfrm flipH="1">
              <a:off x="2387600" y="2368550"/>
              <a:ext cx="1970088" cy="631825"/>
            </a:xfrm>
            <a:custGeom>
              <a:avLst/>
              <a:gdLst>
                <a:gd name="T0" fmla="*/ 2147483647 w 16143"/>
                <a:gd name="T1" fmla="*/ 2147483647 h 21035"/>
                <a:gd name="T2" fmla="*/ 2147483647 w 16143"/>
                <a:gd name="T3" fmla="*/ 2147483647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4" name="Arc 29"/>
            <p:cNvSpPr>
              <a:spLocks/>
            </p:cNvSpPr>
            <p:nvPr/>
          </p:nvSpPr>
          <p:spPr bwMode="auto">
            <a:xfrm flipH="1">
              <a:off x="4237038" y="1585913"/>
              <a:ext cx="1852612" cy="700087"/>
            </a:xfrm>
            <a:custGeom>
              <a:avLst/>
              <a:gdLst>
                <a:gd name="T0" fmla="*/ 0 w 15115"/>
                <a:gd name="T1" fmla="*/ 2147483647 h 21197"/>
                <a:gd name="T2" fmla="*/ 2147483647 w 15115"/>
                <a:gd name="T3" fmla="*/ 0 h 21197"/>
                <a:gd name="T4" fmla="*/ 2147483647 w 15115"/>
                <a:gd name="T5" fmla="*/ 2147483647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5" name="Arc 30"/>
            <p:cNvSpPr>
              <a:spLocks/>
            </p:cNvSpPr>
            <p:nvPr/>
          </p:nvSpPr>
          <p:spPr bwMode="auto">
            <a:xfrm>
              <a:off x="4249738" y="2312988"/>
              <a:ext cx="2019300" cy="847725"/>
            </a:xfrm>
            <a:custGeom>
              <a:avLst/>
              <a:gdLst>
                <a:gd name="T0" fmla="*/ 2147483647 w 15361"/>
                <a:gd name="T1" fmla="*/ 2147483647 h 21244"/>
                <a:gd name="T2" fmla="*/ 2147483647 w 15361"/>
                <a:gd name="T3" fmla="*/ 2147483647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6" name="Arc 31"/>
            <p:cNvSpPr>
              <a:spLocks/>
            </p:cNvSpPr>
            <p:nvPr/>
          </p:nvSpPr>
          <p:spPr bwMode="auto">
            <a:xfrm>
              <a:off x="2284413" y="2312988"/>
              <a:ext cx="1973262" cy="847725"/>
            </a:xfrm>
            <a:custGeom>
              <a:avLst/>
              <a:gdLst>
                <a:gd name="T0" fmla="*/ 2147483647 w 15013"/>
                <a:gd name="T1" fmla="*/ 2147483647 h 21246"/>
                <a:gd name="T2" fmla="*/ 0 w 15013"/>
                <a:gd name="T3" fmla="*/ 2147483647 h 21246"/>
                <a:gd name="T4" fmla="*/ 2147483647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7" name="Arc 32"/>
            <p:cNvSpPr>
              <a:spLocks/>
            </p:cNvSpPr>
            <p:nvPr/>
          </p:nvSpPr>
          <p:spPr bwMode="auto">
            <a:xfrm>
              <a:off x="1420813" y="1944688"/>
              <a:ext cx="2838450" cy="704850"/>
            </a:xfrm>
            <a:custGeom>
              <a:avLst/>
              <a:gdLst>
                <a:gd name="T0" fmla="*/ 2147483647 w 21600"/>
                <a:gd name="T1" fmla="*/ 2147483647 h 17626"/>
                <a:gd name="T2" fmla="*/ 2147483647 w 21600"/>
                <a:gd name="T3" fmla="*/ 0 h 17626"/>
                <a:gd name="T4" fmla="*/ 2147483647 w 21600"/>
                <a:gd name="T5" fmla="*/ 2147483647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8" name="Arc 33"/>
            <p:cNvSpPr>
              <a:spLocks/>
            </p:cNvSpPr>
            <p:nvPr/>
          </p:nvSpPr>
          <p:spPr bwMode="auto">
            <a:xfrm>
              <a:off x="2319338" y="1460500"/>
              <a:ext cx="1939925" cy="860425"/>
            </a:xfrm>
            <a:custGeom>
              <a:avLst/>
              <a:gdLst>
                <a:gd name="T0" fmla="*/ 0 w 14768"/>
                <a:gd name="T1" fmla="*/ 2147483647 h 21256"/>
                <a:gd name="T2" fmla="*/ 2147483647 w 14768"/>
                <a:gd name="T3" fmla="*/ 0 h 21256"/>
                <a:gd name="T4" fmla="*/ 2147483647 w 14768"/>
                <a:gd name="T5" fmla="*/ 2147483647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59" name="Arc 34"/>
            <p:cNvSpPr>
              <a:spLocks/>
            </p:cNvSpPr>
            <p:nvPr/>
          </p:nvSpPr>
          <p:spPr bwMode="auto">
            <a:xfrm>
              <a:off x="4249738" y="1465263"/>
              <a:ext cx="1924050" cy="854075"/>
            </a:xfrm>
            <a:custGeom>
              <a:avLst/>
              <a:gdLst>
                <a:gd name="T0" fmla="*/ 2147483647 w 14647"/>
                <a:gd name="T1" fmla="*/ 0 h 21263"/>
                <a:gd name="T2" fmla="*/ 2147483647 w 14647"/>
                <a:gd name="T3" fmla="*/ 2147483647 h 21263"/>
                <a:gd name="T4" fmla="*/ 0 w 14647"/>
                <a:gd name="T5" fmla="*/ 2147483647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0" name="Arc 35"/>
            <p:cNvSpPr>
              <a:spLocks/>
            </p:cNvSpPr>
            <p:nvPr/>
          </p:nvSpPr>
          <p:spPr bwMode="auto">
            <a:xfrm>
              <a:off x="4249738" y="1930400"/>
              <a:ext cx="2838450" cy="715963"/>
            </a:xfrm>
            <a:custGeom>
              <a:avLst/>
              <a:gdLst>
                <a:gd name="T0" fmla="*/ 2147483647 w 21600"/>
                <a:gd name="T1" fmla="*/ 0 h 17979"/>
                <a:gd name="T2" fmla="*/ 2147483647 w 21600"/>
                <a:gd name="T3" fmla="*/ 2147483647 h 17979"/>
                <a:gd name="T4" fmla="*/ 0 w 21600"/>
                <a:gd name="T5" fmla="*/ 2147483647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1" name="Freeform 36"/>
            <p:cNvSpPr>
              <a:spLocks/>
            </p:cNvSpPr>
            <p:nvPr/>
          </p:nvSpPr>
          <p:spPr bwMode="auto">
            <a:xfrm>
              <a:off x="3751263" y="3000375"/>
              <a:ext cx="1014412" cy="157163"/>
            </a:xfrm>
            <a:custGeom>
              <a:avLst/>
              <a:gdLst>
                <a:gd name="T0" fmla="*/ 0 w 639"/>
                <a:gd name="T1" fmla="*/ 0 h 99"/>
                <a:gd name="T2" fmla="*/ 2147483647 w 639"/>
                <a:gd name="T3" fmla="*/ 2147483647 h 99"/>
                <a:gd name="T4" fmla="*/ 2147483647 w 639"/>
                <a:gd name="T5" fmla="*/ 2147483647 h 99"/>
                <a:gd name="T6" fmla="*/ 2147483647 w 639"/>
                <a:gd name="T7" fmla="*/ 2147483647 h 99"/>
                <a:gd name="T8" fmla="*/ 2147483647 w 639"/>
                <a:gd name="T9" fmla="*/ 2147483647 h 99"/>
                <a:gd name="T10" fmla="*/ 2147483647 w 639"/>
                <a:gd name="T11" fmla="*/ 2147483647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2" name="Freeform 37"/>
            <p:cNvSpPr>
              <a:spLocks/>
            </p:cNvSpPr>
            <p:nvPr/>
          </p:nvSpPr>
          <p:spPr bwMode="auto">
            <a:xfrm>
              <a:off x="3743325" y="3005138"/>
              <a:ext cx="1000125" cy="153987"/>
            </a:xfrm>
            <a:custGeom>
              <a:avLst/>
              <a:gdLst>
                <a:gd name="T0" fmla="*/ 0 w 630"/>
                <a:gd name="T1" fmla="*/ 2147483647 h 97"/>
                <a:gd name="T2" fmla="*/ 2147483647 w 630"/>
                <a:gd name="T3" fmla="*/ 2147483647 h 97"/>
                <a:gd name="T4" fmla="*/ 2147483647 w 630"/>
                <a:gd name="T5" fmla="*/ 2147483647 h 97"/>
                <a:gd name="T6" fmla="*/ 2147483647 w 630"/>
                <a:gd name="T7" fmla="*/ 2147483647 h 97"/>
                <a:gd name="T8" fmla="*/ 2147483647 w 630"/>
                <a:gd name="T9" fmla="*/ 2147483647 h 97"/>
                <a:gd name="T10" fmla="*/ 2147483647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3" name="Rectangle 38"/>
            <p:cNvSpPr>
              <a:spLocks noChangeArrowheads="1"/>
            </p:cNvSpPr>
            <p:nvPr/>
          </p:nvSpPr>
          <p:spPr bwMode="auto">
            <a:xfrm>
              <a:off x="4175125" y="3046413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64" name="Arc 39"/>
            <p:cNvSpPr>
              <a:spLocks/>
            </p:cNvSpPr>
            <p:nvPr/>
          </p:nvSpPr>
          <p:spPr bwMode="auto">
            <a:xfrm>
              <a:off x="3233738" y="3135313"/>
              <a:ext cx="1017587" cy="492125"/>
            </a:xfrm>
            <a:custGeom>
              <a:avLst/>
              <a:gdLst>
                <a:gd name="T0" fmla="*/ 2147483647 w 21600"/>
                <a:gd name="T1" fmla="*/ 0 h 21188"/>
                <a:gd name="T2" fmla="*/ 2147483647 w 21600"/>
                <a:gd name="T3" fmla="*/ 2147483647 h 21188"/>
                <a:gd name="T4" fmla="*/ 0 w 21600"/>
                <a:gd name="T5" fmla="*/ 2147483647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5" name="Arc 40"/>
            <p:cNvSpPr>
              <a:spLocks/>
            </p:cNvSpPr>
            <p:nvPr/>
          </p:nvSpPr>
          <p:spPr bwMode="auto">
            <a:xfrm flipH="1">
              <a:off x="4256088" y="3135313"/>
              <a:ext cx="1017587" cy="492125"/>
            </a:xfrm>
            <a:custGeom>
              <a:avLst/>
              <a:gdLst>
                <a:gd name="T0" fmla="*/ 2147483647 w 21600"/>
                <a:gd name="T1" fmla="*/ 0 h 21188"/>
                <a:gd name="T2" fmla="*/ 2147483647 w 21600"/>
                <a:gd name="T3" fmla="*/ 2147483647 h 21188"/>
                <a:gd name="T4" fmla="*/ 0 w 21600"/>
                <a:gd name="T5" fmla="*/ 2147483647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6" name="Freeform 41"/>
            <p:cNvSpPr>
              <a:spLocks/>
            </p:cNvSpPr>
            <p:nvPr/>
          </p:nvSpPr>
          <p:spPr bwMode="auto">
            <a:xfrm>
              <a:off x="3746500" y="1460500"/>
              <a:ext cx="1009650" cy="127000"/>
            </a:xfrm>
            <a:custGeom>
              <a:avLst/>
              <a:gdLst>
                <a:gd name="T0" fmla="*/ 0 w 636"/>
                <a:gd name="T1" fmla="*/ 0 h 80"/>
                <a:gd name="T2" fmla="*/ 2147483647 w 636"/>
                <a:gd name="T3" fmla="*/ 2147483647 h 80"/>
                <a:gd name="T4" fmla="*/ 2147483647 w 636"/>
                <a:gd name="T5" fmla="*/ 2147483647 h 80"/>
                <a:gd name="T6" fmla="*/ 2147483647 w 636"/>
                <a:gd name="T7" fmla="*/ 2147483647 h 80"/>
                <a:gd name="T8" fmla="*/ 2147483647 w 636"/>
                <a:gd name="T9" fmla="*/ 2147483647 h 80"/>
                <a:gd name="T10" fmla="*/ 2147483647 w 636"/>
                <a:gd name="T11" fmla="*/ 214748364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7" name="Freeform 42"/>
            <p:cNvSpPr>
              <a:spLocks/>
            </p:cNvSpPr>
            <p:nvPr/>
          </p:nvSpPr>
          <p:spPr bwMode="auto">
            <a:xfrm>
              <a:off x="3743325" y="1457325"/>
              <a:ext cx="1012825" cy="127000"/>
            </a:xfrm>
            <a:custGeom>
              <a:avLst/>
              <a:gdLst>
                <a:gd name="T0" fmla="*/ 0 w 638"/>
                <a:gd name="T1" fmla="*/ 2147483647 h 80"/>
                <a:gd name="T2" fmla="*/ 2147483647 w 638"/>
                <a:gd name="T3" fmla="*/ 2147483647 h 80"/>
                <a:gd name="T4" fmla="*/ 2147483647 w 638"/>
                <a:gd name="T5" fmla="*/ 2147483647 h 80"/>
                <a:gd name="T6" fmla="*/ 2147483647 w 638"/>
                <a:gd name="T7" fmla="*/ 2147483647 h 80"/>
                <a:gd name="T8" fmla="*/ 2147483647 w 638"/>
                <a:gd name="T9" fmla="*/ 0 h 80"/>
                <a:gd name="T10" fmla="*/ 2147483647 w 638"/>
                <a:gd name="T11" fmla="*/ 214748364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8" name="Freeform 43"/>
            <p:cNvSpPr>
              <a:spLocks/>
            </p:cNvSpPr>
            <p:nvPr/>
          </p:nvSpPr>
          <p:spPr bwMode="auto">
            <a:xfrm>
              <a:off x="1644650" y="2651125"/>
              <a:ext cx="746125" cy="152400"/>
            </a:xfrm>
            <a:custGeom>
              <a:avLst/>
              <a:gdLst>
                <a:gd name="T0" fmla="*/ 0 w 470"/>
                <a:gd name="T1" fmla="*/ 0 h 96"/>
                <a:gd name="T2" fmla="*/ 2147483647 w 470"/>
                <a:gd name="T3" fmla="*/ 2147483647 h 96"/>
                <a:gd name="T4" fmla="*/ 2147483647 w 470"/>
                <a:gd name="T5" fmla="*/ 2147483647 h 96"/>
                <a:gd name="T6" fmla="*/ 2147483647 w 470"/>
                <a:gd name="T7" fmla="*/ 2147483647 h 96"/>
                <a:gd name="T8" fmla="*/ 2147483647 w 470"/>
                <a:gd name="T9" fmla="*/ 2147483647 h 96"/>
                <a:gd name="T10" fmla="*/ 2147483647 w 470"/>
                <a:gd name="T11" fmla="*/ 2147483647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69" name="Freeform 44"/>
            <p:cNvSpPr>
              <a:spLocks/>
            </p:cNvSpPr>
            <p:nvPr/>
          </p:nvSpPr>
          <p:spPr bwMode="auto">
            <a:xfrm>
              <a:off x="1768475" y="2543175"/>
              <a:ext cx="523875" cy="393700"/>
            </a:xfrm>
            <a:custGeom>
              <a:avLst/>
              <a:gdLst>
                <a:gd name="T0" fmla="*/ 0 w 330"/>
                <a:gd name="T1" fmla="*/ 0 h 248"/>
                <a:gd name="T2" fmla="*/ 2147483647 w 330"/>
                <a:gd name="T3" fmla="*/ 2147483647 h 248"/>
                <a:gd name="T4" fmla="*/ 2147483647 w 330"/>
                <a:gd name="T5" fmla="*/ 2147483647 h 248"/>
                <a:gd name="T6" fmla="*/ 2147483647 w 330"/>
                <a:gd name="T7" fmla="*/ 2147483647 h 248"/>
                <a:gd name="T8" fmla="*/ 2147483647 w 330"/>
                <a:gd name="T9" fmla="*/ 2147483647 h 248"/>
                <a:gd name="T10" fmla="*/ 2147483647 w 330"/>
                <a:gd name="T11" fmla="*/ 2147483647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0" name="Rectangle 45"/>
            <p:cNvSpPr>
              <a:spLocks noChangeArrowheads="1"/>
            </p:cNvSpPr>
            <p:nvPr/>
          </p:nvSpPr>
          <p:spPr bwMode="auto">
            <a:xfrm rot="1511052">
              <a:off x="1911350" y="2698750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71" name="Freeform 46"/>
            <p:cNvSpPr>
              <a:spLocks/>
            </p:cNvSpPr>
            <p:nvPr/>
          </p:nvSpPr>
          <p:spPr bwMode="auto">
            <a:xfrm>
              <a:off x="1692275" y="1778000"/>
              <a:ext cx="723900" cy="174625"/>
            </a:xfrm>
            <a:custGeom>
              <a:avLst/>
              <a:gdLst>
                <a:gd name="T0" fmla="*/ 0 w 456"/>
                <a:gd name="T1" fmla="*/ 2147483647 h 110"/>
                <a:gd name="T2" fmla="*/ 2147483647 w 456"/>
                <a:gd name="T3" fmla="*/ 2147483647 h 110"/>
                <a:gd name="T4" fmla="*/ 2147483647 w 456"/>
                <a:gd name="T5" fmla="*/ 2147483647 h 110"/>
                <a:gd name="T6" fmla="*/ 2147483647 w 456"/>
                <a:gd name="T7" fmla="*/ 2147483647 h 110"/>
                <a:gd name="T8" fmla="*/ 2147483647 w 456"/>
                <a:gd name="T9" fmla="*/ 2147483647 h 110"/>
                <a:gd name="T10" fmla="*/ 2147483647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2" name="Freeform 47"/>
            <p:cNvSpPr>
              <a:spLocks/>
            </p:cNvSpPr>
            <p:nvPr/>
          </p:nvSpPr>
          <p:spPr bwMode="auto">
            <a:xfrm>
              <a:off x="1812925" y="1679575"/>
              <a:ext cx="511175" cy="323850"/>
            </a:xfrm>
            <a:custGeom>
              <a:avLst/>
              <a:gdLst>
                <a:gd name="T0" fmla="*/ 0 w 322"/>
                <a:gd name="T1" fmla="*/ 2147483647 h 204"/>
                <a:gd name="T2" fmla="*/ 2147483647 w 322"/>
                <a:gd name="T3" fmla="*/ 2147483647 h 204"/>
                <a:gd name="T4" fmla="*/ 2147483647 w 322"/>
                <a:gd name="T5" fmla="*/ 2147483647 h 204"/>
                <a:gd name="T6" fmla="*/ 2147483647 w 322"/>
                <a:gd name="T7" fmla="*/ 2147483647 h 204"/>
                <a:gd name="T8" fmla="*/ 2147483647 w 322"/>
                <a:gd name="T9" fmla="*/ 2147483647 h 204"/>
                <a:gd name="T10" fmla="*/ 2147483647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3" name="Rectangle 48"/>
            <p:cNvSpPr>
              <a:spLocks noChangeArrowheads="1"/>
            </p:cNvSpPr>
            <p:nvPr/>
          </p:nvSpPr>
          <p:spPr bwMode="auto">
            <a:xfrm rot="-1277282">
              <a:off x="1971675" y="1781175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74" name="Freeform 49"/>
            <p:cNvSpPr>
              <a:spLocks/>
            </p:cNvSpPr>
            <p:nvPr/>
          </p:nvSpPr>
          <p:spPr bwMode="auto">
            <a:xfrm>
              <a:off x="6175375" y="1681163"/>
              <a:ext cx="501650" cy="312737"/>
            </a:xfrm>
            <a:custGeom>
              <a:avLst/>
              <a:gdLst>
                <a:gd name="T0" fmla="*/ 0 w 316"/>
                <a:gd name="T1" fmla="*/ 0 h 197"/>
                <a:gd name="T2" fmla="*/ 2147483647 w 316"/>
                <a:gd name="T3" fmla="*/ 2147483647 h 197"/>
                <a:gd name="T4" fmla="*/ 2147483647 w 316"/>
                <a:gd name="T5" fmla="*/ 2147483647 h 197"/>
                <a:gd name="T6" fmla="*/ 2147483647 w 316"/>
                <a:gd name="T7" fmla="*/ 2147483647 h 197"/>
                <a:gd name="T8" fmla="*/ 2147483647 w 316"/>
                <a:gd name="T9" fmla="*/ 2147483647 h 197"/>
                <a:gd name="T10" fmla="*/ 2147483647 w 316"/>
                <a:gd name="T11" fmla="*/ 214748364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5" name="Freeform 50"/>
            <p:cNvSpPr>
              <a:spLocks/>
            </p:cNvSpPr>
            <p:nvPr/>
          </p:nvSpPr>
          <p:spPr bwMode="auto">
            <a:xfrm>
              <a:off x="6156325" y="2646363"/>
              <a:ext cx="711200" cy="158750"/>
            </a:xfrm>
            <a:custGeom>
              <a:avLst/>
              <a:gdLst>
                <a:gd name="T0" fmla="*/ 0 w 448"/>
                <a:gd name="T1" fmla="*/ 2147483647 h 99"/>
                <a:gd name="T2" fmla="*/ 2147483647 w 448"/>
                <a:gd name="T3" fmla="*/ 2147483647 h 99"/>
                <a:gd name="T4" fmla="*/ 2147483647 w 448"/>
                <a:gd name="T5" fmla="*/ 2147483647 h 99"/>
                <a:gd name="T6" fmla="*/ 2147483647 w 448"/>
                <a:gd name="T7" fmla="*/ 2147483647 h 99"/>
                <a:gd name="T8" fmla="*/ 2147483647 w 448"/>
                <a:gd name="T9" fmla="*/ 2147483647 h 99"/>
                <a:gd name="T10" fmla="*/ 2147483647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6" name="Freeform 51"/>
            <p:cNvSpPr>
              <a:spLocks/>
            </p:cNvSpPr>
            <p:nvPr/>
          </p:nvSpPr>
          <p:spPr bwMode="auto">
            <a:xfrm>
              <a:off x="6084888" y="1774825"/>
              <a:ext cx="712787" cy="160338"/>
            </a:xfrm>
            <a:custGeom>
              <a:avLst/>
              <a:gdLst>
                <a:gd name="T0" fmla="*/ 0 w 450"/>
                <a:gd name="T1" fmla="*/ 0 h 96"/>
                <a:gd name="T2" fmla="*/ 2147483647 w 450"/>
                <a:gd name="T3" fmla="*/ 2147483647 h 96"/>
                <a:gd name="T4" fmla="*/ 2147483647 w 450"/>
                <a:gd name="T5" fmla="*/ 0 h 96"/>
                <a:gd name="T6" fmla="*/ 2147483647 w 450"/>
                <a:gd name="T7" fmla="*/ 2147483647 h 96"/>
                <a:gd name="T8" fmla="*/ 2147483647 w 450"/>
                <a:gd name="T9" fmla="*/ 2147483647 h 96"/>
                <a:gd name="T10" fmla="*/ 2147483647 w 450"/>
                <a:gd name="T11" fmla="*/ 2147483647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7" name="Rectangle 52"/>
            <p:cNvSpPr>
              <a:spLocks noChangeArrowheads="1"/>
            </p:cNvSpPr>
            <p:nvPr/>
          </p:nvSpPr>
          <p:spPr bwMode="auto">
            <a:xfrm rot="1511052">
              <a:off x="6383338" y="1779588"/>
              <a:ext cx="150812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578" name="Oval 53"/>
            <p:cNvSpPr>
              <a:spLocks noChangeArrowheads="1"/>
            </p:cNvSpPr>
            <p:nvPr/>
          </p:nvSpPr>
          <p:spPr bwMode="auto">
            <a:xfrm rot="93880">
              <a:off x="4459288" y="3089275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79" name="AutoShape 54"/>
            <p:cNvSpPr>
              <a:spLocks noChangeArrowheads="1"/>
            </p:cNvSpPr>
            <p:nvPr/>
          </p:nvSpPr>
          <p:spPr bwMode="auto">
            <a:xfrm rot="245893">
              <a:off x="4516438" y="3106738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0" name="Oval 55"/>
            <p:cNvSpPr>
              <a:spLocks noChangeArrowheads="1"/>
            </p:cNvSpPr>
            <p:nvPr/>
          </p:nvSpPr>
          <p:spPr bwMode="auto">
            <a:xfrm rot="-205518">
              <a:off x="4451350" y="2947988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1" name="AutoShape 56"/>
            <p:cNvSpPr>
              <a:spLocks noChangeArrowheads="1"/>
            </p:cNvSpPr>
            <p:nvPr/>
          </p:nvSpPr>
          <p:spPr bwMode="auto">
            <a:xfrm rot="-53504">
              <a:off x="4508500" y="2959100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2" name="Oval 57"/>
            <p:cNvSpPr>
              <a:spLocks noChangeArrowheads="1"/>
            </p:cNvSpPr>
            <p:nvPr/>
          </p:nvSpPr>
          <p:spPr bwMode="auto">
            <a:xfrm rot="-205518">
              <a:off x="3802063" y="3086100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3" name="AutoShape 58"/>
            <p:cNvSpPr>
              <a:spLocks noChangeArrowheads="1"/>
            </p:cNvSpPr>
            <p:nvPr/>
          </p:nvSpPr>
          <p:spPr bwMode="auto">
            <a:xfrm rot="-53504">
              <a:off x="3859213" y="3097213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4" name="Oval 59"/>
            <p:cNvSpPr>
              <a:spLocks noChangeArrowheads="1"/>
            </p:cNvSpPr>
            <p:nvPr/>
          </p:nvSpPr>
          <p:spPr bwMode="auto">
            <a:xfrm rot="93880">
              <a:off x="3795713" y="2944813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5" name="AutoShape 60"/>
            <p:cNvSpPr>
              <a:spLocks noChangeArrowheads="1"/>
            </p:cNvSpPr>
            <p:nvPr/>
          </p:nvSpPr>
          <p:spPr bwMode="auto">
            <a:xfrm rot="245893">
              <a:off x="3852863" y="2962275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6" name="Oval 61"/>
            <p:cNvSpPr>
              <a:spLocks noChangeArrowheads="1"/>
            </p:cNvSpPr>
            <p:nvPr/>
          </p:nvSpPr>
          <p:spPr bwMode="auto">
            <a:xfrm rot="814006">
              <a:off x="2219325" y="2730500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7" name="AutoShape 62"/>
            <p:cNvSpPr>
              <a:spLocks noChangeArrowheads="1"/>
            </p:cNvSpPr>
            <p:nvPr/>
          </p:nvSpPr>
          <p:spPr bwMode="auto">
            <a:xfrm rot="966021">
              <a:off x="2274888" y="2749550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8" name="Oval 63"/>
            <p:cNvSpPr>
              <a:spLocks noChangeArrowheads="1"/>
            </p:cNvSpPr>
            <p:nvPr/>
          </p:nvSpPr>
          <p:spPr bwMode="auto">
            <a:xfrm rot="1050912">
              <a:off x="2105025" y="2847975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89" name="AutoShape 64"/>
            <p:cNvSpPr>
              <a:spLocks noChangeArrowheads="1"/>
            </p:cNvSpPr>
            <p:nvPr/>
          </p:nvSpPr>
          <p:spPr bwMode="auto">
            <a:xfrm rot="1202926">
              <a:off x="2163763" y="2862263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0" name="Oval 65"/>
            <p:cNvSpPr>
              <a:spLocks noChangeArrowheads="1"/>
            </p:cNvSpPr>
            <p:nvPr/>
          </p:nvSpPr>
          <p:spPr bwMode="auto">
            <a:xfrm rot="1911330">
              <a:off x="1655763" y="2473325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1" name="AutoShape 66"/>
            <p:cNvSpPr>
              <a:spLocks noChangeArrowheads="1"/>
            </p:cNvSpPr>
            <p:nvPr/>
          </p:nvSpPr>
          <p:spPr bwMode="auto">
            <a:xfrm rot="2063342">
              <a:off x="1714500" y="2490788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2" name="Oval 67"/>
            <p:cNvSpPr>
              <a:spLocks noChangeArrowheads="1"/>
            </p:cNvSpPr>
            <p:nvPr/>
          </p:nvSpPr>
          <p:spPr bwMode="auto">
            <a:xfrm rot="1594986">
              <a:off x="1555750" y="2584450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3" name="AutoShape 68"/>
            <p:cNvSpPr>
              <a:spLocks noChangeArrowheads="1"/>
            </p:cNvSpPr>
            <p:nvPr/>
          </p:nvSpPr>
          <p:spPr bwMode="auto">
            <a:xfrm rot="1746998">
              <a:off x="1611313" y="2605088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4" name="Oval 69"/>
            <p:cNvSpPr>
              <a:spLocks noChangeArrowheads="1"/>
            </p:cNvSpPr>
            <p:nvPr/>
          </p:nvSpPr>
          <p:spPr bwMode="auto">
            <a:xfrm rot="-2650724">
              <a:off x="1441450" y="1985963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5" name="AutoShape 70"/>
            <p:cNvSpPr>
              <a:spLocks noChangeArrowheads="1"/>
            </p:cNvSpPr>
            <p:nvPr/>
          </p:nvSpPr>
          <p:spPr bwMode="auto">
            <a:xfrm rot="-2498712">
              <a:off x="1495425" y="1995488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6" name="Oval 71"/>
            <p:cNvSpPr>
              <a:spLocks noChangeArrowheads="1"/>
            </p:cNvSpPr>
            <p:nvPr/>
          </p:nvSpPr>
          <p:spPr bwMode="auto">
            <a:xfrm rot="-2719334">
              <a:off x="1593850" y="2033588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7" name="AutoShape 72"/>
            <p:cNvSpPr>
              <a:spLocks noChangeArrowheads="1"/>
            </p:cNvSpPr>
            <p:nvPr/>
          </p:nvSpPr>
          <p:spPr bwMode="auto">
            <a:xfrm rot="-2567322">
              <a:off x="1643063" y="2039938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8" name="Oval 73"/>
            <p:cNvSpPr>
              <a:spLocks noChangeArrowheads="1"/>
            </p:cNvSpPr>
            <p:nvPr/>
          </p:nvSpPr>
          <p:spPr bwMode="auto">
            <a:xfrm rot="-2875454">
              <a:off x="6865938" y="2468563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599" name="AutoShape 74"/>
            <p:cNvSpPr>
              <a:spLocks noChangeArrowheads="1"/>
            </p:cNvSpPr>
            <p:nvPr/>
          </p:nvSpPr>
          <p:spPr bwMode="auto">
            <a:xfrm rot="-2723441">
              <a:off x="6915945" y="2472531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0" name="Oval 75"/>
            <p:cNvSpPr>
              <a:spLocks noChangeArrowheads="1"/>
            </p:cNvSpPr>
            <p:nvPr/>
          </p:nvSpPr>
          <p:spPr bwMode="auto">
            <a:xfrm rot="-2682010">
              <a:off x="6670675" y="2409825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1" name="AutoShape 76"/>
            <p:cNvSpPr>
              <a:spLocks noChangeArrowheads="1"/>
            </p:cNvSpPr>
            <p:nvPr/>
          </p:nvSpPr>
          <p:spPr bwMode="auto">
            <a:xfrm rot="-2529997">
              <a:off x="6724650" y="2419350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2" name="Freeform 77"/>
            <p:cNvSpPr>
              <a:spLocks/>
            </p:cNvSpPr>
            <p:nvPr/>
          </p:nvSpPr>
          <p:spPr bwMode="auto">
            <a:xfrm>
              <a:off x="2514600" y="4110038"/>
              <a:ext cx="280988" cy="141287"/>
            </a:xfrm>
            <a:custGeom>
              <a:avLst/>
              <a:gdLst>
                <a:gd name="T0" fmla="*/ 2147483647 w 177"/>
                <a:gd name="T1" fmla="*/ 0 h 89"/>
                <a:gd name="T2" fmla="*/ 2147483647 w 177"/>
                <a:gd name="T3" fmla="*/ 2147483647 h 89"/>
                <a:gd name="T4" fmla="*/ 2147483647 w 177"/>
                <a:gd name="T5" fmla="*/ 2147483647 h 89"/>
                <a:gd name="T6" fmla="*/ 0 w 177"/>
                <a:gd name="T7" fmla="*/ 2147483647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3" name="Line 78"/>
            <p:cNvSpPr>
              <a:spLocks noChangeShapeType="1"/>
            </p:cNvSpPr>
            <p:nvPr/>
          </p:nvSpPr>
          <p:spPr bwMode="auto">
            <a:xfrm>
              <a:off x="1701800" y="3886200"/>
              <a:ext cx="200025" cy="635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4" name="Freeform 79"/>
            <p:cNvSpPr>
              <a:spLocks/>
            </p:cNvSpPr>
            <p:nvPr/>
          </p:nvSpPr>
          <p:spPr bwMode="auto">
            <a:xfrm>
              <a:off x="1646238" y="3927475"/>
              <a:ext cx="163512" cy="144463"/>
            </a:xfrm>
            <a:custGeom>
              <a:avLst/>
              <a:gdLst>
                <a:gd name="T0" fmla="*/ 0 w 103"/>
                <a:gd name="T1" fmla="*/ 2147483647 h 91"/>
                <a:gd name="T2" fmla="*/ 2147483647 w 103"/>
                <a:gd name="T3" fmla="*/ 2147483647 h 91"/>
                <a:gd name="T4" fmla="*/ 2147483647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5" name="Freeform 80"/>
            <p:cNvSpPr>
              <a:spLocks/>
            </p:cNvSpPr>
            <p:nvPr/>
          </p:nvSpPr>
          <p:spPr bwMode="auto">
            <a:xfrm>
              <a:off x="3067050" y="4067175"/>
              <a:ext cx="80963" cy="266700"/>
            </a:xfrm>
            <a:custGeom>
              <a:avLst/>
              <a:gdLst>
                <a:gd name="T0" fmla="*/ 2147483647 w 54"/>
                <a:gd name="T1" fmla="*/ 0 h 168"/>
                <a:gd name="T2" fmla="*/ 2147483647 w 54"/>
                <a:gd name="T3" fmla="*/ 2147483647 h 168"/>
                <a:gd name="T4" fmla="*/ 0 w 54"/>
                <a:gd name="T5" fmla="*/ 2147483647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6" name="Oval 81"/>
            <p:cNvSpPr>
              <a:spLocks noChangeArrowheads="1"/>
            </p:cNvSpPr>
            <p:nvPr/>
          </p:nvSpPr>
          <p:spPr bwMode="auto">
            <a:xfrm>
              <a:off x="2795588" y="4043363"/>
              <a:ext cx="322262" cy="1714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2607" name="Freeform 82"/>
            <p:cNvSpPr>
              <a:spLocks/>
            </p:cNvSpPr>
            <p:nvPr/>
          </p:nvSpPr>
          <p:spPr bwMode="auto">
            <a:xfrm>
              <a:off x="4252913" y="3614738"/>
              <a:ext cx="385762" cy="600075"/>
            </a:xfrm>
            <a:custGeom>
              <a:avLst/>
              <a:gdLst>
                <a:gd name="T0" fmla="*/ 2147483647 w 243"/>
                <a:gd name="T1" fmla="*/ 2147483647 h 378"/>
                <a:gd name="T2" fmla="*/ 2147483647 w 243"/>
                <a:gd name="T3" fmla="*/ 2147483647 h 378"/>
                <a:gd name="T4" fmla="*/ 2147483647 w 243"/>
                <a:gd name="T5" fmla="*/ 2147483647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8" name="Rectangle 83"/>
            <p:cNvSpPr>
              <a:spLocks noChangeArrowheads="1"/>
            </p:cNvSpPr>
            <p:nvPr/>
          </p:nvSpPr>
          <p:spPr bwMode="auto">
            <a:xfrm rot="1147844">
              <a:off x="1470025" y="3951288"/>
              <a:ext cx="180975" cy="1095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09" name="Rectangle 84"/>
            <p:cNvSpPr>
              <a:spLocks noChangeArrowheads="1"/>
            </p:cNvSpPr>
            <p:nvPr/>
          </p:nvSpPr>
          <p:spPr bwMode="auto">
            <a:xfrm rot="1147844">
              <a:off x="1524000" y="3802063"/>
              <a:ext cx="180975" cy="1095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10" name="Rectangle 85"/>
            <p:cNvSpPr>
              <a:spLocks noChangeArrowheads="1"/>
            </p:cNvSpPr>
            <p:nvPr/>
          </p:nvSpPr>
          <p:spPr bwMode="auto">
            <a:xfrm rot="1147844">
              <a:off x="1881188" y="4010025"/>
              <a:ext cx="679450" cy="1095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11" name="Rectangle 86"/>
            <p:cNvSpPr>
              <a:spLocks noChangeArrowheads="1"/>
            </p:cNvSpPr>
            <p:nvPr/>
          </p:nvSpPr>
          <p:spPr bwMode="auto">
            <a:xfrm>
              <a:off x="381000" y="3598863"/>
              <a:ext cx="10604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/>
                <a:t>Pol. H</a:t>
              </a:r>
              <a:r>
                <a:rPr lang="en-US" altLang="ja-JP" sz="2400" baseline="30000"/>
                <a:t>-</a:t>
              </a:r>
              <a:r>
                <a:rPr lang="en-US" altLang="ja-JP" sz="1400"/>
                <a:t> Source</a:t>
              </a:r>
            </a:p>
          </p:txBody>
        </p:sp>
        <p:sp>
          <p:nvSpPr>
            <p:cNvPr id="22612" name="Text Box 87"/>
            <p:cNvSpPr txBox="1">
              <a:spLocks noChangeArrowheads="1"/>
            </p:cNvSpPr>
            <p:nvPr/>
          </p:nvSpPr>
          <p:spPr bwMode="auto">
            <a:xfrm>
              <a:off x="936625" y="3011488"/>
              <a:ext cx="20542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ja-JP" sz="1400"/>
                <a:t>Spin Rotators</a:t>
              </a:r>
            </a:p>
            <a:p>
              <a:pPr algn="ctr"/>
              <a:r>
                <a:rPr lang="en-US" altLang="ja-JP" sz="1400"/>
                <a:t>(longitudinal polarization)</a:t>
              </a:r>
            </a:p>
          </p:txBody>
        </p:sp>
        <p:sp>
          <p:nvSpPr>
            <p:cNvPr id="22613" name="Text Box 88"/>
            <p:cNvSpPr txBox="1">
              <a:spLocks noChangeArrowheads="1"/>
            </p:cNvSpPr>
            <p:nvPr/>
          </p:nvSpPr>
          <p:spPr bwMode="auto">
            <a:xfrm>
              <a:off x="4889500" y="2114550"/>
              <a:ext cx="1325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/>
                <a:t>Siberian Snakes</a:t>
              </a:r>
            </a:p>
          </p:txBody>
        </p:sp>
        <p:sp>
          <p:nvSpPr>
            <p:cNvPr id="22614" name="Line 89"/>
            <p:cNvSpPr>
              <a:spLocks noChangeShapeType="1"/>
            </p:cNvSpPr>
            <p:nvPr/>
          </p:nvSpPr>
          <p:spPr bwMode="auto">
            <a:xfrm flipH="1" flipV="1">
              <a:off x="1743075" y="2781300"/>
              <a:ext cx="85725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Line 90"/>
            <p:cNvSpPr>
              <a:spLocks noChangeShapeType="1"/>
            </p:cNvSpPr>
            <p:nvPr/>
          </p:nvSpPr>
          <p:spPr bwMode="auto">
            <a:xfrm flipV="1">
              <a:off x="1981200" y="2971800"/>
              <a:ext cx="1143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Oval 91"/>
            <p:cNvSpPr>
              <a:spLocks noChangeArrowheads="1"/>
            </p:cNvSpPr>
            <p:nvPr/>
          </p:nvSpPr>
          <p:spPr bwMode="auto">
            <a:xfrm rot="6499683">
              <a:off x="2859088" y="4264025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17" name="Line 92"/>
            <p:cNvSpPr>
              <a:spLocks noChangeAspect="1" noChangeShapeType="1"/>
            </p:cNvSpPr>
            <p:nvPr/>
          </p:nvSpPr>
          <p:spPr bwMode="auto">
            <a:xfrm rot="6499683">
              <a:off x="2914650" y="43497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8" name="Line 93"/>
            <p:cNvSpPr>
              <a:spLocks noChangeAspect="1" noChangeShapeType="1"/>
            </p:cNvSpPr>
            <p:nvPr/>
          </p:nvSpPr>
          <p:spPr bwMode="auto">
            <a:xfrm rot="6499683">
              <a:off x="2933701" y="4386262"/>
              <a:ext cx="36512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9" name="Line 94"/>
            <p:cNvSpPr>
              <a:spLocks noChangeAspect="1" noChangeShapeType="1"/>
            </p:cNvSpPr>
            <p:nvPr/>
          </p:nvSpPr>
          <p:spPr bwMode="auto">
            <a:xfrm rot="1099684">
              <a:off x="2949575" y="42608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0" name="Line 95"/>
            <p:cNvSpPr>
              <a:spLocks noChangeAspect="1" noChangeShapeType="1"/>
            </p:cNvSpPr>
            <p:nvPr/>
          </p:nvSpPr>
          <p:spPr bwMode="auto">
            <a:xfrm rot="1099684">
              <a:off x="2986088" y="424338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1" name="Oval 96"/>
            <p:cNvSpPr>
              <a:spLocks noChangeArrowheads="1"/>
            </p:cNvSpPr>
            <p:nvPr/>
          </p:nvSpPr>
          <p:spPr bwMode="auto">
            <a:xfrm rot="5400000">
              <a:off x="4545013" y="1535113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22" name="Line 97"/>
            <p:cNvSpPr>
              <a:spLocks noChangeAspect="1" noChangeShapeType="1"/>
            </p:cNvSpPr>
            <p:nvPr/>
          </p:nvSpPr>
          <p:spPr bwMode="auto">
            <a:xfrm rot="5400000">
              <a:off x="4621212" y="1606551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Line 98"/>
            <p:cNvSpPr>
              <a:spLocks noChangeAspect="1" noChangeShapeType="1"/>
            </p:cNvSpPr>
            <p:nvPr/>
          </p:nvSpPr>
          <p:spPr bwMode="auto">
            <a:xfrm rot="5400000">
              <a:off x="4649787" y="1635126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4" name="Line 99"/>
            <p:cNvSpPr>
              <a:spLocks noChangeAspect="1" noChangeShapeType="1"/>
            </p:cNvSpPr>
            <p:nvPr/>
          </p:nvSpPr>
          <p:spPr bwMode="auto">
            <a:xfrm>
              <a:off x="4625975" y="151130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5" name="Line 100"/>
            <p:cNvSpPr>
              <a:spLocks noChangeAspect="1" noChangeShapeType="1"/>
            </p:cNvSpPr>
            <p:nvPr/>
          </p:nvSpPr>
          <p:spPr bwMode="auto">
            <a:xfrm>
              <a:off x="4654550" y="1482725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6" name="Oval 101"/>
            <p:cNvSpPr>
              <a:spLocks noChangeArrowheads="1"/>
            </p:cNvSpPr>
            <p:nvPr/>
          </p:nvSpPr>
          <p:spPr bwMode="auto">
            <a:xfrm rot="-5400000">
              <a:off x="4522788" y="1422400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27" name="Line 102"/>
            <p:cNvSpPr>
              <a:spLocks noChangeAspect="1" noChangeShapeType="1"/>
            </p:cNvSpPr>
            <p:nvPr/>
          </p:nvSpPr>
          <p:spPr bwMode="auto">
            <a:xfrm rot="-5400000">
              <a:off x="4484688" y="1389063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8" name="Line 103"/>
            <p:cNvSpPr>
              <a:spLocks noChangeAspect="1" noChangeShapeType="1"/>
            </p:cNvSpPr>
            <p:nvPr/>
          </p:nvSpPr>
          <p:spPr bwMode="auto">
            <a:xfrm rot="-5400000">
              <a:off x="4456113" y="136048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9" name="Line 104"/>
            <p:cNvSpPr>
              <a:spLocks noChangeAspect="1" noChangeShapeType="1"/>
            </p:cNvSpPr>
            <p:nvPr/>
          </p:nvSpPr>
          <p:spPr bwMode="auto">
            <a:xfrm rot="10800000">
              <a:off x="4479925" y="1484313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0" name="Line 105"/>
            <p:cNvSpPr>
              <a:spLocks noChangeAspect="1" noChangeShapeType="1"/>
            </p:cNvSpPr>
            <p:nvPr/>
          </p:nvSpPr>
          <p:spPr bwMode="auto">
            <a:xfrm rot="10800000">
              <a:off x="4451350" y="1512888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1" name="Rectangle 106"/>
            <p:cNvSpPr>
              <a:spLocks noChangeArrowheads="1"/>
            </p:cNvSpPr>
            <p:nvPr/>
          </p:nvSpPr>
          <p:spPr bwMode="auto">
            <a:xfrm>
              <a:off x="990600" y="4343400"/>
              <a:ext cx="15509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/>
                <a:t>200 MeV Polarimeter</a:t>
              </a:r>
            </a:p>
          </p:txBody>
        </p:sp>
        <p:sp>
          <p:nvSpPr>
            <p:cNvPr id="22632" name="Line 107"/>
            <p:cNvSpPr>
              <a:spLocks noChangeShapeType="1"/>
            </p:cNvSpPr>
            <p:nvPr/>
          </p:nvSpPr>
          <p:spPr bwMode="auto">
            <a:xfrm flipV="1">
              <a:off x="2605088" y="4343400"/>
              <a:ext cx="219075" cy="109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" name="Rectangle 108"/>
            <p:cNvSpPr>
              <a:spLocks noChangeArrowheads="1"/>
            </p:cNvSpPr>
            <p:nvPr/>
          </p:nvSpPr>
          <p:spPr bwMode="auto">
            <a:xfrm>
              <a:off x="4962525" y="1071563"/>
              <a:ext cx="16208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/>
                <a:t>RHIC pC Polarimeters</a:t>
              </a:r>
            </a:p>
          </p:txBody>
        </p:sp>
        <p:sp>
          <p:nvSpPr>
            <p:cNvPr id="22634" name="Line 109"/>
            <p:cNvSpPr>
              <a:spLocks noChangeShapeType="1"/>
            </p:cNvSpPr>
            <p:nvPr/>
          </p:nvSpPr>
          <p:spPr bwMode="auto">
            <a:xfrm flipH="1">
              <a:off x="4645025" y="1289050"/>
              <a:ext cx="261938" cy="9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" name="Oval 110"/>
            <p:cNvSpPr>
              <a:spLocks noChangeArrowheads="1"/>
            </p:cNvSpPr>
            <p:nvPr/>
          </p:nvSpPr>
          <p:spPr bwMode="auto">
            <a:xfrm rot="8100306">
              <a:off x="4197350" y="1468438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grpSp>
          <p:nvGrpSpPr>
            <p:cNvPr id="22636" name="Group 111"/>
            <p:cNvGrpSpPr>
              <a:grpSpLocks/>
            </p:cNvGrpSpPr>
            <p:nvPr/>
          </p:nvGrpSpPr>
          <p:grpSpPr bwMode="auto">
            <a:xfrm rot="2700306">
              <a:off x="4205288" y="1570038"/>
              <a:ext cx="65087" cy="65087"/>
              <a:chOff x="3936" y="1517"/>
              <a:chExt cx="41" cy="41"/>
            </a:xfrm>
          </p:grpSpPr>
          <p:sp>
            <p:nvSpPr>
              <p:cNvPr id="22668" name="Line 112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9" name="Line 113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37" name="Group 114"/>
            <p:cNvGrpSpPr>
              <a:grpSpLocks/>
            </p:cNvGrpSpPr>
            <p:nvPr/>
          </p:nvGrpSpPr>
          <p:grpSpPr bwMode="auto">
            <a:xfrm rot="2700306">
              <a:off x="4206875" y="1387475"/>
              <a:ext cx="65088" cy="65088"/>
              <a:chOff x="3936" y="1517"/>
              <a:chExt cx="41" cy="41"/>
            </a:xfrm>
          </p:grpSpPr>
          <p:sp>
            <p:nvSpPr>
              <p:cNvPr id="22666" name="Line 115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7" name="Line 116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38" name="Rectangle 117"/>
            <p:cNvSpPr>
              <a:spLocks noChangeArrowheads="1"/>
            </p:cNvSpPr>
            <p:nvPr/>
          </p:nvSpPr>
          <p:spPr bwMode="auto">
            <a:xfrm>
              <a:off x="1697038" y="1077913"/>
              <a:ext cx="22733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>
                  <a:solidFill>
                    <a:srgbClr val="CC3300"/>
                  </a:solidFill>
                </a:rPr>
                <a:t>Absolute Polarimeter (H</a:t>
              </a:r>
              <a:r>
                <a:rPr lang="en-US" altLang="ja-JP" sz="1400" b="1">
                  <a:solidFill>
                    <a:srgbClr val="CC3300"/>
                  </a:solidFill>
                  <a:sym typeface="Symbol" pitchFamily="18" charset="2"/>
                </a:rPr>
                <a:t></a:t>
              </a:r>
              <a:r>
                <a:rPr lang="en-US" altLang="ja-JP" sz="1400" b="1">
                  <a:solidFill>
                    <a:srgbClr val="CC3300"/>
                  </a:solidFill>
                </a:rPr>
                <a:t> jet)</a:t>
              </a:r>
            </a:p>
          </p:txBody>
        </p:sp>
        <p:sp>
          <p:nvSpPr>
            <p:cNvPr id="22639" name="Line 118"/>
            <p:cNvSpPr>
              <a:spLocks noChangeShapeType="1"/>
            </p:cNvSpPr>
            <p:nvPr/>
          </p:nvSpPr>
          <p:spPr bwMode="auto">
            <a:xfrm>
              <a:off x="3775075" y="1263650"/>
              <a:ext cx="363538" cy="138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0" name="Line 119"/>
            <p:cNvSpPr>
              <a:spLocks noChangeShapeType="1"/>
            </p:cNvSpPr>
            <p:nvPr/>
          </p:nvSpPr>
          <p:spPr bwMode="auto">
            <a:xfrm>
              <a:off x="1220788" y="3841750"/>
              <a:ext cx="220662" cy="128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1" name="Oval 120"/>
            <p:cNvSpPr>
              <a:spLocks noChangeArrowheads="1"/>
            </p:cNvSpPr>
            <p:nvPr/>
          </p:nvSpPr>
          <p:spPr bwMode="auto">
            <a:xfrm rot="3845359">
              <a:off x="4332288" y="4651375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642" name="Line 121"/>
            <p:cNvSpPr>
              <a:spLocks noChangeAspect="1" noChangeShapeType="1"/>
            </p:cNvSpPr>
            <p:nvPr/>
          </p:nvSpPr>
          <p:spPr bwMode="auto">
            <a:xfrm rot="3845359">
              <a:off x="4425950" y="46926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3" name="Line 122"/>
            <p:cNvSpPr>
              <a:spLocks noChangeAspect="1" noChangeShapeType="1"/>
            </p:cNvSpPr>
            <p:nvPr/>
          </p:nvSpPr>
          <p:spPr bwMode="auto">
            <a:xfrm rot="3845359">
              <a:off x="4464051" y="4706937"/>
              <a:ext cx="36512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4" name="Line 123"/>
            <p:cNvSpPr>
              <a:spLocks noChangeAspect="1" noChangeShapeType="1"/>
            </p:cNvSpPr>
            <p:nvPr/>
          </p:nvSpPr>
          <p:spPr bwMode="auto">
            <a:xfrm rot="-1554641">
              <a:off x="4389438" y="460533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5" name="Line 124"/>
            <p:cNvSpPr>
              <a:spLocks noChangeAspect="1" noChangeShapeType="1"/>
            </p:cNvSpPr>
            <p:nvPr/>
          </p:nvSpPr>
          <p:spPr bwMode="auto">
            <a:xfrm rot="-1554641">
              <a:off x="4402138" y="456723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6" name="Rectangle 125"/>
            <p:cNvSpPr>
              <a:spLocks noChangeArrowheads="1"/>
            </p:cNvSpPr>
            <p:nvPr/>
          </p:nvSpPr>
          <p:spPr bwMode="auto">
            <a:xfrm>
              <a:off x="4800600" y="4724400"/>
              <a:ext cx="14811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/>
                <a:t>AGS pC Polarimeter</a:t>
              </a:r>
            </a:p>
          </p:txBody>
        </p:sp>
        <p:sp>
          <p:nvSpPr>
            <p:cNvPr id="22647" name="Line 126"/>
            <p:cNvSpPr>
              <a:spLocks noChangeShapeType="1"/>
            </p:cNvSpPr>
            <p:nvPr/>
          </p:nvSpPr>
          <p:spPr bwMode="auto">
            <a:xfrm flipH="1" flipV="1">
              <a:off x="4513263" y="4759325"/>
              <a:ext cx="246062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8" name="Text Box 127"/>
            <p:cNvSpPr txBox="1">
              <a:spLocks noChangeArrowheads="1"/>
            </p:cNvSpPr>
            <p:nvPr/>
          </p:nvSpPr>
          <p:spPr bwMode="auto">
            <a:xfrm>
              <a:off x="3117850" y="4886325"/>
              <a:ext cx="16144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 b="1">
                  <a:solidFill>
                    <a:srgbClr val="CC3300"/>
                  </a:solidFill>
                </a:rPr>
                <a:t>Strong AGS Snake</a:t>
              </a:r>
            </a:p>
          </p:txBody>
        </p:sp>
        <p:sp>
          <p:nvSpPr>
            <p:cNvPr id="22649" name="Line 128"/>
            <p:cNvSpPr>
              <a:spLocks noChangeShapeType="1"/>
            </p:cNvSpPr>
            <p:nvPr/>
          </p:nvSpPr>
          <p:spPr bwMode="auto">
            <a:xfrm flipH="1" flipV="1">
              <a:off x="3454400" y="4803775"/>
              <a:ext cx="100013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50" name="Group 129"/>
            <p:cNvGrpSpPr>
              <a:grpSpLocks/>
            </p:cNvGrpSpPr>
            <p:nvPr/>
          </p:nvGrpSpPr>
          <p:grpSpPr bwMode="auto">
            <a:xfrm>
              <a:off x="4597400" y="4159250"/>
              <a:ext cx="127000" cy="228600"/>
              <a:chOff x="5420" y="4309"/>
              <a:chExt cx="136" cy="211"/>
            </a:xfrm>
          </p:grpSpPr>
          <p:sp>
            <p:nvSpPr>
              <p:cNvPr id="22664" name="Oval 130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2665" name="AutoShape 131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22651" name="Text Box 132"/>
            <p:cNvSpPr txBox="1">
              <a:spLocks noChangeArrowheads="1"/>
            </p:cNvSpPr>
            <p:nvPr/>
          </p:nvSpPr>
          <p:spPr bwMode="auto">
            <a:xfrm>
              <a:off x="4946650" y="3990975"/>
              <a:ext cx="24780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 b="1">
                  <a:solidFill>
                    <a:srgbClr val="CC3300"/>
                  </a:solidFill>
                </a:rPr>
                <a:t>Helical Partial Siberian Snake</a:t>
              </a:r>
            </a:p>
          </p:txBody>
        </p:sp>
        <p:sp>
          <p:nvSpPr>
            <p:cNvPr id="22652" name="Line 133"/>
            <p:cNvSpPr>
              <a:spLocks noChangeShapeType="1"/>
            </p:cNvSpPr>
            <p:nvPr/>
          </p:nvSpPr>
          <p:spPr bwMode="auto">
            <a:xfrm flipH="1">
              <a:off x="4770438" y="4176713"/>
              <a:ext cx="220662" cy="44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3" name="Text Box 135"/>
            <p:cNvSpPr txBox="1">
              <a:spLocks noChangeArrowheads="1"/>
            </p:cNvSpPr>
            <p:nvPr/>
          </p:nvSpPr>
          <p:spPr bwMode="auto">
            <a:xfrm>
              <a:off x="4332288" y="3348038"/>
              <a:ext cx="20542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ja-JP" sz="1400"/>
                <a:t>Spin Rotators</a:t>
              </a:r>
            </a:p>
            <a:p>
              <a:pPr algn="ctr"/>
              <a:r>
                <a:rPr lang="en-US" altLang="ja-JP" sz="1400"/>
                <a:t>(longitudinal polarization)</a:t>
              </a:r>
            </a:p>
          </p:txBody>
        </p:sp>
        <p:sp>
          <p:nvSpPr>
            <p:cNvPr id="22654" name="Line 136"/>
            <p:cNvSpPr>
              <a:spLocks noChangeShapeType="1"/>
            </p:cNvSpPr>
            <p:nvPr/>
          </p:nvSpPr>
          <p:spPr bwMode="auto">
            <a:xfrm flipH="1" flipV="1">
              <a:off x="4652963" y="3267075"/>
              <a:ext cx="14287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5" name="Line 137"/>
            <p:cNvSpPr>
              <a:spLocks noChangeShapeType="1"/>
            </p:cNvSpPr>
            <p:nvPr/>
          </p:nvSpPr>
          <p:spPr bwMode="auto">
            <a:xfrm flipH="1" flipV="1">
              <a:off x="4032250" y="3228975"/>
              <a:ext cx="747713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6" name="Line 138"/>
            <p:cNvSpPr>
              <a:spLocks noChangeShapeType="1"/>
            </p:cNvSpPr>
            <p:nvPr/>
          </p:nvSpPr>
          <p:spPr bwMode="auto">
            <a:xfrm>
              <a:off x="6223000" y="2333625"/>
              <a:ext cx="400050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7" name="Text Box 139"/>
            <p:cNvSpPr txBox="1">
              <a:spLocks noChangeArrowheads="1"/>
            </p:cNvSpPr>
            <p:nvPr/>
          </p:nvSpPr>
          <p:spPr bwMode="auto">
            <a:xfrm>
              <a:off x="2279650" y="1924050"/>
              <a:ext cx="1325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/>
                <a:t>Siberian Snakes</a:t>
              </a:r>
            </a:p>
          </p:txBody>
        </p:sp>
        <p:sp>
          <p:nvSpPr>
            <p:cNvPr id="22658" name="Line 140"/>
            <p:cNvSpPr>
              <a:spLocks noChangeShapeType="1"/>
            </p:cNvSpPr>
            <p:nvPr/>
          </p:nvSpPr>
          <p:spPr bwMode="auto">
            <a:xfrm flipH="1">
              <a:off x="1885950" y="2095500"/>
              <a:ext cx="400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59" name="Group 141"/>
            <p:cNvGrpSpPr>
              <a:grpSpLocks/>
            </p:cNvGrpSpPr>
            <p:nvPr/>
          </p:nvGrpSpPr>
          <p:grpSpPr bwMode="auto">
            <a:xfrm rot="-2695348">
              <a:off x="3316288" y="4562475"/>
              <a:ext cx="127000" cy="227013"/>
              <a:chOff x="5420" y="4309"/>
              <a:chExt cx="136" cy="211"/>
            </a:xfrm>
          </p:grpSpPr>
          <p:sp>
            <p:nvSpPr>
              <p:cNvPr id="22662" name="Oval 142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22663" name="AutoShape 143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22660" name="Rectangle 14"/>
            <p:cNvSpPr>
              <a:spLocks noChangeArrowheads="1"/>
            </p:cNvSpPr>
            <p:nvPr/>
          </p:nvSpPr>
          <p:spPr bwMode="auto">
            <a:xfrm>
              <a:off x="228600" y="1600200"/>
              <a:ext cx="19097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E-Lens and Spin Flipper </a:t>
              </a:r>
              <a:endParaRPr lang="en-US" altLang="ja-JP" sz="2400"/>
            </a:p>
          </p:txBody>
        </p:sp>
        <p:sp>
          <p:nvSpPr>
            <p:cNvPr id="22661" name="TextBox 141"/>
            <p:cNvSpPr txBox="1">
              <a:spLocks noChangeArrowheads="1"/>
            </p:cNvSpPr>
            <p:nvPr/>
          </p:nvSpPr>
          <p:spPr bwMode="auto">
            <a:xfrm>
              <a:off x="2424113" y="3886200"/>
              <a:ext cx="4762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 sz="1000" b="1"/>
                <a:t>EBIS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AF03-60AF-4B39-9A36-AA8E8AC8F995}" type="slidenum">
              <a:rPr lang="en-US" smtClean="0"/>
              <a:t>8</a:t>
            </a:fld>
            <a:endParaRPr lang="en-US"/>
          </a:p>
        </p:txBody>
      </p:sp>
      <p:pic>
        <p:nvPicPr>
          <p:cNvPr id="12290" name="Picture 2" descr="http://www.agsrhichome.bnl.gov/RHIC/Runs/RhicLuminosityP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15" y="1426962"/>
            <a:ext cx="3835985" cy="33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4835815"/>
            <a:ext cx="397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http://</a:t>
            </a:r>
            <a:r>
              <a:rPr lang="en-US" dirty="0"/>
              <a:t>www.phy.bnl.gov/cnipol/fills/</a:t>
            </a:r>
          </a:p>
        </p:txBody>
      </p:sp>
    </p:spTree>
    <p:extLst>
      <p:ext uri="{BB962C8B-B14F-4D97-AF65-F5344CB8AC3E}">
        <p14:creationId xmlns:p14="http://schemas.microsoft.com/office/powerpoint/2010/main" val="33793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AR_detect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63" y="131618"/>
            <a:ext cx="3209603" cy="2089666"/>
          </a:xfrm>
          <a:prstGeom prst="rect">
            <a:avLst/>
          </a:prstGeom>
        </p:spPr>
      </p:pic>
      <p:pic>
        <p:nvPicPr>
          <p:cNvPr id="4" name="Picture 3" descr="STAR_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231446"/>
            <a:ext cx="3906837" cy="333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62400" y="5499100"/>
            <a:ext cx="495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/>
              <a:t>Full azimuth spanned with nearly contiguous electromagnetic </a:t>
            </a:r>
            <a:r>
              <a:rPr lang="en-US" dirty="0" err="1"/>
              <a:t>calorimetry</a:t>
            </a:r>
            <a:r>
              <a:rPr lang="en-US" dirty="0"/>
              <a:t> from -1&lt;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&lt;4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 approaching full acceptance detector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96861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91" y="6488668"/>
            <a:ext cx="692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PID (Barrel) with </a:t>
            </a:r>
            <a:r>
              <a:rPr lang="en-US" dirty="0" err="1" smtClean="0"/>
              <a:t>dE</a:t>
            </a:r>
            <a:r>
              <a:rPr lang="en-US" dirty="0" smtClean="0"/>
              <a:t>/dx, in the future: </a:t>
            </a:r>
            <a:r>
              <a:rPr lang="en-US" dirty="0" err="1" smtClean="0"/>
              <a:t>ToF</a:t>
            </a:r>
            <a:r>
              <a:rPr lang="en-US" dirty="0" smtClean="0"/>
              <a:t> pi/K separation up to 1.9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19" descr="starLogoMe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1592583" cy="117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44FA702-1FB6-462C-9339-B3CB7EC78228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3789363" cy="2819400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 smtClean="0"/>
              <a:t>Central Region (-1&lt;eta&lt;1)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Identified </a:t>
            </a:r>
            <a:r>
              <a:rPr lang="en-US" dirty="0" err="1" smtClean="0"/>
              <a:t>Pions</a:t>
            </a:r>
            <a:r>
              <a:rPr lang="en-US" dirty="0" smtClean="0"/>
              <a:t>, eta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Jets</a:t>
            </a:r>
          </a:p>
          <a:p>
            <a:pPr marL="285750" indent="-285750"/>
            <a:r>
              <a:rPr lang="en-US" dirty="0" err="1" smtClean="0"/>
              <a:t>Endcap</a:t>
            </a:r>
            <a:r>
              <a:rPr lang="en-US" dirty="0" smtClean="0"/>
              <a:t> (1&lt;eta&lt;2)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Pi0, eta, (some) jets</a:t>
            </a:r>
          </a:p>
          <a:p>
            <a:pPr marL="285750" indent="-285750"/>
            <a:r>
              <a:rPr lang="en-US" dirty="0" smtClean="0"/>
              <a:t>FMS (2&lt;eta&lt;4)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Pi0, eta</a:t>
            </a:r>
          </a:p>
          <a:p>
            <a:endParaRPr lang="en-US" dirty="0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7848600" y="678655"/>
            <a:ext cx="285750" cy="266701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7832148" y="1265523"/>
            <a:ext cx="285750" cy="266701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7724775" y="152400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8700"/>
                </a:solidFill>
              </a:rPr>
              <a:t>FMS</a:t>
            </a:r>
          </a:p>
        </p:txBody>
      </p:sp>
    </p:spTree>
    <p:extLst>
      <p:ext uri="{BB962C8B-B14F-4D97-AF65-F5344CB8AC3E}">
        <p14:creationId xmlns:p14="http://schemas.microsoft.com/office/powerpoint/2010/main" val="25121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8758</TotalTime>
  <Words>1172</Words>
  <Application>Microsoft Office PowerPoint</Application>
  <PresentationFormat>On-screen Show (4:3)</PresentationFormat>
  <Paragraphs>292</Paragraphs>
  <Slides>26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PowerPoint Presentation</vt:lpstr>
      <vt:lpstr>PowerPoint Presentation</vt:lpstr>
      <vt:lpstr>Extracting Transversity from Data and the Lattice</vt:lpstr>
      <vt:lpstr>Why is                       so hard to measure? </vt:lpstr>
      <vt:lpstr>PowerPoint Presentation</vt:lpstr>
      <vt:lpstr>Collins Effect In Jets </vt:lpstr>
      <vt:lpstr>More Correlation Measurements: of Pions in Jets</vt:lpstr>
      <vt:lpstr>The RHIC Polarized Collider</vt:lpstr>
      <vt:lpstr>PowerPoint Presentation</vt:lpstr>
      <vt:lpstr>PowerPoint Presentation</vt:lpstr>
      <vt:lpstr>PowerPoint Presentation</vt:lpstr>
      <vt:lpstr>Transversity from di-Hadron SSA</vt:lpstr>
      <vt:lpstr>PowerPoint Presentation</vt:lpstr>
      <vt:lpstr>NEW: STAR shows significant Signal!</vt:lpstr>
      <vt:lpstr>PowerPoint Presentation</vt:lpstr>
      <vt:lpstr>Decay Angle Distributions</vt:lpstr>
      <vt:lpstr>PowerPoint Presentation</vt:lpstr>
      <vt:lpstr>Summary &amp; Outlook</vt:lpstr>
      <vt:lpstr>PowerPoint Presentation</vt:lpstr>
      <vt:lpstr>Backup</vt:lpstr>
      <vt:lpstr>PowerPoint Presentation</vt:lpstr>
      <vt:lpstr>PowerPoint Presentation</vt:lpstr>
      <vt:lpstr>PowerPoint Presentation</vt:lpstr>
      <vt:lpstr>Origin of Single Spin Asymmetries</vt:lpstr>
      <vt:lpstr>Transverse Spin Structure Functions</vt:lpstr>
      <vt:lpstr>Di-Hadron Correlations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Transversity in polarized p+p collissions at STAR</dc:title>
  <dc:creator>Anselm</dc:creator>
  <cp:lastModifiedBy>Anselm</cp:lastModifiedBy>
  <cp:revision>24</cp:revision>
  <dcterms:created xsi:type="dcterms:W3CDTF">2012-05-17T16:17:00Z</dcterms:created>
  <dcterms:modified xsi:type="dcterms:W3CDTF">2012-06-02T11:28:46Z</dcterms:modified>
</cp:coreProperties>
</file>