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764C-EF2B-304F-8A31-630F30D94C1B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6B87-F7B1-2546-AE5D-D46D769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414FC-9034-3F44-BD28-01DD87438211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6886-C227-864C-A58E-EF3A84BF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4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gif"/><Relationship Id="rId3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sEventView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89" y="1290553"/>
            <a:ext cx="4578979" cy="46391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2745" y="123893"/>
            <a:ext cx="7109992" cy="1084065"/>
          </a:xfrm>
        </p:spPr>
        <p:txBody>
          <a:bodyPr/>
          <a:lstStyle>
            <a:lvl1pPr>
              <a:defRPr sz="6600" b="1" i="0">
                <a:solidFill>
                  <a:schemeClr val="accent2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defRPr>
            </a:lvl1pPr>
          </a:lstStyle>
          <a:p>
            <a:pPr lvl="0"/>
            <a:r>
              <a:rPr lang="en-US" noProof="0" dirty="0" smtClean="0"/>
              <a:t>Master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7" y="5771354"/>
            <a:ext cx="4559623" cy="96737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8000"/>
                </a:solidFill>
                <a:effectLst>
                  <a:glow rad="139700">
                    <a:srgbClr val="CCFFCC">
                      <a:alpha val="40000"/>
                    </a:srgbClr>
                  </a:glow>
                </a:effectLst>
                <a:latin typeface="Times New Roman"/>
                <a:cs typeface="Times New Roman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140200" y="5505500"/>
            <a:ext cx="5003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Manuel Calder</a:t>
            </a:r>
            <a:r>
              <a:rPr lang="es-MX" sz="2000" b="1" dirty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ón de la Barca </a:t>
            </a:r>
            <a:r>
              <a:rPr lang="es-MX" sz="20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Sánchez</a:t>
            </a:r>
          </a:p>
          <a:p>
            <a:pPr algn="r">
              <a:spcBef>
                <a:spcPct val="50000"/>
              </a:spcBef>
            </a:pPr>
            <a:r>
              <a:rPr lang="es-MX" sz="20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UC Davis</a:t>
            </a:r>
          </a:p>
          <a:p>
            <a:pPr algn="r">
              <a:spcBef>
                <a:spcPct val="50000"/>
              </a:spcBef>
            </a:pPr>
            <a:r>
              <a:rPr lang="es-MX" sz="20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for the STAR Collaboration</a:t>
            </a:r>
            <a:endParaRPr lang="es-MX" sz="20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 descr="ucd_logo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39" y="0"/>
            <a:ext cx="1097361" cy="1052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0"/>
            <a:ext cx="7442405" cy="836613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66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603" y="6528484"/>
            <a:ext cx="3025200" cy="34014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4576" y="6528484"/>
            <a:ext cx="549424" cy="337007"/>
          </a:xfrm>
        </p:spPr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R-logo-base-black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8506" r="11995" b="13831"/>
          <a:stretch/>
        </p:blipFill>
        <p:spPr>
          <a:xfrm>
            <a:off x="8197981" y="41298"/>
            <a:ext cx="929242" cy="7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D407-8A70-8E4F-A843-C377CF576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5" y="0"/>
            <a:ext cx="8316416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496" y="6617956"/>
            <a:ext cx="873952" cy="2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Times New Roman"/>
                <a:cs typeface="Times New Roman"/>
              </a:defRPr>
            </a:lvl1pPr>
          </a:lstStyle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39928" y="6617958"/>
            <a:ext cx="3159423" cy="24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7957"/>
            <a:ext cx="457200" cy="24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Times New Roman"/>
                <a:cs typeface="Times New Roman"/>
              </a:defRPr>
            </a:lvl1pPr>
          </a:lstStyle>
          <a:p>
            <a:fld id="{656AD407-8A70-8E4F-A843-C377CF576A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ucd_logo_1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" y="44624"/>
            <a:ext cx="825561" cy="791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/>
          <a:ea typeface="+mj-ea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3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192024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8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40.emf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065" y="246431"/>
            <a:ext cx="6673475" cy="1023517"/>
          </a:xfrm>
        </p:spPr>
        <p:txBody>
          <a:bodyPr/>
          <a:lstStyle/>
          <a:p>
            <a:r>
              <a:rPr lang="en-US" sz="4000" dirty="0" err="1" smtClean="0"/>
              <a:t>Dilepton</a:t>
            </a:r>
            <a:r>
              <a:rPr lang="en-US" sz="4000" dirty="0" smtClean="0"/>
              <a:t> measurements with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7" y="5890630"/>
            <a:ext cx="3623781" cy="967370"/>
          </a:xfrm>
        </p:spPr>
        <p:txBody>
          <a:bodyPr/>
          <a:lstStyle/>
          <a:p>
            <a:pPr algn="l"/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Workshop of the APS Topical Group on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Physics</a:t>
            </a:r>
          </a:p>
          <a:p>
            <a:pPr algn="l"/>
            <a:r>
              <a:rPr lang="en-US" sz="1400" dirty="0" smtClean="0"/>
              <a:t>Denver, CO. April 11, 2013. </a:t>
            </a:r>
            <a:endParaRPr lang="en-US" sz="1400" dirty="0"/>
          </a:p>
        </p:txBody>
      </p:sp>
      <p:pic>
        <p:nvPicPr>
          <p:cNvPr id="4" name="Picture 3" descr="STAR-logo-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25" y="697151"/>
            <a:ext cx="2239349" cy="5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LMR Enhancement vs. </a:t>
            </a:r>
            <a:r>
              <a:rPr lang="en-US" dirty="0"/>
              <a:t>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9709"/>
            <a:ext cx="9144000" cy="187824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LMR excess over </a:t>
            </a:r>
            <a:r>
              <a:rPr lang="en-US" dirty="0" err="1" smtClean="0">
                <a:solidFill>
                  <a:srgbClr val="0000FF"/>
                </a:solidFill>
              </a:rPr>
              <a:t>hadronic</a:t>
            </a:r>
            <a:r>
              <a:rPr lang="en-US" dirty="0" smtClean="0">
                <a:solidFill>
                  <a:srgbClr val="0000FF"/>
                </a:solidFill>
              </a:rPr>
              <a:t> cocktail (exc.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) observed for all energies.</a:t>
            </a:r>
          </a:p>
          <a:p>
            <a:pPr lvl="1"/>
            <a:r>
              <a:rPr lang="en-US" dirty="0" smtClean="0"/>
              <a:t>Systematic measurement of LMR enhancement factor</a:t>
            </a:r>
          </a:p>
          <a:p>
            <a:r>
              <a:rPr lang="en-US" dirty="0" smtClean="0"/>
              <a:t>STAR enhancement of similar magnitude as observed by CERES</a:t>
            </a:r>
          </a:p>
          <a:p>
            <a:pPr lvl="1"/>
            <a:r>
              <a:rPr lang="en-US" dirty="0" smtClean="0"/>
              <a:t>Note: different kinematic regions, centrality</a:t>
            </a:r>
          </a:p>
          <a:p>
            <a:pPr lvl="2"/>
            <a:r>
              <a:rPr lang="en-US" dirty="0" smtClean="0"/>
              <a:t>STAR </a:t>
            </a:r>
            <a:r>
              <a:rPr lang="en-US" dirty="0" err="1" smtClean="0"/>
              <a:t>Au+Au</a:t>
            </a:r>
            <a:r>
              <a:rPr lang="en-US" dirty="0" smtClean="0"/>
              <a:t> at 19.6, </a:t>
            </a:r>
            <a:r>
              <a:rPr lang="en-US" dirty="0" err="1" smtClean="0"/>
              <a:t>minbias</a:t>
            </a:r>
            <a:r>
              <a:rPr lang="en-US" dirty="0" smtClean="0"/>
              <a:t> (0-80%), </a:t>
            </a:r>
            <a:r>
              <a:rPr lang="en-US" dirty="0" err="1" smtClean="0"/>
              <a:t>pT</a:t>
            </a:r>
            <a:r>
              <a:rPr lang="en-US" dirty="0" smtClean="0"/>
              <a:t>&gt;0.2 </a:t>
            </a:r>
            <a:r>
              <a:rPr lang="en-US" dirty="0" err="1" smtClean="0"/>
              <a:t>GeV</a:t>
            </a:r>
            <a:r>
              <a:rPr lang="en-US" dirty="0" smtClean="0"/>
              <a:t>/c, |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|&lt;1, |</a:t>
            </a:r>
            <a:r>
              <a:rPr lang="en-US" dirty="0" err="1" smtClean="0"/>
              <a:t>y</a:t>
            </a:r>
            <a:r>
              <a:rPr lang="en-US" baseline="-25000" dirty="0" err="1" smtClean="0"/>
              <a:t>ee</a:t>
            </a:r>
            <a:r>
              <a:rPr lang="en-US" dirty="0" smtClean="0"/>
              <a:t>|&lt;1</a:t>
            </a:r>
          </a:p>
          <a:p>
            <a:pPr lvl="2"/>
            <a:r>
              <a:rPr lang="en-US" dirty="0" smtClean="0"/>
              <a:t>CERES </a:t>
            </a:r>
            <a:r>
              <a:rPr lang="en-US" dirty="0" err="1" smtClean="0"/>
              <a:t>Pb+Au</a:t>
            </a:r>
            <a:r>
              <a:rPr lang="en-US" dirty="0" smtClean="0"/>
              <a:t> at 17.3, centrality (0-28%), </a:t>
            </a:r>
            <a:r>
              <a:rPr lang="en-US" dirty="0" err="1" smtClean="0"/>
              <a:t>pT</a:t>
            </a:r>
            <a:r>
              <a:rPr lang="en-US" dirty="0" smtClean="0"/>
              <a:t>&gt;0.2 </a:t>
            </a:r>
            <a:r>
              <a:rPr lang="en-US" dirty="0" err="1" smtClean="0"/>
              <a:t>GeV</a:t>
            </a:r>
            <a:r>
              <a:rPr lang="en-US" dirty="0" smtClean="0"/>
              <a:t>/c, 2.1&lt;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&lt;2.65,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ee</a:t>
            </a:r>
            <a:r>
              <a:rPr lang="en-US" dirty="0" smtClean="0"/>
              <a:t>&gt;35mrad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0" y="701613"/>
            <a:ext cx="4223324" cy="4077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72" y="836613"/>
            <a:ext cx="4354540" cy="38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Theory: in-medium </a:t>
            </a:r>
            <a:r>
              <a:rPr lang="en-US" dirty="0" smtClean="0">
                <a:latin typeface="Symbol" charset="2"/>
                <a:cs typeface="Symbol" charset="2"/>
              </a:rPr>
              <a:t>r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610242"/>
            <a:ext cx="5838072" cy="1918242"/>
          </a:xfrm>
        </p:spPr>
        <p:txBody>
          <a:bodyPr/>
          <a:lstStyle/>
          <a:p>
            <a:r>
              <a:rPr lang="en-US" sz="2000" dirty="0" smtClean="0"/>
              <a:t>Robust theoretical description from top RHIC energy down to SPS</a:t>
            </a:r>
          </a:p>
          <a:p>
            <a:pPr lvl="1"/>
            <a:r>
              <a:rPr lang="en-US" sz="1600" dirty="0" smtClean="0"/>
              <a:t>R. Rapp (priv. comm.) cocktail + in-medium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Consistent with in-medium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 broadening</a:t>
            </a:r>
          </a:p>
          <a:p>
            <a:pPr lvl="2"/>
            <a:r>
              <a:rPr lang="en-US" sz="1200" dirty="0" smtClean="0"/>
              <a:t>Expect effect to depend on total baryon density</a:t>
            </a:r>
          </a:p>
          <a:p>
            <a:pPr lvl="2"/>
            <a:r>
              <a:rPr lang="en-US" sz="1200" dirty="0" smtClean="0"/>
              <a:t>Tool to look for chiral symmetry restoration</a:t>
            </a:r>
          </a:p>
          <a:p>
            <a:pPr lvl="2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40" y="836613"/>
            <a:ext cx="7897940" cy="368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13"/>
          <a:stretch/>
        </p:blipFill>
        <p:spPr>
          <a:xfrm>
            <a:off x="6018071" y="4238328"/>
            <a:ext cx="3037243" cy="23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26588" cy="836613"/>
          </a:xfrm>
        </p:spPr>
        <p:txBody>
          <a:bodyPr/>
          <a:lstStyle/>
          <a:p>
            <a:r>
              <a:rPr lang="en-US" dirty="0" smtClean="0"/>
              <a:t>High Mass: </a:t>
            </a:r>
            <a:r>
              <a:rPr lang="en-US" dirty="0" err="1" smtClean="0"/>
              <a:t>Quarkonium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Expectation: suppression due to hot nuclear effects.</a:t>
            </a:r>
          </a:p>
          <a:p>
            <a:pPr lvl="1"/>
            <a:r>
              <a:rPr lang="en-US" sz="2000" dirty="0"/>
              <a:t>Color screening (Re V), Landau damping (</a:t>
            </a:r>
            <a:r>
              <a:rPr lang="en-US" sz="2000" dirty="0" err="1"/>
              <a:t>Im</a:t>
            </a:r>
            <a:r>
              <a:rPr lang="en-US" sz="2000" dirty="0"/>
              <a:t> V).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Towards a potential from Lattice QCD</a:t>
            </a:r>
          </a:p>
          <a:p>
            <a:pPr lvl="1"/>
            <a:r>
              <a:rPr lang="en-US" sz="2000" dirty="0" smtClean="0"/>
              <a:t>Quenched calculation: </a:t>
            </a:r>
            <a:r>
              <a:rPr lang="en-US" sz="2000" dirty="0" err="1"/>
              <a:t>A.Rothkopf</a:t>
            </a:r>
            <a:r>
              <a:rPr lang="en-US" sz="2000" dirty="0"/>
              <a:t>, et al. PRL 108 (2012) 162001 </a:t>
            </a:r>
            <a:endParaRPr lang="en-US" sz="2000" dirty="0" smtClean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Broadening </a:t>
            </a:r>
            <a:r>
              <a:rPr lang="en-US" sz="2000" dirty="0"/>
              <a:t>due to collisions with medium (</a:t>
            </a:r>
            <a:r>
              <a:rPr lang="en-US" sz="2000" dirty="0" err="1"/>
              <a:t>Im</a:t>
            </a:r>
            <a:r>
              <a:rPr lang="en-US" sz="2000" dirty="0"/>
              <a:t> V) </a:t>
            </a:r>
            <a:r>
              <a:rPr lang="en-US" sz="2000" dirty="0">
                <a:solidFill>
                  <a:srgbClr val="0000FF"/>
                </a:solidFill>
              </a:rPr>
              <a:t>possibly more important than screening</a:t>
            </a:r>
            <a:r>
              <a:rPr lang="en-US" sz="2000" dirty="0"/>
              <a:t> (Re V).</a:t>
            </a:r>
          </a:p>
          <a:p>
            <a:pPr lvl="1"/>
            <a:r>
              <a:rPr lang="en-US" sz="2000" dirty="0"/>
              <a:t>Key </a:t>
            </a:r>
            <a:r>
              <a:rPr lang="en-US" sz="2000" dirty="0" smtClean="0"/>
              <a:t>motivation : </a:t>
            </a:r>
            <a:r>
              <a:rPr lang="en-US" sz="2000" dirty="0"/>
              <a:t>Hot QGP medium leads to </a:t>
            </a:r>
            <a:r>
              <a:rPr lang="en-US" sz="2000" dirty="0" err="1"/>
              <a:t>quarkonium</a:t>
            </a:r>
            <a:r>
              <a:rPr lang="en-US" sz="2000" dirty="0"/>
              <a:t> suppression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12</a:t>
            </a:fld>
            <a:endParaRPr lang="en-US"/>
          </a:p>
        </p:txBody>
      </p:sp>
      <p:pic>
        <p:nvPicPr>
          <p:cNvPr id="7" name="Bild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969" y="1155859"/>
            <a:ext cx="2984946" cy="39278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Bild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603" y="1122564"/>
            <a:ext cx="2984941" cy="37596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8437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 in </a:t>
            </a:r>
            <a:r>
              <a:rPr lang="en-US" dirty="0" err="1"/>
              <a:t>Au+Au</a:t>
            </a:r>
            <a:r>
              <a:rPr lang="en-US" dirty="0"/>
              <a:t>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7037"/>
            <a:ext cx="9144000" cy="1576299"/>
          </a:xfrm>
        </p:spPr>
        <p:txBody>
          <a:bodyPr/>
          <a:lstStyle/>
          <a:p>
            <a:r>
              <a:rPr lang="en-US" sz="2000" dirty="0"/>
              <a:t>J/</a:t>
            </a:r>
            <a:r>
              <a:rPr lang="en-US" sz="2000" dirty="0" err="1"/>
              <a:t>ψ</a:t>
            </a:r>
            <a:r>
              <a:rPr lang="en-US" sz="2000" dirty="0"/>
              <a:t> suppression increases with collision centrality and decreases with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r>
              <a:rPr lang="en-US" sz="2000" dirty="0"/>
              <a:t>Low-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data agrees with two models </a:t>
            </a:r>
            <a:r>
              <a:rPr lang="en-US" sz="2000" dirty="0" smtClean="0"/>
              <a:t>including </a:t>
            </a:r>
            <a:r>
              <a:rPr lang="en-US" sz="2000" dirty="0" smtClean="0">
                <a:solidFill>
                  <a:srgbClr val="0000FF"/>
                </a:solidFill>
              </a:rPr>
              <a:t>color screening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00FF"/>
                </a:solidFill>
              </a:rPr>
              <a:t>regeneration</a:t>
            </a:r>
          </a:p>
          <a:p>
            <a:pPr lvl="2"/>
            <a:r>
              <a:rPr lang="sk-SK" sz="1200" dirty="0"/>
              <a:t>Liu</a:t>
            </a:r>
            <a:r>
              <a:rPr lang="en-US" sz="1200" dirty="0"/>
              <a:t> et al.</a:t>
            </a:r>
            <a:r>
              <a:rPr lang="sk-SK" sz="1200" dirty="0"/>
              <a:t>, PLB 678:72 (2009) and private comminication </a:t>
            </a:r>
            <a:endParaRPr lang="en-US" sz="1200" dirty="0"/>
          </a:p>
          <a:p>
            <a:pPr lvl="2"/>
            <a:r>
              <a:rPr lang="sk-SK" sz="1200" dirty="0"/>
              <a:t>Zhao </a:t>
            </a:r>
            <a:r>
              <a:rPr lang="en-US" sz="1200" dirty="0"/>
              <a:t>et al.</a:t>
            </a:r>
            <a:r>
              <a:rPr lang="sk-SK" sz="1200" dirty="0"/>
              <a:t>, PRC 82,064905(2010) and private </a:t>
            </a:r>
            <a:r>
              <a:rPr lang="sk-SK" sz="1200" dirty="0" smtClean="0"/>
              <a:t>communication</a:t>
            </a:r>
          </a:p>
          <a:p>
            <a:r>
              <a:rPr lang="en-US" sz="2000" dirty="0" smtClean="0"/>
              <a:t>Study √s dependence </a:t>
            </a:r>
            <a:r>
              <a:rPr lang="en-US" sz="2000" dirty="0"/>
              <a:t>of J/ </a:t>
            </a:r>
            <a:r>
              <a:rPr lang="en-US" sz="2000" dirty="0" smtClean="0"/>
              <a:t>production: shed light on two competing mechanisms</a:t>
            </a:r>
            <a:endParaRPr lang="sk-SK" sz="2000" dirty="0" smtClean="0"/>
          </a:p>
          <a:p>
            <a:pPr marL="914400" lvl="2" indent="0">
              <a:buNone/>
            </a:pPr>
            <a:endParaRPr lang="en-US" sz="1200" dirty="0"/>
          </a:p>
          <a:p>
            <a:endParaRPr lang="en-US" sz="2000" baseline="-25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dirty="0" smtClean="0"/>
              <a:t>11/Apr/2013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13</a:t>
            </a:fld>
            <a:endParaRPr lang="en-US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8" y="980728"/>
            <a:ext cx="4358523" cy="3743863"/>
          </a:xfrm>
          <a:prstGeom prst="rect">
            <a:avLst/>
          </a:prstGeom>
        </p:spPr>
      </p:pic>
      <p:sp>
        <p:nvSpPr>
          <p:cNvPr id="8" name="Obdélník 8"/>
          <p:cNvSpPr/>
          <p:nvPr/>
        </p:nvSpPr>
        <p:spPr>
          <a:xfrm>
            <a:off x="539552" y="836712"/>
            <a:ext cx="20697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/>
              <a:t>STAR </a:t>
            </a:r>
            <a:r>
              <a:rPr lang="sk-SK" sz="1100" dirty="0" err="1"/>
              <a:t>high-p</a:t>
            </a:r>
            <a:r>
              <a:rPr lang="sk-SK" sz="1100" baseline="-25000" dirty="0" err="1"/>
              <a:t>T</a:t>
            </a:r>
            <a:r>
              <a:rPr lang="sk-SK" sz="1100" dirty="0"/>
              <a:t> : arxiv:1208.2736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69" y="836712"/>
            <a:ext cx="410890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1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study with Beam Energy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4980"/>
            <a:ext cx="9144000" cy="225929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39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14M EMC triggered events (E</a:t>
            </a:r>
            <a:r>
              <a:rPr lang="en-US" baseline="-25000" dirty="0" smtClean="0"/>
              <a:t>T</a:t>
            </a:r>
            <a:r>
              <a:rPr lang="en-US" dirty="0" smtClean="0"/>
              <a:t>&gt;2.6 </a:t>
            </a:r>
            <a:r>
              <a:rPr lang="en-US" dirty="0" err="1" smtClean="0"/>
              <a:t>GeV</a:t>
            </a:r>
            <a:r>
              <a:rPr lang="en-US" dirty="0" smtClean="0"/>
              <a:t>) : 62 1/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b</a:t>
            </a:r>
            <a:endParaRPr lang="en-US" dirty="0" smtClean="0"/>
          </a:p>
          <a:p>
            <a:pPr lvl="1"/>
            <a:r>
              <a:rPr lang="en-US" dirty="0"/>
              <a:t>2</a:t>
            </a:r>
            <a:r>
              <a:rPr lang="en-US" dirty="0" smtClean="0"/>
              <a:t>58M MB events : 30 1/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b</a:t>
            </a:r>
            <a:endParaRPr lang="en-US" dirty="0" smtClean="0"/>
          </a:p>
          <a:p>
            <a:r>
              <a:rPr lang="en-US" dirty="0" smtClean="0"/>
              <a:t>62.4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30M EMC triggered events (E</a:t>
            </a:r>
            <a:r>
              <a:rPr lang="en-US" baseline="-25000" dirty="0" smtClean="0"/>
              <a:t>T</a:t>
            </a:r>
            <a:r>
              <a:rPr lang="en-US" dirty="0"/>
              <a:t>&gt;2.6 </a:t>
            </a:r>
            <a:r>
              <a:rPr lang="en-US" dirty="0" err="1"/>
              <a:t>GeV</a:t>
            </a:r>
            <a:r>
              <a:rPr lang="en-US" dirty="0"/>
              <a:t>) : </a:t>
            </a:r>
            <a:r>
              <a:rPr lang="en-US" dirty="0" smtClean="0"/>
              <a:t>97 </a:t>
            </a:r>
            <a:r>
              <a:rPr lang="en-US" dirty="0"/>
              <a:t>1/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b</a:t>
            </a:r>
            <a:endParaRPr lang="en-US" dirty="0" smtClean="0"/>
          </a:p>
          <a:p>
            <a:pPr lvl="1"/>
            <a:r>
              <a:rPr lang="en-US" dirty="0" smtClean="0"/>
              <a:t>168M MB events: 18 1</a:t>
            </a:r>
            <a:r>
              <a:rPr lang="en-US" dirty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b</a:t>
            </a:r>
            <a:endParaRPr lang="en-US" dirty="0" smtClean="0"/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354M MB events: 62 </a:t>
            </a:r>
            <a:r>
              <a:rPr lang="en-US" dirty="0"/>
              <a:t>1/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 err="1"/>
              <a:t>b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dirty="0" smtClean="0"/>
              <a:t>11/Apr/2013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00" y="1197329"/>
            <a:ext cx="4341222" cy="3119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3" y="939122"/>
            <a:ext cx="4098390" cy="33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vs. </a:t>
            </a:r>
            <a:r>
              <a:rPr lang="en-US" dirty="0" err="1" smtClean="0"/>
              <a:t>Npart</a:t>
            </a:r>
            <a:r>
              <a:rPr lang="en-US" dirty="0" smtClean="0"/>
              <a:t> in Beam Energy Scan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013007" cy="3645467"/>
          </a:xfrm>
        </p:spPr>
        <p:txBody>
          <a:bodyPr/>
          <a:lstStyle/>
          <a:p>
            <a:r>
              <a:rPr lang="en-US" sz="2000" dirty="0" smtClean="0"/>
              <a:t>Use NLO </a:t>
            </a:r>
            <a:r>
              <a:rPr lang="en-US" sz="2000" dirty="0" err="1" smtClean="0"/>
              <a:t>pQCD</a:t>
            </a:r>
            <a:r>
              <a:rPr lang="en-US" sz="2000" dirty="0" smtClean="0"/>
              <a:t> calculation: Color Evaporation Model as </a:t>
            </a:r>
            <a:r>
              <a:rPr lang="en-US" sz="2000" dirty="0" err="1" smtClean="0"/>
              <a:t>pp</a:t>
            </a:r>
            <a:r>
              <a:rPr lang="en-US" sz="2000" dirty="0" smtClean="0"/>
              <a:t> reference</a:t>
            </a:r>
          </a:p>
          <a:p>
            <a:pPr lvl="1"/>
            <a:r>
              <a:rPr lang="en-US" sz="1800" dirty="0" smtClean="0"/>
              <a:t>Due to inconsistent </a:t>
            </a:r>
            <a:r>
              <a:rPr lang="en-US" sz="1800" dirty="0" err="1" smtClean="0"/>
              <a:t>pp</a:t>
            </a:r>
            <a:r>
              <a:rPr lang="en-US" sz="1800" dirty="0" smtClean="0"/>
              <a:t> Data from different experiments</a:t>
            </a:r>
          </a:p>
          <a:p>
            <a:r>
              <a:rPr lang="en-US" sz="2200" dirty="0" smtClean="0"/>
              <a:t>Compare to theoretical calculation</a:t>
            </a:r>
          </a:p>
          <a:p>
            <a:pPr lvl="1"/>
            <a:r>
              <a:rPr lang="en-US" sz="1800" dirty="0" smtClean="0"/>
              <a:t>Including suppression + regeneration</a:t>
            </a:r>
          </a:p>
          <a:p>
            <a:pPr lvl="1"/>
            <a:r>
              <a:rPr lang="en-US" sz="1800" dirty="0" smtClean="0"/>
              <a:t>Zhao, Rapp, PRC 82 064905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75" y="939122"/>
            <a:ext cx="5472525" cy="393251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854551"/>
            <a:ext cx="9108504" cy="167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192024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</a:rPr>
              <a:t>Observation: Suppression remains significant from 39 up to 200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No significant energy dependence</a:t>
            </a:r>
          </a:p>
          <a:p>
            <a:pPr lvl="1"/>
            <a:r>
              <a:rPr lang="en-US" sz="2000" dirty="0" smtClean="0"/>
              <a:t>Suppression + Regeneration calculation: consistent with data.</a:t>
            </a:r>
          </a:p>
          <a:p>
            <a:pPr lvl="2"/>
            <a:r>
              <a:rPr lang="en-US" sz="1800" dirty="0" smtClean="0"/>
              <a:t>Needs reduced regeneration, offset by less suppression at lower energy</a:t>
            </a:r>
          </a:p>
        </p:txBody>
      </p:sp>
    </p:spTree>
    <p:extLst>
      <p:ext uri="{BB962C8B-B14F-4D97-AF65-F5344CB8AC3E}">
        <p14:creationId xmlns:p14="http://schemas.microsoft.com/office/powerpoint/2010/main" val="61542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Upsilon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6712"/>
            <a:ext cx="5304426" cy="5616624"/>
          </a:xfrm>
        </p:spPr>
        <p:txBody>
          <a:bodyPr/>
          <a:lstStyle/>
          <a:p>
            <a:r>
              <a:rPr lang="en-US" sz="2800" dirty="0"/>
              <a:t>A cleaner probe compared to </a:t>
            </a:r>
            <a:r>
              <a:rPr lang="en-US" sz="2800" dirty="0" smtClean="0"/>
              <a:t>J</a:t>
            </a:r>
            <a:r>
              <a:rPr lang="en-US" sz="2800" dirty="0"/>
              <a:t>/</a:t>
            </a:r>
            <a:r>
              <a:rPr lang="en-US" sz="2800" dirty="0" smtClean="0">
                <a:latin typeface="Symbol" charset="2"/>
                <a:cs typeface="Symbol" charset="2"/>
              </a:rPr>
              <a:t>y</a:t>
            </a:r>
            <a:endParaRPr lang="en-US" sz="2800" dirty="0">
              <a:latin typeface="Symbol" charset="2"/>
              <a:cs typeface="Symbol" charset="2"/>
            </a:endParaRPr>
          </a:p>
          <a:p>
            <a:pPr lvl="1"/>
            <a:r>
              <a:rPr lang="en-US" sz="2000" dirty="0" smtClean="0"/>
              <a:t>co</a:t>
            </a:r>
            <a:r>
              <a:rPr lang="en-US" sz="2000" dirty="0"/>
              <a:t>-mover absorption → negligible</a:t>
            </a:r>
          </a:p>
          <a:p>
            <a:pPr lvl="1"/>
            <a:r>
              <a:rPr lang="en-US" sz="2000" dirty="0" smtClean="0"/>
              <a:t>recombination </a:t>
            </a:r>
            <a:r>
              <a:rPr lang="en-US" sz="2000" dirty="0"/>
              <a:t>→ negligible</a:t>
            </a:r>
          </a:p>
          <a:p>
            <a:pPr lvl="1"/>
            <a:r>
              <a:rPr lang="el-GR" sz="2000" dirty="0" smtClean="0"/>
              <a:t>σ</a:t>
            </a:r>
            <a:r>
              <a:rPr lang="el-GR" sz="2000" baseline="-25000" dirty="0" smtClean="0"/>
              <a:t>cc</a:t>
            </a:r>
            <a:r>
              <a:rPr lang="el-GR" sz="2000" dirty="0" smtClean="0"/>
              <a:t> </a:t>
            </a:r>
            <a:r>
              <a:rPr lang="el-GR" sz="2000" dirty="0"/>
              <a:t>= ~800 μb</a:t>
            </a:r>
            <a:endParaRPr lang="el-GR" sz="2400" dirty="0"/>
          </a:p>
          <a:p>
            <a:pPr lvl="1"/>
            <a:r>
              <a:rPr lang="el-GR" sz="2000" dirty="0" smtClean="0"/>
              <a:t>σ</a:t>
            </a:r>
            <a:r>
              <a:rPr lang="el-GR" sz="2000" baseline="-25000" dirty="0" smtClean="0"/>
              <a:t>bb</a:t>
            </a:r>
            <a:r>
              <a:rPr lang="el-GR" sz="2000" dirty="0"/>
              <a:t>= ~ </a:t>
            </a:r>
            <a:r>
              <a:rPr lang="el-GR" sz="2000" dirty="0" smtClean="0"/>
              <a:t>2μb</a:t>
            </a:r>
            <a:endParaRPr lang="en-US" sz="2000" dirty="0" smtClean="0"/>
          </a:p>
          <a:p>
            <a:r>
              <a:rPr lang="en-US" sz="2800" dirty="0" smtClean="0"/>
              <a:t>Excited states: expect sequential suppression</a:t>
            </a:r>
          </a:p>
          <a:p>
            <a:r>
              <a:rPr lang="en-US" sz="2800" dirty="0" smtClean="0"/>
              <a:t>Challenge: low rate, rare probe</a:t>
            </a:r>
          </a:p>
          <a:p>
            <a:pPr lvl="1"/>
            <a:r>
              <a:rPr lang="en-US" sz="2400" dirty="0" smtClean="0"/>
              <a:t>Need large acceptance, efficient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upsEv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27" y="1269949"/>
            <a:ext cx="3595938" cy="35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Upsilon </a:t>
            </a:r>
            <a:r>
              <a:rPr lang="en-US" dirty="0" err="1" smtClean="0"/>
              <a:t>pp</a:t>
            </a:r>
            <a:r>
              <a:rPr lang="en-US" dirty="0" smtClean="0"/>
              <a:t> Reference at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59647"/>
            <a:ext cx="9144000" cy="1693689"/>
          </a:xfrm>
        </p:spPr>
        <p:txBody>
          <a:bodyPr/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ϒ</a:t>
            </a:r>
            <a:r>
              <a:rPr lang="en-US" sz="2800" dirty="0" smtClean="0"/>
              <a:t> total = 145 ± 26(stat.), </a:t>
            </a:r>
          </a:p>
          <a:p>
            <a:r>
              <a:rPr lang="en-US" sz="2800" dirty="0" smtClean="0"/>
              <a:t>Cross section: consistent with </a:t>
            </a:r>
            <a:r>
              <a:rPr lang="en-US" sz="2800" dirty="0" err="1" smtClean="0"/>
              <a:t>pQCD</a:t>
            </a:r>
            <a:r>
              <a:rPr lang="en-US" sz="2800" dirty="0" smtClean="0"/>
              <a:t> and world data trend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Screen Shot 2013-04-08 at 1.3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1" y="971138"/>
            <a:ext cx="3001630" cy="290274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55180"/>
              </p:ext>
            </p:extLst>
          </p:nvPr>
        </p:nvGraphicFramePr>
        <p:xfrm>
          <a:off x="4638351" y="4635413"/>
          <a:ext cx="3956225" cy="77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2336800" imgH="457200" progId="Equation.DSMT4">
                  <p:embed/>
                </p:oleObj>
              </mc:Choice>
              <mc:Fallback>
                <p:oleObj name="Equation" r:id="rId4" imgW="2336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351" y="4635413"/>
                        <a:ext cx="3956225" cy="774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3-04-08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61" y="971138"/>
            <a:ext cx="3123821" cy="2998412"/>
          </a:xfrm>
          <a:prstGeom prst="rect">
            <a:avLst/>
          </a:prstGeom>
        </p:spPr>
      </p:pic>
      <p:pic>
        <p:nvPicPr>
          <p:cNvPr id="10" name="Picture 9" descr="Screen Shot 2013-04-08 at 1.47.39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642" y="1174493"/>
            <a:ext cx="2900358" cy="27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, 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Screen Shot 2013-04-08 at 1.4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97" y="811825"/>
            <a:ext cx="5013591" cy="48122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719535"/>
            <a:ext cx="4212315" cy="598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192024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9pPr>
          </a:lstStyle>
          <a:p>
            <a:r>
              <a:rPr lang="en-US" sz="2400" dirty="0" smtClean="0"/>
              <a:t>Hint of suppression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endParaRPr lang="en-US" sz="2400" baseline="-25000" dirty="0" smtClean="0"/>
          </a:p>
          <a:p>
            <a:r>
              <a:rPr lang="en-US" sz="2400" dirty="0" smtClean="0"/>
              <a:t>Comparison: Dynamical models </a:t>
            </a:r>
            <a:r>
              <a:rPr lang="en-US" sz="2400" dirty="0"/>
              <a:t>with fireball expansion and feed-down</a:t>
            </a:r>
          </a:p>
          <a:p>
            <a:pPr lvl="1"/>
            <a:r>
              <a:rPr lang="en-US" sz="1400" dirty="0" smtClean="0"/>
              <a:t>Strickland et al., NP </a:t>
            </a:r>
            <a:r>
              <a:rPr lang="en-US" sz="1400" dirty="0"/>
              <a:t>A </a:t>
            </a:r>
            <a:r>
              <a:rPr lang="en-US" sz="1400" dirty="0" smtClean="0"/>
              <a:t>879</a:t>
            </a:r>
            <a:r>
              <a:rPr lang="en-US" sz="1400" dirty="0"/>
              <a:t> </a:t>
            </a:r>
            <a:r>
              <a:rPr lang="en-US" sz="1400" dirty="0"/>
              <a:t>(2012)</a:t>
            </a:r>
            <a:r>
              <a:rPr lang="en-US" sz="1400" dirty="0" smtClean="0"/>
              <a:t> 25</a:t>
            </a:r>
          </a:p>
          <a:p>
            <a:pPr lvl="2"/>
            <a:r>
              <a:rPr lang="en-US" sz="1600" dirty="0" smtClean="0"/>
              <a:t>anisotropic Hydrodynamics</a:t>
            </a:r>
          </a:p>
          <a:p>
            <a:pPr lvl="2"/>
            <a:r>
              <a:rPr lang="en-US" sz="1600" dirty="0" smtClean="0"/>
              <a:t>Assumes: </a:t>
            </a:r>
          </a:p>
          <a:p>
            <a:pPr lvl="3"/>
            <a:r>
              <a:rPr lang="en-US" sz="1200" dirty="0" smtClean="0"/>
              <a:t>T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 range 428 – 442 MeV</a:t>
            </a:r>
          </a:p>
          <a:p>
            <a:pPr lvl="3"/>
            <a:r>
              <a:rPr lang="en-US" sz="1200" dirty="0" smtClean="0"/>
              <a:t>1/4</a:t>
            </a:r>
            <a:r>
              <a:rPr lang="en-US" sz="1200" dirty="0" smtClean="0">
                <a:latin typeface="Symbol" charset="2"/>
                <a:cs typeface="Symbol" charset="2"/>
              </a:rPr>
              <a:t>p</a:t>
            </a:r>
            <a:r>
              <a:rPr lang="en-US" sz="1200" dirty="0" smtClean="0"/>
              <a:t> &lt; </a:t>
            </a:r>
            <a:r>
              <a:rPr lang="en-US" sz="1200" dirty="0" smtClean="0">
                <a:latin typeface="Symbol" charset="2"/>
                <a:cs typeface="Symbol" charset="2"/>
              </a:rPr>
              <a:t>h</a:t>
            </a:r>
            <a:r>
              <a:rPr lang="en-US" sz="1200" dirty="0" smtClean="0"/>
              <a:t>/S &lt; 3/4</a:t>
            </a:r>
            <a:r>
              <a:rPr lang="en-US" sz="1200" dirty="0" smtClean="0">
                <a:latin typeface="Symbol" charset="2"/>
                <a:cs typeface="Symbol" charset="2"/>
              </a:rPr>
              <a:t>p</a:t>
            </a:r>
          </a:p>
          <a:p>
            <a:pPr lvl="1"/>
            <a:r>
              <a:rPr lang="en-US" sz="1600" dirty="0" smtClean="0"/>
              <a:t>Rapp et al., EPJ A 48 (2012) 72</a:t>
            </a:r>
          </a:p>
          <a:p>
            <a:pPr lvl="2"/>
            <a:r>
              <a:rPr lang="en-US" sz="1400" dirty="0" smtClean="0"/>
              <a:t>Kinetic theory + fireball. </a:t>
            </a:r>
          </a:p>
          <a:p>
            <a:pPr lvl="2"/>
            <a:r>
              <a:rPr lang="en-US" sz="1400" dirty="0" smtClean="0"/>
              <a:t>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</a:t>
            </a:r>
            <a:r>
              <a:rPr lang="en-US" sz="1400" dirty="0"/>
              <a:t>= 330 </a:t>
            </a:r>
            <a:r>
              <a:rPr lang="en-US" sz="1400" dirty="0" smtClean="0"/>
              <a:t>MeV</a:t>
            </a:r>
            <a:endParaRPr lang="en-US" sz="1200" dirty="0" smtClean="0"/>
          </a:p>
          <a:p>
            <a:pPr lvl="2"/>
            <a:r>
              <a:rPr lang="en-US" sz="1600" dirty="0" smtClean="0"/>
              <a:t>“Weak Binding” (shown) </a:t>
            </a:r>
          </a:p>
          <a:p>
            <a:pPr lvl="3"/>
            <a:r>
              <a:rPr lang="en-US" sz="1400" dirty="0" smtClean="0"/>
              <a:t>Binding energy changes with T</a:t>
            </a:r>
          </a:p>
          <a:p>
            <a:pPr lvl="3"/>
            <a:r>
              <a:rPr lang="en-US" sz="1400" dirty="0" smtClean="0"/>
              <a:t>Bound state mass : constant</a:t>
            </a:r>
          </a:p>
          <a:p>
            <a:pPr lvl="3"/>
            <a:r>
              <a:rPr lang="en-US" sz="1400" dirty="0" smtClean="0"/>
              <a:t>In-medium open-bottom threshold is reduced</a:t>
            </a:r>
          </a:p>
          <a:p>
            <a:pPr lvl="3"/>
            <a:r>
              <a:rPr lang="en-US" sz="1400" dirty="0" smtClean="0"/>
              <a:t>Motivated by Lattice QCD</a:t>
            </a:r>
          </a:p>
          <a:p>
            <a:pPr lvl="2"/>
            <a:r>
              <a:rPr lang="en-US" sz="1600" dirty="0" smtClean="0"/>
              <a:t>“Strong binding” (not shown)</a:t>
            </a:r>
          </a:p>
          <a:p>
            <a:pPr lvl="3"/>
            <a:r>
              <a:rPr lang="en-US" sz="1050" dirty="0" smtClean="0"/>
              <a:t>Bound states stay with constant mass and binding energy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0661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: </a:t>
            </a:r>
            <a:r>
              <a:rPr lang="en-US" dirty="0" err="1" smtClean="0"/>
              <a:t>Muon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8158"/>
            <a:ext cx="9144000" cy="1845177"/>
          </a:xfrm>
        </p:spPr>
        <p:txBody>
          <a:bodyPr/>
          <a:lstStyle/>
          <a:p>
            <a:r>
              <a:rPr lang="en-US" sz="2400" dirty="0" err="1" smtClean="0"/>
              <a:t>Muon</a:t>
            </a:r>
            <a:r>
              <a:rPr lang="en-US" sz="2400" dirty="0" smtClean="0"/>
              <a:t> Telescope Detector</a:t>
            </a:r>
          </a:p>
          <a:p>
            <a:pPr lvl="1"/>
            <a:r>
              <a:rPr lang="en-US" sz="2000" dirty="0" smtClean="0"/>
              <a:t>60% currently installed</a:t>
            </a:r>
          </a:p>
          <a:p>
            <a:pPr lvl="1"/>
            <a:r>
              <a:rPr lang="en-US" sz="2000" dirty="0" smtClean="0"/>
              <a:t>Important due to increased material from new vertex detector (HFT)</a:t>
            </a:r>
          </a:p>
          <a:p>
            <a:pPr lvl="1"/>
            <a:r>
              <a:rPr lang="en-US" sz="2000" dirty="0" smtClean="0"/>
              <a:t>IMR: e-m measurements, separate heavy-quark from thermal </a:t>
            </a:r>
            <a:r>
              <a:rPr lang="en-US" sz="2000" dirty="0" err="1" smtClean="0"/>
              <a:t>dileptons</a:t>
            </a:r>
            <a:endParaRPr lang="en-US" sz="2000" dirty="0" smtClean="0"/>
          </a:p>
          <a:p>
            <a:pPr lvl="1"/>
            <a:r>
              <a:rPr lang="en-US" sz="2000" dirty="0" smtClean="0"/>
              <a:t>High mass: open up second channel for Upsilon detection.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17" y="913899"/>
            <a:ext cx="4131092" cy="2968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83" y="3823124"/>
            <a:ext cx="1654817" cy="1570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4" y="908218"/>
            <a:ext cx="4405203" cy="31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Dileptons</a:t>
            </a:r>
            <a:r>
              <a:rPr lang="en-US" dirty="0" smtClean="0"/>
              <a:t> in Heavy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438957" cy="551303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Dileptons</a:t>
            </a:r>
            <a:r>
              <a:rPr lang="en-US" dirty="0" smtClean="0"/>
              <a:t>: </a:t>
            </a:r>
            <a:r>
              <a:rPr lang="en-US" dirty="0"/>
              <a:t>P</a:t>
            </a:r>
            <a:r>
              <a:rPr lang="en-US" dirty="0" smtClean="0"/>
              <a:t>enetrating probes at all time scales</a:t>
            </a:r>
          </a:p>
          <a:p>
            <a:pPr lvl="1"/>
            <a:r>
              <a:rPr lang="en-US" dirty="0" smtClean="0"/>
              <a:t>Very low cross-section with QCD medium</a:t>
            </a:r>
          </a:p>
          <a:p>
            <a:pPr lvl="1"/>
            <a:r>
              <a:rPr lang="en-US" dirty="0" smtClean="0"/>
              <a:t>Window into all stages of system evolution</a:t>
            </a:r>
          </a:p>
          <a:p>
            <a:r>
              <a:rPr lang="en-US" dirty="0" smtClean="0"/>
              <a:t>Chronological hierarchy</a:t>
            </a:r>
          </a:p>
          <a:p>
            <a:pPr lvl="1"/>
            <a:r>
              <a:rPr lang="en-US" dirty="0"/>
              <a:t>Low Mass Range (LMR)</a:t>
            </a:r>
          </a:p>
          <a:p>
            <a:pPr lvl="2"/>
            <a:r>
              <a:rPr lang="en-US" dirty="0" err="1"/>
              <a:t>M</a:t>
            </a:r>
            <a:r>
              <a:rPr lang="en-US" baseline="-25000" dirty="0" err="1"/>
              <a:t>ee</a:t>
            </a:r>
            <a:r>
              <a:rPr lang="en-US" dirty="0"/>
              <a:t> &lt; 1.1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 </a:t>
            </a:r>
            <a:r>
              <a:rPr lang="en-US" dirty="0"/>
              <a:t>: </a:t>
            </a:r>
            <a:endParaRPr lang="en-US" baseline="30000" dirty="0"/>
          </a:p>
          <a:p>
            <a:pPr lvl="3"/>
            <a:r>
              <a:rPr lang="en-US" dirty="0"/>
              <a:t>in-medium modification of vector mesons</a:t>
            </a:r>
          </a:p>
          <a:p>
            <a:pPr lvl="3"/>
            <a:r>
              <a:rPr lang="en-US" dirty="0"/>
              <a:t>chiral symmetry restoration?</a:t>
            </a:r>
          </a:p>
          <a:p>
            <a:pPr lvl="1"/>
            <a:r>
              <a:rPr lang="en-US" dirty="0" smtClean="0"/>
              <a:t>Intermediate Mass Range (IMR)</a:t>
            </a:r>
          </a:p>
          <a:p>
            <a:pPr lvl="2"/>
            <a:r>
              <a:rPr lang="en-US" dirty="0" smtClean="0"/>
              <a:t>1.1 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 &lt; 3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 lvl="3"/>
            <a:r>
              <a:rPr lang="en-US" dirty="0" smtClean="0"/>
              <a:t>heavy-flavor modification</a:t>
            </a:r>
          </a:p>
          <a:p>
            <a:pPr lvl="3"/>
            <a:r>
              <a:rPr lang="en-US" dirty="0" smtClean="0"/>
              <a:t>QGP thermal radiation</a:t>
            </a:r>
          </a:p>
          <a:p>
            <a:pPr lvl="1"/>
            <a:r>
              <a:rPr lang="en-US" dirty="0"/>
              <a:t>High-mass Range (HMR)</a:t>
            </a:r>
          </a:p>
          <a:p>
            <a:pPr lvl="2"/>
            <a:r>
              <a:rPr lang="en-US" dirty="0" err="1"/>
              <a:t>M</a:t>
            </a:r>
            <a:r>
              <a:rPr lang="en-US" baseline="-25000" dirty="0" err="1"/>
              <a:t>ee</a:t>
            </a:r>
            <a:r>
              <a:rPr lang="en-US" dirty="0"/>
              <a:t> &gt; 3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primordial production, e.g. </a:t>
            </a:r>
            <a:r>
              <a:rPr lang="en-US" dirty="0" err="1"/>
              <a:t>Drell</a:t>
            </a:r>
            <a:r>
              <a:rPr lang="en-US" dirty="0"/>
              <a:t>-Yan</a:t>
            </a:r>
          </a:p>
          <a:p>
            <a:pPr lvl="3"/>
            <a:r>
              <a:rPr lang="en-US" dirty="0" err="1"/>
              <a:t>Quarkonia</a:t>
            </a:r>
            <a:r>
              <a:rPr lang="en-US" dirty="0"/>
              <a:t> </a:t>
            </a:r>
            <a:r>
              <a:rPr lang="en-US" dirty="0" smtClean="0"/>
              <a:t>suppression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3" r="8313"/>
          <a:stretch>
            <a:fillRect/>
          </a:stretch>
        </p:blipFill>
        <p:spPr>
          <a:xfrm>
            <a:off x="5214003" y="836613"/>
            <a:ext cx="3832182" cy="4294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69" y="4941069"/>
            <a:ext cx="3920177" cy="17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Dielectron</a:t>
            </a:r>
            <a:r>
              <a:rPr lang="en-US" sz="2400" dirty="0" smtClean="0"/>
              <a:t> measurements: window into QGP medium</a:t>
            </a:r>
          </a:p>
          <a:p>
            <a:r>
              <a:rPr lang="en-US" sz="2400" dirty="0" smtClean="0"/>
              <a:t>Low and Intermediate Mass </a:t>
            </a:r>
            <a:endParaRPr lang="en-US" sz="2400" dirty="0"/>
          </a:p>
          <a:p>
            <a:pPr lvl="1"/>
            <a:r>
              <a:rPr lang="en-US" sz="2000" dirty="0" err="1" smtClean="0"/>
              <a:t>pp</a:t>
            </a:r>
            <a:r>
              <a:rPr lang="en-US" sz="2000" dirty="0" smtClean="0"/>
              <a:t> and </a:t>
            </a:r>
            <a:r>
              <a:rPr lang="en-US" sz="2000" dirty="0" err="1" smtClean="0"/>
              <a:t>AuAu</a:t>
            </a:r>
            <a:r>
              <a:rPr lang="en-US" sz="2000" dirty="0" smtClean="0"/>
              <a:t> 200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2"/>
            <a:r>
              <a:rPr lang="en-US" sz="1800" dirty="0" smtClean="0"/>
              <a:t>Observe low mass enhancement</a:t>
            </a:r>
          </a:p>
          <a:p>
            <a:pPr lvl="1"/>
            <a:r>
              <a:rPr lang="en-US" sz="2000" dirty="0" smtClean="0"/>
              <a:t> Beam energy scan data : 19.6 – 62.4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2"/>
            <a:r>
              <a:rPr lang="en-US" sz="1800" dirty="0" smtClean="0"/>
              <a:t>Low mass enhancement persists down to SPS energies</a:t>
            </a:r>
          </a:p>
          <a:p>
            <a:pPr lvl="2"/>
            <a:r>
              <a:rPr lang="en-US" sz="1800" dirty="0" smtClean="0"/>
              <a:t>Consistent with in-medium broadening at all energies</a:t>
            </a:r>
          </a:p>
          <a:p>
            <a:r>
              <a:rPr lang="en-US" sz="2400" dirty="0" smtClean="0"/>
              <a:t>High mass region: </a:t>
            </a:r>
            <a:r>
              <a:rPr lang="en-US" sz="2400" dirty="0" err="1" smtClean="0"/>
              <a:t>Quarkonia</a:t>
            </a:r>
            <a:endParaRPr lang="en-US" sz="2400" dirty="0" smtClean="0"/>
          </a:p>
          <a:p>
            <a:pPr lvl="1"/>
            <a:r>
              <a:rPr lang="en-US" sz="2000" dirty="0" smtClean="0"/>
              <a:t>J/</a:t>
            </a:r>
            <a:r>
              <a:rPr lang="en-US" sz="2000" dirty="0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suppression at 200: increases with centrality, decreases with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.</a:t>
            </a:r>
            <a:endParaRPr lang="en-US" sz="2000" dirty="0" smtClean="0"/>
          </a:p>
          <a:p>
            <a:pPr lvl="1"/>
            <a:r>
              <a:rPr lang="en-US" sz="2000" dirty="0"/>
              <a:t>J/</a:t>
            </a:r>
            <a:r>
              <a:rPr lang="en-US" sz="2000" dirty="0">
                <a:latin typeface="Symbol" charset="2"/>
                <a:cs typeface="Symbol" charset="2"/>
              </a:rPr>
              <a:t>y</a:t>
            </a:r>
            <a:r>
              <a:rPr lang="en-US" sz="2000" dirty="0"/>
              <a:t> suppression </a:t>
            </a:r>
            <a:r>
              <a:rPr lang="en-US" sz="2000" dirty="0" smtClean="0"/>
              <a:t>observed from 39 to 200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2"/>
            <a:r>
              <a:rPr lang="en-US" sz="1800" dirty="0" smtClean="0"/>
              <a:t>Consistent with cancellation between direct suppression &amp; regeneration</a:t>
            </a:r>
          </a:p>
          <a:p>
            <a:pPr lvl="1"/>
            <a:r>
              <a:rPr lang="en-US" sz="2000" dirty="0" err="1" smtClean="0">
                <a:latin typeface="Times New Roman"/>
                <a:cs typeface="Times New Roman"/>
              </a:rPr>
              <a:t>ϒ</a:t>
            </a:r>
            <a:r>
              <a:rPr lang="en-US" sz="2000" dirty="0" smtClean="0"/>
              <a:t> suppression: </a:t>
            </a:r>
          </a:p>
          <a:p>
            <a:pPr lvl="2"/>
            <a:r>
              <a:rPr lang="en-US" sz="1600" dirty="0" smtClean="0"/>
              <a:t>Hints of suppression with increasing </a:t>
            </a:r>
            <a:r>
              <a:rPr lang="en-US" sz="1600" dirty="0" err="1" smtClean="0"/>
              <a:t>Npart</a:t>
            </a:r>
            <a:r>
              <a:rPr lang="en-US" sz="1600" dirty="0" smtClean="0"/>
              <a:t>. </a:t>
            </a:r>
          </a:p>
          <a:p>
            <a:pPr lvl="2"/>
            <a:r>
              <a:rPr lang="en-US" sz="1600" dirty="0" smtClean="0"/>
              <a:t>Most central: consistent with suppression of excited states only, ground state survives</a:t>
            </a:r>
          </a:p>
          <a:p>
            <a:r>
              <a:rPr lang="en-US" sz="2400" dirty="0" smtClean="0"/>
              <a:t>New </a:t>
            </a:r>
            <a:r>
              <a:rPr lang="en-US" sz="2400" dirty="0" err="1" smtClean="0"/>
              <a:t>muon</a:t>
            </a:r>
            <a:r>
              <a:rPr lang="en-US" sz="2400" dirty="0" smtClean="0"/>
              <a:t> detector will complement and enhance 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Dileptons</a:t>
            </a:r>
            <a:r>
              <a:rPr lang="en-US" dirty="0" smtClean="0"/>
              <a:t> in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062" y="836712"/>
            <a:ext cx="3186938" cy="5616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Minimum bias triggers</a:t>
            </a:r>
          </a:p>
          <a:p>
            <a:pPr lvl="1"/>
            <a:r>
              <a:rPr lang="en-US" sz="2000" dirty="0" err="1" smtClean="0"/>
              <a:t>pp</a:t>
            </a:r>
            <a:r>
              <a:rPr lang="en-US" sz="2000" dirty="0" smtClean="0"/>
              <a:t>: BBC</a:t>
            </a:r>
          </a:p>
          <a:p>
            <a:pPr lvl="1"/>
            <a:r>
              <a:rPr lang="en-US" sz="2000" dirty="0" smtClean="0"/>
              <a:t>AA: VPD, ZDC</a:t>
            </a:r>
          </a:p>
          <a:p>
            <a:r>
              <a:rPr lang="en-US" sz="2400" dirty="0" smtClean="0"/>
              <a:t>TPC: </a:t>
            </a:r>
          </a:p>
          <a:p>
            <a:pPr lvl="2"/>
            <a:r>
              <a:rPr lang="en-US" sz="1800" dirty="0" smtClean="0"/>
              <a:t>Tracking </a:t>
            </a:r>
          </a:p>
          <a:p>
            <a:pPr lvl="2"/>
            <a:r>
              <a:rPr lang="en-US" sz="1800" dirty="0" smtClean="0"/>
              <a:t>PID</a:t>
            </a:r>
          </a:p>
          <a:p>
            <a:r>
              <a:rPr lang="en-US" sz="2400" dirty="0" smtClean="0"/>
              <a:t>TOF: PID</a:t>
            </a:r>
          </a:p>
          <a:p>
            <a:r>
              <a:rPr lang="en-US" sz="2400" dirty="0" smtClean="0"/>
              <a:t>BEMC: </a:t>
            </a:r>
          </a:p>
          <a:p>
            <a:pPr lvl="2"/>
            <a:r>
              <a:rPr lang="en-US" sz="1800" dirty="0" smtClean="0"/>
              <a:t>Trigger (High 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) </a:t>
            </a:r>
          </a:p>
          <a:p>
            <a:pPr lvl="2"/>
            <a:r>
              <a:rPr lang="en-US" sz="1800" dirty="0" smtClean="0"/>
              <a:t>PID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150"/>
            <a:ext cx="5957061" cy="446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2713925" y="4682425"/>
            <a:ext cx="2188128" cy="3937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 kern="1200" dirty="0">
                <a:solidFill>
                  <a:schemeClr val="tx1"/>
                </a:solidFill>
                <a:latin typeface="Bodoni SvtyTwo ITC TT-Bold" charset="0"/>
                <a:ea typeface="Bodoni SvtyTwo ITC TT-Bold" charset="0"/>
                <a:cs typeface="Bodoni SvtyTwo ITC TT-Bold" charset="0"/>
                <a:sym typeface="Bodoni SvtyTwo ITC TT-Bold" charset="0"/>
              </a:rPr>
              <a:t>       V</a:t>
            </a:r>
            <a:r>
              <a:rPr lang="en-US" sz="1400" kern="12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ertex</a:t>
            </a:r>
            <a:r>
              <a:rPr lang="en-US" sz="1800" kern="12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Bodoni SvtyTwo ITC TT-Bold" charset="0"/>
                <a:ea typeface="Bodoni SvtyTwo ITC TT-Bold" charset="0"/>
                <a:cs typeface="Bodoni SvtyTwo ITC TT-Bold" charset="0"/>
                <a:sym typeface="Bodoni SvtyTwo ITC TT-Bold" charset="0"/>
              </a:rPr>
              <a:t>P</a:t>
            </a:r>
            <a:r>
              <a:rPr lang="en-US" sz="1400" kern="12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osition</a:t>
            </a:r>
            <a:r>
              <a:rPr lang="en-US" sz="1800" kern="12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Bodoni SvtyTwo ITC TT-Bold" charset="0"/>
                <a:ea typeface="Bodoni SvtyTwo ITC TT-Bold" charset="0"/>
                <a:cs typeface="Bodoni SvtyTwo ITC TT-Bold" charset="0"/>
                <a:sym typeface="Bodoni SvtyTwo ITC TT-Bold" charset="0"/>
              </a:rPr>
              <a:t>D</a:t>
            </a:r>
            <a:r>
              <a:rPr lang="en-US" sz="1400" kern="12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etector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85527" y="3386529"/>
            <a:ext cx="1024974" cy="1503886"/>
          </a:xfrm>
          <a:prstGeom prst="line">
            <a:avLst/>
          </a:prstGeom>
          <a:ln w="9525" cmpd="sng">
            <a:solidFill>
              <a:schemeClr val="tx1"/>
            </a:solidFill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5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Low and Intermediate Mass in </a:t>
            </a:r>
            <a:r>
              <a:rPr lang="en-US" sz="2800" dirty="0" err="1" smtClean="0"/>
              <a:t>pp</a:t>
            </a:r>
            <a:r>
              <a:rPr lang="en-US" sz="2800" dirty="0" smtClean="0"/>
              <a:t> at 200 </a:t>
            </a:r>
            <a:r>
              <a:rPr lang="en-US" sz="2800" dirty="0" err="1" smtClean="0"/>
              <a:t>GeV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289296" cy="511199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p+p</a:t>
            </a:r>
            <a:r>
              <a:rPr lang="en-US" dirty="0" smtClean="0"/>
              <a:t> Reference data crucial:</a:t>
            </a:r>
          </a:p>
          <a:p>
            <a:pPr lvl="1"/>
            <a:r>
              <a:rPr lang="en-US" dirty="0" smtClean="0"/>
              <a:t>Many sources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good baseline</a:t>
            </a:r>
          </a:p>
          <a:p>
            <a:r>
              <a:rPr lang="en-US" dirty="0" smtClean="0"/>
              <a:t>Cocktail simulation: 9 ingredients </a:t>
            </a:r>
          </a:p>
          <a:p>
            <a:pPr lvl="2"/>
            <a:r>
              <a:rPr lang="en-US" sz="1600" dirty="0" smtClean="0"/>
              <a:t>L</a:t>
            </a:r>
            <a:r>
              <a:rPr lang="en-US" sz="1600" dirty="0"/>
              <a:t>. </a:t>
            </a:r>
            <a:r>
              <a:rPr lang="en-US" sz="1600" dirty="0" err="1"/>
              <a:t>Ruan</a:t>
            </a:r>
            <a:r>
              <a:rPr lang="en-US" sz="1600" dirty="0"/>
              <a:t> (STAR), </a:t>
            </a:r>
            <a:r>
              <a:rPr lang="en-US" sz="1600" dirty="0" err="1"/>
              <a:t>Nucl</a:t>
            </a:r>
            <a:r>
              <a:rPr lang="en-US" sz="1600" dirty="0"/>
              <a:t>. Phys. A855 (2011) </a:t>
            </a:r>
            <a:r>
              <a:rPr lang="en-US" sz="1600" dirty="0" smtClean="0"/>
              <a:t>269</a:t>
            </a:r>
          </a:p>
          <a:p>
            <a:pPr lvl="1"/>
            <a:r>
              <a:rPr lang="en-US" sz="2600" dirty="0" smtClean="0">
                <a:solidFill>
                  <a:srgbClr val="0000FF"/>
                </a:solidFill>
              </a:rPr>
              <a:t>Cocktail Consistent </a:t>
            </a:r>
            <a:r>
              <a:rPr lang="en-US" sz="2600" dirty="0">
                <a:solidFill>
                  <a:srgbClr val="0000FF"/>
                </a:solidFill>
              </a:rPr>
              <a:t>with </a:t>
            </a:r>
            <a:r>
              <a:rPr lang="en-US" sz="2600" dirty="0" smtClean="0">
                <a:solidFill>
                  <a:srgbClr val="0000FF"/>
                </a:solidFill>
              </a:rPr>
              <a:t>data</a:t>
            </a:r>
            <a:endParaRPr lang="en-US" sz="2600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Charm contribution dominates IMR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Charm</a:t>
            </a:r>
            <a:r>
              <a:rPr lang="en-US" dirty="0" smtClean="0">
                <a:latin typeface="Symbol" charset="2"/>
                <a:cs typeface="Symbol" charset="2"/>
              </a:rPr>
              <a:t> s</a:t>
            </a:r>
            <a:r>
              <a:rPr lang="en-US" dirty="0" smtClean="0"/>
              <a:t> from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: 0.92 ± 10 ± 0.26 </a:t>
            </a:r>
            <a:r>
              <a:rPr lang="en-US" dirty="0" err="1" smtClean="0"/>
              <a:t>mb</a:t>
            </a:r>
            <a:endParaRPr lang="en-US" dirty="0" smtClean="0"/>
          </a:p>
          <a:p>
            <a:pPr lvl="3"/>
            <a:r>
              <a:rPr lang="en-US" dirty="0" smtClean="0"/>
              <a:t>Consistent with STAR D measurement</a:t>
            </a:r>
          </a:p>
          <a:p>
            <a:r>
              <a:rPr lang="en-US" dirty="0" smtClean="0"/>
              <a:t>Uncertainties:</a:t>
            </a:r>
          </a:p>
          <a:p>
            <a:pPr lvl="1"/>
            <a:r>
              <a:rPr lang="en-US" sz="2300" dirty="0" smtClean="0"/>
              <a:t>vertical bars: statistical</a:t>
            </a:r>
          </a:p>
          <a:p>
            <a:pPr lvl="1"/>
            <a:r>
              <a:rPr lang="en-US" sz="2300" dirty="0" smtClean="0"/>
              <a:t>boxes: systematic</a:t>
            </a:r>
          </a:p>
          <a:p>
            <a:pPr lvl="1"/>
            <a:r>
              <a:rPr lang="en-US" sz="2300" dirty="0" smtClean="0"/>
              <a:t>grey band: cocktail syst. (14-33%)</a:t>
            </a:r>
          </a:p>
          <a:p>
            <a:pPr lvl="1"/>
            <a:r>
              <a:rPr lang="en-US" sz="2300" dirty="0" smtClean="0"/>
              <a:t>not shown: 11% normalization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ppfinal_Figure_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88" y="1237595"/>
            <a:ext cx="4477718" cy="4319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3462" y="1083706"/>
            <a:ext cx="248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Phys. Rev. C 86, 024906 (2012) </a:t>
            </a:r>
          </a:p>
        </p:txBody>
      </p:sp>
    </p:spTree>
    <p:extLst>
      <p:ext uri="{BB962C8B-B14F-4D97-AF65-F5344CB8AC3E}">
        <p14:creationId xmlns:p14="http://schemas.microsoft.com/office/powerpoint/2010/main" val="80690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eson yields from </a:t>
            </a:r>
            <a:r>
              <a:rPr lang="en-US" dirty="0" err="1" smtClean="0"/>
              <a:t>ee</a:t>
            </a:r>
            <a:r>
              <a:rPr lang="en-US" dirty="0" smtClean="0"/>
              <a:t> in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22280"/>
            <a:ext cx="9144000" cy="21310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    : </a:t>
            </a:r>
            <a:r>
              <a:rPr lang="en-US" sz="2800" dirty="0" err="1" smtClean="0"/>
              <a:t>dN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= 0.10 ± 0.02 ± 0.02</a:t>
            </a:r>
          </a:p>
          <a:p>
            <a:pPr lvl="1"/>
            <a:r>
              <a:rPr lang="en-US" sz="2400" dirty="0" smtClean="0"/>
              <a:t>Consistent with previous results from PHENIX</a:t>
            </a:r>
          </a:p>
          <a:p>
            <a:r>
              <a:rPr lang="en-US" sz="2800" dirty="0" smtClean="0"/>
              <a:t>                : </a:t>
            </a:r>
            <a:r>
              <a:rPr lang="en-US" sz="2800" dirty="0" err="1" smtClean="0"/>
              <a:t>dN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= 0.010 ± 0.002 ± 0.002 </a:t>
            </a:r>
          </a:p>
          <a:p>
            <a:r>
              <a:rPr lang="en-US" sz="2800" dirty="0" smtClean="0"/>
              <a:t>                : </a:t>
            </a:r>
            <a:r>
              <a:rPr lang="en-US" sz="2800" dirty="0" err="1" smtClean="0"/>
              <a:t>dN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= [2.1 ± 0.7 ± 0.7 ]×10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New limit on BR             : &lt; 1.7 </a:t>
            </a:r>
            <a:r>
              <a:rPr lang="en-US" sz="2800" dirty="0"/>
              <a:t>×10</a:t>
            </a:r>
            <a:r>
              <a:rPr lang="en-US" sz="2800" baseline="30000" dirty="0"/>
              <a:t>-</a:t>
            </a:r>
            <a:r>
              <a:rPr lang="en-US" sz="2800" baseline="30000" dirty="0" smtClean="0"/>
              <a:t>5 </a:t>
            </a:r>
            <a:r>
              <a:rPr lang="en-US" sz="2800" dirty="0"/>
              <a:t> </a:t>
            </a:r>
            <a:r>
              <a:rPr lang="en-US" sz="2800" dirty="0" smtClean="0"/>
              <a:t>(Previous: 2.7 </a:t>
            </a:r>
            <a:r>
              <a:rPr lang="en-US" sz="2800" dirty="0"/>
              <a:t>×10</a:t>
            </a:r>
            <a:r>
              <a:rPr lang="en-US" sz="2800" baseline="30000" dirty="0"/>
              <a:t>-5 </a:t>
            </a:r>
            <a:r>
              <a:rPr lang="en-US" sz="28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3-04-08 at 11.59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15207"/>
            <a:ext cx="3117415" cy="350099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87842"/>
              </p:ext>
            </p:extLst>
          </p:nvPr>
        </p:nvGraphicFramePr>
        <p:xfrm>
          <a:off x="423701" y="4393917"/>
          <a:ext cx="1186248" cy="37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4" imgW="596900" imgH="190500" progId="Equation.DSMT4">
                  <p:embed/>
                </p:oleObj>
              </mc:Choice>
              <mc:Fallback>
                <p:oleObj name="Equation" r:id="rId4" imgW="596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701" y="4393917"/>
                        <a:ext cx="1186248" cy="378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4165" y="3653887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/>
                <a:cs typeface="Times New Roman"/>
              </a:rPr>
              <a:t>11% normalization </a:t>
            </a:r>
            <a:r>
              <a:rPr lang="en-US" sz="1100" dirty="0" err="1" smtClean="0">
                <a:latin typeface="Times New Roman"/>
                <a:cs typeface="Times New Roman"/>
              </a:rPr>
              <a:t>unc</a:t>
            </a:r>
            <a:r>
              <a:rPr lang="en-US" sz="1100" dirty="0" smtClean="0">
                <a:latin typeface="Times New Roman"/>
                <a:cs typeface="Times New Roman"/>
              </a:rPr>
              <a:t>. not shown</a:t>
            </a:r>
            <a:endParaRPr lang="en-US" sz="1100" dirty="0">
              <a:latin typeface="Times New Roman"/>
              <a:cs typeface="Times New Roman"/>
            </a:endParaRPr>
          </a:p>
        </p:txBody>
      </p:sp>
      <p:pic>
        <p:nvPicPr>
          <p:cNvPr id="10" name="Picture 9" descr="Screen Shot 2013-04-08 at 12.05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11" y="1030734"/>
            <a:ext cx="3074210" cy="288476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27837"/>
              </p:ext>
            </p:extLst>
          </p:nvPr>
        </p:nvGraphicFramePr>
        <p:xfrm>
          <a:off x="335488" y="5043518"/>
          <a:ext cx="1455325" cy="58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7" imgW="571500" imgH="228600" progId="Equation.DSMT4">
                  <p:embed/>
                </p:oleObj>
              </mc:Choice>
              <mc:Fallback>
                <p:oleObj name="Equation" r:id="rId7" imgW="57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488" y="5043518"/>
                        <a:ext cx="1455325" cy="582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786405"/>
              </p:ext>
            </p:extLst>
          </p:nvPr>
        </p:nvGraphicFramePr>
        <p:xfrm>
          <a:off x="464149" y="5625648"/>
          <a:ext cx="1293241" cy="3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9" imgW="774700" imgH="228600" progId="Equation.DSMT4">
                  <p:embed/>
                </p:oleObj>
              </mc:Choice>
              <mc:Fallback>
                <p:oleObj name="Equation" r:id="rId9" imgW="774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149" y="5625648"/>
                        <a:ext cx="1293241" cy="38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Screen Shot 2013-04-08 at 12.09.4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81" y="1492746"/>
            <a:ext cx="2953119" cy="2211092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27606"/>
              </p:ext>
            </p:extLst>
          </p:nvPr>
        </p:nvGraphicFramePr>
        <p:xfrm>
          <a:off x="2803731" y="6023793"/>
          <a:ext cx="926183" cy="37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2" imgW="571500" imgH="228600" progId="Equation.DSMT4">
                  <p:embed/>
                </p:oleObj>
              </mc:Choice>
              <mc:Fallback>
                <p:oleObj name="Equation" r:id="rId12" imgW="57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03731" y="6023793"/>
                        <a:ext cx="926183" cy="37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45617" y="3915497"/>
            <a:ext cx="248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Phys. Rev. C 86, 024906 (2012) </a:t>
            </a:r>
          </a:p>
        </p:txBody>
      </p:sp>
    </p:spTree>
    <p:extLst>
      <p:ext uri="{BB962C8B-B14F-4D97-AF65-F5344CB8AC3E}">
        <p14:creationId xmlns:p14="http://schemas.microsoft.com/office/powerpoint/2010/main" val="77491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Low and Intermediate Mass in </a:t>
            </a:r>
            <a:r>
              <a:rPr lang="en-US" sz="2800" dirty="0" err="1" smtClean="0"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AuAu</a:t>
            </a:r>
            <a:r>
              <a:rPr lang="en-US" sz="2800" dirty="0" smtClean="0"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dirty="0"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200 </a:t>
            </a:r>
            <a:r>
              <a:rPr lang="en-US" sz="2800" dirty="0" err="1"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</a:rPr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2696129" cy="561662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Low mass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enhancement</a:t>
            </a:r>
            <a:r>
              <a:rPr lang="en-US" sz="2000" dirty="0" smtClean="0"/>
              <a:t> compared to cocktail</a:t>
            </a:r>
          </a:p>
          <a:p>
            <a:pPr lvl="2"/>
            <a:r>
              <a:rPr lang="en-US" sz="1600" dirty="0" smtClean="0"/>
              <a:t>w/o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 meson</a:t>
            </a:r>
          </a:p>
          <a:p>
            <a:pPr lvl="1"/>
            <a:r>
              <a:rPr lang="en-US" sz="2000" dirty="0" smtClean="0"/>
              <a:t>Seen at all centralities</a:t>
            </a:r>
          </a:p>
          <a:p>
            <a:r>
              <a:rPr lang="en-US" sz="2400" dirty="0" smtClean="0"/>
              <a:t>Intermediate mass</a:t>
            </a:r>
          </a:p>
          <a:p>
            <a:pPr lvl="1"/>
            <a:r>
              <a:rPr lang="en-US" sz="2000" dirty="0" smtClean="0"/>
              <a:t>Cocktail consistent with data within ~2s</a:t>
            </a:r>
          </a:p>
          <a:p>
            <a:pPr lvl="1"/>
            <a:r>
              <a:rPr lang="en-US" sz="2000" dirty="0" smtClean="0"/>
              <a:t>Hints of suppression in central?</a:t>
            </a:r>
          </a:p>
          <a:p>
            <a:pPr lvl="2"/>
            <a:r>
              <a:rPr lang="en-US" sz="1600" dirty="0" smtClean="0"/>
              <a:t>Charm? </a:t>
            </a:r>
            <a:r>
              <a:rPr lang="en-US" sz="1600" dirty="0" err="1" smtClean="0"/>
              <a:t>Themal</a:t>
            </a:r>
            <a:r>
              <a:rPr lang="en-US" sz="1600" dirty="0" smtClean="0"/>
              <a:t> </a:t>
            </a:r>
            <a:r>
              <a:rPr lang="en-US" sz="1600" dirty="0" err="1" smtClean="0"/>
              <a:t>dileptons</a:t>
            </a:r>
            <a:r>
              <a:rPr lang="en-US" sz="1600" dirty="0" smtClean="0"/>
              <a:t>?</a:t>
            </a:r>
          </a:p>
          <a:p>
            <a:pPr lvl="2"/>
            <a:r>
              <a:rPr lang="en-US" sz="1600" dirty="0" smtClean="0"/>
              <a:t>Future detector upgrades: HFT+MTD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Centrality_mass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81" y="627183"/>
            <a:ext cx="6610219" cy="4125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265" y="4752552"/>
            <a:ext cx="2795077" cy="1924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9063" y="5880191"/>
            <a:ext cx="1960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LMR enhancement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scaled by 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baseline="-25000" dirty="0" err="1" smtClean="0">
                <a:latin typeface="Times New Roman"/>
                <a:cs typeface="Times New Roman"/>
              </a:rPr>
              <a:t>part</a:t>
            </a:r>
            <a:endParaRPr lang="en-US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13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222" y="836712"/>
            <a:ext cx="5333777" cy="5616624"/>
          </a:xfrm>
        </p:spPr>
        <p:txBody>
          <a:bodyPr/>
          <a:lstStyle/>
          <a:p>
            <a:r>
              <a:rPr lang="en-US" sz="2400" dirty="0" smtClean="0"/>
              <a:t>STAR central </a:t>
            </a:r>
            <a:r>
              <a:rPr lang="en-US" sz="2400" dirty="0" err="1" smtClean="0"/>
              <a:t>AuAu</a:t>
            </a:r>
            <a:r>
              <a:rPr lang="en-US" sz="2400" dirty="0" smtClean="0"/>
              <a:t> at 200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Model: Rapp et al. (Priv. comm.) based on</a:t>
            </a:r>
          </a:p>
          <a:p>
            <a:pPr lvl="2"/>
            <a:r>
              <a:rPr lang="en-US" sz="1600" dirty="0" smtClean="0"/>
              <a:t>R. Rapp, PRC 63 (2001) 054907</a:t>
            </a:r>
          </a:p>
          <a:p>
            <a:pPr lvl="2"/>
            <a:r>
              <a:rPr lang="en-US" sz="1600" dirty="0" smtClean="0"/>
              <a:t>R. Rapp &amp; J. </a:t>
            </a:r>
            <a:r>
              <a:rPr lang="en-US" sz="1600" dirty="0" err="1" smtClean="0"/>
              <a:t>Wambach</a:t>
            </a:r>
            <a:r>
              <a:rPr lang="en-US" sz="1600" dirty="0" smtClean="0"/>
              <a:t>, EPJ A 6 (1999) 415</a:t>
            </a:r>
          </a:p>
          <a:p>
            <a:pPr lvl="1"/>
            <a:r>
              <a:rPr lang="en-US" sz="2000" dirty="0" smtClean="0"/>
              <a:t>Evolution of QGP and Hadron Gas</a:t>
            </a:r>
          </a:p>
          <a:p>
            <a:pPr lvl="2"/>
            <a:r>
              <a:rPr lang="en-US" sz="1600" dirty="0" err="1" smtClean="0"/>
              <a:t>Hadronic</a:t>
            </a:r>
            <a:r>
              <a:rPr lang="en-US" sz="1600" dirty="0" smtClean="0"/>
              <a:t> phase: 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 “melts” when extrapolated close to phase-transition boundary</a:t>
            </a:r>
          </a:p>
          <a:p>
            <a:r>
              <a:rPr lang="en-US" sz="2400" dirty="0" smtClean="0"/>
              <a:t>Cocktail + HG + QGP</a:t>
            </a:r>
          </a:p>
          <a:p>
            <a:pPr lvl="1"/>
            <a:r>
              <a:rPr lang="en-US" sz="2000" dirty="0" smtClean="0"/>
              <a:t>consistent with data within uncertainties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1" y="917779"/>
            <a:ext cx="3199816" cy="3549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6" y="4482179"/>
            <a:ext cx="2701313" cy="20463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-868019" y="5163304"/>
            <a:ext cx="2268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latin typeface=""/>
              </a:rPr>
              <a:t>Rapp,</a:t>
            </a:r>
            <a:r>
              <a:rPr lang="en-US" sz="1200" b="0" i="0" u="none" strike="noStrike" dirty="0" smtClean="0">
                <a:latin typeface=""/>
              </a:rPr>
              <a:t> </a:t>
            </a:r>
            <a:r>
              <a:rPr lang="en-US" sz="1200" b="0" i="0" u="none" strike="noStrike" baseline="0" dirty="0" err="1" smtClean="0">
                <a:latin typeface=""/>
              </a:rPr>
              <a:t>Wambach</a:t>
            </a:r>
            <a:r>
              <a:rPr lang="en-US" sz="1200" b="0" i="0" u="none" strike="noStrike" baseline="0" dirty="0" smtClean="0">
                <a:latin typeface=""/>
              </a:rPr>
              <a:t>, van</a:t>
            </a:r>
            <a:r>
              <a:rPr lang="en-US" sz="1200" dirty="0" smtClean="0">
                <a:latin typeface=""/>
              </a:rPr>
              <a:t> </a:t>
            </a:r>
            <a:r>
              <a:rPr lang="en-US" sz="1200" b="0" i="0" u="none" strike="noStrike" baseline="0" dirty="0" err="1" smtClean="0">
                <a:latin typeface=""/>
              </a:rPr>
              <a:t>Hees</a:t>
            </a:r>
            <a:endParaRPr lang="en-US" sz="1200" b="0" i="0" u="none" strike="noStrike" baseline="0" dirty="0" smtClean="0">
              <a:latin typeface=""/>
            </a:endParaRPr>
          </a:p>
          <a:p>
            <a:r>
              <a:rPr lang="en-US" sz="1200" b="0" i="0" u="none" strike="noStrike" baseline="0" dirty="0" smtClean="0">
                <a:latin typeface=""/>
              </a:rPr>
              <a:t>arXiv:0901.3289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489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IMR Transverse mass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64788"/>
            <a:ext cx="9144000" cy="20885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RHIC </a:t>
            </a:r>
            <a:r>
              <a:rPr lang="en-US" dirty="0" err="1" smtClean="0"/>
              <a:t>pp</a:t>
            </a:r>
            <a:r>
              <a:rPr lang="en-US" dirty="0" smtClean="0"/>
              <a:t> : Slope consistent with PYTHIA</a:t>
            </a:r>
          </a:p>
          <a:p>
            <a:r>
              <a:rPr lang="en-US" dirty="0" smtClean="0"/>
              <a:t>RHIC </a:t>
            </a:r>
            <a:r>
              <a:rPr lang="en-US" dirty="0" err="1" smtClean="0"/>
              <a:t>Au+Au</a:t>
            </a:r>
            <a:r>
              <a:rPr lang="en-US" dirty="0" smtClean="0"/>
              <a:t>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eff</a:t>
            </a:r>
            <a:r>
              <a:rPr lang="en-US" dirty="0" smtClean="0"/>
              <a:t> larger than </a:t>
            </a:r>
            <a:r>
              <a:rPr lang="en-US" dirty="0" err="1" smtClean="0"/>
              <a:t>pp</a:t>
            </a:r>
            <a:endParaRPr lang="en-US" dirty="0" smtClean="0"/>
          </a:p>
          <a:p>
            <a:pPr lvl="1"/>
            <a:r>
              <a:rPr lang="en-US" dirty="0" smtClean="0"/>
              <a:t>Compare to SPS: </a:t>
            </a:r>
            <a:r>
              <a:rPr lang="en-US" dirty="0" err="1" smtClean="0"/>
              <a:t>In+In</a:t>
            </a:r>
            <a:r>
              <a:rPr lang="en-US" dirty="0" smtClean="0"/>
              <a:t> 17.2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  <a:r>
              <a:rPr lang="en-US" sz="1400" dirty="0" smtClean="0"/>
              <a:t>NA60 PRL 100 022302 (2008)</a:t>
            </a:r>
          </a:p>
          <a:p>
            <a:pPr lvl="2"/>
            <a:r>
              <a:rPr lang="en-US" dirty="0" smtClean="0"/>
              <a:t>Charm/DY subtracted</a:t>
            </a:r>
          </a:p>
          <a:p>
            <a:pPr lvl="2"/>
            <a:r>
              <a:rPr lang="en-US" dirty="0" smtClean="0"/>
              <a:t>Consistent with </a:t>
            </a:r>
            <a:r>
              <a:rPr lang="en-US" dirty="0" err="1" smtClean="0"/>
              <a:t>pp</a:t>
            </a:r>
            <a:r>
              <a:rPr lang="en-US" dirty="0" smtClean="0"/>
              <a:t> slope</a:t>
            </a:r>
          </a:p>
          <a:p>
            <a:pPr lvl="1"/>
            <a:r>
              <a:rPr lang="en-US" dirty="0" smtClean="0"/>
              <a:t>Hint of thermal </a:t>
            </a:r>
            <a:r>
              <a:rPr lang="en-US" dirty="0" err="1" smtClean="0"/>
              <a:t>dilepton</a:t>
            </a:r>
            <a:r>
              <a:rPr lang="en-US" dirty="0" smtClean="0"/>
              <a:t> production and/or charm modification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09730"/>
            <a:ext cx="4852735" cy="33550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88231" y="1088527"/>
            <a:ext cx="4201413" cy="2806699"/>
            <a:chOff x="4888231" y="1088527"/>
            <a:chExt cx="4201413" cy="28066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8231" y="1088527"/>
              <a:ext cx="4201413" cy="28066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88231" y="2731995"/>
              <a:ext cx="320140" cy="1163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13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</a:t>
            </a:r>
            <a:r>
              <a:rPr lang="en-US" dirty="0" smtClean="0"/>
              <a:t> production at </a:t>
            </a:r>
            <a:r>
              <a:rPr lang="en-US" dirty="0"/>
              <a:t>lower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6521"/>
            <a:ext cx="9144000" cy="1181440"/>
          </a:xfrm>
        </p:spPr>
        <p:txBody>
          <a:bodyPr/>
          <a:lstStyle/>
          <a:p>
            <a:r>
              <a:rPr lang="en-US" sz="2800" dirty="0" smtClean="0"/>
              <a:t>Beam energy scan for </a:t>
            </a:r>
            <a:r>
              <a:rPr lang="en-US" sz="2800" dirty="0" err="1" smtClean="0"/>
              <a:t>dielectrons</a:t>
            </a:r>
            <a:r>
              <a:rPr lang="en-US" sz="2800" dirty="0" smtClean="0"/>
              <a:t>: 2010-2011</a:t>
            </a:r>
          </a:p>
          <a:p>
            <a:pPr lvl="1"/>
            <a:r>
              <a:rPr lang="en-US" sz="2400" dirty="0" err="1" smtClean="0"/>
              <a:t>Au+Au</a:t>
            </a:r>
            <a:r>
              <a:rPr lang="en-US" sz="2400" dirty="0" smtClean="0"/>
              <a:t>: 62.4, 39 and 19.6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2"/>
            <a:r>
              <a:rPr lang="en-US" sz="2000" dirty="0" smtClean="0"/>
              <a:t>Data samples : 55M, 99M and 34M min-bias events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11/Apr/2013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D407-8A70-8E4F-A843-C377CF576A2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2" descr="C:\Documents and Settings\jarobielcik\My Documents\Documents_work\Konferencie\2013\Moriond_marec\dilepton_bes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77" y="1039378"/>
            <a:ext cx="5816923" cy="42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039377"/>
            <a:ext cx="3327077" cy="42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192024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chemeClr val="tx1"/>
                </a:solidFill>
                <a:latin typeface="Franklin Gothic Medium Cond" charset="0"/>
                <a:ea typeface="+mn-ea"/>
              </a:defRPr>
            </a:lvl9pPr>
          </a:lstStyle>
          <a:p>
            <a:r>
              <a:rPr lang="en-US" sz="2400" dirty="0" smtClean="0"/>
              <a:t>Top RHIC energy: LMR enhancement</a:t>
            </a:r>
          </a:p>
          <a:p>
            <a:pPr lvl="1"/>
            <a:r>
              <a:rPr lang="en-US" sz="2000" dirty="0" smtClean="0"/>
              <a:t>in-medium modification?</a:t>
            </a:r>
          </a:p>
          <a:p>
            <a:pPr lvl="1"/>
            <a:r>
              <a:rPr lang="en-US" sz="2000" dirty="0" smtClean="0"/>
              <a:t>indication of chiral sym. restoration?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Explore LMR at lower energy</a:t>
            </a:r>
          </a:p>
          <a:p>
            <a:pPr lvl="1"/>
            <a:r>
              <a:rPr lang="en-US" sz="2000" dirty="0" smtClean="0"/>
              <a:t>Consistent model description?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3423768"/>
      </p:ext>
    </p:extLst>
  </p:cSld>
  <p:clrMapOvr>
    <a:masterClrMapping/>
  </p:clrMapOvr>
</p:sld>
</file>

<file path=ppt/theme/theme1.xml><?xml version="1.0" encoding="utf-8"?>
<a:theme xmlns:a="http://schemas.openxmlformats.org/drawingml/2006/main" name="Phy224C-IntroRH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Heavy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Phy224C-IntroRHI.thmx</Template>
  <TotalTime>260</TotalTime>
  <Words>1599</Words>
  <Application>Microsoft Macintosh PowerPoint</Application>
  <PresentationFormat>On-screen Show (4:3)</PresentationFormat>
  <Paragraphs>258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Phy224C-IntroRHI</vt:lpstr>
      <vt:lpstr>MathType 6.0 Equation</vt:lpstr>
      <vt:lpstr>Dilepton measurements with </vt:lpstr>
      <vt:lpstr>Dileptons in Heavy Ions</vt:lpstr>
      <vt:lpstr>Measuring Dileptons in STAR</vt:lpstr>
      <vt:lpstr>Low and Intermediate Mass in pp at 200 GeV</vt:lpstr>
      <vt:lpstr>Meson yields from ee in pp </vt:lpstr>
      <vt:lpstr>Low and Intermediate Mass in AuAu 200 GeV</vt:lpstr>
      <vt:lpstr>Comparison to models</vt:lpstr>
      <vt:lpstr>IMR Transverse mass spectra</vt:lpstr>
      <vt:lpstr>Dielectron production at lower √sNN </vt:lpstr>
      <vt:lpstr>LMR Enhancement vs. √sNN</vt:lpstr>
      <vt:lpstr>Compare to Theory: in-medium r</vt:lpstr>
      <vt:lpstr>High Mass: Quarkonium suppression</vt:lpstr>
      <vt:lpstr>J/y in Au+Au collisions</vt:lpstr>
      <vt:lpstr>J/y study with Beam Energy Scan</vt:lpstr>
      <vt:lpstr>RAA vs. Npart in Beam Energy Scan </vt:lpstr>
      <vt:lpstr>Upsilon measurements</vt:lpstr>
      <vt:lpstr>Upsilon pp Reference at 200 GeV</vt:lpstr>
      <vt:lpstr>ϒ in Au+Au 200 GeV, RAA</vt:lpstr>
      <vt:lpstr>Outlook : Muon measurements</vt:lpstr>
      <vt:lpstr>Summary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Calderón de la Barca Sánchez</dc:creator>
  <cp:lastModifiedBy>Manuel Calderón de la Barca Sánchez</cp:lastModifiedBy>
  <cp:revision>42</cp:revision>
  <dcterms:created xsi:type="dcterms:W3CDTF">2013-04-08T17:49:46Z</dcterms:created>
  <dcterms:modified xsi:type="dcterms:W3CDTF">2013-04-08T22:10:13Z</dcterms:modified>
</cp:coreProperties>
</file>