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92" r:id="rId4"/>
    <p:sldId id="260" r:id="rId5"/>
    <p:sldId id="261" r:id="rId6"/>
    <p:sldId id="267" r:id="rId7"/>
    <p:sldId id="265" r:id="rId8"/>
    <p:sldId id="266" r:id="rId9"/>
    <p:sldId id="281" r:id="rId10"/>
    <p:sldId id="296" r:id="rId11"/>
    <p:sldId id="268" r:id="rId12"/>
    <p:sldId id="269" r:id="rId13"/>
    <p:sldId id="271" r:id="rId14"/>
    <p:sldId id="295" r:id="rId15"/>
    <p:sldId id="270" r:id="rId16"/>
    <p:sldId id="273" r:id="rId17"/>
    <p:sldId id="294" r:id="rId18"/>
    <p:sldId id="29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4" r:id="rId29"/>
    <p:sldId id="285" r:id="rId30"/>
    <p:sldId id="286" r:id="rId31"/>
    <p:sldId id="288" r:id="rId32"/>
    <p:sldId id="290" r:id="rId33"/>
    <p:sldId id="297" r:id="rId34"/>
    <p:sldId id="289" r:id="rId35"/>
    <p:sldId id="298" r:id="rId36"/>
    <p:sldId id="287" r:id="rId37"/>
    <p:sldId id="291" r:id="rId38"/>
    <p:sldId id="259" r:id="rId39"/>
    <p:sldId id="272" r:id="rId40"/>
    <p:sldId id="262" r:id="rId41"/>
    <p:sldId id="263" r:id="rId42"/>
    <p:sldId id="26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E40B"/>
    <a:srgbClr val="FF9900"/>
    <a:srgbClr val="E6AF00"/>
    <a:srgbClr val="FF0000"/>
    <a:srgbClr val="F1B2AD"/>
    <a:srgbClr val="9A0000"/>
    <a:srgbClr val="B43908"/>
    <a:srgbClr val="FF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05" autoAdjust="0"/>
  </p:normalViewPr>
  <p:slideViewPr>
    <p:cSldViewPr>
      <p:cViewPr varScale="1">
        <p:scale>
          <a:sx n="67" d="100"/>
          <a:sy n="67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07FB9-3F34-4DC3-98B9-698DB5511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4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7987D-4C58-4625-8199-81461375B5D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3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44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6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80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3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6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7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8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7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31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2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08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4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23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74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3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7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5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09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843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27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3DA89-1893-443D-AB83-A32C4D366DDE}" type="slidenum">
              <a:rPr lang="en-US"/>
              <a:pPr/>
              <a:t>33</a:t>
            </a:fld>
            <a:endParaRPr lang="en-US"/>
          </a:p>
        </p:txBody>
      </p:sp>
      <p:sp>
        <p:nvSpPr>
          <p:cNvPr id="81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instance, Lattice QCD</a:t>
            </a:r>
          </a:p>
          <a:p>
            <a:r>
              <a:rPr lang="en-US"/>
              <a:t>calculations [37] indicate large fluctuations in the derivatives of the partition functions with respect to baryon, charge,</a:t>
            </a:r>
          </a:p>
          <a:p>
            <a:r>
              <a:rPr lang="en-US"/>
              <a:t>and strangeness chemical potentials as a function of the temperature of the system. Of particular interest are the</a:t>
            </a:r>
          </a:p>
          <a:p>
            <a:r>
              <a:rPr lang="en-US"/>
              <a:t>moments of the charge/baryon number/strangeness fluctuations which are obtained theoretically from the second</a:t>
            </a:r>
          </a:p>
          <a:p>
            <a:r>
              <a:rPr lang="en-US"/>
              <a:t>(quadratic) and fourth (quartic) derivatives of the logarithm of the QCD partition function (2 and 4 respectively),</a:t>
            </a:r>
          </a:p>
          <a:p>
            <a:r>
              <a:rPr lang="en-US"/>
              <a:t>Fig. 2 and Fig. 3. These fluctuations can be related to event-by-event moments of various observables in heavy-ion</a:t>
            </a:r>
          </a:p>
          <a:p>
            <a:r>
              <a:rPr lang="en-US"/>
              <a:t>collisions. Fig. 2 and Fig. 3 are calculated for mu_B = 0, such fluctuations are expected to diverge at the Critical Point.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9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9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96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78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36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2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5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162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5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8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0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7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76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07FB9-3F34-4DC3-98B9-698DB55117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769937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0" name="Text Box 8"/>
          <p:cNvSpPr txBox="1">
            <a:spLocks noChangeArrowheads="1"/>
          </p:cNvSpPr>
          <p:nvPr userDrawn="1"/>
        </p:nvSpPr>
        <p:spPr bwMode="auto">
          <a:xfrm>
            <a:off x="4139952" y="5517232"/>
            <a:ext cx="5003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cap="none" spc="0" dirty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Manuel Calder</a:t>
            </a:r>
            <a:r>
              <a:rPr lang="es-MX" sz="2000" b="1" cap="none" spc="0" dirty="0" err="1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ón</a:t>
            </a:r>
            <a:r>
              <a:rPr lang="es-MX" sz="2000" b="1" cap="none" spc="0" dirty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de la Barca </a:t>
            </a:r>
            <a:r>
              <a:rPr lang="es-MX" sz="2000" b="1" cap="none" spc="0" dirty="0" smtClean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Sánchez</a:t>
            </a:r>
          </a:p>
          <a:p>
            <a:pPr algn="r">
              <a:spcBef>
                <a:spcPct val="50000"/>
              </a:spcBef>
            </a:pPr>
            <a:r>
              <a:rPr lang="es-MX" sz="2000" b="1" cap="none" spc="0" dirty="0" smtClean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UC Davis</a:t>
            </a:r>
            <a:endParaRPr lang="es-MX" sz="2000" b="1" cap="none" spc="0" dirty="0">
              <a:ln w="1905"/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s-MX" sz="2000" b="1" cap="none" spc="0" dirty="0" err="1" smtClean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for</a:t>
            </a:r>
            <a:r>
              <a:rPr lang="es-MX" sz="2000" b="1" cap="none" spc="0" dirty="0" smtClean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</a:t>
            </a:r>
            <a:r>
              <a:rPr lang="es-MX" sz="2000" b="1" cap="none" spc="0" dirty="0" err="1" smtClean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the</a:t>
            </a:r>
            <a:r>
              <a:rPr lang="es-MX" sz="2000" b="1" cap="none" spc="0" dirty="0" smtClean="0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 STAR </a:t>
            </a:r>
            <a:r>
              <a:rPr lang="es-MX" sz="2000" b="1" cap="none" spc="0" dirty="0" err="1">
                <a:ln w="1905"/>
                <a:solidFill>
                  <a:srgbClr val="E6A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itchFamily="18" charset="0"/>
              </a:rPr>
              <a:t>Collaboration</a:t>
            </a:r>
            <a:endParaRPr lang="en-US" sz="2000" b="1" cap="none" spc="0" dirty="0">
              <a:ln w="1905"/>
              <a:solidFill>
                <a:srgbClr val="E6A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itchFamily="18" charset="0"/>
            </a:endParaRPr>
          </a:p>
        </p:txBody>
      </p:sp>
      <p:pic>
        <p:nvPicPr>
          <p:cNvPr id="3084" name="Picture 12" descr="youthmark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89" y="0"/>
            <a:ext cx="820911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dbluesta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5796136" y="107840"/>
            <a:ext cx="2664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3600" b="1" cap="none" spc="-150" dirty="0" smtClean="0">
                <a:ln w="11430"/>
                <a:solidFill>
                  <a:srgbClr val="E6A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</a:t>
            </a:r>
            <a:r>
              <a:rPr lang="en-US" sz="3200" b="1" cap="none" spc="-150" dirty="0" smtClean="0">
                <a:ln w="11430"/>
                <a:solidFill>
                  <a:srgbClr val="E6A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DAVIS</a:t>
            </a:r>
            <a:endParaRPr lang="en-US" sz="3600" b="1" cap="none" spc="-150" dirty="0">
              <a:ln w="11430"/>
              <a:solidFill>
                <a:srgbClr val="E6A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B25DB-D53D-4FF2-B256-918F77BB6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DF3A4-BC71-444B-AC30-6DE818B9A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00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682B85-ADFE-4F60-9BAA-151942437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986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‹#›</a:t>
            </a:fld>
            <a:r>
              <a:rPr lang="en-US" dirty="0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9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43027-32C4-437E-817C-9B9A31F11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88B28-B23E-44F1-9444-7A8A89020B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6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B49F7-0F10-49A3-8761-AD72EA773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5E432-1845-41F4-8271-8656D4F05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2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B4A8F-21E2-49EC-91C4-C3C0CCADF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5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7B0F-31B0-4277-A590-53918B7C8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C2F5-A18C-43DF-B571-0D320652C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0"/>
            <a:ext cx="7056437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68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352"/>
            <a:ext cx="21336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5776" y="6525344"/>
            <a:ext cx="396044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Manuel Calderón de la Barca Sánchez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352"/>
            <a:ext cx="2133600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B24643-1A04-4569-8D34-DDECEEEA37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3" name="Picture 9" descr="redbluest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83" y="-49379"/>
            <a:ext cx="1116013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youthmark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0"/>
            <a:ext cx="683568" cy="87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fornian FB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0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60000"/>
        <a:buBlip>
          <a:blip r:embed="rId17"/>
        </a:buBlip>
        <a:defRPr sz="2800">
          <a:solidFill>
            <a:schemeClr val="tx1"/>
          </a:solidFill>
          <a:latin typeface="Tahom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Tahom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Blip>
          <a:blip r:embed="rId19"/>
        </a:buBlip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3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7.png"/><Relationship Id="rId5" Type="http://schemas.openxmlformats.org/officeDocument/2006/relationships/image" Target="../media/image39.png"/><Relationship Id="rId10" Type="http://schemas.openxmlformats.org/officeDocument/2006/relationships/image" Target="../media/image6.png"/><Relationship Id="rId4" Type="http://schemas.openxmlformats.org/officeDocument/2006/relationships/image" Target="../media/image38.emf"/><Relationship Id="rId9" Type="http://schemas.openxmlformats.org/officeDocument/2006/relationships/image" Target="../media/image5.png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4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3.png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4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5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8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png"/><Relationship Id="rId11" Type="http://schemas.openxmlformats.org/officeDocument/2006/relationships/image" Target="../media/image7.png"/><Relationship Id="rId5" Type="http://schemas.openxmlformats.org/officeDocument/2006/relationships/image" Target="../media/image80.png"/><Relationship Id="rId10" Type="http://schemas.openxmlformats.org/officeDocument/2006/relationships/image" Target="../media/image6.png"/><Relationship Id="rId4" Type="http://schemas.openxmlformats.org/officeDocument/2006/relationships/image" Target="../media/image79.png"/><Relationship Id="rId9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7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6.png"/><Relationship Id="rId4" Type="http://schemas.openxmlformats.org/officeDocument/2006/relationships/image" Target="../media/image3.png"/><Relationship Id="rId9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994" y="548680"/>
            <a:ext cx="5007837" cy="259231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Recent Results </a:t>
            </a:r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381328"/>
            <a:ext cx="6400800" cy="404664"/>
          </a:xfrm>
        </p:spPr>
        <p:txBody>
          <a:bodyPr/>
          <a:lstStyle/>
          <a:p>
            <a:pPr algn="l"/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E6A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San Carlos, Sonora, M</a:t>
            </a:r>
            <a:r>
              <a:rPr lang="es-MX" sz="2400" b="1" dirty="0" err="1" smtClean="0">
                <a:ln>
                  <a:solidFill>
                    <a:schemeClr val="bg2"/>
                  </a:solidFill>
                </a:ln>
                <a:solidFill>
                  <a:srgbClr val="E6A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éxico</a:t>
            </a:r>
            <a:r>
              <a:rPr lang="en-US" sz="2400" b="1" dirty="0">
                <a:ln>
                  <a:solidFill>
                    <a:schemeClr val="bg2"/>
                  </a:solidFill>
                </a:ln>
                <a:solidFill>
                  <a:srgbClr val="E6A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E6A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smtClean="0">
                <a:ln>
                  <a:solidFill>
                    <a:schemeClr val="bg2"/>
                  </a:solidFill>
                </a:ln>
                <a:solidFill>
                  <a:srgbClr val="E6A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20/July/2011</a:t>
            </a:r>
            <a:endParaRPr lang="en-US" sz="2400" b="1" dirty="0">
              <a:ln>
                <a:solidFill>
                  <a:schemeClr val="bg2"/>
                </a:solidFill>
              </a:ln>
              <a:solidFill>
                <a:srgbClr val="E6A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5755903"/>
            <a:ext cx="3823483" cy="769441"/>
          </a:xfrm>
          <a:prstGeom prst="rect">
            <a:avLst/>
          </a:prstGeom>
          <a:scene3d>
            <a:camera prst="orthographicFront"/>
            <a:lightRig rig="flat" dir="tl">
              <a:rot lat="0" lon="0" rev="6600000"/>
            </a:lightRig>
          </a:scene3d>
          <a:sp3d extrusionH="76200" prstMaterial="metal">
            <a:bevelT prst="relaxedInset"/>
            <a:extrusionClr>
              <a:srgbClr val="FFC000"/>
            </a:extrusionClr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E6A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Extreme QCD</a:t>
            </a:r>
            <a:endParaRPr lang="en-US" sz="4400" b="1" cap="none" spc="0" dirty="0">
              <a:ln w="11430"/>
              <a:solidFill>
                <a:srgbClr val="E6A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48655"/>
            <a:ext cx="3254300" cy="3235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4026" y="2708920"/>
            <a:ext cx="2741790" cy="2016224"/>
            <a:chOff x="467544" y="2766363"/>
            <a:chExt cx="2741790" cy="2016224"/>
          </a:xfrm>
        </p:grpSpPr>
        <p:sp>
          <p:nvSpPr>
            <p:cNvPr id="5" name="5-Point Star 4"/>
            <p:cNvSpPr/>
            <p:nvPr/>
          </p:nvSpPr>
          <p:spPr>
            <a:xfrm>
              <a:off x="467544" y="2766363"/>
              <a:ext cx="2016224" cy="2016224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1640" y="3422521"/>
              <a:ext cx="18776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i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STAR</a:t>
              </a:r>
              <a:endParaRPr lang="en-US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10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56" y="44624"/>
            <a:ext cx="9225602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d+Au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Results: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control experiment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Understanding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Cold Nuclear Matter Effects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95268" y="1052736"/>
            <a:ext cx="4148939" cy="2276075"/>
            <a:chOff x="2295268" y="1052736"/>
            <a:chExt cx="4148939" cy="2276075"/>
          </a:xfrm>
        </p:grpSpPr>
        <p:sp>
          <p:nvSpPr>
            <p:cNvPr id="9" name="Oval 8"/>
            <p:cNvSpPr/>
            <p:nvPr/>
          </p:nvSpPr>
          <p:spPr>
            <a:xfrm>
              <a:off x="2295268" y="1730988"/>
              <a:ext cx="360040" cy="329449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6044817" y="1052736"/>
              <a:ext cx="399390" cy="1943316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475288" y="1890416"/>
              <a:ext cx="1844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319536" y="1865112"/>
              <a:ext cx="18843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335997" y="1313535"/>
              <a:ext cx="518212" cy="521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4018866" y="1894273"/>
              <a:ext cx="305225" cy="8187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 rot="2447568">
              <a:off x="4627371" y="1264017"/>
              <a:ext cx="453678" cy="99033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799189" y="1052736"/>
              <a:ext cx="129553" cy="260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869350" y="1127846"/>
              <a:ext cx="188945" cy="2607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963823" y="1123307"/>
              <a:ext cx="327939" cy="26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933030" y="1313533"/>
              <a:ext cx="328659" cy="1155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rot="11870412">
              <a:off x="3787247" y="2694282"/>
              <a:ext cx="453678" cy="104734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3699322" y="2752811"/>
              <a:ext cx="165578" cy="265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072016" y="2835520"/>
              <a:ext cx="82790" cy="265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014086" y="2779755"/>
              <a:ext cx="34120" cy="549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3764715" y="2782504"/>
              <a:ext cx="217728" cy="213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46639" y="1978076"/>
              <a:ext cx="1144773" cy="0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459743" y="1947012"/>
              <a:ext cx="7441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087042" y="1785580"/>
              <a:ext cx="11876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446639" y="1816286"/>
              <a:ext cx="1040341" cy="0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34" y="3065013"/>
            <a:ext cx="3348765" cy="379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560839" cy="836613"/>
          </a:xfrm>
        </p:spPr>
        <p:txBody>
          <a:bodyPr/>
          <a:lstStyle/>
          <a:p>
            <a:r>
              <a:rPr lang="en-US" dirty="0" smtClean="0"/>
              <a:t>Cold Nuclear Matter effects in </a:t>
            </a:r>
            <a:r>
              <a:rPr lang="en-US" dirty="0" err="1" smtClean="0"/>
              <a:t>d+Au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8802"/>
            <a:ext cx="4355976" cy="5704031"/>
          </a:xfrm>
        </p:spPr>
        <p:txBody>
          <a:bodyPr/>
          <a:lstStyle/>
          <a:p>
            <a:r>
              <a:rPr lang="en-US" sz="2800" dirty="0" smtClean="0"/>
              <a:t>Jet Cross Sections:</a:t>
            </a:r>
          </a:p>
          <a:p>
            <a:pPr lvl="1"/>
            <a:r>
              <a:rPr lang="en-US" sz="2400" dirty="0"/>
              <a:t>No strong modification of jet yields in </a:t>
            </a:r>
            <a:r>
              <a:rPr lang="en-US" sz="2400" dirty="0" err="1"/>
              <a:t>d+Au</a:t>
            </a:r>
            <a:r>
              <a:rPr lang="en-US" sz="2400" dirty="0"/>
              <a:t> collisions</a:t>
            </a:r>
          </a:p>
          <a:p>
            <a:pPr lvl="1"/>
            <a:r>
              <a:rPr lang="en-US" dirty="0"/>
              <a:t>Binary scaling in </a:t>
            </a:r>
            <a:r>
              <a:rPr lang="en-US" dirty="0" err="1"/>
              <a:t>d+Au</a:t>
            </a:r>
            <a:endParaRPr lang="en-US" dirty="0"/>
          </a:p>
          <a:p>
            <a:pPr lvl="2"/>
            <a:r>
              <a:rPr lang="en-US" sz="2000" dirty="0" smtClean="0"/>
              <a:t>Note</a:t>
            </a:r>
            <a:r>
              <a:rPr lang="en-US" sz="2000" dirty="0" smtClean="0"/>
              <a:t>: different algorithms</a:t>
            </a:r>
          </a:p>
          <a:p>
            <a:pPr lvl="3"/>
            <a:r>
              <a:rPr lang="en-US" sz="1600" dirty="0" err="1" smtClean="0"/>
              <a:t>d+Au</a:t>
            </a:r>
            <a:r>
              <a:rPr lang="en-US" sz="1600" dirty="0" smtClean="0"/>
              <a:t>: anti-</a:t>
            </a:r>
            <a:r>
              <a:rPr lang="en-US" sz="1600" dirty="0" err="1" smtClean="0"/>
              <a:t>kt</a:t>
            </a:r>
            <a:endParaRPr lang="en-US" sz="1600" dirty="0" smtClean="0"/>
          </a:p>
          <a:p>
            <a:pPr lvl="3"/>
            <a:r>
              <a:rPr lang="en-US" sz="1600" dirty="0" err="1" smtClean="0"/>
              <a:t>pp</a:t>
            </a:r>
            <a:r>
              <a:rPr lang="en-US" sz="1600" dirty="0" smtClean="0"/>
              <a:t>: mid-point cone</a:t>
            </a:r>
          </a:p>
          <a:p>
            <a:r>
              <a:rPr lang="en-US" dirty="0" err="1" smtClean="0"/>
              <a:t>j</a:t>
            </a:r>
            <a:r>
              <a:rPr lang="en-US" baseline="-25000" dirty="0" err="1" smtClean="0"/>
              <a:t>T</a:t>
            </a:r>
            <a:r>
              <a:rPr lang="en-US" dirty="0" smtClean="0"/>
              <a:t>: jet fragmentation</a:t>
            </a:r>
          </a:p>
          <a:p>
            <a:pPr lvl="1"/>
            <a:r>
              <a:rPr lang="en-US" sz="2000" dirty="0" smtClean="0"/>
              <a:t>Independent of trigger </a:t>
            </a:r>
            <a:r>
              <a:rPr lang="en-US" sz="2000" dirty="0" err="1" smtClean="0"/>
              <a:t>pT</a:t>
            </a:r>
            <a:endParaRPr lang="en-US" sz="2000" dirty="0" smtClean="0"/>
          </a:p>
          <a:p>
            <a:pPr lvl="1"/>
            <a:r>
              <a:rPr lang="en-US" sz="2000" dirty="0" smtClean="0"/>
              <a:t>Same in </a:t>
            </a:r>
            <a:r>
              <a:rPr lang="en-US" sz="2000" dirty="0" err="1" smtClean="0"/>
              <a:t>d+Au</a:t>
            </a:r>
            <a:r>
              <a:rPr lang="en-US" sz="2000" dirty="0" smtClean="0"/>
              <a:t> as in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CNM effects : negligible in jet fragmentation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11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35" y="764704"/>
            <a:ext cx="4407627" cy="261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3065013"/>
            <a:ext cx="18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J.Kapitan</a:t>
            </a:r>
            <a:r>
              <a:rPr lang="en-US" dirty="0" smtClean="0"/>
              <a:t>, QM11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205442" y="4140090"/>
            <a:ext cx="1975070" cy="1778253"/>
            <a:chOff x="7133434" y="4140090"/>
            <a:chExt cx="1975070" cy="1778253"/>
          </a:xfrm>
        </p:grpSpPr>
        <p:sp>
          <p:nvSpPr>
            <p:cNvPr id="11" name="Right Arrow 10"/>
            <p:cNvSpPr/>
            <p:nvPr/>
          </p:nvSpPr>
          <p:spPr>
            <a:xfrm>
              <a:off x="7239040" y="5025579"/>
              <a:ext cx="1728192" cy="419645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Jet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 rot="20720372">
              <a:off x="7280962" y="4907871"/>
              <a:ext cx="1515671" cy="235417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605517">
              <a:off x="7234670" y="5359460"/>
              <a:ext cx="1147228" cy="31405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9125227">
              <a:off x="7214194" y="4772791"/>
              <a:ext cx="823202" cy="314053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8751208" y="4826343"/>
              <a:ext cx="0" cy="3984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3"/>
            </p:cNvCxnSpPr>
            <p:nvPr/>
          </p:nvCxnSpPr>
          <p:spPr>
            <a:xfrm flipH="1" flipV="1">
              <a:off x="7935271" y="4658451"/>
              <a:ext cx="23849" cy="519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4" idx="3"/>
            </p:cNvCxnSpPr>
            <p:nvPr/>
          </p:nvCxnSpPr>
          <p:spPr>
            <a:xfrm>
              <a:off x="8319160" y="5235401"/>
              <a:ext cx="1310" cy="5393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021924" y="4473785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29260" y="4719902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23078" y="5549011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j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sp>
          <p:nvSpPr>
            <p:cNvPr id="24" name="Rectangle 23"/>
            <p:cNvSpPr/>
            <p:nvPr/>
          </p:nvSpPr>
          <p:spPr>
            <a:xfrm rot="20458277">
              <a:off x="7133434" y="4140090"/>
              <a:ext cx="1934886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hadrons</a:t>
              </a:r>
              <a:endParaRPr lang="en-US" sz="2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3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CNM, initial state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30316"/>
            <a:ext cx="9036496" cy="2167036"/>
          </a:xfrm>
        </p:spPr>
        <p:txBody>
          <a:bodyPr/>
          <a:lstStyle/>
          <a:p>
            <a:r>
              <a:rPr lang="en-US" sz="2800" dirty="0" smtClean="0"/>
              <a:t>Angular correlations of </a:t>
            </a:r>
            <a:r>
              <a:rPr lang="en-US" sz="2800" dirty="0" err="1" smtClean="0"/>
              <a:t>pions</a:t>
            </a:r>
            <a:r>
              <a:rPr lang="en-US" sz="2800" dirty="0" smtClean="0"/>
              <a:t> in forward region</a:t>
            </a:r>
          </a:p>
          <a:p>
            <a:pPr lvl="1"/>
            <a:r>
              <a:rPr lang="en-US" sz="2400" dirty="0" smtClean="0"/>
              <a:t>Access to low-x region.</a:t>
            </a:r>
          </a:p>
          <a:p>
            <a:pPr lvl="1"/>
            <a:r>
              <a:rPr lang="en-US" sz="2000" dirty="0" smtClean="0"/>
              <a:t>Pedestal is larger than expected from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pPr lvl="2"/>
            <a:r>
              <a:rPr lang="en-US" sz="1800" dirty="0" smtClean="0"/>
              <a:t>Consistent with multiple </a:t>
            </a:r>
            <a:r>
              <a:rPr lang="en-US" sz="1800" dirty="0" err="1" smtClean="0"/>
              <a:t>parton</a:t>
            </a:r>
            <a:r>
              <a:rPr lang="en-US" sz="1800" dirty="0" smtClean="0"/>
              <a:t> interaction in </a:t>
            </a:r>
            <a:r>
              <a:rPr lang="en-US" sz="1800" dirty="0" err="1" smtClean="0"/>
              <a:t>pp</a:t>
            </a:r>
            <a:r>
              <a:rPr lang="en-US" sz="1800" dirty="0" smtClean="0"/>
              <a:t> production in </a:t>
            </a:r>
            <a:r>
              <a:rPr lang="en-US" sz="1800" dirty="0" err="1" smtClean="0"/>
              <a:t>dAu</a:t>
            </a:r>
            <a:r>
              <a:rPr lang="en-US" sz="1800" dirty="0" smtClean="0"/>
              <a:t>. </a:t>
            </a:r>
          </a:p>
          <a:p>
            <a:pPr lvl="3"/>
            <a:r>
              <a:rPr lang="en-US" sz="1600" b="1" dirty="0" smtClean="0"/>
              <a:t>Phys. Rev. D 83, 034029 (2011)</a:t>
            </a:r>
          </a:p>
          <a:p>
            <a:pPr lvl="1"/>
            <a:r>
              <a:rPr lang="en-US" sz="2000" dirty="0" smtClean="0"/>
              <a:t>Away side: lower in more central events: Gluon saturation, CGC hint</a:t>
            </a:r>
          </a:p>
          <a:p>
            <a:pPr lvl="2"/>
            <a:endParaRPr lang="en-US" sz="1600" dirty="0" smtClean="0"/>
          </a:p>
          <a:p>
            <a:pPr lvl="2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12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r="7423" b="8051"/>
          <a:stretch/>
        </p:blipFill>
        <p:spPr bwMode="auto">
          <a:xfrm>
            <a:off x="827584" y="1124744"/>
            <a:ext cx="3676626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 r="12067" b="8902"/>
          <a:stretch/>
        </p:blipFill>
        <p:spPr bwMode="auto">
          <a:xfrm>
            <a:off x="5004048" y="1141016"/>
            <a:ext cx="352931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5554" y="587018"/>
            <a:ext cx="3340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Peripheral </a:t>
            </a:r>
            <a:r>
              <a:rPr lang="en-US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d+Au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9631" y="617796"/>
            <a:ext cx="2531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Minbias</a:t>
            </a: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d+Au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8312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0"/>
            <a:ext cx="7275641" cy="836613"/>
          </a:xfrm>
        </p:spPr>
        <p:txBody>
          <a:bodyPr/>
          <a:lstStyle/>
          <a:p>
            <a:r>
              <a:rPr lang="en-US" dirty="0" smtClean="0"/>
              <a:t>CNM on </a:t>
            </a:r>
            <a:r>
              <a:rPr lang="en-US" dirty="0" err="1" smtClean="0"/>
              <a:t>midrapidity</a:t>
            </a:r>
            <a:r>
              <a:rPr lang="en-US" dirty="0" smtClean="0"/>
              <a:t> Bottomonium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9200"/>
            <a:ext cx="8686800" cy="1368151"/>
          </a:xfrm>
        </p:spPr>
        <p:txBody>
          <a:bodyPr/>
          <a:lstStyle/>
          <a:p>
            <a:r>
              <a:rPr lang="en-US" sz="2800" dirty="0" smtClean="0"/>
              <a:t>Upsilon production </a:t>
            </a:r>
          </a:p>
          <a:p>
            <a:pPr lvl="1"/>
            <a:r>
              <a:rPr lang="en-US" sz="2400" dirty="0" smtClean="0"/>
              <a:t>consistent with CEM in </a:t>
            </a:r>
            <a:r>
              <a:rPr lang="en-US" sz="2400" dirty="0" err="1" smtClean="0"/>
              <a:t>pp</a:t>
            </a:r>
            <a:endParaRPr lang="en-US" sz="2400" dirty="0" smtClean="0"/>
          </a:p>
          <a:p>
            <a:pPr lvl="1"/>
            <a:r>
              <a:rPr lang="en-US" sz="2400" dirty="0" smtClean="0"/>
              <a:t>consistent with shadowing predictions in </a:t>
            </a:r>
            <a:r>
              <a:rPr lang="en-US" sz="2400" dirty="0" err="1" smtClean="0"/>
              <a:t>dAu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13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7" name="Picture 38" descr="vogt_with_counts"/>
          <p:cNvPicPr>
            <a:picLocks noChangeAspect="1" noChangeArrowheads="1"/>
          </p:cNvPicPr>
          <p:nvPr/>
        </p:nvPicPr>
        <p:blipFill>
          <a:blip r:embed="rId3"/>
          <a:srcRect t="7530"/>
          <a:stretch>
            <a:fillRect/>
          </a:stretch>
        </p:blipFill>
        <p:spPr bwMode="auto">
          <a:xfrm>
            <a:off x="4689332" y="1052736"/>
            <a:ext cx="4454668" cy="32507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92630" y="4303440"/>
            <a:ext cx="4442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BR x d</a:t>
            </a:r>
            <a:r>
              <a:rPr lang="el-GR" sz="2000" dirty="0" smtClean="0">
                <a:solidFill>
                  <a:schemeClr val="accent2"/>
                </a:solidFill>
              </a:rPr>
              <a:t>σ</a:t>
            </a:r>
            <a:r>
              <a:rPr lang="en-US" sz="2000" dirty="0" smtClean="0">
                <a:solidFill>
                  <a:schemeClr val="accent2"/>
                </a:solidFill>
              </a:rPr>
              <a:t>/</a:t>
            </a:r>
            <a:r>
              <a:rPr lang="en-US" sz="2000" dirty="0" err="1" smtClean="0">
                <a:solidFill>
                  <a:schemeClr val="accent2"/>
                </a:solidFill>
              </a:rPr>
              <a:t>dy</a:t>
            </a:r>
            <a:r>
              <a:rPr lang="en-US" sz="2000" dirty="0" smtClean="0">
                <a:solidFill>
                  <a:schemeClr val="accent2"/>
                </a:solidFill>
              </a:rPr>
              <a:t>=35 ± 4(stat.) ± 5(syst.) </a:t>
            </a:r>
            <a:r>
              <a:rPr lang="en-US" sz="2000" dirty="0" err="1" smtClean="0">
                <a:solidFill>
                  <a:schemeClr val="accent2"/>
                </a:solidFill>
              </a:rPr>
              <a:t>nb</a:t>
            </a:r>
            <a:endParaRPr lang="en-US" sz="2000" dirty="0" smtClean="0">
              <a:solidFill>
                <a:schemeClr val="accent2"/>
              </a:solidFill>
            </a:endParaRPr>
          </a:p>
          <a:p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err="1" smtClean="0">
                <a:solidFill>
                  <a:schemeClr val="accent2"/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dAu</a:t>
            </a:r>
            <a:r>
              <a:rPr lang="en-US" sz="2000" dirty="0" smtClean="0">
                <a:solidFill>
                  <a:schemeClr val="accent2"/>
                </a:solidFill>
              </a:rPr>
              <a:t>=0.78±0.28(stat.)±0.20(syst.)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9536" y="581597"/>
            <a:ext cx="135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d+Au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995" y="4003611"/>
            <a:ext cx="1578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Kesich</a:t>
            </a:r>
            <a:r>
              <a:rPr lang="en-US" sz="1400" dirty="0" smtClean="0"/>
              <a:t>, APS11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303439"/>
            <a:ext cx="46396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BR x d</a:t>
            </a:r>
            <a:r>
              <a:rPr lang="el-GR" sz="2000" dirty="0" smtClean="0">
                <a:solidFill>
                  <a:schemeClr val="accent2"/>
                </a:solidFill>
              </a:rPr>
              <a:t>σ</a:t>
            </a:r>
            <a:r>
              <a:rPr lang="en-US" sz="2000" dirty="0" smtClean="0">
                <a:solidFill>
                  <a:schemeClr val="accent2"/>
                </a:solidFill>
              </a:rPr>
              <a:t>/</a:t>
            </a:r>
            <a:r>
              <a:rPr lang="en-US" sz="2000" dirty="0" err="1" smtClean="0">
                <a:solidFill>
                  <a:schemeClr val="accent2"/>
                </a:solidFill>
              </a:rPr>
              <a:t>dy</a:t>
            </a:r>
            <a:r>
              <a:rPr lang="en-US" sz="2000" dirty="0" smtClean="0">
                <a:solidFill>
                  <a:schemeClr val="accent2"/>
                </a:solidFill>
              </a:rPr>
              <a:t>=114 ±38(stat.)±24(syst.) </a:t>
            </a:r>
            <a:r>
              <a:rPr lang="en-US" sz="2000" dirty="0" err="1" smtClean="0">
                <a:solidFill>
                  <a:schemeClr val="accent2"/>
                </a:solidFill>
              </a:rPr>
              <a:t>pb</a:t>
            </a:r>
            <a:endParaRPr lang="en-US" sz="2000" dirty="0" smtClean="0">
              <a:solidFill>
                <a:schemeClr val="accent2"/>
              </a:solidFill>
            </a:endParaRPr>
          </a:p>
          <a:p>
            <a:r>
              <a:rPr lang="en-US" sz="2000" dirty="0" smtClean="0"/>
              <a:t>Phys. Rev. D </a:t>
            </a:r>
            <a:r>
              <a:rPr lang="en-US" sz="2000" b="1" dirty="0" smtClean="0"/>
              <a:t>82</a:t>
            </a:r>
            <a:r>
              <a:rPr lang="en-US" sz="2000" dirty="0" smtClean="0"/>
              <a:t> (2010) 12004</a:t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4642"/>
            <a:ext cx="3767550" cy="324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832840" y="577262"/>
            <a:ext cx="748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pp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24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14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764704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Au+Au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Results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First things first: The initial state</a:t>
            </a:r>
          </a:p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its imprint on correlations</a:t>
            </a: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197" r="54758" b="23076"/>
          <a:stretch>
            <a:fillRect/>
          </a:stretch>
        </p:blipFill>
        <p:spPr bwMode="auto">
          <a:xfrm>
            <a:off x="1907704" y="3352800"/>
            <a:ext cx="21336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84238" y="2895600"/>
          <a:ext cx="73374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5" imgW="4127500" imgH="228600" progId="Equation.3">
                  <p:embed/>
                </p:oleObj>
              </mc:Choice>
              <mc:Fallback>
                <p:oleObj name="Equation" r:id="rId5" imgW="41275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2895600"/>
                        <a:ext cx="73374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3" y="3352800"/>
            <a:ext cx="2138363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47664" y="5227638"/>
            <a:ext cx="2362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 dirty="0">
                <a:solidFill>
                  <a:srgbClr val="404040"/>
                </a:solidFill>
              </a:rPr>
              <a:t>Kowalski, </a:t>
            </a:r>
            <a:r>
              <a:rPr lang="en-US" sz="1100" dirty="0" err="1">
                <a:solidFill>
                  <a:srgbClr val="404040"/>
                </a:solidFill>
              </a:rPr>
              <a:t>Lappi</a:t>
            </a:r>
            <a:r>
              <a:rPr lang="en-US" sz="1100" dirty="0">
                <a:solidFill>
                  <a:srgbClr val="404040"/>
                </a:solidFill>
              </a:rPr>
              <a:t> and </a:t>
            </a:r>
            <a:r>
              <a:rPr lang="en-US" sz="1100" dirty="0" err="1">
                <a:solidFill>
                  <a:srgbClr val="404040"/>
                </a:solidFill>
              </a:rPr>
              <a:t>Venugopalan</a:t>
            </a:r>
            <a:r>
              <a:rPr lang="en-US" sz="1100" dirty="0">
                <a:solidFill>
                  <a:srgbClr val="404040"/>
                </a:solidFill>
              </a:rPr>
              <a:t>, </a:t>
            </a:r>
            <a:r>
              <a:rPr lang="en-US" sz="1100" dirty="0" err="1">
                <a:solidFill>
                  <a:srgbClr val="404040"/>
                </a:solidFill>
              </a:rPr>
              <a:t>Phys.Rev.Lett</a:t>
            </a:r>
            <a:r>
              <a:rPr lang="en-US" sz="1100" dirty="0">
                <a:solidFill>
                  <a:srgbClr val="404040"/>
                </a:solidFill>
              </a:rPr>
              <a:t>. 100:022303 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22106" y="5289551"/>
            <a:ext cx="2514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100" dirty="0">
                <a:solidFill>
                  <a:srgbClr val="404040"/>
                </a:solidFill>
              </a:rPr>
              <a:t>K. Werner, </a:t>
            </a:r>
            <a:r>
              <a:rPr lang="en-US" sz="1100" dirty="0" err="1">
                <a:solidFill>
                  <a:srgbClr val="404040"/>
                </a:solidFill>
              </a:rPr>
              <a:t>Iu</a:t>
            </a:r>
            <a:r>
              <a:rPr lang="en-US" sz="1100" dirty="0">
                <a:solidFill>
                  <a:srgbClr val="404040"/>
                </a:solidFill>
              </a:rPr>
              <a:t>. </a:t>
            </a:r>
            <a:r>
              <a:rPr lang="en-US" sz="1100" dirty="0" err="1">
                <a:solidFill>
                  <a:srgbClr val="404040"/>
                </a:solidFill>
              </a:rPr>
              <a:t>Karpenko</a:t>
            </a:r>
            <a:r>
              <a:rPr lang="en-US" sz="1100" dirty="0">
                <a:solidFill>
                  <a:srgbClr val="404040"/>
                </a:solidFill>
              </a:rPr>
              <a:t>, K. </a:t>
            </a:r>
            <a:r>
              <a:rPr lang="en-US" sz="1100" dirty="0" err="1">
                <a:solidFill>
                  <a:srgbClr val="404040"/>
                </a:solidFill>
              </a:rPr>
              <a:t>Mikhailov</a:t>
            </a:r>
            <a:r>
              <a:rPr lang="en-US" sz="1100" dirty="0">
                <a:solidFill>
                  <a:srgbClr val="404040"/>
                </a:solidFill>
              </a:rPr>
              <a:t>, T. </a:t>
            </a:r>
            <a:r>
              <a:rPr lang="en-US" sz="1100" dirty="0" err="1">
                <a:solidFill>
                  <a:srgbClr val="404040"/>
                </a:solidFill>
              </a:rPr>
              <a:t>Pierog</a:t>
            </a:r>
            <a:r>
              <a:rPr lang="en-US" sz="1100" dirty="0">
                <a:solidFill>
                  <a:srgbClr val="404040"/>
                </a:solidFill>
              </a:rPr>
              <a:t>, arXiv:11043269</a:t>
            </a:r>
          </a:p>
        </p:txBody>
      </p:sp>
      <p:sp>
        <p:nvSpPr>
          <p:cNvPr id="13" name="Rounded Rectangle 64"/>
          <p:cNvSpPr>
            <a:spLocks noChangeArrowheads="1"/>
          </p:cNvSpPr>
          <p:nvPr/>
        </p:nvSpPr>
        <p:spPr bwMode="auto">
          <a:xfrm>
            <a:off x="462930" y="5638800"/>
            <a:ext cx="8153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1800" dirty="0">
                <a:solidFill>
                  <a:schemeClr val="tx2"/>
                </a:solidFill>
              </a:rPr>
              <a:t>Fluctuations imply odd terms aren’t necessarily </a:t>
            </a:r>
            <a:r>
              <a:rPr lang="en-US" sz="1800" dirty="0" smtClean="0">
                <a:solidFill>
                  <a:schemeClr val="tx2"/>
                </a:solidFill>
              </a:rPr>
              <a:t>zero. </a:t>
            </a:r>
          </a:p>
          <a:p>
            <a:pPr eaLnBrk="0" hangingPunct="0"/>
            <a:r>
              <a:rPr lang="en-US" sz="1800" dirty="0" smtClean="0">
                <a:solidFill>
                  <a:schemeClr val="tx2"/>
                </a:solidFill>
              </a:rPr>
              <a:t>v</a:t>
            </a:r>
            <a:r>
              <a:rPr lang="en-US" sz="1800" baseline="-25000" dirty="0" smtClean="0">
                <a:solidFill>
                  <a:schemeClr val="tx2"/>
                </a:solidFill>
              </a:rPr>
              <a:t>n</a:t>
            </a:r>
            <a:r>
              <a:rPr lang="en-US" sz="1800" baseline="30000" dirty="0" smtClean="0">
                <a:solidFill>
                  <a:schemeClr val="tx2"/>
                </a:solidFill>
              </a:rPr>
              <a:t>2</a:t>
            </a:r>
            <a:r>
              <a:rPr lang="en-US" sz="1800" dirty="0" smtClean="0">
                <a:solidFill>
                  <a:schemeClr val="tx2"/>
                </a:solidFill>
              </a:rPr>
              <a:t> will </a:t>
            </a:r>
            <a:r>
              <a:rPr lang="en-US" sz="1800" dirty="0">
                <a:solidFill>
                  <a:schemeClr val="tx2"/>
                </a:solidFill>
              </a:rPr>
              <a:t>provide information about the system like lifetime, </a:t>
            </a:r>
            <a:r>
              <a:rPr lang="en-US" sz="1800" dirty="0" smtClean="0">
                <a:solidFill>
                  <a:schemeClr val="tx2"/>
                </a:solidFill>
              </a:rPr>
              <a:t>viscosity.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Rectangle 68"/>
          <p:cNvSpPr>
            <a:spLocks noChangeArrowheads="1"/>
          </p:cNvSpPr>
          <p:nvPr/>
        </p:nvSpPr>
        <p:spPr bwMode="auto">
          <a:xfrm>
            <a:off x="2438400" y="6248400"/>
            <a:ext cx="6248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1" algn="r" eaLnBrk="0" hangingPunct="0"/>
            <a:r>
              <a:rPr lang="en-US" sz="1000" dirty="0">
                <a:solidFill>
                  <a:srgbClr val="404040"/>
                </a:solidFill>
              </a:rPr>
              <a:t> A.P. Mishra, R. K. </a:t>
            </a:r>
            <a:r>
              <a:rPr lang="en-US" sz="1000" dirty="0" err="1">
                <a:solidFill>
                  <a:srgbClr val="404040"/>
                </a:solidFill>
              </a:rPr>
              <a:t>Mohapatra</a:t>
            </a:r>
            <a:r>
              <a:rPr lang="en-US" sz="1000" dirty="0">
                <a:solidFill>
                  <a:srgbClr val="404040"/>
                </a:solidFill>
              </a:rPr>
              <a:t>, P. S. </a:t>
            </a:r>
            <a:r>
              <a:rPr lang="en-US" sz="1000" dirty="0" err="1">
                <a:solidFill>
                  <a:srgbClr val="404040"/>
                </a:solidFill>
              </a:rPr>
              <a:t>Saumia</a:t>
            </a:r>
            <a:r>
              <a:rPr lang="en-US" sz="1000" dirty="0">
                <a:solidFill>
                  <a:srgbClr val="404040"/>
                </a:solidFill>
              </a:rPr>
              <a:t>, A. M. </a:t>
            </a:r>
            <a:r>
              <a:rPr lang="en-US" sz="1000" dirty="0" err="1">
                <a:solidFill>
                  <a:srgbClr val="404040"/>
                </a:solidFill>
              </a:rPr>
              <a:t>Srivastava</a:t>
            </a:r>
            <a:r>
              <a:rPr lang="en-US" sz="1000" dirty="0">
                <a:solidFill>
                  <a:srgbClr val="404040"/>
                </a:solidFill>
              </a:rPr>
              <a:t>, Phys. Rev. C77: 064902, 2008</a:t>
            </a:r>
          </a:p>
          <a:p>
            <a:pPr marL="0" lvl="1" algn="r" eaLnBrk="0" hangingPunct="0"/>
            <a:r>
              <a:rPr lang="en-US" sz="1000" dirty="0">
                <a:solidFill>
                  <a:srgbClr val="404040"/>
                </a:solidFill>
              </a:rPr>
              <a:t>P. Sorensen, WWND, arXiv:0808.0503 (2008); J. Phys. G37: 094011, 2010</a:t>
            </a:r>
          </a:p>
        </p:txBody>
      </p:sp>
    </p:spTree>
    <p:extLst>
      <p:ext uri="{BB962C8B-B14F-4D97-AF65-F5344CB8AC3E}">
        <p14:creationId xmlns:p14="http://schemas.microsoft.com/office/powerpoint/2010/main" val="16325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992888" cy="105273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 smtClean="0"/>
              <a:t>Initial state </a:t>
            </a:r>
            <a:r>
              <a:rPr lang="en-US" dirty="0" smtClean="0"/>
              <a:t>fluctuates: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Triangular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15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41" y="1135048"/>
            <a:ext cx="3866259" cy="261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39765"/>
            <a:ext cx="3788007" cy="277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74" y="4797151"/>
            <a:ext cx="2023601" cy="137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70" y="874805"/>
            <a:ext cx="3902266" cy="546783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Large v3 </a:t>
            </a:r>
            <a:r>
              <a:rPr lang="en-US" sz="2000" dirty="0" smtClean="0"/>
              <a:t>observed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Centrality </a:t>
            </a:r>
            <a:r>
              <a:rPr lang="en-US" sz="1600" dirty="0"/>
              <a:t>variable L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estimates </a:t>
            </a:r>
            <a:r>
              <a:rPr lang="en-US" sz="1600" dirty="0"/>
              <a:t>the transverse size of the system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v</a:t>
            </a:r>
            <a:r>
              <a:rPr lang="en-US" sz="2000" baseline="-25000" dirty="0"/>
              <a:t>3</a:t>
            </a:r>
            <a:r>
              <a:rPr lang="en-US" sz="2000" baseline="30000" dirty="0"/>
              <a:t>2 </a:t>
            </a:r>
            <a:r>
              <a:rPr lang="en-US" sz="2000" dirty="0"/>
              <a:t>for </a:t>
            </a:r>
            <a:r>
              <a:rPr lang="en-US" sz="2000" dirty="0" err="1"/>
              <a:t>Δη</a:t>
            </a:r>
            <a:r>
              <a:rPr lang="en-US" sz="2000" dirty="0"/>
              <a:t>&gt;0.6 rises then falls with </a:t>
            </a:r>
            <a:r>
              <a:rPr lang="en-US" sz="2000" dirty="0" smtClean="0"/>
              <a:t>centrality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overlap </a:t>
            </a:r>
            <a:r>
              <a:rPr lang="en-US" sz="1600" dirty="0"/>
              <a:t>shape becomes symmetric.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Similar </a:t>
            </a:r>
            <a:r>
              <a:rPr lang="en-US" sz="1600" dirty="0"/>
              <a:t>to v</a:t>
            </a:r>
            <a:r>
              <a:rPr lang="en-US" sz="1600" baseline="-25000" dirty="0"/>
              <a:t>2</a:t>
            </a:r>
            <a:r>
              <a:rPr lang="en-US" sz="1600" dirty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Almond shape of the overlap area appears to couple to n=3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Sensitive to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initial geometry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solidFill>
                  <a:schemeClr val="accent2"/>
                </a:solidFill>
              </a:rPr>
              <a:t>viscosity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Important consequence for two-particle correlations</a:t>
            </a:r>
          </a:p>
          <a:p>
            <a:pPr marL="0" indent="0"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7" name="Isosceles Triangle 6"/>
          <p:cNvSpPr/>
          <p:nvPr/>
        </p:nvSpPr>
        <p:spPr>
          <a:xfrm rot="19248966">
            <a:off x="3670206" y="4994365"/>
            <a:ext cx="897043" cy="750040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90238" y="6098171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/>
              <a:t>PR </a:t>
            </a:r>
            <a:r>
              <a:rPr lang="en-US" sz="1100" i="1" dirty="0"/>
              <a:t>C81:054905, 2010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713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0"/>
            <a:ext cx="7344419" cy="980728"/>
          </a:xfrm>
        </p:spPr>
        <p:txBody>
          <a:bodyPr/>
          <a:lstStyle/>
          <a:p>
            <a:r>
              <a:rPr lang="en-US" dirty="0" err="1" smtClean="0"/>
              <a:t>Dihadron</a:t>
            </a:r>
            <a:r>
              <a:rPr lang="en-US" dirty="0" smtClean="0"/>
              <a:t> Correlations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Harmonics at LHC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2764903" cy="29692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16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8" name="Picture 46" descr="fig2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 t="4546"/>
          <a:stretch>
            <a:fillRect/>
          </a:stretch>
        </p:blipFill>
        <p:spPr bwMode="auto">
          <a:xfrm>
            <a:off x="3131840" y="1466961"/>
            <a:ext cx="2691303" cy="25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03366" y="1383451"/>
            <a:ext cx="2879001" cy="2674097"/>
            <a:chOff x="6003366" y="1383451"/>
            <a:chExt cx="2879001" cy="2260913"/>
          </a:xfrm>
        </p:grpSpPr>
        <p:grpSp>
          <p:nvGrpSpPr>
            <p:cNvPr id="10" name="Group 9"/>
            <p:cNvGrpSpPr/>
            <p:nvPr/>
          </p:nvGrpSpPr>
          <p:grpSpPr>
            <a:xfrm>
              <a:off x="6003366" y="1383451"/>
              <a:ext cx="2879001" cy="2260913"/>
              <a:chOff x="5931966" y="1467748"/>
              <a:chExt cx="2879001" cy="2260913"/>
            </a:xfrm>
          </p:grpSpPr>
          <p:pic>
            <p:nvPicPr>
              <p:cNvPr id="1741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1131" y="1467748"/>
                <a:ext cx="2339836" cy="2260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41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1966" y="2132856"/>
                <a:ext cx="469228" cy="785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7164288" y="1454058"/>
              <a:ext cx="15295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CMS Preliminary</a:t>
              </a:r>
            </a:p>
            <a:p>
              <a:r>
                <a:rPr lang="en-US" sz="1400" dirty="0" smtClean="0"/>
                <a:t>2&lt;|</a:t>
              </a:r>
              <a:r>
                <a:rPr lang="en-US" sz="1400" dirty="0" smtClean="0">
                  <a:latin typeface="Symbol" pitchFamily="18" charset="2"/>
                </a:rPr>
                <a:t>Dh</a:t>
              </a:r>
              <a:r>
                <a:rPr lang="en-US" sz="1400" dirty="0" smtClean="0"/>
                <a:t>|&lt;4</a:t>
              </a:r>
              <a:endParaRPr lang="en-US" sz="1400" dirty="0"/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-8533" y="4221088"/>
            <a:ext cx="582197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0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dirty="0" smtClean="0"/>
              <a:t>ALICE, ATLAS, CMS:</a:t>
            </a:r>
          </a:p>
          <a:p>
            <a:r>
              <a:rPr lang="en-US" sz="2800" dirty="0" smtClean="0"/>
              <a:t>Correlation function can be obtained from sum (not fit) of Fourier Components</a:t>
            </a:r>
          </a:p>
          <a:p>
            <a:pPr lvl="1"/>
            <a:r>
              <a:rPr lang="en-US" sz="2400" dirty="0" smtClean="0"/>
              <a:t>including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…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28" y="3958457"/>
            <a:ext cx="2088122" cy="19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03" y="4091462"/>
            <a:ext cx="2013810" cy="176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95" y="5409220"/>
            <a:ext cx="1652481" cy="142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5525" y="1028113"/>
            <a:ext cx="2746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f</a:t>
            </a:r>
            <a:r>
              <a:rPr lang="en-US" dirty="0" smtClean="0"/>
              <a:t>=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trig</a:t>
            </a:r>
            <a:r>
              <a:rPr lang="en-US" dirty="0" smtClean="0"/>
              <a:t>) x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baseline="30000" dirty="0" err="1" smtClean="0"/>
              <a:t>f</a:t>
            </a:r>
            <a:r>
              <a:rPr lang="en-US" dirty="0" smtClean="0"/>
              <a:t>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assoc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6278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17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7504" y="544026"/>
            <a:ext cx="872546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Probin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 the extremely hot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zone in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Au+Au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Jets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Heavy Flavor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Quarkonia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Beam Energy Scan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6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Di-Jets: Away side yield vs.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2896"/>
            <a:ext cx="4104456" cy="4176464"/>
          </a:xfrm>
        </p:spPr>
        <p:txBody>
          <a:bodyPr/>
          <a:lstStyle/>
          <a:p>
            <a:r>
              <a:rPr lang="en-US" sz="2400" dirty="0" smtClean="0"/>
              <a:t>High Tower Trigger</a:t>
            </a:r>
          </a:p>
          <a:p>
            <a:pPr lvl="1"/>
            <a:r>
              <a:rPr lang="en-US" sz="2000" dirty="0" smtClean="0"/>
              <a:t>Preferentially select single particle with high </a:t>
            </a:r>
            <a:r>
              <a:rPr lang="en-US" sz="2000" dirty="0" err="1" smtClean="0"/>
              <a:t>pT</a:t>
            </a:r>
            <a:endParaRPr lang="en-US" sz="2000" dirty="0" smtClean="0"/>
          </a:p>
          <a:p>
            <a:pPr lvl="1"/>
            <a:r>
              <a:rPr lang="en-US" sz="2000" dirty="0" smtClean="0"/>
              <a:t>Bias towards unmodified jets on trigger side</a:t>
            </a:r>
          </a:p>
          <a:p>
            <a:pPr lvl="1"/>
            <a:r>
              <a:rPr lang="en-US" sz="2000" dirty="0" smtClean="0"/>
              <a:t>Implication: </a:t>
            </a:r>
            <a:r>
              <a:rPr lang="en-US" sz="2000" dirty="0" smtClean="0">
                <a:solidFill>
                  <a:schemeClr val="accent2"/>
                </a:solidFill>
              </a:rPr>
              <a:t>bias towards maximizing path length on away side.</a:t>
            </a:r>
          </a:p>
          <a:p>
            <a:r>
              <a:rPr lang="en-US" sz="2400" dirty="0" smtClean="0"/>
              <a:t>Compare yield of </a:t>
            </a:r>
            <a:r>
              <a:rPr lang="en-US" sz="2400" dirty="0" err="1" smtClean="0"/>
              <a:t>dijets</a:t>
            </a:r>
            <a:r>
              <a:rPr lang="en-US" sz="2400" dirty="0" smtClean="0"/>
              <a:t> in </a:t>
            </a:r>
            <a:r>
              <a:rPr lang="en-US" sz="2400" dirty="0" err="1" smtClean="0"/>
              <a:t>pp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Au </a:t>
            </a:r>
            <a:r>
              <a:rPr lang="en-US" sz="2400" dirty="0" err="1" smtClean="0"/>
              <a:t>Au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18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5" y="947359"/>
            <a:ext cx="5030674" cy="361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59753" y="799849"/>
            <a:ext cx="3236327" cy="1693047"/>
            <a:chOff x="-59753" y="727841"/>
            <a:chExt cx="3236327" cy="1693047"/>
          </a:xfrm>
        </p:grpSpPr>
        <p:sp>
          <p:nvSpPr>
            <p:cNvPr id="7" name="Oval 6"/>
            <p:cNvSpPr/>
            <p:nvPr/>
          </p:nvSpPr>
          <p:spPr>
            <a:xfrm>
              <a:off x="827584" y="1052736"/>
              <a:ext cx="936104" cy="1368152"/>
            </a:xfrm>
            <a:prstGeom prst="ellipse">
              <a:avLst/>
            </a:prstGeom>
            <a:gradFill flip="none" rotWithShape="1">
              <a:gsLst>
                <a:gs pos="0">
                  <a:srgbClr val="FFCC00"/>
                </a:gs>
                <a:gs pos="30000">
                  <a:srgbClr val="FF6600"/>
                </a:gs>
                <a:gs pos="70000">
                  <a:srgbClr val="B43908"/>
                </a:gs>
                <a:gs pos="100000">
                  <a:srgbClr val="9A00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03648" y="764705"/>
              <a:ext cx="792088" cy="504056"/>
              <a:chOff x="1403648" y="947359"/>
              <a:chExt cx="512440" cy="32140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403648" y="947359"/>
                <a:ext cx="360040" cy="321401"/>
              </a:xfrm>
              <a:prstGeom prst="straightConnector1">
                <a:avLst/>
              </a:prstGeom>
              <a:ln w="28575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1403648" y="1099760"/>
                <a:ext cx="512440" cy="169000"/>
              </a:xfrm>
              <a:prstGeom prst="straightConnector1">
                <a:avLst/>
              </a:prstGeom>
              <a:ln w="28575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403648" y="947360"/>
                <a:ext cx="512440" cy="321400"/>
              </a:xfrm>
              <a:prstGeom prst="straightConnector1">
                <a:avLst/>
              </a:prstGeom>
              <a:ln w="28575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10800000">
              <a:off x="611560" y="1281928"/>
              <a:ext cx="792088" cy="504056"/>
              <a:chOff x="1403648" y="947359"/>
              <a:chExt cx="512440" cy="321401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1403648" y="947359"/>
                <a:ext cx="360040" cy="321401"/>
              </a:xfrm>
              <a:prstGeom prst="straightConnector1">
                <a:avLst/>
              </a:prstGeom>
              <a:ln w="28575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1403648" y="1099760"/>
                <a:ext cx="512440" cy="169000"/>
              </a:xfrm>
              <a:prstGeom prst="straightConnector1">
                <a:avLst/>
              </a:prstGeom>
              <a:ln w="28575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V="1">
                <a:off x="1403648" y="947360"/>
                <a:ext cx="512440" cy="321400"/>
              </a:xfrm>
              <a:prstGeom prst="straightConnector1">
                <a:avLst/>
              </a:prstGeom>
              <a:ln w="28575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Isosceles Triangle 12"/>
            <p:cNvSpPr/>
            <p:nvPr/>
          </p:nvSpPr>
          <p:spPr>
            <a:xfrm rot="14184509">
              <a:off x="1441085" y="631321"/>
              <a:ext cx="641779" cy="834820"/>
            </a:xfrm>
            <a:prstGeom prst="triangle">
              <a:avLst/>
            </a:prstGeom>
            <a:solidFill>
              <a:srgbClr val="FF0000">
                <a:alpha val="5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3425128">
              <a:off x="769034" y="1155624"/>
              <a:ext cx="641779" cy="729253"/>
            </a:xfrm>
            <a:prstGeom prst="triangle">
              <a:avLst/>
            </a:prstGeom>
            <a:solidFill>
              <a:srgbClr val="FF0000">
                <a:alpha val="5215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 rot="19624531">
              <a:off x="1897634" y="951572"/>
              <a:ext cx="1278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Trigger Jet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9329903">
              <a:off x="-59753" y="110602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Recoil Jet</a:t>
              </a:r>
              <a:endParaRPr lang="en-US" dirty="0"/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139952" y="4365104"/>
            <a:ext cx="485951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 smtClean="0"/>
              <a:t>Observation: </a:t>
            </a:r>
            <a:r>
              <a:rPr lang="en-US" sz="2400" dirty="0" smtClean="0">
                <a:solidFill>
                  <a:srgbClr val="FF0000"/>
                </a:solidFill>
              </a:rPr>
              <a:t>significant suppression of away side jet</a:t>
            </a:r>
          </a:p>
          <a:p>
            <a:pPr lvl="1"/>
            <a:r>
              <a:rPr lang="en-US" sz="2000" dirty="0" smtClean="0"/>
              <a:t>Magnitude similar to single particle R</a:t>
            </a:r>
            <a:r>
              <a:rPr lang="en-US" sz="2000" baseline="-25000" dirty="0" smtClean="0"/>
              <a:t>AA</a:t>
            </a:r>
            <a:r>
              <a:rPr lang="en-US" sz="2000" dirty="0" smtClean="0"/>
              <a:t>.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vidence of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energy loss/jet broadening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4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Jet-hadron </a:t>
            </a:r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19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74" y="725800"/>
            <a:ext cx="4197096" cy="3063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427984" y="692696"/>
            <a:ext cx="4197096" cy="3063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65216" y="3591806"/>
            <a:ext cx="168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A. </a:t>
            </a:r>
            <a:r>
              <a:rPr lang="en-US" sz="1600" dirty="0" err="1" smtClean="0"/>
              <a:t>Ohlson</a:t>
            </a:r>
            <a:r>
              <a:rPr lang="en-US" sz="1600" dirty="0" smtClean="0"/>
              <a:t> QM11</a:t>
            </a:r>
            <a:endParaRPr lang="en-US" sz="16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4658759" y="3753018"/>
            <a:ext cx="3236327" cy="2007041"/>
            <a:chOff x="5864658" y="4590311"/>
            <a:chExt cx="3236327" cy="2007041"/>
          </a:xfrm>
        </p:grpSpPr>
        <p:grpSp>
          <p:nvGrpSpPr>
            <p:cNvPr id="26" name="Group 25"/>
            <p:cNvGrpSpPr/>
            <p:nvPr/>
          </p:nvGrpSpPr>
          <p:grpSpPr>
            <a:xfrm>
              <a:off x="5864658" y="4852770"/>
              <a:ext cx="3236327" cy="1744582"/>
              <a:chOff x="5864658" y="4817625"/>
              <a:chExt cx="3236327" cy="174458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751995" y="5194055"/>
                <a:ext cx="936104" cy="136815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/>
                  </a:gs>
                  <a:gs pos="30000">
                    <a:srgbClr val="FF6600"/>
                  </a:gs>
                  <a:gs pos="70000">
                    <a:srgbClr val="B43908"/>
                  </a:gs>
                  <a:gs pos="100000">
                    <a:srgbClr val="9A0000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7328059" y="4817625"/>
                <a:ext cx="916349" cy="592455"/>
                <a:chOff x="7328059" y="4817625"/>
                <a:chExt cx="916349" cy="592455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>
                <a:xfrm flipV="1">
                  <a:off x="7328059" y="4906024"/>
                  <a:ext cx="556520" cy="504056"/>
                </a:xfrm>
                <a:prstGeom prst="straightConnector1">
                  <a:avLst/>
                </a:prstGeom>
                <a:ln w="28575"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7328059" y="5145036"/>
                  <a:ext cx="792088" cy="265044"/>
                </a:xfrm>
                <a:prstGeom prst="straightConnector1">
                  <a:avLst/>
                </a:prstGeom>
                <a:ln w="28575"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7328059" y="4817625"/>
                  <a:ext cx="916349" cy="592455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 rot="10800000">
                <a:off x="6535971" y="5423247"/>
                <a:ext cx="792088" cy="504056"/>
                <a:chOff x="1403648" y="947359"/>
                <a:chExt cx="512440" cy="321401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1403648" y="947359"/>
                  <a:ext cx="360040" cy="321401"/>
                </a:xfrm>
                <a:prstGeom prst="straightConnector1">
                  <a:avLst/>
                </a:prstGeom>
                <a:ln w="28575"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1403648" y="1099760"/>
                  <a:ext cx="512440" cy="169000"/>
                </a:xfrm>
                <a:prstGeom prst="straightConnector1">
                  <a:avLst/>
                </a:prstGeom>
                <a:ln w="28575"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V="1">
                  <a:off x="1403648" y="947360"/>
                  <a:ext cx="512440" cy="321400"/>
                </a:xfrm>
                <a:prstGeom prst="straightConnector1">
                  <a:avLst/>
                </a:prstGeom>
                <a:ln w="28575">
                  <a:tailEnd type="arrow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Isosceles Triangle 14"/>
              <p:cNvSpPr/>
              <p:nvPr/>
            </p:nvSpPr>
            <p:spPr>
              <a:xfrm rot="14184509">
                <a:off x="7270779" y="4949253"/>
                <a:ext cx="641779" cy="607411"/>
              </a:xfrm>
              <a:prstGeom prst="triangle">
                <a:avLst/>
              </a:prstGeom>
              <a:solidFill>
                <a:srgbClr val="FF0000">
                  <a:alpha val="5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3425128">
                <a:off x="6693445" y="5296943"/>
                <a:ext cx="641779" cy="729253"/>
              </a:xfrm>
              <a:prstGeom prst="triangle">
                <a:avLst/>
              </a:prstGeom>
              <a:solidFill>
                <a:srgbClr val="FF0000">
                  <a:alpha val="52157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9624531">
                <a:off x="7822045" y="5092891"/>
                <a:ext cx="1278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Trigger Jet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9329903">
                <a:off x="5864658" y="5247341"/>
                <a:ext cx="1197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Recoil Jet</a:t>
                </a:r>
                <a:endParaRPr lang="en-US" dirty="0"/>
              </a:p>
            </p:txBody>
          </p:sp>
        </p:grpSp>
        <p:sp>
          <p:nvSpPr>
            <p:cNvPr id="27" name="Arc 26"/>
            <p:cNvSpPr/>
            <p:nvPr/>
          </p:nvSpPr>
          <p:spPr>
            <a:xfrm rot="15009754">
              <a:off x="6882284" y="4987349"/>
              <a:ext cx="731071" cy="748915"/>
            </a:xfrm>
            <a:prstGeom prst="arc">
              <a:avLst>
                <a:gd name="adj1" fmla="val 16200000"/>
                <a:gd name="adj2" fmla="val 543854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97069" y="4590311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Df</a:t>
              </a:r>
              <a:endParaRPr lang="en-US" dirty="0">
                <a:latin typeface="Symbol" pitchFamily="18" charset="2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75" y="3429000"/>
            <a:ext cx="5626853" cy="3312368"/>
          </a:xfrm>
        </p:spPr>
        <p:txBody>
          <a:bodyPr/>
          <a:lstStyle/>
          <a:p>
            <a:r>
              <a:rPr lang="en-US" sz="2400" dirty="0" err="1"/>
              <a:t>Au+Au</a:t>
            </a:r>
            <a:r>
              <a:rPr lang="en-US" sz="2400" dirty="0"/>
              <a:t> 0-20%</a:t>
            </a:r>
          </a:p>
          <a:p>
            <a:pPr lvl="2"/>
            <a:r>
              <a:rPr lang="en-US" sz="1600" dirty="0"/>
              <a:t>High Tower </a:t>
            </a:r>
            <a:r>
              <a:rPr lang="en-US" sz="1600" dirty="0" smtClean="0"/>
              <a:t>Trigger, E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&gt; </a:t>
            </a:r>
            <a:r>
              <a:rPr lang="en-US" sz="1600" dirty="0"/>
              <a:t>5.4 </a:t>
            </a:r>
            <a:r>
              <a:rPr lang="en-US" sz="1600" dirty="0" err="1"/>
              <a:t>GeV</a:t>
            </a:r>
            <a:endParaRPr lang="en-US" sz="2400" dirty="0" smtClean="0"/>
          </a:p>
          <a:p>
            <a:pPr lvl="1"/>
            <a:r>
              <a:rPr lang="en-US" sz="2000" dirty="0" smtClean="0"/>
              <a:t>Jet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: 10 - 20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</a:p>
          <a:p>
            <a:pPr lvl="2"/>
            <a:r>
              <a:rPr lang="en-US" sz="1600" dirty="0" smtClean="0"/>
              <a:t>Left: Softer associated </a:t>
            </a:r>
            <a:r>
              <a:rPr lang="en-US" sz="1600" dirty="0" smtClean="0"/>
              <a:t>particles </a:t>
            </a:r>
          </a:p>
          <a:p>
            <a:pPr lvl="2"/>
            <a:r>
              <a:rPr lang="en-US" sz="1600" dirty="0" smtClean="0"/>
              <a:t>Right</a:t>
            </a:r>
            <a:r>
              <a:rPr lang="en-US" sz="1600" dirty="0" smtClean="0"/>
              <a:t>: Harder associated particles</a:t>
            </a:r>
          </a:p>
          <a:p>
            <a:r>
              <a:rPr lang="en-US" sz="2400" dirty="0" smtClean="0"/>
              <a:t>Away side: </a:t>
            </a:r>
          </a:p>
          <a:p>
            <a:pPr lvl="1"/>
            <a:r>
              <a:rPr lang="en-US" sz="2000" dirty="0" smtClean="0"/>
              <a:t>Less particles at higher associated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2000" dirty="0" smtClean="0"/>
          </a:p>
          <a:p>
            <a:pPr lvl="1"/>
            <a:r>
              <a:rPr lang="en-US" sz="2000" dirty="0" smtClean="0"/>
              <a:t>More particles at lower </a:t>
            </a:r>
            <a:r>
              <a:rPr lang="en-US" sz="2000" dirty="0"/>
              <a:t>associated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lvl="2"/>
            <a:r>
              <a:rPr lang="en-US" sz="1600" dirty="0" smtClean="0"/>
              <a:t>and at a broader range of angles</a:t>
            </a:r>
            <a:endParaRPr lang="en-US" sz="1600" dirty="0" smtClean="0"/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257732" y="1700808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Anti-</a:t>
            </a:r>
            <a:r>
              <a:rPr lang="en-US" sz="1400" dirty="0" err="1" smtClean="0"/>
              <a:t>kt</a:t>
            </a:r>
            <a:r>
              <a:rPr lang="en-US" sz="1400" dirty="0" smtClean="0"/>
              <a:t>, R=0.4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92080" y="5760059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Direct measurement of modified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fragmentation due to presence of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QGP.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5976664"/>
          </a:xfrm>
        </p:spPr>
        <p:txBody>
          <a:bodyPr/>
          <a:lstStyle/>
          <a:p>
            <a:r>
              <a:rPr lang="en-US" sz="2400" dirty="0" smtClean="0"/>
              <a:t>Recent </a:t>
            </a:r>
            <a:r>
              <a:rPr lang="en-US" sz="2400" dirty="0" err="1" smtClean="0"/>
              <a:t>pp</a:t>
            </a:r>
            <a:r>
              <a:rPr lang="en-US" sz="2400" dirty="0" smtClean="0"/>
              <a:t> and </a:t>
            </a:r>
            <a:r>
              <a:rPr lang="en-US" sz="2400" dirty="0" err="1" smtClean="0"/>
              <a:t>d+Au</a:t>
            </a:r>
            <a:r>
              <a:rPr lang="en-US" sz="2400" dirty="0" smtClean="0"/>
              <a:t> results</a:t>
            </a:r>
          </a:p>
          <a:p>
            <a:pPr lvl="1"/>
            <a:r>
              <a:rPr lang="en-US" sz="2000" dirty="0" smtClean="0"/>
              <a:t>Do we understand important baseline processes?</a:t>
            </a:r>
          </a:p>
          <a:p>
            <a:pPr lvl="2"/>
            <a:r>
              <a:rPr lang="en-US" sz="1600" dirty="0" smtClean="0"/>
              <a:t>Jets, heavy flavor, quarkonia</a:t>
            </a:r>
          </a:p>
          <a:p>
            <a:pPr lvl="1"/>
            <a:r>
              <a:rPr lang="en-US" sz="2000" dirty="0" smtClean="0"/>
              <a:t>How different is a cold Nucleus from </a:t>
            </a:r>
            <a:r>
              <a:rPr lang="en-US" sz="2000" i="1" dirty="0" smtClean="0"/>
              <a:t>A</a:t>
            </a:r>
            <a:r>
              <a:rPr lang="en-US" sz="2000" dirty="0" smtClean="0"/>
              <a:t> protons?</a:t>
            </a:r>
          </a:p>
          <a:p>
            <a:pPr lvl="2"/>
            <a:r>
              <a:rPr lang="en-US" sz="1800" dirty="0" smtClean="0"/>
              <a:t>CNM Effects on Jets, Bottomonium</a:t>
            </a:r>
            <a:endParaRPr lang="en-US" sz="1800" dirty="0" smtClean="0"/>
          </a:p>
          <a:p>
            <a:r>
              <a:rPr lang="en-US" sz="2400" dirty="0" smtClean="0"/>
              <a:t>AA collisions: the importance of the initial geometry </a:t>
            </a:r>
          </a:p>
          <a:p>
            <a:pPr lvl="1"/>
            <a:r>
              <a:rPr lang="en-US" sz="2000" dirty="0" smtClean="0"/>
              <a:t>Fluctuations of the initial state shape</a:t>
            </a:r>
            <a:endParaRPr lang="en-US" sz="2000" dirty="0" smtClean="0"/>
          </a:p>
          <a:p>
            <a:pPr lvl="2"/>
            <a:r>
              <a:rPr lang="en-US" sz="1800" dirty="0" smtClean="0"/>
              <a:t>Azimuthal </a:t>
            </a:r>
            <a:r>
              <a:rPr lang="en-US" sz="1800" dirty="0" smtClean="0"/>
              <a:t>anisotropy, higher harmonics</a:t>
            </a:r>
            <a:endParaRPr lang="en-US" sz="1800" dirty="0" smtClean="0"/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mpact </a:t>
            </a:r>
            <a:r>
              <a:rPr lang="en-US" sz="1800" dirty="0"/>
              <a:t>on correlations</a:t>
            </a:r>
            <a:endParaRPr lang="en-US" sz="1800" dirty="0" smtClean="0"/>
          </a:p>
          <a:p>
            <a:r>
              <a:rPr lang="en-US" sz="2400" dirty="0" smtClean="0"/>
              <a:t>Probes from the early, “</a:t>
            </a:r>
            <a:r>
              <a:rPr lang="en-US" sz="2400" dirty="0" err="1" smtClean="0"/>
              <a:t>eXtreme</a:t>
            </a:r>
            <a:r>
              <a:rPr lang="en-US" sz="2400" dirty="0" smtClean="0"/>
              <a:t> QCD” times at the highest energy</a:t>
            </a:r>
          </a:p>
          <a:p>
            <a:pPr lvl="1"/>
            <a:r>
              <a:rPr lang="en-US" sz="2000" dirty="0" smtClean="0"/>
              <a:t>Jets and heavy flavor passing through hot QGP</a:t>
            </a:r>
          </a:p>
          <a:p>
            <a:pPr lvl="2"/>
            <a:r>
              <a:rPr lang="en-US" sz="1800" dirty="0"/>
              <a:t>J</a:t>
            </a:r>
            <a:r>
              <a:rPr lang="en-US" sz="1800" dirty="0" smtClean="0"/>
              <a:t>et-hadron correlations, heavy quarks and quarkonium in medium</a:t>
            </a:r>
          </a:p>
          <a:p>
            <a:r>
              <a:rPr lang="en-US" sz="2400" dirty="0" smtClean="0"/>
              <a:t>Exploring the “</a:t>
            </a:r>
            <a:r>
              <a:rPr lang="en-US" sz="2400" dirty="0" err="1" smtClean="0"/>
              <a:t>eXtreme</a:t>
            </a:r>
            <a:r>
              <a:rPr lang="en-US" sz="2400" dirty="0" smtClean="0"/>
              <a:t> QCD” phase diagram with the RHIC Beam-Energy Scan</a:t>
            </a:r>
          </a:p>
          <a:p>
            <a:pPr lvl="1"/>
            <a:r>
              <a:rPr lang="en-US" sz="2000" dirty="0" smtClean="0"/>
              <a:t>Particle-ratio fluctuations, Higher moments of net-proton multiplicity</a:t>
            </a:r>
          </a:p>
          <a:p>
            <a:r>
              <a:rPr lang="en-US" sz="2400" dirty="0" smtClean="0"/>
              <a:t>… and a new particle: The anti-alpha</a:t>
            </a:r>
          </a:p>
          <a:p>
            <a:endParaRPr lang="en-US" sz="28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</a:t>
            </a:fld>
            <a:r>
              <a:rPr lang="en-US" dirty="0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0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4" y="1270620"/>
            <a:ext cx="4762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Au+Au</a:t>
            </a:r>
            <a:r>
              <a:rPr lang="en-US" dirty="0" smtClean="0"/>
              <a:t>: Jet-h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5292080" cy="5760640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 err="1" smtClean="0"/>
              <a:t>pT</a:t>
            </a:r>
            <a:r>
              <a:rPr lang="en-US" sz="2800" dirty="0" smtClean="0"/>
              <a:t> bins: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Significant broadening and softening of jets</a:t>
            </a:r>
          </a:p>
          <a:p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dirty="0" smtClean="0"/>
              <a:t>B: High </a:t>
            </a:r>
            <a:r>
              <a:rPr lang="en-US" sz="2000" dirty="0" err="1" smtClean="0"/>
              <a:t>pT</a:t>
            </a:r>
            <a:r>
              <a:rPr lang="en-US" sz="2000" dirty="0" smtClean="0"/>
              <a:t> suppression largely balanced at low </a:t>
            </a:r>
            <a:r>
              <a:rPr lang="en-US" sz="2000" dirty="0" err="1" smtClean="0"/>
              <a:t>pT</a:t>
            </a:r>
            <a:r>
              <a:rPr lang="en-US" sz="2000" dirty="0" smtClean="0"/>
              <a:t> enhancement</a:t>
            </a:r>
          </a:p>
          <a:p>
            <a:pPr lvl="1"/>
            <a:r>
              <a:rPr lang="en-US" sz="1600" dirty="0" smtClean="0"/>
              <a:t>Energy lost at high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is approximately recovered at low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(and high R)</a:t>
            </a:r>
            <a:endParaRPr lang="en-US" sz="1600" dirty="0" smtClean="0"/>
          </a:p>
          <a:p>
            <a:pPr lvl="1"/>
            <a:r>
              <a:rPr lang="en-US" sz="1800" dirty="0" smtClean="0"/>
              <a:t> Seems to be consistent with </a:t>
            </a:r>
            <a:r>
              <a:rPr lang="en-US" sz="1800" dirty="0" err="1" smtClean="0"/>
              <a:t>radiative</a:t>
            </a:r>
            <a:r>
              <a:rPr lang="en-US" sz="1800" dirty="0" smtClean="0"/>
              <a:t> energy loss picture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20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65" y="1638350"/>
            <a:ext cx="4127135" cy="280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4324" y="4444802"/>
            <a:ext cx="187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Ohlson</a:t>
            </a:r>
            <a:r>
              <a:rPr lang="en-US" dirty="0" smtClean="0"/>
              <a:t> QM11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48064" y="897224"/>
            <a:ext cx="388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</a:t>
            </a:r>
            <a:r>
              <a:rPr lang="fr-FR" sz="1600" baseline="-25000" dirty="0"/>
              <a:t>AA</a:t>
            </a:r>
            <a:r>
              <a:rPr lang="fr-FR" dirty="0"/>
              <a:t> = Au-Au - p-p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 smtClean="0"/>
              <a:t>difference</a:t>
            </a: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5148064" y="1268760"/>
            <a:ext cx="3821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D</a:t>
            </a:r>
            <a:r>
              <a:rPr lang="en-US" sz="1600" i="1" baseline="-25000" dirty="0"/>
              <a:t>AA</a:t>
            </a:r>
            <a:r>
              <a:rPr lang="en-US" sz="1600" dirty="0"/>
              <a:t>(</a:t>
            </a:r>
            <a:r>
              <a:rPr lang="en-US" sz="1600" i="1" dirty="0" err="1"/>
              <a:t>p</a:t>
            </a:r>
            <a:r>
              <a:rPr lang="en-US" sz="1600" i="1" baseline="30000" dirty="0" err="1"/>
              <a:t>assoc</a:t>
            </a:r>
            <a:r>
              <a:rPr lang="en-US" sz="1600" i="1" baseline="-25000" dirty="0" err="1"/>
              <a:t>T</a:t>
            </a:r>
            <a:r>
              <a:rPr lang="en-US" sz="1600" i="1" dirty="0"/>
              <a:t> </a:t>
            </a:r>
            <a:r>
              <a:rPr lang="en-US" sz="1600" dirty="0"/>
              <a:t>) = </a:t>
            </a:r>
            <a:r>
              <a:rPr lang="en-US" sz="1600" i="1" dirty="0" smtClean="0"/>
              <a:t>Y</a:t>
            </a:r>
            <a:r>
              <a:rPr lang="en-US" sz="1600" i="1" baseline="-25000" dirty="0" smtClean="0"/>
              <a:t>AA</a:t>
            </a:r>
            <a:r>
              <a:rPr lang="en-US" sz="1600" dirty="0" smtClean="0"/>
              <a:t>(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assoc</a:t>
            </a:r>
            <a:r>
              <a:rPr lang="en-US" sz="1600" i="1" baseline="-25000" dirty="0" err="1" smtClean="0"/>
              <a:t>T</a:t>
            </a:r>
            <a:r>
              <a:rPr lang="en-US" sz="1600" i="1" dirty="0" smtClean="0"/>
              <a:t> </a:t>
            </a:r>
            <a:r>
              <a:rPr lang="en-US" sz="1600" dirty="0"/>
              <a:t>) </a:t>
            </a:r>
            <a:r>
              <a:rPr lang="en-US" sz="1600" i="1" dirty="0"/>
              <a:t>· 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assoc</a:t>
            </a:r>
            <a:r>
              <a:rPr lang="en-US" sz="1600" i="1" baseline="-25000" dirty="0" err="1" smtClean="0"/>
              <a:t>T,AA</a:t>
            </a:r>
            <a:r>
              <a:rPr lang="en-US" sz="1600" i="1" dirty="0" smtClean="0"/>
              <a:t> </a:t>
            </a:r>
            <a:r>
              <a:rPr lang="en-US" sz="1600" i="1" dirty="0"/>
              <a:t>− </a:t>
            </a:r>
            <a:endParaRPr lang="en-US" sz="1600" i="1" dirty="0" smtClean="0"/>
          </a:p>
          <a:p>
            <a:r>
              <a:rPr lang="en-US" sz="1600" i="1" dirty="0"/>
              <a:t> </a:t>
            </a:r>
            <a:r>
              <a:rPr lang="en-US" sz="1600" i="1" dirty="0" smtClean="0"/>
              <a:t>                       </a:t>
            </a:r>
            <a:r>
              <a:rPr lang="en-US" sz="1600" i="1" dirty="0" err="1" smtClean="0"/>
              <a:t>Y</a:t>
            </a:r>
            <a:r>
              <a:rPr lang="en-US" sz="1600" i="1" baseline="-25000" dirty="0" err="1" smtClean="0"/>
              <a:t>pp</a:t>
            </a:r>
            <a:r>
              <a:rPr lang="en-US" sz="1600" dirty="0" smtClean="0"/>
              <a:t>(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assoc</a:t>
            </a:r>
            <a:r>
              <a:rPr lang="en-US" sz="1600" i="1" baseline="-25000" dirty="0" err="1" smtClean="0"/>
              <a:t>T</a:t>
            </a:r>
            <a:r>
              <a:rPr lang="en-US" sz="1600" i="1" dirty="0" smtClean="0"/>
              <a:t> </a:t>
            </a:r>
            <a:r>
              <a:rPr lang="en-US" sz="1600" dirty="0"/>
              <a:t>) </a:t>
            </a:r>
            <a:r>
              <a:rPr lang="en-US" sz="1600" i="1" dirty="0" smtClean="0"/>
              <a:t>·</a:t>
            </a:r>
            <a:r>
              <a:rPr lang="en-US" sz="1600" i="1" dirty="0" err="1" smtClean="0"/>
              <a:t>p</a:t>
            </a:r>
            <a:r>
              <a:rPr lang="en-US" sz="1600" i="1" baseline="30000" dirty="0" err="1" smtClean="0"/>
              <a:t>assoc</a:t>
            </a:r>
            <a:r>
              <a:rPr lang="en-US" sz="1600" i="1" baseline="-25000" dirty="0" err="1" smtClean="0"/>
              <a:t>T,pp</a:t>
            </a:r>
            <a:endParaRPr lang="en-US" sz="16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436096" y="5229200"/>
                <a:ext cx="3635896" cy="1581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Near-side:</a:t>
                </a:r>
              </a:p>
              <a:p>
                <a:r>
                  <a:rPr lang="el-GR" dirty="0"/>
                  <a:t>Δ</a:t>
                </a:r>
                <a:r>
                  <a:rPr lang="en-US" dirty="0"/>
                  <a:t>B = 0.6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+1.9+0.5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/>
                            </a:rPr>
                            <m:t>−1.0−0.4</m:t>
                          </m:r>
                        </m:e>
                      </m:mr>
                    </m:m>
                  </m:oMath>
                </a14:m>
                <a:r>
                  <a:rPr lang="en-US" dirty="0" smtClean="0"/>
                  <a:t>(</a:t>
                </a:r>
                <a:r>
                  <a:rPr lang="en-US" dirty="0"/>
                  <a:t>sys) </a:t>
                </a:r>
                <a:r>
                  <a:rPr lang="en-US" dirty="0" err="1"/>
                  <a:t>GeV</a:t>
                </a:r>
                <a:r>
                  <a:rPr lang="en-US" dirty="0"/>
                  <a:t>/c</a:t>
                </a:r>
              </a:p>
              <a:p>
                <a:r>
                  <a:rPr lang="en-US" dirty="0"/>
                  <a:t>Away-side:</a:t>
                </a:r>
              </a:p>
              <a:p>
                <a:r>
                  <a:rPr lang="el-GR" dirty="0"/>
                  <a:t>Δ</a:t>
                </a:r>
                <a:r>
                  <a:rPr lang="en-US" dirty="0"/>
                  <a:t>B = 1.5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1.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i="1">
                              <a:latin typeface="Cambria Math"/>
                            </a:rPr>
                            <m:t>+0.5</m:t>
                          </m:r>
                        </m:e>
                      </m:mr>
                      <m:m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−0.4</m:t>
                          </m:r>
                        </m:e>
                      </m:mr>
                    </m:m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(sys) </a:t>
                </a:r>
                <a:r>
                  <a:rPr lang="en-US" dirty="0" err="1"/>
                  <a:t>GeV</a:t>
                </a:r>
                <a:r>
                  <a:rPr lang="en-US" dirty="0"/>
                  <a:t>/c</a:t>
                </a:r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229200"/>
                <a:ext cx="3635896" cy="1581330"/>
              </a:xfrm>
              <a:prstGeom prst="rect">
                <a:avLst/>
              </a:prstGeom>
              <a:blipFill rotWithShape="1">
                <a:blip r:embed="rId5"/>
                <a:stretch>
                  <a:fillRect l="-1510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898727" y="4629468"/>
                <a:ext cx="222118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𝑎𝑠𝑠𝑜𝑐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𝐴𝐴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27" y="4629468"/>
                <a:ext cx="2221185" cy="818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9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Non-Photonic e</a:t>
            </a:r>
            <a:r>
              <a:rPr lang="en-US" baseline="30000" dirty="0" smtClean="0"/>
              <a:t>-</a:t>
            </a:r>
            <a:r>
              <a:rPr lang="en-US" dirty="0" smtClean="0"/>
              <a:t>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and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4" y="908720"/>
            <a:ext cx="4608512" cy="5688632"/>
          </a:xfrm>
        </p:spPr>
        <p:txBody>
          <a:bodyPr/>
          <a:lstStyle/>
          <a:p>
            <a:r>
              <a:rPr lang="en-US" sz="2400" dirty="0"/>
              <a:t>NPE spectra </a:t>
            </a:r>
            <a:r>
              <a:rPr lang="en-US" sz="2400" dirty="0" smtClean="0"/>
              <a:t>at ~5 </a:t>
            </a:r>
            <a:r>
              <a:rPr lang="en-US" sz="2400" dirty="0" err="1" smtClean="0"/>
              <a:t>GeV</a:t>
            </a:r>
            <a:r>
              <a:rPr lang="en-US" sz="2400" dirty="0" smtClean="0"/>
              <a:t> show </a:t>
            </a:r>
            <a:r>
              <a:rPr lang="en-US" sz="2400" dirty="0"/>
              <a:t>a similar suppression magnitude as light hadrons </a:t>
            </a:r>
            <a:endParaRPr lang="en-US" sz="2400" dirty="0" smtClean="0"/>
          </a:p>
          <a:p>
            <a:r>
              <a:rPr lang="en-US" sz="2400" dirty="0" smtClean="0"/>
              <a:t>What is the mechanism?</a:t>
            </a:r>
          </a:p>
          <a:p>
            <a:pPr marL="342900" lvl="1" indent="-342900">
              <a:buBlip>
                <a:blip r:embed="rId3"/>
              </a:buBlip>
            </a:pPr>
            <a:r>
              <a:rPr lang="en-US" sz="2000" dirty="0" smtClean="0"/>
              <a:t>Many effects might </a:t>
            </a:r>
            <a:r>
              <a:rPr lang="en-US" sz="2000" dirty="0"/>
              <a:t>play an important role for heavy quark energy loss </a:t>
            </a:r>
            <a:endParaRPr lang="en-US" sz="2400" dirty="0" smtClean="0"/>
          </a:p>
          <a:p>
            <a:pPr lvl="1"/>
            <a:r>
              <a:rPr lang="en-US" sz="2000" dirty="0" smtClean="0"/>
              <a:t>Collisional </a:t>
            </a:r>
            <a:r>
              <a:rPr lang="en-US" sz="2000" dirty="0"/>
              <a:t>dissociation of heavy mesons, </a:t>
            </a:r>
            <a:endParaRPr lang="en-US" sz="2000" dirty="0" smtClean="0"/>
          </a:p>
          <a:p>
            <a:pPr lvl="1"/>
            <a:r>
              <a:rPr lang="en-US" sz="2000" dirty="0" smtClean="0"/>
              <a:t>in-medium </a:t>
            </a:r>
            <a:r>
              <a:rPr lang="en-US" sz="2000" dirty="0"/>
              <a:t>heavy resonance diffusion, </a:t>
            </a:r>
            <a:endParaRPr lang="en-US" sz="2000" dirty="0" smtClean="0"/>
          </a:p>
          <a:p>
            <a:pPr lvl="1"/>
            <a:r>
              <a:rPr lang="en-US" sz="2000" dirty="0" smtClean="0"/>
              <a:t>multi-body mechanisms...</a:t>
            </a:r>
          </a:p>
          <a:p>
            <a:r>
              <a:rPr lang="en-US" sz="2800" dirty="0" smtClean="0"/>
              <a:t>Experimentally: Can we disentangle charm from bottom?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21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34" y="1340768"/>
            <a:ext cx="4528166" cy="374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35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Charm </a:t>
            </a:r>
            <a:r>
              <a:rPr lang="en-US" dirty="0" smtClean="0"/>
              <a:t>in </a:t>
            </a:r>
            <a:r>
              <a:rPr lang="en-US" dirty="0" err="1" smtClean="0"/>
              <a:t>Au+Au</a:t>
            </a:r>
            <a:r>
              <a:rPr lang="en-US" dirty="0" smtClean="0"/>
              <a:t> collisions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686800" cy="1833067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0</a:t>
            </a:r>
            <a:r>
              <a:rPr lang="en-US" dirty="0"/>
              <a:t> R</a:t>
            </a:r>
            <a:r>
              <a:rPr lang="en-US" baseline="-25000" dirty="0"/>
              <a:t>AA</a:t>
            </a:r>
            <a:r>
              <a:rPr lang="en-US" dirty="0"/>
              <a:t> consistent with 1 up to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= 3 </a:t>
            </a:r>
            <a:r>
              <a:rPr lang="en-US" dirty="0" err="1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this consistent with the NPE suppression at ~5 </a:t>
            </a:r>
            <a:r>
              <a:rPr lang="en-US" dirty="0" err="1" smtClean="0"/>
              <a:t>GeV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22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01669"/>
            <a:ext cx="6696744" cy="383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56" y="4036422"/>
            <a:ext cx="18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Zhang, QM11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between NPE and D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581128"/>
            <a:ext cx="9036496" cy="2160240"/>
          </a:xfrm>
        </p:spPr>
        <p:txBody>
          <a:bodyPr/>
          <a:lstStyle/>
          <a:p>
            <a:r>
              <a:rPr lang="en-US" sz="2000" dirty="0" smtClean="0"/>
              <a:t>Fix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, vary (unknown)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yield.</a:t>
            </a:r>
          </a:p>
          <a:p>
            <a:r>
              <a:rPr lang="en-US" sz="2000" dirty="0" smtClean="0"/>
              <a:t>Low </a:t>
            </a:r>
            <a:r>
              <a:rPr lang="en-US" sz="2000" dirty="0" err="1"/>
              <a:t>pT</a:t>
            </a:r>
            <a:r>
              <a:rPr lang="en-US" sz="2000" dirty="0"/>
              <a:t> D</a:t>
            </a:r>
            <a:r>
              <a:rPr lang="en-US" sz="2000" baseline="30000" dirty="0"/>
              <a:t>0</a:t>
            </a:r>
            <a:r>
              <a:rPr lang="en-US" sz="2000" dirty="0"/>
              <a:t> has little constraints on high </a:t>
            </a:r>
            <a:r>
              <a:rPr lang="en-US" sz="2000" dirty="0" err="1"/>
              <a:t>pT</a:t>
            </a:r>
            <a:r>
              <a:rPr lang="en-US" sz="2000" dirty="0"/>
              <a:t> electrons 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c suppression at high </a:t>
            </a:r>
            <a:r>
              <a:rPr lang="en-US" sz="2000" b="1" dirty="0" err="1" smtClean="0">
                <a:solidFill>
                  <a:srgbClr val="FF0000"/>
                </a:solidFill>
              </a:rPr>
              <a:t>p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</a:rPr>
              <a:t>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D</a:t>
            </a:r>
            <a:r>
              <a:rPr lang="en-US" sz="1800" baseline="30000" dirty="0" smtClean="0"/>
              <a:t>0</a:t>
            </a:r>
            <a:r>
              <a:rPr lang="en-US" sz="1800" dirty="0" smtClean="0"/>
              <a:t> </a:t>
            </a:r>
            <a:r>
              <a:rPr lang="en-US" sz="1800" dirty="0"/>
              <a:t>R</a:t>
            </a:r>
            <a:r>
              <a:rPr lang="en-US" sz="1800" baseline="-25000" dirty="0"/>
              <a:t>AA</a:t>
            </a:r>
            <a:r>
              <a:rPr lang="en-US" sz="1800" dirty="0"/>
              <a:t> consistent with STAR NPE R</a:t>
            </a:r>
            <a:r>
              <a:rPr lang="en-US" sz="1800" baseline="-25000" dirty="0"/>
              <a:t>AA</a:t>
            </a:r>
            <a:r>
              <a:rPr lang="en-US" sz="1800" dirty="0"/>
              <a:t> </a:t>
            </a:r>
            <a:r>
              <a:rPr lang="en-US" sz="1800" dirty="0" smtClean="0"/>
              <a:t>measurements</a:t>
            </a:r>
            <a:endParaRPr lang="en-US" sz="1800" dirty="0" smtClean="0"/>
          </a:p>
          <a:p>
            <a:pPr lvl="1"/>
            <a:r>
              <a:rPr lang="en-US" sz="1800" dirty="0" smtClean="0"/>
              <a:t>Comparison to ALICE:</a:t>
            </a:r>
          </a:p>
          <a:p>
            <a:pPr lvl="2"/>
            <a:r>
              <a:rPr lang="en-US" sz="1600" dirty="0" smtClean="0"/>
              <a:t>Agree within errors in the 3-4 </a:t>
            </a:r>
            <a:r>
              <a:rPr lang="en-US" sz="1600" dirty="0" err="1" smtClean="0"/>
              <a:t>GeV</a:t>
            </a:r>
            <a:r>
              <a:rPr lang="en-US" sz="1600" dirty="0" smtClean="0"/>
              <a:t> region</a:t>
            </a:r>
          </a:p>
          <a:p>
            <a:pPr lvl="2"/>
            <a:r>
              <a:rPr lang="en-US" sz="1600" dirty="0" smtClean="0"/>
              <a:t>Note: different centrality, but most of the yield is in central bin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23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38821"/>
            <a:ext cx="32727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3395705" cy="383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42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in </a:t>
            </a:r>
            <a:r>
              <a:rPr lang="en-US" dirty="0" err="1" smtClean="0"/>
              <a:t>AuAu</a:t>
            </a:r>
            <a:r>
              <a:rPr lang="en-US" dirty="0" smtClean="0"/>
              <a:t> 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246" y="1080849"/>
            <a:ext cx="3923928" cy="5012447"/>
          </a:xfrm>
        </p:spPr>
        <p:txBody>
          <a:bodyPr/>
          <a:lstStyle/>
          <a:p>
            <a:r>
              <a:rPr lang="en-US" sz="2800" dirty="0"/>
              <a:t>Agreement </a:t>
            </a:r>
            <a:r>
              <a:rPr lang="en-US" sz="2800" dirty="0" smtClean="0"/>
              <a:t>between STAR </a:t>
            </a:r>
            <a:r>
              <a:rPr lang="en-US" sz="2800" dirty="0"/>
              <a:t>(|y| &lt; 1) </a:t>
            </a:r>
            <a:r>
              <a:rPr lang="en-US" sz="2800" dirty="0" smtClean="0"/>
              <a:t>and PHENIX </a:t>
            </a:r>
            <a:r>
              <a:rPr lang="en-US" sz="2800" dirty="0"/>
              <a:t>(|y| &lt; 0.35)</a:t>
            </a:r>
          </a:p>
          <a:p>
            <a:r>
              <a:rPr lang="en-US" sz="2800" dirty="0"/>
              <a:t>· J/</a:t>
            </a:r>
            <a:r>
              <a:rPr lang="el-GR" sz="2800" dirty="0"/>
              <a:t>ψ </a:t>
            </a:r>
            <a:r>
              <a:rPr lang="en-US" sz="2800" dirty="0" err="1"/>
              <a:t>pT</a:t>
            </a:r>
            <a:r>
              <a:rPr lang="en-US" sz="2800" dirty="0"/>
              <a:t> range </a:t>
            </a:r>
            <a:r>
              <a:rPr lang="en-US" sz="2800" dirty="0" smtClean="0"/>
              <a:t>extended to </a:t>
            </a:r>
            <a:r>
              <a:rPr lang="en-US" sz="2800" dirty="0"/>
              <a:t>0 - 10 </a:t>
            </a:r>
            <a:r>
              <a:rPr lang="en-US" sz="2800" dirty="0" err="1"/>
              <a:t>GeV</a:t>
            </a:r>
            <a:r>
              <a:rPr lang="en-US" sz="2800" dirty="0"/>
              <a:t>/c</a:t>
            </a:r>
          </a:p>
          <a:p>
            <a:r>
              <a:rPr lang="en-US" sz="2800" dirty="0" smtClean="0"/>
              <a:t>Softer </a:t>
            </a:r>
            <a:r>
              <a:rPr lang="en-US" sz="2800" dirty="0"/>
              <a:t>spectra </a:t>
            </a:r>
            <a:r>
              <a:rPr lang="en-US" sz="2800" dirty="0" smtClean="0"/>
              <a:t>than prediction based on BW fit to light hadron</a:t>
            </a:r>
            <a:endParaRPr lang="en-US" sz="2800" dirty="0"/>
          </a:p>
          <a:p>
            <a:r>
              <a:rPr lang="en-US" sz="2800" dirty="0"/>
              <a:t>→ low-</a:t>
            </a:r>
            <a:r>
              <a:rPr lang="en-US" sz="2800" dirty="0" err="1"/>
              <a:t>pT</a:t>
            </a:r>
            <a:r>
              <a:rPr lang="en-US" sz="2800" dirty="0"/>
              <a:t> regeneration?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24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621726" cy="409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0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Centrality.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4339" y="4581128"/>
                <a:ext cx="9036496" cy="2060848"/>
              </a:xfrm>
            </p:spPr>
            <p:txBody>
              <a:bodyPr/>
              <a:lstStyle/>
              <a:p>
                <a:r>
                  <a:rPr lang="en-US" sz="2800" dirty="0" smtClean="0"/>
                  <a:t>J/</a:t>
                </a:r>
                <a:r>
                  <a:rPr lang="en-US" sz="2800" dirty="0" smtClean="0">
                    <a:latin typeface="Symbol" pitchFamily="18" charset="2"/>
                  </a:rPr>
                  <a:t>y</a:t>
                </a:r>
                <a:r>
                  <a:rPr lang="en-US" sz="2800" dirty="0" smtClean="0"/>
                  <a:t> suppression: Smaller R</a:t>
                </a:r>
                <a:r>
                  <a:rPr lang="en-US" sz="2800" baseline="-25000" dirty="0" smtClean="0"/>
                  <a:t>AA</a:t>
                </a:r>
                <a:r>
                  <a:rPr lang="en-US" sz="2800" dirty="0" smtClean="0"/>
                  <a:t> at low </a:t>
                </a:r>
                <a:r>
                  <a:rPr lang="en-US" sz="2800" dirty="0" err="1" smtClean="0"/>
                  <a:t>p</a:t>
                </a:r>
                <a:r>
                  <a:rPr lang="en-US" sz="2800" baseline="-25000" dirty="0" err="1" smtClean="0"/>
                  <a:t>T</a:t>
                </a:r>
                <a:r>
                  <a:rPr lang="en-US" sz="2800" dirty="0" smtClean="0"/>
                  <a:t> for all centralities.</a:t>
                </a:r>
              </a:p>
              <a:p>
                <a:r>
                  <a:rPr lang="fr-FR" sz="2800" dirty="0" smtClean="0"/>
                  <a:t>High </a:t>
                </a:r>
                <a:r>
                  <a:rPr lang="fr-FR" sz="2800" dirty="0" err="1"/>
                  <a:t>p</a:t>
                </a:r>
                <a:r>
                  <a:rPr lang="fr-FR" sz="2800" baseline="-25000" dirty="0" err="1"/>
                  <a:t>T</a:t>
                </a:r>
                <a:r>
                  <a:rPr lang="fr-FR" sz="2800" baseline="-25000" dirty="0"/>
                  <a:t> </a:t>
                </a:r>
                <a:r>
                  <a:rPr lang="fr-FR" sz="2800" dirty="0"/>
                  <a:t>J/ψ : </a:t>
                </a:r>
                <a:r>
                  <a:rPr lang="fr-FR" sz="2800" dirty="0" smtClean="0">
                    <a:solidFill>
                      <a:srgbClr val="FF0000"/>
                    </a:solidFill>
                  </a:rPr>
                  <a:t>Suppression </a:t>
                </a:r>
                <a:r>
                  <a:rPr lang="fr-FR" sz="2800" dirty="0">
                    <a:solidFill>
                      <a:srgbClr val="FF0000"/>
                    </a:solidFill>
                  </a:rPr>
                  <a:t>in </a:t>
                </a:r>
                <a:r>
                  <a:rPr lang="fr-FR" sz="2800" b="1" i="1" dirty="0">
                    <a:solidFill>
                      <a:srgbClr val="FF0000"/>
                    </a:solidFill>
                  </a:rPr>
                  <a:t>central </a:t>
                </a:r>
                <a:r>
                  <a:rPr lang="fr-FR" sz="2800" b="1" i="1" dirty="0" smtClean="0">
                    <a:solidFill>
                      <a:srgbClr val="FF0000"/>
                    </a:solidFill>
                  </a:rPr>
                  <a:t>collisions</a:t>
                </a:r>
                <a:r>
                  <a:rPr lang="fr-FR" sz="2800" dirty="0" smtClean="0">
                    <a:solidFill>
                      <a:srgbClr val="FF0000"/>
                    </a:solidFill>
                  </a:rPr>
                  <a:t> </a:t>
                </a:r>
                <a:endParaRPr lang="fr-FR" sz="2800" baseline="-250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400" dirty="0" smtClean="0"/>
                  <a:t>Interplay</a:t>
                </a:r>
                <a:r>
                  <a:rPr lang="fr-FR" sz="24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𝑄</m:t>
                        </m:r>
                      </m:e>
                    </m:acc>
                  </m:oMath>
                </a14:m>
                <a:r>
                  <a:rPr lang="fr-FR" sz="2400" dirty="0" smtClean="0"/>
                  <a:t> formation-time and system size</a:t>
                </a:r>
                <a:r>
                  <a:rPr lang="fr-FR" sz="2400" dirty="0" smtClean="0"/>
                  <a:t>?</a:t>
                </a:r>
              </a:p>
              <a:p>
                <a:pPr lvl="1"/>
                <a:r>
                  <a:rPr lang="en-US" sz="2400" dirty="0" smtClean="0"/>
                  <a:t>Sensitivity to system geometry...</a:t>
                </a:r>
                <a:endParaRPr lang="en-US" sz="24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339" y="4581128"/>
                <a:ext cx="9036496" cy="2060848"/>
              </a:xfrm>
              <a:blipFill rotWithShape="1">
                <a:blip r:embed="rId3"/>
                <a:stretch>
                  <a:fillRect t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25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4466828" cy="367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rc 7"/>
          <p:cNvSpPr/>
          <p:nvPr/>
        </p:nvSpPr>
        <p:spPr>
          <a:xfrm>
            <a:off x="4968829" y="661941"/>
            <a:ext cx="3531485" cy="3225054"/>
          </a:xfrm>
          <a:prstGeom prst="arc">
            <a:avLst>
              <a:gd name="adj1" fmla="val 16200000"/>
              <a:gd name="adj2" fmla="val 35881"/>
            </a:avLst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4290225" y="43230"/>
            <a:ext cx="4888693" cy="4464496"/>
          </a:xfrm>
          <a:prstGeom prst="arc">
            <a:avLst>
              <a:gd name="adj1" fmla="val 16200000"/>
              <a:gd name="adj2" fmla="val 35881"/>
            </a:avLst>
          </a:prstGeom>
          <a:gradFill flip="none" rotWithShape="1">
            <a:gsLst>
              <a:gs pos="0">
                <a:srgbClr val="E6DCAC"/>
              </a:gs>
              <a:gs pos="23000">
                <a:srgbClr val="E6AF00"/>
              </a:gs>
              <a:gs pos="53000">
                <a:srgbClr val="F5E40B"/>
              </a:gs>
              <a:gs pos="79000">
                <a:srgbClr val="E6AF00"/>
              </a:gs>
              <a:gs pos="100000">
                <a:srgbClr val="E6DCAC"/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769631" y="1439198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Cu, R~5 </a:t>
            </a:r>
            <a:r>
              <a:rPr lang="en-US" sz="2800" b="1" dirty="0" err="1" smtClean="0"/>
              <a:t>fm</a:t>
            </a:r>
            <a:endParaRPr lang="en-US" sz="28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769631" y="2924944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dirty="0" smtClean="0"/>
              <a:t>u, R~7 </a:t>
            </a:r>
            <a:r>
              <a:rPr lang="en-US" sz="2800" b="1" dirty="0" err="1" smtClean="0"/>
              <a:t>fm</a:t>
            </a:r>
            <a:endParaRPr lang="en-US" sz="2800" b="1" dirty="0" smtClean="0"/>
          </a:p>
        </p:txBody>
      </p:sp>
      <p:sp>
        <p:nvSpPr>
          <p:cNvPr id="18" name="Right Arrow 17"/>
          <p:cNvSpPr/>
          <p:nvPr/>
        </p:nvSpPr>
        <p:spPr>
          <a:xfrm>
            <a:off x="6769631" y="1988840"/>
            <a:ext cx="2071401" cy="68477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formation...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884368" y="4270065"/>
            <a:ext cx="72008" cy="239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05536" y="3356992"/>
            <a:ext cx="302968" cy="119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460432" y="3886995"/>
            <a:ext cx="205884" cy="18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rot="15300000">
            <a:off x="7408400" y="495633"/>
            <a:ext cx="877561" cy="800142"/>
            <a:chOff x="8311473" y="3697027"/>
            <a:chExt cx="877561" cy="80014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8311473" y="4258114"/>
              <a:ext cx="72008" cy="2390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8886066" y="3697027"/>
              <a:ext cx="302968" cy="1195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8662854" y="4039395"/>
              <a:ext cx="205884" cy="1839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3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013198" y="3068960"/>
            <a:ext cx="5170689" cy="3513700"/>
            <a:chOff x="2013198" y="3068960"/>
            <a:chExt cx="5170689" cy="3513700"/>
          </a:xfrm>
        </p:grpSpPr>
        <p:pic>
          <p:nvPicPr>
            <p:cNvPr id="256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198" y="3068960"/>
              <a:ext cx="5079082" cy="3259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511908" y="621332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(rad)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in </a:t>
            </a:r>
            <a:r>
              <a:rPr lang="en-US" dirty="0" err="1" smtClean="0"/>
              <a:t>Au+Au</a:t>
            </a:r>
            <a:r>
              <a:rPr lang="en-US" dirty="0" smtClean="0"/>
              <a:t>: Reaction 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26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2737"/>
            <a:ext cx="179823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34" y="1052737"/>
            <a:ext cx="1909670" cy="122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71198"/>
            <a:ext cx="1784316" cy="113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12" y="1071198"/>
            <a:ext cx="1791192" cy="113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13" y="1052737"/>
            <a:ext cx="1898512" cy="122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2428275">
            <a:off x="758512" y="2515432"/>
            <a:ext cx="2212271" cy="433109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568620">
            <a:off x="2333880" y="2560950"/>
            <a:ext cx="1896101" cy="408642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3774825" y="2572892"/>
            <a:ext cx="1650472" cy="433109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8031380" flipH="1">
            <a:off x="5403585" y="2585620"/>
            <a:ext cx="1947244" cy="397908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9171725" flipH="1">
            <a:off x="6680143" y="2630351"/>
            <a:ext cx="2212271" cy="433109"/>
          </a:xfrm>
          <a:prstGeom prst="rightArrow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00972" y="701866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H.Qiu</a:t>
            </a:r>
            <a:r>
              <a:rPr lang="en-US" dirty="0" smtClean="0"/>
              <a:t>, QM11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846906"/>
            <a:ext cx="2267743" cy="3551088"/>
          </a:xfrm>
        </p:spPr>
        <p:txBody>
          <a:bodyPr/>
          <a:lstStyle/>
          <a:p>
            <a:r>
              <a:rPr lang="en-US" sz="2000" dirty="0" smtClean="0"/>
              <a:t>Probe production mechanism</a:t>
            </a:r>
          </a:p>
          <a:p>
            <a:r>
              <a:rPr lang="en-US" sz="2000" dirty="0" smtClean="0"/>
              <a:t>J/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v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Extreme limits:</a:t>
            </a:r>
            <a:endParaRPr lang="en-US" sz="2000" dirty="0" smtClean="0"/>
          </a:p>
          <a:p>
            <a:pPr lvl="1"/>
            <a:r>
              <a:rPr lang="en-US" sz="1800" dirty="0"/>
              <a:t>coalescence: </a:t>
            </a:r>
            <a:r>
              <a:rPr lang="en-US" sz="1800" dirty="0" smtClean="0"/>
              <a:t>large v</a:t>
            </a:r>
            <a:r>
              <a:rPr lang="en-US" sz="1800" baseline="-25000" dirty="0" smtClean="0"/>
              <a:t>2</a:t>
            </a:r>
            <a:endParaRPr lang="en-US" sz="1800" baseline="-250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err="1" smtClean="0"/>
              <a:t>pQCD</a:t>
            </a:r>
            <a:r>
              <a:rPr lang="en-US" sz="1800" dirty="0" smtClean="0"/>
              <a:t>: </a:t>
            </a:r>
            <a:r>
              <a:rPr lang="en-US" sz="1800" dirty="0" smtClean="0"/>
              <a:t>small v</a:t>
            </a:r>
            <a:r>
              <a:rPr lang="en-US" sz="1800" baseline="-25000" dirty="0" smtClean="0"/>
              <a:t>2</a:t>
            </a:r>
          </a:p>
          <a:p>
            <a:pPr lvl="1"/>
            <a:endParaRPr lang="en-US" sz="1800" baseline="-25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6726100" y="5179809"/>
            <a:ext cx="2497383" cy="1434847"/>
            <a:chOff x="6660232" y="4442425"/>
            <a:chExt cx="2497383" cy="1434847"/>
          </a:xfrm>
        </p:grpSpPr>
        <p:sp>
          <p:nvSpPr>
            <p:cNvPr id="8" name="Oval 7"/>
            <p:cNvSpPr/>
            <p:nvPr/>
          </p:nvSpPr>
          <p:spPr>
            <a:xfrm>
              <a:off x="7417266" y="4581128"/>
              <a:ext cx="542163" cy="1152128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7010173" y="5157192"/>
              <a:ext cx="15173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 rot="19736195">
              <a:off x="7550746" y="4695275"/>
              <a:ext cx="1008727" cy="2172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6660232" y="4450607"/>
              <a:ext cx="1314560" cy="1426665"/>
            </a:xfrm>
            <a:prstGeom prst="arc">
              <a:avLst>
                <a:gd name="adj1" fmla="val 16200000"/>
                <a:gd name="adj2" fmla="val 55363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flipH="1">
              <a:off x="7397829" y="4442425"/>
              <a:ext cx="1314560" cy="1426665"/>
            </a:xfrm>
            <a:prstGeom prst="arc">
              <a:avLst>
                <a:gd name="adj1" fmla="val 16200000"/>
                <a:gd name="adj2" fmla="val 5536368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234950" y="4770479"/>
              <a:ext cx="171837" cy="404948"/>
            </a:xfrm>
            <a:custGeom>
              <a:avLst/>
              <a:gdLst>
                <a:gd name="connsiteX0" fmla="*/ 156754 w 171837"/>
                <a:gd name="connsiteY0" fmla="*/ 404948 h 404948"/>
                <a:gd name="connsiteX1" fmla="*/ 156754 w 171837"/>
                <a:gd name="connsiteY1" fmla="*/ 182880 h 404948"/>
                <a:gd name="connsiteX2" fmla="*/ 0 w 171837"/>
                <a:gd name="connsiteY2" fmla="*/ 0 h 40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37" h="404948">
                  <a:moveTo>
                    <a:pt x="156754" y="404948"/>
                  </a:moveTo>
                  <a:cubicBezTo>
                    <a:pt x="169817" y="327659"/>
                    <a:pt x="182880" y="250371"/>
                    <a:pt x="156754" y="182880"/>
                  </a:cubicBezTo>
                  <a:cubicBezTo>
                    <a:pt x="130628" y="115389"/>
                    <a:pt x="65314" y="57694"/>
                    <a:pt x="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 rot="20955770">
                  <a:off x="8379005" y="4714022"/>
                  <a:ext cx="77861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55770">
                  <a:off x="8379005" y="4714022"/>
                  <a:ext cx="778610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22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probe: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030" y="1113372"/>
                <a:ext cx="3744416" cy="4202886"/>
              </a:xfrm>
            </p:spPr>
            <p:txBody>
              <a:bodyPr/>
              <a:lstStyle/>
              <a:p>
                <a:r>
                  <a:rPr lang="en-US" sz="2800" dirty="0" smtClean="0"/>
                  <a:t>Azimuthal anisotropy for heavy quarks</a:t>
                </a:r>
              </a:p>
              <a:p>
                <a:r>
                  <a:rPr lang="en-US" sz="2800" dirty="0" smtClean="0"/>
                  <a:t>We know</a:t>
                </a:r>
              </a:p>
              <a:p>
                <a:pPr lvl="1"/>
                <a:r>
                  <a:rPr lang="en-US" sz="2400" dirty="0" smtClean="0"/>
                  <a:t>light mesons flow</a:t>
                </a:r>
              </a:p>
              <a:p>
                <a:pPr lvl="1"/>
                <a:r>
                  <a:rPr lang="en-US" sz="2400" dirty="0" smtClean="0"/>
                  <a:t>phi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/>
                  <a:t>) flows</a:t>
                </a:r>
              </a:p>
              <a:p>
                <a:pPr lvl="1"/>
                <a:r>
                  <a:rPr lang="en-US" sz="2400" dirty="0" smtClean="0"/>
                  <a:t>... but J/</a:t>
                </a:r>
                <a:r>
                  <a:rPr lang="en-US" sz="2400" dirty="0" smtClean="0">
                    <a:latin typeface="Symbol" pitchFamily="18" charset="2"/>
                  </a:rPr>
                  <a:t>y</a:t>
                </a:r>
                <a:r>
                  <a:rPr lang="en-US" sz="2400" dirty="0" smtClean="0"/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 smtClean="0"/>
                  <a:t>) does not!</a:t>
                </a:r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30" y="1113372"/>
                <a:ext cx="3744416" cy="4202886"/>
              </a:xfrm>
              <a:blipFill rotWithShape="1">
                <a:blip r:embed="rId3"/>
                <a:stretch>
                  <a:fillRect t="-1451" r="-3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27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83" y="980728"/>
            <a:ext cx="5438326" cy="368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96463" y="764704"/>
            <a:ext cx="4010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charged hadrons, STAR, </a:t>
            </a:r>
            <a:r>
              <a:rPr lang="en-US" sz="1400" b="1" i="1" dirty="0"/>
              <a:t>PRL93</a:t>
            </a:r>
            <a:r>
              <a:rPr lang="en-US" sz="1400" i="1" dirty="0"/>
              <a:t>, 252301 (2004)</a:t>
            </a:r>
          </a:p>
          <a:p>
            <a:r>
              <a:rPr lang="el-GR" sz="1400" i="1" dirty="0"/>
              <a:t>φ, </a:t>
            </a:r>
            <a:r>
              <a:rPr lang="en-US" sz="1400" i="1" dirty="0"/>
              <a:t>STAR, </a:t>
            </a:r>
            <a:r>
              <a:rPr lang="en-US" sz="1400" b="1" i="1" dirty="0"/>
              <a:t>PRL99</a:t>
            </a:r>
            <a:r>
              <a:rPr lang="en-US" sz="1400" i="1" dirty="0"/>
              <a:t>, 112301 (2007)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9512" y="4829242"/>
            <a:ext cx="8892480" cy="176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i="1" dirty="0"/>
              <a:t>J/ψ </a:t>
            </a:r>
            <a:r>
              <a:rPr lang="en-US" sz="2400" i="1" dirty="0" smtClean="0"/>
              <a:t>: </a:t>
            </a:r>
            <a:r>
              <a:rPr lang="en-US" sz="2400" dirty="0" smtClean="0"/>
              <a:t>v2 </a:t>
            </a:r>
            <a:r>
              <a:rPr lang="en-US" sz="2400" dirty="0"/>
              <a:t>~ 0 up to </a:t>
            </a:r>
            <a:r>
              <a:rPr lang="en-US" sz="2400" dirty="0" err="1"/>
              <a:t>pT</a:t>
            </a:r>
            <a:r>
              <a:rPr lang="en-US" sz="2400" dirty="0"/>
              <a:t> ~ 8 </a:t>
            </a:r>
            <a:r>
              <a:rPr lang="en-US" sz="2400" dirty="0" err="1"/>
              <a:t>GeV</a:t>
            </a:r>
            <a:r>
              <a:rPr lang="en-US" sz="2400" dirty="0"/>
              <a:t>/c in mid-central 20-60</a:t>
            </a:r>
            <a:r>
              <a:rPr lang="en-US" sz="2400" dirty="0" smtClean="0"/>
              <a:t>%</a:t>
            </a:r>
          </a:p>
          <a:p>
            <a:r>
              <a:rPr lang="en-US" sz="2400" dirty="0"/>
              <a:t>Disfavor coalescence from thermalized c quarks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Even if produced </a:t>
            </a:r>
            <a:r>
              <a:rPr lang="en-US" sz="2000" dirty="0" err="1" smtClean="0"/>
              <a:t>perturbatively</a:t>
            </a:r>
            <a:r>
              <a:rPr lang="en-US" sz="2000" dirty="0" smtClean="0"/>
              <a:t>, </a:t>
            </a:r>
            <a:r>
              <a:rPr lang="en-US" sz="2000" dirty="0" smtClean="0"/>
              <a:t>we know J/</a:t>
            </a:r>
            <a:r>
              <a:rPr lang="en-US" sz="2000" dirty="0" smtClean="0">
                <a:latin typeface="Symbol" pitchFamily="18" charset="2"/>
              </a:rPr>
              <a:t>y</a:t>
            </a:r>
            <a:r>
              <a:rPr lang="en-US" sz="2000" dirty="0" smtClean="0"/>
              <a:t> </a:t>
            </a:r>
            <a:r>
              <a:rPr lang="en-US" sz="2000" dirty="0" smtClean="0"/>
              <a:t>yield is suppressed... </a:t>
            </a:r>
          </a:p>
          <a:p>
            <a:pPr lvl="2"/>
            <a:r>
              <a:rPr lang="en-US" sz="1600" dirty="0" smtClean="0"/>
              <a:t>it is thought by hot QCD medium... </a:t>
            </a:r>
          </a:p>
          <a:p>
            <a:pPr lvl="2"/>
            <a:r>
              <a:rPr lang="en-US" sz="1600" dirty="0" smtClean="0"/>
              <a:t>yet medium does not imprint its anisotropy on J/</a:t>
            </a:r>
            <a:r>
              <a:rPr lang="en-US" sz="1600" dirty="0" smtClean="0">
                <a:latin typeface="Symbol" pitchFamily="18" charset="2"/>
              </a:rPr>
              <a:t>y</a:t>
            </a:r>
            <a:r>
              <a:rPr lang="en-US" sz="1600" dirty="0" smtClean="0"/>
              <a:t>?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42911" y="4437112"/>
            <a:ext cx="15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H.Qiu</a:t>
            </a:r>
            <a:r>
              <a:rPr lang="en-US" dirty="0" smtClean="0"/>
              <a:t>, QM11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6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Bottomonium in </a:t>
            </a:r>
            <a:r>
              <a:rPr lang="en-US" dirty="0" err="1" smtClean="0"/>
              <a:t>Au+Au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3999735" cy="40522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28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608512" cy="41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268760"/>
            <a:ext cx="2016224" cy="830997"/>
          </a:xfrm>
          <a:prstGeom prst="rect">
            <a:avLst/>
          </a:prstGeom>
          <a:noFill/>
          <a:scene3d>
            <a:camera prst="perspectiveContrastingLeftFacing" fov="2700000">
              <a:rot lat="31323" lon="2321344" rev="82947"/>
            </a:camera>
            <a:lightRig rig="threePt" dir="t"/>
          </a:scene3d>
          <a:sp3d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STAR</a:t>
            </a:r>
            <a:endParaRPr lang="en-US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79512" y="4932758"/>
            <a:ext cx="8964488" cy="154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sz="2400" dirty="0" smtClean="0">
                <a:cs typeface="Calibri"/>
              </a:rPr>
              <a:t>ϒ</a:t>
            </a:r>
            <a:r>
              <a:rPr lang="en-US" sz="2400" dirty="0" smtClean="0">
                <a:cs typeface="Calibri"/>
              </a:rPr>
              <a:t> suppression: Cleaner probe of deconfinement than J/</a:t>
            </a:r>
            <a:r>
              <a:rPr lang="en-US" sz="2400" dirty="0" smtClean="0">
                <a:latin typeface="Symbol" pitchFamily="18" charset="2"/>
                <a:cs typeface="Calibri"/>
              </a:rPr>
              <a:t>y</a:t>
            </a:r>
            <a:r>
              <a:rPr lang="en-US" sz="2400" dirty="0" smtClean="0">
                <a:cs typeface="Calibri"/>
              </a:rPr>
              <a:t>.</a:t>
            </a:r>
            <a:endParaRPr lang="en-US" sz="2000" dirty="0" smtClean="0">
              <a:cs typeface="Calibri"/>
            </a:endParaRPr>
          </a:p>
          <a:p>
            <a:pPr lvl="1"/>
            <a:r>
              <a:rPr lang="en-US" sz="1800" dirty="0" smtClean="0">
                <a:cs typeface="Calibri"/>
              </a:rPr>
              <a:t>No regeneration, shadowing small, hadronic absorption negligible.</a:t>
            </a:r>
            <a:r>
              <a:rPr lang="en-US" sz="2000" dirty="0" smtClean="0">
                <a:cs typeface="Calibri"/>
              </a:rPr>
              <a:t> </a:t>
            </a:r>
            <a:endParaRPr lang="en-US" sz="2000" dirty="0" smtClean="0"/>
          </a:p>
          <a:p>
            <a:r>
              <a:rPr lang="en-US" sz="2400" dirty="0" smtClean="0"/>
              <a:t>STAR </a:t>
            </a:r>
            <a:r>
              <a:rPr lang="el-GR" sz="2400" dirty="0" smtClean="0">
                <a:latin typeface="+mj-lt"/>
                <a:cs typeface="Calibri"/>
              </a:rPr>
              <a:t>ϒ</a:t>
            </a:r>
            <a:r>
              <a:rPr lang="en-US" sz="2400" dirty="0" smtClean="0"/>
              <a:t> Trigger: Allows to sample ~all delivered luminosity</a:t>
            </a:r>
          </a:p>
          <a:p>
            <a:r>
              <a:rPr lang="en-US" sz="2400" dirty="0" smtClean="0"/>
              <a:t>STAR Run 10: 10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signal!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0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cs typeface="Calibri"/>
              </a:rPr>
              <a:t>ϒ</a:t>
            </a:r>
            <a:r>
              <a:rPr lang="en-US" dirty="0" smtClean="0"/>
              <a:t> Suppression in </a:t>
            </a:r>
            <a:r>
              <a:rPr lang="en-US" dirty="0" err="1" smtClean="0"/>
              <a:t>Au+Au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20688"/>
                <a:ext cx="4392488" cy="5976664"/>
              </a:xfrm>
            </p:spPr>
            <p:txBody>
              <a:bodyPr/>
              <a:lstStyle/>
              <a:p>
                <a:r>
                  <a:rPr lang="en-US" sz="2400" dirty="0" smtClean="0"/>
                  <a:t>ϒ(1S+2S+3S</a:t>
                </a:r>
                <a:r>
                  <a:rPr lang="en-US" sz="2400" dirty="0"/>
                  <a:t>) is suppressed in 0-10</a:t>
                </a:r>
                <a:r>
                  <a:rPr lang="en-US" sz="2400" dirty="0" smtClean="0"/>
                  <a:t>%!</a:t>
                </a:r>
              </a:p>
              <a:p>
                <a:pPr lvl="1"/>
                <a:r>
                  <a:rPr lang="en-US" sz="2000" dirty="0" smtClean="0"/>
                  <a:t>3</a:t>
                </a:r>
                <a:r>
                  <a:rPr lang="en-US" sz="2000" dirty="0" smtClean="0">
                    <a:latin typeface="Symbol" pitchFamily="18" charset="2"/>
                  </a:rPr>
                  <a:t>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away from R</a:t>
                </a:r>
                <a:r>
                  <a:rPr lang="en-US" sz="2000" baseline="-25000" dirty="0"/>
                  <a:t>AA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1</a:t>
                </a:r>
              </a:p>
              <a:p>
                <a:pPr lvl="1"/>
                <a:r>
                  <a:rPr lang="en-US" sz="2000" dirty="0" smtClean="0"/>
                  <a:t>Note: </a:t>
                </a:r>
                <a:r>
                  <a:rPr lang="en-US" sz="2000" dirty="0"/>
                  <a:t>33% statistical and 11.4% </a:t>
                </a:r>
                <a:r>
                  <a:rPr lang="en-US" sz="2000" dirty="0" smtClean="0"/>
                  <a:t>systematic uncertainty:</a:t>
                </a:r>
              </a:p>
              <a:p>
                <a:pPr lvl="2"/>
                <a:r>
                  <a:rPr lang="en-US" sz="1800" dirty="0" smtClean="0"/>
                  <a:t>from </a:t>
                </a:r>
                <a:r>
                  <a:rPr lang="en-US" sz="1800" dirty="0" err="1"/>
                  <a:t>p+p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cross-section</a:t>
                </a:r>
              </a:p>
              <a:p>
                <a:pPr lvl="3"/>
                <a:r>
                  <a:rPr lang="en-US" sz="1400" dirty="0" smtClean="0"/>
                  <a:t>to be </a:t>
                </a:r>
                <a:r>
                  <a:rPr lang="en-US" sz="1400" dirty="0" smtClean="0"/>
                  <a:t>improved: 2009 </a:t>
                </a:r>
                <a:r>
                  <a:rPr lang="en-US" sz="1400" dirty="0" err="1" smtClean="0"/>
                  <a:t>pp</a:t>
                </a:r>
                <a:r>
                  <a:rPr lang="en-US" sz="1400" dirty="0" smtClean="0"/>
                  <a:t> </a:t>
                </a:r>
                <a:r>
                  <a:rPr lang="en-US" sz="1400" dirty="0" smtClean="0"/>
                  <a:t>data</a:t>
                </a:r>
              </a:p>
              <a:p>
                <a:r>
                  <a:rPr lang="en-US" sz="2800" dirty="0" smtClean="0"/>
                  <a:t>Comparison lines:</a:t>
                </a:r>
              </a:p>
              <a:p>
                <a:pPr lvl="1"/>
                <a:r>
                  <a:rPr lang="en-US" sz="1800" dirty="0" smtClean="0">
                    <a:solidFill>
                      <a:srgbClr val="FF0000"/>
                    </a:solidFill>
                  </a:rPr>
                  <a:t>Red</a:t>
                </a:r>
                <a:r>
                  <a:rPr lang="en-US" sz="1800" dirty="0" smtClean="0"/>
                  <a:t>: 1s / (1s+2s+3s</a:t>
                </a:r>
                <a:r>
                  <a:rPr lang="en-US" sz="1800" dirty="0" smtClean="0"/>
                  <a:t>) = 0.69, </a:t>
                </a:r>
              </a:p>
              <a:p>
                <a:pPr lvl="2"/>
                <a:r>
                  <a:rPr lang="en-US" sz="1400" dirty="0" smtClean="0"/>
                  <a:t>where 1s = BR x </a:t>
                </a:r>
                <a:r>
                  <a:rPr lang="en-US" sz="1400" dirty="0" smtClean="0">
                    <a:latin typeface="Symbol" pitchFamily="18" charset="2"/>
                  </a:rPr>
                  <a:t>s</a:t>
                </a:r>
                <a:r>
                  <a:rPr lang="en-US" sz="1400" dirty="0" smtClean="0"/>
                  <a:t>(1s), etc.  </a:t>
                </a:r>
                <a:endParaRPr lang="en-US" sz="1400" dirty="0" smtClean="0"/>
              </a:p>
              <a:p>
                <a:pPr lvl="1"/>
                <a:r>
                  <a:rPr lang="en-US" sz="1800" dirty="0" smtClean="0">
                    <a:solidFill>
                      <a:schemeClr val="accent6"/>
                    </a:solidFill>
                  </a:rPr>
                  <a:t>Blue</a:t>
                </a:r>
                <a:r>
                  <a:rPr lang="en-US" sz="1800" dirty="0" smtClean="0"/>
                  <a:t>: </a:t>
                </a:r>
                <a:r>
                  <a:rPr lang="en-US" sz="1800" dirty="0" smtClean="0"/>
                  <a:t>(1s-</a:t>
                </a:r>
                <a:r>
                  <a:rPr lang="en-US" sz="1800" dirty="0" smtClean="0"/>
                  <a:t>direct)/(</a:t>
                </a:r>
                <a:r>
                  <a:rPr lang="en-US" sz="1800" dirty="0"/>
                  <a:t>1s+2s+3s</a:t>
                </a:r>
                <a:r>
                  <a:rPr lang="en-US" sz="1800" dirty="0" smtClean="0"/>
                  <a:t>)</a:t>
                </a:r>
              </a:p>
              <a:p>
                <a:pPr lvl="2"/>
                <a:r>
                  <a:rPr lang="en-US" sz="1400" dirty="0" smtClean="0"/>
                  <a:t> i.e. n</a:t>
                </a:r>
                <a:r>
                  <a:rPr lang="en-US" sz="1400" dirty="0" smtClean="0"/>
                  <a:t>o </a:t>
                </a:r>
                <a:r>
                  <a:rPr lang="en-US" sz="1400" dirty="0" err="1" smtClean="0"/>
                  <a:t>feeddown</a:t>
                </a:r>
                <a:r>
                  <a:rPr lang="en-US" sz="1400" dirty="0"/>
                  <a:t> </a:t>
                </a:r>
                <a:r>
                  <a:rPr lang="en-US" sz="1400" dirty="0" smtClean="0"/>
                  <a:t>into 1s</a:t>
                </a:r>
                <a:endParaRPr lang="en-US" sz="1400" dirty="0" smtClean="0"/>
              </a:p>
              <a:p>
                <a:r>
                  <a:rPr lang="en-US" sz="2000" dirty="0" smtClean="0"/>
                  <a:t>For comparisons to theory:</a:t>
                </a:r>
              </a:p>
              <a:p>
                <a:pPr lvl="1"/>
                <a:r>
                  <a:rPr lang="en-US" sz="1600" dirty="0" smtClean="0"/>
                  <a:t>Lattice results... ok, but static system.</a:t>
                </a:r>
              </a:p>
              <a:p>
                <a:pPr lvl="1"/>
                <a:r>
                  <a:rPr lang="en-US" sz="1600" dirty="0" smtClean="0"/>
                  <a:t>Dynamical, lattice-QCD-based </a:t>
                </a:r>
                <a:r>
                  <a:rPr lang="el-GR" sz="1800" dirty="0">
                    <a:latin typeface="Calibri"/>
                    <a:cs typeface="Calibri"/>
                  </a:rPr>
                  <a:t>ϒ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suppression model</a:t>
                </a:r>
                <a:r>
                  <a:rPr lang="en-US" sz="1600" dirty="0" smtClean="0"/>
                  <a:t>?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𝑄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/>
                          </a:rPr>
                          <m:t>𝑄</m:t>
                        </m:r>
                      </m:e>
                    </m:acc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 Diffusion, lifetime, initial geometry, expansion of system</a:t>
                </a:r>
                <a:endParaRPr lang="en-US" sz="1200" dirty="0" smtClean="0"/>
              </a:p>
              <a:p>
                <a:pPr lvl="1"/>
                <a:endParaRPr lang="en-US" sz="2400" dirty="0" smtClean="0"/>
              </a:p>
              <a:p>
                <a:pPr lvl="1"/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0688"/>
                <a:ext cx="4392488" cy="5976664"/>
              </a:xfrm>
              <a:blipFill rotWithShape="1">
                <a:blip r:embed="rId3"/>
                <a:stretch>
                  <a:fillRect t="-918" r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29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06524"/>
            <a:ext cx="4609366" cy="42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17934" y="5324209"/>
            <a:ext cx="501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/>
              <a:t>R</a:t>
            </a:r>
            <a:r>
              <a:rPr lang="fi-FI" b="1" baseline="-25000" dirty="0"/>
              <a:t>AA</a:t>
            </a:r>
            <a:r>
              <a:rPr lang="fi-FI" b="1" dirty="0"/>
              <a:t> (0-60%)=0.56±0.11(stat)+0.02/-0.14(sys</a:t>
            </a:r>
            <a:r>
              <a:rPr lang="fi-FI" b="1" dirty="0" smtClean="0"/>
              <a:t>)</a:t>
            </a:r>
          </a:p>
          <a:p>
            <a:r>
              <a:rPr lang="fi-FI" b="1" dirty="0"/>
              <a:t>R</a:t>
            </a:r>
            <a:r>
              <a:rPr lang="fi-FI" b="1" baseline="-25000" dirty="0"/>
              <a:t>AA</a:t>
            </a:r>
            <a:r>
              <a:rPr lang="fi-FI" b="1" dirty="0"/>
              <a:t> (0-10%)=0.34±0.17(stat)+0.06/-0.07(sys) </a:t>
            </a:r>
            <a:r>
              <a:rPr lang="fi-FI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3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Baselines of </a:t>
            </a:r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O</a:t>
            </a:r>
            <a:r>
              <a:rPr lang="en-US" dirty="0" smtClean="0"/>
              <a:t>bservables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76"/>
            <a:ext cx="8686800" cy="3456384"/>
          </a:xfrm>
        </p:spPr>
        <p:txBody>
          <a:bodyPr/>
          <a:lstStyle/>
          <a:p>
            <a:r>
              <a:rPr lang="en-US" sz="2400" dirty="0" smtClean="0"/>
              <a:t>Jets</a:t>
            </a:r>
          </a:p>
          <a:p>
            <a:pPr lvl="1"/>
            <a:r>
              <a:rPr lang="en-US" sz="2000" dirty="0" smtClean="0"/>
              <a:t>Probe of partonic energy loss in a hot, dense QGP medium </a:t>
            </a:r>
          </a:p>
          <a:p>
            <a:r>
              <a:rPr lang="en-US" sz="2400" dirty="0" smtClean="0"/>
              <a:t>Heavy Flavor</a:t>
            </a:r>
          </a:p>
          <a:p>
            <a:pPr lvl="1"/>
            <a:r>
              <a:rPr lang="en-US" sz="2000" dirty="0" smtClean="0"/>
              <a:t>Do heavy quarks lose less energy as light quarks?</a:t>
            </a:r>
          </a:p>
          <a:p>
            <a:r>
              <a:rPr lang="en-US" sz="2400" dirty="0" smtClean="0"/>
              <a:t>Quarkonia Results</a:t>
            </a:r>
          </a:p>
          <a:p>
            <a:pPr lvl="1"/>
            <a:r>
              <a:rPr lang="en-US" sz="2000" dirty="0" smtClean="0"/>
              <a:t>Quarkonium suppression: sensitive to deconfinement.</a:t>
            </a:r>
          </a:p>
          <a:p>
            <a:r>
              <a:rPr lang="en-US" sz="2400" dirty="0" smtClean="0"/>
              <a:t>Do we understand the production of these observables?</a:t>
            </a:r>
          </a:p>
          <a:p>
            <a:pPr lvl="1"/>
            <a:r>
              <a:rPr lang="en-US" sz="2000" dirty="0" smtClean="0"/>
              <a:t>Large momentum transfers: </a:t>
            </a:r>
            <a:r>
              <a:rPr lang="en-US" sz="2000" dirty="0" err="1" smtClean="0"/>
              <a:t>pQCD</a:t>
            </a:r>
            <a:r>
              <a:rPr lang="en-US" sz="2000" dirty="0" smtClean="0"/>
              <a:t> should be applicable...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3</a:t>
            </a:fld>
            <a:r>
              <a:rPr lang="en-US" dirty="0" smtClean="0"/>
              <a:t>/39</a:t>
            </a:r>
            <a:endParaRPr lang="en-US" dirty="0"/>
          </a:p>
        </p:txBody>
      </p:sp>
      <p:grpSp>
        <p:nvGrpSpPr>
          <p:cNvPr id="14340" name="Group 14339"/>
          <p:cNvGrpSpPr/>
          <p:nvPr/>
        </p:nvGrpSpPr>
        <p:grpSpPr>
          <a:xfrm>
            <a:off x="323528" y="1152924"/>
            <a:ext cx="4076932" cy="2276075"/>
            <a:chOff x="323528" y="1152924"/>
            <a:chExt cx="4076932" cy="2276075"/>
          </a:xfrm>
        </p:grpSpPr>
        <p:sp>
          <p:nvSpPr>
            <p:cNvPr id="7" name="Oval 6"/>
            <p:cNvSpPr/>
            <p:nvPr/>
          </p:nvSpPr>
          <p:spPr>
            <a:xfrm>
              <a:off x="323528" y="1831176"/>
              <a:ext cx="360040" cy="329449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073079" y="1831176"/>
              <a:ext cx="327381" cy="317516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03548" y="1990604"/>
              <a:ext cx="18442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347796" y="1965300"/>
              <a:ext cx="18843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364257" y="1413723"/>
              <a:ext cx="518212" cy="5215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2047126" y="1994461"/>
              <a:ext cx="305225" cy="8187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rot="2447568">
              <a:off x="2655631" y="1364205"/>
              <a:ext cx="453678" cy="99033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827449" y="1152924"/>
              <a:ext cx="129553" cy="2607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2897610" y="1228034"/>
              <a:ext cx="188945" cy="2607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992083" y="1223495"/>
              <a:ext cx="327939" cy="265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2961290" y="1413721"/>
              <a:ext cx="328659" cy="1155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 rot="11870412">
              <a:off x="1815507" y="2794470"/>
              <a:ext cx="453678" cy="104734"/>
            </a:xfrm>
            <a:prstGeom prst="ellipse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>
              <a:off x="1727582" y="2852999"/>
              <a:ext cx="165578" cy="265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2100276" y="2935708"/>
              <a:ext cx="82790" cy="2657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042346" y="2879943"/>
              <a:ext cx="34120" cy="549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1792975" y="2882692"/>
              <a:ext cx="217728" cy="2135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74899" y="2078264"/>
              <a:ext cx="1144773" cy="0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3488003" y="2047200"/>
              <a:ext cx="7441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3115302" y="1885768"/>
              <a:ext cx="11876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74899" y="1916474"/>
              <a:ext cx="1040341" cy="0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2916"/>
            <a:ext cx="3937726" cy="28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Beam-Energy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8375"/>
            <a:ext cx="3962623" cy="4525963"/>
          </a:xfrm>
        </p:spPr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for:</a:t>
            </a:r>
            <a:endParaRPr lang="en-US" dirty="0"/>
          </a:p>
          <a:p>
            <a:pPr lvl="1"/>
            <a:r>
              <a:rPr lang="en-US" dirty="0" smtClean="0"/>
              <a:t>Turn </a:t>
            </a:r>
            <a:r>
              <a:rPr lang="en-US" dirty="0"/>
              <a:t>off </a:t>
            </a:r>
            <a:r>
              <a:rPr lang="en-US" dirty="0" smtClean="0"/>
              <a:t>signatures </a:t>
            </a:r>
            <a:r>
              <a:rPr lang="en-US" dirty="0"/>
              <a:t>of </a:t>
            </a:r>
            <a:r>
              <a:rPr lang="en-US" dirty="0" smtClean="0"/>
              <a:t>QGP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QCD </a:t>
            </a:r>
            <a:r>
              <a:rPr lang="en-US" dirty="0"/>
              <a:t>Critical point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Signature </a:t>
            </a:r>
            <a:r>
              <a:rPr lang="en-US" dirty="0"/>
              <a:t>for softening </a:t>
            </a:r>
            <a:r>
              <a:rPr lang="en-US" dirty="0" smtClean="0"/>
              <a:t>of EOS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30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23" y="1124744"/>
            <a:ext cx="5181377" cy="509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 : Milestones /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" y="980728"/>
            <a:ext cx="5573541" cy="5616624"/>
          </a:xfrm>
        </p:spPr>
        <p:txBody>
          <a:bodyPr/>
          <a:lstStyle/>
          <a:p>
            <a:r>
              <a:rPr lang="en-US" sz="2800" dirty="0"/>
              <a:t>Turn off signature of </a:t>
            </a:r>
            <a:r>
              <a:rPr lang="en-US" sz="2800" dirty="0" smtClean="0"/>
              <a:t>QGP</a:t>
            </a:r>
          </a:p>
          <a:p>
            <a:pPr lvl="1"/>
            <a:r>
              <a:rPr lang="en-US" sz="2400" dirty="0"/>
              <a:t>NCQ scaling of v2</a:t>
            </a:r>
          </a:p>
          <a:p>
            <a:pPr lvl="1"/>
            <a:r>
              <a:rPr lang="en-US" sz="2400" dirty="0"/>
              <a:t>suppression of RAA</a:t>
            </a:r>
          </a:p>
          <a:p>
            <a:pPr lvl="1"/>
            <a:r>
              <a:rPr lang="en-US" sz="2400" dirty="0"/>
              <a:t>charge separation w.r.t reaction </a:t>
            </a:r>
            <a:r>
              <a:rPr lang="en-US" sz="2400" dirty="0" smtClean="0"/>
              <a:t>plane</a:t>
            </a:r>
            <a:endParaRPr lang="en-US" sz="2400" dirty="0"/>
          </a:p>
          <a:p>
            <a:r>
              <a:rPr lang="en-US" sz="2800" b="1" dirty="0">
                <a:solidFill>
                  <a:schemeClr val="accent6"/>
                </a:solidFill>
              </a:rPr>
              <a:t>QCD Critical point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particle ratio fluctuations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higher </a:t>
            </a:r>
            <a:r>
              <a:rPr lang="en-US" sz="2400" dirty="0">
                <a:solidFill>
                  <a:srgbClr val="FF0000"/>
                </a:solidFill>
              </a:rPr>
              <a:t>moments of conserved quantities</a:t>
            </a:r>
          </a:p>
          <a:p>
            <a:r>
              <a:rPr lang="en-US" sz="2800" dirty="0" smtClean="0"/>
              <a:t>Signature </a:t>
            </a:r>
            <a:r>
              <a:rPr lang="en-US" sz="2800" dirty="0"/>
              <a:t>for softening of EOS</a:t>
            </a:r>
          </a:p>
          <a:p>
            <a:pPr lvl="1"/>
            <a:r>
              <a:rPr lang="en-US" sz="2400" dirty="0"/>
              <a:t>azimuthal HBT</a:t>
            </a:r>
          </a:p>
          <a:p>
            <a:pPr lvl="1"/>
            <a:r>
              <a:rPr lang="en-US" sz="2400" dirty="0"/>
              <a:t>azimuthal anisotropy v1, v2, 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31</a:t>
            </a:fld>
            <a:r>
              <a:rPr lang="en-US" dirty="0" smtClean="0"/>
              <a:t>/39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560459"/>
              </p:ext>
            </p:extLst>
          </p:nvPr>
        </p:nvGraphicFramePr>
        <p:xfrm>
          <a:off x="5220072" y="1412774"/>
          <a:ext cx="3528393" cy="41044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4640"/>
                <a:gridCol w="1159199"/>
                <a:gridCol w="1364554"/>
              </a:tblGrid>
              <a:tr h="777344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Year</a:t>
                      </a:r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√</a:t>
                      </a:r>
                      <a:r>
                        <a:rPr lang="en-US" sz="2000" u="none" strike="noStrike" kern="1200" baseline="0" dirty="0" err="1" smtClean="0"/>
                        <a:t>s</a:t>
                      </a:r>
                      <a:r>
                        <a:rPr lang="en-US" sz="2000" u="none" strike="noStrike" kern="1200" baseline="-25000" dirty="0" err="1" smtClean="0"/>
                        <a:t>NN</a:t>
                      </a:r>
                      <a:endParaRPr lang="en-US" sz="2000" u="none" strike="noStrike" kern="1200" baseline="-25000" dirty="0" smtClean="0"/>
                    </a:p>
                    <a:p>
                      <a:pPr algn="ctr"/>
                      <a:r>
                        <a:rPr lang="en-US" sz="2000" u="none" strike="noStrike" kern="1200" baseline="0" dirty="0" smtClean="0"/>
                        <a:t>(</a:t>
                      </a:r>
                      <a:r>
                        <a:rPr lang="en-US" sz="2000" u="none" strike="noStrike" kern="1200" baseline="0" dirty="0" err="1" smtClean="0"/>
                        <a:t>GeV</a:t>
                      </a:r>
                      <a:r>
                        <a:rPr lang="en-US" sz="2000" u="none" strike="noStrike" kern="1200" baseline="0" dirty="0" smtClean="0"/>
                        <a:t>)</a:t>
                      </a:r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# of good</a:t>
                      </a:r>
                    </a:p>
                    <a:p>
                      <a:pPr algn="ctr"/>
                      <a:r>
                        <a:rPr lang="en-US" sz="2000" u="none" strike="noStrike" kern="1200" baseline="0" dirty="0" smtClean="0"/>
                        <a:t>events</a:t>
                      </a:r>
                    </a:p>
                  </a:txBody>
                  <a:tcPr marL="71413" marR="71413" marT="35706" marB="35706"/>
                </a:tc>
              </a:tr>
              <a:tr h="77734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2010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71413" marR="71413" marT="35706" marB="3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7.7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~5M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71413" marR="71413" marT="35706" marB="35706"/>
                </a:tc>
              </a:tr>
              <a:tr h="7773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11.5 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~11M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 marL="71413" marR="71413" marT="35706" marB="35706"/>
                </a:tc>
              </a:tr>
              <a:tr h="4431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39 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~170M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</a:tr>
              <a:tr h="443106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2011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19.6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~17M</a:t>
                      </a:r>
                    </a:p>
                  </a:txBody>
                  <a:tcPr marL="71413" marR="71413" marT="35706" marB="35706"/>
                </a:tc>
              </a:tr>
              <a:tr h="443106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2011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27</a:t>
                      </a:r>
                      <a:endParaRPr lang="en-US" sz="2000" u="none" strike="noStrike" kern="1200" baseline="0" dirty="0" smtClean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smtClean="0"/>
                        <a:t>~36M</a:t>
                      </a:r>
                      <a:endParaRPr lang="en-US" sz="2000" dirty="0" smtClean="0"/>
                    </a:p>
                  </a:txBody>
                  <a:tcPr marL="71413" marR="71413" marT="35706" marB="35706"/>
                </a:tc>
              </a:tr>
              <a:tr h="443106"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2012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strike="noStrike" kern="1200" baseline="0" dirty="0" smtClean="0"/>
                        <a:t>5</a:t>
                      </a:r>
                      <a:endParaRPr lang="en-US" sz="2000" dirty="0"/>
                    </a:p>
                  </a:txBody>
                  <a:tcPr marL="71413" marR="71413" marT="35706" marB="3570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</a:t>
                      </a:r>
                      <a:endParaRPr lang="en-US" sz="2000" dirty="0" smtClean="0"/>
                    </a:p>
                  </a:txBody>
                  <a:tcPr marL="71413" marR="71413" marT="35706" marB="3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7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STAR: Excellently suited for 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5445224"/>
            <a:ext cx="5652969" cy="1080120"/>
          </a:xfrm>
        </p:spPr>
        <p:txBody>
          <a:bodyPr/>
          <a:lstStyle/>
          <a:p>
            <a:r>
              <a:rPr lang="en-US" dirty="0" smtClean="0"/>
              <a:t>Large, uniform acceptance</a:t>
            </a:r>
          </a:p>
          <a:p>
            <a:r>
              <a:rPr lang="en-US" dirty="0" smtClean="0"/>
              <a:t>TPC + TOF PID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32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81" y="3644124"/>
            <a:ext cx="324218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987420"/>
            <a:ext cx="3268389" cy="265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2864462" cy="23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40968"/>
            <a:ext cx="2750096" cy="235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87" y="764703"/>
            <a:ext cx="2862947" cy="23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87" y="3035080"/>
            <a:ext cx="2862947" cy="235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597352"/>
            <a:ext cx="1905000" cy="254298"/>
          </a:xfrm>
        </p:spPr>
        <p:txBody>
          <a:bodyPr/>
          <a:lstStyle/>
          <a:p>
            <a:fld id="{8F0D728A-91D0-43A8-BF72-D58A590E0748}" type="slidenum">
              <a:rPr lang="en-US" smtClean="0"/>
              <a:pPr/>
              <a:t>33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652686"/>
          </a:xfrm>
        </p:spPr>
        <p:txBody>
          <a:bodyPr/>
          <a:lstStyle/>
          <a:p>
            <a:r>
              <a:rPr lang="en-US" dirty="0"/>
              <a:t>Search for the QCD Critical Point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84784"/>
            <a:ext cx="4388296" cy="46112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In a phase transition near a critical point, an increase in non-statistical fluctuations is expected.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Finite system-size effects may influence fluctuation measurements.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Finite-size scaling of fluctuations may indicate existence of critical point.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solidFill>
                  <a:srgbClr val="000000"/>
                </a:solidFill>
                <a:cs typeface="Times New Roman" pitchFamily="18" charset="0"/>
              </a:rPr>
              <a:t>E.g. Change in behavior of quark susceptibilities. 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800" dirty="0"/>
              <a:t>     </a:t>
            </a:r>
            <a:r>
              <a:rPr lang="en-US" sz="1600" dirty="0"/>
              <a:t>Aoki, </a:t>
            </a:r>
            <a:r>
              <a:rPr lang="en-US" sz="1600" dirty="0" err="1"/>
              <a:t>Endrodi</a:t>
            </a:r>
            <a:r>
              <a:rPr lang="en-US" sz="1600" dirty="0"/>
              <a:t>, Fodor, Katz, and </a:t>
            </a:r>
            <a:r>
              <a:rPr lang="en-US" sz="1600" dirty="0" err="1"/>
              <a:t>Szabó</a:t>
            </a:r>
            <a:r>
              <a:rPr lang="en-US" sz="1600" dirty="0"/>
              <a:t> </a:t>
            </a:r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443</a:t>
            </a:r>
            <a:r>
              <a:rPr lang="en-US" sz="1600" dirty="0"/>
              <a:t>, 675-678 (2006)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These may manifest in final-state measurements.</a:t>
            </a: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18180" name="Text Box 4"/>
          <p:cNvSpPr txBox="1">
            <a:spLocks noChangeArrowheads="1"/>
          </p:cNvSpPr>
          <p:nvPr/>
        </p:nvSpPr>
        <p:spPr bwMode="auto">
          <a:xfrm>
            <a:off x="4572000" y="4800600"/>
            <a:ext cx="2209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818181" name="Text Box 5"/>
          <p:cNvSpPr txBox="1">
            <a:spLocks noChangeArrowheads="1"/>
          </p:cNvSpPr>
          <p:nvPr/>
        </p:nvSpPr>
        <p:spPr bwMode="auto">
          <a:xfrm>
            <a:off x="5334000" y="4648200"/>
            <a:ext cx="2971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8181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379538"/>
            <a:ext cx="34512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8185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4595813" y="2392363"/>
          <a:ext cx="2540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5" imgW="203040" imgH="228600" progId="Equation.3">
                  <p:embed/>
                </p:oleObj>
              </mc:Choice>
              <mc:Fallback>
                <p:oleObj name="Equation" r:id="rId5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2392363"/>
                        <a:ext cx="25400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8193" name="Object 17"/>
          <p:cNvGraphicFramePr>
            <a:graphicFrameLocks noChangeAspect="1"/>
          </p:cNvGraphicFramePr>
          <p:nvPr/>
        </p:nvGraphicFramePr>
        <p:xfrm>
          <a:off x="4624388" y="4876800"/>
          <a:ext cx="2555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7" imgW="203040" imgH="228600" progId="Equation.3">
                  <p:embed/>
                </p:oleObj>
              </mc:Choice>
              <mc:Fallback>
                <p:oleObj name="Equation" r:id="rId7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4876800"/>
                        <a:ext cx="25558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8197" name="Text Box 21"/>
          <p:cNvSpPr txBox="1">
            <a:spLocks noChangeArrowheads="1"/>
          </p:cNvSpPr>
          <p:nvPr/>
        </p:nvSpPr>
        <p:spPr bwMode="auto">
          <a:xfrm>
            <a:off x="5919788" y="2844800"/>
            <a:ext cx="784225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400">
                <a:latin typeface="Symbol" pitchFamily="18" charset="2"/>
              </a:rPr>
              <a:t>m</a:t>
            </a:r>
            <a:r>
              <a:rPr lang="en-US" sz="1400" baseline="-25000">
                <a:cs typeface="Times New Roman" pitchFamily="18" charset="0"/>
              </a:rPr>
              <a:t>B</a:t>
            </a:r>
            <a:r>
              <a:rPr lang="en-US" sz="1400">
                <a:cs typeface="Times New Roman" pitchFamily="18" charset="0"/>
              </a:rPr>
              <a:t> = 0</a:t>
            </a:r>
            <a:endParaRPr lang="en-US" sz="1400">
              <a:latin typeface="Symbol" pitchFamily="18" charset="2"/>
            </a:endParaRPr>
          </a:p>
        </p:txBody>
      </p:sp>
      <p:sp>
        <p:nvSpPr>
          <p:cNvPr id="818198" name="Text Box 22"/>
          <p:cNvSpPr txBox="1">
            <a:spLocks noChangeArrowheads="1"/>
          </p:cNvSpPr>
          <p:nvPr/>
        </p:nvSpPr>
        <p:spPr bwMode="auto">
          <a:xfrm>
            <a:off x="5943600" y="4057650"/>
            <a:ext cx="784225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400">
                <a:latin typeface="Symbol" pitchFamily="18" charset="2"/>
              </a:rPr>
              <a:t>m</a:t>
            </a:r>
            <a:r>
              <a:rPr lang="en-US" sz="1400" baseline="-25000">
                <a:cs typeface="Times New Roman" pitchFamily="18" charset="0"/>
              </a:rPr>
              <a:t>B</a:t>
            </a:r>
            <a:r>
              <a:rPr lang="en-US" sz="1400">
                <a:cs typeface="Times New Roman" pitchFamily="18" charset="0"/>
              </a:rPr>
              <a:t> = 0</a:t>
            </a:r>
            <a:endParaRPr lang="en-US" sz="1400">
              <a:latin typeface="Symbol" pitchFamily="18" charset="2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68" y="27139"/>
            <a:ext cx="7056437" cy="665557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p</a:t>
            </a:r>
            <a:r>
              <a:rPr lang="en-US" dirty="0" smtClean="0"/>
              <a:t>, K, p ratio fluctuations in 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" y="4352478"/>
            <a:ext cx="5074555" cy="2388890"/>
          </a:xfrm>
        </p:spPr>
        <p:txBody>
          <a:bodyPr/>
          <a:lstStyle/>
          <a:p>
            <a:r>
              <a:rPr lang="en-US" sz="2400" dirty="0" err="1" smtClean="0">
                <a:latin typeface="Symbol" pitchFamily="18" charset="2"/>
              </a:rPr>
              <a:t>n</a:t>
            </a:r>
            <a:r>
              <a:rPr lang="en-US" sz="2400" baseline="-25000" dirty="0" err="1" smtClean="0"/>
              <a:t>dyn</a:t>
            </a:r>
            <a:r>
              <a:rPr lang="en-US" sz="2400" dirty="0" smtClean="0"/>
              <a:t>: deviation </a:t>
            </a:r>
            <a:r>
              <a:rPr lang="en-US" sz="2400" dirty="0"/>
              <a:t>from </a:t>
            </a:r>
            <a:r>
              <a:rPr lang="en-US" sz="2400" dirty="0" smtClean="0"/>
              <a:t>Poisson.</a:t>
            </a:r>
            <a:endParaRPr lang="en-US" sz="2400" dirty="0" smtClean="0"/>
          </a:p>
          <a:p>
            <a:r>
              <a:rPr lang="en-US" sz="2400" dirty="0" smtClean="0"/>
              <a:t>Fluctuations </a:t>
            </a:r>
            <a:r>
              <a:rPr lang="en-US" sz="2400" dirty="0"/>
              <a:t>in particle ratios</a:t>
            </a:r>
          </a:p>
          <a:p>
            <a:pPr lvl="1"/>
            <a:r>
              <a:rPr lang="en-US" sz="2000" dirty="0" smtClean="0"/>
              <a:t>Sensitive </a:t>
            </a:r>
            <a:r>
              <a:rPr lang="en-US" sz="2000" dirty="0"/>
              <a:t>to particle </a:t>
            </a:r>
            <a:r>
              <a:rPr lang="en-US" sz="2000" dirty="0" smtClean="0"/>
              <a:t>numbers at </a:t>
            </a:r>
            <a:r>
              <a:rPr lang="en-US" sz="2000" dirty="0"/>
              <a:t>chemical </a:t>
            </a:r>
            <a:r>
              <a:rPr lang="en-US" sz="2000" dirty="0" smtClean="0"/>
              <a:t>FO, </a:t>
            </a:r>
            <a:r>
              <a:rPr lang="en-US" sz="2000" dirty="0"/>
              <a:t>not kinetic </a:t>
            </a:r>
            <a:r>
              <a:rPr lang="en-US" sz="2000" dirty="0" smtClean="0"/>
              <a:t>FO</a:t>
            </a:r>
          </a:p>
          <a:p>
            <a:pPr lvl="1"/>
            <a:r>
              <a:rPr lang="en-US" sz="2000" dirty="0" smtClean="0"/>
              <a:t>Volume </a:t>
            </a:r>
            <a:r>
              <a:rPr lang="en-US" sz="2000" dirty="0"/>
              <a:t>effects may </a:t>
            </a:r>
            <a:r>
              <a:rPr lang="en-US" sz="2000" dirty="0" smtClean="0"/>
              <a:t>cancel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34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" y="1325646"/>
            <a:ext cx="3121435" cy="30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80" y="1325646"/>
            <a:ext cx="2867153" cy="30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36" y="1325646"/>
            <a:ext cx="3000903" cy="303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27984" y="4424486"/>
            <a:ext cx="4749160" cy="238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9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10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11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 smtClean="0"/>
              <a:t>Difference (</a:t>
            </a:r>
            <a:r>
              <a:rPr lang="en-US" sz="2400" dirty="0" err="1" smtClean="0"/>
              <a:t>Kaons</a:t>
            </a:r>
            <a:r>
              <a:rPr lang="en-US" sz="2400" dirty="0" smtClean="0"/>
              <a:t>) with SPS...</a:t>
            </a:r>
          </a:p>
          <a:p>
            <a:r>
              <a:rPr lang="en-US" sz="2400" dirty="0"/>
              <a:t>NA49 :</a:t>
            </a:r>
            <a:r>
              <a:rPr lang="en-US" sz="2400" dirty="0" smtClean="0"/>
              <a:t> </a:t>
            </a:r>
            <a:r>
              <a:rPr lang="en-US" sz="2400" dirty="0"/>
              <a:t>evidence for dynamical </a:t>
            </a:r>
            <a:r>
              <a:rPr lang="en-US" sz="2400" dirty="0" smtClean="0"/>
              <a:t>fluctuations</a:t>
            </a:r>
          </a:p>
          <a:p>
            <a:r>
              <a:rPr lang="en-US" sz="2400" b="1" dirty="0"/>
              <a:t>No strong energy dependence of K/π </a:t>
            </a:r>
            <a:r>
              <a:rPr lang="en-US" sz="2400" b="1" dirty="0"/>
              <a:t>, p/π, K/p fluctuations </a:t>
            </a:r>
            <a:r>
              <a:rPr lang="en-US" sz="2400" b="1" dirty="0" smtClean="0"/>
              <a:t>seen.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8304" y="3429000"/>
            <a:ext cx="1553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Tarnowsky</a:t>
            </a:r>
            <a:r>
              <a:rPr lang="en-US" sz="1200" dirty="0" smtClean="0"/>
              <a:t>, QM11</a:t>
            </a:r>
            <a:endParaRPr lang="en-US" sz="1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410502"/>
              </p:ext>
            </p:extLst>
          </p:nvPr>
        </p:nvGraphicFramePr>
        <p:xfrm>
          <a:off x="2096691" y="611321"/>
          <a:ext cx="4662586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Equation" r:id="rId12" imgW="3289300" imgH="508000" progId="Equation.DSMT4">
                  <p:embed/>
                </p:oleObj>
              </mc:Choice>
              <mc:Fallback>
                <p:oleObj name="Equation" r:id="rId12" imgW="32893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691" y="611321"/>
                        <a:ext cx="4662586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58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udyn_kpi_data_models_run10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5724128" cy="40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1754"/>
            <a:ext cx="7056437" cy="836613"/>
          </a:xfrm>
        </p:spPr>
        <p:txBody>
          <a:bodyPr/>
          <a:lstStyle/>
          <a:p>
            <a:r>
              <a:rPr lang="en-US" dirty="0"/>
              <a:t>Excitation Function for </a:t>
            </a:r>
            <a:r>
              <a:rPr lang="en-US" i="1" dirty="0" err="1">
                <a:latin typeface="Symbol" pitchFamily="18" charset="2"/>
              </a:rPr>
              <a:t>n</a:t>
            </a:r>
            <a:r>
              <a:rPr lang="en-US" baseline="-25000" dirty="0" err="1"/>
              <a:t>dyn,</a:t>
            </a:r>
            <a:r>
              <a:rPr lang="en-US" i="1" baseline="-25000" dirty="0" err="1"/>
              <a:t>K</a:t>
            </a:r>
            <a:r>
              <a:rPr lang="en-US" i="1" baseline="-25000" dirty="0"/>
              <a:t>/</a:t>
            </a:r>
            <a:r>
              <a:rPr lang="en-US" i="1" baseline="-25000" dirty="0">
                <a:latin typeface="Symbol" pitchFamily="18" charset="2"/>
              </a:rPr>
              <a:t>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3707904" cy="5760640"/>
          </a:xfrm>
        </p:spPr>
        <p:txBody>
          <a:bodyPr/>
          <a:lstStyle/>
          <a:p>
            <a:r>
              <a:rPr lang="en-US" sz="1800" dirty="0"/>
              <a:t>Differences: </a:t>
            </a:r>
            <a:r>
              <a:rPr lang="en-US" sz="1600" dirty="0"/>
              <a:t>acceptance? PID? </a:t>
            </a:r>
            <a:endParaRPr lang="en-US" sz="1600" dirty="0" smtClean="0">
              <a:latin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</a:rPr>
              <a:t>TPC+TOF </a:t>
            </a:r>
            <a:r>
              <a:rPr lang="en-US" sz="1600" dirty="0">
                <a:latin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</a:rPr>
              <a:t>GeV</a:t>
            </a:r>
            <a:r>
              <a:rPr lang="en-US" sz="1600" dirty="0">
                <a:latin typeface="Times New Roman" pitchFamily="18" charset="0"/>
              </a:rPr>
              <a:t>/c):</a:t>
            </a:r>
          </a:p>
          <a:p>
            <a:pPr lvl="1"/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/>
              <a:t>p</a:t>
            </a:r>
            <a:r>
              <a:rPr lang="en-US" sz="1400" dirty="0">
                <a:latin typeface="Times New Roman" pitchFamily="18" charset="0"/>
              </a:rPr>
              <a:t> : 0.2 &lt; </a:t>
            </a:r>
            <a:r>
              <a:rPr lang="en-US" sz="1400" dirty="0" err="1">
                <a:latin typeface="Times New Roman" pitchFamily="18" charset="0"/>
              </a:rPr>
              <a:t>p</a:t>
            </a:r>
            <a:r>
              <a:rPr lang="en-US" sz="1400" baseline="-25000" dirty="0" err="1">
                <a:latin typeface="Times New Roman" pitchFamily="18" charset="0"/>
              </a:rPr>
              <a:t>T</a:t>
            </a:r>
            <a:r>
              <a:rPr lang="en-US" sz="1400" dirty="0">
                <a:latin typeface="Times New Roman" pitchFamily="18" charset="0"/>
              </a:rPr>
              <a:t> &lt; 1.4</a:t>
            </a:r>
          </a:p>
          <a:p>
            <a:pPr lvl="1"/>
            <a:r>
              <a:rPr lang="en-US" sz="1400" dirty="0">
                <a:latin typeface="Times New Roman" pitchFamily="18" charset="0"/>
              </a:rPr>
              <a:t> K : 0.2 &lt; </a:t>
            </a:r>
            <a:r>
              <a:rPr lang="en-US" sz="1400" dirty="0" err="1">
                <a:latin typeface="Times New Roman" pitchFamily="18" charset="0"/>
              </a:rPr>
              <a:t>p</a:t>
            </a:r>
            <a:r>
              <a:rPr lang="en-US" sz="1400" baseline="-25000" dirty="0" err="1">
                <a:latin typeface="Times New Roman" pitchFamily="18" charset="0"/>
              </a:rPr>
              <a:t>T</a:t>
            </a:r>
            <a:r>
              <a:rPr lang="en-US" sz="1400" dirty="0">
                <a:latin typeface="Times New Roman" pitchFamily="18" charset="0"/>
              </a:rPr>
              <a:t> &lt; </a:t>
            </a:r>
            <a:r>
              <a:rPr lang="en-US" sz="1400" dirty="0" smtClean="0">
                <a:latin typeface="Times New Roman" pitchFamily="18" charset="0"/>
              </a:rPr>
              <a:t>1.4</a:t>
            </a:r>
            <a:endParaRPr lang="en-US" sz="1400" dirty="0">
              <a:latin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</a:rPr>
              <a:t>TPC+TOF includes statistical and systematic errors from electron contamination.</a:t>
            </a:r>
          </a:p>
          <a:p>
            <a:pPr lvl="1"/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</a:rPr>
              <a:t>contamination of </a:t>
            </a:r>
            <a:r>
              <a:rPr lang="en-US" sz="1600" dirty="0" err="1">
                <a:latin typeface="Times New Roman" pitchFamily="18" charset="0"/>
              </a:rPr>
              <a:t>kaons</a:t>
            </a:r>
            <a:r>
              <a:rPr lang="en-US" sz="1600" dirty="0">
                <a:latin typeface="Times New Roman" pitchFamily="18" charset="0"/>
              </a:rPr>
              <a:t> &lt; 3% </a:t>
            </a:r>
          </a:p>
          <a:p>
            <a:r>
              <a:rPr lang="en-US" sz="1600" dirty="0">
                <a:latin typeface="Times New Roman" pitchFamily="18" charset="0"/>
              </a:rPr>
              <a:t>Difference between STAR and NA49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result: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below 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11.5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(NA49 data from C. Alt et al. [NA49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Collab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.], Phys. Rev. C 79, 044910 (2009)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</a:rPr>
              <a:t>Expectation from models:</a:t>
            </a:r>
          </a:p>
          <a:p>
            <a:pPr lvl="1"/>
            <a:r>
              <a:rPr lang="en-US" sz="1800" dirty="0">
                <a:latin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</a:rPr>
              <a:t>cceptance effects are small.</a:t>
            </a:r>
            <a:endParaRPr lang="en-US" sz="1800" dirty="0">
              <a:latin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</a:rPr>
              <a:t>UrQMD</a:t>
            </a:r>
            <a:r>
              <a:rPr lang="en-US" sz="1800" dirty="0">
                <a:latin typeface="Times New Roman" pitchFamily="18" charset="0"/>
              </a:rPr>
              <a:t> predicts little energy dependence.</a:t>
            </a:r>
          </a:p>
          <a:p>
            <a:pPr lvl="1"/>
            <a:r>
              <a:rPr lang="en-US" sz="1800" dirty="0">
                <a:latin typeface="Times New Roman" pitchFamily="18" charset="0"/>
              </a:rPr>
              <a:t> HSD predicts an energy dependence.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XQCD 20/July/2011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4643-1A04-4569-8D34-DDECEEEA3718}" type="slidenum">
              <a:rPr lang="en-US" smtClean="0"/>
              <a:pPr/>
              <a:t>35</a:t>
            </a:fld>
            <a:r>
              <a:rPr lang="en-US" dirty="0" smtClean="0"/>
              <a:t>/39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327128"/>
              </p:ext>
            </p:extLst>
          </p:nvPr>
        </p:nvGraphicFramePr>
        <p:xfrm>
          <a:off x="4731395" y="1052736"/>
          <a:ext cx="4412605" cy="68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5" imgW="3289300" imgH="508000" progId="Equation.DSMT4">
                  <p:embed/>
                </p:oleObj>
              </mc:Choice>
              <mc:Fallback>
                <p:oleObj name="Equation" r:id="rId5" imgW="32893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395" y="1052736"/>
                        <a:ext cx="4412605" cy="681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20830" y="5424771"/>
            <a:ext cx="1553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Tarnowsky</a:t>
            </a:r>
            <a:r>
              <a:rPr lang="en-US" sz="1200" dirty="0" smtClean="0"/>
              <a:t>, QM11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1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Net-Proton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4139951" cy="5976664"/>
          </a:xfrm>
        </p:spPr>
        <p:txBody>
          <a:bodyPr/>
          <a:lstStyle/>
          <a:p>
            <a:r>
              <a:rPr lang="en-US" sz="2400" dirty="0" smtClean="0"/>
              <a:t>Near Critical Point</a:t>
            </a:r>
          </a:p>
          <a:p>
            <a:pPr lvl="1"/>
            <a:r>
              <a:rPr lang="en-US" sz="2000" dirty="0" smtClean="0"/>
              <a:t>Correlation length (</a:t>
            </a:r>
            <a:r>
              <a:rPr lang="en-US" sz="2000" dirty="0" smtClean="0">
                <a:latin typeface="Symbol" pitchFamily="18" charset="2"/>
              </a:rPr>
              <a:t>x) </a:t>
            </a:r>
            <a:r>
              <a:rPr lang="en-US" sz="2000" dirty="0" smtClean="0"/>
              <a:t>and susceptibilities (</a:t>
            </a:r>
            <a:r>
              <a:rPr lang="en-US" sz="2000" dirty="0" smtClean="0">
                <a:latin typeface="Symbol" pitchFamily="18" charset="2"/>
              </a:rPr>
              <a:t>c)</a:t>
            </a:r>
            <a:r>
              <a:rPr lang="en-US" sz="2000" dirty="0" smtClean="0"/>
              <a:t> diverge</a:t>
            </a:r>
          </a:p>
          <a:p>
            <a:pPr lvl="1"/>
            <a:r>
              <a:rPr lang="en-US" sz="2000" dirty="0" smtClean="0"/>
              <a:t>Long wavelength fluctuations</a:t>
            </a:r>
          </a:p>
          <a:p>
            <a:pPr lvl="1"/>
            <a:r>
              <a:rPr lang="en-US" sz="2000" dirty="0" smtClean="0"/>
              <a:t>Lead to </a:t>
            </a:r>
            <a:r>
              <a:rPr lang="en-US" sz="2000" dirty="0"/>
              <a:t>l</a:t>
            </a:r>
            <a:r>
              <a:rPr lang="en-US" sz="2000" dirty="0" smtClean="0"/>
              <a:t>ow-momentum </a:t>
            </a:r>
            <a:r>
              <a:rPr lang="en-US" sz="2000" dirty="0" smtClean="0"/>
              <a:t>number fluctuations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Baryon, Strangeness, &amp; Charge Distributions: 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non-Gaussian.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Higher </a:t>
            </a:r>
            <a:r>
              <a:rPr lang="en-US" sz="2400" dirty="0" smtClean="0"/>
              <a:t>moments:</a:t>
            </a:r>
          </a:p>
          <a:p>
            <a:pPr lvl="1"/>
            <a:r>
              <a:rPr lang="en-US" sz="2000" dirty="0" smtClean="0"/>
              <a:t>1) Mean</a:t>
            </a:r>
          </a:p>
          <a:p>
            <a:pPr lvl="1"/>
            <a:r>
              <a:rPr lang="en-US" sz="2000" dirty="0" smtClean="0"/>
              <a:t>2) Variance</a:t>
            </a:r>
          </a:p>
          <a:p>
            <a:pPr lvl="1"/>
            <a:r>
              <a:rPr lang="en-US" sz="2000" dirty="0" smtClean="0"/>
              <a:t>3) </a:t>
            </a:r>
            <a:r>
              <a:rPr lang="en-US" sz="2000" dirty="0" err="1" smtClean="0">
                <a:solidFill>
                  <a:srgbClr val="0000FF"/>
                </a:solidFill>
              </a:rPr>
              <a:t>Skewness</a:t>
            </a:r>
            <a:r>
              <a:rPr lang="en-US" sz="2000" dirty="0" smtClean="0">
                <a:solidFill>
                  <a:srgbClr val="0000FF"/>
                </a:solidFill>
              </a:rPr>
              <a:t> (asymmetry about mean)</a:t>
            </a:r>
          </a:p>
          <a:p>
            <a:pPr lvl="1"/>
            <a:r>
              <a:rPr lang="en-US" sz="2000" dirty="0" smtClean="0"/>
              <a:t>4) </a:t>
            </a:r>
            <a:r>
              <a:rPr lang="en-US" sz="2000" dirty="0" smtClean="0">
                <a:solidFill>
                  <a:srgbClr val="0000FF"/>
                </a:solidFill>
              </a:rPr>
              <a:t>Kurtosis (peaked/flat compared to Gaussian)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36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7"/>
            <a:ext cx="4269412" cy="360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02757" y="4221088"/>
            <a:ext cx="5040560" cy="21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1"/>
            <a:r>
              <a:rPr lang="en-US" sz="2000" dirty="0" smtClean="0"/>
              <a:t>Proportional </a:t>
            </a:r>
            <a:r>
              <a:rPr lang="en-US" sz="2000" dirty="0"/>
              <a:t>to higher powers of </a:t>
            </a:r>
            <a:r>
              <a:rPr lang="en-US" sz="2000" dirty="0" smtClean="0">
                <a:latin typeface="Symbol" pitchFamily="18" charset="2"/>
              </a:rPr>
              <a:t>x</a:t>
            </a:r>
          </a:p>
          <a:p>
            <a:pPr lvl="2"/>
            <a:r>
              <a:rPr lang="en-US" sz="1600" dirty="0" smtClean="0">
                <a:ea typeface="Tahoma" pitchFamily="34" charset="0"/>
                <a:cs typeface="Tahoma" pitchFamily="34" charset="0"/>
              </a:rPr>
              <a:t>e.g. </a:t>
            </a:r>
            <a:r>
              <a:rPr lang="en-US" sz="1600" dirty="0">
                <a:latin typeface="Symbol" pitchFamily="18" charset="2"/>
              </a:rPr>
              <a:t>c</a:t>
            </a:r>
            <a:r>
              <a:rPr lang="en-US" sz="1600" baseline="30000" dirty="0">
                <a:latin typeface="Symbol" pitchFamily="18" charset="2"/>
              </a:rPr>
              <a:t>(</a:t>
            </a:r>
            <a:r>
              <a:rPr lang="en-US" sz="1600" baseline="30000" dirty="0"/>
              <a:t>4)</a:t>
            </a:r>
            <a:r>
              <a:rPr lang="en-US" sz="1600" dirty="0" smtClean="0">
                <a:ea typeface="Tahoma" pitchFamily="34" charset="0"/>
                <a:cs typeface="Tahoma" pitchFamily="34" charset="0"/>
              </a:rPr>
              <a:t> ~ </a:t>
            </a:r>
            <a:r>
              <a:rPr lang="en-US" sz="1600" dirty="0" smtClean="0">
                <a:latin typeface="Symbol" pitchFamily="18" charset="2"/>
              </a:rPr>
              <a:t>x</a:t>
            </a:r>
            <a:r>
              <a:rPr lang="en-US" sz="1600" baseline="30000" dirty="0" smtClean="0">
                <a:ea typeface="Tahoma" pitchFamily="34" charset="0"/>
                <a:cs typeface="Tahoma" pitchFamily="34" charset="0"/>
              </a:rPr>
              <a:t>7</a:t>
            </a:r>
            <a:endParaRPr lang="en-US" sz="1600" baseline="30000" dirty="0"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sz="2000" dirty="0"/>
              <a:t>Product of moment : Volume effect cancels</a:t>
            </a:r>
          </a:p>
          <a:p>
            <a:pPr lvl="1"/>
            <a:r>
              <a:rPr lang="en-US" sz="2000" dirty="0" smtClean="0"/>
              <a:t>Kurtosis </a:t>
            </a:r>
            <a:r>
              <a:rPr lang="en-US" sz="2000" dirty="0"/>
              <a:t>x Variance </a:t>
            </a:r>
            <a:r>
              <a:rPr lang="en-US" sz="2000" dirty="0" smtClean="0"/>
              <a:t>~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>
                <a:latin typeface="Symbol" pitchFamily="18" charset="2"/>
              </a:rPr>
              <a:t>(</a:t>
            </a:r>
            <a:r>
              <a:rPr lang="en-US" sz="2000" baseline="30000" dirty="0" smtClean="0"/>
              <a:t>4)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>
                <a:latin typeface="Symbol" pitchFamily="18" charset="2"/>
              </a:rPr>
              <a:t>(</a:t>
            </a:r>
            <a:r>
              <a:rPr lang="en-US" sz="2000" baseline="30000" dirty="0" smtClean="0"/>
              <a:t>2)</a:t>
            </a:r>
            <a:endParaRPr lang="en-US" sz="2000" dirty="0"/>
          </a:p>
          <a:p>
            <a:pPr lvl="1"/>
            <a:r>
              <a:rPr lang="en-US" sz="2000" dirty="0" err="1"/>
              <a:t>Skewness</a:t>
            </a:r>
            <a:r>
              <a:rPr lang="en-US" sz="2000" dirty="0"/>
              <a:t> x Sigma ~ </a:t>
            </a:r>
            <a:r>
              <a:rPr lang="en-US" sz="2000" dirty="0" smtClean="0">
                <a:latin typeface="Symbol" pitchFamily="18" charset="2"/>
              </a:rPr>
              <a:t>c</a:t>
            </a:r>
            <a:r>
              <a:rPr lang="en-US" sz="2000" baseline="30000" dirty="0" smtClean="0">
                <a:latin typeface="Symbol" pitchFamily="18" charset="2"/>
              </a:rPr>
              <a:t>(</a:t>
            </a:r>
            <a:r>
              <a:rPr lang="en-US" sz="2000" baseline="30000" dirty="0" smtClean="0"/>
              <a:t>3)</a:t>
            </a:r>
            <a:r>
              <a:rPr lang="en-US" sz="2000" dirty="0" smtClean="0"/>
              <a:t>/</a:t>
            </a:r>
            <a:r>
              <a:rPr lang="en-US" sz="2000" dirty="0">
                <a:latin typeface="Symbol" pitchFamily="18" charset="2"/>
              </a:rPr>
              <a:t>c</a:t>
            </a:r>
            <a:r>
              <a:rPr lang="en-US" sz="2000" baseline="30000" dirty="0">
                <a:latin typeface="Symbol" pitchFamily="18" charset="2"/>
              </a:rPr>
              <a:t>(</a:t>
            </a:r>
            <a:r>
              <a:rPr lang="en-US" sz="2000" baseline="30000" dirty="0"/>
              <a:t>2</a:t>
            </a:r>
            <a:r>
              <a:rPr lang="en-US" sz="2000" baseline="30000" dirty="0" smtClean="0"/>
              <a:t>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901150" y="6205479"/>
            <a:ext cx="3178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1200" dirty="0"/>
              <a:t>M. A. Stephanov, PRL 102 (2009) </a:t>
            </a:r>
            <a:r>
              <a:rPr lang="nn-NO" sz="1200" dirty="0" smtClean="0"/>
              <a:t>032301</a:t>
            </a:r>
          </a:p>
          <a:p>
            <a:r>
              <a:rPr lang="en-US" sz="1200" dirty="0" smtClean="0"/>
              <a:t>C. </a:t>
            </a:r>
            <a:r>
              <a:rPr lang="en-US" sz="1200" dirty="0" err="1" smtClean="0"/>
              <a:t>Athanasiou</a:t>
            </a:r>
            <a:r>
              <a:rPr lang="en-US" sz="1200" dirty="0" smtClean="0"/>
              <a:t>, et al. PR </a:t>
            </a:r>
            <a:r>
              <a:rPr lang="en-US" sz="1200" dirty="0"/>
              <a:t>D82 (2010) 074008</a:t>
            </a:r>
          </a:p>
        </p:txBody>
      </p:sp>
    </p:spTree>
    <p:extLst>
      <p:ext uri="{BB962C8B-B14F-4D97-AF65-F5344CB8AC3E}">
        <p14:creationId xmlns:p14="http://schemas.microsoft.com/office/powerpoint/2010/main" val="32150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52736"/>
            <a:ext cx="4768041" cy="535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Moments of Net Protons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374" y="836712"/>
            <a:ext cx="4840398" cy="5572100"/>
          </a:xfrm>
        </p:spPr>
        <p:txBody>
          <a:bodyPr/>
          <a:lstStyle/>
          <a:p>
            <a:r>
              <a:rPr lang="en-US" sz="2800" dirty="0" smtClean="0"/>
              <a:t>Interest on net protons:</a:t>
            </a:r>
          </a:p>
          <a:p>
            <a:pPr lvl="1"/>
            <a:r>
              <a:rPr lang="en-US" sz="2400" dirty="0"/>
              <a:t>reflects </a:t>
            </a:r>
            <a:r>
              <a:rPr lang="en-US" sz="2400" dirty="0" smtClean="0"/>
              <a:t>net-baryons</a:t>
            </a:r>
          </a:p>
          <a:p>
            <a:pPr lvl="2"/>
            <a:r>
              <a:rPr lang="en-US" sz="2000" dirty="0" smtClean="0"/>
              <a:t>conserved </a:t>
            </a:r>
            <a:r>
              <a:rPr lang="en-US" sz="2000" dirty="0"/>
              <a:t>quantity</a:t>
            </a:r>
          </a:p>
          <a:p>
            <a:pPr lvl="3"/>
            <a:r>
              <a:rPr lang="en-US" sz="1600" dirty="0" smtClean="0"/>
              <a:t>Neutrons: not needed</a:t>
            </a:r>
            <a:endParaRPr lang="en-US" sz="1600" dirty="0" smtClean="0"/>
          </a:p>
          <a:p>
            <a:pPr lvl="3"/>
            <a:r>
              <a:rPr lang="en-US" sz="1600" dirty="0" err="1" smtClean="0"/>
              <a:t>isospin</a:t>
            </a:r>
            <a:r>
              <a:rPr lang="en-US" sz="1600" dirty="0"/>
              <a:t> </a:t>
            </a:r>
            <a:r>
              <a:rPr lang="en-US" sz="1600" dirty="0" smtClean="0"/>
              <a:t>blindness </a:t>
            </a:r>
            <a:r>
              <a:rPr lang="en-US" sz="1600" dirty="0" smtClean="0"/>
              <a:t>of 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dirty="0" smtClean="0"/>
              <a:t> </a:t>
            </a:r>
            <a:r>
              <a:rPr lang="en-US" sz="1600" dirty="0" smtClean="0"/>
              <a:t>field</a:t>
            </a:r>
          </a:p>
          <a:p>
            <a:pPr lvl="4"/>
            <a:r>
              <a:rPr lang="nb-NO" sz="1200" dirty="0"/>
              <a:t>Y. Hatta et al., PRL 91 (2003) 102003</a:t>
            </a:r>
            <a:endParaRPr lang="en-US" sz="1200" dirty="0" smtClean="0"/>
          </a:p>
          <a:p>
            <a:r>
              <a:rPr lang="en-US" sz="2800" dirty="0" smtClean="0"/>
              <a:t>STAR Observation:</a:t>
            </a:r>
          </a:p>
          <a:p>
            <a:pPr lvl="1"/>
            <a:r>
              <a:rPr lang="en-US" sz="2400" b="1" dirty="0" smtClean="0">
                <a:solidFill>
                  <a:srgbClr val="0000FF"/>
                </a:solidFill>
              </a:rPr>
              <a:t>Deviations from Poisson below 39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</a:p>
          <a:p>
            <a:pPr lvl="3"/>
            <a:r>
              <a:rPr lang="en-US" sz="1800" dirty="0"/>
              <a:t>Note: New, high-stat. 19.6 </a:t>
            </a:r>
            <a:r>
              <a:rPr lang="en-US" sz="1800" dirty="0" err="1"/>
              <a:t>GeV</a:t>
            </a:r>
            <a:r>
              <a:rPr lang="en-US" sz="1800" dirty="0"/>
              <a:t> data not included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2"/>
            <a:r>
              <a:rPr lang="en-US" dirty="0" smtClean="0"/>
              <a:t>Potentially </a:t>
            </a:r>
            <a:r>
              <a:rPr lang="en-US" dirty="0" smtClean="0"/>
              <a:t>can be </a:t>
            </a:r>
            <a:r>
              <a:rPr lang="en-US" dirty="0"/>
              <a:t>linked to Chiral phase transition </a:t>
            </a:r>
            <a:r>
              <a:rPr lang="en-US" dirty="0" smtClean="0"/>
              <a:t>and Critical </a:t>
            </a:r>
            <a:r>
              <a:rPr lang="en-US" dirty="0"/>
              <a:t>Point</a:t>
            </a:r>
            <a:endParaRPr lang="en-US" sz="32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37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23728" y="6033662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B. </a:t>
            </a:r>
            <a:r>
              <a:rPr lang="en-US" sz="1200" dirty="0" err="1"/>
              <a:t>Friman</a:t>
            </a:r>
            <a:r>
              <a:rPr lang="en-US" sz="1200" dirty="0"/>
              <a:t>, arXiv:1103.3511</a:t>
            </a:r>
          </a:p>
          <a:p>
            <a:r>
              <a:rPr lang="en-US" sz="1200" dirty="0"/>
              <a:t>M. A. </a:t>
            </a:r>
            <a:r>
              <a:rPr lang="en-US" sz="1200" dirty="0" err="1"/>
              <a:t>Stephanov</a:t>
            </a:r>
            <a:r>
              <a:rPr lang="en-US" sz="1200" dirty="0"/>
              <a:t>, arXiv:1104.1627</a:t>
            </a:r>
          </a:p>
        </p:txBody>
      </p:sp>
    </p:spTree>
    <p:extLst>
      <p:ext uri="{BB962C8B-B14F-4D97-AF65-F5344CB8AC3E}">
        <p14:creationId xmlns:p14="http://schemas.microsoft.com/office/powerpoint/2010/main" val="20746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Final Treat: Discovery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Pre>
                          <m:sPre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i="1"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US" i="1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38</a:t>
            </a:fld>
            <a:r>
              <a:rPr lang="en-US" dirty="0" smtClean="0"/>
              <a:t>/39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1" y="4221088"/>
            <a:ext cx="45719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6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7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 dirty="0" smtClean="0"/>
              <a:t>18 anti-4He observed via </a:t>
            </a:r>
            <a:r>
              <a:rPr lang="en-US" sz="2800" b="1" dirty="0" smtClean="0"/>
              <a:t>TPC</a:t>
            </a:r>
            <a:r>
              <a:rPr lang="en-US" sz="2800" dirty="0" smtClean="0"/>
              <a:t>+</a:t>
            </a:r>
            <a:r>
              <a:rPr lang="en-US" sz="2800" b="1" dirty="0" smtClean="0"/>
              <a:t>TOF</a:t>
            </a:r>
            <a:r>
              <a:rPr lang="en-US" sz="2800" dirty="0" smtClean="0"/>
              <a:t>+</a:t>
            </a:r>
            <a:r>
              <a:rPr lang="en-US" sz="2800" b="1" dirty="0" smtClean="0"/>
              <a:t>HLT </a:t>
            </a:r>
            <a:r>
              <a:rPr lang="en-US" sz="2800" dirty="0" smtClean="0"/>
              <a:t>analysis</a:t>
            </a:r>
          </a:p>
          <a:p>
            <a:r>
              <a:rPr lang="en-US" sz="2800" dirty="0" smtClean="0"/>
              <a:t>Consistent with both nucleon-coalescence &amp; thermal-production models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43529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41" y="1196752"/>
            <a:ext cx="4497443" cy="307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26" y="5760262"/>
            <a:ext cx="3950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Nature 473, 353-356, (19 May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1"/>
            <a:ext cx="7056437" cy="764704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892480" cy="6120680"/>
          </a:xfrm>
        </p:spPr>
        <p:txBody>
          <a:bodyPr/>
          <a:lstStyle/>
          <a:p>
            <a:r>
              <a:rPr lang="en-US" sz="2000" dirty="0" err="1" smtClean="0"/>
              <a:t>pp</a:t>
            </a:r>
            <a:r>
              <a:rPr lang="en-US" sz="2000" dirty="0" smtClean="0"/>
              <a:t> Baseline data vs. predictions </a:t>
            </a:r>
          </a:p>
          <a:p>
            <a:pPr lvl="1"/>
            <a:r>
              <a:rPr lang="en-US" sz="1800" dirty="0" smtClean="0"/>
              <a:t>NLO </a:t>
            </a:r>
            <a:r>
              <a:rPr lang="en-US" sz="1800" dirty="0" err="1" smtClean="0"/>
              <a:t>pQCD</a:t>
            </a:r>
            <a:r>
              <a:rPr lang="en-US" sz="1800" dirty="0" smtClean="0"/>
              <a:t> describes jets and </a:t>
            </a:r>
            <a:r>
              <a:rPr lang="en-US" sz="1800" dirty="0" err="1" smtClean="0"/>
              <a:t>dijets</a:t>
            </a:r>
            <a:endParaRPr lang="en-US" sz="1800" dirty="0" smtClean="0"/>
          </a:p>
          <a:p>
            <a:pPr lvl="1"/>
            <a:r>
              <a:rPr lang="en-US" sz="1800" dirty="0" smtClean="0"/>
              <a:t>FONLL describes open charm and bare bottom</a:t>
            </a:r>
          </a:p>
          <a:p>
            <a:pPr lvl="1"/>
            <a:r>
              <a:rPr lang="en-US" sz="1800" dirty="0" smtClean="0"/>
              <a:t>Charmonium and Bottomonium</a:t>
            </a:r>
          </a:p>
          <a:p>
            <a:pPr lvl="3"/>
            <a:r>
              <a:rPr lang="en-US" sz="1400" dirty="0" smtClean="0"/>
              <a:t>CEM does ok describing both</a:t>
            </a:r>
          </a:p>
          <a:p>
            <a:r>
              <a:rPr lang="en-US" sz="2000" dirty="0" err="1" smtClean="0"/>
              <a:t>d+Au</a:t>
            </a:r>
            <a:r>
              <a:rPr lang="en-US" sz="2000" dirty="0" smtClean="0"/>
              <a:t>:  At </a:t>
            </a:r>
            <a:r>
              <a:rPr lang="en-US" sz="2000" dirty="0"/>
              <a:t>mid-rapidity CNM effects are small but evidence for CGC </a:t>
            </a:r>
            <a:r>
              <a:rPr lang="en-US" sz="2000" dirty="0" smtClean="0"/>
              <a:t>at forward rapidity</a:t>
            </a:r>
          </a:p>
          <a:p>
            <a:r>
              <a:rPr lang="en-US" sz="2000" dirty="0"/>
              <a:t>Initial </a:t>
            </a:r>
            <a:r>
              <a:rPr lang="en-US" sz="2000" dirty="0" smtClean="0"/>
              <a:t>geometry</a:t>
            </a:r>
            <a:r>
              <a:rPr lang="en-US" sz="2000" dirty="0" smtClean="0"/>
              <a:t> </a:t>
            </a:r>
            <a:r>
              <a:rPr lang="en-US" sz="2000" dirty="0"/>
              <a:t>fluctuations drive a 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smtClean="0"/>
              <a:t>term.</a:t>
            </a:r>
            <a:endParaRPr lang="en-US" sz="2000" dirty="0" smtClean="0"/>
          </a:p>
          <a:p>
            <a:pPr lvl="1"/>
            <a:r>
              <a:rPr lang="en-US" sz="1800" dirty="0" smtClean="0"/>
              <a:t>Important for two particle correlations</a:t>
            </a:r>
          </a:p>
          <a:p>
            <a:r>
              <a:rPr lang="en-US" sz="2000" b="1" dirty="0"/>
              <a:t>Jets passing through QGP result in a softer and broader </a:t>
            </a:r>
            <a:r>
              <a:rPr lang="en-US" sz="2000" b="1" dirty="0" smtClean="0"/>
              <a:t>fragmentation</a:t>
            </a:r>
          </a:p>
          <a:p>
            <a:r>
              <a:rPr lang="en-US" sz="2000" b="1" dirty="0" smtClean="0"/>
              <a:t>Charm quarks at low </a:t>
            </a:r>
            <a:r>
              <a:rPr lang="en-US" sz="2000" b="1" dirty="0" err="1" smtClean="0"/>
              <a:t>pT</a:t>
            </a:r>
            <a:r>
              <a:rPr lang="en-US" sz="2000" b="1" dirty="0" smtClean="0"/>
              <a:t> show little to no suppression</a:t>
            </a:r>
          </a:p>
          <a:p>
            <a:r>
              <a:rPr lang="en-US" sz="2000" b="1" dirty="0" smtClean="0"/>
              <a:t>Charmonium at low </a:t>
            </a:r>
            <a:r>
              <a:rPr lang="en-US" sz="2000" b="1" dirty="0" err="1" smtClean="0"/>
              <a:t>pT</a:t>
            </a:r>
            <a:r>
              <a:rPr lang="en-US" sz="2000" b="1" dirty="0" smtClean="0"/>
              <a:t> shows little to no </a:t>
            </a:r>
            <a:r>
              <a:rPr lang="en-US" sz="2000" b="1" dirty="0" smtClean="0"/>
              <a:t>v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, but shows suppression. </a:t>
            </a:r>
          </a:p>
          <a:p>
            <a:pPr lvl="1"/>
            <a:r>
              <a:rPr lang="en-US" sz="1600" dirty="0" smtClean="0"/>
              <a:t>J/</a:t>
            </a:r>
            <a:r>
              <a:rPr lang="en-US" sz="1600" dirty="0" smtClean="0">
                <a:latin typeface="Symbol" pitchFamily="18" charset="2"/>
              </a:rPr>
              <a:t>y</a:t>
            </a:r>
            <a:r>
              <a:rPr lang="en-US" sz="1600" dirty="0" smtClean="0"/>
              <a:t> At high </a:t>
            </a:r>
            <a:r>
              <a:rPr lang="en-US" sz="1600" dirty="0" err="1" smtClean="0"/>
              <a:t>pT</a:t>
            </a:r>
            <a:r>
              <a:rPr lang="en-US" sz="1600" dirty="0" smtClean="0"/>
              <a:t>, suppression only in most central events.</a:t>
            </a:r>
            <a:endParaRPr lang="en-US" sz="1600" dirty="0" smtClean="0"/>
          </a:p>
          <a:p>
            <a:r>
              <a:rPr lang="en-US" sz="2000" b="1" dirty="0" smtClean="0"/>
              <a:t>Bottomonium is suppressed in </a:t>
            </a:r>
            <a:r>
              <a:rPr lang="en-US" sz="2000" b="1" dirty="0" smtClean="0"/>
              <a:t>central </a:t>
            </a:r>
            <a:r>
              <a:rPr lang="en-US" sz="2000" b="1" dirty="0" err="1" smtClean="0"/>
              <a:t>Au+Au</a:t>
            </a:r>
            <a:r>
              <a:rPr lang="en-US" sz="2000" b="1" dirty="0" smtClean="0"/>
              <a:t>. Era of </a:t>
            </a:r>
            <a:r>
              <a:rPr lang="el-GR" sz="2000" b="1" dirty="0" smtClean="0">
                <a:latin typeface="Times New Roman"/>
                <a:cs typeface="Times New Roman"/>
              </a:rPr>
              <a:t>ϒ</a:t>
            </a:r>
            <a:r>
              <a:rPr lang="en-US" sz="2000" b="1" dirty="0" smtClean="0"/>
              <a:t> </a:t>
            </a:r>
            <a:r>
              <a:rPr lang="en-US" sz="2000" b="1" dirty="0" smtClean="0"/>
              <a:t>studies has arrived.</a:t>
            </a:r>
            <a:endParaRPr lang="en-US" sz="2800" b="1" dirty="0" smtClean="0"/>
          </a:p>
          <a:p>
            <a:r>
              <a:rPr lang="en-US" sz="2000" dirty="0" smtClean="0"/>
              <a:t>BES: Large </a:t>
            </a:r>
            <a:r>
              <a:rPr lang="en-US" sz="2000" dirty="0"/>
              <a:t>acceptance &amp; excellent PID allows </a:t>
            </a:r>
            <a:r>
              <a:rPr lang="en-US" sz="2000" dirty="0" smtClean="0"/>
              <a:t>for fluctuation </a:t>
            </a:r>
            <a:r>
              <a:rPr lang="en-US" sz="2000" dirty="0"/>
              <a:t>measurements. </a:t>
            </a:r>
            <a:endParaRPr lang="en-US" sz="2000" dirty="0" smtClean="0"/>
          </a:p>
          <a:p>
            <a:pPr lvl="1"/>
            <a:r>
              <a:rPr lang="en-US" sz="1800" dirty="0" smtClean="0"/>
              <a:t>Deviations from Poisson statistics below 39 </a:t>
            </a:r>
            <a:r>
              <a:rPr lang="en-US" sz="1800" dirty="0" err="1" smtClean="0"/>
              <a:t>GeV</a:t>
            </a:r>
            <a:r>
              <a:rPr lang="en-US" sz="1800" dirty="0" smtClean="0"/>
              <a:t>: </a:t>
            </a:r>
            <a:r>
              <a:rPr lang="en-US" sz="1800" dirty="0"/>
              <a:t>used </a:t>
            </a:r>
            <a:r>
              <a:rPr lang="en-US" sz="1800" dirty="0" smtClean="0"/>
              <a:t>to study </a:t>
            </a:r>
            <a:r>
              <a:rPr lang="en-US" sz="1800" dirty="0"/>
              <a:t>structure of the QCD phase diagram</a:t>
            </a:r>
            <a:r>
              <a:rPr lang="en-US" sz="1800" dirty="0" smtClean="0"/>
              <a:t>.</a:t>
            </a:r>
            <a:endParaRPr lang="en-US" sz="2200" dirty="0" smtClean="0"/>
          </a:p>
          <a:p>
            <a:r>
              <a:rPr lang="en-US" sz="2200" dirty="0" smtClean="0"/>
              <a:t>... </a:t>
            </a:r>
            <a:r>
              <a:rPr lang="en-US" sz="2200" b="1" dirty="0" smtClean="0"/>
              <a:t>and we found the Anti-Alpha.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s-E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39</a:t>
            </a:fld>
            <a:r>
              <a:rPr lang="en-US" dirty="0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Baseline: Understanding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160" y="4954592"/>
            <a:ext cx="4629472" cy="1642760"/>
          </a:xfrm>
        </p:spPr>
        <p:txBody>
          <a:bodyPr/>
          <a:lstStyle/>
          <a:p>
            <a:r>
              <a:rPr lang="en-US" sz="2000" dirty="0" smtClean="0"/>
              <a:t>Energy Resolution: 10-25%</a:t>
            </a:r>
          </a:p>
          <a:p>
            <a:r>
              <a:rPr lang="en-US" sz="2000" dirty="0" smtClean="0"/>
              <a:t>Systematic Uncertainty: ~35% (</a:t>
            </a:r>
            <a:r>
              <a:rPr lang="en-US" sz="2000" dirty="0" err="1" smtClean="0"/>
              <a:t>EMCal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Hadronization</a:t>
            </a:r>
            <a:r>
              <a:rPr lang="en-US" sz="2000" dirty="0" smtClean="0"/>
              <a:t> </a:t>
            </a:r>
            <a:r>
              <a:rPr lang="en-US" sz="2000" dirty="0" smtClean="0"/>
              <a:t>and Underlying Event Corrections: Applied to Theory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4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4850"/>
            <a:ext cx="3258706" cy="423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04850"/>
            <a:ext cx="34975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95056" y="4449266"/>
            <a:ext cx="4629472" cy="200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 smtClean="0"/>
              <a:t>Algorithm: Midpoint </a:t>
            </a:r>
            <a:r>
              <a:rPr lang="en-US" sz="2400" dirty="0" smtClean="0"/>
              <a:t>Cone </a:t>
            </a:r>
            <a:r>
              <a:rPr lang="en-US" sz="2400" dirty="0" smtClean="0"/>
              <a:t>+ Split Merge</a:t>
            </a:r>
          </a:p>
          <a:p>
            <a:r>
              <a:rPr lang="en-US" sz="2400" dirty="0" err="1" smtClean="0"/>
              <a:t>pp</a:t>
            </a:r>
            <a:r>
              <a:rPr lang="en-US" sz="2400" dirty="0" smtClean="0"/>
              <a:t> @ 200 </a:t>
            </a:r>
            <a:r>
              <a:rPr lang="en-US" sz="2400" dirty="0" err="1" smtClean="0"/>
              <a:t>GeV</a:t>
            </a:r>
            <a:r>
              <a:rPr lang="en-US" sz="2400" dirty="0" smtClean="0"/>
              <a:t>, </a:t>
            </a:r>
            <a:r>
              <a:rPr lang="en-US" sz="2400" dirty="0" err="1" smtClean="0"/>
              <a:t>Midrapidity</a:t>
            </a:r>
            <a:r>
              <a:rPr lang="en-US" sz="2400" dirty="0" smtClean="0"/>
              <a:t>.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Inclusive Jet Cross Section:</a:t>
            </a:r>
          </a:p>
          <a:p>
            <a:pPr lvl="1"/>
            <a:r>
              <a:rPr lang="en-US" sz="2000" dirty="0" smtClean="0"/>
              <a:t>Well described by NLO </a:t>
            </a:r>
            <a:r>
              <a:rPr lang="en-US" sz="2000" dirty="0" err="1" smtClean="0"/>
              <a:t>pQCD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37329" y="3728424"/>
            <a:ext cx="17219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+7.7% </a:t>
            </a:r>
            <a:r>
              <a:rPr lang="en-US" sz="1100" dirty="0" err="1" smtClean="0"/>
              <a:t>Lumi</a:t>
            </a:r>
            <a:r>
              <a:rPr lang="en-US" sz="1100" dirty="0" smtClean="0"/>
              <a:t>. Uncertainty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528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40</a:t>
            </a:fld>
            <a:r>
              <a:rPr lang="en-US" dirty="0" smtClean="0"/>
              <a:t>/39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41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59204" cy="583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Identification at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5"/>
            <a:ext cx="8686800" cy="266429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acceptance: |η|&lt;1, 0&lt;φ&lt;2π STAR detector and Particle ID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Projection Chamber (TPC)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/dx, momentum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Flight detector (TOF)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particle velocity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Electro‐Magnetic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Calorimeter (EMC)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Shower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Detector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42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02102"/>
            <a:ext cx="3275855" cy="247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9862"/>
            <a:ext cx="3219553" cy="230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63" y="2996952"/>
            <a:ext cx="2779141" cy="347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7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Baseline: … and </a:t>
            </a:r>
            <a:r>
              <a:rPr lang="en-US" dirty="0" err="1" smtClean="0"/>
              <a:t>dijets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953868"/>
            <a:ext cx="4572000" cy="1355451"/>
          </a:xfrm>
        </p:spPr>
        <p:txBody>
          <a:bodyPr/>
          <a:lstStyle/>
          <a:p>
            <a:r>
              <a:rPr lang="en-US" sz="2400" dirty="0" err="1" smtClean="0"/>
              <a:t>Hadronization</a:t>
            </a:r>
            <a:r>
              <a:rPr lang="en-US" sz="2400" dirty="0" smtClean="0"/>
              <a:t> and Underlying Event Corrections: Applied to Theory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5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12789"/>
            <a:ext cx="3256675" cy="424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5" y="712789"/>
            <a:ext cx="3478395" cy="365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355976" y="4953868"/>
            <a:ext cx="4629472" cy="142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7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8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 dirty="0" smtClean="0"/>
              <a:t>Dijet  Invariant Mass:</a:t>
            </a:r>
          </a:p>
          <a:p>
            <a:pPr lvl="1"/>
            <a:r>
              <a:rPr lang="en-US" sz="2000" dirty="0" smtClean="0"/>
              <a:t>Well described by NLO </a:t>
            </a:r>
            <a:r>
              <a:rPr lang="en-US" sz="2000" dirty="0" err="1" smtClean="0"/>
              <a:t>pQCD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10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632848" cy="836613"/>
          </a:xfrm>
        </p:spPr>
        <p:txBody>
          <a:bodyPr/>
          <a:lstStyle/>
          <a:p>
            <a:r>
              <a:rPr lang="en-US" dirty="0" smtClean="0"/>
              <a:t>Charm Cross Section in </a:t>
            </a:r>
            <a:r>
              <a:rPr lang="en-US" dirty="0" err="1" smtClean="0"/>
              <a:t>pp</a:t>
            </a:r>
            <a:r>
              <a:rPr lang="en-US" dirty="0"/>
              <a:t>:</a:t>
            </a:r>
            <a:r>
              <a:rPr lang="en-US" dirty="0" smtClean="0"/>
              <a:t> D</a:t>
            </a:r>
            <a:r>
              <a:rPr lang="en-US" baseline="30000" dirty="0" smtClean="0"/>
              <a:t>0</a:t>
            </a:r>
            <a:r>
              <a:rPr lang="en-US" dirty="0" smtClean="0"/>
              <a:t> and D*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41329"/>
            <a:ext cx="5076056" cy="2339267"/>
          </a:xfrm>
        </p:spPr>
        <p:txBody>
          <a:bodyPr/>
          <a:lstStyle/>
          <a:p>
            <a:r>
              <a:rPr lang="en-US" sz="2400" dirty="0" smtClean="0"/>
              <a:t>D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: </a:t>
            </a:r>
            <a:r>
              <a:rPr lang="en-US" sz="2400" dirty="0"/>
              <a:t>4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signal</a:t>
            </a:r>
          </a:p>
          <a:p>
            <a:r>
              <a:rPr lang="en-US" sz="2400" dirty="0" smtClean="0"/>
              <a:t>D*: 8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signal </a:t>
            </a:r>
          </a:p>
          <a:p>
            <a:pPr lvl="1"/>
            <a:r>
              <a:rPr lang="en-US" sz="2000" dirty="0" smtClean="0"/>
              <a:t>Factor 2 better than 2006 result.</a:t>
            </a:r>
            <a:endParaRPr lang="en-US" sz="2000" dirty="0"/>
          </a:p>
          <a:p>
            <a:pPr lvl="2"/>
            <a:r>
              <a:rPr lang="en-US" sz="1800" i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STAR, PRD 79 (2009) 112006</a:t>
            </a:r>
            <a:r>
              <a:rPr lang="en-US" sz="1800" dirty="0" smtClean="0">
                <a:solidFill>
                  <a:srgbClr val="3366FF"/>
                </a:solidFill>
              </a:rPr>
              <a:t>.</a:t>
            </a:r>
          </a:p>
          <a:p>
            <a:r>
              <a:rPr lang="en-US" sz="2400" dirty="0" smtClean="0"/>
              <a:t>Consistent with FONLL</a:t>
            </a:r>
          </a:p>
          <a:p>
            <a:pPr lvl="2"/>
            <a:r>
              <a:rPr lang="en-US" sz="1600" dirty="0" smtClean="0"/>
              <a:t>M. </a:t>
            </a:r>
            <a:r>
              <a:rPr lang="en-US" sz="1600" dirty="0" err="1" smtClean="0"/>
              <a:t>Cacciari</a:t>
            </a:r>
            <a:r>
              <a:rPr lang="en-US" sz="1600" dirty="0" smtClean="0"/>
              <a:t> et al., PRL 95 (2005) 122001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6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3120"/>
            <a:ext cx="3995936" cy="28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ignalMB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764703"/>
            <a:ext cx="4183423" cy="300484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85017"/>
              </p:ext>
            </p:extLst>
          </p:nvPr>
        </p:nvGraphicFramePr>
        <p:xfrm>
          <a:off x="4932040" y="908720"/>
          <a:ext cx="31972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4" name="Equation" r:id="rId6" imgW="2095500" imgH="215900" progId="Equation.3">
                  <p:embed/>
                </p:oleObj>
              </mc:Choice>
              <mc:Fallback>
                <p:oleObj name="Equation" r:id="rId6" imgW="2095500" imgH="215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908720"/>
                        <a:ext cx="31972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2"/>
            <a:ext cx="3312368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5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Non-photonic Electrons in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377" y="3853979"/>
            <a:ext cx="4151263" cy="2664296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At </a:t>
            </a:r>
            <a:r>
              <a:rPr lang="en-US" sz="2400" dirty="0" err="1">
                <a:solidFill>
                  <a:schemeClr val="tx1"/>
                </a:solidFill>
              </a:rPr>
              <a:t>pT</a:t>
            </a:r>
            <a:r>
              <a:rPr lang="en-US" sz="2400" dirty="0">
                <a:solidFill>
                  <a:schemeClr val="tx1"/>
                </a:solidFill>
              </a:rPr>
              <a:t>&gt;1.5 </a:t>
            </a:r>
            <a:r>
              <a:rPr lang="en-US" sz="2400" dirty="0" err="1">
                <a:solidFill>
                  <a:schemeClr val="tx1"/>
                </a:solidFill>
              </a:rPr>
              <a:t>GeV</a:t>
            </a:r>
            <a:r>
              <a:rPr lang="en-US" sz="2400" dirty="0">
                <a:solidFill>
                  <a:schemeClr val="tx1"/>
                </a:solidFill>
              </a:rPr>
              <a:t>/c, STAR measurements in </a:t>
            </a:r>
            <a:r>
              <a:rPr lang="en-US" sz="2400" dirty="0" err="1">
                <a:solidFill>
                  <a:schemeClr val="tx1"/>
                </a:solidFill>
              </a:rPr>
              <a:t>p+p</a:t>
            </a:r>
            <a:r>
              <a:rPr lang="en-US" sz="2400" dirty="0">
                <a:solidFill>
                  <a:schemeClr val="tx1"/>
                </a:solidFill>
              </a:rPr>
              <a:t> are consistent with FONLL calculations.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e-h: Bottom </a:t>
            </a:r>
            <a:r>
              <a:rPr lang="en-US" sz="2400" dirty="0">
                <a:solidFill>
                  <a:schemeClr val="tx1"/>
                </a:solidFill>
              </a:rPr>
              <a:t>contributes significantly to the NPE spectra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7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" y="1104196"/>
            <a:ext cx="4791810" cy="54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57" y="1104196"/>
            <a:ext cx="4474131" cy="28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764704"/>
            <a:ext cx="410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Phys. Rev. D 83 (2011) 052006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919530"/>
            <a:ext cx="3364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STAR, PRL 105 (</a:t>
            </a:r>
            <a:r>
              <a:rPr lang="en-US" dirty="0"/>
              <a:t>2010</a:t>
            </a:r>
            <a:r>
              <a:rPr lang="en-US" dirty="0" smtClean="0"/>
              <a:t>) 202301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88832" cy="836613"/>
          </a:xfrm>
        </p:spPr>
        <p:txBody>
          <a:bodyPr/>
          <a:lstStyle/>
          <a:p>
            <a:r>
              <a:rPr lang="en-US" b="0" dirty="0" smtClean="0"/>
              <a:t>Electrons</a:t>
            </a:r>
            <a:r>
              <a:rPr lang="en-US" b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from charm/bottom in </a:t>
            </a:r>
            <a:r>
              <a:rPr lang="en-US" b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p+p</a:t>
            </a:r>
            <a:r>
              <a:rPr lang="en-US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8065" y="1052736"/>
                <a:ext cx="3984599" cy="5506486"/>
              </a:xfrm>
            </p:spPr>
            <p:txBody>
              <a:bodyPr/>
              <a:lstStyle/>
              <a:p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Apply the </a:t>
                </a:r>
                <a:r>
                  <a:rPr lang="en-US" sz="2000" dirty="0" smtClean="0"/>
                  <a:t>c/b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ratios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to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NPE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spectrum</a:t>
                </a:r>
              </a:p>
              <a:p>
                <a:pPr lvl="1"/>
                <a:r>
                  <a:rPr lang="en-US" sz="20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J/ψ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, ϒ, </a:t>
                </a:r>
                <a:r>
                  <a:rPr lang="en-US" sz="18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Drell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-Yan feed-down subtracted </a:t>
                </a:r>
                <a:endParaRPr lang="en-US" sz="18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US" sz="2000" dirty="0" smtClean="0"/>
                  <a:t>Use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spectrum shapes from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model </a:t>
                </a:r>
              </a:p>
              <a:p>
                <a:r>
                  <a:rPr lang="en-US" sz="2000" dirty="0" smtClean="0"/>
                  <a:t>Extrapolate to obtain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production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cross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section of b quarks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in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p+p</a:t>
                </a:r>
                <a:r>
                  <a:rPr lang="en-US" sz="2000" dirty="0">
                    <a:solidFill>
                      <a:schemeClr val="tx1"/>
                    </a:solidFill>
                  </a:rPr>
                  <a:t> collisions at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200GeV: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=1.34 </m:t>
                    </m:r>
                    <m:r>
                      <a:rPr lang="en-US" sz="2000" b="0" i="1" smtClean="0">
                        <a:latin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PYTHIA </a:t>
                </a:r>
                <a:r>
                  <a:rPr lang="en-US" sz="2000" dirty="0" err="1" smtClean="0"/>
                  <a:t>Minbias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=1.83 </m:t>
                    </m:r>
                    <m:r>
                      <a:rPr lang="en-US" sz="2000" b="0" i="1" smtClean="0">
                        <a:latin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000" dirty="0" smtClean="0"/>
                  <a:t>PYTHIA MSEL=5</a:t>
                </a:r>
              </a:p>
              <a:p>
                <a:r>
                  <a:rPr lang="en-US" sz="2000" dirty="0" smtClean="0"/>
                  <a:t>Experimental uncertainties:</a:t>
                </a:r>
              </a:p>
              <a:p>
                <a:pPr lvl="1"/>
                <a:r>
                  <a:rPr lang="en-US" sz="1600" dirty="0" smtClean="0"/>
                  <a:t>12.5% stat, 27.5% </a:t>
                </a:r>
                <a:r>
                  <a:rPr lang="en-US" sz="1600" dirty="0" err="1" smtClean="0"/>
                  <a:t>syst</a:t>
                </a:r>
                <a:endParaRPr lang="en-US" sz="1600" dirty="0" smtClean="0"/>
              </a:p>
              <a:p>
                <a:r>
                  <a:rPr lang="en-US" sz="2000" dirty="0" smtClean="0"/>
                  <a:t>FONLL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=1.87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000" b="0" i="1" smtClean="0">
                            <a:latin typeface="Cambria Math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0.99</m:t>
                          </m:r>
                        </m:e>
                      </m:mr>
                      <m:m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−0.67</m:t>
                          </m:r>
                        </m:e>
                      </m:mr>
                    </m:m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1600" dirty="0" smtClean="0"/>
                  <a:t>Consistent with our measurement within uncertainties.</a:t>
                </a:r>
                <a:endParaRPr lang="en-US" sz="1600" dirty="0"/>
              </a:p>
              <a:p>
                <a:endParaRPr lang="en-US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8065" y="1052736"/>
                <a:ext cx="3984599" cy="5506486"/>
              </a:xfrm>
              <a:blipFill rotWithShape="1">
                <a:blip r:embed="rId3"/>
                <a:stretch>
                  <a:fillRect t="-554" r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8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9" y="1196752"/>
            <a:ext cx="506221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527" y="843234"/>
            <a:ext cx="410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Phys. Rev. D 83 (2011) 052006 </a:t>
            </a:r>
          </a:p>
        </p:txBody>
      </p:sp>
    </p:spTree>
    <p:extLst>
      <p:ext uri="{BB962C8B-B14F-4D97-AF65-F5344CB8AC3E}">
        <p14:creationId xmlns:p14="http://schemas.microsoft.com/office/powerpoint/2010/main" val="21673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</a:t>
            </a:r>
            <a:r>
              <a:rPr lang="en-US" dirty="0" smtClean="0"/>
              <a:t>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spectra in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437112"/>
            <a:ext cx="8875847" cy="2160241"/>
          </a:xfrm>
        </p:spPr>
        <p:txBody>
          <a:bodyPr/>
          <a:lstStyle/>
          <a:p>
            <a:r>
              <a:rPr lang="en-US" sz="2000" dirty="0"/>
              <a:t>Good agreement between STAR and </a:t>
            </a:r>
            <a:r>
              <a:rPr lang="en-US" sz="2000" dirty="0" smtClean="0"/>
              <a:t>PHENIX, reach </a:t>
            </a:r>
            <a:r>
              <a:rPr lang="en-US" sz="2000" dirty="0" err="1" smtClean="0"/>
              <a:t>pT</a:t>
            </a:r>
            <a:r>
              <a:rPr lang="en-US" sz="2000" dirty="0"/>
              <a:t> </a:t>
            </a:r>
            <a:r>
              <a:rPr lang="en-US" sz="2000" dirty="0" smtClean="0"/>
              <a:t>~ 10 </a:t>
            </a:r>
            <a:r>
              <a:rPr lang="en-US" sz="2000" dirty="0" err="1" smtClean="0"/>
              <a:t>GeV</a:t>
            </a:r>
            <a:r>
              <a:rPr lang="en-US" sz="2000" dirty="0" smtClean="0"/>
              <a:t>/c.</a:t>
            </a:r>
            <a:endParaRPr lang="en-US" sz="2000" dirty="0"/>
          </a:p>
          <a:p>
            <a:r>
              <a:rPr lang="en-US" sz="2000" dirty="0"/>
              <a:t>· Color singlet model: direct NNLO still misses the high-</a:t>
            </a:r>
            <a:r>
              <a:rPr lang="en-US" sz="2000" dirty="0" err="1"/>
              <a:t>pT</a:t>
            </a:r>
            <a:r>
              <a:rPr lang="en-US" sz="2000" dirty="0"/>
              <a:t> part</a:t>
            </a:r>
          </a:p>
          <a:p>
            <a:pPr lvl="1"/>
            <a:r>
              <a:rPr lang="en-US" sz="1200" dirty="0"/>
              <a:t>P. </a:t>
            </a:r>
            <a:r>
              <a:rPr lang="en-US" sz="1200" dirty="0" err="1"/>
              <a:t>Artoisenet</a:t>
            </a:r>
            <a:r>
              <a:rPr lang="en-US" sz="1200" dirty="0"/>
              <a:t> et al., Phys. Rev. </a:t>
            </a:r>
            <a:r>
              <a:rPr lang="en-US" sz="1200" dirty="0" err="1"/>
              <a:t>Lett</a:t>
            </a:r>
            <a:r>
              <a:rPr lang="en-US" sz="1200" dirty="0"/>
              <a:t>. 101, 152001 (2008), and J.P. </a:t>
            </a:r>
            <a:r>
              <a:rPr lang="en-US" sz="1200" dirty="0" err="1"/>
              <a:t>Lansberg</a:t>
            </a:r>
            <a:r>
              <a:rPr lang="en-US" sz="1200" dirty="0"/>
              <a:t> private communication.</a:t>
            </a:r>
          </a:p>
          <a:p>
            <a:r>
              <a:rPr lang="en-US" sz="2000" dirty="0"/>
              <a:t>· LO CS+CO: leave no room for </a:t>
            </a:r>
            <a:r>
              <a:rPr lang="en-US" sz="2000" dirty="0" err="1"/>
              <a:t>feeddown</a:t>
            </a:r>
            <a:r>
              <a:rPr lang="en-US" sz="2000" dirty="0"/>
              <a:t> at high </a:t>
            </a:r>
            <a:r>
              <a:rPr lang="en-US" sz="2000" dirty="0" err="1"/>
              <a:t>pT</a:t>
            </a:r>
            <a:endParaRPr lang="en-US" sz="2000" dirty="0"/>
          </a:p>
          <a:p>
            <a:pPr lvl="1"/>
            <a:r>
              <a:rPr lang="en-US" sz="1200" dirty="0"/>
              <a:t>G. C. </a:t>
            </a:r>
            <a:r>
              <a:rPr lang="en-US" sz="1200" dirty="0" err="1"/>
              <a:t>Nayak</a:t>
            </a:r>
            <a:r>
              <a:rPr lang="en-US" sz="1200" dirty="0"/>
              <a:t>, M. X. Liu, and F. Cooper, Phys. Rev. D68, 034003 (2003), and private communication.</a:t>
            </a:r>
          </a:p>
          <a:p>
            <a:r>
              <a:rPr lang="en-US" sz="2000" dirty="0"/>
              <a:t>· CEM describes J/</a:t>
            </a:r>
            <a:r>
              <a:rPr lang="el-GR" sz="2000" dirty="0"/>
              <a:t>ψ </a:t>
            </a:r>
            <a:r>
              <a:rPr lang="en-US" sz="2000" dirty="0"/>
              <a:t>in </a:t>
            </a:r>
            <a:r>
              <a:rPr lang="en-US" sz="2000" dirty="0" err="1"/>
              <a:t>p+p</a:t>
            </a:r>
            <a:r>
              <a:rPr lang="en-US" sz="2000" dirty="0"/>
              <a:t> 200 </a:t>
            </a:r>
            <a:r>
              <a:rPr lang="en-US" sz="2000" dirty="0" err="1"/>
              <a:t>GeV</a:t>
            </a:r>
            <a:r>
              <a:rPr lang="en-US" sz="2000" dirty="0"/>
              <a:t> data well</a:t>
            </a:r>
          </a:p>
          <a:p>
            <a:pPr lvl="1"/>
            <a:r>
              <a:rPr lang="da-DK" sz="1200" dirty="0"/>
              <a:t>M. Bedjidian et al., ArXiv: hep-ph/0311048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7352"/>
            <a:ext cx="2133600" cy="260648"/>
          </a:xfrm>
        </p:spPr>
        <p:txBody>
          <a:bodyPr/>
          <a:lstStyle/>
          <a:p>
            <a:r>
              <a:rPr lang="en-US" smtClean="0"/>
              <a:t>XQCD 20/July/2011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3960440" cy="260648"/>
          </a:xfrm>
        </p:spPr>
        <p:txBody>
          <a:bodyPr/>
          <a:lstStyle/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260648"/>
          </a:xfrm>
        </p:spPr>
        <p:txBody>
          <a:bodyPr/>
          <a:lstStyle/>
          <a:p>
            <a:fld id="{AD640689-02F2-43A5-AB49-1790F3329E5A}" type="slidenum">
              <a:rPr lang="en-US" smtClean="0"/>
              <a:pPr/>
              <a:t>9</a:t>
            </a:fld>
            <a:r>
              <a:rPr lang="en-US" dirty="0" smtClean="0"/>
              <a:t>/39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5" y="908720"/>
            <a:ext cx="3600400" cy="29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20160"/>
            <a:ext cx="4186223" cy="367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3698448"/>
            <a:ext cx="3271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PHENIX: Phys. Rev. D 82, 012001 (2010)</a:t>
            </a:r>
          </a:p>
          <a:p>
            <a:r>
              <a:rPr lang="pt-BR" sz="1050" dirty="0"/>
              <a:t>STAR: Phys. Rev. C80, 041902(R) (2009)</a:t>
            </a:r>
          </a:p>
          <a:p>
            <a:r>
              <a:rPr lang="en-US" sz="1050" dirty="0" err="1"/>
              <a:t>Tsallis</a:t>
            </a:r>
            <a:r>
              <a:rPr lang="en-US" sz="1050" dirty="0"/>
              <a:t> Blast-Wave model: ZBT </a:t>
            </a:r>
            <a:r>
              <a:rPr lang="en-US" sz="1050" i="1" dirty="0"/>
              <a:t>et al</a:t>
            </a:r>
            <a:r>
              <a:rPr lang="en-US" sz="1050" dirty="0"/>
              <a:t>.,</a:t>
            </a:r>
          </a:p>
          <a:p>
            <a:r>
              <a:rPr lang="en-US" sz="1050" dirty="0"/>
              <a:t>arXiv:1101.1912; JPG 37, 085104 (2010)</a:t>
            </a:r>
          </a:p>
        </p:txBody>
      </p:sp>
    </p:spTree>
    <p:extLst>
      <p:ext uri="{BB962C8B-B14F-4D97-AF65-F5344CB8AC3E}">
        <p14:creationId xmlns:p14="http://schemas.microsoft.com/office/powerpoint/2010/main" val="14132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8559</TotalTime>
  <Words>3229</Words>
  <Application>Microsoft Office PowerPoint</Application>
  <PresentationFormat>On-screen Show (4:3)</PresentationFormat>
  <Paragraphs>605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Default Design</vt:lpstr>
      <vt:lpstr>Equation</vt:lpstr>
      <vt:lpstr>Microsoft Equation 3.0</vt:lpstr>
      <vt:lpstr>MathType 6.0 Equation</vt:lpstr>
      <vt:lpstr>Microsoft Equation</vt:lpstr>
      <vt:lpstr>Recent Results from</vt:lpstr>
      <vt:lpstr>Outline</vt:lpstr>
      <vt:lpstr>pp Baselines of Key Observables</vt:lpstr>
      <vt:lpstr>pp Baseline: Understanding Jets</vt:lpstr>
      <vt:lpstr>pp Baseline: … and dijets</vt:lpstr>
      <vt:lpstr>Charm Cross Section in pp: D0 and D* </vt:lpstr>
      <vt:lpstr>Non-photonic Electrons in pp</vt:lpstr>
      <vt:lpstr>Electrons from charm/bottom in p+p </vt:lpstr>
      <vt:lpstr>J/y spectra in pp</vt:lpstr>
      <vt:lpstr>PowerPoint Presentation</vt:lpstr>
      <vt:lpstr>Cold Nuclear Matter effects in d+Au</vt:lpstr>
      <vt:lpstr>CNM, initial state effects</vt:lpstr>
      <vt:lpstr>CNM on midrapidity Bottomonium</vt:lpstr>
      <vt:lpstr>PowerPoint Presentation</vt:lpstr>
      <vt:lpstr>The Au+Au Initial state fluctuates:  Triangular Flow</vt:lpstr>
      <vt:lpstr>Dihadron Correlations and vn Harmonics at LHC</vt:lpstr>
      <vt:lpstr>PowerPoint Presentation</vt:lpstr>
      <vt:lpstr>Di-Jets: Away side yield vs. pp</vt:lpstr>
      <vt:lpstr>Jet-hadron Correlations</vt:lpstr>
      <vt:lpstr>Jets in Au+Au: Jet-h correlations</vt:lpstr>
      <vt:lpstr>Non-Photonic e-: RdAu and RAA </vt:lpstr>
      <vt:lpstr>Open Charm in Au+Au collisions!</vt:lpstr>
      <vt:lpstr>Consistency between NPE and D0</vt:lpstr>
      <vt:lpstr>J/y in AuAu : pT spectrum</vt:lpstr>
      <vt:lpstr>J/y RAA vs Centrality.</vt:lpstr>
      <vt:lpstr>J/y in Au+Au: Reaction plane</vt:lpstr>
      <vt:lpstr>A new probe: J/y v2</vt:lpstr>
      <vt:lpstr>Bottomonium in Au+Au</vt:lpstr>
      <vt:lpstr>ϒ Suppression in Au+Au</vt:lpstr>
      <vt:lpstr>RHIC Beam-Energy Scan</vt:lpstr>
      <vt:lpstr>BES : Milestones / Goals</vt:lpstr>
      <vt:lpstr>STAR: Excellently suited for BES</vt:lpstr>
      <vt:lpstr>Search for the QCD Critical Point</vt:lpstr>
      <vt:lpstr>p, K, p ratio fluctuations in BES</vt:lpstr>
      <vt:lpstr>Excitation Function for ndyn,K/p</vt:lpstr>
      <vt:lpstr>Net-Proton Distributions</vt:lpstr>
      <vt:lpstr>Higher Moments of Net Protons </vt:lpstr>
      <vt:lpstr>A Final Treat: Discovery of ((_^4)He ) ̅</vt:lpstr>
      <vt:lpstr>Conclusions</vt:lpstr>
      <vt:lpstr>Backup</vt:lpstr>
      <vt:lpstr>The STAR Experiment</vt:lpstr>
      <vt:lpstr>Particle Identification at STAR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Manuel Calderón de la Barca Sánchez</dc:creator>
  <cp:lastModifiedBy>Manuel</cp:lastModifiedBy>
  <cp:revision>188</cp:revision>
  <dcterms:created xsi:type="dcterms:W3CDTF">2004-11-13T21:19:34Z</dcterms:created>
  <dcterms:modified xsi:type="dcterms:W3CDTF">2011-07-20T15:52:57Z</dcterms:modified>
</cp:coreProperties>
</file>