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9" r:id="rId2"/>
    <p:sldId id="292" r:id="rId3"/>
    <p:sldId id="278" r:id="rId4"/>
    <p:sldId id="258" r:id="rId5"/>
    <p:sldId id="281" r:id="rId6"/>
    <p:sldId id="282" r:id="rId7"/>
    <p:sldId id="280" r:id="rId8"/>
    <p:sldId id="293" r:id="rId9"/>
    <p:sldId id="261" r:id="rId10"/>
    <p:sldId id="300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3" r:id="rId19"/>
    <p:sldId id="294" r:id="rId20"/>
    <p:sldId id="285" r:id="rId21"/>
    <p:sldId id="277" r:id="rId22"/>
    <p:sldId id="287" r:id="rId23"/>
    <p:sldId id="301" r:id="rId24"/>
    <p:sldId id="295" r:id="rId25"/>
    <p:sldId id="284" r:id="rId26"/>
    <p:sldId id="272" r:id="rId27"/>
    <p:sldId id="289" r:id="rId28"/>
    <p:sldId id="297" r:id="rId29"/>
    <p:sldId id="275" r:id="rId30"/>
    <p:sldId id="302" r:id="rId31"/>
    <p:sldId id="303" r:id="rId32"/>
    <p:sldId id="304" r:id="rId3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000"/>
    <a:srgbClr val="800080"/>
    <a:srgbClr val="008000"/>
    <a:srgbClr val="FF00FF"/>
    <a:srgbClr val="00FF00"/>
    <a:srgbClr val="008080"/>
    <a:srgbClr val="808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8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04D04-9C48-4A16-968F-948BD310E807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0FD4E-5742-4C84-9109-DA8FCB36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1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E5FF63-F036-4457-BC6E-58A4CAAF8060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AD24D5-0555-457A-9152-87A16AC5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24D5-0555-457A-9152-87A16AC5C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7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24D5-0555-457A-9152-87A16AC5CC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3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24D5-0555-457A-9152-87A16AC5CC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D24D5-0555-457A-9152-87A16AC5CC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5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8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93FD8-D6B9-4177-ADE6-CAA17AD68F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9346"/>
            <a:ext cx="7620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4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4572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52700" y="6400800"/>
            <a:ext cx="4038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A93FD8-D6B9-4177-ADE6-CAA17AD68F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89346"/>
            <a:ext cx="7620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9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5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9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9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3FD8-D6B9-4177-ADE6-CAA17AD68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70.png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6576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924800" cy="232936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noFill/>
                  <a:prstDash val="solid"/>
                </a:ln>
                <a:solidFill>
                  <a:srgbClr val="008000"/>
                </a:solidFill>
              </a:rPr>
              <a:t>Gluon Polarization in Longitudinally Polarized pp Collisions at STAR</a:t>
            </a:r>
            <a:endParaRPr lang="en-US" b="1" dirty="0">
              <a:ln w="19050">
                <a:noFill/>
                <a:prstDash val="solid"/>
              </a:ln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78854"/>
            <a:ext cx="6400800" cy="645546"/>
          </a:xfrm>
          <a:ln>
            <a:noFill/>
          </a:ln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Zilong</a:t>
            </a:r>
            <a:r>
              <a:rPr lang="en-US" b="1" dirty="0" smtClean="0">
                <a:solidFill>
                  <a:schemeClr val="tx1"/>
                </a:solidFill>
              </a:rPr>
              <a:t> Chang</a:t>
            </a:r>
          </a:p>
          <a:p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3" b="12104"/>
          <a:stretch/>
        </p:blipFill>
        <p:spPr>
          <a:xfrm>
            <a:off x="3682234" y="5715000"/>
            <a:ext cx="2566166" cy="54864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"/>
            <a:ext cx="27432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0852" y="4785360"/>
            <a:ext cx="83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For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478536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Collaboration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1" name="Group 6"/>
          <p:cNvGrpSpPr>
            <a:grpSpLocks noChangeAspect="1"/>
          </p:cNvGrpSpPr>
          <p:nvPr/>
        </p:nvGrpSpPr>
        <p:grpSpPr bwMode="auto">
          <a:xfrm>
            <a:off x="3429000" y="4648200"/>
            <a:ext cx="1409382" cy="731520"/>
            <a:chOff x="1728" y="274"/>
            <a:chExt cx="1075" cy="672"/>
          </a:xfrm>
        </p:grpSpPr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1728" y="274"/>
              <a:ext cx="672" cy="67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altLang="en-US" sz="2400" b="1" i="1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963" y="463"/>
              <a:ext cx="840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STAR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aper_theoryuncertainty_NNPD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5" r="49897"/>
          <a:stretch/>
        </p:blipFill>
        <p:spPr>
          <a:xfrm>
            <a:off x="3048000" y="4069080"/>
            <a:ext cx="3165227" cy="2103120"/>
          </a:xfrm>
          <a:prstGeom prst="rect">
            <a:avLst/>
          </a:prstGeom>
        </p:spPr>
      </p:pic>
      <p:pic>
        <p:nvPicPr>
          <p:cNvPr id="14" name="Picture 13" descr="Paper_theoryuncertainty_CT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8" r="50979"/>
          <a:stretch/>
        </p:blipFill>
        <p:spPr>
          <a:xfrm>
            <a:off x="224225" y="4069080"/>
            <a:ext cx="2976175" cy="2103120"/>
          </a:xfrm>
          <a:prstGeom prst="rect">
            <a:avLst/>
          </a:prstGeom>
        </p:spPr>
      </p:pic>
      <p:pic>
        <p:nvPicPr>
          <p:cNvPr id="12" name="Picture 11" descr="Paper_yield_com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6329382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Inclusive Jet Cross Section from 2009 Data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943600" y="3276600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1600" dirty="0" smtClean="0"/>
              <a:t>Good agreement with several NLO </a:t>
            </a:r>
            <a:r>
              <a:rPr lang="en-US" altLang="en-US" sz="1600" dirty="0" err="1" smtClean="0"/>
              <a:t>pQCD</a:t>
            </a:r>
            <a:r>
              <a:rPr lang="en-US" altLang="en-US" sz="1600" dirty="0" smtClean="0"/>
              <a:t> calculations after </a:t>
            </a:r>
            <a:r>
              <a:rPr lang="en-US" altLang="en-US" sz="1600" dirty="0" err="1" smtClean="0"/>
              <a:t>hadronization</a:t>
            </a:r>
            <a:r>
              <a:rPr lang="en-US" altLang="en-US" sz="1600" dirty="0" smtClean="0"/>
              <a:t> and underlying event correction is applied</a:t>
            </a:r>
          </a:p>
          <a:p>
            <a:pPr>
              <a:spcBef>
                <a:spcPct val="15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Inclusive jet cross sections also calculated in two sub </a:t>
            </a:r>
            <a:r>
              <a:rPr lang="el-GR" altLang="en-US" sz="1600" dirty="0" smtClean="0">
                <a:solidFill>
                  <a:srgbClr val="FF0000"/>
                </a:solidFill>
              </a:rPr>
              <a:t>η</a:t>
            </a:r>
            <a:r>
              <a:rPr lang="en-US" altLang="en-US" sz="1600" dirty="0" smtClean="0">
                <a:solidFill>
                  <a:srgbClr val="FF0000"/>
                </a:solidFill>
              </a:rPr>
              <a:t> ranges 0 &lt; |</a:t>
            </a:r>
            <a:r>
              <a:rPr lang="el-GR" altLang="en-US" sz="1600" dirty="0" smtClean="0">
                <a:solidFill>
                  <a:srgbClr val="FF0000"/>
                </a:solidFill>
              </a:rPr>
              <a:t>η</a:t>
            </a:r>
            <a:r>
              <a:rPr lang="en-US" altLang="en-US" sz="1600" dirty="0" smtClean="0">
                <a:solidFill>
                  <a:srgbClr val="FF0000"/>
                </a:solidFill>
              </a:rPr>
              <a:t>| &lt; 0.5 and 0.5 &lt; |</a:t>
            </a:r>
            <a:r>
              <a:rPr lang="el-GR" altLang="en-US" sz="1600" dirty="0" smtClean="0">
                <a:solidFill>
                  <a:srgbClr val="FF0000"/>
                </a:solidFill>
              </a:rPr>
              <a:t>η</a:t>
            </a:r>
            <a:r>
              <a:rPr lang="en-US" altLang="en-US" sz="1600" dirty="0" smtClean="0">
                <a:solidFill>
                  <a:srgbClr val="FF0000"/>
                </a:solidFill>
              </a:rPr>
              <a:t>| &lt; 1.0</a:t>
            </a:r>
          </a:p>
          <a:p>
            <a:pPr>
              <a:spcBef>
                <a:spcPct val="15000"/>
              </a:spcBef>
            </a:pPr>
            <a:r>
              <a:rPr lang="en-US" altLang="en-US" sz="1600" dirty="0" smtClean="0">
                <a:solidFill>
                  <a:srgbClr val="0000FF"/>
                </a:solidFill>
              </a:rPr>
              <a:t>Jet production well understood at STAR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758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X. Li for the STAR collaboration, DIS 2015 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SV Dg chi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4953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DSSV – First Global Analysis with Polarized Jets Data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3" name="Picture 4" descr="DSSV STAR jets fit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800600" cy="19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SSV Dg vs x"/>
          <p:cNvPicPr>
            <a:picLocks noChangeAspect="1" noChangeArrowheads="1"/>
          </p:cNvPicPr>
          <p:nvPr/>
        </p:nvPicPr>
        <p:blipFill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352800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5257800"/>
            <a:ext cx="7543800" cy="129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/>
              <a:t>The first global NLO analysis to include inclusive DIS, SIDIS, and </a:t>
            </a:r>
            <a:r>
              <a:rPr lang="en-US" altLang="en-US" sz="1800" b="1" dirty="0" smtClean="0"/>
              <a:t>RHIC pp data </a:t>
            </a:r>
            <a:r>
              <a:rPr lang="en-US" altLang="en-US" sz="1800" dirty="0" smtClean="0"/>
              <a:t>on an equal footing</a:t>
            </a:r>
          </a:p>
          <a:p>
            <a:r>
              <a:rPr lang="en-US" altLang="en-US" sz="1800" dirty="0" smtClean="0">
                <a:solidFill>
                  <a:srgbClr val="FF0000"/>
                </a:solidFill>
              </a:rPr>
              <a:t>Found relatively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small gluon polarization </a:t>
            </a:r>
            <a:r>
              <a:rPr lang="en-US" altLang="en-US" sz="1800" dirty="0" smtClean="0">
                <a:solidFill>
                  <a:srgbClr val="FF0000"/>
                </a:solidFill>
              </a:rPr>
              <a:t>within the region 0.05 &lt; x &lt; 0.2 that was sampled by the STAR 2006 data</a:t>
            </a:r>
          </a:p>
          <a:p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33400" y="581458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 b="1" dirty="0"/>
              <a:t>de Florian et al., PRL 101, 072001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Improvements for 2009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762000"/>
            <a:ext cx="7772400" cy="556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 smtClean="0"/>
              <a:t>2009 jet patch trigger upgrades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Overlapping jet patches and lower E</a:t>
            </a:r>
            <a:r>
              <a:rPr lang="en-US" altLang="en-US" sz="1800" baseline="-25000" dirty="0" smtClean="0"/>
              <a:t>T</a:t>
            </a:r>
            <a:r>
              <a:rPr lang="en-US" altLang="en-US" sz="1800" dirty="0" smtClean="0"/>
              <a:t> threshold improve efficiency and reduce trigger bias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Net increase of 37% in jet acceptance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Remove beam-beam counter trigger requirement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Trigger more efficiently at high jet </a:t>
            </a:r>
            <a:r>
              <a:rPr lang="en-US" altLang="en-US" sz="1800" dirty="0" err="1" smtClean="0"/>
              <a:t>p</a:t>
            </a:r>
            <a:r>
              <a:rPr lang="en-US" altLang="en-US" sz="1800" baseline="-25000" dirty="0" err="1" smtClean="0"/>
              <a:t>T</a:t>
            </a:r>
            <a:endParaRPr lang="en-US" altLang="en-US" sz="1800" baseline="-250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800" dirty="0" smtClean="0"/>
              <a:t>Measure non-collision background</a:t>
            </a:r>
          </a:p>
          <a:p>
            <a:r>
              <a:rPr lang="en-US" altLang="en-US" sz="1800" b="1" dirty="0" smtClean="0">
                <a:solidFill>
                  <a:srgbClr val="FF0000"/>
                </a:solidFill>
              </a:rPr>
              <a:t>Increased trigger rate and reduced thresholds enabled by DAQ1000</a:t>
            </a:r>
          </a:p>
          <a:p>
            <a:r>
              <a:rPr lang="en-US" altLang="en-US" sz="1800" b="1" dirty="0" smtClean="0">
                <a:solidFill>
                  <a:srgbClr val="800080"/>
                </a:solidFill>
              </a:rPr>
              <a:t>Sampled ~ 4 times the figure-of-merit relative to 2006</a:t>
            </a:r>
          </a:p>
          <a:p>
            <a:r>
              <a:rPr lang="en-US" altLang="en-US" sz="1800" b="1" dirty="0" smtClean="0">
                <a:solidFill>
                  <a:srgbClr val="0000FF"/>
                </a:solidFill>
              </a:rPr>
              <a:t>Nearly 20-fold increase in event statistics</a:t>
            </a:r>
          </a:p>
          <a:p>
            <a:r>
              <a:rPr lang="en-US" altLang="en-US" sz="1800" b="1" dirty="0" smtClean="0">
                <a:solidFill>
                  <a:srgbClr val="FF00FF"/>
                </a:solidFill>
              </a:rPr>
              <a:t>Improvements in jet reconstruction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rgbClr val="FF00FF"/>
                </a:solidFill>
              </a:rPr>
              <a:t>Subtract 100% of track momentum from struck tower energy (2009) instead of MIP (2006)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rgbClr val="FF00FF"/>
                </a:solidFill>
              </a:rPr>
              <a:t>Overall jet energy resolution improved from 23% to 18%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1800" dirty="0" smtClean="0">
                <a:solidFill>
                  <a:srgbClr val="FF00FF"/>
                </a:solidFill>
              </a:rPr>
              <a:t>Switch from mid-point cone with cone radius 0.7 to anti-</a:t>
            </a:r>
            <a:r>
              <a:rPr lang="en-US" altLang="en-US" sz="1800" dirty="0" err="1" smtClean="0">
                <a:solidFill>
                  <a:srgbClr val="FF00FF"/>
                </a:solidFill>
              </a:rPr>
              <a:t>k</a:t>
            </a:r>
            <a:r>
              <a:rPr lang="en-US" altLang="en-US" sz="1800" baseline="-25000" dirty="0" err="1" smtClean="0">
                <a:solidFill>
                  <a:srgbClr val="FF00FF"/>
                </a:solidFill>
              </a:rPr>
              <a:t>T</a:t>
            </a:r>
            <a:r>
              <a:rPr lang="en-US" altLang="en-US" sz="1800" dirty="0">
                <a:solidFill>
                  <a:srgbClr val="FF00FF"/>
                </a:solidFill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</a:rPr>
              <a:t>with jet parameter 0.6 (a. less susceptible to soft diffusion and underlying events; b. increase in statistics)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Inclusive Jet A</a:t>
            </a:r>
            <a:r>
              <a:rPr lang="en-US" sz="2400" baseline="-25000" dirty="0" smtClean="0"/>
              <a:t>LL</a:t>
            </a:r>
            <a:r>
              <a:rPr lang="en-US" sz="2400" dirty="0" smtClean="0"/>
              <a:t> from 2009 Data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3" name="Picture 2" descr="C:\User_files\STAR\GPC_work\Jets_2009\Figure_macros\Unpacked\jet-prl-figs\JetALL Jul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8680"/>
            <a:ext cx="4094428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arXiv:1405.5134</a:t>
            </a:r>
            <a:endParaRPr lang="en-US" sz="1600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19600" y="838200"/>
            <a:ext cx="4572000" cy="323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2009 STAR inclusive jet A</a:t>
            </a:r>
            <a:r>
              <a:rPr lang="en-US" altLang="en-US" sz="1800" baseline="-25000" dirty="0">
                <a:solidFill>
                  <a:schemeClr val="tx1"/>
                </a:solidFill>
                <a:latin typeface="+mn-lt"/>
              </a:rPr>
              <a:t>LL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 measurements are a factor of 3 (high-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) to &gt;4 (low-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p</a:t>
            </a:r>
            <a:r>
              <a:rPr lang="en-US" altLang="en-US" sz="1800" baseline="-250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) more precise than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2006</a:t>
            </a: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+mn-lt"/>
                <a:cs typeface="Arial" charset="0"/>
              </a:rPr>
              <a:t>LL</a:t>
            </a:r>
            <a:r>
              <a:rPr lang="en-US" altLang="en-US" sz="1800" dirty="0" smtClean="0">
                <a:solidFill>
                  <a:srgbClr val="FF0000"/>
                </a:solidFill>
                <a:latin typeface="+mn-lt"/>
                <a:cs typeface="Arial" charset="0"/>
              </a:rPr>
              <a:t> falls in the middle among several recent polarized PDF fit predictions</a:t>
            </a:r>
            <a:endParaRPr lang="en-US" altLang="en-US" sz="1800" dirty="0">
              <a:solidFill>
                <a:srgbClr val="FF0000"/>
              </a:solidFill>
              <a:latin typeface="+mn-lt"/>
              <a:cs typeface="Arial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Arial" charset="0"/>
              </a:rPr>
              <a:t>A</a:t>
            </a:r>
            <a:r>
              <a:rPr lang="en-US" altLang="en-US" sz="1800" baseline="-25000" dirty="0">
                <a:cs typeface="Arial" charset="0"/>
              </a:rPr>
              <a:t>LL</a:t>
            </a:r>
            <a:r>
              <a:rPr lang="en-US" altLang="en-US" sz="1800" dirty="0">
                <a:cs typeface="Arial" charset="0"/>
              </a:rPr>
              <a:t> is somewhat larger than predictions from the </a:t>
            </a:r>
            <a:r>
              <a:rPr lang="en-US" altLang="en-US" sz="1800" b="1" dirty="0">
                <a:solidFill>
                  <a:srgbClr val="008000"/>
                </a:solidFill>
                <a:cs typeface="Arial" charset="0"/>
              </a:rPr>
              <a:t>2008 DSSV</a:t>
            </a:r>
            <a:r>
              <a:rPr lang="en-US" altLang="en-US" sz="180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altLang="en-US" sz="1800" dirty="0">
                <a:cs typeface="Arial" charset="0"/>
              </a:rPr>
              <a:t>fit</a:t>
            </a:r>
          </a:p>
          <a:p>
            <a:pPr lvl="1">
              <a:spcBef>
                <a:spcPts val="90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Points toward positive </a:t>
            </a:r>
            <a:r>
              <a:rPr lang="el-GR" altLang="en-US" sz="1800" dirty="0">
                <a:solidFill>
                  <a:srgbClr val="0000FF"/>
                </a:solidFill>
                <a:cs typeface="Arial"/>
              </a:rPr>
              <a:t>Δ</a:t>
            </a:r>
            <a:r>
              <a:rPr lang="en-US" altLang="en-US" sz="1800" dirty="0">
                <a:solidFill>
                  <a:srgbClr val="0000FF"/>
                </a:solidFill>
                <a:cs typeface="Arial"/>
              </a:rPr>
              <a:t>g in the accessible x </a:t>
            </a:r>
            <a:r>
              <a:rPr lang="en-US" altLang="en-US" sz="1800" dirty="0" smtClean="0">
                <a:solidFill>
                  <a:srgbClr val="0000FF"/>
                </a:solidFill>
                <a:cs typeface="Arial"/>
              </a:rPr>
              <a:t>region</a:t>
            </a:r>
            <a:endParaRPr lang="en-US" altLang="en-US" sz="1800" dirty="0">
              <a:solidFill>
                <a:srgbClr val="0000FF"/>
              </a:solidFill>
              <a:cs typeface="Arial"/>
            </a:endParaRPr>
          </a:p>
        </p:txBody>
      </p:sp>
      <p:pic>
        <p:nvPicPr>
          <p:cNvPr id="10" name="Picture 5" descr="DSSV Dg chi2"/>
          <p:cNvPicPr>
            <a:picLocks noChangeAspect="1" noChangeArrowheads="1"/>
          </p:cNvPicPr>
          <p:nvPr/>
        </p:nvPicPr>
        <p:blipFill rotWithShape="1">
          <a:blip r:embed="rId3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/>
          <a:stretch/>
        </p:blipFill>
        <p:spPr bwMode="auto">
          <a:xfrm>
            <a:off x="4495800" y="3962400"/>
            <a:ext cx="4468343" cy="20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 New Polarized Distribution Fits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3" name="Picture 4" descr="C:\User_files\STAR\Talks\PANIC14\DSSV 2014 PhysRevLett.113.012001 jet fi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334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_files\STAR\Talks\PANIC14\NNPDFPol1.1 1406.5539 gluon polarizatio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45" y="1143000"/>
            <a:ext cx="3343455" cy="33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DSSV, PRL 113, </a:t>
            </a:r>
            <a:r>
              <a:rPr lang="en-US" sz="1600" b="1" dirty="0"/>
              <a:t>012001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685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NNPDF, NPB 887.276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" y="4419600"/>
                <a:ext cx="8839200" cy="20574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/>
                  <a:t>Both DSSV and NNPDF have released new polarized PDF fits</a:t>
                </a: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Both find 2009 STAR jet A</a:t>
                </a:r>
                <a:r>
                  <a:rPr lang="en-US" sz="1800" baseline="-25000" dirty="0" smtClean="0">
                    <a:solidFill>
                      <a:srgbClr val="FF0000"/>
                    </a:solidFill>
                  </a:rPr>
                  <a:t>LL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results provide significantly tighter constraints on gluon polarization than previous measurements</a:t>
                </a:r>
              </a:p>
              <a:p>
                <a:r>
                  <a:rPr lang="en-US" sz="1800" dirty="0" smtClean="0">
                    <a:solidFill>
                      <a:srgbClr val="0000FF"/>
                    </a:solidFill>
                  </a:rPr>
                  <a:t>Both find evidence for positive gluon polarization in the region x &gt; 0.05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rgbClr val="0000FF"/>
                    </a:solidFill>
                  </a:rPr>
                  <a:t>DSSV: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0.19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−0.05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+0.06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</a:rPr>
                  <a:t>                      at 90% C.L.    for x &gt; 0.05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1800" dirty="0" smtClean="0">
                    <a:solidFill>
                      <a:srgbClr val="0000FF"/>
                    </a:solidFill>
                  </a:rPr>
                  <a:t>NNPDF: 0.23 ± 0.07                for 0.05 &lt; x &lt; 0.5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19600"/>
                <a:ext cx="8839200" cy="2057400"/>
              </a:xfrm>
              <a:prstGeom prst="rect">
                <a:avLst/>
              </a:prstGeom>
              <a:blipFill rotWithShape="0">
                <a:blip r:embed="rId6"/>
                <a:stretch>
                  <a:fillRect l="-414" t="-1479" b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2012 pp 510 </a:t>
            </a:r>
            <a:r>
              <a:rPr lang="en-US" sz="2400" dirty="0" err="1" smtClean="0"/>
              <a:t>GeV</a:t>
            </a:r>
            <a:r>
              <a:rPr lang="en-US" sz="2400" dirty="0" smtClean="0"/>
              <a:t> Run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143000"/>
                <a:ext cx="8382000" cy="4709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510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GeV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longitudinally polarized pp collisions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average polarization 53% 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nalysis of data of integrated </a:t>
                </a:r>
                <a:r>
                  <a:rPr lang="en-US" dirty="0">
                    <a:solidFill>
                      <a:schemeClr val="tx1"/>
                    </a:solidFill>
                  </a:rPr>
                  <a:t>luminosity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pb</m:t>
                        </m:r>
                      </m:e>
                      <m:sup>
                        <m:r>
                          <a:rPr lang="en-US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80008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510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GeV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provides sensitivity to smaller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x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g</a:t>
                </a:r>
                <a:endParaRPr lang="en-US" b="1" baseline="-250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Same jet reconstruction method except using smaller cone radius R </a:t>
                </a:r>
                <a:r>
                  <a:rPr lang="en-US" b="1" dirty="0"/>
                  <a:t>= 0.5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Reduced pile-up effects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/>
                  <a:t>Better matching probability from </a:t>
                </a:r>
                <a:r>
                  <a:rPr lang="en-US" dirty="0" smtClean="0"/>
                  <a:t>detector </a:t>
                </a:r>
                <a:r>
                  <a:rPr lang="en-US" dirty="0"/>
                  <a:t>jet to </a:t>
                </a:r>
                <a:r>
                  <a:rPr lang="en-US" dirty="0" err="1" smtClean="0"/>
                  <a:t>parton</a:t>
                </a:r>
                <a:r>
                  <a:rPr lang="en-US" dirty="0" smtClean="0"/>
                  <a:t> </a:t>
                </a:r>
                <a:r>
                  <a:rPr lang="en-US" dirty="0"/>
                  <a:t>jet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00FF"/>
                    </a:solidFill>
                  </a:rPr>
                  <a:t>|</a:t>
                </a:r>
                <a:r>
                  <a:rPr lang="el-GR" b="1" dirty="0">
                    <a:solidFill>
                      <a:srgbClr val="0000FF"/>
                    </a:solidFill>
                  </a:rPr>
                  <a:t>η</a:t>
                </a:r>
                <a:r>
                  <a:rPr lang="en-US" b="1" dirty="0">
                    <a:solidFill>
                      <a:srgbClr val="0000FF"/>
                    </a:solidFill>
                  </a:rPr>
                  <a:t>| &lt; 0.9</a:t>
                </a:r>
              </a:p>
              <a:p>
                <a:pPr marL="742950" lvl="1" indent="-285750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FF"/>
                    </a:solidFill>
                  </a:rPr>
                  <a:t>Narrower vertex distribution in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2012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FF"/>
                    </a:solidFill>
                  </a:rPr>
                  <a:t>Non-collision background and transverse residual double spin asymmetry found to make negligible contributions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8382000" cy="4709494"/>
              </a:xfrm>
              <a:prstGeom prst="rect">
                <a:avLst/>
              </a:prstGeom>
              <a:blipFill rotWithShape="0">
                <a:blip r:embed="rId2"/>
                <a:stretch>
                  <a:fillRect l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56769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2012 Inclusive Jet A</a:t>
            </a:r>
            <a:r>
              <a:rPr lang="en-US" sz="2400" baseline="-25000" dirty="0" smtClean="0"/>
              <a:t>LL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0" y="2209800"/>
                <a:ext cx="3276600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Calibri"/>
                  </a:rPr>
                  <a:t>Trigger and reconstruction bias dominates the systematic uncertainties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Relative luminosity systematic uncertainty is 4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/>
                  </a:rPr>
                  <a:t>10</a:t>
                </a:r>
                <a:r>
                  <a:rPr lang="en-US" baseline="30000" dirty="0" smtClean="0">
                    <a:solidFill>
                      <a:srgbClr val="FF0000"/>
                    </a:solidFill>
                    <a:latin typeface="Calibri"/>
                  </a:rPr>
                  <a:t>-4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30000" dirty="0">
                  <a:solidFill>
                    <a:srgbClr val="800080"/>
                  </a:solidFill>
                  <a:latin typeface="Calibri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30000" dirty="0" smtClean="0">
                  <a:solidFill>
                    <a:srgbClr val="800080"/>
                  </a:solidFill>
                  <a:latin typeface="Calibri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  <a:latin typeface="Calibri"/>
                  </a:rPr>
                  <a:t>Results agree well with latest NLO predictions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209800"/>
                <a:ext cx="3276600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1115" t="-1527" r="-2416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029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i="1" dirty="0" smtClean="0"/>
              <a:t>systematics will be reduced in the final results (coming soon)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81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5919815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2012 Inclusive Jet A</a:t>
            </a:r>
            <a:r>
              <a:rPr lang="en-US" sz="2400" baseline="-25000" dirty="0" smtClean="0"/>
              <a:t>LL</a:t>
            </a:r>
            <a:r>
              <a:rPr lang="en-US" sz="2400" dirty="0" smtClean="0"/>
              <a:t> with 2009 Data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5727" y="1967345"/>
            <a:ext cx="3041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collision energy extends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T</a:t>
            </a:r>
            <a:r>
              <a:rPr lang="en-US" dirty="0" smtClean="0"/>
              <a:t> = </a:t>
            </a:r>
            <a:r>
              <a:rPr lang="en-US" i="1" dirty="0" smtClean="0"/>
              <a:t>2p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/ √</a:t>
            </a:r>
            <a:r>
              <a:rPr lang="en-US" i="1" dirty="0" smtClean="0"/>
              <a:t>s to</a:t>
            </a:r>
            <a:r>
              <a:rPr lang="en-US" dirty="0" smtClean="0"/>
              <a:t> lower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80008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510 GeV results agree well with 200 GeV data in the overlapping </a:t>
            </a:r>
            <a:r>
              <a:rPr lang="en-US" i="1" dirty="0" err="1" smtClean="0">
                <a:solidFill>
                  <a:srgbClr val="FF0000"/>
                </a:solidFill>
              </a:rPr>
              <a:t>x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Increased Precision at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 Coming </a:t>
            </a:r>
            <a:r>
              <a:rPr lang="en-US" dirty="0"/>
              <a:t>S</a:t>
            </a:r>
            <a:r>
              <a:rPr lang="en-US" sz="2400" dirty="0" smtClean="0"/>
              <a:t>oon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486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b="1" dirty="0"/>
              <a:t>STAR also anticipates significant future reductions in the uncertainties for 200 GeV collisions relative to the 2009 </a:t>
            </a:r>
            <a:r>
              <a:rPr lang="en-US" altLang="en-US" b="1" dirty="0" smtClean="0"/>
              <a:t>results thanks to the RHIC 2015 run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5772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Inclusive jet 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sz="2400" b="1" dirty="0">
                <a:latin typeface="Calibri"/>
              </a:rPr>
              <a:t>π</a:t>
            </a:r>
            <a:r>
              <a:rPr lang="en-US" sz="2400" b="1" baseline="30000" dirty="0" smtClean="0">
                <a:latin typeface="Calibri"/>
              </a:rPr>
              <a:t>0</a:t>
            </a:r>
            <a:r>
              <a:rPr lang="en-US" sz="2400" b="1" dirty="0">
                <a:latin typeface="Calibri"/>
              </a:rPr>
              <a:t> </a:t>
            </a:r>
            <a:r>
              <a:rPr lang="en-US" sz="2400" b="1" dirty="0" smtClean="0">
                <a:latin typeface="Calibri"/>
              </a:rPr>
              <a:t>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Di-jet measurements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7160"/>
            <a:ext cx="8305800" cy="701040"/>
          </a:xfrm>
        </p:spPr>
        <p:txBody>
          <a:bodyPr>
            <a:no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Introduction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Inclusive jet 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π</a:t>
            </a:r>
            <a:r>
              <a:rPr lang="en-US" sz="2400" baseline="30000" dirty="0" smtClean="0"/>
              <a:t>0</a:t>
            </a:r>
            <a:r>
              <a:rPr lang="en-US" sz="2400" dirty="0"/>
              <a:t> </a:t>
            </a:r>
            <a:r>
              <a:rPr lang="en-US" sz="2400" dirty="0" smtClean="0"/>
              <a:t>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Di-jet 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/>
              <a:t>Conclusion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Calibri"/>
              </a:rPr>
              <a:t>π</a:t>
            </a:r>
            <a:r>
              <a:rPr lang="en-US" sz="2400" baseline="30000" dirty="0" smtClean="0">
                <a:latin typeface="Calibri"/>
              </a:rPr>
              <a:t>0</a:t>
            </a:r>
            <a:r>
              <a:rPr lang="en-US" sz="2400" dirty="0">
                <a:latin typeface="Calibri"/>
              </a:rPr>
              <a:t> </a:t>
            </a:r>
            <a:r>
              <a:rPr lang="en-US" dirty="0">
                <a:latin typeface="Calibri"/>
              </a:rPr>
              <a:t>M</a:t>
            </a:r>
            <a:r>
              <a:rPr lang="en-US" sz="2400" dirty="0" smtClean="0">
                <a:latin typeface="Calibri"/>
              </a:rPr>
              <a:t>easurements at STAR</a:t>
            </a:r>
            <a:endParaRPr lang="en-US" sz="2400" baseline="30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40072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166" y="1143000"/>
            <a:ext cx="426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Studied </a:t>
            </a:r>
            <a:r>
              <a:rPr lang="el-GR" b="1" dirty="0"/>
              <a:t>π</a:t>
            </a:r>
            <a:r>
              <a:rPr lang="en-US" b="1" baseline="30000" dirty="0"/>
              <a:t>0</a:t>
            </a:r>
            <a:r>
              <a:rPr lang="en-US" baseline="30000" dirty="0"/>
              <a:t> </a:t>
            </a:r>
            <a:r>
              <a:rPr lang="en-US" dirty="0"/>
              <a:t> </a:t>
            </a:r>
            <a:r>
              <a:rPr lang="en-US" dirty="0" smtClean="0"/>
              <a:t>production at </a:t>
            </a:r>
            <a:r>
              <a:rPr lang="en-US" b="1" dirty="0" smtClean="0"/>
              <a:t>0.8 &lt; </a:t>
            </a:r>
            <a:r>
              <a:rPr lang="el-GR" b="1" dirty="0" smtClean="0"/>
              <a:t>η</a:t>
            </a:r>
            <a:r>
              <a:rPr lang="en-US" b="1" dirty="0" smtClean="0"/>
              <a:t> &lt; 2 </a:t>
            </a:r>
            <a:r>
              <a:rPr lang="en-US" dirty="0" smtClean="0"/>
              <a:t>in 200 </a:t>
            </a:r>
            <a:r>
              <a:rPr lang="en-US" dirty="0" err="1" smtClean="0"/>
              <a:t>GeV</a:t>
            </a:r>
            <a:r>
              <a:rPr lang="en-US" dirty="0" smtClean="0"/>
              <a:t> pp collisions from 2006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Measure </a:t>
            </a:r>
            <a:r>
              <a:rPr lang="el-GR" b="1" dirty="0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 from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baseline="30000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 decay in electromagnetic </a:t>
            </a:r>
            <a:r>
              <a:rPr lang="en-US" dirty="0" smtClean="0">
                <a:solidFill>
                  <a:srgbClr val="FF0000"/>
                </a:solidFill>
              </a:rPr>
              <a:t>calorimeter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72824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PRD.89.012001</a:t>
            </a:r>
            <a:endParaRPr lang="en-US" sz="1600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5143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5525869"/>
            <a:ext cx="45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 has measured the inclusive </a:t>
            </a:r>
            <a:r>
              <a:rPr lang="el-GR" dirty="0"/>
              <a:t>π</a:t>
            </a:r>
            <a:r>
              <a:rPr lang="en-US" baseline="30000" dirty="0" smtClean="0"/>
              <a:t>0 </a:t>
            </a:r>
            <a:r>
              <a:rPr lang="en-US" dirty="0" smtClean="0"/>
              <a:t> cross section over a wide pseudo-rapidity range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27" y="3581400"/>
            <a:ext cx="356534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Inclusive </a:t>
            </a:r>
            <a:r>
              <a:rPr lang="el-GR" sz="2400" dirty="0"/>
              <a:t>π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Double Spin </a:t>
            </a:r>
            <a:r>
              <a:rPr lang="en-US" dirty="0"/>
              <a:t>A</a:t>
            </a:r>
            <a:r>
              <a:rPr lang="en-US" sz="2400" dirty="0" smtClean="0"/>
              <a:t>symmetry A</a:t>
            </a:r>
            <a:r>
              <a:rPr lang="en-US" sz="2400" baseline="-25000" dirty="0" smtClean="0"/>
              <a:t>LL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305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PRD.89.012001</a:t>
            </a:r>
            <a:endParaRPr lang="en-US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457575" cy="27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038600"/>
            <a:ext cx="2257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NPB 887.276: NNPDFpol1.1 prediction with STAR 200 </a:t>
            </a:r>
            <a:r>
              <a:rPr lang="en-US" sz="1600" b="1" dirty="0" err="1" smtClean="0"/>
              <a:t>GeV</a:t>
            </a:r>
            <a:r>
              <a:rPr lang="en-US" sz="1600" b="1" dirty="0"/>
              <a:t> </a:t>
            </a:r>
            <a:r>
              <a:rPr lang="en-US" sz="1600" b="1" dirty="0" smtClean="0"/>
              <a:t>data  (0.8 &lt; </a:t>
            </a:r>
            <a:r>
              <a:rPr lang="el-GR" sz="1600" b="1" dirty="0" smtClean="0"/>
              <a:t>η</a:t>
            </a:r>
            <a:r>
              <a:rPr lang="en-US" sz="1600" b="1" dirty="0" smtClean="0"/>
              <a:t> &lt; 2.0)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37715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Needs greater precision to constrain NLO fit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3054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73183"/>
            <a:ext cx="5105400" cy="2932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Inclusive </a:t>
            </a:r>
            <a:r>
              <a:rPr lang="el-GR" sz="2400" dirty="0"/>
              <a:t>π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Double </a:t>
            </a:r>
            <a:r>
              <a:rPr lang="en-US" dirty="0"/>
              <a:t>S</a:t>
            </a:r>
            <a:r>
              <a:rPr lang="en-US" sz="2400" dirty="0" smtClean="0"/>
              <a:t>pin </a:t>
            </a:r>
            <a:r>
              <a:rPr lang="en-US" dirty="0"/>
              <a:t>A</a:t>
            </a:r>
            <a:r>
              <a:rPr lang="en-US" sz="2400" dirty="0" smtClean="0"/>
              <a:t>symmetry A</a:t>
            </a:r>
            <a:r>
              <a:rPr lang="en-US" sz="2400" baseline="-25000" dirty="0" smtClean="0"/>
              <a:t>LL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PRD.89.012001</a:t>
            </a:r>
            <a:endParaRPr lang="en-US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457575" cy="271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0" y="3655874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achieve much greater precision with 510 </a:t>
            </a:r>
            <a:r>
              <a:rPr lang="en-US" dirty="0" err="1" smtClean="0"/>
              <a:t>GeV</a:t>
            </a:r>
            <a:r>
              <a:rPr lang="en-US" dirty="0" smtClean="0"/>
              <a:t> data that are currently being analyzed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√</a:t>
            </a:r>
            <a:r>
              <a:rPr lang="en-US" i="1" dirty="0" smtClean="0"/>
              <a:t>s</a:t>
            </a:r>
            <a:r>
              <a:rPr lang="en-US" dirty="0" smtClean="0"/>
              <a:t> also pushes the sensitivity to lower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g</a:t>
            </a:r>
            <a:endParaRPr lang="en-US" baseline="-25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47741" y="1057274"/>
            <a:ext cx="345757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7741" y="2547941"/>
            <a:ext cx="3429000" cy="3291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4038600"/>
            <a:ext cx="2257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NPB 887.276: NNPDFpol1.1 prediction with STAR 200 </a:t>
            </a:r>
            <a:r>
              <a:rPr lang="en-US" sz="1600" b="1" dirty="0" err="1" smtClean="0"/>
              <a:t>GeV</a:t>
            </a:r>
            <a:r>
              <a:rPr lang="en-US" sz="1600" b="1" dirty="0"/>
              <a:t> </a:t>
            </a:r>
            <a:r>
              <a:rPr lang="en-US" sz="1600" b="1" dirty="0" smtClean="0"/>
              <a:t>data  (0.8 &lt; </a:t>
            </a:r>
            <a:r>
              <a:rPr lang="el-GR" sz="1600" b="1" dirty="0" smtClean="0"/>
              <a:t>η</a:t>
            </a:r>
            <a:r>
              <a:rPr lang="en-US" sz="1600" b="1" dirty="0" smtClean="0"/>
              <a:t> &lt; 2.0)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838200"/>
            <a:ext cx="3676650" cy="129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Measurements at Further </a:t>
            </a:r>
            <a:r>
              <a:rPr lang="en-US" i="1" dirty="0" smtClean="0"/>
              <a:t>η </a:t>
            </a:r>
            <a:r>
              <a:rPr lang="en-US" dirty="0" smtClean="0"/>
              <a:t>Region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88064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C. </a:t>
            </a:r>
            <a:r>
              <a:rPr lang="en-US" sz="1600" b="1" dirty="0" err="1" smtClean="0"/>
              <a:t>Dilks</a:t>
            </a:r>
            <a:r>
              <a:rPr lang="en-US" sz="1600" b="1" dirty="0" smtClean="0"/>
              <a:t> for the STAR Collaboration, SPIN 2014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42072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 smtClean="0"/>
              <a:t>π</a:t>
            </a:r>
            <a:r>
              <a:rPr lang="en-US" baseline="30000" dirty="0"/>
              <a:t>0</a:t>
            </a:r>
            <a:r>
              <a:rPr lang="en-US" dirty="0" smtClean="0"/>
              <a:t> measured in FMS at 2.5 &lt; </a:t>
            </a:r>
            <a:r>
              <a:rPr lang="el-GR" i="1" dirty="0" smtClean="0"/>
              <a:t>η</a:t>
            </a:r>
            <a:r>
              <a:rPr lang="en-US" dirty="0" smtClean="0"/>
              <a:t> &lt; 4.0 by using 2012 and 2013 510 GeV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solated </a:t>
            </a:r>
            <a:r>
              <a:rPr lang="el-GR" i="1" dirty="0" smtClean="0">
                <a:solidFill>
                  <a:srgbClr val="FF0000"/>
                </a:solidFill>
              </a:rPr>
              <a:t>π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measured by 2-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isolation cone with cone radius 35 </a:t>
            </a:r>
            <a:r>
              <a:rPr lang="en-US" dirty="0" err="1" smtClean="0">
                <a:solidFill>
                  <a:srgbClr val="FF0000"/>
                </a:solidFill>
              </a:rPr>
              <a:t>mr</a:t>
            </a:r>
            <a:r>
              <a:rPr lang="en-US" dirty="0" smtClean="0">
                <a:solidFill>
                  <a:srgbClr val="FF0000"/>
                </a:solidFill>
              </a:rPr>
              <a:t> and 100 </a:t>
            </a:r>
            <a:r>
              <a:rPr lang="en-US" dirty="0" err="1" smtClean="0">
                <a:solidFill>
                  <a:srgbClr val="FF0000"/>
                </a:solidFill>
              </a:rPr>
              <a:t>mr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A</a:t>
            </a:r>
            <a:r>
              <a:rPr lang="en-US" i="1" baseline="-25000" dirty="0" smtClean="0">
                <a:solidFill>
                  <a:srgbClr val="0000FF"/>
                </a:solidFill>
              </a:rPr>
              <a:t>LL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of isolated </a:t>
            </a:r>
            <a:r>
              <a:rPr lang="el-GR" i="1" dirty="0">
                <a:solidFill>
                  <a:srgbClr val="0000FF"/>
                </a:solidFill>
              </a:rPr>
              <a:t>π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calculated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4812224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3000" y="2279571"/>
                <a:ext cx="4038600" cy="381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/>
                  <a:t>A</a:t>
                </a:r>
                <a:r>
                  <a:rPr lang="en-US" i="1" baseline="-25000" dirty="0" smtClean="0"/>
                  <a:t>LL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not dependent on isolation cone cut (in contrast transverse asymmetry </a:t>
                </a:r>
                <a:r>
                  <a:rPr lang="en-US" i="1" dirty="0" smtClean="0"/>
                  <a:t>A</a:t>
                </a:r>
                <a:r>
                  <a:rPr lang="en-US" i="1" baseline="-25000" dirty="0" smtClean="0"/>
                  <a:t>N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depends on isolation cone cut, see more details in </a:t>
                </a:r>
                <a:r>
                  <a:rPr lang="en-US" dirty="0" err="1" smtClean="0"/>
                  <a:t>Mriganka’s</a:t>
                </a:r>
                <a:r>
                  <a:rPr lang="en-US" dirty="0" smtClean="0"/>
                  <a:t> talk)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Isolated </a:t>
                </a:r>
                <a:r>
                  <a:rPr lang="el-GR" i="1" dirty="0">
                    <a:solidFill>
                      <a:srgbClr val="FF0000"/>
                    </a:solidFill>
                  </a:rPr>
                  <a:t>π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i="1" baseline="-25000" dirty="0" smtClean="0">
                    <a:solidFill>
                      <a:srgbClr val="FF0000"/>
                    </a:solidFill>
                  </a:rPr>
                  <a:t>LL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consistent with zero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en-US" sz="1600" i="1" dirty="0" smtClean="0">
                    <a:solidFill>
                      <a:srgbClr val="FF0000"/>
                    </a:solidFill>
                  </a:rPr>
                  <a:t>Constant fit to isolated </a:t>
                </a:r>
                <a:r>
                  <a:rPr lang="el-GR" sz="1600" i="1" dirty="0">
                    <a:solidFill>
                      <a:srgbClr val="FF0000"/>
                    </a:solidFill>
                  </a:rPr>
                  <a:t>π</a:t>
                </a:r>
                <a:r>
                  <a:rPr lang="en-US" sz="1600" i="1" baseline="30000" dirty="0">
                    <a:solidFill>
                      <a:srgbClr val="FF0000"/>
                    </a:solidFill>
                  </a:rPr>
                  <a:t>0</a:t>
                </a:r>
                <a:r>
                  <a:rPr lang="en-US" sz="1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1600" i="1" baseline="-25000" dirty="0" smtClean="0">
                    <a:solidFill>
                      <a:srgbClr val="FF0000"/>
                    </a:solidFill>
                  </a:rPr>
                  <a:t>LL</a:t>
                </a:r>
                <a:r>
                  <a:rPr lang="en-US" sz="1600" i="1" baseline="300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1600" i="1" dirty="0">
                    <a:solidFill>
                      <a:srgbClr val="FF0000"/>
                    </a:solidFill>
                  </a:rPr>
                  <a:t> </a:t>
                </a:r>
                <a:endParaRPr lang="en-US" sz="1600" i="1" dirty="0" smtClean="0">
                  <a:solidFill>
                    <a:srgbClr val="FF0000"/>
                  </a:solidFill>
                </a:endParaRP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1600" i="1" u="sng" dirty="0" smtClean="0">
                    <a:solidFill>
                      <a:srgbClr val="FF0000"/>
                    </a:solidFill>
                  </a:rPr>
                  <a:t>35mr cut: A</a:t>
                </a:r>
                <a:r>
                  <a:rPr lang="en-US" sz="1600" i="1" u="sng" baseline="-25000" dirty="0" smtClean="0">
                    <a:solidFill>
                      <a:srgbClr val="FF0000"/>
                    </a:solidFill>
                  </a:rPr>
                  <a:t>LL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 = − 2.5 </a:t>
                </a:r>
                <a14:m>
                  <m:oMath xmlns:m="http://schemas.openxmlformats.org/officeDocument/2006/math">
                    <m:r>
                      <a:rPr lang="en-US" sz="160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i="1" u="sng" dirty="0" smtClean="0">
                    <a:solidFill>
                      <a:srgbClr val="FF0000"/>
                    </a:solidFill>
                  </a:rPr>
                  <a:t> 10</a:t>
                </a:r>
                <a:r>
                  <a:rPr lang="en-US" sz="1600" i="1" u="sng" baseline="30000" dirty="0" smtClean="0">
                    <a:solidFill>
                      <a:srgbClr val="FF0000"/>
                    </a:solidFill>
                  </a:rPr>
                  <a:t>−4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i="1" u="sng" dirty="0" smtClean="0">
                    <a:solidFill>
                      <a:srgbClr val="FF0000"/>
                    </a:solidFill>
                  </a:rPr>
                  <a:t> 6.5 </a:t>
                </a:r>
                <a14:m>
                  <m:oMath xmlns:m="http://schemas.openxmlformats.org/officeDocument/2006/math">
                    <m:r>
                      <a:rPr lang="en-US" sz="16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i="1" u="sng" dirty="0">
                    <a:solidFill>
                      <a:srgbClr val="FF0000"/>
                    </a:solidFill>
                  </a:rPr>
                  <a:t> 10</a:t>
                </a:r>
                <a:r>
                  <a:rPr lang="en-US" sz="1600" i="1" u="sng" baseline="30000" dirty="0">
                    <a:solidFill>
                      <a:srgbClr val="FF0000"/>
                    </a:solidFill>
                  </a:rPr>
                  <a:t>−4</a:t>
                </a:r>
                <a:r>
                  <a:rPr lang="en-US" sz="16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with </a:t>
                </a:r>
                <a:r>
                  <a:rPr lang="el-GR" sz="1600" i="1" u="sng" dirty="0" smtClean="0">
                    <a:solidFill>
                      <a:srgbClr val="FF0000"/>
                    </a:solidFill>
                  </a:rPr>
                  <a:t>χ</a:t>
                </a:r>
                <a:r>
                  <a:rPr lang="en-US" sz="1600" i="1" u="sng" baseline="30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/NDF = 7.8/5</a:t>
                </a:r>
              </a:p>
              <a:p>
                <a:pPr marL="1200150" lvl="2" indent="-285750">
                  <a:buFont typeface="Wingdings" panose="05000000000000000000" pitchFamily="2" charset="2"/>
                  <a:buChar char="§"/>
                </a:pPr>
                <a:r>
                  <a:rPr lang="en-US" sz="1600" i="1" u="sng" dirty="0" smtClean="0">
                    <a:solidFill>
                      <a:srgbClr val="FF0000"/>
                    </a:solidFill>
                  </a:rPr>
                  <a:t>100mr </a:t>
                </a:r>
                <a:r>
                  <a:rPr lang="en-US" sz="1600" i="1" u="sng" dirty="0">
                    <a:solidFill>
                      <a:srgbClr val="FF0000"/>
                    </a:solidFill>
                  </a:rPr>
                  <a:t>cut: A</a:t>
                </a:r>
                <a:r>
                  <a:rPr lang="en-US" sz="1600" i="1" u="sng" baseline="-25000" dirty="0">
                    <a:solidFill>
                      <a:srgbClr val="FF0000"/>
                    </a:solidFill>
                  </a:rPr>
                  <a:t>LL</a:t>
                </a:r>
                <a:r>
                  <a:rPr lang="en-US" sz="1600" i="1" u="sng" dirty="0">
                    <a:solidFill>
                      <a:srgbClr val="FF0000"/>
                    </a:solidFill>
                  </a:rPr>
                  <a:t> = − 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3.3 </a:t>
                </a:r>
                <a14:m>
                  <m:oMath xmlns:m="http://schemas.openxmlformats.org/officeDocument/2006/math">
                    <m:r>
                      <a:rPr lang="en-US" sz="16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i="1" u="sng" dirty="0">
                    <a:solidFill>
                      <a:srgbClr val="FF0000"/>
                    </a:solidFill>
                  </a:rPr>
                  <a:t> 10</a:t>
                </a:r>
                <a:r>
                  <a:rPr lang="en-US" sz="1600" i="1" u="sng" baseline="30000" dirty="0">
                    <a:solidFill>
                      <a:srgbClr val="FF0000"/>
                    </a:solidFill>
                  </a:rPr>
                  <a:t>−4</a:t>
                </a:r>
                <a:r>
                  <a:rPr lang="en-US" sz="1600" i="1" u="sng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i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8.4 </a:t>
                </a:r>
                <a14:m>
                  <m:oMath xmlns:m="http://schemas.openxmlformats.org/officeDocument/2006/math">
                    <m:r>
                      <a:rPr lang="en-US" sz="16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600" i="1" u="sng" dirty="0">
                    <a:solidFill>
                      <a:srgbClr val="FF0000"/>
                    </a:solidFill>
                  </a:rPr>
                  <a:t> 10</a:t>
                </a:r>
                <a:r>
                  <a:rPr lang="en-US" sz="1600" i="1" u="sng" baseline="30000" dirty="0">
                    <a:solidFill>
                      <a:srgbClr val="FF0000"/>
                    </a:solidFill>
                  </a:rPr>
                  <a:t>−4</a:t>
                </a:r>
                <a:r>
                  <a:rPr lang="en-US" sz="1600" i="1" u="sng" dirty="0">
                    <a:solidFill>
                      <a:srgbClr val="FF0000"/>
                    </a:solidFill>
                  </a:rPr>
                  <a:t> with </a:t>
                </a:r>
                <a:r>
                  <a:rPr lang="el-GR" sz="1600" i="1" u="sng" dirty="0">
                    <a:solidFill>
                      <a:srgbClr val="FF0000"/>
                    </a:solidFill>
                  </a:rPr>
                  <a:t>χ</a:t>
                </a:r>
                <a:r>
                  <a:rPr lang="en-US" sz="1600" i="1" u="sng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sz="1600" i="1" u="sng" dirty="0">
                    <a:solidFill>
                      <a:srgbClr val="FF0000"/>
                    </a:solidFill>
                  </a:rPr>
                  <a:t>/NDF = </a:t>
                </a:r>
                <a:r>
                  <a:rPr lang="en-US" sz="1600" i="1" u="sng" dirty="0" smtClean="0">
                    <a:solidFill>
                      <a:srgbClr val="FF0000"/>
                    </a:solidFill>
                  </a:rPr>
                  <a:t>7.8/5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same features in isolated </a:t>
                </a:r>
                <a:r>
                  <a:rPr lang="el-GR" i="1" dirty="0">
                    <a:solidFill>
                      <a:srgbClr val="0000FF"/>
                    </a:solidFill>
                  </a:rPr>
                  <a:t>π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0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i="1" baseline="-25000" dirty="0" smtClean="0">
                    <a:solidFill>
                      <a:srgbClr val="0000FF"/>
                    </a:solidFill>
                  </a:rPr>
                  <a:t>LL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vs. 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E</a:t>
                </a:r>
                <a:r>
                  <a:rPr lang="el-GR" i="1" baseline="-25000" dirty="0" smtClean="0">
                    <a:solidFill>
                      <a:srgbClr val="0000FF"/>
                    </a:solidFill>
                  </a:rPr>
                  <a:t>γγ</a:t>
                </a:r>
                <a:endParaRPr lang="en-US" i="1" dirty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800080"/>
                    </a:solidFill>
                  </a:rPr>
                  <a:t>Inclusive </a:t>
                </a:r>
                <a:r>
                  <a:rPr lang="el-GR" i="1" dirty="0">
                    <a:solidFill>
                      <a:srgbClr val="800080"/>
                    </a:solidFill>
                  </a:rPr>
                  <a:t>π</a:t>
                </a:r>
                <a:r>
                  <a:rPr lang="en-US" baseline="30000" dirty="0">
                    <a:solidFill>
                      <a:srgbClr val="800080"/>
                    </a:solidFill>
                  </a:rPr>
                  <a:t>0</a:t>
                </a:r>
                <a:r>
                  <a:rPr lang="en-US" dirty="0">
                    <a:solidFill>
                      <a:srgbClr val="800080"/>
                    </a:solidFill>
                  </a:rPr>
                  <a:t> </a:t>
                </a:r>
                <a:r>
                  <a:rPr lang="en-US" i="1" dirty="0">
                    <a:solidFill>
                      <a:srgbClr val="800080"/>
                    </a:solidFill>
                  </a:rPr>
                  <a:t>A</a:t>
                </a:r>
                <a:r>
                  <a:rPr lang="en-US" i="1" baseline="-25000" dirty="0">
                    <a:solidFill>
                      <a:srgbClr val="800080"/>
                    </a:solidFill>
                  </a:rPr>
                  <a:t>LL</a:t>
                </a:r>
                <a:r>
                  <a:rPr lang="en-US" i="1" dirty="0">
                    <a:solidFill>
                      <a:srgbClr val="800080"/>
                    </a:solidFill>
                  </a:rPr>
                  <a:t> </a:t>
                </a:r>
                <a:r>
                  <a:rPr lang="en-US" dirty="0" smtClean="0">
                    <a:solidFill>
                      <a:srgbClr val="800080"/>
                    </a:solidFill>
                  </a:rPr>
                  <a:t>currently under investigation</a:t>
                </a:r>
                <a:endParaRPr lang="en-US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279571"/>
                <a:ext cx="4038600" cy="3816429"/>
              </a:xfrm>
              <a:prstGeom prst="rect">
                <a:avLst/>
              </a:prstGeom>
              <a:blipFill rotWithShape="0">
                <a:blip r:embed="rId4"/>
                <a:stretch>
                  <a:fillRect l="-1057" t="-958" r="-906" b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Inclusive jet 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chemeClr val="bg1">
                    <a:lumMod val="65000"/>
                  </a:schemeClr>
                </a:solidFill>
              </a:rPr>
              <a:t>π</a:t>
            </a:r>
            <a:r>
              <a:rPr lang="en-US" sz="2400" baseline="30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Di-jet measurements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Di-jet Measurements at STAR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59897"/>
              </p:ext>
            </p:extLst>
          </p:nvPr>
        </p:nvGraphicFramePr>
        <p:xfrm>
          <a:off x="5867400" y="1112838"/>
          <a:ext cx="2627313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Equation" r:id="rId3" imgW="1726920" imgH="1981080" progId="Equation.3">
                  <p:embed/>
                </p:oleObj>
              </mc:Choice>
              <mc:Fallback>
                <p:oleObj name="Equation" r:id="rId3" imgW="1726920" imgH="19810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12838"/>
                        <a:ext cx="2627313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76300" y="4648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Di-jets permit event-by-event calculations of x</a:t>
            </a:r>
            <a:r>
              <a:rPr lang="en-US" altLang="en-US" baseline="-25000" dirty="0"/>
              <a:t>1</a:t>
            </a:r>
            <a:r>
              <a:rPr lang="en-US" altLang="en-US" dirty="0"/>
              <a:t> and x</a:t>
            </a:r>
            <a:r>
              <a:rPr lang="en-US" altLang="en-US" baseline="-25000" dirty="0"/>
              <a:t>2</a:t>
            </a:r>
            <a:r>
              <a:rPr lang="en-US" altLang="en-US" dirty="0"/>
              <a:t> at </a:t>
            </a:r>
            <a:r>
              <a:rPr lang="en-US" altLang="en-US" dirty="0" smtClean="0"/>
              <a:t>leading order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</a:rPr>
              <a:t>Use the same technique to reconstruct di-jets as the inclusive jets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kinematic picture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1115291"/>
            <a:ext cx="4191000" cy="30301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5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Di-jet Cross Section at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 and 500 </a:t>
            </a:r>
            <a:r>
              <a:rPr lang="en-US" sz="2400" dirty="0" err="1" smtClean="0"/>
              <a:t>GeV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3" name="Picture 2" descr="crossSecPresentation_trial7_xse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801935"/>
            <a:ext cx="3657600" cy="41510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5029200"/>
            <a:ext cx="7315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Di-jet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cross section is well-described by NLO 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pQCD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 with corrections for </a:t>
            </a:r>
            <a:r>
              <a:rPr lang="en-US" altLang="en-US" sz="1800" dirty="0" err="1">
                <a:solidFill>
                  <a:schemeClr val="tx1"/>
                </a:solidFill>
                <a:latin typeface="+mn-lt"/>
              </a:rPr>
              <a:t>hadronization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 and underlying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+mn-lt"/>
              </a:rPr>
              <a:t>Will have A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+mn-lt"/>
              </a:rPr>
              <a:t>LL</a:t>
            </a:r>
            <a:r>
              <a:rPr lang="en-US" altLang="en-US" sz="1800" dirty="0" smtClean="0">
                <a:solidFill>
                  <a:srgbClr val="FF0000"/>
                </a:solidFill>
                <a:latin typeface="+mn-lt"/>
              </a:rPr>
              <a:t> for 2009 di-jets at 200 </a:t>
            </a:r>
            <a:r>
              <a:rPr lang="en-US" altLang="en-US" sz="180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altLang="en-US" sz="1800" dirty="0" smtClean="0">
                <a:solidFill>
                  <a:srgbClr val="FF0000"/>
                </a:solidFill>
                <a:latin typeface="+mn-lt"/>
              </a:rPr>
              <a:t> soon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</a:rPr>
              <a:t>Also analyzing A</a:t>
            </a:r>
            <a:r>
              <a:rPr lang="en-US" altLang="en-US" sz="1800" baseline="-25000" dirty="0" smtClean="0">
                <a:latin typeface="+mn-lt"/>
              </a:rPr>
              <a:t>LL</a:t>
            </a:r>
            <a:r>
              <a:rPr lang="en-US" altLang="en-US" sz="1800" dirty="0" smtClean="0">
                <a:latin typeface="+mn-lt"/>
              </a:rPr>
              <a:t> for di-jets at 510 </a:t>
            </a:r>
            <a:r>
              <a:rPr lang="en-US" altLang="en-US" sz="1800" dirty="0" err="1" smtClean="0">
                <a:latin typeface="+mn-lt"/>
              </a:rPr>
              <a:t>GeV</a:t>
            </a:r>
            <a:r>
              <a:rPr lang="en-US" altLang="en-US" sz="1800" dirty="0" smtClean="0">
                <a:latin typeface="+mn-lt"/>
              </a:rPr>
              <a:t> using data from 2012 and 2013</a:t>
            </a:r>
            <a:endParaRPr lang="en-US" altLang="en-US" sz="1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878135"/>
            <a:ext cx="3657600" cy="39986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Di-jets in Further </a:t>
            </a:r>
            <a:r>
              <a:rPr lang="en-US" dirty="0"/>
              <a:t>F</a:t>
            </a:r>
            <a:r>
              <a:rPr lang="en-US" sz="2400" dirty="0" smtClean="0"/>
              <a:t>uture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609600"/>
                <a:ext cx="79248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STAR is planning to install </a:t>
                </a:r>
                <a:r>
                  <a:rPr lang="en-US" b="1" dirty="0" smtClean="0"/>
                  <a:t>a Forward Calorimeter System </a:t>
                </a:r>
                <a:r>
                  <a:rPr lang="en-US" dirty="0" smtClean="0"/>
                  <a:t>(FCS) in ~2020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This will enable di-jet measurements with one or both jets in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forward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region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(2.8 &lt;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&lt; 3.7)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FCS will provide information about gluon polarization at 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x ~ 5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10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-3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FCS-EEMC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di-jets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10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-3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FCS-FCS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di-jets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79248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462" t="-1736" r="-61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40386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9"/>
          <a:stretch/>
        </p:blipFill>
        <p:spPr>
          <a:xfrm>
            <a:off x="962025" y="2423160"/>
            <a:ext cx="5133975" cy="1920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3" t="55149" r="4584"/>
          <a:stretch/>
        </p:blipFill>
        <p:spPr>
          <a:xfrm>
            <a:off x="3323860" y="4297680"/>
            <a:ext cx="2619740" cy="2103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9786" y="2819400"/>
            <a:ext cx="276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libri"/>
              </a:rPr>
              <a:t>√s = </a:t>
            </a:r>
            <a:r>
              <a:rPr lang="en-US" sz="1600" dirty="0" smtClean="0"/>
              <a:t>500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Cone Algorithm, R = 0.7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E</a:t>
            </a:r>
            <a:r>
              <a:rPr lang="en-US" sz="1600" baseline="-25000" dirty="0" smtClean="0"/>
              <a:t>T,3</a:t>
            </a:r>
            <a:r>
              <a:rPr lang="en-US" sz="1600" dirty="0" smtClean="0"/>
              <a:t> &gt; 5 </a:t>
            </a:r>
            <a:r>
              <a:rPr lang="en-US" sz="1600" dirty="0" err="1" smtClean="0"/>
              <a:t>GeV</a:t>
            </a:r>
            <a:r>
              <a:rPr lang="en-US" sz="1600" dirty="0" smtClean="0"/>
              <a:t>, E</a:t>
            </a:r>
            <a:r>
              <a:rPr lang="en-US" sz="1600" baseline="-25000" dirty="0" smtClean="0"/>
              <a:t>T,4</a:t>
            </a:r>
            <a:r>
              <a:rPr lang="en-US" sz="1600" dirty="0" smtClean="0"/>
              <a:t> &gt; 8GeV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4724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Assumed integrated luminosity: 1000 pb</a:t>
            </a:r>
            <a:r>
              <a:rPr lang="en-US" sz="1600" baseline="30000" dirty="0" smtClean="0"/>
              <a:t>-1</a:t>
            </a:r>
            <a:endParaRPr lang="en-US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Assumed polarization: 60%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55149" r="49264"/>
          <a:stretch/>
        </p:blipFill>
        <p:spPr>
          <a:xfrm>
            <a:off x="762000" y="4297680"/>
            <a:ext cx="2660523" cy="21031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9"/>
          <a:stretch/>
        </p:blipFill>
        <p:spPr>
          <a:xfrm>
            <a:off x="962025" y="2423160"/>
            <a:ext cx="5133975" cy="1920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9600" y="609600"/>
                <a:ext cx="79248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STAR is planning to install </a:t>
                </a:r>
                <a:r>
                  <a:rPr lang="en-US" b="1" dirty="0" smtClean="0"/>
                  <a:t>a Forward Calorimeter System </a:t>
                </a:r>
                <a:r>
                  <a:rPr lang="en-US" dirty="0" smtClean="0"/>
                  <a:t>(FCS) in ~2020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This will enable di-jet measurements with one or both jets in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forward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region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(2.8 &lt; 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η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&lt; 3.7)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FCS will provide information about gluon polarization at 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x ~ 5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10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-3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FCS-EEMC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di-jets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10</a:t>
                </a:r>
                <a:r>
                  <a:rPr lang="en-US" b="1" baseline="30000" dirty="0" smtClean="0">
                    <a:solidFill>
                      <a:srgbClr val="0000FF"/>
                    </a:solidFill>
                  </a:rPr>
                  <a:t>-3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FCS-FCS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di-jets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79248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462" t="-1736" r="-615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Di-jets in Further </a:t>
            </a:r>
            <a:r>
              <a:rPr lang="en-US" dirty="0"/>
              <a:t>F</a:t>
            </a:r>
            <a:r>
              <a:rPr lang="en-US" sz="2400" dirty="0" smtClean="0"/>
              <a:t>uture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4038600"/>
            <a:ext cx="685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3" t="55149" r="4584"/>
          <a:stretch/>
        </p:blipFill>
        <p:spPr>
          <a:xfrm>
            <a:off x="3323860" y="4297680"/>
            <a:ext cx="2619740" cy="2103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9786" y="2819400"/>
            <a:ext cx="276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Calibri"/>
              </a:rPr>
              <a:t>√s = </a:t>
            </a:r>
            <a:r>
              <a:rPr lang="en-US" sz="1600" dirty="0" smtClean="0"/>
              <a:t>500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Cone Algorithm, R = 0.7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E</a:t>
            </a:r>
            <a:r>
              <a:rPr lang="en-US" sz="1600" baseline="-25000" dirty="0" smtClean="0"/>
              <a:t>T,3</a:t>
            </a:r>
            <a:r>
              <a:rPr lang="en-US" sz="1600" dirty="0" smtClean="0"/>
              <a:t> &gt; 5 </a:t>
            </a:r>
            <a:r>
              <a:rPr lang="en-US" sz="1600" dirty="0" err="1" smtClean="0"/>
              <a:t>GeV</a:t>
            </a:r>
            <a:r>
              <a:rPr lang="en-US" sz="1600" dirty="0" smtClean="0"/>
              <a:t>, E</a:t>
            </a:r>
            <a:r>
              <a:rPr lang="en-US" sz="1600" baseline="-25000" dirty="0" smtClean="0"/>
              <a:t>T,4</a:t>
            </a:r>
            <a:r>
              <a:rPr lang="en-US" sz="1600" dirty="0" smtClean="0"/>
              <a:t> &gt; 8GeV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4724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Assumed integrated luminosity: 1000 pb</a:t>
            </a:r>
            <a:r>
              <a:rPr lang="en-US" sz="1600" baseline="30000" dirty="0" smtClean="0"/>
              <a:t>-1</a:t>
            </a:r>
            <a:endParaRPr lang="en-US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Assumed polarization: 60%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55149" r="49264"/>
          <a:stretch/>
        </p:blipFill>
        <p:spPr>
          <a:xfrm>
            <a:off x="762000" y="4297680"/>
            <a:ext cx="2660523" cy="2103120"/>
          </a:xfrm>
          <a:prstGeom prst="rect">
            <a:avLst/>
          </a:prstGeom>
        </p:spPr>
      </p:pic>
      <p:pic>
        <p:nvPicPr>
          <p:cNvPr id="12" name="Picture 11" descr="C:\User_files\STAR\Talks\PANIC14\NNPDFPol1.1 1406.5539 gluon polarization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343455" cy="336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6800" y="3733800"/>
                <a:ext cx="37338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Forward di-jets will further constrain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𝜟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g at x ~ 10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-3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733800"/>
                <a:ext cx="37338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305" t="-4717" r="-32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609600" y="990600"/>
            <a:ext cx="1981200" cy="137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1066800"/>
            <a:ext cx="7620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57400" y="1792224"/>
            <a:ext cx="6858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1682496"/>
            <a:ext cx="685800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600" y="1280012"/>
            <a:ext cx="121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GRSV ~ 0.05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2025" y="1828800"/>
            <a:ext cx="13239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DSSV ~ −0.01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9127" y="3903182"/>
            <a:ext cx="1147673" cy="300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l="20000" t="20000" r="20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"/>
            <a:ext cx="8382000" cy="54864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8428" y="838200"/>
            <a:ext cx="7987145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800" dirty="0" smtClean="0">
                <a:cs typeface="Times New Roman" pitchFamily="18" charset="0"/>
              </a:rPr>
              <a:t>STAR </a:t>
            </a:r>
            <a:r>
              <a:rPr lang="en-US" altLang="en-US" sz="1800" b="1" dirty="0" smtClean="0">
                <a:cs typeface="Times New Roman" pitchFamily="18" charset="0"/>
              </a:rPr>
              <a:t>inclusive jet, </a:t>
            </a:r>
            <a:r>
              <a:rPr lang="el-GR" altLang="en-US" sz="1800" b="1" dirty="0" smtClean="0">
                <a:cs typeface="Times New Roman" pitchFamily="18" charset="0"/>
              </a:rPr>
              <a:t>π</a:t>
            </a:r>
            <a:r>
              <a:rPr lang="en-US" altLang="en-US" sz="1800" b="1" baseline="30000" dirty="0" smtClean="0">
                <a:cs typeface="Times New Roman" pitchFamily="18" charset="0"/>
              </a:rPr>
              <a:t>0</a:t>
            </a:r>
            <a:r>
              <a:rPr lang="en-US" altLang="en-US" sz="1800" b="1" dirty="0" smtClean="0">
                <a:cs typeface="Times New Roman" pitchFamily="18" charset="0"/>
              </a:rPr>
              <a:t>, and di-jet A</a:t>
            </a:r>
            <a:r>
              <a:rPr lang="en-US" altLang="en-US" sz="1800" b="1" baseline="-25000" dirty="0" smtClean="0">
                <a:cs typeface="Times New Roman" pitchFamily="18" charset="0"/>
              </a:rPr>
              <a:t>LL</a:t>
            </a:r>
            <a:r>
              <a:rPr lang="en-US" altLang="en-US" sz="1800" b="1" dirty="0" smtClean="0">
                <a:cs typeface="Times New Roman" pitchFamily="18" charset="0"/>
              </a:rPr>
              <a:t> </a:t>
            </a:r>
            <a:r>
              <a:rPr lang="en-US" altLang="en-US" sz="1800" dirty="0" smtClean="0">
                <a:cs typeface="Times New Roman" pitchFamily="18" charset="0"/>
              </a:rPr>
              <a:t>measurements are </a:t>
            </a:r>
            <a:r>
              <a:rPr lang="en-US" altLang="en-US" sz="1800" b="1" dirty="0" smtClean="0">
                <a:cs typeface="Times New Roman" pitchFamily="18" charset="0"/>
              </a:rPr>
              <a:t>unique</a:t>
            </a:r>
            <a:r>
              <a:rPr lang="en-US" altLang="en-US" sz="1800" dirty="0" smtClean="0">
                <a:cs typeface="Times New Roman" pitchFamily="18" charset="0"/>
              </a:rPr>
              <a:t> to explore gluon contribution to proton spin</a:t>
            </a:r>
          </a:p>
          <a:p>
            <a:pPr>
              <a:spcBef>
                <a:spcPct val="30000"/>
              </a:spcBef>
            </a:pPr>
            <a:r>
              <a:rPr lang="en-US" altLang="en-US" sz="1800" dirty="0" smtClean="0">
                <a:solidFill>
                  <a:srgbClr val="0000FF"/>
                </a:solidFill>
                <a:cs typeface="Times New Roman" pitchFamily="18" charset="0"/>
              </a:rPr>
              <a:t>STAR 2009 inclusive jet A</a:t>
            </a:r>
            <a:r>
              <a:rPr lang="en-US" altLang="en-US" sz="1800" baseline="-25000" dirty="0" smtClean="0">
                <a:solidFill>
                  <a:srgbClr val="0000FF"/>
                </a:solidFill>
                <a:cs typeface="Times New Roman" pitchFamily="18" charset="0"/>
              </a:rPr>
              <a:t>LL</a:t>
            </a:r>
            <a:r>
              <a:rPr lang="en-US" altLang="en-US" sz="1800" dirty="0" smtClean="0">
                <a:solidFill>
                  <a:srgbClr val="0000FF"/>
                </a:solidFill>
                <a:cs typeface="Times New Roman" pitchFamily="18" charset="0"/>
              </a:rPr>
              <a:t> results provide the f</a:t>
            </a:r>
            <a:r>
              <a:rPr lang="en-US" altLang="en-US" sz="1800" dirty="0" smtClean="0">
                <a:solidFill>
                  <a:srgbClr val="0000FF"/>
                </a:solidFill>
              </a:rPr>
              <a:t>irst experimental evidence for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positive gluon polarization</a:t>
            </a:r>
            <a:r>
              <a:rPr lang="en-US" altLang="en-US" sz="1800" dirty="0" smtClean="0">
                <a:solidFill>
                  <a:srgbClr val="0000FF"/>
                </a:solidFill>
              </a:rPr>
              <a:t> in the RHIC range</a:t>
            </a:r>
          </a:p>
          <a:p>
            <a:pPr>
              <a:spcBef>
                <a:spcPct val="30000"/>
              </a:spcBef>
            </a:pP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STAR 2012 510 </a:t>
            </a:r>
            <a:r>
              <a:rPr lang="en-US" altLang="en-US" sz="1800" dirty="0" err="1" smtClean="0">
                <a:solidFill>
                  <a:srgbClr val="FF0000"/>
                </a:solidFill>
                <a:cs typeface="Arial"/>
              </a:rPr>
              <a:t>GeV</a:t>
            </a: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 inclusive jet A</a:t>
            </a:r>
            <a:r>
              <a:rPr lang="en-US" altLang="en-US" sz="1800" baseline="-25000" dirty="0" smtClean="0">
                <a:solidFill>
                  <a:srgbClr val="FF0000"/>
                </a:solidFill>
                <a:cs typeface="Arial"/>
              </a:rPr>
              <a:t>LL</a:t>
            </a: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 results extend measurements at </a:t>
            </a:r>
            <a:r>
              <a:rPr lang="en-US" altLang="en-US" sz="1800" b="1" dirty="0" smtClean="0">
                <a:solidFill>
                  <a:srgbClr val="FF0000"/>
                </a:solidFill>
                <a:cs typeface="Arial"/>
              </a:rPr>
              <a:t>lower </a:t>
            </a:r>
            <a:r>
              <a:rPr lang="en-US" altLang="en-US" sz="1800" b="1" dirty="0" err="1" smtClean="0">
                <a:solidFill>
                  <a:srgbClr val="FF0000"/>
                </a:solidFill>
                <a:cs typeface="Arial"/>
              </a:rPr>
              <a:t>x</a:t>
            </a:r>
            <a:r>
              <a:rPr lang="en-US" altLang="en-US" sz="1800" b="1" baseline="-25000" dirty="0" err="1" smtClean="0">
                <a:solidFill>
                  <a:srgbClr val="FF0000"/>
                </a:solidFill>
                <a:cs typeface="Arial"/>
              </a:rPr>
              <a:t>g</a:t>
            </a:r>
            <a:r>
              <a:rPr lang="en-US" altLang="en-US" sz="1800" b="1" dirty="0" smtClean="0">
                <a:solidFill>
                  <a:srgbClr val="FF0000"/>
                </a:solidFill>
                <a:cs typeface="Arial"/>
              </a:rPr>
              <a:t> </a:t>
            </a: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and </a:t>
            </a:r>
            <a:r>
              <a:rPr lang="en-US" altLang="en-US" sz="1800" b="1" dirty="0" smtClean="0">
                <a:solidFill>
                  <a:srgbClr val="FF0000"/>
                </a:solidFill>
                <a:cs typeface="Arial"/>
              </a:rPr>
              <a:t>agree well </a:t>
            </a: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with STAR 2009 200 </a:t>
            </a:r>
            <a:r>
              <a:rPr lang="en-US" altLang="en-US" sz="1800" dirty="0" err="1" smtClean="0">
                <a:solidFill>
                  <a:srgbClr val="FF0000"/>
                </a:solidFill>
                <a:cs typeface="Arial"/>
              </a:rPr>
              <a:t>GeV</a:t>
            </a: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 data in the overlapping </a:t>
            </a:r>
            <a:r>
              <a:rPr lang="en-US" altLang="en-US" sz="1800" dirty="0" err="1" smtClean="0">
                <a:solidFill>
                  <a:srgbClr val="FF0000"/>
                </a:solidFill>
                <a:cs typeface="Arial"/>
              </a:rPr>
              <a:t>x</a:t>
            </a:r>
            <a:r>
              <a:rPr lang="en-US" altLang="en-US" sz="1800" baseline="-25000" dirty="0" err="1" smtClean="0">
                <a:solidFill>
                  <a:srgbClr val="FF0000"/>
                </a:solidFill>
                <a:cs typeface="Arial"/>
              </a:rPr>
              <a:t>T</a:t>
            </a:r>
            <a:r>
              <a:rPr lang="en-US" altLang="en-US" sz="1800" dirty="0" smtClean="0">
                <a:solidFill>
                  <a:srgbClr val="FF0000"/>
                </a:solidFill>
                <a:cs typeface="Arial"/>
              </a:rPr>
              <a:t> range</a:t>
            </a:r>
          </a:p>
          <a:p>
            <a:pPr>
              <a:spcBef>
                <a:spcPct val="30000"/>
              </a:spcBef>
            </a:pPr>
            <a:endParaRPr lang="en-US" altLang="en-US" sz="1800" dirty="0" smtClean="0">
              <a:solidFill>
                <a:srgbClr val="7030A0"/>
              </a:solidFill>
              <a:cs typeface="Arial"/>
            </a:endParaRPr>
          </a:p>
          <a:p>
            <a:pPr>
              <a:spcBef>
                <a:spcPct val="30000"/>
              </a:spcBef>
            </a:pPr>
            <a:r>
              <a:rPr lang="en-US" altLang="en-US" sz="1800" dirty="0">
                <a:solidFill>
                  <a:srgbClr val="800080"/>
                </a:solidFill>
                <a:cs typeface="Arial"/>
              </a:rPr>
              <a:t>M</a:t>
            </a:r>
            <a:r>
              <a:rPr lang="en-US" altLang="en-US" sz="1800" dirty="0" smtClean="0">
                <a:solidFill>
                  <a:srgbClr val="800080"/>
                </a:solidFill>
                <a:cs typeface="Arial"/>
              </a:rPr>
              <a:t>ore results coming up in the near future</a:t>
            </a:r>
          </a:p>
          <a:p>
            <a:pPr lvl="1"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altLang="en-US" sz="1800" b="1" dirty="0" smtClean="0">
                <a:solidFill>
                  <a:srgbClr val="800080"/>
                </a:solidFill>
                <a:cs typeface="Arial"/>
              </a:rPr>
              <a:t>First measurements: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Di-jet A</a:t>
            </a:r>
            <a:r>
              <a:rPr lang="en-US" altLang="en-US" sz="1800" u="sng" baseline="-25000" dirty="0" smtClean="0">
                <a:solidFill>
                  <a:srgbClr val="800080"/>
                </a:solidFill>
                <a:cs typeface="Arial"/>
              </a:rPr>
              <a:t>LL</a:t>
            </a: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 at 200 </a:t>
            </a:r>
            <a:r>
              <a:rPr lang="en-US" altLang="en-US" sz="1800" u="sng" dirty="0" err="1" smtClean="0">
                <a:solidFill>
                  <a:srgbClr val="800080"/>
                </a:solidFill>
                <a:cs typeface="Arial"/>
              </a:rPr>
              <a:t>GeV</a:t>
            </a: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 (2009)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Di-jet A</a:t>
            </a:r>
            <a:r>
              <a:rPr lang="en-US" altLang="en-US" sz="1800" u="sng" baseline="-25000" dirty="0" smtClean="0">
                <a:solidFill>
                  <a:srgbClr val="800080"/>
                </a:solidFill>
                <a:cs typeface="Arial"/>
              </a:rPr>
              <a:t>LL</a:t>
            </a: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 at 510 </a:t>
            </a:r>
            <a:r>
              <a:rPr lang="en-US" altLang="en-US" sz="1800" u="sng" dirty="0" err="1" smtClean="0">
                <a:solidFill>
                  <a:srgbClr val="800080"/>
                </a:solidFill>
                <a:cs typeface="Arial"/>
              </a:rPr>
              <a:t>GeV</a:t>
            </a: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 (2012 and 2013)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altLang="en-US" sz="1800" u="sng" dirty="0">
                <a:solidFill>
                  <a:srgbClr val="800080"/>
                </a:solidFill>
                <a:cs typeface="Arial"/>
              </a:rPr>
              <a:t>Inclusive </a:t>
            </a:r>
            <a:r>
              <a:rPr lang="el-GR" altLang="en-US" sz="1800" u="sng" dirty="0">
                <a:solidFill>
                  <a:srgbClr val="800080"/>
                </a:solidFill>
                <a:cs typeface="Arial"/>
              </a:rPr>
              <a:t>π</a:t>
            </a:r>
            <a:r>
              <a:rPr lang="en-US" altLang="en-US" sz="1800" u="sng" baseline="30000" dirty="0">
                <a:solidFill>
                  <a:srgbClr val="800080"/>
                </a:solidFill>
                <a:cs typeface="Arial"/>
              </a:rPr>
              <a:t>0</a:t>
            </a:r>
            <a:r>
              <a:rPr lang="en-US" altLang="en-US" sz="1800" u="sng" dirty="0">
                <a:solidFill>
                  <a:srgbClr val="800080"/>
                </a:solidFill>
                <a:cs typeface="Arial"/>
              </a:rPr>
              <a:t> A</a:t>
            </a:r>
            <a:r>
              <a:rPr lang="en-US" altLang="en-US" sz="1800" u="sng" baseline="-25000" dirty="0">
                <a:solidFill>
                  <a:srgbClr val="800080"/>
                </a:solidFill>
                <a:cs typeface="Arial"/>
              </a:rPr>
              <a:t>LL</a:t>
            </a:r>
            <a:r>
              <a:rPr lang="en-US" altLang="en-US" sz="1800" u="sng" dirty="0">
                <a:solidFill>
                  <a:srgbClr val="800080"/>
                </a:solidFill>
                <a:cs typeface="Arial"/>
              </a:rPr>
              <a:t> at 510 GeV (</a:t>
            </a: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2012 and 2013)</a:t>
            </a:r>
          </a:p>
          <a:p>
            <a:pPr lvl="1"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altLang="en-US" sz="1800" b="1" dirty="0" smtClean="0">
                <a:solidFill>
                  <a:srgbClr val="800080"/>
                </a:solidFill>
                <a:cs typeface="Arial"/>
              </a:rPr>
              <a:t>Improved precision for:</a:t>
            </a:r>
          </a:p>
          <a:p>
            <a:pPr lvl="2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Inclusive </a:t>
            </a:r>
            <a:r>
              <a:rPr lang="en-US" altLang="en-US" sz="1800" u="sng" dirty="0">
                <a:solidFill>
                  <a:srgbClr val="800080"/>
                </a:solidFill>
                <a:cs typeface="Arial"/>
              </a:rPr>
              <a:t>jet A</a:t>
            </a:r>
            <a:r>
              <a:rPr lang="en-US" altLang="en-US" sz="1800" u="sng" baseline="-25000" dirty="0">
                <a:solidFill>
                  <a:srgbClr val="800080"/>
                </a:solidFill>
                <a:cs typeface="Arial"/>
              </a:rPr>
              <a:t>LL</a:t>
            </a:r>
            <a:r>
              <a:rPr lang="en-US" altLang="en-US" sz="1800" u="sng" dirty="0">
                <a:solidFill>
                  <a:srgbClr val="800080"/>
                </a:solidFill>
                <a:cs typeface="Arial"/>
              </a:rPr>
              <a:t> at 200 </a:t>
            </a:r>
            <a:r>
              <a:rPr lang="en-US" altLang="en-US" sz="1800" u="sng" dirty="0" err="1">
                <a:solidFill>
                  <a:srgbClr val="800080"/>
                </a:solidFill>
                <a:cs typeface="Arial"/>
              </a:rPr>
              <a:t>GeV</a:t>
            </a:r>
            <a:r>
              <a:rPr lang="en-US" altLang="en-US" sz="1800" u="sng" dirty="0">
                <a:solidFill>
                  <a:srgbClr val="800080"/>
                </a:solidFill>
                <a:cs typeface="Arial"/>
              </a:rPr>
              <a:t> (2015</a:t>
            </a:r>
            <a:r>
              <a:rPr lang="en-US" altLang="en-US" sz="1800" u="sng" dirty="0" smtClean="0">
                <a:solidFill>
                  <a:srgbClr val="800080"/>
                </a:solidFill>
                <a:cs typeface="Arial"/>
              </a:rPr>
              <a:t>)</a:t>
            </a:r>
          </a:p>
          <a:p>
            <a:pPr>
              <a:spcBef>
                <a:spcPct val="30000"/>
              </a:spcBef>
            </a:pPr>
            <a:r>
              <a:rPr lang="en-US" altLang="en-US" sz="1800" dirty="0" smtClean="0">
                <a:solidFill>
                  <a:srgbClr val="FF00FF"/>
                </a:solidFill>
                <a:cs typeface="Arial"/>
              </a:rPr>
              <a:t>In the further future, STAR will use </a:t>
            </a:r>
            <a:r>
              <a:rPr lang="en-US" altLang="en-US" sz="1800" b="1" dirty="0" smtClean="0">
                <a:solidFill>
                  <a:srgbClr val="FF00FF"/>
                </a:solidFill>
                <a:cs typeface="Arial"/>
              </a:rPr>
              <a:t>forward di-jets </a:t>
            </a:r>
            <a:r>
              <a:rPr lang="en-US" altLang="en-US" sz="1800" dirty="0" smtClean="0">
                <a:solidFill>
                  <a:srgbClr val="FF00FF"/>
                </a:solidFill>
                <a:cs typeface="Arial"/>
              </a:rPr>
              <a:t>to explore gluon polarization at very </a:t>
            </a:r>
            <a:r>
              <a:rPr lang="en-US" altLang="en-US" sz="1800" b="1" dirty="0" smtClean="0">
                <a:solidFill>
                  <a:srgbClr val="FF00FF"/>
                </a:solidFill>
                <a:cs typeface="Arial"/>
              </a:rPr>
              <a:t>low </a:t>
            </a:r>
            <a:r>
              <a:rPr lang="en-US" altLang="en-US" sz="1800" b="1" dirty="0" err="1" smtClean="0">
                <a:solidFill>
                  <a:srgbClr val="FF00FF"/>
                </a:solidFill>
                <a:cs typeface="Arial"/>
              </a:rPr>
              <a:t>x</a:t>
            </a:r>
            <a:r>
              <a:rPr lang="en-US" altLang="en-US" sz="1800" b="1" baseline="-25000" dirty="0" err="1" smtClean="0">
                <a:solidFill>
                  <a:srgbClr val="FF00FF"/>
                </a:solidFill>
                <a:cs typeface="Arial"/>
              </a:rPr>
              <a:t>g</a:t>
            </a:r>
            <a:r>
              <a:rPr lang="en-US" altLang="en-US" sz="1800" b="1" dirty="0" smtClean="0">
                <a:solidFill>
                  <a:srgbClr val="FF00FF"/>
                </a:solidFill>
                <a:cs typeface="Arial"/>
              </a:rPr>
              <a:t> (~10</a:t>
            </a:r>
            <a:r>
              <a:rPr lang="en-US" altLang="en-US" sz="1800" b="1" baseline="30000" dirty="0" smtClean="0">
                <a:solidFill>
                  <a:srgbClr val="FF00FF"/>
                </a:solidFill>
                <a:cs typeface="Arial"/>
              </a:rPr>
              <a:t>-3</a:t>
            </a:r>
            <a:r>
              <a:rPr lang="en-US" altLang="en-US" sz="1800" b="1" dirty="0" smtClean="0">
                <a:solidFill>
                  <a:srgbClr val="FF00FF"/>
                </a:solidFill>
                <a:cs typeface="Arial"/>
              </a:rPr>
              <a:t>)</a:t>
            </a:r>
            <a:endParaRPr lang="en-US" altLang="en-US" sz="1800" b="1" dirty="0">
              <a:solidFill>
                <a:srgbClr val="FF00FF"/>
              </a:solidFill>
              <a:cs typeface="Arial"/>
            </a:endParaRPr>
          </a:p>
          <a:p>
            <a:pPr lvl="2">
              <a:spcBef>
                <a:spcPct val="30000"/>
              </a:spcBef>
            </a:pPr>
            <a:endParaRPr lang="en-US" altLang="en-US" sz="1800" dirty="0" smtClean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Gluons Contribute to Proton Spin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5118" y="673785"/>
                <a:ext cx="3595728" cy="887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Proton Spin: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𝜮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𝑮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8" y="673785"/>
                <a:ext cx="3595728" cy="887935"/>
              </a:xfrm>
              <a:prstGeom prst="rect">
                <a:avLst/>
              </a:prstGeom>
              <a:blipFill rotWithShape="0">
                <a:blip r:embed="rId2"/>
                <a:stretch>
                  <a:fillRect l="-1525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5118" y="1644900"/>
                <a:ext cx="4572000" cy="94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l-G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~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0.3 measured by DIS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: poorly determined by DIS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nd SIDIS</a:t>
                </a:r>
                <a:endParaRPr lang="en-US" dirty="0" smtClean="0">
                  <a:solidFill>
                    <a:srgbClr val="80008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undetermined yet.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8" y="1644900"/>
                <a:ext cx="4572000" cy="945900"/>
              </a:xfrm>
              <a:prstGeom prst="rect">
                <a:avLst/>
              </a:prstGeom>
              <a:blipFill rotWithShape="0">
                <a:blip r:embed="rId3"/>
                <a:stretch>
                  <a:fillRect l="-933" t="-387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4" descr="LSS10 gluon distributions"/>
          <p:cNvPicPr>
            <a:picLocks noChangeAspect="1"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52576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343400" y="99060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en-US" sz="1600" b="1" dirty="0"/>
              <a:t>Leader et al, PRD 82, 114018 (</a:t>
            </a:r>
            <a:r>
              <a:rPr lang="en-US" altLang="en-US" sz="1600" b="1" dirty="0" smtClean="0"/>
              <a:t>2010) with fit </a:t>
            </a:r>
            <a:r>
              <a:rPr lang="en-US" altLang="en-US" sz="1600" b="1" dirty="0"/>
              <a:t>to DIS and SIDIS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5105398" y="4626114"/>
                <a:ext cx="3352802" cy="707886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5720" rIns="45720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600" dirty="0" smtClean="0">
                    <a:solidFill>
                      <a:schemeClr val="tx1"/>
                    </a:solidFill>
                    <a:cs typeface="Arial" charset="0"/>
                  </a:rPr>
                  <a:t>LSS’10p: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b="0" i="0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Δ</m:t>
                    </m:r>
                    <m:r>
                      <a:rPr lang="en-US" altLang="en-US" sz="1600" b="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en-US" sz="1600" b="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 = 0.32±0.19</m:t>
                    </m:r>
                  </m:oMath>
                </a14:m>
                <a:endParaRPr lang="en-US" altLang="en-US" sz="1600" dirty="0" smtClean="0">
                  <a:solidFill>
                    <a:schemeClr val="tx1"/>
                  </a:solidFill>
                  <a:cs typeface="Arial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1600" dirty="0" smtClean="0">
                    <a:solidFill>
                      <a:schemeClr val="tx1"/>
                    </a:solidFill>
                    <a:cs typeface="Arial" charset="0"/>
                  </a:rPr>
                  <a:t>LSS’10: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b="0" i="0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Δ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 = −0.34±0.46</m:t>
                    </m:r>
                  </m:oMath>
                </a14:m>
                <a:endParaRPr lang="en-US" altLang="en-US" sz="1600" dirty="0" smtClean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2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398" y="4626114"/>
                <a:ext cx="3352802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996" t="-2586" b="-10345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3" descr="BB gluon distribu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949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25118" y="2615625"/>
            <a:ext cx="39658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1600" b="1" dirty="0" err="1"/>
              <a:t>Bl</a:t>
            </a:r>
            <a:r>
              <a:rPr lang="en-US" altLang="en-US" sz="1600" b="1" dirty="0" err="1">
                <a:cs typeface="Arial" charset="0"/>
              </a:rPr>
              <a:t>ü</a:t>
            </a:r>
            <a:r>
              <a:rPr lang="en-US" altLang="en-US" sz="1600" b="1" dirty="0" err="1"/>
              <a:t>mlein</a:t>
            </a:r>
            <a:r>
              <a:rPr lang="en-US" altLang="en-US" sz="1600" b="1" dirty="0"/>
              <a:t> &amp; </a:t>
            </a:r>
            <a:r>
              <a:rPr lang="en-US" altLang="en-US" sz="1600" b="1" dirty="0" err="1"/>
              <a:t>B</a:t>
            </a:r>
            <a:r>
              <a:rPr lang="en-US" altLang="en-US" sz="1600" b="1" dirty="0" err="1">
                <a:cs typeface="Arial" charset="0"/>
              </a:rPr>
              <a:t>ö</a:t>
            </a:r>
            <a:r>
              <a:rPr lang="en-US" altLang="en-US" sz="1600" b="1" dirty="0" err="1"/>
              <a:t>ttcher</a:t>
            </a:r>
            <a:r>
              <a:rPr lang="en-US" altLang="en-US" sz="1600" b="1" dirty="0"/>
              <a:t>, NPB 841, 205 (</a:t>
            </a:r>
            <a:r>
              <a:rPr lang="en-US" altLang="en-US" sz="1600" b="1" dirty="0" smtClean="0"/>
              <a:t>2010) with fit </a:t>
            </a:r>
            <a:r>
              <a:rPr lang="en-US" altLang="en-US" sz="1600" b="1" dirty="0"/>
              <a:t>to DIS data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1565782" y="6019800"/>
                <a:ext cx="2015618" cy="33855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45720" rIns="4572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1600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Δ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 = 0.46±0.43</m:t>
                    </m:r>
                  </m:oMath>
                </a14:m>
                <a:endParaRPr lang="en-US" altLang="en-US" sz="16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5782" y="6019800"/>
                <a:ext cx="201561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3625" t="-3636" b="-16364"/>
                </a:stretch>
              </a:blipFill>
              <a:ln w="1905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84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Inclusive Jet Cross Section from 2006 Data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4" name="Picture 5" descr="Tai jet cross section Run 6"/>
          <p:cNvPicPr>
            <a:picLocks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685800"/>
            <a:ext cx="292608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ai jet profile Run 6"/>
          <p:cNvPicPr>
            <a:picLocks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ai jet cross section ratio Run 6"/>
          <p:cNvPicPr>
            <a:picLocks noChangeArrowheads="1"/>
          </p:cNvPicPr>
          <p:nvPr/>
        </p:nvPicPr>
        <p:blipFill>
          <a:blip r:embed="rId4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4191000"/>
            <a:ext cx="28346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0" y="4419599"/>
            <a:ext cx="4343400" cy="18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en-US" sz="1600" dirty="0" smtClean="0"/>
              <a:t>Good agreement between data and simulation</a:t>
            </a:r>
          </a:p>
          <a:p>
            <a:pPr>
              <a:spcBef>
                <a:spcPct val="15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Good agreement with NLO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pQCD</a:t>
            </a:r>
            <a:r>
              <a:rPr lang="en-US" altLang="en-US" sz="1600" dirty="0" smtClean="0">
                <a:solidFill>
                  <a:srgbClr val="FF0000"/>
                </a:solidFill>
              </a:rPr>
              <a:t> calculation after </a:t>
            </a:r>
            <a:r>
              <a:rPr lang="en-US" altLang="en-US" sz="1600" dirty="0" err="1" smtClean="0">
                <a:solidFill>
                  <a:srgbClr val="FF0000"/>
                </a:solidFill>
              </a:rPr>
              <a:t>hadronization</a:t>
            </a:r>
            <a:r>
              <a:rPr lang="en-US" altLang="en-US" sz="1600" dirty="0" smtClean="0">
                <a:solidFill>
                  <a:srgbClr val="FF0000"/>
                </a:solidFill>
              </a:rPr>
              <a:t> and underlying event correction is applied</a:t>
            </a:r>
          </a:p>
          <a:p>
            <a:pPr>
              <a:spcBef>
                <a:spcPct val="15000"/>
              </a:spcBef>
            </a:pPr>
            <a:r>
              <a:rPr lang="en-US" altLang="en-US" sz="1600" dirty="0" smtClean="0">
                <a:solidFill>
                  <a:srgbClr val="0000FF"/>
                </a:solidFill>
              </a:rPr>
              <a:t>Jet production is well understood at RHIC energies</a:t>
            </a:r>
            <a:endParaRPr lang="en-US" altLang="en-US" sz="16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Inclusive Jet A</a:t>
            </a:r>
            <a:r>
              <a:rPr lang="en-US" sz="2400" baseline="-25000" dirty="0" smtClean="0"/>
              <a:t>LL</a:t>
            </a:r>
            <a:r>
              <a:rPr lang="en-US" sz="2400" dirty="0" smtClean="0"/>
              <a:t> from 2006 Data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3" name="Picture 10" descr="dssv_all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7446"/>
          <a:stretch>
            <a:fillRect/>
          </a:stretch>
        </p:blipFill>
        <p:spPr bwMode="auto">
          <a:xfrm>
            <a:off x="4495800" y="1568116"/>
            <a:ext cx="4389120" cy="30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Run 6 incl jets FINAL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89120" cy="30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85800" y="5334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8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STAR inclusive jet A</a:t>
            </a:r>
            <a:r>
              <a:rPr lang="en-US" altLang="en-US" sz="1800" baseline="-25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LL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from 2006 excluded 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those scenarios that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had </a:t>
            </a:r>
            <a:r>
              <a:rPr lang="en-US" altLang="en-US" sz="1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large gluon polarization within the accessible x region</a:t>
            </a:r>
            <a:endParaRPr lang="el-GR" altLang="en-US" sz="18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4495800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33400" y="1263316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1600" b="1" dirty="0"/>
              <a:t>PRD 86, 032006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9" descr="C:\User_files\STAR\Talks\Subprocess Fraction vs x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 r="6105"/>
          <a:stretch/>
        </p:blipFill>
        <p:spPr bwMode="auto">
          <a:xfrm>
            <a:off x="258651" y="3352800"/>
            <a:ext cx="4501019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950" y="533400"/>
            <a:ext cx="3168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Exploring Gluon Contribution at RHIC</a:t>
            </a:r>
            <a:endParaRPr lang="en-US" sz="24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586922"/>
                <a:ext cx="4618508" cy="1241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Double spin </a:t>
                </a:r>
                <a:r>
                  <a:rPr lang="en-US" dirty="0"/>
                  <a:t>a</a:t>
                </a:r>
                <a:r>
                  <a:rPr lang="en-US" dirty="0" smtClean="0"/>
                  <a:t>symmetry </a:t>
                </a:r>
                <a:r>
                  <a:rPr lang="en-US" b="1" dirty="0" smtClean="0"/>
                  <a:t>A</a:t>
                </a:r>
                <a:r>
                  <a:rPr lang="en-US" b="1" baseline="-25000" dirty="0" smtClean="0"/>
                  <a:t>LL</a:t>
                </a:r>
                <a:r>
                  <a:rPr lang="en-US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𝑳𝑳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++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+−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++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+−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𝜟</m:t>
                          </m:r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  <m:r>
                            <a:rPr lang="el-GR" b="1" i="1" smtClean="0">
                              <a:latin typeface="Cambria Math"/>
                              <a:ea typeface="Cambria Math"/>
                            </a:rPr>
                            <m:t>𝜟</m:t>
                          </m:r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𝑳𝑳</m:t>
                          </m:r>
                        </m:sub>
                      </m:sSub>
                    </m:oMath>
                  </m:oMathPara>
                </a14:m>
                <a:endParaRPr lang="en-US" b="1" i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polarized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parton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distribution function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6922"/>
                <a:ext cx="4618508" cy="1241878"/>
              </a:xfrm>
              <a:prstGeom prst="rect">
                <a:avLst/>
              </a:prstGeom>
              <a:blipFill rotWithShape="0">
                <a:blip r:embed="rId4"/>
                <a:stretch>
                  <a:fillRect l="-1189" t="-2451" b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1905000"/>
            <a:ext cx="4785815" cy="1435264"/>
            <a:chOff x="192" y="1943"/>
            <a:chExt cx="3156" cy="1019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92" y="1943"/>
              <a:ext cx="1025" cy="1019"/>
              <a:chOff x="192" y="1943"/>
              <a:chExt cx="1025" cy="1019"/>
            </a:xfrm>
          </p:grpSpPr>
          <p:pic>
            <p:nvPicPr>
              <p:cNvPr id="12" name="Picture 8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313"/>
                <a:ext cx="1025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lum bright="-18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" y="1943"/>
                <a:ext cx="54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424" y="1943"/>
              <a:ext cx="1025" cy="1017"/>
              <a:chOff x="1424" y="1943"/>
              <a:chExt cx="1025" cy="1017"/>
            </a:xfrm>
          </p:grpSpPr>
          <p:pic>
            <p:nvPicPr>
              <p:cNvPr id="10" name="Picture 1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4" y="2311"/>
                <a:ext cx="1025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8">
                <a:lum bright="-18000" contras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9" y="1943"/>
                <a:ext cx="512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2798" y="1943"/>
              <a:ext cx="550" cy="1017"/>
              <a:chOff x="2798" y="1943"/>
              <a:chExt cx="550" cy="1017"/>
            </a:xfrm>
          </p:grpSpPr>
          <p:pic>
            <p:nvPicPr>
              <p:cNvPr id="8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8" y="2311"/>
                <a:ext cx="537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5"/>
              <p:cNvPicPr>
                <a:picLocks noChangeAspect="1" noChangeArrowheads="1"/>
              </p:cNvPicPr>
              <p:nvPr/>
            </p:nvPicPr>
            <p:blipFill>
              <a:blip r:embed="rId10">
                <a:lum bright="-48000" contrast="4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" y="1943"/>
                <a:ext cx="464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20397" y="5257800"/>
                <a:ext cx="39950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For most RHIC kinematics,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gg</a:t>
                </a:r>
                <a:r>
                  <a:rPr lang="en-US" b="1" dirty="0" smtClean="0"/>
                  <a:t> and </a:t>
                </a:r>
                <a:r>
                  <a:rPr lang="en-US" b="1" dirty="0" err="1" smtClean="0">
                    <a:solidFill>
                      <a:srgbClr val="0070C0"/>
                    </a:solidFill>
                  </a:rPr>
                  <a:t>qg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dominate</a:t>
                </a:r>
                <a:r>
                  <a:rPr lang="en-US" b="1" dirty="0" smtClean="0"/>
                  <a:t>, 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𝑳𝑳</m:t>
                        </m:r>
                      </m:sub>
                    </m:sSub>
                  </m:oMath>
                </a14:m>
                <a:r>
                  <a:rPr lang="en-US" b="1" dirty="0" smtClean="0"/>
                  <a:t> for jets and </a:t>
                </a:r>
                <a:r>
                  <a:rPr lang="el-GR" b="1" dirty="0" smtClean="0">
                    <a:latin typeface="Calibri"/>
                  </a:rPr>
                  <a:t>π</a:t>
                </a:r>
                <a:r>
                  <a:rPr lang="en-US" b="1" baseline="30000" dirty="0" smtClean="0">
                    <a:latin typeface="Calibri"/>
                  </a:rPr>
                  <a:t>0</a:t>
                </a:r>
                <a:r>
                  <a:rPr lang="en-US" b="1" dirty="0" smtClean="0"/>
                  <a:t> sensitive to gluon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97" y="5257800"/>
                <a:ext cx="3995003" cy="923330"/>
              </a:xfrm>
              <a:prstGeom prst="rect">
                <a:avLst/>
              </a:prstGeom>
              <a:blipFill rotWithShape="1">
                <a:blip r:embed="rId11"/>
                <a:stretch>
                  <a:fillRect l="-1220" t="-3311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666542" y="6181130"/>
            <a:ext cx="2905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Mukherjee and </a:t>
            </a:r>
            <a:r>
              <a:rPr lang="en-US" sz="1200" dirty="0" err="1" smtClean="0"/>
              <a:t>Vogelsang</a:t>
            </a:r>
            <a:r>
              <a:rPr lang="en-US" sz="1200" dirty="0" smtClean="0"/>
              <a:t>, PRD.86.094009</a:t>
            </a:r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RHIC Facilities</a:t>
            </a:r>
            <a:endParaRPr lang="en-US" sz="2400" dirty="0"/>
          </a:p>
        </p:txBody>
      </p:sp>
      <p:sp>
        <p:nvSpPr>
          <p:cNvPr id="162" name="Footer Placeholder 1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6096" y="685800"/>
            <a:ext cx="8543926" cy="4419598"/>
            <a:chOff x="1092" y="318"/>
            <a:chExt cx="4518" cy="2501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64" y="660"/>
              <a:ext cx="3556" cy="852"/>
              <a:chOff x="542" y="1120"/>
              <a:chExt cx="4473" cy="1493"/>
            </a:xfrm>
          </p:grpSpPr>
          <p:pic>
            <p:nvPicPr>
              <p:cNvPr id="158" name="Picture 15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42" y="1169"/>
                <a:ext cx="4473" cy="1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Oval 158"/>
              <p:cNvSpPr>
                <a:spLocks noChangeArrowheads="1"/>
              </p:cNvSpPr>
              <p:nvPr/>
            </p:nvSpPr>
            <p:spPr bwMode="auto">
              <a:xfrm>
                <a:off x="998" y="1120"/>
                <a:ext cx="3571" cy="1330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pPr eaLnBrk="0" hangingPunct="0"/>
                <a:endParaRPr lang="en-US"/>
              </a:p>
            </p:txBody>
          </p:sp>
        </p:grpSp>
        <p:sp>
          <p:nvSpPr>
            <p:cNvPr id="5" name="Line 165"/>
            <p:cNvSpPr>
              <a:spLocks noChangeShapeType="1"/>
            </p:cNvSpPr>
            <p:nvPr/>
          </p:nvSpPr>
          <p:spPr bwMode="auto">
            <a:xfrm>
              <a:off x="2408" y="2354"/>
              <a:ext cx="77" cy="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59" y="1256"/>
              <a:ext cx="324" cy="250"/>
            </a:xfrm>
            <a:custGeom>
              <a:avLst/>
              <a:gdLst>
                <a:gd name="T0" fmla="*/ 0 w 292"/>
                <a:gd name="T1" fmla="*/ 250 h 246"/>
                <a:gd name="T2" fmla="*/ 71 w 292"/>
                <a:gd name="T3" fmla="*/ 217 h 246"/>
                <a:gd name="T4" fmla="*/ 73 w 292"/>
                <a:gd name="T5" fmla="*/ 175 h 246"/>
                <a:gd name="T6" fmla="*/ 257 w 292"/>
                <a:gd name="T7" fmla="*/ 108 h 246"/>
                <a:gd name="T8" fmla="*/ 257 w 292"/>
                <a:gd name="T9" fmla="*/ 62 h 246"/>
                <a:gd name="T10" fmla="*/ 324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79" y="318"/>
              <a:ext cx="77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80" y="1660"/>
              <a:ext cx="7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80" y="1543"/>
              <a:ext cx="72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846" y="562"/>
              <a:ext cx="5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BRAHMS</a:t>
              </a:r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140" y="1085"/>
              <a:ext cx="4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PHENIX</a:t>
              </a:r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089" y="920"/>
              <a:ext cx="632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949" y="2291"/>
              <a:ext cx="37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65" y="2355"/>
              <a:ext cx="27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5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</a:t>
              </a:r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586" y="2224"/>
              <a:ext cx="4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422" y="2131"/>
              <a:ext cx="34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800" b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BOOSTER</a:t>
              </a:r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24" y="1870"/>
              <a:ext cx="69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618" y="2203"/>
              <a:ext cx="1159" cy="4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9" name="Arc 179"/>
            <p:cNvSpPr>
              <a:spLocks/>
            </p:cNvSpPr>
            <p:nvPr/>
          </p:nvSpPr>
          <p:spPr bwMode="auto">
            <a:xfrm flipH="1">
              <a:off x="2162" y="646"/>
              <a:ext cx="1325" cy="455"/>
            </a:xfrm>
            <a:custGeom>
              <a:avLst/>
              <a:gdLst>
                <a:gd name="T0" fmla="*/ 387 w 15493"/>
                <a:gd name="T1" fmla="*/ 0 h 21120"/>
                <a:gd name="T2" fmla="*/ 1325 w 15493"/>
                <a:gd name="T3" fmla="*/ 131 h 21120"/>
                <a:gd name="T4" fmla="*/ 0 w 15493"/>
                <a:gd name="T5" fmla="*/ 455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0" name="Arc 180"/>
            <p:cNvSpPr>
              <a:spLocks/>
            </p:cNvSpPr>
            <p:nvPr/>
          </p:nvSpPr>
          <p:spPr bwMode="auto">
            <a:xfrm flipH="1">
              <a:off x="1597" y="915"/>
              <a:ext cx="1848" cy="349"/>
            </a:xfrm>
            <a:custGeom>
              <a:avLst/>
              <a:gdLst>
                <a:gd name="T0" fmla="*/ 1698 w 21600"/>
                <a:gd name="T1" fmla="*/ 0 h 16156"/>
                <a:gd name="T2" fmla="*/ 1729 w 21600"/>
                <a:gd name="T3" fmla="*/ 349 h 16156"/>
                <a:gd name="T4" fmla="*/ 0 w 21600"/>
                <a:gd name="T5" fmla="*/ 184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1" name="Arc 181"/>
            <p:cNvSpPr>
              <a:spLocks/>
            </p:cNvSpPr>
            <p:nvPr/>
          </p:nvSpPr>
          <p:spPr bwMode="auto">
            <a:xfrm flipH="1">
              <a:off x="3443" y="911"/>
              <a:ext cx="1849" cy="345"/>
            </a:xfrm>
            <a:custGeom>
              <a:avLst/>
              <a:gdLst>
                <a:gd name="T0" fmla="*/ 112 w 21600"/>
                <a:gd name="T1" fmla="*/ 345 h 15969"/>
                <a:gd name="T2" fmla="*/ 152 w 21600"/>
                <a:gd name="T3" fmla="*/ 0 h 15969"/>
                <a:gd name="T4" fmla="*/ 1849 w 21600"/>
                <a:gd name="T5" fmla="*/ 185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2" name="Arc 182"/>
            <p:cNvSpPr>
              <a:spLocks/>
            </p:cNvSpPr>
            <p:nvPr/>
          </p:nvSpPr>
          <p:spPr bwMode="auto">
            <a:xfrm flipH="1">
              <a:off x="3539" y="1029"/>
              <a:ext cx="1244" cy="530"/>
            </a:xfrm>
            <a:custGeom>
              <a:avLst/>
              <a:gdLst>
                <a:gd name="T0" fmla="*/ 991 w 14614"/>
                <a:gd name="T1" fmla="*/ 530 h 21395"/>
                <a:gd name="T2" fmla="*/ 0 w 14614"/>
                <a:gd name="T3" fmla="*/ 394 h 21395"/>
                <a:gd name="T4" fmla="*/ 1244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3" name="Arc 183"/>
            <p:cNvSpPr>
              <a:spLocks/>
            </p:cNvSpPr>
            <p:nvPr/>
          </p:nvSpPr>
          <p:spPr bwMode="auto">
            <a:xfrm flipH="1">
              <a:off x="2147" y="1151"/>
              <a:ext cx="1376" cy="405"/>
            </a:xfrm>
            <a:custGeom>
              <a:avLst/>
              <a:gdLst>
                <a:gd name="T0" fmla="*/ 1376 w 16143"/>
                <a:gd name="T1" fmla="*/ 276 h 21035"/>
                <a:gd name="T2" fmla="*/ 418 w 16143"/>
                <a:gd name="T3" fmla="*/ 405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4" name="Arc 184"/>
            <p:cNvSpPr>
              <a:spLocks/>
            </p:cNvSpPr>
            <p:nvPr/>
          </p:nvSpPr>
          <p:spPr bwMode="auto">
            <a:xfrm flipH="1">
              <a:off x="3439" y="650"/>
              <a:ext cx="1293" cy="449"/>
            </a:xfrm>
            <a:custGeom>
              <a:avLst/>
              <a:gdLst>
                <a:gd name="T0" fmla="*/ 0 w 15115"/>
                <a:gd name="T1" fmla="*/ 122 h 21197"/>
                <a:gd name="T2" fmla="*/ 938 w 15115"/>
                <a:gd name="T3" fmla="*/ 0 h 21197"/>
                <a:gd name="T4" fmla="*/ 1293 w 15115"/>
                <a:gd name="T5" fmla="*/ 449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5" name="Arc 185"/>
            <p:cNvSpPr>
              <a:spLocks/>
            </p:cNvSpPr>
            <p:nvPr/>
          </p:nvSpPr>
          <p:spPr bwMode="auto">
            <a:xfrm>
              <a:off x="3448" y="1116"/>
              <a:ext cx="1410" cy="542"/>
            </a:xfrm>
            <a:custGeom>
              <a:avLst/>
              <a:gdLst>
                <a:gd name="T0" fmla="*/ 1410 w 15361"/>
                <a:gd name="T1" fmla="*/ 387 h 21244"/>
                <a:gd name="T2" fmla="*/ 359 w 15361"/>
                <a:gd name="T3" fmla="*/ 542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6" name="Arc 186"/>
            <p:cNvSpPr>
              <a:spLocks/>
            </p:cNvSpPr>
            <p:nvPr/>
          </p:nvSpPr>
          <p:spPr bwMode="auto">
            <a:xfrm>
              <a:off x="2075" y="1116"/>
              <a:ext cx="1378" cy="542"/>
            </a:xfrm>
            <a:custGeom>
              <a:avLst/>
              <a:gdLst>
                <a:gd name="T0" fmla="*/ 1021 w 15013"/>
                <a:gd name="T1" fmla="*/ 542 h 21246"/>
                <a:gd name="T2" fmla="*/ 0 w 15013"/>
                <a:gd name="T3" fmla="*/ 396 h 21246"/>
                <a:gd name="T4" fmla="*/ 1378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endParaRPr lang="en-US" b="1" i="1"/>
            </a:p>
          </p:txBody>
        </p:sp>
        <p:sp>
          <p:nvSpPr>
            <p:cNvPr id="27" name="Arc 187"/>
            <p:cNvSpPr>
              <a:spLocks/>
            </p:cNvSpPr>
            <p:nvPr/>
          </p:nvSpPr>
          <p:spPr bwMode="auto">
            <a:xfrm>
              <a:off x="1472" y="879"/>
              <a:ext cx="1983" cy="452"/>
            </a:xfrm>
            <a:custGeom>
              <a:avLst/>
              <a:gdLst>
                <a:gd name="T0" fmla="*/ 155 w 21600"/>
                <a:gd name="T1" fmla="*/ 452 h 17626"/>
                <a:gd name="T2" fmla="*/ 191 w 21600"/>
                <a:gd name="T3" fmla="*/ 0 h 17626"/>
                <a:gd name="T4" fmla="*/ 1983 w 21600"/>
                <a:gd name="T5" fmla="*/ 23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8" name="Arc 188"/>
            <p:cNvSpPr>
              <a:spLocks/>
            </p:cNvSpPr>
            <p:nvPr/>
          </p:nvSpPr>
          <p:spPr bwMode="auto">
            <a:xfrm>
              <a:off x="2099" y="570"/>
              <a:ext cx="1356" cy="551"/>
            </a:xfrm>
            <a:custGeom>
              <a:avLst/>
              <a:gdLst>
                <a:gd name="T0" fmla="*/ 0 w 14768"/>
                <a:gd name="T1" fmla="*/ 142 h 21256"/>
                <a:gd name="T2" fmla="*/ 1004 w 14768"/>
                <a:gd name="T3" fmla="*/ 0 h 21256"/>
                <a:gd name="T4" fmla="*/ 1356 w 14768"/>
                <a:gd name="T5" fmla="*/ 551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29" name="Arc 189"/>
            <p:cNvSpPr>
              <a:spLocks/>
            </p:cNvSpPr>
            <p:nvPr/>
          </p:nvSpPr>
          <p:spPr bwMode="auto">
            <a:xfrm>
              <a:off x="3448" y="573"/>
              <a:ext cx="1343" cy="546"/>
            </a:xfrm>
            <a:custGeom>
              <a:avLst/>
              <a:gdLst>
                <a:gd name="T0" fmla="*/ 349 w 14647"/>
                <a:gd name="T1" fmla="*/ 0 h 21263"/>
                <a:gd name="T2" fmla="*/ 1343 w 14647"/>
                <a:gd name="T3" fmla="*/ 138 h 21263"/>
                <a:gd name="T4" fmla="*/ 0 w 14647"/>
                <a:gd name="T5" fmla="*/ 546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0" name="Arc 190"/>
            <p:cNvSpPr>
              <a:spLocks/>
            </p:cNvSpPr>
            <p:nvPr/>
          </p:nvSpPr>
          <p:spPr bwMode="auto">
            <a:xfrm>
              <a:off x="3448" y="871"/>
              <a:ext cx="1983" cy="458"/>
            </a:xfrm>
            <a:custGeom>
              <a:avLst/>
              <a:gdLst>
                <a:gd name="T0" fmla="*/ 1777 w 21600"/>
                <a:gd name="T1" fmla="*/ 0 h 17979"/>
                <a:gd name="T2" fmla="*/ 1827 w 21600"/>
                <a:gd name="T3" fmla="*/ 458 h 17979"/>
                <a:gd name="T4" fmla="*/ 0 w 21600"/>
                <a:gd name="T5" fmla="*/ 244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100" y="1556"/>
              <a:ext cx="708" cy="100"/>
            </a:xfrm>
            <a:custGeom>
              <a:avLst/>
              <a:gdLst>
                <a:gd name="T0" fmla="*/ 0 w 639"/>
                <a:gd name="T1" fmla="*/ 0 h 99"/>
                <a:gd name="T2" fmla="*/ 191 w 639"/>
                <a:gd name="T3" fmla="*/ 18 h 99"/>
                <a:gd name="T4" fmla="*/ 244 w 639"/>
                <a:gd name="T5" fmla="*/ 58 h 99"/>
                <a:gd name="T6" fmla="*/ 450 w 639"/>
                <a:gd name="T7" fmla="*/ 58 h 99"/>
                <a:gd name="T8" fmla="*/ 493 w 639"/>
                <a:gd name="T9" fmla="*/ 96 h 99"/>
                <a:gd name="T10" fmla="*/ 708 w 639"/>
                <a:gd name="T11" fmla="*/ 10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094" y="1559"/>
              <a:ext cx="698" cy="98"/>
            </a:xfrm>
            <a:custGeom>
              <a:avLst/>
              <a:gdLst>
                <a:gd name="T0" fmla="*/ 0 w 630"/>
                <a:gd name="T1" fmla="*/ 98 h 97"/>
                <a:gd name="T2" fmla="*/ 196 w 630"/>
                <a:gd name="T3" fmla="*/ 97 h 97"/>
                <a:gd name="T4" fmla="*/ 249 w 630"/>
                <a:gd name="T5" fmla="*/ 52 h 97"/>
                <a:gd name="T6" fmla="*/ 452 w 630"/>
                <a:gd name="T7" fmla="*/ 52 h 97"/>
                <a:gd name="T8" fmla="*/ 497 w 630"/>
                <a:gd name="T9" fmla="*/ 15 h 97"/>
                <a:gd name="T10" fmla="*/ 698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96" y="158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4" name="Arc 194"/>
            <p:cNvSpPr>
              <a:spLocks/>
            </p:cNvSpPr>
            <p:nvPr/>
          </p:nvSpPr>
          <p:spPr bwMode="auto">
            <a:xfrm>
              <a:off x="2738" y="1642"/>
              <a:ext cx="711" cy="315"/>
            </a:xfrm>
            <a:custGeom>
              <a:avLst/>
              <a:gdLst>
                <a:gd name="T0" fmla="*/ 138 w 21600"/>
                <a:gd name="T1" fmla="*/ 0 h 21188"/>
                <a:gd name="T2" fmla="*/ 711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5" name="Arc 195"/>
            <p:cNvSpPr>
              <a:spLocks/>
            </p:cNvSpPr>
            <p:nvPr/>
          </p:nvSpPr>
          <p:spPr bwMode="auto">
            <a:xfrm flipH="1">
              <a:off x="3452" y="1642"/>
              <a:ext cx="710" cy="315"/>
            </a:xfrm>
            <a:custGeom>
              <a:avLst/>
              <a:gdLst>
                <a:gd name="T0" fmla="*/ 138 w 21600"/>
                <a:gd name="T1" fmla="*/ 0 h 21188"/>
                <a:gd name="T2" fmla="*/ 710 w 21600"/>
                <a:gd name="T3" fmla="*/ 315 h 21188"/>
                <a:gd name="T4" fmla="*/ 0 w 21600"/>
                <a:gd name="T5" fmla="*/ 315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096" y="570"/>
              <a:ext cx="706" cy="81"/>
            </a:xfrm>
            <a:custGeom>
              <a:avLst/>
              <a:gdLst>
                <a:gd name="T0" fmla="*/ 0 w 636"/>
                <a:gd name="T1" fmla="*/ 0 h 80"/>
                <a:gd name="T2" fmla="*/ 191 w 636"/>
                <a:gd name="T3" fmla="*/ 2 h 80"/>
                <a:gd name="T4" fmla="*/ 246 w 636"/>
                <a:gd name="T5" fmla="*/ 32 h 80"/>
                <a:gd name="T6" fmla="*/ 444 w 636"/>
                <a:gd name="T7" fmla="*/ 30 h 80"/>
                <a:gd name="T8" fmla="*/ 495 w 636"/>
                <a:gd name="T9" fmla="*/ 69 h 80"/>
                <a:gd name="T10" fmla="*/ 706 w 636"/>
                <a:gd name="T11" fmla="*/ 8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094" y="568"/>
              <a:ext cx="708" cy="81"/>
            </a:xfrm>
            <a:custGeom>
              <a:avLst/>
              <a:gdLst>
                <a:gd name="T0" fmla="*/ 0 w 638"/>
                <a:gd name="T1" fmla="*/ 81 h 80"/>
                <a:gd name="T2" fmla="*/ 198 w 638"/>
                <a:gd name="T3" fmla="*/ 75 h 80"/>
                <a:gd name="T4" fmla="*/ 246 w 638"/>
                <a:gd name="T5" fmla="*/ 32 h 80"/>
                <a:gd name="T6" fmla="*/ 442 w 638"/>
                <a:gd name="T7" fmla="*/ 32 h 80"/>
                <a:gd name="T8" fmla="*/ 502 w 638"/>
                <a:gd name="T9" fmla="*/ 0 h 80"/>
                <a:gd name="T10" fmla="*/ 708 w 638"/>
                <a:gd name="T11" fmla="*/ 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628" y="1332"/>
              <a:ext cx="521" cy="98"/>
            </a:xfrm>
            <a:custGeom>
              <a:avLst/>
              <a:gdLst>
                <a:gd name="T0" fmla="*/ 0 w 470"/>
                <a:gd name="T1" fmla="*/ 0 h 96"/>
                <a:gd name="T2" fmla="*/ 118 w 470"/>
                <a:gd name="T3" fmla="*/ 55 h 96"/>
                <a:gd name="T4" fmla="*/ 168 w 470"/>
                <a:gd name="T5" fmla="*/ 45 h 96"/>
                <a:gd name="T6" fmla="*/ 299 w 470"/>
                <a:gd name="T7" fmla="*/ 92 h 96"/>
                <a:gd name="T8" fmla="*/ 381 w 470"/>
                <a:gd name="T9" fmla="*/ 69 h 96"/>
                <a:gd name="T10" fmla="*/ 521 w 470"/>
                <a:gd name="T11" fmla="*/ 98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714" y="1263"/>
              <a:ext cx="366" cy="252"/>
            </a:xfrm>
            <a:custGeom>
              <a:avLst/>
              <a:gdLst>
                <a:gd name="T0" fmla="*/ 0 w 330"/>
                <a:gd name="T1" fmla="*/ 0 h 248"/>
                <a:gd name="T2" fmla="*/ 75 w 330"/>
                <a:gd name="T3" fmla="*/ 47 h 248"/>
                <a:gd name="T4" fmla="*/ 87 w 330"/>
                <a:gd name="T5" fmla="*/ 112 h 248"/>
                <a:gd name="T6" fmla="*/ 213 w 330"/>
                <a:gd name="T7" fmla="*/ 159 h 248"/>
                <a:gd name="T8" fmla="*/ 217 w 330"/>
                <a:gd name="T9" fmla="*/ 205 h 248"/>
                <a:gd name="T10" fmla="*/ 366 w 330"/>
                <a:gd name="T11" fmla="*/ 252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1511052">
              <a:off x="1814" y="1363"/>
              <a:ext cx="105" cy="58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661" y="773"/>
              <a:ext cx="506" cy="112"/>
            </a:xfrm>
            <a:custGeom>
              <a:avLst/>
              <a:gdLst>
                <a:gd name="T0" fmla="*/ 0 w 456"/>
                <a:gd name="T1" fmla="*/ 112 h 110"/>
                <a:gd name="T2" fmla="*/ 89 w 456"/>
                <a:gd name="T3" fmla="*/ 71 h 110"/>
                <a:gd name="T4" fmla="*/ 151 w 456"/>
                <a:gd name="T5" fmla="*/ 69 h 110"/>
                <a:gd name="T6" fmla="*/ 328 w 456"/>
                <a:gd name="T7" fmla="*/ 2 h 110"/>
                <a:gd name="T8" fmla="*/ 386 w 456"/>
                <a:gd name="T9" fmla="*/ 22 h 110"/>
                <a:gd name="T10" fmla="*/ 506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746" y="710"/>
              <a:ext cx="356" cy="207"/>
            </a:xfrm>
            <a:custGeom>
              <a:avLst/>
              <a:gdLst>
                <a:gd name="T0" fmla="*/ 0 w 322"/>
                <a:gd name="T1" fmla="*/ 207 h 204"/>
                <a:gd name="T2" fmla="*/ 64 w 322"/>
                <a:gd name="T3" fmla="*/ 166 h 204"/>
                <a:gd name="T4" fmla="*/ 64 w 322"/>
                <a:gd name="T5" fmla="*/ 132 h 204"/>
                <a:gd name="T6" fmla="*/ 241 w 322"/>
                <a:gd name="T7" fmla="*/ 67 h 204"/>
                <a:gd name="T8" fmla="*/ 245 w 322"/>
                <a:gd name="T9" fmla="*/ 30 h 204"/>
                <a:gd name="T10" fmla="*/ 356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 rot="-1277282">
              <a:off x="1857" y="775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792" y="711"/>
              <a:ext cx="351" cy="200"/>
            </a:xfrm>
            <a:custGeom>
              <a:avLst/>
              <a:gdLst>
                <a:gd name="T0" fmla="*/ 0 w 316"/>
                <a:gd name="T1" fmla="*/ 0 h 197"/>
                <a:gd name="T2" fmla="*/ 83 w 316"/>
                <a:gd name="T3" fmla="*/ 24 h 197"/>
                <a:gd name="T4" fmla="*/ 97 w 316"/>
                <a:gd name="T5" fmla="*/ 58 h 197"/>
                <a:gd name="T6" fmla="*/ 293 w 316"/>
                <a:gd name="T7" fmla="*/ 127 h 197"/>
                <a:gd name="T8" fmla="*/ 291 w 316"/>
                <a:gd name="T9" fmla="*/ 166 h 197"/>
                <a:gd name="T10" fmla="*/ 351 w 316"/>
                <a:gd name="T11" fmla="*/ 200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780" y="1329"/>
              <a:ext cx="496" cy="102"/>
            </a:xfrm>
            <a:custGeom>
              <a:avLst/>
              <a:gdLst>
                <a:gd name="T0" fmla="*/ 0 w 448"/>
                <a:gd name="T1" fmla="*/ 94 h 99"/>
                <a:gd name="T2" fmla="*/ 103 w 448"/>
                <a:gd name="T3" fmla="*/ 74 h 99"/>
                <a:gd name="T4" fmla="*/ 156 w 448"/>
                <a:gd name="T5" fmla="*/ 102 h 99"/>
                <a:gd name="T6" fmla="*/ 337 w 448"/>
                <a:gd name="T7" fmla="*/ 34 h 99"/>
                <a:gd name="T8" fmla="*/ 392 w 448"/>
                <a:gd name="T9" fmla="*/ 53 h 99"/>
                <a:gd name="T10" fmla="*/ 496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730" y="771"/>
              <a:ext cx="497" cy="103"/>
            </a:xfrm>
            <a:custGeom>
              <a:avLst/>
              <a:gdLst>
                <a:gd name="T0" fmla="*/ 0 w 450"/>
                <a:gd name="T1" fmla="*/ 0 h 96"/>
                <a:gd name="T2" fmla="*/ 93 w 450"/>
                <a:gd name="T3" fmla="*/ 20 h 96"/>
                <a:gd name="T4" fmla="*/ 162 w 450"/>
                <a:gd name="T5" fmla="*/ 0 h 96"/>
                <a:gd name="T6" fmla="*/ 352 w 450"/>
                <a:gd name="T7" fmla="*/ 71 h 96"/>
                <a:gd name="T8" fmla="*/ 419 w 450"/>
                <a:gd name="T9" fmla="*/ 61 h 96"/>
                <a:gd name="T10" fmla="*/ 497 w 450"/>
                <a:gd name="T11" fmla="*/ 103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 rot="1511052">
              <a:off x="4938" y="774"/>
              <a:ext cx="105" cy="59"/>
            </a:xfrm>
            <a:prstGeom prst="rect">
              <a:avLst/>
            </a:prstGeom>
            <a:solidFill>
              <a:srgbClr val="FF66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 rot="93880">
              <a:off x="3593" y="1612"/>
              <a:ext cx="161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49" name="AutoShape 209"/>
            <p:cNvSpPr>
              <a:spLocks noChangeArrowheads="1"/>
            </p:cNvSpPr>
            <p:nvPr/>
          </p:nvSpPr>
          <p:spPr bwMode="auto">
            <a:xfrm rot="245893">
              <a:off x="3634" y="1623"/>
              <a:ext cx="92" cy="60"/>
            </a:xfrm>
            <a:prstGeom prst="curvedDownArrow">
              <a:avLst>
                <a:gd name="adj1" fmla="val 30667"/>
                <a:gd name="adj2" fmla="val 6133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-205518">
              <a:off x="3589" y="1522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1" name="AutoShape 211"/>
            <p:cNvSpPr>
              <a:spLocks noChangeArrowheads="1"/>
            </p:cNvSpPr>
            <p:nvPr/>
          </p:nvSpPr>
          <p:spPr bwMode="auto">
            <a:xfrm rot="-53504">
              <a:off x="3628" y="15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 rot="-205518">
              <a:off x="3134" y="1610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3" name="AutoShape 213"/>
            <p:cNvSpPr>
              <a:spLocks noChangeArrowheads="1"/>
            </p:cNvSpPr>
            <p:nvPr/>
          </p:nvSpPr>
          <p:spPr bwMode="auto">
            <a:xfrm rot="-53504">
              <a:off x="3175" y="1618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 rot="93880">
              <a:off x="3131" y="1520"/>
              <a:ext cx="159" cy="8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5" name="AutoShape 215"/>
            <p:cNvSpPr>
              <a:spLocks noChangeArrowheads="1"/>
            </p:cNvSpPr>
            <p:nvPr/>
          </p:nvSpPr>
          <p:spPr bwMode="auto">
            <a:xfrm rot="245893">
              <a:off x="3170" y="1531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 rot="814006">
              <a:off x="2029" y="1383"/>
              <a:ext cx="160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7" name="AutoShape 217"/>
            <p:cNvSpPr>
              <a:spLocks noChangeArrowheads="1"/>
            </p:cNvSpPr>
            <p:nvPr/>
          </p:nvSpPr>
          <p:spPr bwMode="auto">
            <a:xfrm rot="966021">
              <a:off x="2068" y="1395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 rot="1050912">
              <a:off x="1949" y="1458"/>
              <a:ext cx="160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59" name="AutoShape 219"/>
            <p:cNvSpPr>
              <a:spLocks noChangeArrowheads="1"/>
            </p:cNvSpPr>
            <p:nvPr/>
          </p:nvSpPr>
          <p:spPr bwMode="auto">
            <a:xfrm rot="1202926">
              <a:off x="1991" y="1467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 rot="1911330">
              <a:off x="1636" y="1218"/>
              <a:ext cx="159" cy="8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1" name="AutoShape 221"/>
            <p:cNvSpPr>
              <a:spLocks noChangeArrowheads="1"/>
            </p:cNvSpPr>
            <p:nvPr/>
          </p:nvSpPr>
          <p:spPr bwMode="auto">
            <a:xfrm rot="2063342">
              <a:off x="1676" y="1229"/>
              <a:ext cx="93" cy="60"/>
            </a:xfrm>
            <a:prstGeom prst="curvedDownArrow">
              <a:avLst>
                <a:gd name="adj1" fmla="val 31000"/>
                <a:gd name="adj2" fmla="val 62000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rot="1594986">
              <a:off x="1565" y="1290"/>
              <a:ext cx="160" cy="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3" name="AutoShape 223"/>
            <p:cNvSpPr>
              <a:spLocks noChangeArrowheads="1"/>
            </p:cNvSpPr>
            <p:nvPr/>
          </p:nvSpPr>
          <p:spPr bwMode="auto">
            <a:xfrm rot="1746998">
              <a:off x="1605" y="1303"/>
              <a:ext cx="91" cy="59"/>
            </a:xfrm>
            <a:prstGeom prst="curvedDownArrow">
              <a:avLst>
                <a:gd name="adj1" fmla="val 30847"/>
                <a:gd name="adj2" fmla="val 6169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rot="-2650724">
              <a:off x="1486" y="907"/>
              <a:ext cx="159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5" name="AutoShape 225"/>
            <p:cNvSpPr>
              <a:spLocks noChangeArrowheads="1"/>
            </p:cNvSpPr>
            <p:nvPr/>
          </p:nvSpPr>
          <p:spPr bwMode="auto">
            <a:xfrm rot="-2498712">
              <a:off x="1524" y="912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 rot="-2719334">
              <a:off x="1599" y="933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7" name="AutoShape 227"/>
            <p:cNvSpPr>
              <a:spLocks noChangeArrowheads="1"/>
            </p:cNvSpPr>
            <p:nvPr/>
          </p:nvSpPr>
          <p:spPr bwMode="auto">
            <a:xfrm rot="-2567322">
              <a:off x="1627" y="941"/>
              <a:ext cx="92" cy="59"/>
            </a:xfrm>
            <a:prstGeom prst="curvedDownArrow">
              <a:avLst>
                <a:gd name="adj1" fmla="val 31186"/>
                <a:gd name="adj2" fmla="val 62373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 rot="-2875454">
              <a:off x="5281" y="1211"/>
              <a:ext cx="147" cy="8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69" name="AutoShape 229"/>
            <p:cNvSpPr>
              <a:spLocks noChangeArrowheads="1"/>
            </p:cNvSpPr>
            <p:nvPr/>
          </p:nvSpPr>
          <p:spPr bwMode="auto">
            <a:xfrm rot="-2723441">
              <a:off x="5313" y="1216"/>
              <a:ext cx="85" cy="64"/>
            </a:xfrm>
            <a:prstGeom prst="curvedDownArrow">
              <a:avLst>
                <a:gd name="adj1" fmla="val 26563"/>
                <a:gd name="adj2" fmla="val 53125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 rot="-2682010">
              <a:off x="5138" y="1178"/>
              <a:ext cx="161" cy="81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1" name="AutoShape 231"/>
            <p:cNvSpPr>
              <a:spLocks noChangeArrowheads="1"/>
            </p:cNvSpPr>
            <p:nvPr/>
          </p:nvSpPr>
          <p:spPr bwMode="auto">
            <a:xfrm rot="-2529997">
              <a:off x="5176" y="1184"/>
              <a:ext cx="93" cy="59"/>
            </a:xfrm>
            <a:prstGeom prst="curvedDownArrow">
              <a:avLst>
                <a:gd name="adj1" fmla="val 31525"/>
                <a:gd name="adj2" fmla="val 63051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236" y="2266"/>
              <a:ext cx="195" cy="90"/>
            </a:xfrm>
            <a:custGeom>
              <a:avLst/>
              <a:gdLst>
                <a:gd name="T0" fmla="*/ 195 w 177"/>
                <a:gd name="T1" fmla="*/ 0 h 89"/>
                <a:gd name="T2" fmla="*/ 152 w 177"/>
                <a:gd name="T3" fmla="*/ 44 h 89"/>
                <a:gd name="T4" fmla="*/ 171 w 177"/>
                <a:gd name="T5" fmla="*/ 90 h 89"/>
                <a:gd name="T6" fmla="*/ 0 w 177"/>
                <a:gd name="T7" fmla="*/ 36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3" name="Line 233"/>
            <p:cNvSpPr>
              <a:spLocks noChangeShapeType="1"/>
            </p:cNvSpPr>
            <p:nvPr/>
          </p:nvSpPr>
          <p:spPr bwMode="auto">
            <a:xfrm>
              <a:off x="1668" y="2123"/>
              <a:ext cx="139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629" y="2149"/>
              <a:ext cx="114" cy="92"/>
            </a:xfrm>
            <a:custGeom>
              <a:avLst/>
              <a:gdLst>
                <a:gd name="T0" fmla="*/ 0 w 103"/>
                <a:gd name="T1" fmla="*/ 68 h 91"/>
                <a:gd name="T2" fmla="*/ 81 w 103"/>
                <a:gd name="T3" fmla="*/ 92 h 91"/>
                <a:gd name="T4" fmla="*/ 114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21" y="2239"/>
              <a:ext cx="57" cy="171"/>
            </a:xfrm>
            <a:custGeom>
              <a:avLst/>
              <a:gdLst>
                <a:gd name="T0" fmla="*/ 10 w 54"/>
                <a:gd name="T1" fmla="*/ 0 h 168"/>
                <a:gd name="T2" fmla="*/ 57 w 54"/>
                <a:gd name="T3" fmla="*/ 55 h 168"/>
                <a:gd name="T4" fmla="*/ 0 w 54"/>
                <a:gd name="T5" fmla="*/ 171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2431" y="2223"/>
              <a:ext cx="226" cy="1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450" y="1949"/>
              <a:ext cx="269" cy="385"/>
            </a:xfrm>
            <a:custGeom>
              <a:avLst/>
              <a:gdLst>
                <a:gd name="T0" fmla="*/ 269 w 243"/>
                <a:gd name="T1" fmla="*/ 385 h 378"/>
                <a:gd name="T2" fmla="*/ 100 w 243"/>
                <a:gd name="T3" fmla="*/ 257 h 378"/>
                <a:gd name="T4" fmla="*/ 46 w 243"/>
                <a:gd name="T5" fmla="*/ 183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 rot="1147844">
              <a:off x="1506" y="2164"/>
              <a:ext cx="126" cy="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 rot="1147844">
              <a:off x="1543" y="2069"/>
              <a:ext cx="126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 rot="1147844">
              <a:off x="1793" y="2202"/>
              <a:ext cx="474" cy="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81" name="Text Box 241"/>
            <p:cNvSpPr txBox="1">
              <a:spLocks noChangeArrowheads="1"/>
            </p:cNvSpPr>
            <p:nvPr/>
          </p:nvSpPr>
          <p:spPr bwMode="auto">
            <a:xfrm>
              <a:off x="1133" y="1563"/>
              <a:ext cx="1435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Spin Rotators</a:t>
              </a:r>
            </a:p>
            <a:p>
              <a:pPr algn="ctr"/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(longitudinal polarization)</a:t>
              </a:r>
              <a:endParaRPr lang="en-US" dirty="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 rot="275636">
              <a:off x="3222" y="2165"/>
              <a:ext cx="160" cy="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83" name="AutoShape 243"/>
            <p:cNvSpPr>
              <a:spLocks noChangeArrowheads="1"/>
            </p:cNvSpPr>
            <p:nvPr/>
          </p:nvSpPr>
          <p:spPr bwMode="auto">
            <a:xfrm rot="427649">
              <a:off x="3263" y="2175"/>
              <a:ext cx="91" cy="60"/>
            </a:xfrm>
            <a:prstGeom prst="curvedDownArrow">
              <a:avLst>
                <a:gd name="adj1" fmla="val 30333"/>
                <a:gd name="adj2" fmla="val 60667"/>
                <a:gd name="adj3" fmla="val 42009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84" name="Text Box 244"/>
            <p:cNvSpPr txBox="1">
              <a:spLocks noChangeArrowheads="1"/>
            </p:cNvSpPr>
            <p:nvPr/>
          </p:nvSpPr>
          <p:spPr bwMode="auto">
            <a:xfrm>
              <a:off x="1790" y="1860"/>
              <a:ext cx="170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Solenoid Partial Siberian Snake</a:t>
              </a:r>
              <a:endParaRPr lang="en-US"/>
            </a:p>
          </p:txBody>
        </p:sp>
        <p:sp>
          <p:nvSpPr>
            <p:cNvPr id="85" name="Text Box 245"/>
            <p:cNvSpPr txBox="1">
              <a:spLocks noChangeArrowheads="1"/>
            </p:cNvSpPr>
            <p:nvPr/>
          </p:nvSpPr>
          <p:spPr bwMode="auto">
            <a:xfrm>
              <a:off x="4030" y="823"/>
              <a:ext cx="92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Siberian Snakes</a:t>
              </a:r>
              <a:endParaRPr lang="en-US"/>
            </a:p>
          </p:txBody>
        </p:sp>
        <p:sp>
          <p:nvSpPr>
            <p:cNvPr id="86" name="Line 246"/>
            <p:cNvSpPr>
              <a:spLocks noChangeShapeType="1"/>
            </p:cNvSpPr>
            <p:nvPr/>
          </p:nvSpPr>
          <p:spPr bwMode="auto">
            <a:xfrm>
              <a:off x="3282" y="2013"/>
              <a:ext cx="25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87" name="Line 247"/>
            <p:cNvSpPr>
              <a:spLocks noChangeShapeType="1"/>
            </p:cNvSpPr>
            <p:nvPr/>
          </p:nvSpPr>
          <p:spPr bwMode="auto">
            <a:xfrm flipH="1" flipV="1">
              <a:off x="1696" y="1416"/>
              <a:ext cx="6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88" name="Line 248"/>
            <p:cNvSpPr>
              <a:spLocks noChangeShapeType="1"/>
            </p:cNvSpPr>
            <p:nvPr/>
          </p:nvSpPr>
          <p:spPr bwMode="auto">
            <a:xfrm flipV="1">
              <a:off x="1863" y="1538"/>
              <a:ext cx="79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89" name="Line 249"/>
            <p:cNvSpPr>
              <a:spLocks noChangeShapeType="1"/>
            </p:cNvSpPr>
            <p:nvPr/>
          </p:nvSpPr>
          <p:spPr bwMode="auto">
            <a:xfrm flipH="1" flipV="1">
              <a:off x="5043" y="1446"/>
              <a:ext cx="34" cy="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 rot="2676702">
              <a:off x="3656" y="2546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91" name="Line 251"/>
            <p:cNvSpPr>
              <a:spLocks noChangeAspect="1" noChangeShapeType="1"/>
            </p:cNvSpPr>
            <p:nvPr/>
          </p:nvSpPr>
          <p:spPr bwMode="auto">
            <a:xfrm rot="2676702">
              <a:off x="3724" y="2556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2" name="Line 252"/>
            <p:cNvSpPr>
              <a:spLocks noChangeAspect="1" noChangeShapeType="1"/>
            </p:cNvSpPr>
            <p:nvPr/>
          </p:nvSpPr>
          <p:spPr bwMode="auto">
            <a:xfrm rot="2676702">
              <a:off x="3752" y="2555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3" name="Line 253"/>
            <p:cNvSpPr>
              <a:spLocks noChangeAspect="1" noChangeShapeType="1"/>
            </p:cNvSpPr>
            <p:nvPr/>
          </p:nvSpPr>
          <p:spPr bwMode="auto">
            <a:xfrm rot="-2723298">
              <a:off x="3679" y="2510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4" name="Line 254"/>
            <p:cNvSpPr>
              <a:spLocks noChangeAspect="1" noChangeShapeType="1"/>
            </p:cNvSpPr>
            <p:nvPr/>
          </p:nvSpPr>
          <p:spPr bwMode="auto">
            <a:xfrm rot="-2723298">
              <a:off x="3680" y="2484"/>
              <a:ext cx="22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 rot="6499683">
              <a:off x="2479" y="2362"/>
              <a:ext cx="48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96" name="Line 256"/>
            <p:cNvSpPr>
              <a:spLocks noChangeAspect="1" noChangeShapeType="1"/>
            </p:cNvSpPr>
            <p:nvPr/>
          </p:nvSpPr>
          <p:spPr bwMode="auto">
            <a:xfrm rot="6499683">
              <a:off x="2516" y="2418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7" name="Line 257"/>
            <p:cNvSpPr>
              <a:spLocks noChangeAspect="1" noChangeShapeType="1"/>
            </p:cNvSpPr>
            <p:nvPr/>
          </p:nvSpPr>
          <p:spPr bwMode="auto">
            <a:xfrm rot="6499683">
              <a:off x="2529" y="2442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8" name="Line 258"/>
            <p:cNvSpPr>
              <a:spLocks noChangeAspect="1" noChangeShapeType="1"/>
            </p:cNvSpPr>
            <p:nvPr/>
          </p:nvSpPr>
          <p:spPr bwMode="auto">
            <a:xfrm rot="1099684">
              <a:off x="2539" y="236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99" name="Line 259"/>
            <p:cNvSpPr>
              <a:spLocks noChangeAspect="1" noChangeShapeType="1"/>
            </p:cNvSpPr>
            <p:nvPr/>
          </p:nvSpPr>
          <p:spPr bwMode="auto">
            <a:xfrm rot="1099684">
              <a:off x="2564" y="2351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 rot="5400000">
              <a:off x="3656" y="616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01" name="Line 261"/>
            <p:cNvSpPr>
              <a:spLocks noChangeAspect="1" noChangeShapeType="1"/>
            </p:cNvSpPr>
            <p:nvPr/>
          </p:nvSpPr>
          <p:spPr bwMode="auto">
            <a:xfrm rot="5400000">
              <a:off x="3708" y="662"/>
              <a:ext cx="24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2" name="Line 262"/>
            <p:cNvSpPr>
              <a:spLocks noChangeAspect="1" noChangeShapeType="1"/>
            </p:cNvSpPr>
            <p:nvPr/>
          </p:nvSpPr>
          <p:spPr bwMode="auto">
            <a:xfrm rot="5400000">
              <a:off x="3728" y="681"/>
              <a:ext cx="23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3" name="Line 263"/>
            <p:cNvSpPr>
              <a:spLocks noChangeAspect="1" noChangeShapeType="1"/>
            </p:cNvSpPr>
            <p:nvPr/>
          </p:nvSpPr>
          <p:spPr bwMode="auto">
            <a:xfrm>
              <a:off x="3710" y="603"/>
              <a:ext cx="26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4" name="Line 264"/>
            <p:cNvSpPr>
              <a:spLocks noChangeAspect="1" noChangeShapeType="1"/>
            </p:cNvSpPr>
            <p:nvPr/>
          </p:nvSpPr>
          <p:spPr bwMode="auto">
            <a:xfrm>
              <a:off x="3730" y="584"/>
              <a:ext cx="25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 rot="-5400000">
              <a:off x="3640" y="544"/>
              <a:ext cx="49" cy="54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06" name="Line 266"/>
            <p:cNvSpPr>
              <a:spLocks noChangeAspect="1" noChangeShapeType="1"/>
            </p:cNvSpPr>
            <p:nvPr/>
          </p:nvSpPr>
          <p:spPr bwMode="auto">
            <a:xfrm rot="-5400000">
              <a:off x="3613" y="523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7" name="Line 267"/>
            <p:cNvSpPr>
              <a:spLocks noChangeAspect="1" noChangeShapeType="1"/>
            </p:cNvSpPr>
            <p:nvPr/>
          </p:nvSpPr>
          <p:spPr bwMode="auto">
            <a:xfrm rot="-5400000">
              <a:off x="3593" y="505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8" name="Line 268"/>
            <p:cNvSpPr>
              <a:spLocks noChangeAspect="1" noChangeShapeType="1"/>
            </p:cNvSpPr>
            <p:nvPr/>
          </p:nvSpPr>
          <p:spPr bwMode="auto">
            <a:xfrm rot="10800000">
              <a:off x="3608" y="585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09" name="Line 269"/>
            <p:cNvSpPr>
              <a:spLocks noChangeAspect="1" noChangeShapeType="1"/>
            </p:cNvSpPr>
            <p:nvPr/>
          </p:nvSpPr>
          <p:spPr bwMode="auto">
            <a:xfrm rot="10800000">
              <a:off x="3589" y="604"/>
              <a:ext cx="25" cy="2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1171" y="2415"/>
              <a:ext cx="108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200 MeV </a:t>
              </a:r>
              <a:r>
                <a:rPr lang="en-US" altLang="ja-JP" sz="1400" dirty="0" err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Polarimeter</a:t>
              </a:r>
              <a:endParaRPr lang="en-US" dirty="0"/>
            </a:p>
          </p:txBody>
        </p:sp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3984" y="2277"/>
              <a:ext cx="127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 Internal </a:t>
              </a:r>
              <a:r>
                <a:rPr lang="en-US" altLang="ja-JP" sz="1400" dirty="0" err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Polarimeter</a:t>
              </a:r>
              <a:endParaRPr lang="en-US" dirty="0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 rot="2732973">
              <a:off x="2639" y="2520"/>
              <a:ext cx="97" cy="64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236" y="2659"/>
              <a:ext cx="49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dirty="0" err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Rf</a:t>
              </a:r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Dipole</a:t>
              </a:r>
              <a:endParaRPr lang="en-US" dirty="0"/>
            </a:p>
          </p:txBody>
        </p:sp>
        <p:sp>
          <p:nvSpPr>
            <p:cNvPr id="114" name="Line 274"/>
            <p:cNvSpPr>
              <a:spLocks noChangeShapeType="1"/>
            </p:cNvSpPr>
            <p:nvPr/>
          </p:nvSpPr>
          <p:spPr bwMode="auto">
            <a:xfrm flipV="1">
              <a:off x="2537" y="2582"/>
              <a:ext cx="11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15" name="Line 275"/>
            <p:cNvSpPr>
              <a:spLocks noChangeShapeType="1"/>
            </p:cNvSpPr>
            <p:nvPr/>
          </p:nvSpPr>
          <p:spPr bwMode="auto">
            <a:xfrm flipH="1">
              <a:off x="3782" y="2379"/>
              <a:ext cx="184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16" name="Line 276"/>
            <p:cNvSpPr>
              <a:spLocks noChangeShapeType="1"/>
            </p:cNvSpPr>
            <p:nvPr/>
          </p:nvSpPr>
          <p:spPr bwMode="auto">
            <a:xfrm flipV="1">
              <a:off x="2298" y="2415"/>
              <a:ext cx="154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17" name="Rectangle 116"/>
            <p:cNvSpPr>
              <a:spLocks noChangeArrowheads="1"/>
            </p:cNvSpPr>
            <p:nvPr/>
          </p:nvSpPr>
          <p:spPr bwMode="auto">
            <a:xfrm>
              <a:off x="3945" y="321"/>
              <a:ext cx="11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RHIC pC Polarimeters</a:t>
              </a:r>
              <a:endParaRPr lang="en-US"/>
            </a:p>
          </p:txBody>
        </p:sp>
        <p:sp>
          <p:nvSpPr>
            <p:cNvPr id="118" name="Line 278"/>
            <p:cNvSpPr>
              <a:spLocks noChangeShapeType="1"/>
            </p:cNvSpPr>
            <p:nvPr/>
          </p:nvSpPr>
          <p:spPr bwMode="auto">
            <a:xfrm flipH="1">
              <a:off x="3724" y="460"/>
              <a:ext cx="183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 rot="8100306">
              <a:off x="3411" y="575"/>
              <a:ext cx="53" cy="49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grpSp>
          <p:nvGrpSpPr>
            <p:cNvPr id="120" name="Group 119"/>
            <p:cNvGrpSpPr>
              <a:grpSpLocks/>
            </p:cNvGrpSpPr>
            <p:nvPr/>
          </p:nvGrpSpPr>
          <p:grpSpPr bwMode="auto">
            <a:xfrm rot="2700306">
              <a:off x="3419" y="639"/>
              <a:ext cx="41" cy="45"/>
              <a:chOff x="3936" y="1517"/>
              <a:chExt cx="41" cy="41"/>
            </a:xfrm>
          </p:grpSpPr>
          <p:sp>
            <p:nvSpPr>
              <p:cNvPr id="156" name="Line 281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7" name="Line 282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121" name="Group 120"/>
            <p:cNvGrpSpPr>
              <a:grpSpLocks/>
            </p:cNvGrpSpPr>
            <p:nvPr/>
          </p:nvGrpSpPr>
          <p:grpSpPr bwMode="auto">
            <a:xfrm rot="2700306">
              <a:off x="3488" y="589"/>
              <a:ext cx="43" cy="45"/>
              <a:chOff x="3936" y="1517"/>
              <a:chExt cx="41" cy="41"/>
            </a:xfrm>
          </p:grpSpPr>
          <p:sp>
            <p:nvSpPr>
              <p:cNvPr id="154" name="Line 284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55" name="Line 285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1665" y="326"/>
              <a:ext cx="14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Absolute Polarimeter (H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  <a:sym typeface="Symbol" pitchFamily="18" charset="2"/>
                </a:rPr>
                <a:t></a:t>
              </a:r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jet)</a:t>
              </a:r>
              <a:endParaRPr lang="en-US"/>
            </a:p>
          </p:txBody>
        </p:sp>
        <p:sp>
          <p:nvSpPr>
            <p:cNvPr id="123" name="Line 287"/>
            <p:cNvSpPr>
              <a:spLocks noChangeShapeType="1"/>
            </p:cNvSpPr>
            <p:nvPr/>
          </p:nvSpPr>
          <p:spPr bwMode="auto">
            <a:xfrm>
              <a:off x="3116" y="444"/>
              <a:ext cx="254" cy="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24" name="Line 288"/>
            <p:cNvSpPr>
              <a:spLocks noChangeShapeType="1"/>
            </p:cNvSpPr>
            <p:nvPr/>
          </p:nvSpPr>
          <p:spPr bwMode="auto">
            <a:xfrm>
              <a:off x="1356" y="2052"/>
              <a:ext cx="130" cy="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 rot="3845359">
              <a:off x="3508" y="2611"/>
              <a:ext cx="49" cy="53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26" name="Line 290"/>
            <p:cNvSpPr>
              <a:spLocks noChangeAspect="1" noChangeShapeType="1"/>
            </p:cNvSpPr>
            <p:nvPr/>
          </p:nvSpPr>
          <p:spPr bwMode="auto">
            <a:xfrm rot="3845359">
              <a:off x="3571" y="2638"/>
              <a:ext cx="24" cy="26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27" name="Line 291"/>
            <p:cNvSpPr>
              <a:spLocks noChangeAspect="1" noChangeShapeType="1"/>
            </p:cNvSpPr>
            <p:nvPr/>
          </p:nvSpPr>
          <p:spPr bwMode="auto">
            <a:xfrm rot="3845359">
              <a:off x="3598" y="2647"/>
              <a:ext cx="23" cy="25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28" name="Line 292"/>
            <p:cNvSpPr>
              <a:spLocks noChangeAspect="1" noChangeShapeType="1"/>
            </p:cNvSpPr>
            <p:nvPr/>
          </p:nvSpPr>
          <p:spPr bwMode="auto">
            <a:xfrm rot="-1554641">
              <a:off x="3545" y="2583"/>
              <a:ext cx="25" cy="2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29" name="Line 293"/>
            <p:cNvSpPr>
              <a:spLocks noChangeAspect="1" noChangeShapeType="1"/>
            </p:cNvSpPr>
            <p:nvPr/>
          </p:nvSpPr>
          <p:spPr bwMode="auto">
            <a:xfrm rot="-1554641">
              <a:off x="3554" y="2558"/>
              <a:ext cx="26" cy="2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3942" y="2484"/>
              <a:ext cx="108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AGS </a:t>
              </a:r>
              <a:r>
                <a:rPr lang="en-US" altLang="ja-JP" sz="1400" dirty="0" err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pC</a:t>
              </a:r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</a:t>
              </a:r>
              <a:r>
                <a:rPr lang="en-US" altLang="ja-JP" sz="1400" dirty="0" err="1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Polarimeters</a:t>
              </a:r>
              <a:endParaRPr lang="en-US" dirty="0"/>
            </a:p>
          </p:txBody>
        </p:sp>
        <p:sp>
          <p:nvSpPr>
            <p:cNvPr id="131" name="Line 295"/>
            <p:cNvSpPr>
              <a:spLocks noChangeShapeType="1"/>
            </p:cNvSpPr>
            <p:nvPr/>
          </p:nvSpPr>
          <p:spPr bwMode="auto">
            <a:xfrm flipH="1">
              <a:off x="3632" y="2563"/>
              <a:ext cx="281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32" name="Text Box 296"/>
            <p:cNvSpPr txBox="1">
              <a:spLocks noChangeArrowheads="1"/>
            </p:cNvSpPr>
            <p:nvPr/>
          </p:nvSpPr>
          <p:spPr bwMode="auto">
            <a:xfrm>
              <a:off x="3826" y="2624"/>
              <a:ext cx="153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b="1" dirty="0">
                  <a:solidFill>
                    <a:srgbClr val="CC3300"/>
                  </a:solidFill>
                  <a:latin typeface="Times New Roman" pitchFamily="18" charset="0"/>
                  <a:ea typeface="MS Mincho"/>
                  <a:cs typeface="MS Mincho"/>
                </a:rPr>
                <a:t>Strong Helical AGS Snake</a:t>
              </a:r>
              <a:endParaRPr lang="en-US" dirty="0"/>
            </a:p>
          </p:txBody>
        </p:sp>
        <p:sp>
          <p:nvSpPr>
            <p:cNvPr id="133" name="Line 297"/>
            <p:cNvSpPr>
              <a:spLocks noChangeShapeType="1"/>
            </p:cNvSpPr>
            <p:nvPr/>
          </p:nvSpPr>
          <p:spPr bwMode="auto">
            <a:xfrm flipH="1" flipV="1">
              <a:off x="2939" y="2679"/>
              <a:ext cx="92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grpSp>
          <p:nvGrpSpPr>
            <p:cNvPr id="134" name="Group 133"/>
            <p:cNvGrpSpPr>
              <a:grpSpLocks/>
            </p:cNvGrpSpPr>
            <p:nvPr/>
          </p:nvGrpSpPr>
          <p:grpSpPr bwMode="auto">
            <a:xfrm>
              <a:off x="3691" y="2298"/>
              <a:ext cx="89" cy="146"/>
              <a:chOff x="5420" y="4309"/>
              <a:chExt cx="136" cy="211"/>
            </a:xfrm>
          </p:grpSpPr>
          <p:sp>
            <p:nvSpPr>
              <p:cNvPr id="152" name="Oval 151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pPr eaLnBrk="0" hangingPunct="0"/>
                <a:endParaRPr lang="en-US"/>
              </a:p>
            </p:txBody>
          </p:sp>
          <p:sp>
            <p:nvSpPr>
              <p:cNvPr id="153" name="AutoShape 300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pPr eaLnBrk="0" hangingPunct="0"/>
                <a:endParaRPr lang="en-US"/>
              </a:p>
            </p:txBody>
          </p:sp>
        </p:grpSp>
        <p:sp>
          <p:nvSpPr>
            <p:cNvPr id="135" name="Text Box 301"/>
            <p:cNvSpPr txBox="1">
              <a:spLocks noChangeArrowheads="1"/>
            </p:cNvSpPr>
            <p:nvPr/>
          </p:nvSpPr>
          <p:spPr bwMode="auto">
            <a:xfrm>
              <a:off x="3935" y="2069"/>
              <a:ext cx="1622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Helical Partial Siberian Snake</a:t>
              </a:r>
              <a:endParaRPr lang="en-US" dirty="0"/>
            </a:p>
          </p:txBody>
        </p:sp>
        <p:sp>
          <p:nvSpPr>
            <p:cNvPr id="136" name="Line 302"/>
            <p:cNvSpPr>
              <a:spLocks noChangeShapeType="1"/>
            </p:cNvSpPr>
            <p:nvPr/>
          </p:nvSpPr>
          <p:spPr bwMode="auto">
            <a:xfrm flipH="1">
              <a:off x="3811" y="2182"/>
              <a:ext cx="173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37" name="Text Box 303"/>
            <p:cNvSpPr txBox="1">
              <a:spLocks noChangeArrowheads="1"/>
            </p:cNvSpPr>
            <p:nvPr/>
          </p:nvSpPr>
          <p:spPr bwMode="auto">
            <a:xfrm>
              <a:off x="3506" y="1779"/>
              <a:ext cx="14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Spin Rotators</a:t>
              </a:r>
            </a:p>
            <a:p>
              <a:pPr algn="ctr"/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(longitudinal polarization)</a:t>
              </a:r>
              <a:endParaRPr lang="en-US"/>
            </a:p>
          </p:txBody>
        </p:sp>
        <p:sp>
          <p:nvSpPr>
            <p:cNvPr id="138" name="Line 304"/>
            <p:cNvSpPr>
              <a:spLocks noChangeShapeType="1"/>
            </p:cNvSpPr>
            <p:nvPr/>
          </p:nvSpPr>
          <p:spPr bwMode="auto">
            <a:xfrm flipH="1" flipV="1">
              <a:off x="3729" y="1726"/>
              <a:ext cx="100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39" name="Line 305"/>
            <p:cNvSpPr>
              <a:spLocks noChangeShapeType="1"/>
            </p:cNvSpPr>
            <p:nvPr/>
          </p:nvSpPr>
          <p:spPr bwMode="auto">
            <a:xfrm flipH="1" flipV="1">
              <a:off x="3295" y="1702"/>
              <a:ext cx="523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 rot="-1213039">
              <a:off x="4973" y="1369"/>
              <a:ext cx="105" cy="60"/>
            </a:xfrm>
            <a:prstGeom prst="rect">
              <a:avLst/>
            </a:prstGeom>
            <a:solidFill>
              <a:srgbClr val="33CC3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pPr eaLnBrk="0" hangingPunct="0"/>
              <a:endParaRPr lang="en-US"/>
            </a:p>
          </p:txBody>
        </p:sp>
        <p:sp>
          <p:nvSpPr>
            <p:cNvPr id="141" name="Text Box 307"/>
            <p:cNvSpPr txBox="1">
              <a:spLocks noChangeArrowheads="1"/>
            </p:cNvSpPr>
            <p:nvPr/>
          </p:nvSpPr>
          <p:spPr bwMode="auto">
            <a:xfrm>
              <a:off x="4893" y="1605"/>
              <a:ext cx="7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>
                  <a:solidFill>
                    <a:srgbClr val="663300"/>
                  </a:solidFill>
                  <a:latin typeface="Times New Roman" pitchFamily="18" charset="0"/>
                  <a:ea typeface="MS Mincho"/>
                  <a:cs typeface="MS Mincho"/>
                </a:rPr>
                <a:t>Spin flipper</a:t>
              </a:r>
              <a:endParaRPr lang="en-US"/>
            </a:p>
          </p:txBody>
        </p:sp>
        <p:sp>
          <p:nvSpPr>
            <p:cNvPr id="142" name="Line 308"/>
            <p:cNvSpPr>
              <a:spLocks noChangeShapeType="1"/>
            </p:cNvSpPr>
            <p:nvPr/>
          </p:nvSpPr>
          <p:spPr bwMode="auto">
            <a:xfrm>
              <a:off x="4826" y="931"/>
              <a:ext cx="357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sp>
          <p:nvSpPr>
            <p:cNvPr id="143" name="Text Box 309"/>
            <p:cNvSpPr txBox="1">
              <a:spLocks noChangeArrowheads="1"/>
            </p:cNvSpPr>
            <p:nvPr/>
          </p:nvSpPr>
          <p:spPr bwMode="auto">
            <a:xfrm>
              <a:off x="2072" y="866"/>
              <a:ext cx="92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Siberian Snakes</a:t>
              </a:r>
              <a:endParaRPr lang="en-US"/>
            </a:p>
          </p:txBody>
        </p:sp>
        <p:sp>
          <p:nvSpPr>
            <p:cNvPr id="144" name="Line 310"/>
            <p:cNvSpPr>
              <a:spLocks noChangeShapeType="1"/>
            </p:cNvSpPr>
            <p:nvPr/>
          </p:nvSpPr>
          <p:spPr bwMode="auto">
            <a:xfrm flipH="1">
              <a:off x="1797" y="976"/>
              <a:ext cx="27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endParaRPr lang="en-US"/>
            </a:p>
          </p:txBody>
        </p:sp>
        <p:grpSp>
          <p:nvGrpSpPr>
            <p:cNvPr id="145" name="Group 144"/>
            <p:cNvGrpSpPr>
              <a:grpSpLocks/>
            </p:cNvGrpSpPr>
            <p:nvPr/>
          </p:nvGrpSpPr>
          <p:grpSpPr bwMode="auto">
            <a:xfrm rot="-2695348">
              <a:off x="2796" y="2555"/>
              <a:ext cx="89" cy="146"/>
              <a:chOff x="5420" y="4309"/>
              <a:chExt cx="136" cy="211"/>
            </a:xfrm>
          </p:grpSpPr>
          <p:sp>
            <p:nvSpPr>
              <p:cNvPr id="150" name="Oval 149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pPr eaLnBrk="0" hangingPunct="0"/>
                <a:endParaRPr lang="en-US"/>
              </a:p>
            </p:txBody>
          </p:sp>
          <p:sp>
            <p:nvSpPr>
              <p:cNvPr id="151" name="AutoShape 31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/>
                    <a:cs typeface="ＭＳ Ｐゴシック"/>
                  </a:defRPr>
                </a:lvl9pPr>
              </a:lstStyle>
              <a:p>
                <a:pPr eaLnBrk="0" hangingPunct="0"/>
                <a:endParaRPr lang="en-US"/>
              </a:p>
            </p:txBody>
          </p:sp>
        </p:grp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3295" y="1349"/>
              <a:ext cx="37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STAR</a:t>
              </a:r>
              <a:endParaRPr lang="en-US"/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442" y="572"/>
              <a:ext cx="57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b="1" i="1" u="sng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PHOBOS</a:t>
              </a:r>
              <a:endParaRPr lang="en-US"/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092" y="1902"/>
              <a:ext cx="84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Pol. H</a:t>
              </a:r>
              <a:r>
                <a:rPr lang="en-US" altLang="ja-JP" sz="2400" baseline="300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-</a:t>
              </a:r>
              <a:r>
                <a:rPr lang="en-US" altLang="ja-JP" sz="1400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 Source</a:t>
              </a:r>
              <a:endParaRPr lang="en-US" dirty="0"/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2022" y="2073"/>
              <a:ext cx="369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ＭＳ Ｐゴシック"/>
                  <a:cs typeface="ＭＳ Ｐゴシック"/>
                </a:defRPr>
              </a:lvl9pPr>
            </a:lstStyle>
            <a:p>
              <a:r>
                <a:rPr lang="en-US" altLang="ja-JP" sz="1200" b="1" dirty="0">
                  <a:solidFill>
                    <a:srgbClr val="000000"/>
                  </a:solidFill>
                  <a:latin typeface="Times New Roman" pitchFamily="18" charset="0"/>
                  <a:ea typeface="MS Mincho"/>
                  <a:cs typeface="MS Mincho"/>
                </a:rPr>
                <a:t>LINAC</a:t>
              </a:r>
              <a:endParaRPr lang="en-US" dirty="0"/>
            </a:p>
          </p:txBody>
        </p:sp>
      </p:grpSp>
      <p:sp>
        <p:nvSpPr>
          <p:cNvPr id="160" name="Rectangle 159"/>
          <p:cNvSpPr>
            <a:spLocks noGrp="1" noChangeArrowheads="1"/>
          </p:cNvSpPr>
          <p:nvPr/>
        </p:nvSpPr>
        <p:spPr bwMode="auto">
          <a:xfrm>
            <a:off x="568966" y="5257800"/>
            <a:ext cx="800606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Spin varies from </a:t>
            </a:r>
            <a:r>
              <a:rPr lang="en-US" sz="1800" dirty="0" err="1" smtClean="0"/>
              <a:t>rf</a:t>
            </a:r>
            <a:r>
              <a:rPr lang="en-US" sz="1800" dirty="0" smtClean="0"/>
              <a:t> bucket to </a:t>
            </a:r>
            <a:r>
              <a:rPr lang="en-US" sz="1800" dirty="0" err="1" smtClean="0"/>
              <a:t>rf</a:t>
            </a:r>
            <a:r>
              <a:rPr lang="en-US" sz="1800" dirty="0" smtClean="0"/>
              <a:t> bucket (9.4 MHz)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Spin pattern changes from fill to fill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Spin rotators provide choice of spin orientation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800080"/>
                </a:solidFill>
              </a:rPr>
              <a:t>Billions of spin reversals during a fill with little depolarization</a:t>
            </a:r>
          </a:p>
        </p:txBody>
      </p:sp>
      <p:sp>
        <p:nvSpPr>
          <p:cNvPr id="161" name="Slide Number Placeholder 1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STAR Detectors</a:t>
            </a:r>
            <a:endParaRPr lang="en-US" sz="24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2932"/>
            <a:ext cx="2446587" cy="1695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6613"/>
          <a:stretch>
            <a:fillRect/>
          </a:stretch>
        </p:blipFill>
        <p:spPr bwMode="auto">
          <a:xfrm>
            <a:off x="228600" y="1575217"/>
            <a:ext cx="80772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66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65418" y="1295400"/>
            <a:ext cx="914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BEMC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18018" y="1827212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EEMC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2505" y="2229267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TPC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13305" y="3124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BBC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6219" y="2438400"/>
            <a:ext cx="62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VPD</a:t>
            </a:r>
            <a:endParaRPr lang="en-US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98505" y="3138487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BBC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865918" y="3124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ZDC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46118" y="2305467"/>
            <a:ext cx="152400" cy="6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6518" y="2381668"/>
            <a:ext cx="685800" cy="36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VPD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846118" y="3067467"/>
            <a:ext cx="152400" cy="63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>
          <a:xfrm>
            <a:off x="295728" y="4648200"/>
            <a:ext cx="8552545" cy="1600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1800" dirty="0" smtClean="0"/>
              <a:t>High precision tracking with </a:t>
            </a:r>
            <a:r>
              <a:rPr lang="en-US" altLang="en-US" sz="1800" b="1" dirty="0" smtClean="0"/>
              <a:t>T</a:t>
            </a:r>
            <a:r>
              <a:rPr lang="en-US" altLang="en-US" sz="1800" dirty="0" smtClean="0"/>
              <a:t>ime </a:t>
            </a:r>
            <a:r>
              <a:rPr lang="en-US" altLang="en-US" sz="1800" b="1" dirty="0" smtClean="0"/>
              <a:t>P</a:t>
            </a:r>
            <a:r>
              <a:rPr lang="en-US" altLang="en-US" sz="1800" dirty="0" smtClean="0"/>
              <a:t>rojection </a:t>
            </a:r>
            <a:r>
              <a:rPr lang="en-US" altLang="en-US" sz="1800" b="1" dirty="0" smtClean="0"/>
              <a:t>C</a:t>
            </a:r>
            <a:r>
              <a:rPr lang="en-US" altLang="en-US" sz="1800" dirty="0" smtClean="0"/>
              <a:t>hamber</a:t>
            </a:r>
          </a:p>
          <a:p>
            <a:pPr>
              <a:spcBef>
                <a:spcPct val="5000"/>
              </a:spcBef>
            </a:pPr>
            <a:r>
              <a:rPr lang="en-US" altLang="en-US" sz="1800" dirty="0" smtClean="0">
                <a:solidFill>
                  <a:srgbClr val="FF0000"/>
                </a:solidFill>
              </a:rPr>
              <a:t>High energy resolution with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1800" dirty="0" smtClean="0">
                <a:solidFill>
                  <a:srgbClr val="FF0000"/>
                </a:solidFill>
              </a:rPr>
              <a:t>arrel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E</a:t>
            </a:r>
            <a:r>
              <a:rPr lang="en-US" altLang="en-US" sz="1800" dirty="0" smtClean="0">
                <a:solidFill>
                  <a:srgbClr val="FF0000"/>
                </a:solidFill>
              </a:rPr>
              <a:t>lectro-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M</a:t>
            </a:r>
            <a:r>
              <a:rPr lang="en-US" altLang="en-US" sz="1800" dirty="0" smtClean="0">
                <a:solidFill>
                  <a:srgbClr val="FF0000"/>
                </a:solidFill>
              </a:rPr>
              <a:t>agnetic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1800" dirty="0" smtClean="0">
                <a:solidFill>
                  <a:srgbClr val="FF0000"/>
                </a:solidFill>
              </a:rPr>
              <a:t>alorimeter,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E</a:t>
            </a:r>
            <a:r>
              <a:rPr lang="en-US" altLang="en-US" sz="1800" dirty="0" smtClean="0">
                <a:solidFill>
                  <a:srgbClr val="FF0000"/>
                </a:solidFill>
              </a:rPr>
              <a:t>ndcap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E</a:t>
            </a:r>
            <a:r>
              <a:rPr lang="en-US" altLang="en-US" sz="1800" dirty="0" smtClean="0">
                <a:solidFill>
                  <a:srgbClr val="FF0000"/>
                </a:solidFill>
              </a:rPr>
              <a:t>lectro-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M</a:t>
            </a:r>
            <a:r>
              <a:rPr lang="en-US" altLang="en-US" sz="1800" dirty="0" smtClean="0">
                <a:solidFill>
                  <a:srgbClr val="FF0000"/>
                </a:solidFill>
              </a:rPr>
              <a:t>agnetic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1800" dirty="0" smtClean="0">
                <a:solidFill>
                  <a:srgbClr val="FF0000"/>
                </a:solidFill>
              </a:rPr>
              <a:t>alorimeter and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F</a:t>
            </a:r>
            <a:r>
              <a:rPr lang="en-US" altLang="en-US" sz="1800" dirty="0" smtClean="0">
                <a:solidFill>
                  <a:srgbClr val="FF0000"/>
                </a:solidFill>
              </a:rPr>
              <a:t>orward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M</a:t>
            </a:r>
            <a:r>
              <a:rPr lang="en-US" altLang="en-US" sz="1800" dirty="0" smtClean="0">
                <a:solidFill>
                  <a:srgbClr val="FF0000"/>
                </a:solidFill>
              </a:rPr>
              <a:t>eson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S</a:t>
            </a:r>
            <a:r>
              <a:rPr lang="en-US" altLang="en-US" sz="1800" dirty="0" smtClean="0">
                <a:solidFill>
                  <a:srgbClr val="FF0000"/>
                </a:solidFill>
              </a:rPr>
              <a:t>pectrometer</a:t>
            </a:r>
          </a:p>
          <a:p>
            <a:pPr>
              <a:spcBef>
                <a:spcPct val="5000"/>
              </a:spcBef>
            </a:pPr>
            <a:r>
              <a:rPr lang="en-US" altLang="en-US" sz="1800" dirty="0" smtClean="0">
                <a:solidFill>
                  <a:srgbClr val="0000FF"/>
                </a:solidFill>
              </a:rPr>
              <a:t>Additional detectors (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B</a:t>
            </a:r>
            <a:r>
              <a:rPr lang="en-US" altLang="en-US" sz="1800" dirty="0" smtClean="0">
                <a:solidFill>
                  <a:srgbClr val="0000FF"/>
                </a:solidFill>
              </a:rPr>
              <a:t>eam-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B</a:t>
            </a:r>
            <a:r>
              <a:rPr lang="en-US" altLang="en-US" sz="1800" dirty="0" smtClean="0">
                <a:solidFill>
                  <a:srgbClr val="0000FF"/>
                </a:solidFill>
              </a:rPr>
              <a:t>eam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C</a:t>
            </a:r>
            <a:r>
              <a:rPr lang="en-US" altLang="en-US" sz="1800" dirty="0" smtClean="0">
                <a:solidFill>
                  <a:srgbClr val="0000FF"/>
                </a:solidFill>
              </a:rPr>
              <a:t>ounter,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V</a:t>
            </a:r>
            <a:r>
              <a:rPr lang="en-US" altLang="en-US" sz="1800" dirty="0" smtClean="0">
                <a:solidFill>
                  <a:srgbClr val="0000FF"/>
                </a:solidFill>
              </a:rPr>
              <a:t>ertex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</a:t>
            </a:r>
            <a:r>
              <a:rPr lang="en-US" altLang="en-US" sz="1800" dirty="0" smtClean="0">
                <a:solidFill>
                  <a:srgbClr val="0000FF"/>
                </a:solidFill>
              </a:rPr>
              <a:t>osition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D</a:t>
            </a:r>
            <a:r>
              <a:rPr lang="en-US" altLang="en-US" sz="1800" dirty="0" smtClean="0">
                <a:solidFill>
                  <a:srgbClr val="0000FF"/>
                </a:solidFill>
              </a:rPr>
              <a:t>etector, and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Z</a:t>
            </a:r>
            <a:r>
              <a:rPr lang="en-US" altLang="en-US" sz="1800" dirty="0" smtClean="0">
                <a:solidFill>
                  <a:srgbClr val="0000FF"/>
                </a:solidFill>
              </a:rPr>
              <a:t>ero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D</a:t>
            </a:r>
            <a:r>
              <a:rPr lang="en-US" altLang="en-US" sz="1800" dirty="0" smtClean="0">
                <a:solidFill>
                  <a:srgbClr val="0000FF"/>
                </a:solidFill>
              </a:rPr>
              <a:t>egree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C</a:t>
            </a:r>
            <a:r>
              <a:rPr lang="en-US" altLang="en-US" sz="1800" dirty="0" smtClean="0">
                <a:solidFill>
                  <a:srgbClr val="0000FF"/>
                </a:solidFill>
              </a:rPr>
              <a:t>alorimeter) for relative luminosity and local </a:t>
            </a:r>
            <a:r>
              <a:rPr lang="en-US" altLang="en-US" sz="1800" dirty="0" err="1" smtClean="0">
                <a:solidFill>
                  <a:srgbClr val="0000FF"/>
                </a:solidFill>
              </a:rPr>
              <a:t>polarimetry</a:t>
            </a:r>
            <a:endParaRPr lang="en-US" altLang="en-US" sz="1800" dirty="0">
              <a:solidFill>
                <a:srgbClr val="0000FF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0800000" flipH="1">
            <a:off x="7976754" y="3012322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2514600"/>
            <a:ext cx="77931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533400" y="3026664"/>
            <a:ext cx="53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1705" y="3062287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cs typeface="+mn-cs"/>
              </a:rPr>
              <a:t>ZDC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32518" y="20574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 smtClean="0">
                <a:cs typeface="+mn-cs"/>
              </a:rPr>
              <a:t>FMS</a:t>
            </a:r>
            <a:endParaRPr lang="en-US" b="1" dirty="0"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7577" r="8991"/>
          <a:stretch/>
        </p:blipFill>
        <p:spPr bwMode="auto">
          <a:xfrm>
            <a:off x="4724400" y="914400"/>
            <a:ext cx="41148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838200"/>
            <a:ext cx="41910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Longitudinally polarized pp collisions at 200 </a:t>
            </a:r>
            <a:r>
              <a:rPr lang="en-US" dirty="0" err="1" smtClean="0"/>
              <a:t>GeV</a:t>
            </a:r>
            <a:r>
              <a:rPr lang="en-US" dirty="0" smtClean="0"/>
              <a:t> and 510 </a:t>
            </a:r>
            <a:r>
              <a:rPr lang="en-US" dirty="0" err="1" smtClean="0"/>
              <a:t>GeV</a:t>
            </a:r>
            <a:r>
              <a:rPr lang="en-US" dirty="0" smtClean="0"/>
              <a:t> allow both cross section and double spin asymmetry A</a:t>
            </a:r>
            <a:r>
              <a:rPr lang="en-US" baseline="-25000" dirty="0" smtClean="0"/>
              <a:t>LL</a:t>
            </a:r>
            <a:r>
              <a:rPr lang="en-US" dirty="0" smtClean="0"/>
              <a:t> measurements on: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Inclusive Jet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 down to ~ 0.05 for jets in the mid-rapidity at 200 GeV (x down to ~0.02 at 510 GeV)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800080"/>
                </a:solidFill>
              </a:rPr>
              <a:t>Inclusive </a:t>
            </a:r>
            <a:r>
              <a:rPr lang="el-GR" b="1" dirty="0">
                <a:solidFill>
                  <a:srgbClr val="800080"/>
                </a:solidFill>
              </a:rPr>
              <a:t>π</a:t>
            </a:r>
            <a:r>
              <a:rPr lang="en-US" b="1" baseline="30000" dirty="0" smtClean="0">
                <a:solidFill>
                  <a:srgbClr val="800080"/>
                </a:solidFill>
              </a:rPr>
              <a:t>0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800080"/>
                </a:solidFill>
              </a:rPr>
              <a:t>x</a:t>
            </a:r>
            <a:r>
              <a:rPr lang="en-US" b="1" dirty="0" smtClean="0">
                <a:solidFill>
                  <a:srgbClr val="800080"/>
                </a:solidFill>
              </a:rPr>
              <a:t> down to ~ 0.02 for forward </a:t>
            </a:r>
            <a:r>
              <a:rPr lang="el-GR" b="1" dirty="0" smtClean="0">
                <a:solidFill>
                  <a:srgbClr val="800080"/>
                </a:solidFill>
              </a:rPr>
              <a:t>π</a:t>
            </a:r>
            <a:r>
              <a:rPr lang="en-US" b="1" baseline="30000" dirty="0" smtClean="0">
                <a:solidFill>
                  <a:srgbClr val="800080"/>
                </a:solidFill>
              </a:rPr>
              <a:t>0</a:t>
            </a:r>
            <a:r>
              <a:rPr lang="en-US" b="1" dirty="0" smtClean="0">
                <a:solidFill>
                  <a:srgbClr val="800080"/>
                </a:solidFill>
              </a:rPr>
              <a:t> 0.8 &lt; |</a:t>
            </a:r>
            <a:r>
              <a:rPr lang="el-GR" b="1" dirty="0" smtClean="0">
                <a:solidFill>
                  <a:srgbClr val="800080"/>
                </a:solidFill>
              </a:rPr>
              <a:t>η</a:t>
            </a:r>
            <a:r>
              <a:rPr lang="en-US" b="1" dirty="0" smtClean="0">
                <a:solidFill>
                  <a:srgbClr val="800080"/>
                </a:solidFill>
              </a:rPr>
              <a:t>| &lt; 2.0 at 200 </a:t>
            </a:r>
            <a:r>
              <a:rPr lang="en-US" b="1" dirty="0" err="1" smtClean="0">
                <a:solidFill>
                  <a:srgbClr val="800080"/>
                </a:solidFill>
              </a:rPr>
              <a:t>GeV</a:t>
            </a:r>
            <a:endParaRPr lang="en-US" b="1" dirty="0">
              <a:solidFill>
                <a:srgbClr val="80008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FF"/>
                </a:solidFill>
              </a:rPr>
              <a:t>Di-jet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Correlation unfolds x</a:t>
            </a:r>
            <a:r>
              <a:rPr lang="en-US" b="1" baseline="-25000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, x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at the leading order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 </a:t>
            </a:r>
            <a:r>
              <a:rPr lang="en-US" dirty="0" smtClean="0"/>
              <a:t>Experiment </a:t>
            </a:r>
            <a:r>
              <a:rPr lang="en-US" dirty="0"/>
              <a:t>U</a:t>
            </a:r>
            <a:r>
              <a:rPr lang="en-US" dirty="0" smtClean="0"/>
              <a:t>nique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to </a:t>
            </a:r>
            <a:r>
              <a:rPr lang="en-US" dirty="0" smtClean="0"/>
              <a:t>Gluon </a:t>
            </a:r>
            <a:r>
              <a:rPr lang="en-US" dirty="0"/>
              <a:t>P</a:t>
            </a:r>
            <a:r>
              <a:rPr lang="en-US" dirty="0" smtClean="0"/>
              <a:t>olarization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07" y="3810000"/>
            <a:ext cx="387159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638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Complementary to each other to achieve large </a:t>
            </a:r>
            <a:r>
              <a:rPr lang="en-US" dirty="0" err="1"/>
              <a:t>x</a:t>
            </a:r>
            <a:r>
              <a:rPr lang="en-US" baseline="-25000" dirty="0" err="1"/>
              <a:t>g</a:t>
            </a:r>
            <a:r>
              <a:rPr lang="en-US" dirty="0"/>
              <a:t> coverage of gluon </a:t>
            </a:r>
            <a:r>
              <a:rPr lang="en-US" dirty="0" smtClean="0"/>
              <a:t>polarization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25444" y="4800600"/>
            <a:ext cx="151355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1600" b="1" dirty="0">
                <a:latin typeface="Calibri"/>
              </a:rPr>
              <a:t>π</a:t>
            </a:r>
            <a:r>
              <a:rPr lang="en-US" sz="1600" b="1" baseline="30000" dirty="0" smtClean="0"/>
              <a:t>0</a:t>
            </a:r>
            <a:r>
              <a:rPr lang="en-US" sz="1600" b="1" dirty="0" smtClean="0"/>
              <a:t> </a:t>
            </a:r>
            <a:r>
              <a:rPr lang="en-US" sz="1600" b="1" dirty="0" smtClean="0">
                <a:latin typeface="Calibri"/>
              </a:rPr>
              <a:t>√s = 200 </a:t>
            </a:r>
            <a:r>
              <a:rPr lang="en-US" sz="1600" b="1" dirty="0" err="1" smtClean="0">
                <a:latin typeface="Calibri"/>
              </a:rPr>
              <a:t>GeV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1905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Inclusive Jets </a:t>
            </a:r>
          </a:p>
          <a:p>
            <a:r>
              <a:rPr lang="en-US" b="1" dirty="0" smtClean="0"/>
              <a:t>√</a:t>
            </a:r>
            <a:r>
              <a:rPr lang="en-US" b="1" dirty="0"/>
              <a:t>s = 200 </a:t>
            </a:r>
            <a:r>
              <a:rPr lang="en-US" b="1" dirty="0" smtClean="0"/>
              <a:t>GeV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Inclusive jet 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sz="24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π</a:t>
            </a:r>
            <a:r>
              <a:rPr lang="en-US" sz="2400" baseline="30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0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measurements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Di-jet measurements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Jet Reconstruction at STAR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RHIC/AGS Annual Users Meeting -- Z. Chang 06/09/2015</a:t>
            </a:r>
            <a:endParaRPr lang="en-US"/>
          </a:p>
        </p:txBody>
      </p:sp>
      <p:pic>
        <p:nvPicPr>
          <p:cNvPr id="8" name="Picture 15" descr="jet_schematic_seed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81100"/>
            <a:ext cx="2324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>
            <a:fillRect/>
          </a:stretch>
        </p:blipFill>
        <p:spPr bwMode="auto">
          <a:xfrm>
            <a:off x="1162050" y="4284662"/>
            <a:ext cx="31242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84202" y="4668982"/>
            <a:ext cx="553998" cy="9698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arton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4202" y="2733820"/>
            <a:ext cx="553998" cy="11523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article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4202" y="838200"/>
            <a:ext cx="553998" cy="12746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en-US" sz="2400" b="1" dirty="0" smtClean="0"/>
              <a:t>etector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18002" y="3525982"/>
            <a:ext cx="553998" cy="9698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ythia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962400" y="914400"/>
            <a:ext cx="553998" cy="9698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err="1" smtClean="0"/>
              <a:t>Geant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0" y="1066800"/>
            <a:ext cx="449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2006 200 GeV data (see back-up)</a:t>
            </a:r>
          </a:p>
          <a:p>
            <a:pPr lvl="1"/>
            <a:r>
              <a:rPr lang="en-US" b="1" dirty="0" smtClean="0"/>
              <a:t>Mid-point cone algorithm</a:t>
            </a:r>
          </a:p>
          <a:p>
            <a:pPr lv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Adapted from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Tevatron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II –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hep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-ex/0005012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Seed energy = 0.5 </a:t>
            </a:r>
            <a:r>
              <a:rPr lang="en-US" dirty="0" err="1" smtClean="0"/>
              <a:t>GeV</a:t>
            </a:r>
            <a:endParaRPr lang="en-US" dirty="0"/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Cone radius R = 0.7 in </a:t>
            </a:r>
            <a:r>
              <a:rPr lang="el-GR" dirty="0" smtClean="0"/>
              <a:t>η</a:t>
            </a:r>
            <a:r>
              <a:rPr lang="en-US" dirty="0" smtClean="0"/>
              <a:t>-</a:t>
            </a:r>
            <a:r>
              <a:rPr lang="el-GR" dirty="0" smtClean="0"/>
              <a:t>φ</a:t>
            </a:r>
            <a:r>
              <a:rPr lang="en-US" dirty="0" smtClean="0"/>
              <a:t> space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 smtClean="0"/>
              <a:t>Split/merge fraction f = 0.5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72000" y="3018472"/>
            <a:ext cx="3848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For 2009 200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data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Anti-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algorithm</a:t>
            </a:r>
          </a:p>
          <a:p>
            <a:pPr lvl="1"/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Cacciari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alam, and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Soyez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JHEP 0804, 063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Jet parameter </a:t>
            </a:r>
            <a:r>
              <a:rPr lang="en-US" b="1" dirty="0" smtClean="0">
                <a:solidFill>
                  <a:srgbClr val="FF0000"/>
                </a:solidFill>
              </a:rPr>
              <a:t>R = 0.6</a:t>
            </a:r>
            <a:endParaRPr lang="en-US" b="1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1832" y="4486870"/>
            <a:ext cx="3389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For 2012 510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data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Anti-</a:t>
            </a:r>
            <a:r>
              <a:rPr lang="en-US" b="1" dirty="0" err="1" smtClean="0">
                <a:solidFill>
                  <a:srgbClr val="0000FF"/>
                </a:solidFill>
              </a:rPr>
              <a:t>k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algorithm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Jet parameter </a:t>
            </a:r>
            <a:r>
              <a:rPr lang="en-US" b="1" dirty="0" smtClean="0">
                <a:solidFill>
                  <a:srgbClr val="0000FF"/>
                </a:solidFill>
              </a:rPr>
              <a:t>R = 0.5</a:t>
            </a:r>
            <a:endParaRPr lang="en-US" b="1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81400" y="5715000"/>
            <a:ext cx="4973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Pythia + </a:t>
            </a:r>
            <a:r>
              <a:rPr lang="en-US" dirty="0" err="1" smtClean="0"/>
              <a:t>Geant</a:t>
            </a:r>
            <a:r>
              <a:rPr lang="en-US" dirty="0" smtClean="0"/>
              <a:t> to quantify detector response</a:t>
            </a:r>
          </a:p>
          <a:p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Sjostrand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Mrenna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and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Skands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JHEP 05, 026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3FD8-D6B9-4177-ADE6-CAA17AD68F4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2148</Words>
  <Application>Microsoft Office PowerPoint</Application>
  <PresentationFormat>On-screen Show (4:3)</PresentationFormat>
  <Paragraphs>319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MS Mincho</vt:lpstr>
      <vt:lpstr>ＭＳ Ｐゴシック</vt:lpstr>
      <vt:lpstr>Arial</vt:lpstr>
      <vt:lpstr>Calibri</vt:lpstr>
      <vt:lpstr>Cambria Math</vt:lpstr>
      <vt:lpstr>Courier New</vt:lpstr>
      <vt:lpstr>Helvetica</vt:lpstr>
      <vt:lpstr>Symbol</vt:lpstr>
      <vt:lpstr>Times New Roman</vt:lpstr>
      <vt:lpstr>Wingdings</vt:lpstr>
      <vt:lpstr>Office Theme</vt:lpstr>
      <vt:lpstr>Equation</vt:lpstr>
      <vt:lpstr>Gluon Polarization in Longitudinally Polarized pp Collisions at STAR</vt:lpstr>
      <vt:lpstr>Outline</vt:lpstr>
      <vt:lpstr>How Gluons Contribute to Proton Spin</vt:lpstr>
      <vt:lpstr>Exploring Gluon Contribution at RHIC</vt:lpstr>
      <vt:lpstr>RHIC Facilities</vt:lpstr>
      <vt:lpstr>STAR Detectors</vt:lpstr>
      <vt:lpstr>STAR Experiment Unique Access to Gluon Polarization</vt:lpstr>
      <vt:lpstr>PowerPoint Presentation</vt:lpstr>
      <vt:lpstr>Jet Reconstruction at STAR</vt:lpstr>
      <vt:lpstr>Inclusive Jet Cross Section from 2009 Data</vt:lpstr>
      <vt:lpstr>DSSV – First Global Analysis with Polarized Jets Data</vt:lpstr>
      <vt:lpstr>Improvements for 2009</vt:lpstr>
      <vt:lpstr>Inclusive Jet ALL from 2009 Data</vt:lpstr>
      <vt:lpstr>Two New Polarized Distribution Fits</vt:lpstr>
      <vt:lpstr>2012 pp 510 GeV Run</vt:lpstr>
      <vt:lpstr>2012 Inclusive Jet ALL</vt:lpstr>
      <vt:lpstr>2012 Inclusive Jet ALL with 2009 Data</vt:lpstr>
      <vt:lpstr>Increased Precision at 200 GeV Coming Soon</vt:lpstr>
      <vt:lpstr>PowerPoint Presentation</vt:lpstr>
      <vt:lpstr>π0 Measurements at STAR</vt:lpstr>
      <vt:lpstr>Inclusive π0 Double Spin Asymmetry ALL</vt:lpstr>
      <vt:lpstr>Inclusive π0 Double Spin Asymmetry ALL</vt:lpstr>
      <vt:lpstr>π0 Measurements at Further η Region</vt:lpstr>
      <vt:lpstr>PowerPoint Presentation</vt:lpstr>
      <vt:lpstr>Di-jet Measurements at STAR</vt:lpstr>
      <vt:lpstr>Di-jet Cross Section at 200 GeV and 500 GeV </vt:lpstr>
      <vt:lpstr>Di-jets in Further Future</vt:lpstr>
      <vt:lpstr>Di-jets in Further Future</vt:lpstr>
      <vt:lpstr>Conclusion</vt:lpstr>
      <vt:lpstr>Back Up</vt:lpstr>
      <vt:lpstr>Inclusive Jet Cross Section from 2006 Data</vt:lpstr>
      <vt:lpstr>Inclusive Jet ALL from 2006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Gluon Polarization in Longitudinally Polarized pp Collisions at STAR</dc:title>
  <dc:creator>changzilong</dc:creator>
  <cp:lastModifiedBy>Zilong Chang</cp:lastModifiedBy>
  <cp:revision>187</cp:revision>
  <cp:lastPrinted>2014-10-13T19:08:29Z</cp:lastPrinted>
  <dcterms:created xsi:type="dcterms:W3CDTF">2014-09-29T03:47:06Z</dcterms:created>
  <dcterms:modified xsi:type="dcterms:W3CDTF">2015-06-08T05:24:01Z</dcterms:modified>
</cp:coreProperties>
</file>