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7" r:id="rId3"/>
    <p:sldId id="258" r:id="rId4"/>
    <p:sldId id="316" r:id="rId5"/>
    <p:sldId id="318" r:id="rId6"/>
    <p:sldId id="319" r:id="rId7"/>
    <p:sldId id="299" r:id="rId8"/>
    <p:sldId id="309" r:id="rId9"/>
    <p:sldId id="271" r:id="rId10"/>
    <p:sldId id="290" r:id="rId11"/>
    <p:sldId id="320" r:id="rId12"/>
    <p:sldId id="291" r:id="rId13"/>
    <p:sldId id="292" r:id="rId14"/>
    <p:sldId id="293" r:id="rId15"/>
    <p:sldId id="272" r:id="rId16"/>
    <p:sldId id="321" r:id="rId17"/>
    <p:sldId id="260" r:id="rId18"/>
    <p:sldId id="286" r:id="rId19"/>
    <p:sldId id="287" r:id="rId20"/>
    <p:sldId id="322" r:id="rId21"/>
    <p:sldId id="263" r:id="rId22"/>
    <p:sldId id="264" r:id="rId23"/>
    <p:sldId id="265" r:id="rId24"/>
    <p:sldId id="266" r:id="rId25"/>
    <p:sldId id="323" r:id="rId26"/>
    <p:sldId id="324" r:id="rId27"/>
    <p:sldId id="268" r:id="rId28"/>
    <p:sldId id="270" r:id="rId29"/>
    <p:sldId id="277" r:id="rId30"/>
    <p:sldId id="327" r:id="rId31"/>
    <p:sldId id="329" r:id="rId32"/>
    <p:sldId id="330" r:id="rId33"/>
    <p:sldId id="331" r:id="rId34"/>
    <p:sldId id="334" r:id="rId35"/>
    <p:sldId id="279" r:id="rId36"/>
  </p:sldIdLst>
  <p:sldSz cx="9144000" cy="6858000" type="screen4x3"/>
  <p:notesSz cx="7010400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984D8D7-1F7E-AF4B-91C4-0488D6876E67}">
          <p14:sldIdLst>
            <p14:sldId id="256"/>
            <p14:sldId id="257"/>
            <p14:sldId id="258"/>
            <p14:sldId id="316"/>
            <p14:sldId id="318"/>
            <p14:sldId id="319"/>
            <p14:sldId id="299"/>
            <p14:sldId id="309"/>
            <p14:sldId id="271"/>
            <p14:sldId id="290"/>
            <p14:sldId id="320"/>
            <p14:sldId id="291"/>
            <p14:sldId id="292"/>
            <p14:sldId id="293"/>
            <p14:sldId id="272"/>
            <p14:sldId id="321"/>
            <p14:sldId id="260"/>
            <p14:sldId id="286"/>
            <p14:sldId id="287"/>
            <p14:sldId id="322"/>
            <p14:sldId id="263"/>
            <p14:sldId id="264"/>
            <p14:sldId id="265"/>
            <p14:sldId id="266"/>
            <p14:sldId id="323"/>
            <p14:sldId id="324"/>
            <p14:sldId id="268"/>
            <p14:sldId id="270"/>
            <p14:sldId id="277"/>
            <p14:sldId id="327"/>
            <p14:sldId id="329"/>
            <p14:sldId id="330"/>
            <p14:sldId id="331"/>
            <p14:sldId id="334"/>
            <p14:sldId id="27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58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01C7A406-682B-124A-BA1A-392F52C5E8B6}" type="datetimeFigureOut">
              <a:rPr lang="en-US" smtClean="0"/>
              <a:t>12/16/2013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713BC095-56D4-964B-8525-A7889B0C3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641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03A357BD-0D23-9344-B351-A766E7143539}" type="datetimeFigureOut">
              <a:rPr lang="en-US" smtClean="0"/>
              <a:t>12/16/2013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E9709E53-C8F7-304B-9297-CE756BD37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606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53966" indent="-288887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58725" indent="-231745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23802" indent="-231745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87293" indent="-231745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44433" indent="-23174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3001574" indent="-23174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58715" indent="-23174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915856" indent="-23174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09F1732-9CEA-4DCD-B3F8-ABE5E50C411F}" type="slidenum">
              <a:rPr lang="en-US" altLang="en-US" sz="1200">
                <a:latin typeface="Times New Roman" pitchFamily="18" charset="0"/>
              </a:rPr>
              <a:pPr eaLnBrk="1" hangingPunct="1"/>
              <a:t>4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Celkovou</a:t>
            </a:r>
            <a:r>
              <a:rPr lang="en-US" dirty="0" smtClean="0"/>
              <a:t> </a:t>
            </a:r>
            <a:r>
              <a:rPr lang="en-US" dirty="0" err="1" smtClean="0"/>
              <a:t>luminositu</a:t>
            </a:r>
            <a:endParaRPr lang="en-US" dirty="0" smtClean="0"/>
          </a:p>
          <a:p>
            <a:r>
              <a:rPr lang="en-US" dirty="0" err="1" smtClean="0"/>
              <a:t>Crosssection</a:t>
            </a:r>
            <a:endParaRPr lang="en-US" dirty="0" smtClean="0"/>
          </a:p>
          <a:p>
            <a:r>
              <a:rPr lang="en-US" dirty="0" smtClean="0"/>
              <a:t>Centrality bins</a:t>
            </a:r>
          </a:p>
          <a:p>
            <a:r>
              <a:rPr lang="en-US" dirty="0" err="1" smtClean="0"/>
              <a:t>odkazy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09E53-C8F7-304B-9297-CE756BD373D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88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4243" indent="-290093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0374" indent="-232075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4523" indent="-232075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8672" indent="-232075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7935195-5A7C-4546-96F8-6D8B2FEE87B7}" type="slidenum">
              <a:rPr lang="en-US" sz="1200" b="0" baseline="0">
                <a:latin typeface="Times New Roman" charset="0"/>
              </a:rPr>
              <a:pPr eaLnBrk="1" hangingPunct="1"/>
              <a:t>30</a:t>
            </a:fld>
            <a:endParaRPr lang="en-US" sz="1200" b="0" baseline="0">
              <a:latin typeface="Times New Roman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387767"/>
            <a:ext cx="5608320" cy="41559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4243" indent="-290093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0374" indent="-232075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4523" indent="-232075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8672" indent="-232075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AF26D9C-C37E-A343-B094-13EDEEF00173}" type="slidenum">
              <a:rPr lang="en-US" sz="1200" b="0" baseline="0">
                <a:latin typeface="Times New Roman" charset="0"/>
              </a:rPr>
              <a:pPr eaLnBrk="1" hangingPunct="1"/>
              <a:t>31</a:t>
            </a:fld>
            <a:endParaRPr lang="en-US" sz="1200" b="0" baseline="0">
              <a:latin typeface="Times New Roman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6975" y="692150"/>
            <a:ext cx="4616450" cy="3462338"/>
          </a:xfrm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6975" y="692150"/>
            <a:ext cx="4616450" cy="3462338"/>
          </a:xfrm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Looking at the summed “Jet” energy </a:t>
            </a:r>
            <a:r>
              <a:rPr lang="en-US" dirty="0" err="1" smtClean="0"/>
              <a:t>diffference</a:t>
            </a:r>
            <a:r>
              <a:rPr lang="en-US" dirty="0" smtClean="0"/>
              <a:t> between the near and </a:t>
            </a:r>
            <a:r>
              <a:rPr lang="en-US" dirty="0" err="1" smtClean="0"/>
              <a:t>awat</a:t>
            </a:r>
            <a:r>
              <a:rPr lang="en-US" dirty="0" smtClean="0"/>
              <a:t> </a:t>
            </a:r>
            <a:r>
              <a:rPr lang="en-US" dirty="0" err="1" smtClean="0"/>
              <a:t>sids</a:t>
            </a:r>
            <a:r>
              <a:rPr lang="en-US" dirty="0" smtClean="0"/>
              <a:t> </a:t>
            </a:r>
            <a:r>
              <a:rPr lang="en-US" dirty="0" err="1" smtClean="0"/>
              <a:t>ives</a:t>
            </a:r>
            <a:r>
              <a:rPr lang="en-US" dirty="0" smtClean="0"/>
              <a:t> values of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difference  between the summed energy on the near and away sides give values of ~1.6 </a:t>
            </a:r>
            <a:r>
              <a:rPr lang="en-US" dirty="0" err="1" smtClean="0"/>
              <a:t>Gev</a:t>
            </a:r>
            <a:r>
              <a:rPr lang="en-US" dirty="0" smtClean="0"/>
              <a:t>, commensurate with expectations from “</a:t>
            </a:r>
            <a:r>
              <a:rPr lang="en-US" dirty="0" err="1" smtClean="0"/>
              <a:t>kt</a:t>
            </a:r>
            <a:r>
              <a:rPr lang="en-US" dirty="0" smtClean="0"/>
              <a:t>” effects.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09E53-C8F7-304B-9297-CE756BD373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8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Qualitatively one reaches</a:t>
            </a:r>
            <a:r>
              <a:rPr lang="en-US" baseline="0" dirty="0" smtClean="0"/>
              <a:t> same conclusion, no sign of away side modification relative to d-Au.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09E53-C8F7-304B-9297-CE756BD373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39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= conditional di-jet survival probability.  Increase in di jet survival with trigger </a:t>
            </a:r>
            <a:r>
              <a:rPr lang="en-US" dirty="0" err="1" smtClean="0"/>
              <a:t>asym</a:t>
            </a:r>
            <a:r>
              <a:rPr lang="en-US" dirty="0" smtClean="0"/>
              <a:t>. Consistent with idea of probing deeper into the</a:t>
            </a:r>
            <a:r>
              <a:rPr lang="en-US" baseline="0" dirty="0" smtClean="0"/>
              <a:t> medium.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09E53-C8F7-304B-9297-CE756BD373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81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09E53-C8F7-304B-9297-CE756BD373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670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09E53-C8F7-304B-9297-CE756BD373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17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09E53-C8F7-304B-9297-CE756BD373D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82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PRL 111 [30] 52301 (2013) – </a:t>
            </a:r>
          </a:p>
          <a:p>
            <a:r>
              <a:rPr lang="en-US" dirty="0" smtClean="0"/>
              <a:t>29 – Yan, </a:t>
            </a:r>
            <a:r>
              <a:rPr lang="en-US" dirty="0" err="1" smtClean="0"/>
              <a:t>Zhuang</a:t>
            </a:r>
            <a:r>
              <a:rPr lang="en-US" dirty="0" smtClean="0"/>
              <a:t>, N. </a:t>
            </a:r>
            <a:r>
              <a:rPr lang="en-US" dirty="0" err="1" smtClean="0"/>
              <a:t>Xu</a:t>
            </a:r>
            <a:r>
              <a:rPr lang="en-US" dirty="0" smtClean="0"/>
              <a:t>  PLB655</a:t>
            </a:r>
            <a:r>
              <a:rPr lang="en-US" baseline="0" dirty="0" smtClean="0"/>
              <a:t> 126 (2007)</a:t>
            </a:r>
            <a:endParaRPr lang="en-US" dirty="0" smtClean="0"/>
          </a:p>
          <a:p>
            <a:pPr marL="232075" indent="-232075">
              <a:buAutoNum type="arabicPlain" startAt="30"/>
            </a:pPr>
            <a:r>
              <a:rPr lang="en-US" baseline="0" dirty="0" smtClean="0"/>
              <a:t>- Greco, </a:t>
            </a:r>
            <a:r>
              <a:rPr lang="en-US" baseline="0" dirty="0" err="1" smtClean="0"/>
              <a:t>Ko</a:t>
            </a:r>
            <a:r>
              <a:rPr lang="en-US" baseline="0" dirty="0" smtClean="0"/>
              <a:t>, Rapp PLB 595 202 (2004)</a:t>
            </a:r>
          </a:p>
          <a:p>
            <a:r>
              <a:rPr lang="en-US" baseline="0" dirty="0" smtClean="0"/>
              <a:t>32 – </a:t>
            </a:r>
            <a:r>
              <a:rPr lang="en-US" baseline="0" dirty="0" err="1" smtClean="0"/>
              <a:t>x.zhao</a:t>
            </a:r>
            <a:r>
              <a:rPr lang="en-US" baseline="0" dirty="0" smtClean="0"/>
              <a:t> &amp; </a:t>
            </a:r>
            <a:r>
              <a:rPr lang="en-US" baseline="0" dirty="0" err="1" smtClean="0"/>
              <a:t>rapp</a:t>
            </a:r>
            <a:r>
              <a:rPr lang="en-US" baseline="0" dirty="0" smtClean="0"/>
              <a:t>  ariv:0806.1239</a:t>
            </a:r>
          </a:p>
          <a:p>
            <a:r>
              <a:rPr lang="en-US" baseline="0" dirty="0" smtClean="0"/>
              <a:t>33 – </a:t>
            </a:r>
            <a:r>
              <a:rPr lang="en-US" baseline="0" dirty="0" err="1" smtClean="0"/>
              <a:t>y.li</a:t>
            </a:r>
            <a:r>
              <a:rPr lang="en-US" baseline="0" dirty="0" smtClean="0"/>
              <a:t>, nu </a:t>
            </a:r>
            <a:r>
              <a:rPr lang="en-US" baseline="0" dirty="0" err="1" smtClean="0"/>
              <a:t>xu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p.zhuang</a:t>
            </a:r>
            <a:r>
              <a:rPr lang="en-US" baseline="0" dirty="0" smtClean="0"/>
              <a:t>  NPA 834, 317c</a:t>
            </a:r>
          </a:p>
          <a:p>
            <a:r>
              <a:rPr lang="en-US" baseline="0" dirty="0" smtClean="0"/>
              <a:t>34 Heinz, </a:t>
            </a:r>
            <a:r>
              <a:rPr lang="en-US" baseline="0" dirty="0" err="1" smtClean="0"/>
              <a:t>Shen</a:t>
            </a:r>
            <a:r>
              <a:rPr lang="en-US" baseline="0" dirty="0" smtClean="0"/>
              <a:t> priv. </a:t>
            </a:r>
            <a:r>
              <a:rPr lang="en-US" baseline="0" dirty="0" err="1" smtClean="0"/>
              <a:t>comm</a:t>
            </a:r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09E53-C8F7-304B-9297-CE756BD373D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69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Sem</a:t>
            </a:r>
            <a:r>
              <a:rPr lang="en-US" dirty="0" smtClean="0"/>
              <a:t> </a:t>
            </a:r>
            <a:r>
              <a:rPr lang="en-US" dirty="0" err="1" smtClean="0"/>
              <a:t>mozna</a:t>
            </a:r>
            <a:r>
              <a:rPr lang="en-US" dirty="0" smtClean="0"/>
              <a:t> </a:t>
            </a:r>
            <a:r>
              <a:rPr lang="en-US" dirty="0" err="1" smtClean="0"/>
              <a:t>obrazek</a:t>
            </a:r>
            <a:r>
              <a:rPr lang="en-US" smtClean="0"/>
              <a:t> z PDG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in the LHC Era - STAR Overview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88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in the LHC Era - STAR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20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in the LHC Era - STAR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12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8001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219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1219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3557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12/17/13</a:t>
            </a: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Physics in the LHC Era - STAR Overview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3C4EC-C69F-4FD7-8367-2C3D898242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2569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2192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192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7719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7719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12/17/13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Physics in the LHC Era - STAR Overview</a:t>
            </a: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09434-92E8-4687-8596-3F4F612B6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15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192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719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12/17/13</a:t>
            </a: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362200" y="6553200"/>
            <a:ext cx="4419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Physics in the LHC Era - STAR Overview</a:t>
            </a: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99898E-7BDC-8746-B7DD-718E7281E2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58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in the LHC Era - STAR Overview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40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in the LHC Era - STAR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13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17654"/>
            <a:ext cx="4038600" cy="48085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7654"/>
            <a:ext cx="4038600" cy="48085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in the LHC Era - STAR Overview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in the LHC Era - STAR Overview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in the LHC Era - STAR Overview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22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in the LHC Era - STAR Overview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41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in the LHC Era - STAR Overview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41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in the LHC Era - STAR Overview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01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58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8556"/>
            <a:ext cx="8229600" cy="4827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12/17/13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Physics in the LHC Era - STAR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BFA9C-64B5-7645-8CDB-B8B36FA0F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76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4" r:id="rId1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5131" y="1729604"/>
            <a:ext cx="7772400" cy="1470025"/>
          </a:xfrm>
        </p:spPr>
        <p:txBody>
          <a:bodyPr>
            <a:noAutofit/>
          </a:bodyPr>
          <a:lstStyle/>
          <a:p>
            <a:r>
              <a:rPr lang="en-US" sz="3600" dirty="0" smtClean="0"/>
              <a:t>An Overview of Selected Results from the STAR Collaboration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3608" y="3083729"/>
            <a:ext cx="6400800" cy="1752600"/>
          </a:xfrm>
        </p:spPr>
        <p:txBody>
          <a:bodyPr/>
          <a:lstStyle/>
          <a:p>
            <a:r>
              <a:rPr lang="en-US" dirty="0" smtClean="0"/>
              <a:t>William Christie</a:t>
            </a:r>
          </a:p>
          <a:p>
            <a:r>
              <a:rPr lang="en-US" sz="2800" dirty="0" smtClean="0"/>
              <a:t>(Brookhaven National Laboratory)</a:t>
            </a:r>
          </a:p>
          <a:p>
            <a:r>
              <a:rPr lang="en-US" dirty="0" smtClean="0"/>
              <a:t>For the STAR Collaboration</a:t>
            </a:r>
            <a:endParaRPr lang="en-US" dirty="0"/>
          </a:p>
        </p:txBody>
      </p:sp>
      <p:pic>
        <p:nvPicPr>
          <p:cNvPr id="4" name="Picture 24" descr="STAR-logo-base-bal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3" t="4117"/>
          <a:stretch/>
        </p:blipFill>
        <p:spPr bwMode="auto">
          <a:xfrm>
            <a:off x="0" y="0"/>
            <a:ext cx="1945313" cy="166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668" y="5941852"/>
            <a:ext cx="1129296" cy="87686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3" t="20988" r="6135" b="45878"/>
          <a:stretch/>
        </p:blipFill>
        <p:spPr bwMode="auto">
          <a:xfrm>
            <a:off x="3625587" y="194196"/>
            <a:ext cx="5313139" cy="153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867400"/>
            <a:ext cx="1835150" cy="7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9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1436" y="95250"/>
            <a:ext cx="9082924" cy="714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0070C0"/>
                </a:solidFill>
              </a:rPr>
              <a:t>2+1 </a:t>
            </a:r>
            <a:r>
              <a:rPr lang="en-US" sz="3600" dirty="0">
                <a:solidFill>
                  <a:srgbClr val="0070C0"/>
                </a:solidFill>
              </a:rPr>
              <a:t>c</a:t>
            </a:r>
            <a:r>
              <a:rPr lang="en-US" sz="3600" dirty="0" smtClean="0">
                <a:solidFill>
                  <a:srgbClr val="0070C0"/>
                </a:solidFill>
              </a:rPr>
              <a:t>orrelations: </a:t>
            </a:r>
            <a:r>
              <a:rPr lang="en-US" sz="3600" dirty="0" smtClean="0">
                <a:solidFill>
                  <a:srgbClr val="0070C0"/>
                </a:solidFill>
              </a:rPr>
              <a:t>di-hadron </a:t>
            </a:r>
            <a:r>
              <a:rPr lang="en-US" sz="3600" dirty="0" smtClean="0">
                <a:solidFill>
                  <a:srgbClr val="0070C0"/>
                </a:solidFill>
              </a:rPr>
              <a:t>study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072020" y="3437743"/>
            <a:ext cx="4988972" cy="133060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lang="en-US" sz="2000" kern="0" noProof="0" dirty="0" smtClean="0"/>
              <a:t>C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entral Au+Au ~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d+Au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collisions: </a:t>
            </a: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lang="en-US" sz="2000" kern="0" dirty="0"/>
              <a:t>  </a:t>
            </a:r>
            <a:r>
              <a:rPr lang="en-US" sz="2000" kern="0" dirty="0" smtClean="0"/>
              <a:t> - 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 away-side suppression</a:t>
            </a: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  - no significant shape/yield modifications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   </a:t>
            </a: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lang="en-US" sz="2000" kern="0" dirty="0"/>
              <a:t> </a:t>
            </a:r>
            <a:r>
              <a:rPr lang="en-US" sz="2000" kern="0" dirty="0" smtClean="0"/>
              <a:t>  -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no apparent ridge present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4255" y="845944"/>
            <a:ext cx="6059913" cy="133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“</a:t>
            </a:r>
            <a:r>
              <a:rPr lang="en-US" sz="2000" kern="0" dirty="0"/>
              <a:t>P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in” the jet axis by selecting back-to-back triggers.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defRPr/>
            </a:pPr>
            <a:r>
              <a:rPr lang="en-US" altLang="cs-CZ" sz="2000" dirty="0" smtClean="0"/>
              <a:t> Investigate </a:t>
            </a:r>
            <a:r>
              <a:rPr lang="en-US" altLang="cs-CZ" sz="2000" dirty="0"/>
              <a:t>distributions of associated </a:t>
            </a:r>
            <a:r>
              <a:rPr lang="en-US" altLang="cs-CZ" sz="2000" dirty="0" smtClean="0"/>
              <a:t>hadrons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defRPr/>
            </a:pPr>
            <a:r>
              <a:rPr lang="en-US" altLang="cs-CZ" sz="2000" dirty="0" smtClean="0"/>
              <a:t> with </a:t>
            </a:r>
            <a:r>
              <a:rPr lang="en-US" altLang="cs-CZ" sz="2000" dirty="0"/>
              <a:t>respect to both trigger </a:t>
            </a:r>
            <a:r>
              <a:rPr lang="en-US" altLang="cs-CZ" sz="2000" dirty="0" smtClean="0"/>
              <a:t>hadrons.</a:t>
            </a:r>
            <a:endParaRPr lang="en-US" altLang="cs-CZ" sz="2000" dirty="0"/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5579537" y="1009608"/>
            <a:ext cx="3481454" cy="1491867"/>
            <a:chOff x="8461343" y="12176930"/>
            <a:chExt cx="4971212" cy="2199721"/>
          </a:xfrm>
        </p:grpSpPr>
        <p:sp>
          <p:nvSpPr>
            <p:cNvPr id="10" name="Text Box 41"/>
            <p:cNvSpPr txBox="1">
              <a:spLocks noChangeArrowheads="1"/>
            </p:cNvSpPr>
            <p:nvPr/>
          </p:nvSpPr>
          <p:spPr bwMode="auto">
            <a:xfrm>
              <a:off x="8985313" y="12176930"/>
              <a:ext cx="1522366" cy="1007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None/>
              </a:pPr>
              <a:r>
                <a:rPr lang="en-US" sz="1200" b="1" dirty="0" smtClean="0">
                  <a:solidFill>
                    <a:srgbClr val="FF0000"/>
                  </a:solidFill>
                </a:rPr>
                <a:t>secondary </a:t>
              </a:r>
              <a:r>
                <a:rPr lang="en-US" sz="1200" b="1" dirty="0">
                  <a:solidFill>
                    <a:srgbClr val="FF0000"/>
                  </a:solidFill>
                </a:rPr>
                <a:t>trigger </a:t>
              </a:r>
            </a:p>
            <a:p>
              <a:pPr algn="ctr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None/>
              </a:pPr>
              <a:r>
                <a:rPr lang="en-US" sz="1200" b="1" dirty="0">
                  <a:solidFill>
                    <a:srgbClr val="FF0000"/>
                  </a:solidFill>
                </a:rPr>
                <a:t>T2</a:t>
              </a:r>
            </a:p>
          </p:txBody>
        </p:sp>
        <p:sp>
          <p:nvSpPr>
            <p:cNvPr id="11" name="Text Box 40"/>
            <p:cNvSpPr txBox="1">
              <a:spLocks noChangeArrowheads="1"/>
            </p:cNvSpPr>
            <p:nvPr/>
          </p:nvSpPr>
          <p:spPr bwMode="auto">
            <a:xfrm>
              <a:off x="11956180" y="13369195"/>
              <a:ext cx="1476375" cy="1007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None/>
              </a:pPr>
              <a:r>
                <a:rPr lang="en-US" sz="1200" b="1" dirty="0">
                  <a:solidFill>
                    <a:srgbClr val="FF0000"/>
                  </a:solidFill>
                </a:rPr>
                <a:t>p</a:t>
              </a:r>
              <a:r>
                <a:rPr lang="en-US" sz="1200" b="1" dirty="0" smtClean="0">
                  <a:solidFill>
                    <a:srgbClr val="FF0000"/>
                  </a:solidFill>
                </a:rPr>
                <a:t>rimary </a:t>
              </a:r>
              <a:r>
                <a:rPr lang="en-US" sz="1200" b="1" dirty="0">
                  <a:solidFill>
                    <a:srgbClr val="FF0000"/>
                  </a:solidFill>
                </a:rPr>
                <a:t>trigger </a:t>
              </a:r>
            </a:p>
            <a:p>
              <a:pPr algn="ctr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None/>
              </a:pPr>
              <a:r>
                <a:rPr lang="en-US" sz="1200" b="1" dirty="0">
                  <a:solidFill>
                    <a:srgbClr val="FF0000"/>
                  </a:solidFill>
                </a:rPr>
                <a:t>T1</a:t>
              </a:r>
            </a:p>
          </p:txBody>
        </p:sp>
        <p:grpSp>
          <p:nvGrpSpPr>
            <p:cNvPr id="3" name="Group 45"/>
            <p:cNvGrpSpPr>
              <a:grpSpLocks/>
            </p:cNvGrpSpPr>
            <p:nvPr/>
          </p:nvGrpSpPr>
          <p:grpSpPr bwMode="auto">
            <a:xfrm>
              <a:off x="10804525" y="12236450"/>
              <a:ext cx="1117600" cy="1784350"/>
              <a:chOff x="3771" y="1712"/>
              <a:chExt cx="987" cy="1536"/>
            </a:xfrm>
            <a:effectLst>
              <a:outerShdw blurRad="50800" dist="50800" dir="5400000" algn="ctr" rotWithShape="0">
                <a:srgbClr val="000000">
                  <a:alpha val="55000"/>
                </a:srgbClr>
              </a:outerShdw>
            </a:effectLst>
          </p:grpSpPr>
          <p:sp>
            <p:nvSpPr>
              <p:cNvPr id="22" name="Oval 46"/>
              <p:cNvSpPr>
                <a:spLocks noChangeArrowheads="1"/>
              </p:cNvSpPr>
              <p:nvPr/>
            </p:nvSpPr>
            <p:spPr bwMode="auto">
              <a:xfrm>
                <a:off x="3771" y="1712"/>
                <a:ext cx="960" cy="1536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6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chemeClr val="tx1"/>
                  </a:buClr>
                  <a:buSzPct val="70000"/>
                  <a:buFont typeface="Wingdings" pitchFamily="2" charset="2"/>
                  <a:buNone/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3" name="Oval 47"/>
              <p:cNvSpPr>
                <a:spLocks noChangeArrowheads="1"/>
              </p:cNvSpPr>
              <p:nvPr/>
            </p:nvSpPr>
            <p:spPr bwMode="auto">
              <a:xfrm>
                <a:off x="4443" y="2336"/>
                <a:ext cx="96" cy="9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chemeClr val="tx1"/>
                  </a:buClr>
                  <a:buSzPct val="70000"/>
                  <a:buFont typeface="Wingdings" pitchFamily="2" charset="2"/>
                  <a:buNone/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4" name="Oval 48"/>
              <p:cNvSpPr>
                <a:spLocks noChangeArrowheads="1"/>
              </p:cNvSpPr>
              <p:nvPr/>
            </p:nvSpPr>
            <p:spPr bwMode="auto">
              <a:xfrm>
                <a:off x="4491" y="2432"/>
                <a:ext cx="96" cy="9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chemeClr val="tx1"/>
                  </a:buClr>
                  <a:buSzPct val="70000"/>
                  <a:buFont typeface="Wingdings" pitchFamily="2" charset="2"/>
                  <a:buNone/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5" name="Freeform 49"/>
              <p:cNvSpPr>
                <a:spLocks/>
              </p:cNvSpPr>
              <p:nvPr/>
            </p:nvSpPr>
            <p:spPr bwMode="auto">
              <a:xfrm rot="1612189">
                <a:off x="4539" y="2432"/>
                <a:ext cx="219" cy="86"/>
              </a:xfrm>
              <a:custGeom>
                <a:avLst/>
                <a:gdLst>
                  <a:gd name="T0" fmla="*/ 0 w 1248"/>
                  <a:gd name="T1" fmla="*/ 0 h 760"/>
                  <a:gd name="T2" fmla="*/ 0 w 1248"/>
                  <a:gd name="T3" fmla="*/ 0 h 760"/>
                  <a:gd name="T4" fmla="*/ 0 w 1248"/>
                  <a:gd name="T5" fmla="*/ 0 h 760"/>
                  <a:gd name="T6" fmla="*/ 0 w 1248"/>
                  <a:gd name="T7" fmla="*/ 0 h 760"/>
                  <a:gd name="T8" fmla="*/ 0 w 1248"/>
                  <a:gd name="T9" fmla="*/ 0 h 760"/>
                  <a:gd name="T10" fmla="*/ 0 w 1248"/>
                  <a:gd name="T11" fmla="*/ 0 h 760"/>
                  <a:gd name="T12" fmla="*/ 0 w 1248"/>
                  <a:gd name="T13" fmla="*/ 0 h 760"/>
                  <a:gd name="T14" fmla="*/ 0 w 1248"/>
                  <a:gd name="T15" fmla="*/ 0 h 7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8"/>
                  <a:gd name="T25" fmla="*/ 0 h 760"/>
                  <a:gd name="T26" fmla="*/ 1248 w 1248"/>
                  <a:gd name="T27" fmla="*/ 760 h 7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8" h="760">
                    <a:moveTo>
                      <a:pt x="0" y="760"/>
                    </a:moveTo>
                    <a:cubicBezTo>
                      <a:pt x="96" y="760"/>
                      <a:pt x="192" y="760"/>
                      <a:pt x="240" y="712"/>
                    </a:cubicBezTo>
                    <a:cubicBezTo>
                      <a:pt x="288" y="664"/>
                      <a:pt x="240" y="512"/>
                      <a:pt x="288" y="472"/>
                    </a:cubicBezTo>
                    <a:cubicBezTo>
                      <a:pt x="336" y="432"/>
                      <a:pt x="472" y="512"/>
                      <a:pt x="528" y="472"/>
                    </a:cubicBezTo>
                    <a:cubicBezTo>
                      <a:pt x="584" y="432"/>
                      <a:pt x="560" y="264"/>
                      <a:pt x="624" y="232"/>
                    </a:cubicBezTo>
                    <a:cubicBezTo>
                      <a:pt x="688" y="200"/>
                      <a:pt x="856" y="312"/>
                      <a:pt x="912" y="280"/>
                    </a:cubicBezTo>
                    <a:cubicBezTo>
                      <a:pt x="968" y="248"/>
                      <a:pt x="904" y="80"/>
                      <a:pt x="960" y="40"/>
                    </a:cubicBezTo>
                    <a:cubicBezTo>
                      <a:pt x="1016" y="0"/>
                      <a:pt x="1132" y="20"/>
                      <a:pt x="1248" y="40"/>
                    </a:cubicBezTo>
                  </a:path>
                </a:pathLst>
              </a:custGeom>
              <a:solidFill>
                <a:srgbClr val="0000FF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6" name="Freeform 50"/>
              <p:cNvSpPr>
                <a:spLocks/>
              </p:cNvSpPr>
              <p:nvPr/>
            </p:nvSpPr>
            <p:spPr bwMode="auto">
              <a:xfrm rot="1612189">
                <a:off x="4251" y="2384"/>
                <a:ext cx="219" cy="86"/>
              </a:xfrm>
              <a:custGeom>
                <a:avLst/>
                <a:gdLst>
                  <a:gd name="T0" fmla="*/ 0 w 1248"/>
                  <a:gd name="T1" fmla="*/ 0 h 760"/>
                  <a:gd name="T2" fmla="*/ 0 w 1248"/>
                  <a:gd name="T3" fmla="*/ 0 h 760"/>
                  <a:gd name="T4" fmla="*/ 0 w 1248"/>
                  <a:gd name="T5" fmla="*/ 0 h 760"/>
                  <a:gd name="T6" fmla="*/ 0 w 1248"/>
                  <a:gd name="T7" fmla="*/ 0 h 760"/>
                  <a:gd name="T8" fmla="*/ 0 w 1248"/>
                  <a:gd name="T9" fmla="*/ 0 h 760"/>
                  <a:gd name="T10" fmla="*/ 0 w 1248"/>
                  <a:gd name="T11" fmla="*/ 0 h 760"/>
                  <a:gd name="T12" fmla="*/ 0 w 1248"/>
                  <a:gd name="T13" fmla="*/ 0 h 760"/>
                  <a:gd name="T14" fmla="*/ 0 w 1248"/>
                  <a:gd name="T15" fmla="*/ 0 h 7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8"/>
                  <a:gd name="T25" fmla="*/ 0 h 760"/>
                  <a:gd name="T26" fmla="*/ 1248 w 1248"/>
                  <a:gd name="T27" fmla="*/ 760 h 7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8" h="760">
                    <a:moveTo>
                      <a:pt x="0" y="760"/>
                    </a:moveTo>
                    <a:cubicBezTo>
                      <a:pt x="96" y="760"/>
                      <a:pt x="192" y="760"/>
                      <a:pt x="240" y="712"/>
                    </a:cubicBezTo>
                    <a:cubicBezTo>
                      <a:pt x="288" y="664"/>
                      <a:pt x="240" y="512"/>
                      <a:pt x="288" y="472"/>
                    </a:cubicBezTo>
                    <a:cubicBezTo>
                      <a:pt x="336" y="432"/>
                      <a:pt x="472" y="512"/>
                      <a:pt x="528" y="472"/>
                    </a:cubicBezTo>
                    <a:cubicBezTo>
                      <a:pt x="584" y="432"/>
                      <a:pt x="560" y="264"/>
                      <a:pt x="624" y="232"/>
                    </a:cubicBezTo>
                    <a:cubicBezTo>
                      <a:pt x="688" y="200"/>
                      <a:pt x="856" y="312"/>
                      <a:pt x="912" y="280"/>
                    </a:cubicBezTo>
                    <a:cubicBezTo>
                      <a:pt x="968" y="248"/>
                      <a:pt x="904" y="80"/>
                      <a:pt x="960" y="40"/>
                    </a:cubicBezTo>
                    <a:cubicBezTo>
                      <a:pt x="1016" y="0"/>
                      <a:pt x="1132" y="20"/>
                      <a:pt x="1248" y="40"/>
                    </a:cubicBezTo>
                  </a:path>
                </a:pathLst>
              </a:custGeom>
              <a:solidFill>
                <a:srgbClr val="0000FF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7" name="Freeform 51"/>
              <p:cNvSpPr>
                <a:spLocks/>
              </p:cNvSpPr>
              <p:nvPr/>
            </p:nvSpPr>
            <p:spPr bwMode="auto">
              <a:xfrm rot="1612189">
                <a:off x="4018" y="2375"/>
                <a:ext cx="219" cy="86"/>
              </a:xfrm>
              <a:custGeom>
                <a:avLst/>
                <a:gdLst>
                  <a:gd name="T0" fmla="*/ 0 w 1248"/>
                  <a:gd name="T1" fmla="*/ 0 h 760"/>
                  <a:gd name="T2" fmla="*/ 0 w 1248"/>
                  <a:gd name="T3" fmla="*/ 0 h 760"/>
                  <a:gd name="T4" fmla="*/ 0 w 1248"/>
                  <a:gd name="T5" fmla="*/ 0 h 760"/>
                  <a:gd name="T6" fmla="*/ 0 w 1248"/>
                  <a:gd name="T7" fmla="*/ 0 h 760"/>
                  <a:gd name="T8" fmla="*/ 0 w 1248"/>
                  <a:gd name="T9" fmla="*/ 0 h 760"/>
                  <a:gd name="T10" fmla="*/ 0 w 1248"/>
                  <a:gd name="T11" fmla="*/ 0 h 760"/>
                  <a:gd name="T12" fmla="*/ 0 w 1248"/>
                  <a:gd name="T13" fmla="*/ 0 h 760"/>
                  <a:gd name="T14" fmla="*/ 0 w 1248"/>
                  <a:gd name="T15" fmla="*/ 0 h 7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8"/>
                  <a:gd name="T25" fmla="*/ 0 h 760"/>
                  <a:gd name="T26" fmla="*/ 1248 w 1248"/>
                  <a:gd name="T27" fmla="*/ 760 h 7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8" h="760">
                    <a:moveTo>
                      <a:pt x="0" y="760"/>
                    </a:moveTo>
                    <a:cubicBezTo>
                      <a:pt x="96" y="760"/>
                      <a:pt x="192" y="760"/>
                      <a:pt x="240" y="712"/>
                    </a:cubicBezTo>
                    <a:cubicBezTo>
                      <a:pt x="288" y="664"/>
                      <a:pt x="240" y="512"/>
                      <a:pt x="288" y="472"/>
                    </a:cubicBezTo>
                    <a:cubicBezTo>
                      <a:pt x="336" y="432"/>
                      <a:pt x="472" y="512"/>
                      <a:pt x="528" y="472"/>
                    </a:cubicBezTo>
                    <a:cubicBezTo>
                      <a:pt x="584" y="432"/>
                      <a:pt x="560" y="264"/>
                      <a:pt x="624" y="232"/>
                    </a:cubicBezTo>
                    <a:cubicBezTo>
                      <a:pt x="688" y="200"/>
                      <a:pt x="856" y="312"/>
                      <a:pt x="912" y="280"/>
                    </a:cubicBezTo>
                    <a:cubicBezTo>
                      <a:pt x="968" y="248"/>
                      <a:pt x="904" y="80"/>
                      <a:pt x="960" y="40"/>
                    </a:cubicBezTo>
                    <a:cubicBezTo>
                      <a:pt x="1016" y="0"/>
                      <a:pt x="1132" y="20"/>
                      <a:pt x="1248" y="40"/>
                    </a:cubicBezTo>
                  </a:path>
                </a:pathLst>
              </a:custGeom>
              <a:solidFill>
                <a:srgbClr val="0000FF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8" name="Freeform 52"/>
              <p:cNvSpPr>
                <a:spLocks/>
              </p:cNvSpPr>
              <p:nvPr/>
            </p:nvSpPr>
            <p:spPr bwMode="auto">
              <a:xfrm rot="1612189">
                <a:off x="3792" y="2359"/>
                <a:ext cx="219" cy="86"/>
              </a:xfrm>
              <a:custGeom>
                <a:avLst/>
                <a:gdLst>
                  <a:gd name="T0" fmla="*/ 0 w 1248"/>
                  <a:gd name="T1" fmla="*/ 0 h 760"/>
                  <a:gd name="T2" fmla="*/ 0 w 1248"/>
                  <a:gd name="T3" fmla="*/ 0 h 760"/>
                  <a:gd name="T4" fmla="*/ 0 w 1248"/>
                  <a:gd name="T5" fmla="*/ 0 h 760"/>
                  <a:gd name="T6" fmla="*/ 0 w 1248"/>
                  <a:gd name="T7" fmla="*/ 0 h 760"/>
                  <a:gd name="T8" fmla="*/ 0 w 1248"/>
                  <a:gd name="T9" fmla="*/ 0 h 760"/>
                  <a:gd name="T10" fmla="*/ 0 w 1248"/>
                  <a:gd name="T11" fmla="*/ 0 h 760"/>
                  <a:gd name="T12" fmla="*/ 0 w 1248"/>
                  <a:gd name="T13" fmla="*/ 0 h 760"/>
                  <a:gd name="T14" fmla="*/ 0 w 1248"/>
                  <a:gd name="T15" fmla="*/ 0 h 7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8"/>
                  <a:gd name="T25" fmla="*/ 0 h 760"/>
                  <a:gd name="T26" fmla="*/ 1248 w 1248"/>
                  <a:gd name="T27" fmla="*/ 760 h 7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8" h="760">
                    <a:moveTo>
                      <a:pt x="0" y="760"/>
                    </a:moveTo>
                    <a:cubicBezTo>
                      <a:pt x="96" y="760"/>
                      <a:pt x="192" y="760"/>
                      <a:pt x="240" y="712"/>
                    </a:cubicBezTo>
                    <a:cubicBezTo>
                      <a:pt x="288" y="664"/>
                      <a:pt x="240" y="512"/>
                      <a:pt x="288" y="472"/>
                    </a:cubicBezTo>
                    <a:cubicBezTo>
                      <a:pt x="336" y="432"/>
                      <a:pt x="472" y="512"/>
                      <a:pt x="528" y="472"/>
                    </a:cubicBezTo>
                    <a:cubicBezTo>
                      <a:pt x="584" y="432"/>
                      <a:pt x="560" y="264"/>
                      <a:pt x="624" y="232"/>
                    </a:cubicBezTo>
                    <a:cubicBezTo>
                      <a:pt x="688" y="200"/>
                      <a:pt x="856" y="312"/>
                      <a:pt x="912" y="280"/>
                    </a:cubicBezTo>
                    <a:cubicBezTo>
                      <a:pt x="968" y="248"/>
                      <a:pt x="904" y="80"/>
                      <a:pt x="960" y="40"/>
                    </a:cubicBezTo>
                    <a:cubicBezTo>
                      <a:pt x="1016" y="0"/>
                      <a:pt x="1132" y="20"/>
                      <a:pt x="1248" y="40"/>
                    </a:cubicBezTo>
                  </a:path>
                </a:pathLst>
              </a:custGeom>
              <a:solidFill>
                <a:srgbClr val="0000FF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9" name="Freeform 53"/>
              <p:cNvSpPr>
                <a:spLocks/>
              </p:cNvSpPr>
              <p:nvPr/>
            </p:nvSpPr>
            <p:spPr bwMode="auto">
              <a:xfrm rot="4917376">
                <a:off x="4233" y="2342"/>
                <a:ext cx="88" cy="54"/>
              </a:xfrm>
              <a:custGeom>
                <a:avLst/>
                <a:gdLst>
                  <a:gd name="T0" fmla="*/ 0 w 1248"/>
                  <a:gd name="T1" fmla="*/ 0 h 760"/>
                  <a:gd name="T2" fmla="*/ 0 w 1248"/>
                  <a:gd name="T3" fmla="*/ 0 h 760"/>
                  <a:gd name="T4" fmla="*/ 0 w 1248"/>
                  <a:gd name="T5" fmla="*/ 0 h 760"/>
                  <a:gd name="T6" fmla="*/ 0 w 1248"/>
                  <a:gd name="T7" fmla="*/ 0 h 760"/>
                  <a:gd name="T8" fmla="*/ 0 w 1248"/>
                  <a:gd name="T9" fmla="*/ 0 h 760"/>
                  <a:gd name="T10" fmla="*/ 0 w 1248"/>
                  <a:gd name="T11" fmla="*/ 0 h 760"/>
                  <a:gd name="T12" fmla="*/ 0 w 1248"/>
                  <a:gd name="T13" fmla="*/ 0 h 760"/>
                  <a:gd name="T14" fmla="*/ 0 w 1248"/>
                  <a:gd name="T15" fmla="*/ 0 h 7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8"/>
                  <a:gd name="T25" fmla="*/ 0 h 760"/>
                  <a:gd name="T26" fmla="*/ 1248 w 1248"/>
                  <a:gd name="T27" fmla="*/ 760 h 7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8" h="760">
                    <a:moveTo>
                      <a:pt x="0" y="760"/>
                    </a:moveTo>
                    <a:cubicBezTo>
                      <a:pt x="96" y="760"/>
                      <a:pt x="192" y="760"/>
                      <a:pt x="240" y="712"/>
                    </a:cubicBezTo>
                    <a:cubicBezTo>
                      <a:pt x="288" y="664"/>
                      <a:pt x="240" y="512"/>
                      <a:pt x="288" y="472"/>
                    </a:cubicBezTo>
                    <a:cubicBezTo>
                      <a:pt x="336" y="432"/>
                      <a:pt x="472" y="512"/>
                      <a:pt x="528" y="472"/>
                    </a:cubicBezTo>
                    <a:cubicBezTo>
                      <a:pt x="584" y="432"/>
                      <a:pt x="560" y="264"/>
                      <a:pt x="624" y="232"/>
                    </a:cubicBezTo>
                    <a:cubicBezTo>
                      <a:pt x="688" y="200"/>
                      <a:pt x="856" y="312"/>
                      <a:pt x="912" y="280"/>
                    </a:cubicBezTo>
                    <a:cubicBezTo>
                      <a:pt x="968" y="248"/>
                      <a:pt x="904" y="80"/>
                      <a:pt x="960" y="40"/>
                    </a:cubicBezTo>
                    <a:cubicBezTo>
                      <a:pt x="1016" y="0"/>
                      <a:pt x="1132" y="20"/>
                      <a:pt x="1248" y="40"/>
                    </a:cubicBezTo>
                  </a:path>
                </a:pathLst>
              </a:custGeom>
              <a:solidFill>
                <a:srgbClr val="0000FF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0" name="Freeform 54"/>
              <p:cNvSpPr>
                <a:spLocks/>
              </p:cNvSpPr>
              <p:nvPr/>
            </p:nvSpPr>
            <p:spPr bwMode="auto">
              <a:xfrm rot="16682624" flipH="1">
                <a:off x="4153" y="2442"/>
                <a:ext cx="88" cy="54"/>
              </a:xfrm>
              <a:custGeom>
                <a:avLst/>
                <a:gdLst>
                  <a:gd name="T0" fmla="*/ 0 w 1248"/>
                  <a:gd name="T1" fmla="*/ 0 h 760"/>
                  <a:gd name="T2" fmla="*/ 0 w 1248"/>
                  <a:gd name="T3" fmla="*/ 0 h 760"/>
                  <a:gd name="T4" fmla="*/ 0 w 1248"/>
                  <a:gd name="T5" fmla="*/ 0 h 760"/>
                  <a:gd name="T6" fmla="*/ 0 w 1248"/>
                  <a:gd name="T7" fmla="*/ 0 h 760"/>
                  <a:gd name="T8" fmla="*/ 0 w 1248"/>
                  <a:gd name="T9" fmla="*/ 0 h 760"/>
                  <a:gd name="T10" fmla="*/ 0 w 1248"/>
                  <a:gd name="T11" fmla="*/ 0 h 760"/>
                  <a:gd name="T12" fmla="*/ 0 w 1248"/>
                  <a:gd name="T13" fmla="*/ 0 h 760"/>
                  <a:gd name="T14" fmla="*/ 0 w 1248"/>
                  <a:gd name="T15" fmla="*/ 0 h 7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8"/>
                  <a:gd name="T25" fmla="*/ 0 h 760"/>
                  <a:gd name="T26" fmla="*/ 1248 w 1248"/>
                  <a:gd name="T27" fmla="*/ 760 h 7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8" h="760">
                    <a:moveTo>
                      <a:pt x="0" y="760"/>
                    </a:moveTo>
                    <a:cubicBezTo>
                      <a:pt x="96" y="760"/>
                      <a:pt x="192" y="760"/>
                      <a:pt x="240" y="712"/>
                    </a:cubicBezTo>
                    <a:cubicBezTo>
                      <a:pt x="288" y="664"/>
                      <a:pt x="240" y="512"/>
                      <a:pt x="288" y="472"/>
                    </a:cubicBezTo>
                    <a:cubicBezTo>
                      <a:pt x="336" y="432"/>
                      <a:pt x="472" y="512"/>
                      <a:pt x="528" y="472"/>
                    </a:cubicBezTo>
                    <a:cubicBezTo>
                      <a:pt x="584" y="432"/>
                      <a:pt x="560" y="264"/>
                      <a:pt x="624" y="232"/>
                    </a:cubicBezTo>
                    <a:cubicBezTo>
                      <a:pt x="688" y="200"/>
                      <a:pt x="856" y="312"/>
                      <a:pt x="912" y="280"/>
                    </a:cubicBezTo>
                    <a:cubicBezTo>
                      <a:pt x="968" y="248"/>
                      <a:pt x="904" y="80"/>
                      <a:pt x="960" y="40"/>
                    </a:cubicBezTo>
                    <a:cubicBezTo>
                      <a:pt x="1016" y="0"/>
                      <a:pt x="1132" y="20"/>
                      <a:pt x="1248" y="40"/>
                    </a:cubicBezTo>
                  </a:path>
                </a:pathLst>
              </a:custGeom>
              <a:solidFill>
                <a:srgbClr val="0000FF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1" name="Freeform 55"/>
              <p:cNvSpPr>
                <a:spLocks/>
              </p:cNvSpPr>
              <p:nvPr/>
            </p:nvSpPr>
            <p:spPr bwMode="auto">
              <a:xfrm rot="4917376">
                <a:off x="4001" y="2332"/>
                <a:ext cx="88" cy="54"/>
              </a:xfrm>
              <a:custGeom>
                <a:avLst/>
                <a:gdLst>
                  <a:gd name="T0" fmla="*/ 0 w 1248"/>
                  <a:gd name="T1" fmla="*/ 0 h 760"/>
                  <a:gd name="T2" fmla="*/ 0 w 1248"/>
                  <a:gd name="T3" fmla="*/ 0 h 760"/>
                  <a:gd name="T4" fmla="*/ 0 w 1248"/>
                  <a:gd name="T5" fmla="*/ 0 h 760"/>
                  <a:gd name="T6" fmla="*/ 0 w 1248"/>
                  <a:gd name="T7" fmla="*/ 0 h 760"/>
                  <a:gd name="T8" fmla="*/ 0 w 1248"/>
                  <a:gd name="T9" fmla="*/ 0 h 760"/>
                  <a:gd name="T10" fmla="*/ 0 w 1248"/>
                  <a:gd name="T11" fmla="*/ 0 h 760"/>
                  <a:gd name="T12" fmla="*/ 0 w 1248"/>
                  <a:gd name="T13" fmla="*/ 0 h 760"/>
                  <a:gd name="T14" fmla="*/ 0 w 1248"/>
                  <a:gd name="T15" fmla="*/ 0 h 7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8"/>
                  <a:gd name="T25" fmla="*/ 0 h 760"/>
                  <a:gd name="T26" fmla="*/ 1248 w 1248"/>
                  <a:gd name="T27" fmla="*/ 760 h 7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8" h="760">
                    <a:moveTo>
                      <a:pt x="0" y="760"/>
                    </a:moveTo>
                    <a:cubicBezTo>
                      <a:pt x="96" y="760"/>
                      <a:pt x="192" y="760"/>
                      <a:pt x="240" y="712"/>
                    </a:cubicBezTo>
                    <a:cubicBezTo>
                      <a:pt x="288" y="664"/>
                      <a:pt x="240" y="512"/>
                      <a:pt x="288" y="472"/>
                    </a:cubicBezTo>
                    <a:cubicBezTo>
                      <a:pt x="336" y="432"/>
                      <a:pt x="472" y="512"/>
                      <a:pt x="528" y="472"/>
                    </a:cubicBezTo>
                    <a:cubicBezTo>
                      <a:pt x="584" y="432"/>
                      <a:pt x="560" y="264"/>
                      <a:pt x="624" y="232"/>
                    </a:cubicBezTo>
                    <a:cubicBezTo>
                      <a:pt x="688" y="200"/>
                      <a:pt x="856" y="312"/>
                      <a:pt x="912" y="280"/>
                    </a:cubicBezTo>
                    <a:cubicBezTo>
                      <a:pt x="968" y="248"/>
                      <a:pt x="904" y="80"/>
                      <a:pt x="960" y="40"/>
                    </a:cubicBezTo>
                    <a:cubicBezTo>
                      <a:pt x="1016" y="0"/>
                      <a:pt x="1132" y="20"/>
                      <a:pt x="1248" y="40"/>
                    </a:cubicBezTo>
                  </a:path>
                </a:pathLst>
              </a:custGeom>
              <a:solidFill>
                <a:srgbClr val="0000FF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2" name="Freeform 56"/>
              <p:cNvSpPr>
                <a:spLocks/>
              </p:cNvSpPr>
              <p:nvPr/>
            </p:nvSpPr>
            <p:spPr bwMode="auto">
              <a:xfrm rot="16682624" flipH="1">
                <a:off x="3921" y="2432"/>
                <a:ext cx="88" cy="54"/>
              </a:xfrm>
              <a:custGeom>
                <a:avLst/>
                <a:gdLst>
                  <a:gd name="T0" fmla="*/ 0 w 1248"/>
                  <a:gd name="T1" fmla="*/ 0 h 760"/>
                  <a:gd name="T2" fmla="*/ 0 w 1248"/>
                  <a:gd name="T3" fmla="*/ 0 h 760"/>
                  <a:gd name="T4" fmla="*/ 0 w 1248"/>
                  <a:gd name="T5" fmla="*/ 0 h 760"/>
                  <a:gd name="T6" fmla="*/ 0 w 1248"/>
                  <a:gd name="T7" fmla="*/ 0 h 760"/>
                  <a:gd name="T8" fmla="*/ 0 w 1248"/>
                  <a:gd name="T9" fmla="*/ 0 h 760"/>
                  <a:gd name="T10" fmla="*/ 0 w 1248"/>
                  <a:gd name="T11" fmla="*/ 0 h 760"/>
                  <a:gd name="T12" fmla="*/ 0 w 1248"/>
                  <a:gd name="T13" fmla="*/ 0 h 760"/>
                  <a:gd name="T14" fmla="*/ 0 w 1248"/>
                  <a:gd name="T15" fmla="*/ 0 h 7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8"/>
                  <a:gd name="T25" fmla="*/ 0 h 760"/>
                  <a:gd name="T26" fmla="*/ 1248 w 1248"/>
                  <a:gd name="T27" fmla="*/ 760 h 7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8" h="760">
                    <a:moveTo>
                      <a:pt x="0" y="760"/>
                    </a:moveTo>
                    <a:cubicBezTo>
                      <a:pt x="96" y="760"/>
                      <a:pt x="192" y="760"/>
                      <a:pt x="240" y="712"/>
                    </a:cubicBezTo>
                    <a:cubicBezTo>
                      <a:pt x="288" y="664"/>
                      <a:pt x="240" y="512"/>
                      <a:pt x="288" y="472"/>
                    </a:cubicBezTo>
                    <a:cubicBezTo>
                      <a:pt x="336" y="432"/>
                      <a:pt x="472" y="512"/>
                      <a:pt x="528" y="472"/>
                    </a:cubicBezTo>
                    <a:cubicBezTo>
                      <a:pt x="584" y="432"/>
                      <a:pt x="560" y="264"/>
                      <a:pt x="624" y="232"/>
                    </a:cubicBezTo>
                    <a:cubicBezTo>
                      <a:pt x="688" y="200"/>
                      <a:pt x="856" y="312"/>
                      <a:pt x="912" y="280"/>
                    </a:cubicBezTo>
                    <a:cubicBezTo>
                      <a:pt x="968" y="248"/>
                      <a:pt x="904" y="80"/>
                      <a:pt x="960" y="40"/>
                    </a:cubicBezTo>
                    <a:cubicBezTo>
                      <a:pt x="1016" y="0"/>
                      <a:pt x="1132" y="20"/>
                      <a:pt x="1248" y="40"/>
                    </a:cubicBezTo>
                  </a:path>
                </a:pathLst>
              </a:custGeom>
              <a:solidFill>
                <a:srgbClr val="0000FF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sp>
          <p:nvSpPr>
            <p:cNvPr id="13" name="Line 57"/>
            <p:cNvSpPr>
              <a:spLocks noChangeShapeType="1"/>
            </p:cNvSpPr>
            <p:nvPr/>
          </p:nvSpPr>
          <p:spPr bwMode="auto">
            <a:xfrm>
              <a:off x="11660188" y="13088938"/>
              <a:ext cx="1112837" cy="13493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58"/>
            <p:cNvSpPr>
              <a:spLocks noChangeShapeType="1"/>
            </p:cNvSpPr>
            <p:nvPr/>
          </p:nvSpPr>
          <p:spPr bwMode="auto">
            <a:xfrm flipH="1" flipV="1">
              <a:off x="10734675" y="12657138"/>
              <a:ext cx="138113" cy="211137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59"/>
            <p:cNvSpPr>
              <a:spLocks noChangeShapeType="1"/>
            </p:cNvSpPr>
            <p:nvPr/>
          </p:nvSpPr>
          <p:spPr bwMode="auto">
            <a:xfrm flipH="1">
              <a:off x="10734675" y="13287375"/>
              <a:ext cx="155575" cy="223838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60"/>
            <p:cNvSpPr>
              <a:spLocks noChangeShapeType="1"/>
            </p:cNvSpPr>
            <p:nvPr/>
          </p:nvSpPr>
          <p:spPr bwMode="auto">
            <a:xfrm flipV="1">
              <a:off x="11771313" y="12907963"/>
              <a:ext cx="384175" cy="117475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61"/>
            <p:cNvSpPr>
              <a:spLocks noChangeShapeType="1"/>
            </p:cNvSpPr>
            <p:nvPr/>
          </p:nvSpPr>
          <p:spPr bwMode="auto">
            <a:xfrm>
              <a:off x="11771313" y="13223875"/>
              <a:ext cx="365125" cy="149225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62"/>
            <p:cNvSpPr>
              <a:spLocks noChangeShapeType="1"/>
            </p:cNvSpPr>
            <p:nvPr/>
          </p:nvSpPr>
          <p:spPr bwMode="auto">
            <a:xfrm flipH="1" flipV="1">
              <a:off x="10545763" y="12822238"/>
              <a:ext cx="327025" cy="122237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63"/>
            <p:cNvSpPr>
              <a:spLocks noChangeShapeType="1"/>
            </p:cNvSpPr>
            <p:nvPr/>
          </p:nvSpPr>
          <p:spPr bwMode="auto">
            <a:xfrm flipH="1">
              <a:off x="10590213" y="13154025"/>
              <a:ext cx="288925" cy="13970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64"/>
            <p:cNvSpPr>
              <a:spLocks noChangeShapeType="1"/>
            </p:cNvSpPr>
            <p:nvPr/>
          </p:nvSpPr>
          <p:spPr bwMode="auto">
            <a:xfrm rot="10800000">
              <a:off x="10033036" y="12944648"/>
              <a:ext cx="949286" cy="12047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Box 35"/>
            <p:cNvSpPr txBox="1">
              <a:spLocks noChangeArrowheads="1"/>
            </p:cNvSpPr>
            <p:nvPr/>
          </p:nvSpPr>
          <p:spPr bwMode="auto">
            <a:xfrm>
              <a:off x="8461343" y="13648735"/>
              <a:ext cx="2411444" cy="408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None/>
              </a:pPr>
              <a:r>
                <a:rPr lang="en-US" sz="1200" dirty="0">
                  <a:solidFill>
                    <a:srgbClr val="002060"/>
                  </a:solidFill>
                </a:rPr>
                <a:t>a</a:t>
              </a:r>
              <a:r>
                <a:rPr lang="en-US" sz="1200" dirty="0" smtClean="0">
                  <a:solidFill>
                    <a:srgbClr val="002060"/>
                  </a:solidFill>
                </a:rPr>
                <a:t>ssociated </a:t>
              </a:r>
              <a:r>
                <a:rPr lang="en-US" sz="1200" dirty="0">
                  <a:solidFill>
                    <a:srgbClr val="002060"/>
                  </a:solidFill>
                </a:rPr>
                <a:t>hadrons</a:t>
              </a:r>
            </a:p>
          </p:txBody>
        </p:sp>
      </p:grpSp>
      <p:sp>
        <p:nvSpPr>
          <p:cNvPr id="9" name="Obdélník 8"/>
          <p:cNvSpPr/>
          <p:nvPr/>
        </p:nvSpPr>
        <p:spPr>
          <a:xfrm>
            <a:off x="1932393" y="159345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alt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218393" y="27355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36" name="Obdélník 35"/>
          <p:cNvSpPr/>
          <p:nvPr/>
        </p:nvSpPr>
        <p:spPr>
          <a:xfrm>
            <a:off x="3664589" y="5013176"/>
            <a:ext cx="911974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cs-CZ" sz="2000" i="1" dirty="0">
                <a:solidFill>
                  <a:srgbClr val="B40C9C"/>
                </a:solidFill>
              </a:rPr>
              <a:t>S</a:t>
            </a:r>
            <a:r>
              <a:rPr lang="en-US" altLang="cs-CZ" sz="2000" i="1" dirty="0" smtClean="0">
                <a:solidFill>
                  <a:srgbClr val="B40C9C"/>
                </a:solidFill>
              </a:rPr>
              <a:t>ampling of surface-biased/unmodified di-jets?    </a:t>
            </a:r>
          </a:p>
          <a:p>
            <a:r>
              <a:rPr lang="en-US" altLang="cs-CZ" sz="2000" i="1" dirty="0" smtClean="0">
                <a:solidFill>
                  <a:srgbClr val="B40C9C"/>
                </a:solidFill>
              </a:rPr>
              <a:t>Di-jets where both </a:t>
            </a:r>
            <a:r>
              <a:rPr lang="en-US" altLang="cs-CZ" sz="2000" i="1" dirty="0">
                <a:solidFill>
                  <a:srgbClr val="B40C9C"/>
                </a:solidFill>
              </a:rPr>
              <a:t>jets lose similar </a:t>
            </a:r>
            <a:endParaRPr lang="en-US" altLang="cs-CZ" sz="2000" i="1" dirty="0" smtClean="0">
              <a:solidFill>
                <a:srgbClr val="B40C9C"/>
              </a:solidFill>
            </a:endParaRPr>
          </a:p>
          <a:p>
            <a:r>
              <a:rPr lang="en-US" altLang="cs-CZ" sz="2000" i="1" dirty="0" smtClean="0">
                <a:solidFill>
                  <a:srgbClr val="B40C9C"/>
                </a:solidFill>
              </a:rPr>
              <a:t>amounts of </a:t>
            </a:r>
            <a:r>
              <a:rPr lang="en-US" altLang="cs-CZ" sz="2000" i="1" dirty="0">
                <a:solidFill>
                  <a:srgbClr val="B40C9C"/>
                </a:solidFill>
              </a:rPr>
              <a:t>energy?  </a:t>
            </a:r>
          </a:p>
          <a:p>
            <a:endParaRPr lang="cs-CZ" dirty="0"/>
          </a:p>
        </p:txBody>
      </p:sp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5"/>
          <a:stretch>
            <a:fillRect/>
          </a:stretch>
        </p:blipFill>
        <p:spPr bwMode="auto">
          <a:xfrm>
            <a:off x="0" y="3182580"/>
            <a:ext cx="3614731" cy="295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ovéPole 34"/>
          <p:cNvSpPr txBox="1"/>
          <p:nvPr/>
        </p:nvSpPr>
        <p:spPr>
          <a:xfrm>
            <a:off x="461534" y="2226288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symmetric triggers (p</a:t>
            </a:r>
            <a:r>
              <a:rPr lang="en-US" baseline="-25000" dirty="0" smtClean="0">
                <a:solidFill>
                  <a:srgbClr val="C00000"/>
                </a:solidFill>
              </a:rPr>
              <a:t>T1</a:t>
            </a:r>
            <a:r>
              <a:rPr lang="en-US" dirty="0" smtClean="0">
                <a:solidFill>
                  <a:srgbClr val="C00000"/>
                </a:solidFill>
              </a:rPr>
              <a:t>~p</a:t>
            </a:r>
            <a:r>
              <a:rPr lang="en-US" baseline="-25000" dirty="0" smtClean="0">
                <a:solidFill>
                  <a:srgbClr val="C00000"/>
                </a:solidFill>
              </a:rPr>
              <a:t>T2</a:t>
            </a:r>
            <a:r>
              <a:rPr lang="en-US" dirty="0" smtClean="0">
                <a:solidFill>
                  <a:srgbClr val="C00000"/>
                </a:solidFill>
              </a:rPr>
              <a:t>)</a:t>
            </a:r>
          </a:p>
          <a:p>
            <a:r>
              <a:rPr lang="en-US" dirty="0" smtClean="0"/>
              <a:t>    </a:t>
            </a:r>
          </a:p>
        </p:txBody>
      </p:sp>
      <p:sp>
        <p:nvSpPr>
          <p:cNvPr id="37" name="TextBox 43"/>
          <p:cNvSpPr txBox="1">
            <a:spLocks noChangeArrowheads="1"/>
          </p:cNvSpPr>
          <p:nvPr/>
        </p:nvSpPr>
        <p:spPr bwMode="auto">
          <a:xfrm>
            <a:off x="429710" y="2506733"/>
            <a:ext cx="43458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r>
              <a:rPr lang="en-US" altLang="cs-CZ" dirty="0">
                <a:latin typeface="+mn-lt"/>
                <a:cs typeface="Times New Roman" pitchFamily="18" charset="0"/>
              </a:rPr>
              <a:t>5 &lt; </a:t>
            </a:r>
            <a:r>
              <a:rPr lang="en-US" altLang="cs-CZ" dirty="0" smtClean="0">
                <a:latin typeface="+mn-lt"/>
                <a:cs typeface="Times New Roman" pitchFamily="18" charset="0"/>
              </a:rPr>
              <a:t>p</a:t>
            </a:r>
            <a:r>
              <a:rPr lang="en-US" altLang="cs-CZ" baseline="-25000" dirty="0" smtClean="0">
                <a:latin typeface="+mn-lt"/>
                <a:cs typeface="Times New Roman" pitchFamily="18" charset="0"/>
              </a:rPr>
              <a:t>T1</a:t>
            </a:r>
            <a:r>
              <a:rPr lang="en-US" altLang="cs-CZ" dirty="0" smtClean="0">
                <a:latin typeface="+mn-lt"/>
                <a:cs typeface="Times New Roman" pitchFamily="18" charset="0"/>
              </a:rPr>
              <a:t> </a:t>
            </a:r>
            <a:r>
              <a:rPr lang="en-US" altLang="cs-CZ" dirty="0">
                <a:latin typeface="+mn-lt"/>
                <a:cs typeface="Times New Roman" pitchFamily="18" charset="0"/>
              </a:rPr>
              <a:t>&lt; 10 </a:t>
            </a:r>
            <a:r>
              <a:rPr lang="en-US" altLang="cs-CZ" dirty="0" err="1" smtClean="0">
                <a:latin typeface="+mn-lt"/>
                <a:cs typeface="Times New Roman" pitchFamily="18" charset="0"/>
              </a:rPr>
              <a:t>GeV</a:t>
            </a:r>
            <a:r>
              <a:rPr lang="en-US" altLang="cs-CZ" dirty="0" smtClean="0">
                <a:latin typeface="+mn-lt"/>
                <a:cs typeface="Times New Roman" pitchFamily="18" charset="0"/>
              </a:rPr>
              <a:t>/</a:t>
            </a:r>
            <a:r>
              <a:rPr lang="en-US" altLang="cs-CZ" i="1" dirty="0" smtClean="0">
                <a:latin typeface="+mn-lt"/>
                <a:cs typeface="Times New Roman" pitchFamily="18" charset="0"/>
              </a:rPr>
              <a:t>c, </a:t>
            </a:r>
            <a:r>
              <a:rPr lang="en-US" altLang="cs-CZ" dirty="0" smtClean="0">
                <a:latin typeface="+mn-lt"/>
                <a:cs typeface="Times New Roman" pitchFamily="18" charset="0"/>
              </a:rPr>
              <a:t>4 </a:t>
            </a:r>
            <a:r>
              <a:rPr lang="en-US" altLang="cs-CZ" dirty="0" err="1" smtClean="0">
                <a:latin typeface="+mn-lt"/>
                <a:cs typeface="Times New Roman" pitchFamily="18" charset="0"/>
              </a:rPr>
              <a:t>GeV</a:t>
            </a:r>
            <a:r>
              <a:rPr lang="en-US" altLang="cs-CZ" dirty="0" smtClean="0">
                <a:latin typeface="+mn-lt"/>
                <a:cs typeface="Times New Roman" pitchFamily="18" charset="0"/>
              </a:rPr>
              <a:t>/c &lt; p</a:t>
            </a:r>
            <a:r>
              <a:rPr lang="en-US" altLang="cs-CZ" baseline="-25000" dirty="0" smtClean="0">
                <a:latin typeface="+mn-lt"/>
                <a:cs typeface="Times New Roman" pitchFamily="18" charset="0"/>
              </a:rPr>
              <a:t>T2</a:t>
            </a:r>
            <a:r>
              <a:rPr lang="en-US" altLang="cs-CZ" dirty="0" smtClean="0">
                <a:latin typeface="+mn-lt"/>
                <a:cs typeface="Times New Roman" pitchFamily="18" charset="0"/>
              </a:rPr>
              <a:t> </a:t>
            </a:r>
            <a:r>
              <a:rPr lang="en-US" altLang="cs-CZ" dirty="0">
                <a:latin typeface="+mn-lt"/>
                <a:cs typeface="Times New Roman" pitchFamily="18" charset="0"/>
              </a:rPr>
              <a:t>&lt; </a:t>
            </a:r>
            <a:r>
              <a:rPr lang="en-US" altLang="cs-CZ" dirty="0" smtClean="0">
                <a:latin typeface="+mn-lt"/>
                <a:cs typeface="Times New Roman" pitchFamily="18" charset="0"/>
              </a:rPr>
              <a:t>p</a:t>
            </a:r>
            <a:r>
              <a:rPr lang="en-US" altLang="cs-CZ" baseline="-25000" dirty="0" smtClean="0">
                <a:latin typeface="+mn-lt"/>
                <a:cs typeface="Times New Roman" pitchFamily="18" charset="0"/>
              </a:rPr>
              <a:t>T1</a:t>
            </a:r>
            <a:r>
              <a:rPr lang="en-US" altLang="cs-CZ" dirty="0" smtClean="0">
                <a:latin typeface="+mn-lt"/>
                <a:cs typeface="Times New Roman" pitchFamily="18" charset="0"/>
              </a:rPr>
              <a:t> </a:t>
            </a:r>
            <a:endParaRPr lang="en-US" altLang="cs-CZ" dirty="0">
              <a:latin typeface="+mn-lt"/>
              <a:cs typeface="Times New Roman" pitchFamily="18" charset="0"/>
            </a:endParaRPr>
          </a:p>
          <a:p>
            <a:r>
              <a:rPr lang="en-US" altLang="cs-CZ" dirty="0">
                <a:latin typeface="+mn-lt"/>
                <a:cs typeface="Times New Roman" pitchFamily="18" charset="0"/>
              </a:rPr>
              <a:t>1.5 </a:t>
            </a:r>
            <a:r>
              <a:rPr lang="en-US" altLang="cs-CZ" dirty="0" err="1">
                <a:latin typeface="+mn-lt"/>
                <a:cs typeface="Times New Roman" pitchFamily="18" charset="0"/>
              </a:rPr>
              <a:t>GeV</a:t>
            </a:r>
            <a:r>
              <a:rPr lang="en-US" altLang="cs-CZ" dirty="0">
                <a:latin typeface="+mn-lt"/>
                <a:cs typeface="Times New Roman" pitchFamily="18" charset="0"/>
              </a:rPr>
              <a:t>/</a:t>
            </a:r>
            <a:r>
              <a:rPr lang="en-US" altLang="cs-CZ" i="1" dirty="0">
                <a:latin typeface="+mn-lt"/>
                <a:cs typeface="Times New Roman" pitchFamily="18" charset="0"/>
              </a:rPr>
              <a:t>c</a:t>
            </a:r>
            <a:r>
              <a:rPr lang="en-US" altLang="cs-CZ" dirty="0">
                <a:latin typeface="+mn-lt"/>
                <a:cs typeface="Times New Roman" pitchFamily="18" charset="0"/>
              </a:rPr>
              <a:t> &lt; </a:t>
            </a:r>
            <a:r>
              <a:rPr lang="en-US" altLang="cs-CZ" dirty="0" err="1">
                <a:latin typeface="+mn-lt"/>
                <a:cs typeface="Times New Roman" pitchFamily="18" charset="0"/>
              </a:rPr>
              <a:t>p</a:t>
            </a:r>
            <a:r>
              <a:rPr lang="en-US" altLang="cs-CZ" baseline="-25000" dirty="0" err="1">
                <a:latin typeface="+mn-lt"/>
                <a:cs typeface="Times New Roman" pitchFamily="18" charset="0"/>
              </a:rPr>
              <a:t>T</a:t>
            </a:r>
            <a:r>
              <a:rPr lang="en-US" altLang="cs-CZ" baseline="30000" dirty="0" err="1">
                <a:latin typeface="+mn-lt"/>
                <a:cs typeface="Times New Roman" pitchFamily="18" charset="0"/>
              </a:rPr>
              <a:t>assoc</a:t>
            </a:r>
            <a:r>
              <a:rPr lang="en-US" altLang="cs-CZ" dirty="0">
                <a:latin typeface="+mn-lt"/>
                <a:cs typeface="Times New Roman" pitchFamily="18" charset="0"/>
              </a:rPr>
              <a:t> &lt; </a:t>
            </a:r>
            <a:r>
              <a:rPr lang="en-US" altLang="cs-CZ" dirty="0" smtClean="0">
                <a:latin typeface="+mn-lt"/>
                <a:cs typeface="Times New Roman" pitchFamily="18" charset="0"/>
              </a:rPr>
              <a:t>p</a:t>
            </a:r>
            <a:r>
              <a:rPr lang="en-US" altLang="cs-CZ" baseline="-25000" dirty="0" smtClean="0">
                <a:latin typeface="+mn-lt"/>
                <a:cs typeface="Times New Roman" pitchFamily="18" charset="0"/>
              </a:rPr>
              <a:t>T1</a:t>
            </a:r>
            <a:r>
              <a:rPr lang="en-US" altLang="cs-CZ" dirty="0" smtClean="0">
                <a:latin typeface="+mn-lt"/>
                <a:cs typeface="Times New Roman" pitchFamily="18" charset="0"/>
              </a:rPr>
              <a:t> </a:t>
            </a:r>
            <a:endParaRPr lang="en-US" altLang="cs-CZ" dirty="0">
              <a:latin typeface="+mn-lt"/>
              <a:cs typeface="Times New Roman" pitchFamily="18" charset="0"/>
            </a:endParaRPr>
          </a:p>
        </p:txBody>
      </p:sp>
      <p:grpSp>
        <p:nvGrpSpPr>
          <p:cNvPr id="38" name="Group 42"/>
          <p:cNvGrpSpPr>
            <a:grpSpLocks noChangeAspect="1"/>
          </p:cNvGrpSpPr>
          <p:nvPr/>
        </p:nvGrpSpPr>
        <p:grpSpPr bwMode="auto">
          <a:xfrm>
            <a:off x="256156" y="6115687"/>
            <a:ext cx="3315131" cy="609218"/>
            <a:chOff x="-410934" y="2914650"/>
            <a:chExt cx="9845447" cy="1809750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0512" y="2914650"/>
              <a:ext cx="9725025" cy="1028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0934" y="3829049"/>
              <a:ext cx="9734549" cy="895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" name="Obdélník 40"/>
          <p:cNvSpPr/>
          <p:nvPr/>
        </p:nvSpPr>
        <p:spPr>
          <a:xfrm>
            <a:off x="6137557" y="2532632"/>
            <a:ext cx="2286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/>
              <a:t>STAR, </a:t>
            </a:r>
            <a:r>
              <a:rPr lang="cs-CZ" sz="1200" i="1" dirty="0" smtClean="0"/>
              <a:t>P</a:t>
            </a:r>
            <a:r>
              <a:rPr lang="en-US" sz="1200" i="1" dirty="0" smtClean="0"/>
              <a:t>R</a:t>
            </a:r>
            <a:r>
              <a:rPr lang="cs-CZ" sz="1200" i="1" dirty="0" smtClean="0"/>
              <a:t>C 83</a:t>
            </a:r>
            <a:r>
              <a:rPr lang="en-US" sz="1200" i="1" dirty="0" smtClean="0"/>
              <a:t> </a:t>
            </a:r>
            <a:r>
              <a:rPr lang="cs-CZ" sz="1200" i="1" dirty="0" smtClean="0"/>
              <a:t>(</a:t>
            </a:r>
            <a:r>
              <a:rPr lang="cs-CZ" sz="1200" b="1" i="1" dirty="0" smtClean="0"/>
              <a:t>2011</a:t>
            </a:r>
            <a:r>
              <a:rPr lang="cs-CZ" sz="1200" i="1" dirty="0"/>
              <a:t>) </a:t>
            </a:r>
            <a:r>
              <a:rPr lang="cs-CZ" sz="1200" i="1" dirty="0" smtClean="0"/>
              <a:t>061901</a:t>
            </a:r>
            <a:endParaRPr lang="cs-CZ" sz="1200" i="1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5029104" y="6020615"/>
            <a:ext cx="33022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Look at </a:t>
            </a:r>
            <a:r>
              <a:rPr lang="en-US" sz="2000" b="1" dirty="0" err="1" smtClean="0"/>
              <a:t>p</a:t>
            </a:r>
            <a:r>
              <a:rPr lang="en-US" sz="2000" b="1" baseline="-25000" dirty="0" err="1" smtClean="0"/>
              <a:t>T</a:t>
            </a:r>
            <a:r>
              <a:rPr lang="en-US" sz="2000" b="1" dirty="0" smtClean="0"/>
              <a:t> asymmetric di-jets</a:t>
            </a:r>
          </a:p>
          <a:p>
            <a:r>
              <a:rPr lang="en-US" sz="2000" b="1" dirty="0"/>
              <a:t>u</a:t>
            </a:r>
            <a:r>
              <a:rPr lang="en-US" sz="2000" b="1" dirty="0" smtClean="0"/>
              <a:t>sing EM calorimeter for T1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417170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in the LHC Era - STAR Overview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6715" y="120134"/>
            <a:ext cx="7843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2+1 correlations: di-jet energy imbalance</a:t>
            </a:r>
          </a:p>
        </p:txBody>
      </p:sp>
      <p:sp>
        <p:nvSpPr>
          <p:cNvPr id="8" name="Rectangle 7"/>
          <p:cNvSpPr/>
          <p:nvPr/>
        </p:nvSpPr>
        <p:spPr>
          <a:xfrm>
            <a:off x="6120913" y="653534"/>
            <a:ext cx="2864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Phys. Rev. C </a:t>
            </a:r>
            <a:r>
              <a:rPr lang="en-US" b="1" dirty="0"/>
              <a:t>87</a:t>
            </a:r>
            <a:r>
              <a:rPr lang="en-US" dirty="0"/>
              <a:t> (2013) 44903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2450" y="918091"/>
            <a:ext cx="758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Extends previous 2+1 study using higher statistics and extends trigger particle </a:t>
            </a:r>
            <a:r>
              <a:rPr lang="en-US" dirty="0" err="1" smtClean="0">
                <a:solidFill>
                  <a:srgbClr val="0000FF"/>
                </a:solidFill>
              </a:rPr>
              <a:t>P</a:t>
            </a:r>
            <a:r>
              <a:rPr lang="en-US" baseline="-25000" dirty="0" err="1" smtClean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 reach using Electromagnetic Calorimeter trigger.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650" y="1628775"/>
            <a:ext cx="4029075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cs-CZ" dirty="0" smtClean="0">
                <a:cs typeface="Times New Roman" pitchFamily="18" charset="0"/>
              </a:rPr>
              <a:t>Extended Trigger range and asymmetry</a:t>
            </a:r>
          </a:p>
          <a:p>
            <a:r>
              <a:rPr lang="en-US" altLang="cs-CZ" dirty="0">
                <a:cs typeface="Times New Roman" pitchFamily="18" charset="0"/>
              </a:rPr>
              <a:t>8</a:t>
            </a:r>
            <a:r>
              <a:rPr lang="en-US" altLang="cs-CZ" dirty="0" smtClean="0">
                <a:cs typeface="Times New Roman" pitchFamily="18" charset="0"/>
              </a:rPr>
              <a:t> </a:t>
            </a:r>
            <a:r>
              <a:rPr lang="en-US" altLang="cs-CZ" dirty="0">
                <a:cs typeface="Times New Roman" pitchFamily="18" charset="0"/>
              </a:rPr>
              <a:t>&lt; p</a:t>
            </a:r>
            <a:r>
              <a:rPr lang="en-US" altLang="cs-CZ" baseline="-25000" dirty="0">
                <a:cs typeface="Times New Roman" pitchFamily="18" charset="0"/>
              </a:rPr>
              <a:t>T1</a:t>
            </a:r>
            <a:r>
              <a:rPr lang="en-US" altLang="cs-CZ" dirty="0">
                <a:cs typeface="Times New Roman" pitchFamily="18" charset="0"/>
              </a:rPr>
              <a:t> &lt; 10 </a:t>
            </a:r>
            <a:r>
              <a:rPr lang="en-US" altLang="cs-CZ" dirty="0" err="1" smtClean="0">
                <a:cs typeface="Times New Roman" pitchFamily="18" charset="0"/>
              </a:rPr>
              <a:t>GeV</a:t>
            </a:r>
            <a:r>
              <a:rPr lang="en-US" altLang="cs-CZ" dirty="0" smtClean="0">
                <a:cs typeface="Times New Roman" pitchFamily="18" charset="0"/>
              </a:rPr>
              <a:t>/</a:t>
            </a:r>
            <a:r>
              <a:rPr lang="en-US" altLang="cs-CZ" i="1" dirty="0" smtClean="0">
                <a:cs typeface="Times New Roman" pitchFamily="18" charset="0"/>
              </a:rPr>
              <a:t>c or </a:t>
            </a:r>
            <a:r>
              <a:rPr lang="en-US" altLang="cs-CZ" dirty="0" smtClean="0">
                <a:cs typeface="Times New Roman" pitchFamily="18" charset="0"/>
              </a:rPr>
              <a:t>10 &lt; p</a:t>
            </a:r>
            <a:r>
              <a:rPr lang="en-US" altLang="cs-CZ" baseline="-25000" dirty="0" smtClean="0">
                <a:cs typeface="Times New Roman" pitchFamily="18" charset="0"/>
              </a:rPr>
              <a:t>T1</a:t>
            </a:r>
            <a:r>
              <a:rPr lang="en-US" altLang="cs-CZ" dirty="0" smtClean="0">
                <a:cs typeface="Times New Roman" pitchFamily="18" charset="0"/>
              </a:rPr>
              <a:t> &lt; 15 </a:t>
            </a:r>
            <a:r>
              <a:rPr lang="en-US" altLang="cs-CZ" dirty="0" err="1" smtClean="0">
                <a:cs typeface="Times New Roman" pitchFamily="18" charset="0"/>
              </a:rPr>
              <a:t>GeV</a:t>
            </a:r>
            <a:r>
              <a:rPr lang="en-US" altLang="cs-CZ" dirty="0" smtClean="0">
                <a:cs typeface="Times New Roman" pitchFamily="18" charset="0"/>
              </a:rPr>
              <a:t>/c </a:t>
            </a:r>
          </a:p>
          <a:p>
            <a:r>
              <a:rPr lang="en-US" altLang="cs-CZ" dirty="0">
                <a:cs typeface="Times New Roman" pitchFamily="18" charset="0"/>
              </a:rPr>
              <a:t>4</a:t>
            </a:r>
            <a:r>
              <a:rPr lang="en-US" altLang="cs-CZ" dirty="0" smtClean="0">
                <a:cs typeface="Times New Roman" pitchFamily="18" charset="0"/>
              </a:rPr>
              <a:t> </a:t>
            </a:r>
            <a:r>
              <a:rPr lang="en-US" altLang="cs-CZ" dirty="0">
                <a:cs typeface="Times New Roman" pitchFamily="18" charset="0"/>
              </a:rPr>
              <a:t>&lt; </a:t>
            </a:r>
            <a:r>
              <a:rPr lang="en-US" altLang="cs-CZ" dirty="0" smtClean="0">
                <a:cs typeface="Times New Roman" pitchFamily="18" charset="0"/>
              </a:rPr>
              <a:t>p</a:t>
            </a:r>
            <a:r>
              <a:rPr lang="en-US" altLang="cs-CZ" baseline="-25000" dirty="0" smtClean="0">
                <a:cs typeface="Times New Roman" pitchFamily="18" charset="0"/>
              </a:rPr>
              <a:t>T2</a:t>
            </a:r>
            <a:r>
              <a:rPr lang="en-US" altLang="cs-CZ" dirty="0" smtClean="0">
                <a:cs typeface="Times New Roman" pitchFamily="18" charset="0"/>
              </a:rPr>
              <a:t> </a:t>
            </a:r>
            <a:r>
              <a:rPr lang="en-US" altLang="cs-CZ" dirty="0">
                <a:cs typeface="Times New Roman" pitchFamily="18" charset="0"/>
              </a:rPr>
              <a:t>&lt; </a:t>
            </a:r>
            <a:r>
              <a:rPr lang="en-US" altLang="cs-CZ" dirty="0" smtClean="0">
                <a:cs typeface="Times New Roman" pitchFamily="18" charset="0"/>
              </a:rPr>
              <a:t>10 </a:t>
            </a:r>
            <a:r>
              <a:rPr lang="en-US" altLang="cs-CZ" dirty="0" err="1">
                <a:cs typeface="Times New Roman" pitchFamily="18" charset="0"/>
              </a:rPr>
              <a:t>GeV</a:t>
            </a:r>
            <a:r>
              <a:rPr lang="en-US" altLang="cs-CZ" dirty="0">
                <a:cs typeface="Times New Roman" pitchFamily="18" charset="0"/>
              </a:rPr>
              <a:t>/c</a:t>
            </a:r>
          </a:p>
          <a:p>
            <a:r>
              <a:rPr lang="en-US" altLang="cs-CZ" dirty="0">
                <a:cs typeface="Times New Roman" pitchFamily="18" charset="0"/>
              </a:rPr>
              <a:t>1.5 </a:t>
            </a:r>
            <a:r>
              <a:rPr lang="en-US" altLang="cs-CZ" dirty="0" smtClean="0">
                <a:cs typeface="Times New Roman" pitchFamily="18" charset="0"/>
              </a:rPr>
              <a:t> </a:t>
            </a:r>
            <a:r>
              <a:rPr lang="en-US" altLang="cs-CZ" dirty="0">
                <a:cs typeface="Times New Roman" pitchFamily="18" charset="0"/>
              </a:rPr>
              <a:t>&lt; </a:t>
            </a:r>
            <a:r>
              <a:rPr lang="en-US" altLang="cs-CZ" dirty="0" err="1">
                <a:cs typeface="Times New Roman" pitchFamily="18" charset="0"/>
              </a:rPr>
              <a:t>p</a:t>
            </a:r>
            <a:r>
              <a:rPr lang="en-US" altLang="cs-CZ" baseline="-25000" dirty="0" err="1">
                <a:cs typeface="Times New Roman" pitchFamily="18" charset="0"/>
              </a:rPr>
              <a:t>T</a:t>
            </a:r>
            <a:r>
              <a:rPr lang="en-US" altLang="cs-CZ" baseline="30000" dirty="0" err="1">
                <a:cs typeface="Times New Roman" pitchFamily="18" charset="0"/>
              </a:rPr>
              <a:t>assoc</a:t>
            </a:r>
            <a:r>
              <a:rPr lang="en-US" altLang="cs-CZ" dirty="0">
                <a:cs typeface="Times New Roman" pitchFamily="18" charset="0"/>
              </a:rPr>
              <a:t> &lt; </a:t>
            </a:r>
            <a:r>
              <a:rPr lang="en-US" altLang="cs-CZ" dirty="0" smtClean="0">
                <a:cs typeface="Times New Roman" pitchFamily="18" charset="0"/>
              </a:rPr>
              <a:t>10 </a:t>
            </a:r>
            <a:r>
              <a:rPr lang="en-US" altLang="cs-CZ" dirty="0" err="1" smtClean="0">
                <a:cs typeface="Times New Roman" pitchFamily="18" charset="0"/>
              </a:rPr>
              <a:t>GeV</a:t>
            </a:r>
            <a:r>
              <a:rPr lang="en-US" altLang="cs-CZ" dirty="0" smtClean="0">
                <a:cs typeface="Times New Roman" pitchFamily="18" charset="0"/>
              </a:rPr>
              <a:t>/c </a:t>
            </a:r>
            <a:endParaRPr lang="en-US" altLang="cs-CZ" dirty="0"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1" t="20250" r="26437" b="59501"/>
          <a:stretch/>
        </p:blipFill>
        <p:spPr bwMode="auto">
          <a:xfrm>
            <a:off x="275444" y="2876549"/>
            <a:ext cx="8478377" cy="271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8"/>
          <p:cNvGrpSpPr/>
          <p:nvPr/>
        </p:nvGrpSpPr>
        <p:grpSpPr>
          <a:xfrm>
            <a:off x="5734050" y="1295358"/>
            <a:ext cx="3298366" cy="1491867"/>
            <a:chOff x="8461343" y="12176930"/>
            <a:chExt cx="4971212" cy="2199721"/>
          </a:xfrm>
        </p:grpSpPr>
        <p:sp>
          <p:nvSpPr>
            <p:cNvPr id="14" name="Text Box 41"/>
            <p:cNvSpPr txBox="1">
              <a:spLocks noChangeArrowheads="1"/>
            </p:cNvSpPr>
            <p:nvPr/>
          </p:nvSpPr>
          <p:spPr bwMode="auto">
            <a:xfrm>
              <a:off x="8985313" y="12176930"/>
              <a:ext cx="1522366" cy="1007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None/>
              </a:pPr>
              <a:r>
                <a:rPr lang="en-US" sz="1200" b="1" dirty="0" smtClean="0">
                  <a:solidFill>
                    <a:srgbClr val="FF0000"/>
                  </a:solidFill>
                </a:rPr>
                <a:t>secondary </a:t>
              </a:r>
              <a:r>
                <a:rPr lang="en-US" sz="1200" b="1" dirty="0">
                  <a:solidFill>
                    <a:srgbClr val="FF0000"/>
                  </a:solidFill>
                </a:rPr>
                <a:t>trigger </a:t>
              </a:r>
            </a:p>
            <a:p>
              <a:pPr algn="ctr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None/>
              </a:pPr>
              <a:r>
                <a:rPr lang="en-US" sz="1200" b="1" dirty="0">
                  <a:solidFill>
                    <a:srgbClr val="FF0000"/>
                  </a:solidFill>
                </a:rPr>
                <a:t>T2</a:t>
              </a:r>
            </a:p>
          </p:txBody>
        </p:sp>
        <p:sp>
          <p:nvSpPr>
            <p:cNvPr id="15" name="Text Box 40"/>
            <p:cNvSpPr txBox="1">
              <a:spLocks noChangeArrowheads="1"/>
            </p:cNvSpPr>
            <p:nvPr/>
          </p:nvSpPr>
          <p:spPr bwMode="auto">
            <a:xfrm>
              <a:off x="11956180" y="13369195"/>
              <a:ext cx="1476375" cy="1007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None/>
              </a:pPr>
              <a:r>
                <a:rPr lang="en-US" sz="1200" b="1" dirty="0">
                  <a:solidFill>
                    <a:srgbClr val="FF0000"/>
                  </a:solidFill>
                </a:rPr>
                <a:t>p</a:t>
              </a:r>
              <a:r>
                <a:rPr lang="en-US" sz="1200" b="1" dirty="0" smtClean="0">
                  <a:solidFill>
                    <a:srgbClr val="FF0000"/>
                  </a:solidFill>
                </a:rPr>
                <a:t>rimary </a:t>
              </a:r>
              <a:r>
                <a:rPr lang="en-US" sz="1200" b="1" dirty="0">
                  <a:solidFill>
                    <a:srgbClr val="FF0000"/>
                  </a:solidFill>
                </a:rPr>
                <a:t>trigger </a:t>
              </a:r>
            </a:p>
            <a:p>
              <a:pPr algn="ctr"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None/>
              </a:pPr>
              <a:r>
                <a:rPr lang="en-US" sz="1200" b="1" dirty="0">
                  <a:solidFill>
                    <a:srgbClr val="FF0000"/>
                  </a:solidFill>
                </a:rPr>
                <a:t>T1</a:t>
              </a:r>
            </a:p>
          </p:txBody>
        </p:sp>
        <p:grpSp>
          <p:nvGrpSpPr>
            <p:cNvPr id="16" name="Group 45"/>
            <p:cNvGrpSpPr>
              <a:grpSpLocks/>
            </p:cNvGrpSpPr>
            <p:nvPr/>
          </p:nvGrpSpPr>
          <p:grpSpPr bwMode="auto">
            <a:xfrm>
              <a:off x="10804525" y="12236450"/>
              <a:ext cx="1117600" cy="1784350"/>
              <a:chOff x="3771" y="1712"/>
              <a:chExt cx="987" cy="1536"/>
            </a:xfrm>
            <a:effectLst>
              <a:outerShdw blurRad="50800" dist="50800" dir="5400000" algn="ctr" rotWithShape="0">
                <a:srgbClr val="000000">
                  <a:alpha val="55000"/>
                </a:srgbClr>
              </a:outerShdw>
            </a:effectLst>
          </p:grpSpPr>
          <p:sp>
            <p:nvSpPr>
              <p:cNvPr id="26" name="Oval 46"/>
              <p:cNvSpPr>
                <a:spLocks noChangeArrowheads="1"/>
              </p:cNvSpPr>
              <p:nvPr/>
            </p:nvSpPr>
            <p:spPr bwMode="auto">
              <a:xfrm>
                <a:off x="3771" y="1712"/>
                <a:ext cx="960" cy="1536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6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chemeClr val="tx1"/>
                  </a:buClr>
                  <a:buSzPct val="70000"/>
                  <a:buFont typeface="Wingdings" pitchFamily="2" charset="2"/>
                  <a:buNone/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7" name="Oval 47"/>
              <p:cNvSpPr>
                <a:spLocks noChangeArrowheads="1"/>
              </p:cNvSpPr>
              <p:nvPr/>
            </p:nvSpPr>
            <p:spPr bwMode="auto">
              <a:xfrm>
                <a:off x="4443" y="2336"/>
                <a:ext cx="96" cy="9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chemeClr val="tx1"/>
                  </a:buClr>
                  <a:buSzPct val="70000"/>
                  <a:buFont typeface="Wingdings" pitchFamily="2" charset="2"/>
                  <a:buNone/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8" name="Oval 48"/>
              <p:cNvSpPr>
                <a:spLocks noChangeArrowheads="1"/>
              </p:cNvSpPr>
              <p:nvPr/>
            </p:nvSpPr>
            <p:spPr bwMode="auto">
              <a:xfrm>
                <a:off x="4491" y="2432"/>
                <a:ext cx="96" cy="9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chemeClr val="tx1"/>
                  </a:buClr>
                  <a:buSzPct val="70000"/>
                  <a:buFont typeface="Wingdings" pitchFamily="2" charset="2"/>
                  <a:buNone/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9" name="Freeform 49"/>
              <p:cNvSpPr>
                <a:spLocks/>
              </p:cNvSpPr>
              <p:nvPr/>
            </p:nvSpPr>
            <p:spPr bwMode="auto">
              <a:xfrm rot="1612189">
                <a:off x="4539" y="2432"/>
                <a:ext cx="219" cy="86"/>
              </a:xfrm>
              <a:custGeom>
                <a:avLst/>
                <a:gdLst>
                  <a:gd name="T0" fmla="*/ 0 w 1248"/>
                  <a:gd name="T1" fmla="*/ 0 h 760"/>
                  <a:gd name="T2" fmla="*/ 0 w 1248"/>
                  <a:gd name="T3" fmla="*/ 0 h 760"/>
                  <a:gd name="T4" fmla="*/ 0 w 1248"/>
                  <a:gd name="T5" fmla="*/ 0 h 760"/>
                  <a:gd name="T6" fmla="*/ 0 w 1248"/>
                  <a:gd name="T7" fmla="*/ 0 h 760"/>
                  <a:gd name="T8" fmla="*/ 0 w 1248"/>
                  <a:gd name="T9" fmla="*/ 0 h 760"/>
                  <a:gd name="T10" fmla="*/ 0 w 1248"/>
                  <a:gd name="T11" fmla="*/ 0 h 760"/>
                  <a:gd name="T12" fmla="*/ 0 w 1248"/>
                  <a:gd name="T13" fmla="*/ 0 h 760"/>
                  <a:gd name="T14" fmla="*/ 0 w 1248"/>
                  <a:gd name="T15" fmla="*/ 0 h 7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8"/>
                  <a:gd name="T25" fmla="*/ 0 h 760"/>
                  <a:gd name="T26" fmla="*/ 1248 w 1248"/>
                  <a:gd name="T27" fmla="*/ 760 h 7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8" h="760">
                    <a:moveTo>
                      <a:pt x="0" y="760"/>
                    </a:moveTo>
                    <a:cubicBezTo>
                      <a:pt x="96" y="760"/>
                      <a:pt x="192" y="760"/>
                      <a:pt x="240" y="712"/>
                    </a:cubicBezTo>
                    <a:cubicBezTo>
                      <a:pt x="288" y="664"/>
                      <a:pt x="240" y="512"/>
                      <a:pt x="288" y="472"/>
                    </a:cubicBezTo>
                    <a:cubicBezTo>
                      <a:pt x="336" y="432"/>
                      <a:pt x="472" y="512"/>
                      <a:pt x="528" y="472"/>
                    </a:cubicBezTo>
                    <a:cubicBezTo>
                      <a:pt x="584" y="432"/>
                      <a:pt x="560" y="264"/>
                      <a:pt x="624" y="232"/>
                    </a:cubicBezTo>
                    <a:cubicBezTo>
                      <a:pt x="688" y="200"/>
                      <a:pt x="856" y="312"/>
                      <a:pt x="912" y="280"/>
                    </a:cubicBezTo>
                    <a:cubicBezTo>
                      <a:pt x="968" y="248"/>
                      <a:pt x="904" y="80"/>
                      <a:pt x="960" y="40"/>
                    </a:cubicBezTo>
                    <a:cubicBezTo>
                      <a:pt x="1016" y="0"/>
                      <a:pt x="1132" y="20"/>
                      <a:pt x="1248" y="40"/>
                    </a:cubicBezTo>
                  </a:path>
                </a:pathLst>
              </a:custGeom>
              <a:solidFill>
                <a:srgbClr val="0000FF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0" name="Freeform 50"/>
              <p:cNvSpPr>
                <a:spLocks/>
              </p:cNvSpPr>
              <p:nvPr/>
            </p:nvSpPr>
            <p:spPr bwMode="auto">
              <a:xfrm rot="1612189">
                <a:off x="4251" y="2384"/>
                <a:ext cx="219" cy="86"/>
              </a:xfrm>
              <a:custGeom>
                <a:avLst/>
                <a:gdLst>
                  <a:gd name="T0" fmla="*/ 0 w 1248"/>
                  <a:gd name="T1" fmla="*/ 0 h 760"/>
                  <a:gd name="T2" fmla="*/ 0 w 1248"/>
                  <a:gd name="T3" fmla="*/ 0 h 760"/>
                  <a:gd name="T4" fmla="*/ 0 w 1248"/>
                  <a:gd name="T5" fmla="*/ 0 h 760"/>
                  <a:gd name="T6" fmla="*/ 0 w 1248"/>
                  <a:gd name="T7" fmla="*/ 0 h 760"/>
                  <a:gd name="T8" fmla="*/ 0 w 1248"/>
                  <a:gd name="T9" fmla="*/ 0 h 760"/>
                  <a:gd name="T10" fmla="*/ 0 w 1248"/>
                  <a:gd name="T11" fmla="*/ 0 h 760"/>
                  <a:gd name="T12" fmla="*/ 0 w 1248"/>
                  <a:gd name="T13" fmla="*/ 0 h 760"/>
                  <a:gd name="T14" fmla="*/ 0 w 1248"/>
                  <a:gd name="T15" fmla="*/ 0 h 7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8"/>
                  <a:gd name="T25" fmla="*/ 0 h 760"/>
                  <a:gd name="T26" fmla="*/ 1248 w 1248"/>
                  <a:gd name="T27" fmla="*/ 760 h 7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8" h="760">
                    <a:moveTo>
                      <a:pt x="0" y="760"/>
                    </a:moveTo>
                    <a:cubicBezTo>
                      <a:pt x="96" y="760"/>
                      <a:pt x="192" y="760"/>
                      <a:pt x="240" y="712"/>
                    </a:cubicBezTo>
                    <a:cubicBezTo>
                      <a:pt x="288" y="664"/>
                      <a:pt x="240" y="512"/>
                      <a:pt x="288" y="472"/>
                    </a:cubicBezTo>
                    <a:cubicBezTo>
                      <a:pt x="336" y="432"/>
                      <a:pt x="472" y="512"/>
                      <a:pt x="528" y="472"/>
                    </a:cubicBezTo>
                    <a:cubicBezTo>
                      <a:pt x="584" y="432"/>
                      <a:pt x="560" y="264"/>
                      <a:pt x="624" y="232"/>
                    </a:cubicBezTo>
                    <a:cubicBezTo>
                      <a:pt x="688" y="200"/>
                      <a:pt x="856" y="312"/>
                      <a:pt x="912" y="280"/>
                    </a:cubicBezTo>
                    <a:cubicBezTo>
                      <a:pt x="968" y="248"/>
                      <a:pt x="904" y="80"/>
                      <a:pt x="960" y="40"/>
                    </a:cubicBezTo>
                    <a:cubicBezTo>
                      <a:pt x="1016" y="0"/>
                      <a:pt x="1132" y="20"/>
                      <a:pt x="1248" y="40"/>
                    </a:cubicBezTo>
                  </a:path>
                </a:pathLst>
              </a:custGeom>
              <a:solidFill>
                <a:srgbClr val="0000FF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1" name="Freeform 51"/>
              <p:cNvSpPr>
                <a:spLocks/>
              </p:cNvSpPr>
              <p:nvPr/>
            </p:nvSpPr>
            <p:spPr bwMode="auto">
              <a:xfrm rot="1612189">
                <a:off x="4018" y="2375"/>
                <a:ext cx="219" cy="86"/>
              </a:xfrm>
              <a:custGeom>
                <a:avLst/>
                <a:gdLst>
                  <a:gd name="T0" fmla="*/ 0 w 1248"/>
                  <a:gd name="T1" fmla="*/ 0 h 760"/>
                  <a:gd name="T2" fmla="*/ 0 w 1248"/>
                  <a:gd name="T3" fmla="*/ 0 h 760"/>
                  <a:gd name="T4" fmla="*/ 0 w 1248"/>
                  <a:gd name="T5" fmla="*/ 0 h 760"/>
                  <a:gd name="T6" fmla="*/ 0 w 1248"/>
                  <a:gd name="T7" fmla="*/ 0 h 760"/>
                  <a:gd name="T8" fmla="*/ 0 w 1248"/>
                  <a:gd name="T9" fmla="*/ 0 h 760"/>
                  <a:gd name="T10" fmla="*/ 0 w 1248"/>
                  <a:gd name="T11" fmla="*/ 0 h 760"/>
                  <a:gd name="T12" fmla="*/ 0 w 1248"/>
                  <a:gd name="T13" fmla="*/ 0 h 760"/>
                  <a:gd name="T14" fmla="*/ 0 w 1248"/>
                  <a:gd name="T15" fmla="*/ 0 h 7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8"/>
                  <a:gd name="T25" fmla="*/ 0 h 760"/>
                  <a:gd name="T26" fmla="*/ 1248 w 1248"/>
                  <a:gd name="T27" fmla="*/ 760 h 7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8" h="760">
                    <a:moveTo>
                      <a:pt x="0" y="760"/>
                    </a:moveTo>
                    <a:cubicBezTo>
                      <a:pt x="96" y="760"/>
                      <a:pt x="192" y="760"/>
                      <a:pt x="240" y="712"/>
                    </a:cubicBezTo>
                    <a:cubicBezTo>
                      <a:pt x="288" y="664"/>
                      <a:pt x="240" y="512"/>
                      <a:pt x="288" y="472"/>
                    </a:cubicBezTo>
                    <a:cubicBezTo>
                      <a:pt x="336" y="432"/>
                      <a:pt x="472" y="512"/>
                      <a:pt x="528" y="472"/>
                    </a:cubicBezTo>
                    <a:cubicBezTo>
                      <a:pt x="584" y="432"/>
                      <a:pt x="560" y="264"/>
                      <a:pt x="624" y="232"/>
                    </a:cubicBezTo>
                    <a:cubicBezTo>
                      <a:pt x="688" y="200"/>
                      <a:pt x="856" y="312"/>
                      <a:pt x="912" y="280"/>
                    </a:cubicBezTo>
                    <a:cubicBezTo>
                      <a:pt x="968" y="248"/>
                      <a:pt x="904" y="80"/>
                      <a:pt x="960" y="40"/>
                    </a:cubicBezTo>
                    <a:cubicBezTo>
                      <a:pt x="1016" y="0"/>
                      <a:pt x="1132" y="20"/>
                      <a:pt x="1248" y="40"/>
                    </a:cubicBezTo>
                  </a:path>
                </a:pathLst>
              </a:custGeom>
              <a:solidFill>
                <a:srgbClr val="0000FF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2" name="Freeform 52"/>
              <p:cNvSpPr>
                <a:spLocks/>
              </p:cNvSpPr>
              <p:nvPr/>
            </p:nvSpPr>
            <p:spPr bwMode="auto">
              <a:xfrm rot="1612189">
                <a:off x="3792" y="2359"/>
                <a:ext cx="219" cy="86"/>
              </a:xfrm>
              <a:custGeom>
                <a:avLst/>
                <a:gdLst>
                  <a:gd name="T0" fmla="*/ 0 w 1248"/>
                  <a:gd name="T1" fmla="*/ 0 h 760"/>
                  <a:gd name="T2" fmla="*/ 0 w 1248"/>
                  <a:gd name="T3" fmla="*/ 0 h 760"/>
                  <a:gd name="T4" fmla="*/ 0 w 1248"/>
                  <a:gd name="T5" fmla="*/ 0 h 760"/>
                  <a:gd name="T6" fmla="*/ 0 w 1248"/>
                  <a:gd name="T7" fmla="*/ 0 h 760"/>
                  <a:gd name="T8" fmla="*/ 0 w 1248"/>
                  <a:gd name="T9" fmla="*/ 0 h 760"/>
                  <a:gd name="T10" fmla="*/ 0 w 1248"/>
                  <a:gd name="T11" fmla="*/ 0 h 760"/>
                  <a:gd name="T12" fmla="*/ 0 w 1248"/>
                  <a:gd name="T13" fmla="*/ 0 h 760"/>
                  <a:gd name="T14" fmla="*/ 0 w 1248"/>
                  <a:gd name="T15" fmla="*/ 0 h 7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8"/>
                  <a:gd name="T25" fmla="*/ 0 h 760"/>
                  <a:gd name="T26" fmla="*/ 1248 w 1248"/>
                  <a:gd name="T27" fmla="*/ 760 h 7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8" h="760">
                    <a:moveTo>
                      <a:pt x="0" y="760"/>
                    </a:moveTo>
                    <a:cubicBezTo>
                      <a:pt x="96" y="760"/>
                      <a:pt x="192" y="760"/>
                      <a:pt x="240" y="712"/>
                    </a:cubicBezTo>
                    <a:cubicBezTo>
                      <a:pt x="288" y="664"/>
                      <a:pt x="240" y="512"/>
                      <a:pt x="288" y="472"/>
                    </a:cubicBezTo>
                    <a:cubicBezTo>
                      <a:pt x="336" y="432"/>
                      <a:pt x="472" y="512"/>
                      <a:pt x="528" y="472"/>
                    </a:cubicBezTo>
                    <a:cubicBezTo>
                      <a:pt x="584" y="432"/>
                      <a:pt x="560" y="264"/>
                      <a:pt x="624" y="232"/>
                    </a:cubicBezTo>
                    <a:cubicBezTo>
                      <a:pt x="688" y="200"/>
                      <a:pt x="856" y="312"/>
                      <a:pt x="912" y="280"/>
                    </a:cubicBezTo>
                    <a:cubicBezTo>
                      <a:pt x="968" y="248"/>
                      <a:pt x="904" y="80"/>
                      <a:pt x="960" y="40"/>
                    </a:cubicBezTo>
                    <a:cubicBezTo>
                      <a:pt x="1016" y="0"/>
                      <a:pt x="1132" y="20"/>
                      <a:pt x="1248" y="40"/>
                    </a:cubicBezTo>
                  </a:path>
                </a:pathLst>
              </a:custGeom>
              <a:solidFill>
                <a:srgbClr val="0000FF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3" name="Freeform 53"/>
              <p:cNvSpPr>
                <a:spLocks/>
              </p:cNvSpPr>
              <p:nvPr/>
            </p:nvSpPr>
            <p:spPr bwMode="auto">
              <a:xfrm rot="4917376">
                <a:off x="4233" y="2342"/>
                <a:ext cx="88" cy="54"/>
              </a:xfrm>
              <a:custGeom>
                <a:avLst/>
                <a:gdLst>
                  <a:gd name="T0" fmla="*/ 0 w 1248"/>
                  <a:gd name="T1" fmla="*/ 0 h 760"/>
                  <a:gd name="T2" fmla="*/ 0 w 1248"/>
                  <a:gd name="T3" fmla="*/ 0 h 760"/>
                  <a:gd name="T4" fmla="*/ 0 w 1248"/>
                  <a:gd name="T5" fmla="*/ 0 h 760"/>
                  <a:gd name="T6" fmla="*/ 0 w 1248"/>
                  <a:gd name="T7" fmla="*/ 0 h 760"/>
                  <a:gd name="T8" fmla="*/ 0 w 1248"/>
                  <a:gd name="T9" fmla="*/ 0 h 760"/>
                  <a:gd name="T10" fmla="*/ 0 w 1248"/>
                  <a:gd name="T11" fmla="*/ 0 h 760"/>
                  <a:gd name="T12" fmla="*/ 0 w 1248"/>
                  <a:gd name="T13" fmla="*/ 0 h 760"/>
                  <a:gd name="T14" fmla="*/ 0 w 1248"/>
                  <a:gd name="T15" fmla="*/ 0 h 7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8"/>
                  <a:gd name="T25" fmla="*/ 0 h 760"/>
                  <a:gd name="T26" fmla="*/ 1248 w 1248"/>
                  <a:gd name="T27" fmla="*/ 760 h 7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8" h="760">
                    <a:moveTo>
                      <a:pt x="0" y="760"/>
                    </a:moveTo>
                    <a:cubicBezTo>
                      <a:pt x="96" y="760"/>
                      <a:pt x="192" y="760"/>
                      <a:pt x="240" y="712"/>
                    </a:cubicBezTo>
                    <a:cubicBezTo>
                      <a:pt x="288" y="664"/>
                      <a:pt x="240" y="512"/>
                      <a:pt x="288" y="472"/>
                    </a:cubicBezTo>
                    <a:cubicBezTo>
                      <a:pt x="336" y="432"/>
                      <a:pt x="472" y="512"/>
                      <a:pt x="528" y="472"/>
                    </a:cubicBezTo>
                    <a:cubicBezTo>
                      <a:pt x="584" y="432"/>
                      <a:pt x="560" y="264"/>
                      <a:pt x="624" y="232"/>
                    </a:cubicBezTo>
                    <a:cubicBezTo>
                      <a:pt x="688" y="200"/>
                      <a:pt x="856" y="312"/>
                      <a:pt x="912" y="280"/>
                    </a:cubicBezTo>
                    <a:cubicBezTo>
                      <a:pt x="968" y="248"/>
                      <a:pt x="904" y="80"/>
                      <a:pt x="960" y="40"/>
                    </a:cubicBezTo>
                    <a:cubicBezTo>
                      <a:pt x="1016" y="0"/>
                      <a:pt x="1132" y="20"/>
                      <a:pt x="1248" y="40"/>
                    </a:cubicBezTo>
                  </a:path>
                </a:pathLst>
              </a:custGeom>
              <a:solidFill>
                <a:srgbClr val="0000FF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4" name="Freeform 54"/>
              <p:cNvSpPr>
                <a:spLocks/>
              </p:cNvSpPr>
              <p:nvPr/>
            </p:nvSpPr>
            <p:spPr bwMode="auto">
              <a:xfrm rot="16682624" flipH="1">
                <a:off x="4153" y="2442"/>
                <a:ext cx="88" cy="54"/>
              </a:xfrm>
              <a:custGeom>
                <a:avLst/>
                <a:gdLst>
                  <a:gd name="T0" fmla="*/ 0 w 1248"/>
                  <a:gd name="T1" fmla="*/ 0 h 760"/>
                  <a:gd name="T2" fmla="*/ 0 w 1248"/>
                  <a:gd name="T3" fmla="*/ 0 h 760"/>
                  <a:gd name="T4" fmla="*/ 0 w 1248"/>
                  <a:gd name="T5" fmla="*/ 0 h 760"/>
                  <a:gd name="T6" fmla="*/ 0 w 1248"/>
                  <a:gd name="T7" fmla="*/ 0 h 760"/>
                  <a:gd name="T8" fmla="*/ 0 w 1248"/>
                  <a:gd name="T9" fmla="*/ 0 h 760"/>
                  <a:gd name="T10" fmla="*/ 0 w 1248"/>
                  <a:gd name="T11" fmla="*/ 0 h 760"/>
                  <a:gd name="T12" fmla="*/ 0 w 1248"/>
                  <a:gd name="T13" fmla="*/ 0 h 760"/>
                  <a:gd name="T14" fmla="*/ 0 w 1248"/>
                  <a:gd name="T15" fmla="*/ 0 h 7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8"/>
                  <a:gd name="T25" fmla="*/ 0 h 760"/>
                  <a:gd name="T26" fmla="*/ 1248 w 1248"/>
                  <a:gd name="T27" fmla="*/ 760 h 7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8" h="760">
                    <a:moveTo>
                      <a:pt x="0" y="760"/>
                    </a:moveTo>
                    <a:cubicBezTo>
                      <a:pt x="96" y="760"/>
                      <a:pt x="192" y="760"/>
                      <a:pt x="240" y="712"/>
                    </a:cubicBezTo>
                    <a:cubicBezTo>
                      <a:pt x="288" y="664"/>
                      <a:pt x="240" y="512"/>
                      <a:pt x="288" y="472"/>
                    </a:cubicBezTo>
                    <a:cubicBezTo>
                      <a:pt x="336" y="432"/>
                      <a:pt x="472" y="512"/>
                      <a:pt x="528" y="472"/>
                    </a:cubicBezTo>
                    <a:cubicBezTo>
                      <a:pt x="584" y="432"/>
                      <a:pt x="560" y="264"/>
                      <a:pt x="624" y="232"/>
                    </a:cubicBezTo>
                    <a:cubicBezTo>
                      <a:pt x="688" y="200"/>
                      <a:pt x="856" y="312"/>
                      <a:pt x="912" y="280"/>
                    </a:cubicBezTo>
                    <a:cubicBezTo>
                      <a:pt x="968" y="248"/>
                      <a:pt x="904" y="80"/>
                      <a:pt x="960" y="40"/>
                    </a:cubicBezTo>
                    <a:cubicBezTo>
                      <a:pt x="1016" y="0"/>
                      <a:pt x="1132" y="20"/>
                      <a:pt x="1248" y="40"/>
                    </a:cubicBezTo>
                  </a:path>
                </a:pathLst>
              </a:custGeom>
              <a:solidFill>
                <a:srgbClr val="0000FF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5" name="Freeform 55"/>
              <p:cNvSpPr>
                <a:spLocks/>
              </p:cNvSpPr>
              <p:nvPr/>
            </p:nvSpPr>
            <p:spPr bwMode="auto">
              <a:xfrm rot="4917376">
                <a:off x="4001" y="2332"/>
                <a:ext cx="88" cy="54"/>
              </a:xfrm>
              <a:custGeom>
                <a:avLst/>
                <a:gdLst>
                  <a:gd name="T0" fmla="*/ 0 w 1248"/>
                  <a:gd name="T1" fmla="*/ 0 h 760"/>
                  <a:gd name="T2" fmla="*/ 0 w 1248"/>
                  <a:gd name="T3" fmla="*/ 0 h 760"/>
                  <a:gd name="T4" fmla="*/ 0 w 1248"/>
                  <a:gd name="T5" fmla="*/ 0 h 760"/>
                  <a:gd name="T6" fmla="*/ 0 w 1248"/>
                  <a:gd name="T7" fmla="*/ 0 h 760"/>
                  <a:gd name="T8" fmla="*/ 0 w 1248"/>
                  <a:gd name="T9" fmla="*/ 0 h 760"/>
                  <a:gd name="T10" fmla="*/ 0 w 1248"/>
                  <a:gd name="T11" fmla="*/ 0 h 760"/>
                  <a:gd name="T12" fmla="*/ 0 w 1248"/>
                  <a:gd name="T13" fmla="*/ 0 h 760"/>
                  <a:gd name="T14" fmla="*/ 0 w 1248"/>
                  <a:gd name="T15" fmla="*/ 0 h 7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8"/>
                  <a:gd name="T25" fmla="*/ 0 h 760"/>
                  <a:gd name="T26" fmla="*/ 1248 w 1248"/>
                  <a:gd name="T27" fmla="*/ 760 h 7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8" h="760">
                    <a:moveTo>
                      <a:pt x="0" y="760"/>
                    </a:moveTo>
                    <a:cubicBezTo>
                      <a:pt x="96" y="760"/>
                      <a:pt x="192" y="760"/>
                      <a:pt x="240" y="712"/>
                    </a:cubicBezTo>
                    <a:cubicBezTo>
                      <a:pt x="288" y="664"/>
                      <a:pt x="240" y="512"/>
                      <a:pt x="288" y="472"/>
                    </a:cubicBezTo>
                    <a:cubicBezTo>
                      <a:pt x="336" y="432"/>
                      <a:pt x="472" y="512"/>
                      <a:pt x="528" y="472"/>
                    </a:cubicBezTo>
                    <a:cubicBezTo>
                      <a:pt x="584" y="432"/>
                      <a:pt x="560" y="264"/>
                      <a:pt x="624" y="232"/>
                    </a:cubicBezTo>
                    <a:cubicBezTo>
                      <a:pt x="688" y="200"/>
                      <a:pt x="856" y="312"/>
                      <a:pt x="912" y="280"/>
                    </a:cubicBezTo>
                    <a:cubicBezTo>
                      <a:pt x="968" y="248"/>
                      <a:pt x="904" y="80"/>
                      <a:pt x="960" y="40"/>
                    </a:cubicBezTo>
                    <a:cubicBezTo>
                      <a:pt x="1016" y="0"/>
                      <a:pt x="1132" y="20"/>
                      <a:pt x="1248" y="40"/>
                    </a:cubicBezTo>
                  </a:path>
                </a:pathLst>
              </a:custGeom>
              <a:solidFill>
                <a:srgbClr val="0000FF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6" name="Freeform 56"/>
              <p:cNvSpPr>
                <a:spLocks/>
              </p:cNvSpPr>
              <p:nvPr/>
            </p:nvSpPr>
            <p:spPr bwMode="auto">
              <a:xfrm rot="16682624" flipH="1">
                <a:off x="3921" y="2432"/>
                <a:ext cx="88" cy="54"/>
              </a:xfrm>
              <a:custGeom>
                <a:avLst/>
                <a:gdLst>
                  <a:gd name="T0" fmla="*/ 0 w 1248"/>
                  <a:gd name="T1" fmla="*/ 0 h 760"/>
                  <a:gd name="T2" fmla="*/ 0 w 1248"/>
                  <a:gd name="T3" fmla="*/ 0 h 760"/>
                  <a:gd name="T4" fmla="*/ 0 w 1248"/>
                  <a:gd name="T5" fmla="*/ 0 h 760"/>
                  <a:gd name="T6" fmla="*/ 0 w 1248"/>
                  <a:gd name="T7" fmla="*/ 0 h 760"/>
                  <a:gd name="T8" fmla="*/ 0 w 1248"/>
                  <a:gd name="T9" fmla="*/ 0 h 760"/>
                  <a:gd name="T10" fmla="*/ 0 w 1248"/>
                  <a:gd name="T11" fmla="*/ 0 h 760"/>
                  <a:gd name="T12" fmla="*/ 0 w 1248"/>
                  <a:gd name="T13" fmla="*/ 0 h 760"/>
                  <a:gd name="T14" fmla="*/ 0 w 1248"/>
                  <a:gd name="T15" fmla="*/ 0 h 7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8"/>
                  <a:gd name="T25" fmla="*/ 0 h 760"/>
                  <a:gd name="T26" fmla="*/ 1248 w 1248"/>
                  <a:gd name="T27" fmla="*/ 760 h 7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8" h="760">
                    <a:moveTo>
                      <a:pt x="0" y="760"/>
                    </a:moveTo>
                    <a:cubicBezTo>
                      <a:pt x="96" y="760"/>
                      <a:pt x="192" y="760"/>
                      <a:pt x="240" y="712"/>
                    </a:cubicBezTo>
                    <a:cubicBezTo>
                      <a:pt x="288" y="664"/>
                      <a:pt x="240" y="512"/>
                      <a:pt x="288" y="472"/>
                    </a:cubicBezTo>
                    <a:cubicBezTo>
                      <a:pt x="336" y="432"/>
                      <a:pt x="472" y="512"/>
                      <a:pt x="528" y="472"/>
                    </a:cubicBezTo>
                    <a:cubicBezTo>
                      <a:pt x="584" y="432"/>
                      <a:pt x="560" y="264"/>
                      <a:pt x="624" y="232"/>
                    </a:cubicBezTo>
                    <a:cubicBezTo>
                      <a:pt x="688" y="200"/>
                      <a:pt x="856" y="312"/>
                      <a:pt x="912" y="280"/>
                    </a:cubicBezTo>
                    <a:cubicBezTo>
                      <a:pt x="968" y="248"/>
                      <a:pt x="904" y="80"/>
                      <a:pt x="960" y="40"/>
                    </a:cubicBezTo>
                    <a:cubicBezTo>
                      <a:pt x="1016" y="0"/>
                      <a:pt x="1132" y="20"/>
                      <a:pt x="1248" y="40"/>
                    </a:cubicBezTo>
                  </a:path>
                </a:pathLst>
              </a:custGeom>
              <a:solidFill>
                <a:srgbClr val="0000FF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sp>
          <p:nvSpPr>
            <p:cNvPr id="17" name="Line 57"/>
            <p:cNvSpPr>
              <a:spLocks noChangeShapeType="1"/>
            </p:cNvSpPr>
            <p:nvPr/>
          </p:nvSpPr>
          <p:spPr bwMode="auto">
            <a:xfrm>
              <a:off x="11660188" y="13088938"/>
              <a:ext cx="1112837" cy="13493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58"/>
            <p:cNvSpPr>
              <a:spLocks noChangeShapeType="1"/>
            </p:cNvSpPr>
            <p:nvPr/>
          </p:nvSpPr>
          <p:spPr bwMode="auto">
            <a:xfrm flipH="1" flipV="1">
              <a:off x="10734675" y="12657138"/>
              <a:ext cx="138113" cy="211137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59"/>
            <p:cNvSpPr>
              <a:spLocks noChangeShapeType="1"/>
            </p:cNvSpPr>
            <p:nvPr/>
          </p:nvSpPr>
          <p:spPr bwMode="auto">
            <a:xfrm flipH="1">
              <a:off x="10734675" y="13287375"/>
              <a:ext cx="155575" cy="223838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60"/>
            <p:cNvSpPr>
              <a:spLocks noChangeShapeType="1"/>
            </p:cNvSpPr>
            <p:nvPr/>
          </p:nvSpPr>
          <p:spPr bwMode="auto">
            <a:xfrm flipV="1">
              <a:off x="11771313" y="12907963"/>
              <a:ext cx="384175" cy="117475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61"/>
            <p:cNvSpPr>
              <a:spLocks noChangeShapeType="1"/>
            </p:cNvSpPr>
            <p:nvPr/>
          </p:nvSpPr>
          <p:spPr bwMode="auto">
            <a:xfrm>
              <a:off x="11771313" y="13223875"/>
              <a:ext cx="365125" cy="149225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62"/>
            <p:cNvSpPr>
              <a:spLocks noChangeShapeType="1"/>
            </p:cNvSpPr>
            <p:nvPr/>
          </p:nvSpPr>
          <p:spPr bwMode="auto">
            <a:xfrm flipH="1" flipV="1">
              <a:off x="10545763" y="12822238"/>
              <a:ext cx="327025" cy="122237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63"/>
            <p:cNvSpPr>
              <a:spLocks noChangeShapeType="1"/>
            </p:cNvSpPr>
            <p:nvPr/>
          </p:nvSpPr>
          <p:spPr bwMode="auto">
            <a:xfrm flipH="1">
              <a:off x="10590213" y="13154025"/>
              <a:ext cx="288925" cy="13970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64"/>
            <p:cNvSpPr>
              <a:spLocks noChangeShapeType="1"/>
            </p:cNvSpPr>
            <p:nvPr/>
          </p:nvSpPr>
          <p:spPr bwMode="auto">
            <a:xfrm rot="10800000">
              <a:off x="10033036" y="12944648"/>
              <a:ext cx="949286" cy="12047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 Box 35"/>
            <p:cNvSpPr txBox="1">
              <a:spLocks noChangeArrowheads="1"/>
            </p:cNvSpPr>
            <p:nvPr/>
          </p:nvSpPr>
          <p:spPr bwMode="auto">
            <a:xfrm>
              <a:off x="8461343" y="13648735"/>
              <a:ext cx="2411444" cy="408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tx1"/>
                </a:buClr>
                <a:buSzPct val="70000"/>
                <a:buFont typeface="Wingdings" pitchFamily="2" charset="2"/>
                <a:buNone/>
              </a:pPr>
              <a:r>
                <a:rPr lang="en-US" sz="1200" dirty="0">
                  <a:solidFill>
                    <a:srgbClr val="002060"/>
                  </a:solidFill>
                </a:rPr>
                <a:t>a</a:t>
              </a:r>
              <a:r>
                <a:rPr lang="en-US" sz="1200" dirty="0" smtClean="0">
                  <a:solidFill>
                    <a:srgbClr val="002060"/>
                  </a:solidFill>
                </a:rPr>
                <a:t>ssociated </a:t>
              </a:r>
              <a:r>
                <a:rPr lang="en-US" sz="1200" dirty="0">
                  <a:solidFill>
                    <a:srgbClr val="002060"/>
                  </a:solidFill>
                </a:rPr>
                <a:t>hadrons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90525" y="5543550"/>
            <a:ext cx="8163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Near and away side peaks similar for </a:t>
            </a:r>
            <a:r>
              <a:rPr lang="en-US" dirty="0" err="1" smtClean="0"/>
              <a:t>Au+Au</a:t>
            </a:r>
            <a:r>
              <a:rPr lang="en-US" dirty="0" smtClean="0"/>
              <a:t> and </a:t>
            </a:r>
            <a:r>
              <a:rPr lang="en-US" dirty="0" err="1" smtClean="0"/>
              <a:t>d+Au</a:t>
            </a:r>
            <a:r>
              <a:rPr lang="en-US" dirty="0" smtClean="0"/>
              <a:t>   (surface bias).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By varying the asymmetry between P</a:t>
            </a:r>
            <a:r>
              <a:rPr lang="en-US" baseline="-25000" dirty="0" smtClean="0">
                <a:solidFill>
                  <a:srgbClr val="0000FF"/>
                </a:solidFill>
              </a:rPr>
              <a:t>T1</a:t>
            </a:r>
            <a:r>
              <a:rPr lang="en-US" dirty="0" smtClean="0">
                <a:solidFill>
                  <a:srgbClr val="0000FF"/>
                </a:solidFill>
              </a:rPr>
              <a:t> and P</a:t>
            </a:r>
            <a:r>
              <a:rPr lang="en-US" baseline="-25000" dirty="0" smtClean="0">
                <a:solidFill>
                  <a:srgbClr val="0000FF"/>
                </a:solidFill>
              </a:rPr>
              <a:t>T2</a:t>
            </a:r>
            <a:r>
              <a:rPr lang="en-US" dirty="0" smtClean="0">
                <a:solidFill>
                  <a:srgbClr val="0000FF"/>
                </a:solidFill>
              </a:rPr>
              <a:t> one may control the degree of surface bias, and thus in-medium path length traversed by </a:t>
            </a:r>
            <a:r>
              <a:rPr lang="en-US" dirty="0" err="1" smtClean="0">
                <a:solidFill>
                  <a:srgbClr val="0000FF"/>
                </a:solidFill>
              </a:rPr>
              <a:t>parton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11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1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528" y="85724"/>
            <a:ext cx="7810822" cy="72390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2+1 correlations: </a:t>
            </a:r>
            <a:r>
              <a:rPr lang="en-US" sz="3600" dirty="0"/>
              <a:t>d</a:t>
            </a:r>
            <a:r>
              <a:rPr lang="en-US" sz="3600" dirty="0" smtClean="0"/>
              <a:t>i-jet energy </a:t>
            </a:r>
            <a:r>
              <a:rPr lang="en-US" sz="3600" dirty="0"/>
              <a:t>i</a:t>
            </a:r>
            <a:r>
              <a:rPr lang="en-US" sz="3600" dirty="0" smtClean="0"/>
              <a:t>mbalance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133028" y="819150"/>
            <a:ext cx="48485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728663"/>
            <a:r>
              <a:rPr lang="en-US" sz="2000" dirty="0">
                <a:solidFill>
                  <a:srgbClr val="0070C0"/>
                </a:solidFill>
              </a:rPr>
              <a:t>Energy imbalance</a:t>
            </a:r>
            <a:r>
              <a:rPr lang="en-US" sz="2000" dirty="0" smtClean="0">
                <a:solidFill>
                  <a:srgbClr val="0070C0"/>
                </a:solidFill>
              </a:rPr>
              <a:t>:</a:t>
            </a:r>
            <a:endParaRPr lang="en-US" sz="2000" dirty="0" smtClean="0"/>
          </a:p>
          <a:p>
            <a:pPr algn="just" defTabSz="728663"/>
            <a:r>
              <a:rPr lang="en-US" sz="2000" dirty="0" smtClean="0"/>
              <a:t>J</a:t>
            </a:r>
            <a:r>
              <a:rPr lang="en-US" sz="2000" b="0" dirty="0" smtClean="0"/>
              <a:t>et energy ~ </a:t>
            </a:r>
            <a:r>
              <a:rPr lang="en-US" sz="2000" b="0" dirty="0" smtClean="0">
                <a:sym typeface="Symbol"/>
              </a:rPr>
              <a:t></a:t>
            </a:r>
            <a:r>
              <a:rPr lang="en-US" sz="2000" b="0" dirty="0" smtClean="0"/>
              <a:t>p</a:t>
            </a:r>
            <a:r>
              <a:rPr lang="en-US" sz="2000" b="0" baseline="-25000" dirty="0" smtClean="0"/>
              <a:t>T</a:t>
            </a:r>
            <a:r>
              <a:rPr lang="en-US" sz="2000" b="0" dirty="0" smtClean="0">
                <a:sym typeface="Symbol"/>
              </a:rPr>
              <a:t> </a:t>
            </a:r>
            <a:r>
              <a:rPr lang="en-US" sz="1800" b="0" dirty="0" smtClean="0"/>
              <a:t>within the 0.5x0.5 (</a:t>
            </a:r>
            <a:r>
              <a:rPr lang="en-US" sz="1800" b="0" dirty="0" smtClean="0">
                <a:latin typeface="Symbol" pitchFamily="18" charset="2"/>
              </a:rPr>
              <a:t>Dh</a:t>
            </a:r>
            <a:r>
              <a:rPr lang="en-US" sz="1800" b="0" dirty="0" smtClean="0"/>
              <a:t> x </a:t>
            </a:r>
            <a:r>
              <a:rPr lang="en-US" sz="1800" b="0" dirty="0" err="1" smtClean="0">
                <a:latin typeface="Symbol" pitchFamily="18" charset="2"/>
              </a:rPr>
              <a:t>Df</a:t>
            </a:r>
            <a:r>
              <a:rPr lang="en-US" sz="1800" b="0" dirty="0" smtClean="0"/>
              <a:t>)</a:t>
            </a:r>
            <a:endParaRPr lang="en-US" sz="2000" b="0" baseline="30000" dirty="0" smtClean="0"/>
          </a:p>
          <a:p>
            <a:pPr algn="just" defTabSz="728663"/>
            <a:r>
              <a:rPr lang="en-US" sz="2000" dirty="0" smtClean="0">
                <a:solidFill>
                  <a:srgbClr val="0000FF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solidFill>
                  <a:srgbClr val="0000FF"/>
                </a:solidFill>
                <a:sym typeface="Wingdings" panose="05000000000000000000" pitchFamily="2" charset="2"/>
              </a:rPr>
              <a:t>investigate relative energy imbalance:</a:t>
            </a:r>
          </a:p>
          <a:p>
            <a:pPr marL="342900" indent="-342900" algn="just" defTabSz="728663">
              <a:buFont typeface="Symbol" pitchFamily="18" charset="2"/>
              <a:buChar char=" "/>
            </a:pPr>
            <a:r>
              <a:rPr lang="en-US" sz="2000" dirty="0">
                <a:latin typeface="Symbol" panose="05050102010706020507" pitchFamily="18" charset="2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latin typeface="Symbol" panose="05050102010706020507" pitchFamily="18" charset="2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latin typeface="Symbol" panose="05050102010706020507" pitchFamily="18" charset="2"/>
              </a:rPr>
              <a:t>D</a:t>
            </a:r>
            <a:r>
              <a:rPr lang="en-US" sz="2000" dirty="0" smtClean="0"/>
              <a:t>(</a:t>
            </a:r>
            <a:r>
              <a:rPr lang="en-US" sz="2000" dirty="0" smtClean="0">
                <a:latin typeface="Symbol" panose="05050102010706020507" pitchFamily="18" charset="2"/>
              </a:rPr>
              <a:t>S</a:t>
            </a:r>
            <a:r>
              <a:rPr lang="en-US" sz="2000" dirty="0" smtClean="0"/>
              <a:t>E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) </a:t>
            </a:r>
            <a:r>
              <a:rPr lang="en-US" sz="2000" baseline="30000" dirty="0" err="1" smtClean="0"/>
              <a:t>Au+Au</a:t>
            </a:r>
            <a:r>
              <a:rPr lang="en-US" sz="2000" dirty="0" smtClean="0"/>
              <a:t> - </a:t>
            </a:r>
            <a:r>
              <a:rPr lang="en-US" sz="2000" dirty="0">
                <a:latin typeface="Symbol" panose="05050102010706020507" pitchFamily="18" charset="2"/>
              </a:rPr>
              <a:t>D</a:t>
            </a:r>
            <a:r>
              <a:rPr lang="en-US" sz="2000" dirty="0"/>
              <a:t>(</a:t>
            </a:r>
            <a:r>
              <a:rPr lang="en-US" sz="2000" dirty="0">
                <a:latin typeface="Symbol" panose="05050102010706020507" pitchFamily="18" charset="2"/>
              </a:rPr>
              <a:t>S</a:t>
            </a:r>
            <a:r>
              <a:rPr lang="en-US" sz="2000" dirty="0"/>
              <a:t>E</a:t>
            </a:r>
            <a:r>
              <a:rPr lang="en-US" sz="2000" baseline="-25000" dirty="0"/>
              <a:t>T</a:t>
            </a:r>
            <a:r>
              <a:rPr lang="en-US" sz="2000" dirty="0"/>
              <a:t>) </a:t>
            </a:r>
            <a:r>
              <a:rPr lang="en-US" sz="2000" baseline="30000" dirty="0" err="1"/>
              <a:t>d</a:t>
            </a:r>
            <a:r>
              <a:rPr lang="en-US" sz="2000" baseline="30000" dirty="0" err="1" smtClean="0"/>
              <a:t>+Au</a:t>
            </a:r>
            <a:r>
              <a:rPr lang="en-US" sz="2000" dirty="0" smtClean="0"/>
              <a:t> </a:t>
            </a:r>
            <a:endParaRPr lang="en-US" sz="2000" b="0" dirty="0" smtClean="0"/>
          </a:p>
          <a:p>
            <a:pPr algn="just" defTabSz="728663"/>
            <a:endParaRPr lang="en-US" sz="2000" b="0" dirty="0">
              <a:solidFill>
                <a:schemeClr val="tx2"/>
              </a:solidFill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113451" y="2068608"/>
            <a:ext cx="4134699" cy="2763486"/>
            <a:chOff x="338328" y="973529"/>
            <a:chExt cx="4701114" cy="3461046"/>
          </a:xfrm>
        </p:grpSpPr>
        <p:grpSp>
          <p:nvGrpSpPr>
            <p:cNvPr id="2" name="Skupina 1"/>
            <p:cNvGrpSpPr/>
            <p:nvPr/>
          </p:nvGrpSpPr>
          <p:grpSpPr>
            <a:xfrm>
              <a:off x="338328" y="1057608"/>
              <a:ext cx="4701114" cy="3376967"/>
              <a:chOff x="4214985" y="974909"/>
              <a:chExt cx="4701114" cy="3376967"/>
            </a:xfrm>
          </p:grpSpPr>
          <p:pic>
            <p:nvPicPr>
              <p:cNvPr id="149506" name="Picture 2" descr="https://drupal.star.bnl.gov/STAR/files/starpublications/191/figure_10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4985" y="974909"/>
                <a:ext cx="4701114" cy="33769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43"/>
              <p:cNvSpPr txBox="1">
                <a:spLocks noChangeArrowheads="1"/>
              </p:cNvSpPr>
              <p:nvPr/>
            </p:nvSpPr>
            <p:spPr bwMode="auto">
              <a:xfrm>
                <a:off x="6565542" y="2915652"/>
                <a:ext cx="2046157" cy="73866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buSzPct val="141000"/>
                  <a:buFont typeface="Arial" pitchFamily="34" charset="0"/>
                  <a:buChar char="●"/>
                </a:pPr>
                <a:r>
                  <a:rPr lang="en-US" sz="1400" dirty="0" smtClean="0"/>
                  <a:t>p</a:t>
                </a:r>
                <a:r>
                  <a:rPr lang="en-US" sz="1400" baseline="-25000" dirty="0" smtClean="0"/>
                  <a:t>T</a:t>
                </a:r>
                <a:r>
                  <a:rPr lang="en-US" sz="1400" baseline="30000" dirty="0" smtClean="0"/>
                  <a:t>T1</a:t>
                </a:r>
                <a:r>
                  <a:rPr lang="en-US" sz="1400" dirty="0" smtClean="0"/>
                  <a:t> </a:t>
                </a:r>
                <a:r>
                  <a:rPr lang="en-US" sz="1400" dirty="0">
                    <a:sym typeface="Symbol" pitchFamily="18" charset="2"/>
                  </a:rPr>
                  <a:t>  </a:t>
                </a:r>
                <a:r>
                  <a:rPr lang="en-US" sz="1400" dirty="0"/>
                  <a:t>[4,10] GeV/</a:t>
                </a:r>
                <a:r>
                  <a:rPr lang="en-US" sz="1400" i="1" dirty="0"/>
                  <a:t>c</a:t>
                </a:r>
              </a:p>
              <a:p>
                <a:pPr>
                  <a:buClr>
                    <a:srgbClr val="FF0000"/>
                  </a:buClr>
                  <a:buSzPct val="120000"/>
                  <a:buFont typeface="Courier New" pitchFamily="49" charset="0"/>
                  <a:buChar char="o"/>
                </a:pPr>
                <a:r>
                  <a:rPr lang="en-US" sz="1400" dirty="0"/>
                  <a:t>p</a:t>
                </a:r>
                <a:r>
                  <a:rPr lang="en-US" sz="1400" baseline="-25000" dirty="0"/>
                  <a:t>T</a:t>
                </a:r>
                <a:r>
                  <a:rPr lang="en-US" sz="1400" baseline="30000" dirty="0"/>
                  <a:t>T1</a:t>
                </a:r>
                <a:r>
                  <a:rPr lang="en-US" sz="1400" dirty="0"/>
                  <a:t> </a:t>
                </a:r>
                <a:r>
                  <a:rPr lang="en-US" sz="1400" dirty="0">
                    <a:sym typeface="Symbol" pitchFamily="18" charset="2"/>
                  </a:rPr>
                  <a:t>  </a:t>
                </a:r>
                <a:r>
                  <a:rPr lang="en-US" sz="1400" dirty="0"/>
                  <a:t>[8,10] GeV/</a:t>
                </a:r>
                <a:r>
                  <a:rPr lang="en-US" sz="1400" i="1" dirty="0"/>
                  <a:t>c</a:t>
                </a:r>
              </a:p>
              <a:p>
                <a:pPr>
                  <a:buClr>
                    <a:schemeClr val="accent2"/>
                  </a:buClr>
                  <a:buSzPct val="120000"/>
                  <a:buFont typeface="Arial" pitchFamily="34" charset="0"/>
                  <a:buChar char="□"/>
                </a:pPr>
                <a:r>
                  <a:rPr lang="en-US" sz="1400" dirty="0"/>
                  <a:t>p</a:t>
                </a:r>
                <a:r>
                  <a:rPr lang="en-US" sz="1400" baseline="-25000" dirty="0"/>
                  <a:t>T</a:t>
                </a:r>
                <a:r>
                  <a:rPr lang="en-US" sz="1400" baseline="30000" dirty="0"/>
                  <a:t>T1</a:t>
                </a:r>
                <a:r>
                  <a:rPr lang="en-US" sz="1400" dirty="0"/>
                  <a:t> </a:t>
                </a:r>
                <a:r>
                  <a:rPr lang="en-US" sz="1400" dirty="0">
                    <a:sym typeface="Symbol" pitchFamily="18" charset="2"/>
                  </a:rPr>
                  <a:t> </a:t>
                </a:r>
                <a:r>
                  <a:rPr lang="en-US" sz="1400" dirty="0"/>
                  <a:t>[10,15] GeV/</a:t>
                </a:r>
                <a:r>
                  <a:rPr lang="en-US" sz="1400" i="1" dirty="0"/>
                  <a:t>c</a:t>
                </a:r>
              </a:p>
            </p:txBody>
          </p:sp>
        </p:grpSp>
        <p:sp>
          <p:nvSpPr>
            <p:cNvPr id="14" name="Obdélník 13"/>
            <p:cNvSpPr/>
            <p:nvPr/>
          </p:nvSpPr>
          <p:spPr>
            <a:xfrm>
              <a:off x="1187624" y="973529"/>
              <a:ext cx="272343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i="1" dirty="0" smtClean="0"/>
                <a:t>STAR, </a:t>
              </a:r>
              <a:r>
                <a:rPr lang="cs-CZ" sz="1200" i="1" dirty="0" err="1" smtClean="0"/>
                <a:t>Phys</a:t>
              </a:r>
              <a:r>
                <a:rPr lang="cs-CZ" sz="1200" i="1" dirty="0"/>
                <a:t>. </a:t>
              </a:r>
              <a:r>
                <a:rPr lang="cs-CZ" sz="1200" i="1" dirty="0" err="1"/>
                <a:t>Rev</a:t>
              </a:r>
              <a:r>
                <a:rPr lang="cs-CZ" sz="1200" i="1" dirty="0"/>
                <a:t>. C </a:t>
              </a:r>
              <a:r>
                <a:rPr lang="cs-CZ" sz="1200" b="1" i="1" dirty="0"/>
                <a:t>87</a:t>
              </a:r>
              <a:r>
                <a:rPr lang="cs-CZ" sz="1200" i="1" dirty="0"/>
                <a:t> (2013) 44903</a:t>
              </a:r>
            </a:p>
          </p:txBody>
        </p:sp>
      </p:grpSp>
      <p:sp>
        <p:nvSpPr>
          <p:cNvPr id="8" name="Obdélník 7"/>
          <p:cNvSpPr/>
          <p:nvPr/>
        </p:nvSpPr>
        <p:spPr>
          <a:xfrm>
            <a:off x="2234414" y="828675"/>
            <a:ext cx="4585486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 defTabSz="728663"/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(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dirty="0"/>
              <a:t>E</a:t>
            </a:r>
            <a:r>
              <a:rPr lang="en-US" baseline="-25000" dirty="0"/>
              <a:t>T</a:t>
            </a:r>
            <a:r>
              <a:rPr lang="en-US" dirty="0"/>
              <a:t>) = (E</a:t>
            </a:r>
            <a:r>
              <a:rPr lang="en-US" baseline="-25000" dirty="0"/>
              <a:t>T</a:t>
            </a:r>
            <a:r>
              <a:rPr lang="en-US" baseline="30000" dirty="0"/>
              <a:t>T1 </a:t>
            </a:r>
            <a:r>
              <a:rPr lang="en-US" dirty="0"/>
              <a:t>+</a:t>
            </a:r>
            <a:r>
              <a:rPr lang="en-US" baseline="30000" dirty="0"/>
              <a:t> </a:t>
            </a:r>
            <a:r>
              <a:rPr lang="en-US" dirty="0" err="1">
                <a:latin typeface="Symbol" panose="05050102010706020507" pitchFamily="18" charset="2"/>
              </a:rPr>
              <a:t>S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baseline="30000" dirty="0" err="1"/>
              <a:t>assoc,near</a:t>
            </a:r>
            <a:r>
              <a:rPr lang="en-US" dirty="0"/>
              <a:t>) - (p</a:t>
            </a:r>
            <a:r>
              <a:rPr lang="en-US" baseline="-25000" dirty="0"/>
              <a:t>T</a:t>
            </a:r>
            <a:r>
              <a:rPr lang="en-US" baseline="30000" dirty="0"/>
              <a:t>T2 </a:t>
            </a:r>
            <a:r>
              <a:rPr lang="en-US" dirty="0"/>
              <a:t>+</a:t>
            </a:r>
            <a:r>
              <a:rPr lang="en-US" baseline="30000" dirty="0"/>
              <a:t> </a:t>
            </a:r>
            <a:r>
              <a:rPr lang="en-US" dirty="0" err="1">
                <a:latin typeface="Symbol" panose="05050102010706020507" pitchFamily="18" charset="2"/>
              </a:rPr>
              <a:t>S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baseline="30000" dirty="0" err="1"/>
              <a:t>assoc,away</a:t>
            </a:r>
            <a:r>
              <a:rPr lang="en-US" dirty="0"/>
              <a:t>) 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16024" y="5171837"/>
            <a:ext cx="8280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non-zero relative energy imbalance for asymmetric triggers observed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he imbalance increases with trigger asymmetry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Indication of softening </a:t>
            </a:r>
            <a:r>
              <a:rPr lang="en-US" dirty="0"/>
              <a:t>of fragmentation </a:t>
            </a:r>
            <a:r>
              <a:rPr lang="en-US" dirty="0" smtClean="0"/>
              <a:t>function </a:t>
            </a:r>
            <a:r>
              <a:rPr lang="en-US" dirty="0"/>
              <a:t>for  selected di-jets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</a:t>
            </a:r>
            <a:r>
              <a:rPr lang="en-US" dirty="0" smtClean="0"/>
              <a:t>ualitatively consistent with longer path-lengths traversed  and higher energy loss</a:t>
            </a:r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1"/>
          </p:nvPr>
        </p:nvSpPr>
        <p:spPr>
          <a:xfrm>
            <a:off x="3131840" y="6430911"/>
            <a:ext cx="28956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Physics in the LHC Era - STAR Overview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6" t="36468" r="52874" b="44530"/>
          <a:stretch/>
        </p:blipFill>
        <p:spPr bwMode="auto">
          <a:xfrm>
            <a:off x="4772152" y="2183316"/>
            <a:ext cx="4070432" cy="269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86325" y="1415523"/>
            <a:ext cx="4065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rgbClr val="0000FF"/>
                </a:solidFill>
                <a:sym typeface="Wingdings" panose="05000000000000000000" pitchFamily="2" charset="2"/>
              </a:rPr>
              <a:t>investigate </a:t>
            </a:r>
            <a:r>
              <a:rPr lang="en-US" sz="2000" dirty="0" smtClean="0">
                <a:solidFill>
                  <a:srgbClr val="0000FF"/>
                </a:solidFill>
                <a:sym typeface="Wingdings" panose="05000000000000000000" pitchFamily="2" charset="2"/>
              </a:rPr>
              <a:t>relative Di-Jet survival probability (core – corona model):</a:t>
            </a:r>
            <a:endParaRPr lang="en-US" sz="2000" dirty="0">
              <a:solidFill>
                <a:srgbClr val="0000FF"/>
              </a:solidFill>
              <a:sym typeface="Wingdings" panose="05000000000000000000" pitchFamily="2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0800" y="2029427"/>
            <a:ext cx="2952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Phys. Rev. C </a:t>
            </a:r>
            <a:r>
              <a:rPr lang="en-US" sz="1200" b="1" dirty="0" smtClean="0">
                <a:solidFill>
                  <a:srgbClr val="0000FF"/>
                </a:solidFill>
              </a:rPr>
              <a:t>83</a:t>
            </a:r>
            <a:r>
              <a:rPr lang="en-US" sz="1200" dirty="0" smtClean="0">
                <a:solidFill>
                  <a:srgbClr val="0000FF"/>
                </a:solidFill>
              </a:rPr>
              <a:t>, 061901(R)(2011)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12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455" y="4888396"/>
            <a:ext cx="1725026" cy="56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9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172656"/>
            <a:ext cx="3377776" cy="430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234217" y="-2510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cs-CZ" sz="3600" dirty="0" smtClean="0"/>
              <a:t>Jet-hadron correlations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935091" y="1065262"/>
            <a:ext cx="4183063" cy="7642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cs-CZ" sz="2000" dirty="0">
                <a:solidFill>
                  <a:srgbClr val="0070C0"/>
                </a:solidFill>
              </a:rPr>
              <a:t>L</a:t>
            </a:r>
            <a:r>
              <a:rPr lang="en-US" altLang="cs-CZ" sz="2000" dirty="0" smtClean="0">
                <a:solidFill>
                  <a:srgbClr val="0070C0"/>
                </a:solidFill>
              </a:rPr>
              <a:t>arger kinematic reach compared </a:t>
            </a:r>
          </a:p>
          <a:p>
            <a:pPr marL="0" indent="0">
              <a:buNone/>
            </a:pPr>
            <a:r>
              <a:rPr lang="en-US" altLang="cs-CZ" sz="2000" dirty="0" smtClean="0">
                <a:solidFill>
                  <a:srgbClr val="0070C0"/>
                </a:solidFill>
              </a:rPr>
              <a:t>to di-hadron correlations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289690" y="1067067"/>
            <a:ext cx="4310657" cy="1863725"/>
            <a:chOff x="1111762" y="1447800"/>
            <a:chExt cx="6515036" cy="3429000"/>
          </a:xfrm>
        </p:grpSpPr>
        <p:grpSp>
          <p:nvGrpSpPr>
            <p:cNvPr id="10247" name="Group 45"/>
            <p:cNvGrpSpPr>
              <a:grpSpLocks/>
            </p:cNvGrpSpPr>
            <p:nvPr/>
          </p:nvGrpSpPr>
          <p:grpSpPr bwMode="auto">
            <a:xfrm flipH="1">
              <a:off x="3662363" y="1447800"/>
              <a:ext cx="1704975" cy="3429000"/>
              <a:chOff x="3771" y="1712"/>
              <a:chExt cx="987" cy="1536"/>
            </a:xfrm>
          </p:grpSpPr>
          <p:sp>
            <p:nvSpPr>
              <p:cNvPr id="10270" name="Oval 46"/>
              <p:cNvSpPr>
                <a:spLocks noChangeArrowheads="1"/>
              </p:cNvSpPr>
              <p:nvPr/>
            </p:nvSpPr>
            <p:spPr bwMode="auto">
              <a:xfrm>
                <a:off x="3771" y="1712"/>
                <a:ext cx="960" cy="1536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66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defTabSz="457200">
                  <a:defRPr>
                    <a:solidFill>
                      <a:schemeClr val="tx1"/>
                    </a:solidFill>
                    <a:latin typeface="Constantia" pitchFamily="18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Constantia" pitchFamily="18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Constantia" pitchFamily="18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Constantia" pitchFamily="18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Constantia" pitchFamily="18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nstantia" pitchFamily="18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nstantia" pitchFamily="18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nstantia" pitchFamily="18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nstantia" pitchFamily="18" charset="0"/>
                  </a:defRPr>
                </a:lvl9pPr>
              </a:lstStyle>
              <a:p>
                <a:pPr>
                  <a:buClr>
                    <a:schemeClr val="tx1"/>
                  </a:buClr>
                  <a:buSzPct val="70000"/>
                  <a:buFont typeface="Wingdings" pitchFamily="2" charset="2"/>
                  <a:buNone/>
                </a:pPr>
                <a:endParaRPr lang="cs-CZ" altLang="cs-CZ" sz="2400">
                  <a:ea typeface="ＭＳ Ｐゴシック" pitchFamily="34" charset="-128"/>
                </a:endParaRPr>
              </a:p>
            </p:txBody>
          </p:sp>
          <p:sp>
            <p:nvSpPr>
              <p:cNvPr id="10271" name="Oval 47"/>
              <p:cNvSpPr>
                <a:spLocks noChangeArrowheads="1"/>
              </p:cNvSpPr>
              <p:nvPr/>
            </p:nvSpPr>
            <p:spPr bwMode="auto">
              <a:xfrm>
                <a:off x="4443" y="2336"/>
                <a:ext cx="96" cy="9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defTabSz="457200">
                  <a:defRPr>
                    <a:solidFill>
                      <a:schemeClr val="tx1"/>
                    </a:solidFill>
                    <a:latin typeface="Constantia" pitchFamily="18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Constantia" pitchFamily="18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Constantia" pitchFamily="18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Constantia" pitchFamily="18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Constantia" pitchFamily="18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nstantia" pitchFamily="18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nstantia" pitchFamily="18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nstantia" pitchFamily="18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nstantia" pitchFamily="18" charset="0"/>
                  </a:defRPr>
                </a:lvl9pPr>
              </a:lstStyle>
              <a:p>
                <a:pPr>
                  <a:buClr>
                    <a:schemeClr val="tx1"/>
                  </a:buClr>
                  <a:buSzPct val="70000"/>
                  <a:buFont typeface="Wingdings" pitchFamily="2" charset="2"/>
                  <a:buNone/>
                </a:pPr>
                <a:endParaRPr lang="cs-CZ" altLang="cs-CZ" sz="2400">
                  <a:ea typeface="ＭＳ Ｐゴシック" pitchFamily="34" charset="-128"/>
                </a:endParaRPr>
              </a:p>
            </p:txBody>
          </p:sp>
          <p:sp>
            <p:nvSpPr>
              <p:cNvPr id="10272" name="Oval 48"/>
              <p:cNvSpPr>
                <a:spLocks noChangeArrowheads="1"/>
              </p:cNvSpPr>
              <p:nvPr/>
            </p:nvSpPr>
            <p:spPr bwMode="auto">
              <a:xfrm>
                <a:off x="4491" y="2432"/>
                <a:ext cx="96" cy="9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defTabSz="457200">
                  <a:defRPr>
                    <a:solidFill>
                      <a:schemeClr val="tx1"/>
                    </a:solidFill>
                    <a:latin typeface="Constantia" pitchFamily="18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Constantia" pitchFamily="18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Constantia" pitchFamily="18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Constantia" pitchFamily="18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Constantia" pitchFamily="18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nstantia" pitchFamily="18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nstantia" pitchFamily="18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nstantia" pitchFamily="18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nstantia" pitchFamily="18" charset="0"/>
                  </a:defRPr>
                </a:lvl9pPr>
              </a:lstStyle>
              <a:p>
                <a:pPr>
                  <a:buClr>
                    <a:schemeClr val="tx1"/>
                  </a:buClr>
                  <a:buSzPct val="70000"/>
                  <a:buFont typeface="Wingdings" pitchFamily="2" charset="2"/>
                  <a:buNone/>
                </a:pPr>
                <a:endParaRPr lang="cs-CZ" altLang="cs-CZ" sz="2400">
                  <a:ea typeface="ＭＳ Ｐゴシック" pitchFamily="34" charset="-128"/>
                </a:endParaRPr>
              </a:p>
            </p:txBody>
          </p:sp>
          <p:sp>
            <p:nvSpPr>
              <p:cNvPr id="10273" name="Freeform 49"/>
              <p:cNvSpPr>
                <a:spLocks/>
              </p:cNvSpPr>
              <p:nvPr/>
            </p:nvSpPr>
            <p:spPr bwMode="auto">
              <a:xfrm rot="1612189">
                <a:off x="4539" y="2432"/>
                <a:ext cx="219" cy="86"/>
              </a:xfrm>
              <a:custGeom>
                <a:avLst/>
                <a:gdLst>
                  <a:gd name="T0" fmla="*/ 0 w 1248"/>
                  <a:gd name="T1" fmla="*/ 0 h 760"/>
                  <a:gd name="T2" fmla="*/ 0 w 1248"/>
                  <a:gd name="T3" fmla="*/ 0 h 760"/>
                  <a:gd name="T4" fmla="*/ 0 w 1248"/>
                  <a:gd name="T5" fmla="*/ 0 h 760"/>
                  <a:gd name="T6" fmla="*/ 0 w 1248"/>
                  <a:gd name="T7" fmla="*/ 0 h 760"/>
                  <a:gd name="T8" fmla="*/ 0 w 1248"/>
                  <a:gd name="T9" fmla="*/ 0 h 760"/>
                  <a:gd name="T10" fmla="*/ 0 w 1248"/>
                  <a:gd name="T11" fmla="*/ 0 h 760"/>
                  <a:gd name="T12" fmla="*/ 0 w 1248"/>
                  <a:gd name="T13" fmla="*/ 0 h 760"/>
                  <a:gd name="T14" fmla="*/ 0 w 1248"/>
                  <a:gd name="T15" fmla="*/ 0 h 7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8"/>
                  <a:gd name="T25" fmla="*/ 0 h 760"/>
                  <a:gd name="T26" fmla="*/ 1248 w 1248"/>
                  <a:gd name="T27" fmla="*/ 760 h 7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8" h="760">
                    <a:moveTo>
                      <a:pt x="0" y="760"/>
                    </a:moveTo>
                    <a:cubicBezTo>
                      <a:pt x="96" y="760"/>
                      <a:pt x="192" y="760"/>
                      <a:pt x="240" y="712"/>
                    </a:cubicBezTo>
                    <a:cubicBezTo>
                      <a:pt x="288" y="664"/>
                      <a:pt x="240" y="512"/>
                      <a:pt x="288" y="472"/>
                    </a:cubicBezTo>
                    <a:cubicBezTo>
                      <a:pt x="336" y="432"/>
                      <a:pt x="472" y="512"/>
                      <a:pt x="528" y="472"/>
                    </a:cubicBezTo>
                    <a:cubicBezTo>
                      <a:pt x="584" y="432"/>
                      <a:pt x="560" y="264"/>
                      <a:pt x="624" y="232"/>
                    </a:cubicBezTo>
                    <a:cubicBezTo>
                      <a:pt x="688" y="200"/>
                      <a:pt x="856" y="312"/>
                      <a:pt x="912" y="280"/>
                    </a:cubicBezTo>
                    <a:cubicBezTo>
                      <a:pt x="968" y="248"/>
                      <a:pt x="904" y="80"/>
                      <a:pt x="960" y="40"/>
                    </a:cubicBezTo>
                    <a:cubicBezTo>
                      <a:pt x="1016" y="0"/>
                      <a:pt x="1132" y="20"/>
                      <a:pt x="1248" y="40"/>
                    </a:cubicBezTo>
                  </a:path>
                </a:pathLst>
              </a:custGeom>
              <a:solidFill>
                <a:srgbClr val="0000FF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274" name="Freeform 50"/>
              <p:cNvSpPr>
                <a:spLocks/>
              </p:cNvSpPr>
              <p:nvPr/>
            </p:nvSpPr>
            <p:spPr bwMode="auto">
              <a:xfrm rot="1612189">
                <a:off x="4251" y="2384"/>
                <a:ext cx="219" cy="86"/>
              </a:xfrm>
              <a:custGeom>
                <a:avLst/>
                <a:gdLst>
                  <a:gd name="T0" fmla="*/ 0 w 1248"/>
                  <a:gd name="T1" fmla="*/ 0 h 760"/>
                  <a:gd name="T2" fmla="*/ 0 w 1248"/>
                  <a:gd name="T3" fmla="*/ 0 h 760"/>
                  <a:gd name="T4" fmla="*/ 0 w 1248"/>
                  <a:gd name="T5" fmla="*/ 0 h 760"/>
                  <a:gd name="T6" fmla="*/ 0 w 1248"/>
                  <a:gd name="T7" fmla="*/ 0 h 760"/>
                  <a:gd name="T8" fmla="*/ 0 w 1248"/>
                  <a:gd name="T9" fmla="*/ 0 h 760"/>
                  <a:gd name="T10" fmla="*/ 0 w 1248"/>
                  <a:gd name="T11" fmla="*/ 0 h 760"/>
                  <a:gd name="T12" fmla="*/ 0 w 1248"/>
                  <a:gd name="T13" fmla="*/ 0 h 760"/>
                  <a:gd name="T14" fmla="*/ 0 w 1248"/>
                  <a:gd name="T15" fmla="*/ 0 h 7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8"/>
                  <a:gd name="T25" fmla="*/ 0 h 760"/>
                  <a:gd name="T26" fmla="*/ 1248 w 1248"/>
                  <a:gd name="T27" fmla="*/ 760 h 7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8" h="760">
                    <a:moveTo>
                      <a:pt x="0" y="760"/>
                    </a:moveTo>
                    <a:cubicBezTo>
                      <a:pt x="96" y="760"/>
                      <a:pt x="192" y="760"/>
                      <a:pt x="240" y="712"/>
                    </a:cubicBezTo>
                    <a:cubicBezTo>
                      <a:pt x="288" y="664"/>
                      <a:pt x="240" y="512"/>
                      <a:pt x="288" y="472"/>
                    </a:cubicBezTo>
                    <a:cubicBezTo>
                      <a:pt x="336" y="432"/>
                      <a:pt x="472" y="512"/>
                      <a:pt x="528" y="472"/>
                    </a:cubicBezTo>
                    <a:cubicBezTo>
                      <a:pt x="584" y="432"/>
                      <a:pt x="560" y="264"/>
                      <a:pt x="624" y="232"/>
                    </a:cubicBezTo>
                    <a:cubicBezTo>
                      <a:pt x="688" y="200"/>
                      <a:pt x="856" y="312"/>
                      <a:pt x="912" y="280"/>
                    </a:cubicBezTo>
                    <a:cubicBezTo>
                      <a:pt x="968" y="248"/>
                      <a:pt x="904" y="80"/>
                      <a:pt x="960" y="40"/>
                    </a:cubicBezTo>
                    <a:cubicBezTo>
                      <a:pt x="1016" y="0"/>
                      <a:pt x="1132" y="20"/>
                      <a:pt x="1248" y="40"/>
                    </a:cubicBezTo>
                  </a:path>
                </a:pathLst>
              </a:custGeom>
              <a:solidFill>
                <a:srgbClr val="0000FF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275" name="Freeform 51"/>
              <p:cNvSpPr>
                <a:spLocks/>
              </p:cNvSpPr>
              <p:nvPr/>
            </p:nvSpPr>
            <p:spPr bwMode="auto">
              <a:xfrm rot="1612189">
                <a:off x="4018" y="2375"/>
                <a:ext cx="219" cy="86"/>
              </a:xfrm>
              <a:custGeom>
                <a:avLst/>
                <a:gdLst>
                  <a:gd name="T0" fmla="*/ 0 w 1248"/>
                  <a:gd name="T1" fmla="*/ 0 h 760"/>
                  <a:gd name="T2" fmla="*/ 0 w 1248"/>
                  <a:gd name="T3" fmla="*/ 0 h 760"/>
                  <a:gd name="T4" fmla="*/ 0 w 1248"/>
                  <a:gd name="T5" fmla="*/ 0 h 760"/>
                  <a:gd name="T6" fmla="*/ 0 w 1248"/>
                  <a:gd name="T7" fmla="*/ 0 h 760"/>
                  <a:gd name="T8" fmla="*/ 0 w 1248"/>
                  <a:gd name="T9" fmla="*/ 0 h 760"/>
                  <a:gd name="T10" fmla="*/ 0 w 1248"/>
                  <a:gd name="T11" fmla="*/ 0 h 760"/>
                  <a:gd name="T12" fmla="*/ 0 w 1248"/>
                  <a:gd name="T13" fmla="*/ 0 h 760"/>
                  <a:gd name="T14" fmla="*/ 0 w 1248"/>
                  <a:gd name="T15" fmla="*/ 0 h 7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8"/>
                  <a:gd name="T25" fmla="*/ 0 h 760"/>
                  <a:gd name="T26" fmla="*/ 1248 w 1248"/>
                  <a:gd name="T27" fmla="*/ 760 h 7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8" h="760">
                    <a:moveTo>
                      <a:pt x="0" y="760"/>
                    </a:moveTo>
                    <a:cubicBezTo>
                      <a:pt x="96" y="760"/>
                      <a:pt x="192" y="760"/>
                      <a:pt x="240" y="712"/>
                    </a:cubicBezTo>
                    <a:cubicBezTo>
                      <a:pt x="288" y="664"/>
                      <a:pt x="240" y="512"/>
                      <a:pt x="288" y="472"/>
                    </a:cubicBezTo>
                    <a:cubicBezTo>
                      <a:pt x="336" y="432"/>
                      <a:pt x="472" y="512"/>
                      <a:pt x="528" y="472"/>
                    </a:cubicBezTo>
                    <a:cubicBezTo>
                      <a:pt x="584" y="432"/>
                      <a:pt x="560" y="264"/>
                      <a:pt x="624" y="232"/>
                    </a:cubicBezTo>
                    <a:cubicBezTo>
                      <a:pt x="688" y="200"/>
                      <a:pt x="856" y="312"/>
                      <a:pt x="912" y="280"/>
                    </a:cubicBezTo>
                    <a:cubicBezTo>
                      <a:pt x="968" y="248"/>
                      <a:pt x="904" y="80"/>
                      <a:pt x="960" y="40"/>
                    </a:cubicBezTo>
                    <a:cubicBezTo>
                      <a:pt x="1016" y="0"/>
                      <a:pt x="1132" y="20"/>
                      <a:pt x="1248" y="40"/>
                    </a:cubicBezTo>
                  </a:path>
                </a:pathLst>
              </a:custGeom>
              <a:solidFill>
                <a:srgbClr val="0000FF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276" name="Freeform 52"/>
              <p:cNvSpPr>
                <a:spLocks/>
              </p:cNvSpPr>
              <p:nvPr/>
            </p:nvSpPr>
            <p:spPr bwMode="auto">
              <a:xfrm rot="1612189">
                <a:off x="3792" y="2359"/>
                <a:ext cx="219" cy="86"/>
              </a:xfrm>
              <a:custGeom>
                <a:avLst/>
                <a:gdLst>
                  <a:gd name="T0" fmla="*/ 0 w 1248"/>
                  <a:gd name="T1" fmla="*/ 0 h 760"/>
                  <a:gd name="T2" fmla="*/ 0 w 1248"/>
                  <a:gd name="T3" fmla="*/ 0 h 760"/>
                  <a:gd name="T4" fmla="*/ 0 w 1248"/>
                  <a:gd name="T5" fmla="*/ 0 h 760"/>
                  <a:gd name="T6" fmla="*/ 0 w 1248"/>
                  <a:gd name="T7" fmla="*/ 0 h 760"/>
                  <a:gd name="T8" fmla="*/ 0 w 1248"/>
                  <a:gd name="T9" fmla="*/ 0 h 760"/>
                  <a:gd name="T10" fmla="*/ 0 w 1248"/>
                  <a:gd name="T11" fmla="*/ 0 h 760"/>
                  <a:gd name="T12" fmla="*/ 0 w 1248"/>
                  <a:gd name="T13" fmla="*/ 0 h 760"/>
                  <a:gd name="T14" fmla="*/ 0 w 1248"/>
                  <a:gd name="T15" fmla="*/ 0 h 7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8"/>
                  <a:gd name="T25" fmla="*/ 0 h 760"/>
                  <a:gd name="T26" fmla="*/ 1248 w 1248"/>
                  <a:gd name="T27" fmla="*/ 760 h 7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8" h="760">
                    <a:moveTo>
                      <a:pt x="0" y="760"/>
                    </a:moveTo>
                    <a:cubicBezTo>
                      <a:pt x="96" y="760"/>
                      <a:pt x="192" y="760"/>
                      <a:pt x="240" y="712"/>
                    </a:cubicBezTo>
                    <a:cubicBezTo>
                      <a:pt x="288" y="664"/>
                      <a:pt x="240" y="512"/>
                      <a:pt x="288" y="472"/>
                    </a:cubicBezTo>
                    <a:cubicBezTo>
                      <a:pt x="336" y="432"/>
                      <a:pt x="472" y="512"/>
                      <a:pt x="528" y="472"/>
                    </a:cubicBezTo>
                    <a:cubicBezTo>
                      <a:pt x="584" y="432"/>
                      <a:pt x="560" y="264"/>
                      <a:pt x="624" y="232"/>
                    </a:cubicBezTo>
                    <a:cubicBezTo>
                      <a:pt x="688" y="200"/>
                      <a:pt x="856" y="312"/>
                      <a:pt x="912" y="280"/>
                    </a:cubicBezTo>
                    <a:cubicBezTo>
                      <a:pt x="968" y="248"/>
                      <a:pt x="904" y="80"/>
                      <a:pt x="960" y="40"/>
                    </a:cubicBezTo>
                    <a:cubicBezTo>
                      <a:pt x="1016" y="0"/>
                      <a:pt x="1132" y="20"/>
                      <a:pt x="1248" y="40"/>
                    </a:cubicBezTo>
                  </a:path>
                </a:pathLst>
              </a:custGeom>
              <a:solidFill>
                <a:srgbClr val="0000FF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277" name="Freeform 53"/>
              <p:cNvSpPr>
                <a:spLocks/>
              </p:cNvSpPr>
              <p:nvPr/>
            </p:nvSpPr>
            <p:spPr bwMode="auto">
              <a:xfrm rot="4917376">
                <a:off x="4233" y="2342"/>
                <a:ext cx="88" cy="54"/>
              </a:xfrm>
              <a:custGeom>
                <a:avLst/>
                <a:gdLst>
                  <a:gd name="T0" fmla="*/ 0 w 1248"/>
                  <a:gd name="T1" fmla="*/ 0 h 760"/>
                  <a:gd name="T2" fmla="*/ 0 w 1248"/>
                  <a:gd name="T3" fmla="*/ 0 h 760"/>
                  <a:gd name="T4" fmla="*/ 0 w 1248"/>
                  <a:gd name="T5" fmla="*/ 0 h 760"/>
                  <a:gd name="T6" fmla="*/ 0 w 1248"/>
                  <a:gd name="T7" fmla="*/ 0 h 760"/>
                  <a:gd name="T8" fmla="*/ 0 w 1248"/>
                  <a:gd name="T9" fmla="*/ 0 h 760"/>
                  <a:gd name="T10" fmla="*/ 0 w 1248"/>
                  <a:gd name="T11" fmla="*/ 0 h 760"/>
                  <a:gd name="T12" fmla="*/ 0 w 1248"/>
                  <a:gd name="T13" fmla="*/ 0 h 760"/>
                  <a:gd name="T14" fmla="*/ 0 w 1248"/>
                  <a:gd name="T15" fmla="*/ 0 h 7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8"/>
                  <a:gd name="T25" fmla="*/ 0 h 760"/>
                  <a:gd name="T26" fmla="*/ 1248 w 1248"/>
                  <a:gd name="T27" fmla="*/ 760 h 7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8" h="760">
                    <a:moveTo>
                      <a:pt x="0" y="760"/>
                    </a:moveTo>
                    <a:cubicBezTo>
                      <a:pt x="96" y="760"/>
                      <a:pt x="192" y="760"/>
                      <a:pt x="240" y="712"/>
                    </a:cubicBezTo>
                    <a:cubicBezTo>
                      <a:pt x="288" y="664"/>
                      <a:pt x="240" y="512"/>
                      <a:pt x="288" y="472"/>
                    </a:cubicBezTo>
                    <a:cubicBezTo>
                      <a:pt x="336" y="432"/>
                      <a:pt x="472" y="512"/>
                      <a:pt x="528" y="472"/>
                    </a:cubicBezTo>
                    <a:cubicBezTo>
                      <a:pt x="584" y="432"/>
                      <a:pt x="560" y="264"/>
                      <a:pt x="624" y="232"/>
                    </a:cubicBezTo>
                    <a:cubicBezTo>
                      <a:pt x="688" y="200"/>
                      <a:pt x="856" y="312"/>
                      <a:pt x="912" y="280"/>
                    </a:cubicBezTo>
                    <a:cubicBezTo>
                      <a:pt x="968" y="248"/>
                      <a:pt x="904" y="80"/>
                      <a:pt x="960" y="40"/>
                    </a:cubicBezTo>
                    <a:cubicBezTo>
                      <a:pt x="1016" y="0"/>
                      <a:pt x="1132" y="20"/>
                      <a:pt x="1248" y="40"/>
                    </a:cubicBezTo>
                  </a:path>
                </a:pathLst>
              </a:custGeom>
              <a:solidFill>
                <a:srgbClr val="0000FF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278" name="Freeform 54"/>
              <p:cNvSpPr>
                <a:spLocks/>
              </p:cNvSpPr>
              <p:nvPr/>
            </p:nvSpPr>
            <p:spPr bwMode="auto">
              <a:xfrm rot="16682624" flipH="1">
                <a:off x="4153" y="2442"/>
                <a:ext cx="88" cy="54"/>
              </a:xfrm>
              <a:custGeom>
                <a:avLst/>
                <a:gdLst>
                  <a:gd name="T0" fmla="*/ 0 w 1248"/>
                  <a:gd name="T1" fmla="*/ 0 h 760"/>
                  <a:gd name="T2" fmla="*/ 0 w 1248"/>
                  <a:gd name="T3" fmla="*/ 0 h 760"/>
                  <a:gd name="T4" fmla="*/ 0 w 1248"/>
                  <a:gd name="T5" fmla="*/ 0 h 760"/>
                  <a:gd name="T6" fmla="*/ 0 w 1248"/>
                  <a:gd name="T7" fmla="*/ 0 h 760"/>
                  <a:gd name="T8" fmla="*/ 0 w 1248"/>
                  <a:gd name="T9" fmla="*/ 0 h 760"/>
                  <a:gd name="T10" fmla="*/ 0 w 1248"/>
                  <a:gd name="T11" fmla="*/ 0 h 760"/>
                  <a:gd name="T12" fmla="*/ 0 w 1248"/>
                  <a:gd name="T13" fmla="*/ 0 h 760"/>
                  <a:gd name="T14" fmla="*/ 0 w 1248"/>
                  <a:gd name="T15" fmla="*/ 0 h 7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8"/>
                  <a:gd name="T25" fmla="*/ 0 h 760"/>
                  <a:gd name="T26" fmla="*/ 1248 w 1248"/>
                  <a:gd name="T27" fmla="*/ 760 h 7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8" h="760">
                    <a:moveTo>
                      <a:pt x="0" y="760"/>
                    </a:moveTo>
                    <a:cubicBezTo>
                      <a:pt x="96" y="760"/>
                      <a:pt x="192" y="760"/>
                      <a:pt x="240" y="712"/>
                    </a:cubicBezTo>
                    <a:cubicBezTo>
                      <a:pt x="288" y="664"/>
                      <a:pt x="240" y="512"/>
                      <a:pt x="288" y="472"/>
                    </a:cubicBezTo>
                    <a:cubicBezTo>
                      <a:pt x="336" y="432"/>
                      <a:pt x="472" y="512"/>
                      <a:pt x="528" y="472"/>
                    </a:cubicBezTo>
                    <a:cubicBezTo>
                      <a:pt x="584" y="432"/>
                      <a:pt x="560" y="264"/>
                      <a:pt x="624" y="232"/>
                    </a:cubicBezTo>
                    <a:cubicBezTo>
                      <a:pt x="688" y="200"/>
                      <a:pt x="856" y="312"/>
                      <a:pt x="912" y="280"/>
                    </a:cubicBezTo>
                    <a:cubicBezTo>
                      <a:pt x="968" y="248"/>
                      <a:pt x="904" y="80"/>
                      <a:pt x="960" y="40"/>
                    </a:cubicBezTo>
                    <a:cubicBezTo>
                      <a:pt x="1016" y="0"/>
                      <a:pt x="1132" y="20"/>
                      <a:pt x="1248" y="40"/>
                    </a:cubicBezTo>
                  </a:path>
                </a:pathLst>
              </a:custGeom>
              <a:solidFill>
                <a:srgbClr val="0000FF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cs-CZ"/>
              </a:p>
            </p:txBody>
          </p:sp>
          <p:sp>
            <p:nvSpPr>
              <p:cNvPr id="10279" name="Freeform 55"/>
              <p:cNvSpPr>
                <a:spLocks/>
              </p:cNvSpPr>
              <p:nvPr/>
            </p:nvSpPr>
            <p:spPr bwMode="auto">
              <a:xfrm rot="4917376">
                <a:off x="4001" y="2332"/>
                <a:ext cx="88" cy="54"/>
              </a:xfrm>
              <a:custGeom>
                <a:avLst/>
                <a:gdLst>
                  <a:gd name="T0" fmla="*/ 0 w 1248"/>
                  <a:gd name="T1" fmla="*/ 0 h 760"/>
                  <a:gd name="T2" fmla="*/ 0 w 1248"/>
                  <a:gd name="T3" fmla="*/ 0 h 760"/>
                  <a:gd name="T4" fmla="*/ 0 w 1248"/>
                  <a:gd name="T5" fmla="*/ 0 h 760"/>
                  <a:gd name="T6" fmla="*/ 0 w 1248"/>
                  <a:gd name="T7" fmla="*/ 0 h 760"/>
                  <a:gd name="T8" fmla="*/ 0 w 1248"/>
                  <a:gd name="T9" fmla="*/ 0 h 760"/>
                  <a:gd name="T10" fmla="*/ 0 w 1248"/>
                  <a:gd name="T11" fmla="*/ 0 h 760"/>
                  <a:gd name="T12" fmla="*/ 0 w 1248"/>
                  <a:gd name="T13" fmla="*/ 0 h 760"/>
                  <a:gd name="T14" fmla="*/ 0 w 1248"/>
                  <a:gd name="T15" fmla="*/ 0 h 7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8"/>
                  <a:gd name="T25" fmla="*/ 0 h 760"/>
                  <a:gd name="T26" fmla="*/ 1248 w 1248"/>
                  <a:gd name="T27" fmla="*/ 760 h 7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8" h="760">
                    <a:moveTo>
                      <a:pt x="0" y="760"/>
                    </a:moveTo>
                    <a:cubicBezTo>
                      <a:pt x="96" y="760"/>
                      <a:pt x="192" y="760"/>
                      <a:pt x="240" y="712"/>
                    </a:cubicBezTo>
                    <a:cubicBezTo>
                      <a:pt x="288" y="664"/>
                      <a:pt x="240" y="512"/>
                      <a:pt x="288" y="472"/>
                    </a:cubicBezTo>
                    <a:cubicBezTo>
                      <a:pt x="336" y="432"/>
                      <a:pt x="472" y="512"/>
                      <a:pt x="528" y="472"/>
                    </a:cubicBezTo>
                    <a:cubicBezTo>
                      <a:pt x="584" y="432"/>
                      <a:pt x="560" y="264"/>
                      <a:pt x="624" y="232"/>
                    </a:cubicBezTo>
                    <a:cubicBezTo>
                      <a:pt x="688" y="200"/>
                      <a:pt x="856" y="312"/>
                      <a:pt x="912" y="280"/>
                    </a:cubicBezTo>
                    <a:cubicBezTo>
                      <a:pt x="968" y="248"/>
                      <a:pt x="904" y="80"/>
                      <a:pt x="960" y="40"/>
                    </a:cubicBezTo>
                    <a:cubicBezTo>
                      <a:pt x="1016" y="0"/>
                      <a:pt x="1132" y="20"/>
                      <a:pt x="1248" y="40"/>
                    </a:cubicBezTo>
                  </a:path>
                </a:pathLst>
              </a:custGeom>
              <a:solidFill>
                <a:srgbClr val="0000FF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280" name="Freeform 56"/>
              <p:cNvSpPr>
                <a:spLocks/>
              </p:cNvSpPr>
              <p:nvPr/>
            </p:nvSpPr>
            <p:spPr bwMode="auto">
              <a:xfrm rot="16682624" flipH="1">
                <a:off x="3921" y="2432"/>
                <a:ext cx="88" cy="54"/>
              </a:xfrm>
              <a:custGeom>
                <a:avLst/>
                <a:gdLst>
                  <a:gd name="T0" fmla="*/ 0 w 1248"/>
                  <a:gd name="T1" fmla="*/ 0 h 760"/>
                  <a:gd name="T2" fmla="*/ 0 w 1248"/>
                  <a:gd name="T3" fmla="*/ 0 h 760"/>
                  <a:gd name="T4" fmla="*/ 0 w 1248"/>
                  <a:gd name="T5" fmla="*/ 0 h 760"/>
                  <a:gd name="T6" fmla="*/ 0 w 1248"/>
                  <a:gd name="T7" fmla="*/ 0 h 760"/>
                  <a:gd name="T8" fmla="*/ 0 w 1248"/>
                  <a:gd name="T9" fmla="*/ 0 h 760"/>
                  <a:gd name="T10" fmla="*/ 0 w 1248"/>
                  <a:gd name="T11" fmla="*/ 0 h 760"/>
                  <a:gd name="T12" fmla="*/ 0 w 1248"/>
                  <a:gd name="T13" fmla="*/ 0 h 760"/>
                  <a:gd name="T14" fmla="*/ 0 w 1248"/>
                  <a:gd name="T15" fmla="*/ 0 h 7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8"/>
                  <a:gd name="T25" fmla="*/ 0 h 760"/>
                  <a:gd name="T26" fmla="*/ 1248 w 1248"/>
                  <a:gd name="T27" fmla="*/ 760 h 7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8" h="760">
                    <a:moveTo>
                      <a:pt x="0" y="760"/>
                    </a:moveTo>
                    <a:cubicBezTo>
                      <a:pt x="96" y="760"/>
                      <a:pt x="192" y="760"/>
                      <a:pt x="240" y="712"/>
                    </a:cubicBezTo>
                    <a:cubicBezTo>
                      <a:pt x="288" y="664"/>
                      <a:pt x="240" y="512"/>
                      <a:pt x="288" y="472"/>
                    </a:cubicBezTo>
                    <a:cubicBezTo>
                      <a:pt x="336" y="432"/>
                      <a:pt x="472" y="512"/>
                      <a:pt x="528" y="472"/>
                    </a:cubicBezTo>
                    <a:cubicBezTo>
                      <a:pt x="584" y="432"/>
                      <a:pt x="560" y="264"/>
                      <a:pt x="624" y="232"/>
                    </a:cubicBezTo>
                    <a:cubicBezTo>
                      <a:pt x="688" y="200"/>
                      <a:pt x="856" y="312"/>
                      <a:pt x="912" y="280"/>
                    </a:cubicBezTo>
                    <a:cubicBezTo>
                      <a:pt x="968" y="248"/>
                      <a:pt x="904" y="80"/>
                      <a:pt x="960" y="40"/>
                    </a:cubicBezTo>
                    <a:cubicBezTo>
                      <a:pt x="1016" y="0"/>
                      <a:pt x="1132" y="20"/>
                      <a:pt x="1248" y="40"/>
                    </a:cubicBezTo>
                  </a:path>
                </a:pathLst>
              </a:custGeom>
              <a:solidFill>
                <a:srgbClr val="0000FF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cs-CZ"/>
              </a:p>
            </p:txBody>
          </p:sp>
        </p:grpSp>
        <p:sp>
          <p:nvSpPr>
            <p:cNvPr id="10248" name="Line 58"/>
            <p:cNvSpPr>
              <a:spLocks noChangeShapeType="1"/>
            </p:cNvSpPr>
            <p:nvPr/>
          </p:nvSpPr>
          <p:spPr bwMode="auto">
            <a:xfrm flipV="1">
              <a:off x="5029200" y="1981200"/>
              <a:ext cx="838200" cy="5334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49" name="Line 59"/>
            <p:cNvSpPr>
              <a:spLocks noChangeShapeType="1"/>
            </p:cNvSpPr>
            <p:nvPr/>
          </p:nvSpPr>
          <p:spPr bwMode="auto">
            <a:xfrm flipH="1">
              <a:off x="3446463" y="3651250"/>
              <a:ext cx="481012" cy="4079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50" name="Line 60"/>
            <p:cNvSpPr>
              <a:spLocks noChangeShapeType="1"/>
            </p:cNvSpPr>
            <p:nvPr/>
          </p:nvSpPr>
          <p:spPr bwMode="auto">
            <a:xfrm flipV="1">
              <a:off x="5105400" y="2667000"/>
              <a:ext cx="644525" cy="22542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51" name="Line 61"/>
            <p:cNvSpPr>
              <a:spLocks noChangeShapeType="1"/>
            </p:cNvSpPr>
            <p:nvPr/>
          </p:nvSpPr>
          <p:spPr bwMode="auto">
            <a:xfrm>
              <a:off x="5078413" y="3405188"/>
              <a:ext cx="644525" cy="22542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52" name="Line 62"/>
            <p:cNvSpPr>
              <a:spLocks noChangeShapeType="1"/>
            </p:cNvSpPr>
            <p:nvPr/>
          </p:nvSpPr>
          <p:spPr bwMode="auto">
            <a:xfrm flipH="1" flipV="1">
              <a:off x="3270250" y="2573338"/>
              <a:ext cx="644525" cy="22542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53" name="Line 63"/>
            <p:cNvSpPr>
              <a:spLocks noChangeShapeType="1"/>
            </p:cNvSpPr>
            <p:nvPr/>
          </p:nvSpPr>
          <p:spPr bwMode="auto">
            <a:xfrm flipH="1">
              <a:off x="3243263" y="3311525"/>
              <a:ext cx="644525" cy="22542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54" name="Text Box 36"/>
            <p:cNvSpPr txBox="1">
              <a:spLocks noChangeArrowheads="1"/>
            </p:cNvSpPr>
            <p:nvPr/>
          </p:nvSpPr>
          <p:spPr bwMode="auto">
            <a:xfrm>
              <a:off x="5867400" y="1752599"/>
              <a:ext cx="1759398" cy="1075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>
                <a:buClr>
                  <a:schemeClr val="tx1"/>
                </a:buClr>
                <a:buSzPct val="70000"/>
                <a:buFont typeface="Wingdings" pitchFamily="2" charset="2"/>
                <a:buNone/>
              </a:pPr>
              <a:r>
                <a:rPr lang="en-US" altLang="zh-CN" sz="1600" dirty="0">
                  <a:latin typeface="+mn-lt"/>
                  <a:ea typeface="ＭＳ Ｐゴシック" pitchFamily="34" charset="-128"/>
                  <a:cs typeface="Times New Roman" pitchFamily="18" charset="0"/>
                </a:rPr>
                <a:t>a</a:t>
              </a:r>
              <a:r>
                <a:rPr lang="en-US" altLang="zh-CN" sz="1600" dirty="0" smtClean="0">
                  <a:latin typeface="+mn-lt"/>
                  <a:ea typeface="ＭＳ Ｐゴシック" pitchFamily="34" charset="-128"/>
                  <a:cs typeface="Times New Roman" pitchFamily="18" charset="0"/>
                </a:rPr>
                <a:t>ssociated</a:t>
              </a:r>
            </a:p>
            <a:p>
              <a:pPr>
                <a:buClr>
                  <a:schemeClr val="tx1"/>
                </a:buClr>
                <a:buSzPct val="70000"/>
                <a:buFont typeface="Wingdings" pitchFamily="2" charset="2"/>
                <a:buNone/>
              </a:pPr>
              <a:r>
                <a:rPr lang="en-US" altLang="zh-CN" sz="1600" dirty="0" smtClean="0">
                  <a:latin typeface="+mn-lt"/>
                  <a:ea typeface="ＭＳ Ｐゴシック" pitchFamily="34" charset="-128"/>
                  <a:cs typeface="Times New Roman" pitchFamily="18" charset="0"/>
                </a:rPr>
                <a:t>particles</a:t>
              </a:r>
              <a:endParaRPr lang="en-US" altLang="zh-CN" sz="1600" dirty="0">
                <a:latin typeface="+mn-lt"/>
                <a:ea typeface="ＭＳ Ｐゴシック" pitchFamily="34" charset="-128"/>
                <a:cs typeface="Times New Roman" pitchFamily="18" charset="0"/>
              </a:endParaRPr>
            </a:p>
          </p:txBody>
        </p:sp>
        <p:sp>
          <p:nvSpPr>
            <p:cNvPr id="10255" name="Line 60"/>
            <p:cNvSpPr>
              <a:spLocks noChangeShapeType="1"/>
            </p:cNvSpPr>
            <p:nvPr/>
          </p:nvSpPr>
          <p:spPr bwMode="auto">
            <a:xfrm flipV="1">
              <a:off x="5334000" y="2743200"/>
              <a:ext cx="644525" cy="22542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56" name="Line 60"/>
            <p:cNvSpPr>
              <a:spLocks noChangeShapeType="1"/>
            </p:cNvSpPr>
            <p:nvPr/>
          </p:nvSpPr>
          <p:spPr bwMode="auto">
            <a:xfrm>
              <a:off x="5334000" y="2965450"/>
              <a:ext cx="609600" cy="1555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57" name="Line 60"/>
            <p:cNvSpPr>
              <a:spLocks noChangeShapeType="1"/>
            </p:cNvSpPr>
            <p:nvPr/>
          </p:nvSpPr>
          <p:spPr bwMode="auto">
            <a:xfrm flipV="1">
              <a:off x="5299075" y="2773363"/>
              <a:ext cx="873125" cy="22542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58" name="Line 60"/>
            <p:cNvSpPr>
              <a:spLocks noChangeShapeType="1"/>
            </p:cNvSpPr>
            <p:nvPr/>
          </p:nvSpPr>
          <p:spPr bwMode="auto">
            <a:xfrm>
              <a:off x="5334000" y="2971800"/>
              <a:ext cx="533400" cy="31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10259" name="Group 40"/>
            <p:cNvGrpSpPr>
              <a:grpSpLocks/>
            </p:cNvGrpSpPr>
            <p:nvPr/>
          </p:nvGrpSpPr>
          <p:grpSpPr bwMode="auto">
            <a:xfrm rot="10800000">
              <a:off x="2860675" y="2995613"/>
              <a:ext cx="838200" cy="377825"/>
              <a:chOff x="1371005" y="2743200"/>
              <a:chExt cx="838200" cy="377874"/>
            </a:xfrm>
          </p:grpSpPr>
          <p:sp>
            <p:nvSpPr>
              <p:cNvPr id="10266" name="Line 60"/>
              <p:cNvSpPr>
                <a:spLocks noChangeShapeType="1"/>
              </p:cNvSpPr>
              <p:nvPr/>
            </p:nvSpPr>
            <p:spPr bwMode="auto">
              <a:xfrm flipV="1">
                <a:off x="1371005" y="2743200"/>
                <a:ext cx="643970" cy="225475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267" name="Line 60"/>
              <p:cNvSpPr>
                <a:spLocks noChangeShapeType="1"/>
              </p:cNvSpPr>
              <p:nvPr/>
            </p:nvSpPr>
            <p:spPr bwMode="auto">
              <a:xfrm>
                <a:off x="1371005" y="2965549"/>
                <a:ext cx="609600" cy="155525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268" name="Line 60"/>
              <p:cNvSpPr>
                <a:spLocks noChangeShapeType="1"/>
              </p:cNvSpPr>
              <p:nvPr/>
            </p:nvSpPr>
            <p:spPr bwMode="auto">
              <a:xfrm flipV="1">
                <a:off x="1412835" y="2773942"/>
                <a:ext cx="796370" cy="194732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269" name="Line 60"/>
              <p:cNvSpPr>
                <a:spLocks noChangeShapeType="1"/>
              </p:cNvSpPr>
              <p:nvPr/>
            </p:nvSpPr>
            <p:spPr bwMode="auto">
              <a:xfrm flipV="1">
                <a:off x="1371600" y="2968674"/>
                <a:ext cx="456605" cy="312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0260" name="Line 59"/>
            <p:cNvSpPr>
              <a:spLocks noChangeShapeType="1"/>
            </p:cNvSpPr>
            <p:nvPr/>
          </p:nvSpPr>
          <p:spPr bwMode="auto">
            <a:xfrm>
              <a:off x="4876800" y="4419600"/>
              <a:ext cx="457200" cy="3810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61" name="Line 59"/>
            <p:cNvSpPr>
              <a:spLocks noChangeShapeType="1"/>
            </p:cNvSpPr>
            <p:nvPr/>
          </p:nvSpPr>
          <p:spPr bwMode="auto">
            <a:xfrm flipH="1" flipV="1">
              <a:off x="3505200" y="1752600"/>
              <a:ext cx="457200" cy="5334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" name="Oval 40"/>
            <p:cNvSpPr/>
            <p:nvPr/>
          </p:nvSpPr>
          <p:spPr>
            <a:xfrm>
              <a:off x="2895600" y="2743200"/>
              <a:ext cx="228600" cy="838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2" name="Straight Connector 41"/>
            <p:cNvCxnSpPr>
              <a:stCxn id="41" idx="0"/>
              <a:endCxn id="10269" idx="0"/>
            </p:cNvCxnSpPr>
            <p:nvPr/>
          </p:nvCxnSpPr>
          <p:spPr>
            <a:xfrm>
              <a:off x="3009900" y="2743200"/>
              <a:ext cx="688975" cy="40163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41" idx="4"/>
              <a:endCxn id="10269" idx="0"/>
            </p:cNvCxnSpPr>
            <p:nvPr/>
          </p:nvCxnSpPr>
          <p:spPr>
            <a:xfrm flipV="1">
              <a:off x="3009900" y="3144838"/>
              <a:ext cx="688975" cy="43656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65" name="Text Box 36"/>
            <p:cNvSpPr txBox="1">
              <a:spLocks noChangeArrowheads="1"/>
            </p:cNvSpPr>
            <p:nvPr/>
          </p:nvSpPr>
          <p:spPr bwMode="auto">
            <a:xfrm>
              <a:off x="1111762" y="1485022"/>
              <a:ext cx="2519281" cy="1075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>
                <a:buClr>
                  <a:schemeClr val="tx1"/>
                </a:buClr>
                <a:buSzPct val="70000"/>
                <a:buFont typeface="Wingdings" pitchFamily="2" charset="2"/>
                <a:buNone/>
              </a:pPr>
              <a:r>
                <a:rPr lang="en-US" altLang="zh-CN" sz="1600" dirty="0">
                  <a:latin typeface="+mn-lt"/>
                  <a:ea typeface="ＭＳ Ｐゴシック" pitchFamily="34" charset="-128"/>
                  <a:cs typeface="Times New Roman" pitchFamily="18" charset="0"/>
                </a:rPr>
                <a:t>reconstructed </a:t>
              </a:r>
            </a:p>
            <a:p>
              <a:pPr>
                <a:buClr>
                  <a:schemeClr val="tx1"/>
                </a:buClr>
                <a:buSzPct val="70000"/>
                <a:buFont typeface="Wingdings" pitchFamily="2" charset="2"/>
                <a:buNone/>
              </a:pPr>
              <a:r>
                <a:rPr lang="en-US" altLang="zh-CN" sz="1600" dirty="0">
                  <a:latin typeface="+mn-lt"/>
                  <a:ea typeface="ＭＳ Ｐゴシック" pitchFamily="34" charset="-128"/>
                  <a:cs typeface="Times New Roman" pitchFamily="18" charset="0"/>
                </a:rPr>
                <a:t>trigger jet</a:t>
              </a:r>
            </a:p>
          </p:txBody>
        </p:sp>
      </p:grpSp>
      <p:sp>
        <p:nvSpPr>
          <p:cNvPr id="43" name="Content Placeholder 2"/>
          <p:cNvSpPr txBox="1">
            <a:spLocks/>
          </p:cNvSpPr>
          <p:nvPr/>
        </p:nvSpPr>
        <p:spPr>
          <a:xfrm>
            <a:off x="116225" y="3193253"/>
            <a:ext cx="5608300" cy="28803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cs-CZ" sz="1800" dirty="0" smtClean="0"/>
              <a:t>Jet reconstruction allows more direct access (relative to </a:t>
            </a:r>
            <a:r>
              <a:rPr lang="en-US" altLang="cs-CZ" sz="1800" dirty="0" err="1" smtClean="0"/>
              <a:t>dihadron</a:t>
            </a:r>
            <a:r>
              <a:rPr lang="en-US" altLang="cs-CZ" sz="1800" dirty="0" smtClean="0"/>
              <a:t>) to the </a:t>
            </a:r>
            <a:r>
              <a:rPr lang="en-US" altLang="cs-CZ" sz="1800" dirty="0" err="1" smtClean="0"/>
              <a:t>parton</a:t>
            </a:r>
            <a:r>
              <a:rPr lang="en-US" altLang="cs-CZ" sz="1800" dirty="0" smtClean="0"/>
              <a:t> energy.</a:t>
            </a:r>
          </a:p>
          <a:p>
            <a:r>
              <a:rPr lang="en-US" altLang="cs-CZ" sz="1800" dirty="0" smtClean="0"/>
              <a:t>jet reconstruction: anti-</a:t>
            </a:r>
            <a:r>
              <a:rPr lang="en-US" altLang="cs-CZ" sz="1800" dirty="0" err="1" smtClean="0"/>
              <a:t>k</a:t>
            </a:r>
            <a:r>
              <a:rPr lang="en-US" altLang="cs-CZ" sz="1800" baseline="-25000" dirty="0" err="1" smtClean="0"/>
              <a:t>T</a:t>
            </a:r>
            <a:r>
              <a:rPr lang="en-US" altLang="cs-CZ" sz="1800" dirty="0" smtClean="0"/>
              <a:t> algorithm (R = 0.4)</a:t>
            </a:r>
          </a:p>
          <a:p>
            <a:pPr marL="0" indent="0">
              <a:buNone/>
            </a:pPr>
            <a:r>
              <a:rPr lang="en-US" altLang="cs-CZ" sz="1800" dirty="0" smtClean="0"/>
              <a:t>      with a trigger tower in BEMC with E</a:t>
            </a:r>
            <a:r>
              <a:rPr lang="en-US" altLang="cs-CZ" sz="1800" baseline="-25000" dirty="0" smtClean="0"/>
              <a:t>T</a:t>
            </a:r>
            <a:r>
              <a:rPr lang="en-US" altLang="cs-CZ" sz="1800" dirty="0" smtClean="0"/>
              <a:t> &gt; 6 </a:t>
            </a:r>
            <a:r>
              <a:rPr lang="en-US" altLang="cs-CZ" sz="1800" dirty="0" err="1" smtClean="0"/>
              <a:t>GeV</a:t>
            </a:r>
            <a:r>
              <a:rPr lang="en-US" altLang="cs-CZ" sz="1800" dirty="0" smtClean="0"/>
              <a:t>  </a:t>
            </a:r>
          </a:p>
          <a:p>
            <a:pPr marL="0" indent="0">
              <a:buNone/>
            </a:pPr>
            <a:r>
              <a:rPr lang="en-US" altLang="cs-CZ" sz="1800" dirty="0"/>
              <a:t> </a:t>
            </a:r>
            <a:r>
              <a:rPr lang="en-US" altLang="cs-CZ" sz="1800" dirty="0" smtClean="0"/>
              <a:t>     and constituent tracks/towers with  </a:t>
            </a:r>
            <a:r>
              <a:rPr lang="en-US" altLang="cs-CZ" sz="1800" dirty="0" err="1" smtClean="0"/>
              <a:t>p</a:t>
            </a:r>
            <a:r>
              <a:rPr lang="en-US" altLang="cs-CZ" sz="1800" baseline="-25000" dirty="0" err="1" smtClean="0"/>
              <a:t>T</a:t>
            </a:r>
            <a:r>
              <a:rPr lang="en-US" altLang="cs-CZ" sz="1800" dirty="0"/>
              <a:t>/</a:t>
            </a:r>
            <a:r>
              <a:rPr lang="en-US" altLang="cs-CZ" sz="1800" dirty="0" smtClean="0"/>
              <a:t>E</a:t>
            </a:r>
            <a:r>
              <a:rPr lang="en-US" altLang="cs-CZ" sz="1800" baseline="-25000" dirty="0" smtClean="0"/>
              <a:t>T</a:t>
            </a:r>
            <a:r>
              <a:rPr lang="en-US" altLang="cs-CZ" sz="1800" dirty="0" smtClean="0"/>
              <a:t> </a:t>
            </a:r>
            <a:r>
              <a:rPr lang="en-US" altLang="cs-CZ" sz="1800" dirty="0" smtClean="0"/>
              <a:t>&gt;2 </a:t>
            </a:r>
            <a:r>
              <a:rPr lang="en-US" altLang="cs-CZ" sz="1800" dirty="0" err="1" smtClean="0"/>
              <a:t>GeV</a:t>
            </a:r>
            <a:r>
              <a:rPr lang="en-US" altLang="cs-CZ" sz="1800" dirty="0" smtClean="0"/>
              <a:t> </a:t>
            </a:r>
          </a:p>
          <a:p>
            <a:pPr marL="0" indent="0">
              <a:buNone/>
            </a:pPr>
            <a:r>
              <a:rPr lang="en-US" altLang="cs-CZ" sz="1800" dirty="0"/>
              <a:t> </a:t>
            </a:r>
            <a:r>
              <a:rPr lang="en-US" altLang="cs-CZ" sz="1800" dirty="0" smtClean="0"/>
              <a:t>     to reduce background fluctuations</a:t>
            </a:r>
          </a:p>
          <a:p>
            <a:pPr marL="0" indent="0">
              <a:buNone/>
            </a:pPr>
            <a:r>
              <a:rPr lang="en-US" altLang="cs-CZ" sz="1800" dirty="0"/>
              <a:t> </a:t>
            </a:r>
            <a:r>
              <a:rPr lang="en-US" altLang="cs-CZ" sz="1800" dirty="0" smtClean="0"/>
              <a:t>       </a:t>
            </a:r>
            <a:r>
              <a:rPr lang="en-US" altLang="cs-CZ" sz="1800" dirty="0" smtClean="0">
                <a:sym typeface="Wingdings" panose="05000000000000000000" pitchFamily="2" charset="2"/>
              </a:rPr>
              <a:t>(NOTE: “a highly biased jet population”)</a:t>
            </a:r>
          </a:p>
          <a:p>
            <a:pPr marL="0" indent="0">
              <a:buNone/>
            </a:pPr>
            <a:r>
              <a:rPr lang="en-US" altLang="cs-CZ" sz="1800" dirty="0" smtClean="0"/>
              <a:t>    </a:t>
            </a:r>
          </a:p>
          <a:p>
            <a:r>
              <a:rPr lang="en-US" altLang="cs-CZ" sz="1800" dirty="0" smtClean="0"/>
              <a:t>recoil (away-side) jet fragmentation is unbiased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Physics in the LHC Era - STAR Overview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1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7" y="764704"/>
            <a:ext cx="8924333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253850" y="3844210"/>
            <a:ext cx="4318150" cy="1477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70C0"/>
                </a:solidFill>
                <a:cs typeface="Times New Roman" pitchFamily="18" charset="0"/>
              </a:rPr>
              <a:t>Away-side Gaussian width: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cs typeface="Times New Roman" pitchFamily="18" charset="0"/>
              </a:rPr>
              <a:t>s</a:t>
            </a:r>
            <a:r>
              <a:rPr lang="en-US" dirty="0" smtClean="0">
                <a:cs typeface="Times New Roman" pitchFamily="18" charset="0"/>
              </a:rPr>
              <a:t>uggestive of medium induced broadening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cs typeface="Times New Roman" pitchFamily="18" charset="0"/>
              </a:rPr>
              <a:t>                     </a:t>
            </a:r>
            <a:r>
              <a:rPr lang="en-US" dirty="0" smtClean="0">
                <a:solidFill>
                  <a:srgbClr val="C00000"/>
                </a:solidFill>
                <a:cs typeface="Times New Roman" pitchFamily="18" charset="0"/>
              </a:rPr>
              <a:t>BUT!</a:t>
            </a:r>
            <a:endParaRPr lang="en-US" dirty="0">
              <a:solidFill>
                <a:srgbClr val="C00000"/>
              </a:solidFill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cs typeface="Times New Roman" pitchFamily="18" charset="0"/>
              </a:rPr>
              <a:t>highly depends </a:t>
            </a:r>
            <a:r>
              <a:rPr lang="en-US" dirty="0">
                <a:cs typeface="Times New Roman" pitchFamily="18" charset="0"/>
              </a:rPr>
              <a:t>on </a:t>
            </a:r>
            <a:r>
              <a:rPr lang="en-US" dirty="0" smtClean="0">
                <a:cs typeface="Times New Roman" pitchFamily="18" charset="0"/>
              </a:rPr>
              <a:t>fitting of flow backgrounds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107" y="4221088"/>
            <a:ext cx="41910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73063" y="190500"/>
            <a:ext cx="8428037" cy="700708"/>
          </a:xfrm>
        </p:spPr>
        <p:txBody>
          <a:bodyPr>
            <a:normAutofit fontScale="90000"/>
          </a:bodyPr>
          <a:lstStyle/>
          <a:p>
            <a:r>
              <a:rPr lang="en-US" altLang="cs-CZ" sz="3600" dirty="0" smtClean="0"/>
              <a:t>Quantifying properties of jet-hadron correlations</a:t>
            </a:r>
          </a:p>
        </p:txBody>
      </p:sp>
      <p:sp>
        <p:nvSpPr>
          <p:cNvPr id="10" name="TextBox 17"/>
          <p:cNvSpPr txBox="1"/>
          <p:nvPr/>
        </p:nvSpPr>
        <p:spPr>
          <a:xfrm>
            <a:off x="4782294" y="4945260"/>
            <a:ext cx="4222626" cy="9233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cs typeface="Times New Roman" pitchFamily="18" charset="0"/>
              </a:rPr>
              <a:t>Suppression of high-</a:t>
            </a:r>
            <a:r>
              <a:rPr lang="en-US" dirty="0" err="1">
                <a:cs typeface="Times New Roman" pitchFamily="18" charset="0"/>
              </a:rPr>
              <a:t>p</a:t>
            </a:r>
            <a:r>
              <a:rPr lang="en-US" baseline="-25000" dirty="0" err="1">
                <a:cs typeface="Times New Roman" pitchFamily="18" charset="0"/>
              </a:rPr>
              <a:t>T</a:t>
            </a:r>
            <a:r>
              <a:rPr lang="en-US" dirty="0">
                <a:cs typeface="Times New Roman" pitchFamily="18" charset="0"/>
              </a:rPr>
              <a:t> associated hadron yield </a:t>
            </a:r>
            <a:r>
              <a:rPr lang="en-US" dirty="0" smtClean="0">
                <a:cs typeface="Times New Roman" pitchFamily="18" charset="0"/>
              </a:rPr>
              <a:t>~ </a:t>
            </a:r>
            <a:r>
              <a:rPr lang="en-US" dirty="0">
                <a:cs typeface="Times New Roman" pitchFamily="18" charset="0"/>
              </a:rPr>
              <a:t>balanced </a:t>
            </a:r>
            <a:r>
              <a:rPr lang="en-US" dirty="0" smtClean="0">
                <a:cs typeface="Times New Roman" pitchFamily="18" charset="0"/>
              </a:rPr>
              <a:t>by enhancement of yield at low-</a:t>
            </a:r>
            <a:r>
              <a:rPr lang="en-US" dirty="0" err="1" smtClean="0">
                <a:cs typeface="Times New Roman" pitchFamily="18" charset="0"/>
              </a:rPr>
              <a:t>p</a:t>
            </a:r>
            <a:r>
              <a:rPr lang="en-US" baseline="-25000" dirty="0" err="1" smtClean="0">
                <a:cs typeface="Times New Roman" pitchFamily="18" charset="0"/>
              </a:rPr>
              <a:t>T</a:t>
            </a:r>
            <a:r>
              <a:rPr lang="en-US" dirty="0" err="1" smtClean="0">
                <a:cs typeface="Times New Roman" pitchFamily="18" charset="0"/>
              </a:rPr>
              <a:t>.</a:t>
            </a:r>
            <a:r>
              <a:rPr lang="en-US" dirty="0" smtClean="0">
                <a:cs typeface="Times New Roman" pitchFamily="18" charset="0"/>
              </a:rPr>
              <a:t>  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798107" y="3808054"/>
            <a:ext cx="4041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</a:t>
            </a:r>
            <a:r>
              <a:rPr lang="en-US" dirty="0" smtClean="0">
                <a:solidFill>
                  <a:srgbClr val="0070C0"/>
                </a:solidFill>
              </a:rPr>
              <a:t>way-side </a:t>
            </a:r>
            <a:r>
              <a:rPr lang="en-US" dirty="0" err="1" smtClean="0">
                <a:solidFill>
                  <a:srgbClr val="0070C0"/>
                </a:solidFill>
              </a:rPr>
              <a:t>P</a:t>
            </a:r>
            <a:r>
              <a:rPr lang="en-US" baseline="-25000" dirty="0" err="1" smtClean="0">
                <a:solidFill>
                  <a:srgbClr val="0070C0"/>
                </a:solidFill>
              </a:rPr>
              <a:t>t</a:t>
            </a:r>
            <a:r>
              <a:rPr lang="en-US" dirty="0" smtClean="0">
                <a:solidFill>
                  <a:srgbClr val="0070C0"/>
                </a:solidFill>
              </a:rPr>
              <a:t> difference (</a:t>
            </a:r>
            <a:r>
              <a:rPr lang="en-US" dirty="0" err="1" smtClean="0">
                <a:solidFill>
                  <a:srgbClr val="0070C0"/>
                </a:solidFill>
              </a:rPr>
              <a:t>Au+Au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vs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d+Au</a:t>
            </a:r>
            <a:r>
              <a:rPr lang="en-US" dirty="0" smtClean="0">
                <a:solidFill>
                  <a:srgbClr val="0070C0"/>
                </a:solidFill>
              </a:rPr>
              <a:t>):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39552" y="5878115"/>
            <a:ext cx="8333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The redistribution of energy quantitatively consistent with </a:t>
            </a:r>
            <a:r>
              <a:rPr lang="en-US" sz="2000" dirty="0" err="1" smtClean="0">
                <a:solidFill>
                  <a:srgbClr val="0000FF"/>
                </a:solidFill>
              </a:rPr>
              <a:t>YaJEM</a:t>
            </a:r>
            <a:r>
              <a:rPr lang="en-US" sz="2000" dirty="0" smtClean="0">
                <a:solidFill>
                  <a:srgbClr val="0000FF"/>
                </a:solidFill>
              </a:rPr>
              <a:t>-DE model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of in-medium shower modification.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755576" y="792231"/>
            <a:ext cx="52361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12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STAR, </a:t>
            </a:r>
            <a:r>
              <a:rPr kumimoji="0" lang="en-US" altLang="cs-CZ" sz="12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arXiv</a:t>
            </a:r>
            <a:r>
              <a:rPr kumimoji="0" lang="en-US" altLang="cs-CZ" sz="12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: 1302.6184</a:t>
            </a:r>
            <a:r>
              <a:rPr kumimoji="0" lang="en-US" altLang="cs-CZ" sz="120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;</a:t>
            </a:r>
            <a:r>
              <a:rPr kumimoji="0" lang="en-US" altLang="cs-CZ" sz="12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en-US" altLang="cs-CZ" sz="12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YaJEM</a:t>
            </a:r>
            <a:r>
              <a:rPr kumimoji="0" lang="en-US" altLang="cs-CZ" sz="12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-DE,</a:t>
            </a:r>
            <a:r>
              <a:rPr kumimoji="0" lang="en-US" altLang="cs-CZ" sz="120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T. </a:t>
            </a:r>
            <a:r>
              <a:rPr kumimoji="0" lang="en-US" altLang="cs-CZ" sz="1200" i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Renk</a:t>
            </a:r>
            <a:r>
              <a:rPr kumimoji="0" lang="en-US" altLang="cs-CZ" sz="120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cs-CZ" altLang="cs-CZ" sz="12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en-US" altLang="cs-CZ" sz="12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RC</a:t>
            </a:r>
            <a:r>
              <a:rPr kumimoji="0" lang="en-US" altLang="cs-CZ" sz="120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altLang="cs-CZ" sz="12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87 (2013) 2, 024905 </a:t>
            </a:r>
          </a:p>
        </p:txBody>
      </p:sp>
      <p:sp>
        <p:nvSpPr>
          <p:cNvPr id="13" name="Zástupný symbol pro zápatí 1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Physics in the LHC Era - STAR Overview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14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11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863808" y="3606501"/>
            <a:ext cx="2761488" cy="2884457"/>
            <a:chOff x="2863808" y="3682999"/>
            <a:chExt cx="2761488" cy="2884457"/>
          </a:xfrm>
        </p:grpSpPr>
        <p:pic>
          <p:nvPicPr>
            <p:cNvPr id="5" name="Picture 4" descr="RAAHQ2012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3808" y="3805968"/>
              <a:ext cx="2761488" cy="276148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894667" y="3682999"/>
              <a:ext cx="16160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HQ’12 arxiv</a:t>
              </a:r>
              <a:r>
                <a:rPr lang="en-US" sz="1200" dirty="0"/>
                <a:t>:1304.5945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Inclusive Charged Jet R</a:t>
            </a:r>
            <a:r>
              <a:rPr lang="en-US" baseline="-25000" dirty="0" smtClean="0"/>
              <a:t>AA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56" y="915641"/>
            <a:ext cx="5728657" cy="307752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Jet reconstruction method similar to ALICE</a:t>
            </a:r>
          </a:p>
          <a:p>
            <a:pPr lvl="1"/>
            <a:r>
              <a:rPr lang="en-US" dirty="0" smtClean="0"/>
              <a:t>dominant uncertainty: tracking efficiency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R</a:t>
            </a:r>
            <a:r>
              <a:rPr lang="en-US" baseline="-25000" dirty="0" smtClean="0">
                <a:solidFill>
                  <a:srgbClr val="3366FF"/>
                </a:solidFill>
              </a:rPr>
              <a:t>AA</a:t>
            </a:r>
            <a:r>
              <a:rPr lang="en-US" dirty="0" smtClean="0">
                <a:solidFill>
                  <a:srgbClr val="3366FF"/>
                </a:solidFill>
              </a:rPr>
              <a:t> &gt; 0.5 for </a:t>
            </a:r>
            <a:r>
              <a:rPr lang="en-US" dirty="0" err="1" smtClean="0">
                <a:solidFill>
                  <a:srgbClr val="3366FF"/>
                </a:solidFill>
              </a:rPr>
              <a:t>Au+Au</a:t>
            </a:r>
            <a:r>
              <a:rPr lang="en-US" dirty="0" smtClean="0">
                <a:solidFill>
                  <a:srgbClr val="3366FF"/>
                </a:solidFill>
              </a:rPr>
              <a:t> at 200GeV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R</a:t>
            </a:r>
            <a:r>
              <a:rPr lang="en-US" baseline="-25000" dirty="0" smtClean="0">
                <a:solidFill>
                  <a:srgbClr val="3366FF"/>
                </a:solidFill>
              </a:rPr>
              <a:t>AA</a:t>
            </a:r>
            <a:r>
              <a:rPr lang="en-US" dirty="0" smtClean="0">
                <a:solidFill>
                  <a:srgbClr val="3366FF"/>
                </a:solidFill>
              </a:rPr>
              <a:t>(RHIC) &gt; R</a:t>
            </a:r>
            <a:r>
              <a:rPr lang="en-US" baseline="-25000" dirty="0" smtClean="0">
                <a:solidFill>
                  <a:srgbClr val="3366FF"/>
                </a:solidFill>
              </a:rPr>
              <a:t>AA</a:t>
            </a:r>
            <a:r>
              <a:rPr lang="en-US" dirty="0" smtClean="0">
                <a:solidFill>
                  <a:srgbClr val="3366FF"/>
                </a:solidFill>
              </a:rPr>
              <a:t>(LHC)</a:t>
            </a:r>
          </a:p>
          <a:p>
            <a:pPr marL="520700" lvl="1" indent="-290513"/>
            <a:r>
              <a:rPr lang="en-US" dirty="0" smtClean="0"/>
              <a:t>at same jet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endParaRPr lang="en-US" dirty="0" smtClean="0"/>
          </a:p>
          <a:p>
            <a:r>
              <a:rPr lang="en-US" dirty="0" smtClean="0">
                <a:solidFill>
                  <a:srgbClr val="3366FF"/>
                </a:solidFill>
              </a:rPr>
              <a:t>Central R</a:t>
            </a:r>
            <a:r>
              <a:rPr lang="en-US" baseline="-25000" dirty="0" smtClean="0">
                <a:solidFill>
                  <a:srgbClr val="3366FF"/>
                </a:solidFill>
              </a:rPr>
              <a:t>AA</a:t>
            </a:r>
            <a:r>
              <a:rPr lang="en-US" dirty="0" smtClean="0">
                <a:solidFill>
                  <a:srgbClr val="3366FF"/>
                </a:solidFill>
              </a:rPr>
              <a:t> value increase with size of jet R ?</a:t>
            </a:r>
          </a:p>
          <a:p>
            <a:pPr marL="520700" lvl="1" indent="-230188"/>
            <a:r>
              <a:rPr lang="en-US" dirty="0" smtClean="0"/>
              <a:t>uncertainties large</a:t>
            </a:r>
          </a:p>
          <a:p>
            <a:pPr marL="520700" lvl="1" indent="-230188"/>
            <a:r>
              <a:rPr lang="en-US" dirty="0" smtClean="0"/>
              <a:t>careful assessment of correlated/uncorrelated errors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Physics in the LHC Era - STAR Overview</a:t>
            </a:r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864332" y="315097"/>
            <a:ext cx="3216674" cy="2066544"/>
            <a:chOff x="5717739" y="315097"/>
            <a:chExt cx="3216674" cy="2066544"/>
          </a:xfrm>
        </p:grpSpPr>
        <p:pic>
          <p:nvPicPr>
            <p:cNvPr id="12" name="Picture 11" descr="unf_charged_RAA_R0.2_pythiaPrior_pTthresh7.0_60.pn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7739" y="315097"/>
              <a:ext cx="3216674" cy="2066544"/>
            </a:xfrm>
            <a:prstGeom prst="rect">
              <a:avLst/>
            </a:prstGeom>
          </p:spPr>
        </p:pic>
        <p:sp>
          <p:nvSpPr>
            <p:cNvPr id="38" name="TextShape 4"/>
            <p:cNvSpPr txBox="1"/>
            <p:nvPr/>
          </p:nvSpPr>
          <p:spPr>
            <a:xfrm>
              <a:off x="7213188" y="870858"/>
              <a:ext cx="824098" cy="181148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r>
                <a:rPr lang="en-US" dirty="0">
                  <a:solidFill>
                    <a:srgbClr val="000000"/>
                  </a:solidFill>
                </a:rPr>
                <a:t>R=0.2</a:t>
              </a:r>
              <a:endParaRPr dirty="0"/>
            </a:p>
          </p:txBody>
        </p:sp>
        <p:sp>
          <p:nvSpPr>
            <p:cNvPr id="39" name="Line 9"/>
            <p:cNvSpPr/>
            <p:nvPr/>
          </p:nvSpPr>
          <p:spPr>
            <a:xfrm>
              <a:off x="6115909" y="1506462"/>
              <a:ext cx="2229077" cy="0"/>
            </a:xfrm>
            <a:prstGeom prst="line">
              <a:avLst/>
            </a:prstGeom>
            <a:ln w="36000">
              <a:solidFill>
                <a:srgbClr val="FF0000"/>
              </a:solidFill>
              <a:round/>
            </a:ln>
          </p:spPr>
        </p:sp>
      </p:grpSp>
      <p:grpSp>
        <p:nvGrpSpPr>
          <p:cNvPr id="15" name="Group 14"/>
          <p:cNvGrpSpPr/>
          <p:nvPr/>
        </p:nvGrpSpPr>
        <p:grpSpPr>
          <a:xfrm>
            <a:off x="5927326" y="2244312"/>
            <a:ext cx="3216674" cy="2066544"/>
            <a:chOff x="5780733" y="2244312"/>
            <a:chExt cx="3216674" cy="2066544"/>
          </a:xfrm>
        </p:grpSpPr>
        <p:pic>
          <p:nvPicPr>
            <p:cNvPr id="14" name="Picture 13" descr="unf_charged_RAA_R0.3_pythiaPrior_pTthresh7.0_60.pn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0733" y="2244312"/>
              <a:ext cx="3216674" cy="2066544"/>
            </a:xfrm>
            <a:prstGeom prst="rect">
              <a:avLst/>
            </a:prstGeom>
          </p:spPr>
        </p:pic>
        <p:sp>
          <p:nvSpPr>
            <p:cNvPr id="42" name="TextShape 5"/>
            <p:cNvSpPr txBox="1"/>
            <p:nvPr/>
          </p:nvSpPr>
          <p:spPr>
            <a:xfrm>
              <a:off x="7183610" y="2884714"/>
              <a:ext cx="835532" cy="90434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r>
                <a:rPr lang="en-US" dirty="0">
                  <a:solidFill>
                    <a:srgbClr val="000000"/>
                  </a:solidFill>
                </a:rPr>
                <a:t>R=0.3</a:t>
              </a:r>
              <a:endParaRPr dirty="0"/>
            </a:p>
          </p:txBody>
        </p:sp>
        <p:sp>
          <p:nvSpPr>
            <p:cNvPr id="43" name="Line 10"/>
            <p:cNvSpPr/>
            <p:nvPr/>
          </p:nvSpPr>
          <p:spPr>
            <a:xfrm>
              <a:off x="6166569" y="3315305"/>
              <a:ext cx="2217418" cy="0"/>
            </a:xfrm>
            <a:prstGeom prst="line">
              <a:avLst/>
            </a:prstGeom>
            <a:ln w="36000">
              <a:solidFill>
                <a:srgbClr val="FF0000"/>
              </a:solidFill>
              <a:round/>
            </a:ln>
          </p:spPr>
        </p:sp>
      </p:grpSp>
      <p:grpSp>
        <p:nvGrpSpPr>
          <p:cNvPr id="17" name="Group 16"/>
          <p:cNvGrpSpPr/>
          <p:nvPr/>
        </p:nvGrpSpPr>
        <p:grpSpPr>
          <a:xfrm>
            <a:off x="5846048" y="4332613"/>
            <a:ext cx="3216674" cy="2066544"/>
            <a:chOff x="5699455" y="4332613"/>
            <a:chExt cx="3216674" cy="2066544"/>
          </a:xfrm>
        </p:grpSpPr>
        <p:pic>
          <p:nvPicPr>
            <p:cNvPr id="16" name="Picture 15" descr="unf_charged_RAA_R0.4_pythiaPrior_pTthresh7.0_60.pn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9455" y="4332613"/>
              <a:ext cx="3216674" cy="2066544"/>
            </a:xfrm>
            <a:prstGeom prst="rect">
              <a:avLst/>
            </a:prstGeom>
          </p:spPr>
        </p:pic>
        <p:sp>
          <p:nvSpPr>
            <p:cNvPr id="46" name="TextShape 6"/>
            <p:cNvSpPr txBox="1"/>
            <p:nvPr/>
          </p:nvSpPr>
          <p:spPr>
            <a:xfrm>
              <a:off x="6921914" y="4959673"/>
              <a:ext cx="879515" cy="229184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r>
                <a:rPr lang="en-US" dirty="0">
                  <a:solidFill>
                    <a:srgbClr val="000000"/>
                  </a:solidFill>
                </a:rPr>
                <a:t>R=0.4</a:t>
              </a:r>
              <a:endParaRPr dirty="0"/>
            </a:p>
          </p:txBody>
        </p:sp>
        <p:sp>
          <p:nvSpPr>
            <p:cNvPr id="47" name="Line 11"/>
            <p:cNvSpPr/>
            <p:nvPr/>
          </p:nvSpPr>
          <p:spPr>
            <a:xfrm>
              <a:off x="6090496" y="5259595"/>
              <a:ext cx="2194558" cy="0"/>
            </a:xfrm>
            <a:prstGeom prst="line">
              <a:avLst/>
            </a:prstGeom>
            <a:ln w="36000">
              <a:solidFill>
                <a:srgbClr val="FF0000"/>
              </a:solidFill>
              <a:round/>
            </a:ln>
          </p:spPr>
        </p:sp>
      </p:grpSp>
      <p:pic>
        <p:nvPicPr>
          <p:cNvPr id="10" name="Picture 9" descr="unf_charged_RAA_R0.2_pythiaPrior_pTthresh5.0_alice6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97" y="3687002"/>
            <a:ext cx="2679192" cy="267919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15</a:t>
            </a:fld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Picture 794"/>
          <p:cNvPicPr/>
          <p:nvPr/>
        </p:nvPicPr>
        <p:blipFill>
          <a:blip r:embed="rId2"/>
          <a:stretch>
            <a:fillRect/>
          </a:stretch>
        </p:blipFill>
        <p:spPr>
          <a:xfrm>
            <a:off x="609599" y="839227"/>
            <a:ext cx="3962401" cy="3551798"/>
          </a:xfrm>
          <a:prstGeom prst="rect">
            <a:avLst/>
          </a:prstGeom>
        </p:spPr>
      </p:pic>
      <p:sp>
        <p:nvSpPr>
          <p:cNvPr id="796" name="CustomShape 1"/>
          <p:cNvSpPr/>
          <p:nvPr/>
        </p:nvSpPr>
        <p:spPr>
          <a:xfrm>
            <a:off x="290631" y="251144"/>
            <a:ext cx="8751245" cy="1055524"/>
          </a:xfrm>
          <a:prstGeom prst="rect">
            <a:avLst/>
          </a:prstGeom>
        </p:spPr>
        <p:txBody>
          <a:bodyPr wrap="none" lIns="81639" tIns="66291" rIns="81639" bIns="40820"/>
          <a:lstStyle/>
          <a:p>
            <a:pPr>
              <a:lnSpc>
                <a:spcPct val="93000"/>
              </a:lnSpc>
            </a:pPr>
            <a:r>
              <a:rPr lang="en-US" sz="2500" dirty="0">
                <a:solidFill>
                  <a:srgbClr val="0070C0"/>
                </a:solidFill>
                <a:latin typeface="Arial"/>
                <a:ea typeface="Droid Sans Fallback"/>
              </a:rPr>
              <a:t>Comparison with ALICE results</a:t>
            </a:r>
            <a:endParaRPr dirty="0"/>
          </a:p>
        </p:txBody>
      </p:sp>
      <p:sp>
        <p:nvSpPr>
          <p:cNvPr id="797" name="CustomShape 2"/>
          <p:cNvSpPr/>
          <p:nvPr/>
        </p:nvSpPr>
        <p:spPr>
          <a:xfrm>
            <a:off x="370309" y="841611"/>
            <a:ext cx="8580785" cy="980"/>
          </a:xfrm>
          <a:prstGeom prst="rect">
            <a:avLst/>
          </a:prstGeom>
          <a:ln w="9360">
            <a:solidFill>
              <a:srgbClr val="0084D1"/>
            </a:solidFill>
            <a:round/>
          </a:ln>
        </p:spPr>
      </p:sp>
      <p:pic>
        <p:nvPicPr>
          <p:cNvPr id="798" name="Picture 797"/>
          <p:cNvPicPr/>
          <p:nvPr/>
        </p:nvPicPr>
        <p:blipFill>
          <a:blip r:embed="rId3"/>
          <a:stretch>
            <a:fillRect/>
          </a:stretch>
        </p:blipFill>
        <p:spPr>
          <a:xfrm>
            <a:off x="5019675" y="918863"/>
            <a:ext cx="3437633" cy="3472162"/>
          </a:xfrm>
          <a:prstGeom prst="rect">
            <a:avLst/>
          </a:prstGeom>
        </p:spPr>
      </p:pic>
      <p:sp>
        <p:nvSpPr>
          <p:cNvPr id="799" name="CustomShape 3"/>
          <p:cNvSpPr/>
          <p:nvPr/>
        </p:nvSpPr>
        <p:spPr>
          <a:xfrm>
            <a:off x="718086" y="4356897"/>
            <a:ext cx="4880961" cy="382105"/>
          </a:xfrm>
          <a:prstGeom prst="rect">
            <a:avLst/>
          </a:prstGeom>
        </p:spPr>
        <p:txBody>
          <a:bodyPr lIns="81639" tIns="40820" rIns="81639" bIns="40820"/>
          <a:lstStyle/>
          <a:p>
            <a:pPr>
              <a:lnSpc>
                <a:spcPct val="100000"/>
              </a:lnSpc>
              <a:buSzPct val="25000"/>
            </a:pPr>
            <a:endParaRPr dirty="0"/>
          </a:p>
        </p:txBody>
      </p:sp>
      <p:sp>
        <p:nvSpPr>
          <p:cNvPr id="800" name="CustomShape 4"/>
          <p:cNvSpPr/>
          <p:nvPr/>
        </p:nvSpPr>
        <p:spPr>
          <a:xfrm>
            <a:off x="7014074" y="4391025"/>
            <a:ext cx="2034676" cy="438150"/>
          </a:xfrm>
          <a:prstGeom prst="rect">
            <a:avLst/>
          </a:prstGeom>
        </p:spPr>
        <p:txBody>
          <a:bodyPr lIns="81639" tIns="40820" rIns="81639" bIns="40820"/>
          <a:lstStyle/>
          <a:p>
            <a:r>
              <a:rPr lang="en-US" sz="1200" dirty="0">
                <a:solidFill>
                  <a:srgbClr val="0066CC"/>
                </a:solidFill>
              </a:rPr>
              <a:t>M. </a:t>
            </a:r>
            <a:r>
              <a:rPr lang="en-US" sz="1200" dirty="0" err="1">
                <a:solidFill>
                  <a:srgbClr val="0066CC"/>
                </a:solidFill>
              </a:rPr>
              <a:t>Verweij</a:t>
            </a:r>
            <a:r>
              <a:rPr lang="en-US" sz="1200" dirty="0">
                <a:solidFill>
                  <a:srgbClr val="0066CC"/>
                </a:solidFill>
              </a:rPr>
              <a:t> (ALICE)</a:t>
            </a:r>
            <a:endParaRPr sz="1200" dirty="0"/>
          </a:p>
          <a:p>
            <a:r>
              <a:rPr lang="en-US" sz="1200" dirty="0">
                <a:solidFill>
                  <a:srgbClr val="0066CC"/>
                </a:solidFill>
              </a:rPr>
              <a:t>NPA 904-905 (2013) 1015c</a:t>
            </a:r>
            <a:endParaRPr sz="1200" dirty="0"/>
          </a:p>
          <a:p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133518" y="4391025"/>
            <a:ext cx="8323790" cy="1754326"/>
          </a:xfrm>
          <a:prstGeom prst="rect">
            <a:avLst/>
          </a:prstGeom>
          <a:noFill/>
        </p:spPr>
        <p:txBody>
          <a:bodyPr wrap="square" tIns="0" bIns="91440" rtlCol="0">
            <a:spAutoFit/>
          </a:bodyPr>
          <a:lstStyle/>
          <a:p>
            <a:pPr>
              <a:lnSpc>
                <a:spcPct val="100000"/>
              </a:lnSpc>
              <a:buSzPct val="25000"/>
            </a:pPr>
            <a:r>
              <a:rPr lang="en-US" dirty="0"/>
              <a:t>Charged jet</a:t>
            </a:r>
            <a:r>
              <a:rPr lang="en-US" i="1" dirty="0"/>
              <a:t> R</a:t>
            </a:r>
            <a:r>
              <a:rPr lang="en-US" dirty="0"/>
              <a:t>AA:</a:t>
            </a:r>
          </a:p>
          <a:p>
            <a:pPr marL="742950" lvl="1" indent="-28575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i="1" dirty="0"/>
              <a:t>R</a:t>
            </a:r>
            <a:r>
              <a:rPr lang="en-US" baseline="-25000" dirty="0"/>
              <a:t>AA</a:t>
            </a:r>
            <a:r>
              <a:rPr lang="en-US" dirty="0"/>
              <a:t>   </a:t>
            </a:r>
            <a:r>
              <a:rPr lang="en-US" dirty="0" smtClean="0"/>
              <a:t>&gt;~  </a:t>
            </a:r>
            <a:r>
              <a:rPr lang="en-US" dirty="0"/>
              <a:t>0.5</a:t>
            </a:r>
          </a:p>
          <a:p>
            <a:pPr marL="742950" lvl="1" indent="-28575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i="1" dirty="0"/>
              <a:t>R</a:t>
            </a:r>
            <a:r>
              <a:rPr lang="en-US" baseline="-25000" dirty="0"/>
              <a:t>AA</a:t>
            </a:r>
            <a:r>
              <a:rPr lang="en-US" dirty="0"/>
              <a:t> appears to be larger at RHIC (25-30GeV/c) than at the LHC (</a:t>
            </a:r>
            <a:r>
              <a:rPr lang="en-US" dirty="0" smtClean="0"/>
              <a:t>30 - 40GeV/c</a:t>
            </a:r>
            <a:r>
              <a:rPr lang="en-US" dirty="0"/>
              <a:t>)</a:t>
            </a:r>
          </a:p>
          <a:p>
            <a:pPr marL="742950" lvl="1" indent="-28575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Growth </a:t>
            </a:r>
            <a:r>
              <a:rPr lang="en-US" dirty="0"/>
              <a:t>in central value with increasing </a:t>
            </a:r>
            <a:r>
              <a:rPr lang="en-US" i="1" dirty="0"/>
              <a:t>R?</a:t>
            </a:r>
            <a:r>
              <a:rPr lang="en-US" dirty="0"/>
              <a:t> </a:t>
            </a:r>
          </a:p>
          <a:p>
            <a:pPr marL="742950" lvl="1" indent="-28575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(need to assess correlated and uncorrelated </a:t>
            </a:r>
            <a:r>
              <a:rPr lang="en-US" dirty="0" err="1"/>
              <a:t>uncert</a:t>
            </a:r>
            <a:r>
              <a:rPr lang="en-US" dirty="0"/>
              <a:t>. for definitive statement)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0631" y="5686675"/>
            <a:ext cx="8300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Next Steps: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Cross check with other unfolding methods (Singular Value Decomposition)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Full jets – incorporating BEMC, use triggered data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3895" y="3898873"/>
            <a:ext cx="14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Strongly biased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By </a:t>
            </a:r>
            <a:r>
              <a:rPr lang="en-US" sz="1400" dirty="0" err="1" smtClean="0">
                <a:solidFill>
                  <a:srgbClr val="FF0000"/>
                </a:solidFill>
              </a:rPr>
              <a:t>P</a:t>
            </a:r>
            <a:r>
              <a:rPr lang="en-US" sz="1400" baseline="-25000" dirty="0" err="1" smtClean="0">
                <a:solidFill>
                  <a:srgbClr val="FF0000"/>
                </a:solidFill>
              </a:rPr>
              <a:t>T</a:t>
            </a:r>
            <a:r>
              <a:rPr lang="en-US" sz="1400" baseline="30000" dirty="0" err="1" smtClean="0">
                <a:solidFill>
                  <a:srgbClr val="FF0000"/>
                </a:solidFill>
              </a:rPr>
              <a:t>leading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1441345">
            <a:off x="1521891" y="1764597"/>
            <a:ext cx="656980" cy="21892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510725"/>
            <a:ext cx="2895600" cy="365125"/>
          </a:xfrm>
        </p:spPr>
        <p:txBody>
          <a:bodyPr/>
          <a:lstStyle/>
          <a:p>
            <a:r>
              <a:rPr lang="en-US" dirty="0" smtClean="0"/>
              <a:t>Physics in the LHC Era - STAR Overview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16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888037" y="2002190"/>
            <a:ext cx="3021013" cy="2053343"/>
            <a:chOff x="5888037" y="4415190"/>
            <a:chExt cx="3021013" cy="2053343"/>
          </a:xfrm>
        </p:grpSpPr>
        <p:pic>
          <p:nvPicPr>
            <p:cNvPr id="3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88037" y="4596165"/>
              <a:ext cx="2509838" cy="1522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Line 13"/>
            <p:cNvSpPr>
              <a:spLocks noChangeShapeType="1"/>
            </p:cNvSpPr>
            <p:nvPr/>
          </p:nvSpPr>
          <p:spPr bwMode="auto">
            <a:xfrm flipV="1">
              <a:off x="7818438" y="4956527"/>
              <a:ext cx="128587" cy="781050"/>
            </a:xfrm>
            <a:prstGeom prst="line">
              <a:avLst/>
            </a:prstGeom>
            <a:noFill/>
            <a:ln w="28575">
              <a:solidFill>
                <a:srgbClr val="D6009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9" name="Group 14"/>
            <p:cNvGrpSpPr>
              <a:grpSpLocks/>
            </p:cNvGrpSpPr>
            <p:nvPr/>
          </p:nvGrpSpPr>
          <p:grpSpPr bwMode="auto">
            <a:xfrm rot="4431282" flipV="1">
              <a:off x="7704138" y="5855052"/>
              <a:ext cx="420687" cy="65087"/>
              <a:chOff x="2291" y="2513"/>
              <a:chExt cx="1199" cy="188"/>
            </a:xfrm>
          </p:grpSpPr>
          <p:sp>
            <p:nvSpPr>
              <p:cNvPr id="49" name="Freeform 15"/>
              <p:cNvSpPr>
                <a:spLocks/>
              </p:cNvSpPr>
              <p:nvPr/>
            </p:nvSpPr>
            <p:spPr bwMode="auto">
              <a:xfrm>
                <a:off x="2291" y="2513"/>
                <a:ext cx="317" cy="178"/>
              </a:xfrm>
              <a:custGeom>
                <a:avLst/>
                <a:gdLst>
                  <a:gd name="T0" fmla="*/ 0 w 317"/>
                  <a:gd name="T1" fmla="*/ 95 h 178"/>
                  <a:gd name="T2" fmla="*/ 19 w 317"/>
                  <a:gd name="T3" fmla="*/ 32 h 178"/>
                  <a:gd name="T4" fmla="*/ 146 w 317"/>
                  <a:gd name="T5" fmla="*/ 0 h 178"/>
                  <a:gd name="T6" fmla="*/ 247 w 317"/>
                  <a:gd name="T7" fmla="*/ 25 h 178"/>
                  <a:gd name="T8" fmla="*/ 298 w 317"/>
                  <a:gd name="T9" fmla="*/ 139 h 178"/>
                  <a:gd name="T10" fmla="*/ 241 w 317"/>
                  <a:gd name="T11" fmla="*/ 171 h 178"/>
                  <a:gd name="T12" fmla="*/ 241 w 317"/>
                  <a:gd name="T13" fmla="*/ 32 h 178"/>
                  <a:gd name="T14" fmla="*/ 317 w 317"/>
                  <a:gd name="T15" fmla="*/ 13 h 17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7"/>
                  <a:gd name="T25" fmla="*/ 0 h 178"/>
                  <a:gd name="T26" fmla="*/ 317 w 317"/>
                  <a:gd name="T27" fmla="*/ 178 h 17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rgbClr val="0000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6"/>
              <p:cNvSpPr>
                <a:spLocks/>
              </p:cNvSpPr>
              <p:nvPr/>
            </p:nvSpPr>
            <p:spPr bwMode="auto">
              <a:xfrm>
                <a:off x="2513" y="2515"/>
                <a:ext cx="317" cy="178"/>
              </a:xfrm>
              <a:custGeom>
                <a:avLst/>
                <a:gdLst>
                  <a:gd name="T0" fmla="*/ 0 w 317"/>
                  <a:gd name="T1" fmla="*/ 95 h 178"/>
                  <a:gd name="T2" fmla="*/ 19 w 317"/>
                  <a:gd name="T3" fmla="*/ 32 h 178"/>
                  <a:gd name="T4" fmla="*/ 146 w 317"/>
                  <a:gd name="T5" fmla="*/ 0 h 178"/>
                  <a:gd name="T6" fmla="*/ 247 w 317"/>
                  <a:gd name="T7" fmla="*/ 25 h 178"/>
                  <a:gd name="T8" fmla="*/ 298 w 317"/>
                  <a:gd name="T9" fmla="*/ 139 h 178"/>
                  <a:gd name="T10" fmla="*/ 241 w 317"/>
                  <a:gd name="T11" fmla="*/ 171 h 178"/>
                  <a:gd name="T12" fmla="*/ 241 w 317"/>
                  <a:gd name="T13" fmla="*/ 32 h 178"/>
                  <a:gd name="T14" fmla="*/ 317 w 317"/>
                  <a:gd name="T15" fmla="*/ 13 h 17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7"/>
                  <a:gd name="T25" fmla="*/ 0 h 178"/>
                  <a:gd name="T26" fmla="*/ 317 w 317"/>
                  <a:gd name="T27" fmla="*/ 178 h 17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rgbClr val="0000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7"/>
              <p:cNvSpPr>
                <a:spLocks/>
              </p:cNvSpPr>
              <p:nvPr/>
            </p:nvSpPr>
            <p:spPr bwMode="auto">
              <a:xfrm>
                <a:off x="2737" y="2513"/>
                <a:ext cx="317" cy="178"/>
              </a:xfrm>
              <a:custGeom>
                <a:avLst/>
                <a:gdLst>
                  <a:gd name="T0" fmla="*/ 0 w 317"/>
                  <a:gd name="T1" fmla="*/ 95 h 178"/>
                  <a:gd name="T2" fmla="*/ 19 w 317"/>
                  <a:gd name="T3" fmla="*/ 32 h 178"/>
                  <a:gd name="T4" fmla="*/ 146 w 317"/>
                  <a:gd name="T5" fmla="*/ 0 h 178"/>
                  <a:gd name="T6" fmla="*/ 247 w 317"/>
                  <a:gd name="T7" fmla="*/ 25 h 178"/>
                  <a:gd name="T8" fmla="*/ 298 w 317"/>
                  <a:gd name="T9" fmla="*/ 139 h 178"/>
                  <a:gd name="T10" fmla="*/ 241 w 317"/>
                  <a:gd name="T11" fmla="*/ 171 h 178"/>
                  <a:gd name="T12" fmla="*/ 241 w 317"/>
                  <a:gd name="T13" fmla="*/ 32 h 178"/>
                  <a:gd name="T14" fmla="*/ 317 w 317"/>
                  <a:gd name="T15" fmla="*/ 13 h 17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7"/>
                  <a:gd name="T25" fmla="*/ 0 h 178"/>
                  <a:gd name="T26" fmla="*/ 317 w 317"/>
                  <a:gd name="T27" fmla="*/ 178 h 17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rgbClr val="0000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8"/>
              <p:cNvSpPr>
                <a:spLocks/>
              </p:cNvSpPr>
              <p:nvPr/>
            </p:nvSpPr>
            <p:spPr bwMode="auto">
              <a:xfrm>
                <a:off x="2957" y="2517"/>
                <a:ext cx="317" cy="178"/>
              </a:xfrm>
              <a:custGeom>
                <a:avLst/>
                <a:gdLst>
                  <a:gd name="T0" fmla="*/ 0 w 317"/>
                  <a:gd name="T1" fmla="*/ 95 h 178"/>
                  <a:gd name="T2" fmla="*/ 19 w 317"/>
                  <a:gd name="T3" fmla="*/ 32 h 178"/>
                  <a:gd name="T4" fmla="*/ 146 w 317"/>
                  <a:gd name="T5" fmla="*/ 0 h 178"/>
                  <a:gd name="T6" fmla="*/ 247 w 317"/>
                  <a:gd name="T7" fmla="*/ 25 h 178"/>
                  <a:gd name="T8" fmla="*/ 298 w 317"/>
                  <a:gd name="T9" fmla="*/ 139 h 178"/>
                  <a:gd name="T10" fmla="*/ 241 w 317"/>
                  <a:gd name="T11" fmla="*/ 171 h 178"/>
                  <a:gd name="T12" fmla="*/ 241 w 317"/>
                  <a:gd name="T13" fmla="*/ 32 h 178"/>
                  <a:gd name="T14" fmla="*/ 317 w 317"/>
                  <a:gd name="T15" fmla="*/ 13 h 17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7"/>
                  <a:gd name="T25" fmla="*/ 0 h 178"/>
                  <a:gd name="T26" fmla="*/ 317 w 317"/>
                  <a:gd name="T27" fmla="*/ 178 h 17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rgbClr val="0000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9"/>
              <p:cNvSpPr>
                <a:spLocks/>
              </p:cNvSpPr>
              <p:nvPr/>
            </p:nvSpPr>
            <p:spPr bwMode="auto">
              <a:xfrm>
                <a:off x="3173" y="2523"/>
                <a:ext cx="317" cy="178"/>
              </a:xfrm>
              <a:custGeom>
                <a:avLst/>
                <a:gdLst>
                  <a:gd name="T0" fmla="*/ 0 w 317"/>
                  <a:gd name="T1" fmla="*/ 95 h 178"/>
                  <a:gd name="T2" fmla="*/ 19 w 317"/>
                  <a:gd name="T3" fmla="*/ 32 h 178"/>
                  <a:gd name="T4" fmla="*/ 146 w 317"/>
                  <a:gd name="T5" fmla="*/ 0 h 178"/>
                  <a:gd name="T6" fmla="*/ 247 w 317"/>
                  <a:gd name="T7" fmla="*/ 25 h 178"/>
                  <a:gd name="T8" fmla="*/ 298 w 317"/>
                  <a:gd name="T9" fmla="*/ 139 h 178"/>
                  <a:gd name="T10" fmla="*/ 241 w 317"/>
                  <a:gd name="T11" fmla="*/ 171 h 178"/>
                  <a:gd name="T12" fmla="*/ 241 w 317"/>
                  <a:gd name="T13" fmla="*/ 32 h 178"/>
                  <a:gd name="T14" fmla="*/ 317 w 317"/>
                  <a:gd name="T15" fmla="*/ 13 h 17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7"/>
                  <a:gd name="T25" fmla="*/ 0 h 178"/>
                  <a:gd name="T26" fmla="*/ 317 w 317"/>
                  <a:gd name="T27" fmla="*/ 178 h 17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rgbClr val="0000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0" name="Oval 20"/>
            <p:cNvSpPr>
              <a:spLocks noChangeArrowheads="1"/>
            </p:cNvSpPr>
            <p:nvPr/>
          </p:nvSpPr>
          <p:spPr bwMode="auto">
            <a:xfrm>
              <a:off x="7818438" y="4835877"/>
              <a:ext cx="193675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30"/>
            <p:cNvSpPr>
              <a:spLocks noChangeShapeType="1"/>
            </p:cNvSpPr>
            <p:nvPr/>
          </p:nvSpPr>
          <p:spPr bwMode="auto">
            <a:xfrm flipV="1">
              <a:off x="7947026" y="4596165"/>
              <a:ext cx="385762" cy="23971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31"/>
            <p:cNvSpPr>
              <a:spLocks noChangeShapeType="1"/>
            </p:cNvSpPr>
            <p:nvPr/>
          </p:nvSpPr>
          <p:spPr bwMode="auto">
            <a:xfrm>
              <a:off x="8012113" y="4896202"/>
              <a:ext cx="385762" cy="11906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Rectangle 40"/>
            <p:cNvSpPr>
              <a:spLocks noChangeArrowheads="1"/>
            </p:cNvSpPr>
            <p:nvPr/>
          </p:nvSpPr>
          <p:spPr bwMode="auto">
            <a:xfrm>
              <a:off x="8332788" y="4415190"/>
              <a:ext cx="527050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500" b="1" dirty="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en-US" sz="1500" b="1" baseline="30000" dirty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  <a:r>
                <a:rPr lang="en-US" sz="1500" b="1" dirty="0">
                  <a:solidFill>
                    <a:srgbClr val="000000"/>
                  </a:solidFill>
                  <a:latin typeface="Times New Roman" pitchFamily="18" charset="0"/>
                </a:rPr>
                <a:t>/</a:t>
              </a:r>
              <a:r>
                <a:rPr lang="en-US" sz="1500" b="1" dirty="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</a:t>
              </a:r>
              <a:r>
                <a:rPr lang="en-US" sz="1500" b="1" baseline="30000" dirty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</a:p>
          </p:txBody>
        </p:sp>
        <p:sp>
          <p:nvSpPr>
            <p:cNvPr id="44" name="Rectangle 41"/>
            <p:cNvSpPr>
              <a:spLocks noChangeArrowheads="1"/>
            </p:cNvSpPr>
            <p:nvPr/>
          </p:nvSpPr>
          <p:spPr bwMode="auto">
            <a:xfrm>
              <a:off x="8332788" y="4958115"/>
              <a:ext cx="576262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500" b="1" dirty="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en-US" sz="1500" b="1" baseline="30000" dirty="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  <a:r>
                <a:rPr lang="en-US" sz="1500" b="1" dirty="0">
                  <a:solidFill>
                    <a:srgbClr val="000000"/>
                  </a:solidFill>
                  <a:latin typeface="Times New Roman" pitchFamily="18" charset="0"/>
                </a:rPr>
                <a:t>/</a:t>
              </a:r>
              <a:r>
                <a:rPr lang="en-US" sz="1500" b="1" dirty="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</a:t>
              </a:r>
              <a:r>
                <a:rPr lang="en-US" sz="1500" b="1" baseline="30000" dirty="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45" name="Rectangle 47"/>
            <p:cNvSpPr>
              <a:spLocks noChangeArrowheads="1"/>
            </p:cNvSpPr>
            <p:nvPr/>
          </p:nvSpPr>
          <p:spPr bwMode="auto">
            <a:xfrm>
              <a:off x="7432675" y="5196240"/>
              <a:ext cx="385762" cy="17938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Rectangle 48"/>
            <p:cNvSpPr>
              <a:spLocks noChangeArrowheads="1"/>
            </p:cNvSpPr>
            <p:nvPr/>
          </p:nvSpPr>
          <p:spPr bwMode="auto">
            <a:xfrm>
              <a:off x="7947026" y="5256565"/>
              <a:ext cx="385762" cy="17938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Rectangle 23"/>
            <p:cNvSpPr>
              <a:spLocks noChangeArrowheads="1"/>
            </p:cNvSpPr>
            <p:nvPr/>
          </p:nvSpPr>
          <p:spPr bwMode="auto">
            <a:xfrm>
              <a:off x="6302904" y="6071658"/>
              <a:ext cx="2057401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i="1" dirty="0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  <a:r>
                <a:rPr lang="en-US" sz="2000" i="1" dirty="0" smtClean="0">
                  <a:solidFill>
                    <a:srgbClr val="000000"/>
                  </a:solidFill>
                  <a:latin typeface="Times New Roman" pitchFamily="18" charset="0"/>
                </a:rPr>
                <a:t>eavy </a:t>
              </a:r>
              <a:r>
                <a:rPr lang="en-US" sz="2000" i="1" dirty="0" err="1">
                  <a:solidFill>
                    <a:srgbClr val="000000"/>
                  </a:solidFill>
                  <a:latin typeface="Times New Roman" pitchFamily="18" charset="0"/>
                </a:rPr>
                <a:t>quarkonia</a:t>
              </a:r>
              <a:endParaRPr lang="en-US" sz="2000" i="1" dirty="0">
                <a:solidFill>
                  <a:srgbClr val="000000"/>
                </a:solidFill>
                <a:latin typeface="Symbol" pitchFamily="18" charset="2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999162" y="4360964"/>
            <a:ext cx="3144838" cy="1855847"/>
            <a:chOff x="5867400" y="2208565"/>
            <a:chExt cx="3144838" cy="1855847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67400" y="2322865"/>
              <a:ext cx="2239963" cy="148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Line 6"/>
            <p:cNvSpPr>
              <a:spLocks noChangeShapeType="1"/>
            </p:cNvSpPr>
            <p:nvPr/>
          </p:nvSpPr>
          <p:spPr bwMode="auto">
            <a:xfrm rot="282832" flipH="1">
              <a:off x="7380287" y="2668940"/>
              <a:ext cx="280987" cy="228600"/>
            </a:xfrm>
            <a:prstGeom prst="line">
              <a:avLst/>
            </a:prstGeom>
            <a:noFill/>
            <a:ln w="28575">
              <a:solidFill>
                <a:srgbClr val="D6009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 rot="282832" flipH="1">
              <a:off x="7380287" y="2837215"/>
              <a:ext cx="339725" cy="55562"/>
            </a:xfrm>
            <a:prstGeom prst="line">
              <a:avLst/>
            </a:prstGeom>
            <a:noFill/>
            <a:ln w="28575">
              <a:solidFill>
                <a:srgbClr val="D6009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 rot="2361888" flipH="1">
              <a:off x="7391400" y="3083277"/>
              <a:ext cx="280987" cy="228600"/>
            </a:xfrm>
            <a:prstGeom prst="line">
              <a:avLst/>
            </a:prstGeom>
            <a:noFill/>
            <a:ln w="28575">
              <a:solidFill>
                <a:srgbClr val="D6009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9"/>
            <p:cNvSpPr>
              <a:spLocks noChangeShapeType="1"/>
            </p:cNvSpPr>
            <p:nvPr/>
          </p:nvSpPr>
          <p:spPr bwMode="auto">
            <a:xfrm rot="2361888" flipH="1">
              <a:off x="7339012" y="3254727"/>
              <a:ext cx="341312" cy="53975"/>
            </a:xfrm>
            <a:prstGeom prst="line">
              <a:avLst/>
            </a:prstGeom>
            <a:noFill/>
            <a:ln w="28575">
              <a:solidFill>
                <a:srgbClr val="D6009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0"/>
            <p:cNvSpPr>
              <a:spLocks noChangeShapeType="1"/>
            </p:cNvSpPr>
            <p:nvPr/>
          </p:nvSpPr>
          <p:spPr bwMode="auto">
            <a:xfrm>
              <a:off x="7548563" y="2894365"/>
              <a:ext cx="0" cy="285750"/>
            </a:xfrm>
            <a:prstGeom prst="line">
              <a:avLst/>
            </a:prstGeom>
            <a:noFill/>
            <a:ln w="3175">
              <a:solidFill>
                <a:srgbClr val="D6009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Oval 11"/>
            <p:cNvSpPr>
              <a:spLocks noChangeArrowheads="1"/>
            </p:cNvSpPr>
            <p:nvPr/>
          </p:nvSpPr>
          <p:spPr bwMode="auto">
            <a:xfrm>
              <a:off x="7604126" y="2551465"/>
              <a:ext cx="168275" cy="17145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12"/>
            <p:cNvSpPr>
              <a:spLocks noChangeArrowheads="1"/>
            </p:cNvSpPr>
            <p:nvPr/>
          </p:nvSpPr>
          <p:spPr bwMode="auto">
            <a:xfrm>
              <a:off x="7604126" y="3351565"/>
              <a:ext cx="168275" cy="17145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3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63222989"/>
                </p:ext>
              </p:extLst>
            </p:nvPr>
          </p:nvGraphicFramePr>
          <p:xfrm>
            <a:off x="7650163" y="2365727"/>
            <a:ext cx="177800" cy="185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3" name="Equation" r:id="rId5" imgW="482400" imgH="495000" progId="Equation.3">
                    <p:embed/>
                  </p:oleObj>
                </mc:Choice>
                <mc:Fallback>
                  <p:oleObj name="Equation" r:id="rId5" imgW="482400" imgH="495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50163" y="2365727"/>
                          <a:ext cx="177800" cy="1857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 Box 22"/>
            <p:cNvSpPr txBox="1">
              <a:spLocks noChangeArrowheads="1"/>
            </p:cNvSpPr>
            <p:nvPr/>
          </p:nvSpPr>
          <p:spPr bwMode="auto">
            <a:xfrm>
              <a:off x="7491413" y="3432527"/>
              <a:ext cx="4254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b="1">
                  <a:solidFill>
                    <a:schemeClr val="bg2"/>
                  </a:solidFill>
                  <a:latin typeface="Times New Roman" pitchFamily="18" charset="0"/>
                </a:rPr>
                <a:t>D</a:t>
              </a:r>
              <a:r>
                <a:rPr lang="en-US" b="1" baseline="30000">
                  <a:solidFill>
                    <a:schemeClr val="bg2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 flipV="1">
              <a:off x="7715251" y="2322865"/>
              <a:ext cx="336550" cy="228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>
              <a:off x="7772401" y="2665765"/>
              <a:ext cx="334962" cy="1143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auto">
            <a:xfrm flipV="1">
              <a:off x="7772401" y="2494315"/>
              <a:ext cx="671512" cy="1143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27"/>
            <p:cNvSpPr>
              <a:spLocks noChangeShapeType="1"/>
            </p:cNvSpPr>
            <p:nvPr/>
          </p:nvSpPr>
          <p:spPr bwMode="auto">
            <a:xfrm flipV="1">
              <a:off x="7715251" y="3122965"/>
              <a:ext cx="392112" cy="228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9"/>
            <p:cNvSpPr>
              <a:spLocks noChangeShapeType="1"/>
            </p:cNvSpPr>
            <p:nvPr/>
          </p:nvSpPr>
          <p:spPr bwMode="auto">
            <a:xfrm>
              <a:off x="7772401" y="3465865"/>
              <a:ext cx="334962" cy="1143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7996238" y="2208565"/>
              <a:ext cx="279400" cy="44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>
                  <a:latin typeface="Times New Roman" pitchFamily="18" charset="0"/>
                </a:rPr>
                <a:t>K</a:t>
              </a:r>
              <a:r>
                <a:rPr lang="en-US" sz="1400" baseline="30000" dirty="0"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31" name="Text Box 33"/>
            <p:cNvSpPr txBox="1">
              <a:spLocks noChangeArrowheads="1"/>
            </p:cNvSpPr>
            <p:nvPr/>
          </p:nvSpPr>
          <p:spPr bwMode="auto">
            <a:xfrm>
              <a:off x="8077201" y="3375377"/>
              <a:ext cx="50482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Symbol" pitchFamily="18" charset="2"/>
                  <a:sym typeface="Symbol" pitchFamily="18" charset="2"/>
                </a:rPr>
                <a:t></a:t>
              </a:r>
              <a:endParaRPr lang="en-US" b="1" baseline="-25000">
                <a:latin typeface="Monotype Corsiva" pitchFamily="66" charset="0"/>
                <a:sym typeface="Symbol" pitchFamily="18" charset="2"/>
              </a:endParaRPr>
            </a:p>
          </p:txBody>
        </p:sp>
        <p:grpSp>
          <p:nvGrpSpPr>
            <p:cNvPr id="32" name="Group 34"/>
            <p:cNvGrpSpPr>
              <a:grpSpLocks/>
            </p:cNvGrpSpPr>
            <p:nvPr/>
          </p:nvGrpSpPr>
          <p:grpSpPr bwMode="auto">
            <a:xfrm>
              <a:off x="8051801" y="2608615"/>
              <a:ext cx="504825" cy="366712"/>
              <a:chOff x="2496" y="2208"/>
              <a:chExt cx="432" cy="212"/>
            </a:xfrm>
          </p:grpSpPr>
          <p:sp>
            <p:nvSpPr>
              <p:cNvPr id="54" name="Text Box 35"/>
              <p:cNvSpPr txBox="1">
                <a:spLocks noChangeArrowheads="1"/>
              </p:cNvSpPr>
              <p:nvPr/>
            </p:nvSpPr>
            <p:spPr bwMode="auto">
              <a:xfrm>
                <a:off x="2496" y="2208"/>
                <a:ext cx="43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>
                    <a:latin typeface="Symbol" pitchFamily="18" charset="2"/>
                    <a:sym typeface="Symbol" pitchFamily="18" charset="2"/>
                  </a:rPr>
                  <a:t></a:t>
                </a:r>
                <a:r>
                  <a:rPr lang="en-US" b="1" baseline="-25000" dirty="0">
                    <a:latin typeface="Monotype Corsiva" pitchFamily="66" charset="0"/>
                    <a:sym typeface="Symbol" pitchFamily="18" charset="2"/>
                  </a:rPr>
                  <a:t>l</a:t>
                </a:r>
              </a:p>
            </p:txBody>
          </p:sp>
          <p:sp>
            <p:nvSpPr>
              <p:cNvPr id="55" name="Line 36"/>
              <p:cNvSpPr>
                <a:spLocks noChangeShapeType="1"/>
              </p:cNvSpPr>
              <p:nvPr/>
            </p:nvSpPr>
            <p:spPr bwMode="auto">
              <a:xfrm flipV="1">
                <a:off x="2544" y="2256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" name="Text Box 37"/>
            <p:cNvSpPr txBox="1">
              <a:spLocks noChangeArrowheads="1"/>
            </p:cNvSpPr>
            <p:nvPr/>
          </p:nvSpPr>
          <p:spPr bwMode="auto">
            <a:xfrm>
              <a:off x="8037182" y="2967721"/>
              <a:ext cx="279400" cy="44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K</a:t>
              </a:r>
              <a:r>
                <a:rPr lang="en-US" sz="1400" baseline="30000">
                  <a:latin typeface="Times New Roman" pitchFamily="18" charset="0"/>
                </a:rPr>
                <a:t>-</a:t>
              </a:r>
            </a:p>
          </p:txBody>
        </p:sp>
        <p:sp>
          <p:nvSpPr>
            <p:cNvPr id="34" name="Rectangle 38"/>
            <p:cNvSpPr>
              <a:spLocks noChangeArrowheads="1"/>
            </p:cNvSpPr>
            <p:nvPr/>
          </p:nvSpPr>
          <p:spPr bwMode="auto">
            <a:xfrm>
              <a:off x="8443913" y="2322865"/>
              <a:ext cx="568325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500" b="1" dirty="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en-US" sz="1500" b="1" baseline="30000" dirty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  <a:r>
                <a:rPr lang="en-US" sz="1500" b="1" dirty="0">
                  <a:solidFill>
                    <a:srgbClr val="000000"/>
                  </a:solidFill>
                  <a:latin typeface="Times New Roman" pitchFamily="18" charset="0"/>
                </a:rPr>
                <a:t>/</a:t>
              </a:r>
              <a:r>
                <a:rPr lang="en-US" sz="1500" b="1" dirty="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</a:t>
              </a:r>
              <a:r>
                <a:rPr lang="en-US" sz="1500" b="1" baseline="30000" dirty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</a:p>
          </p:txBody>
        </p:sp>
        <p:sp>
          <p:nvSpPr>
            <p:cNvPr id="35" name="Rectangle 45"/>
            <p:cNvSpPr>
              <a:spLocks noChangeArrowheads="1"/>
            </p:cNvSpPr>
            <p:nvPr/>
          </p:nvSpPr>
          <p:spPr bwMode="auto">
            <a:xfrm>
              <a:off x="7267575" y="2951515"/>
              <a:ext cx="223837" cy="1714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46"/>
            <p:cNvSpPr>
              <a:spLocks noChangeArrowheads="1"/>
            </p:cNvSpPr>
            <p:nvPr/>
          </p:nvSpPr>
          <p:spPr bwMode="auto">
            <a:xfrm>
              <a:off x="7604126" y="2894365"/>
              <a:ext cx="392112" cy="2286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Rectangle 54"/>
            <p:cNvSpPr>
              <a:spLocks noChangeArrowheads="1"/>
            </p:cNvSpPr>
            <p:nvPr/>
          </p:nvSpPr>
          <p:spPr bwMode="auto">
            <a:xfrm>
              <a:off x="6269037" y="3664302"/>
              <a:ext cx="220980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i="1" dirty="0" smtClean="0">
                  <a:latin typeface="Times New Roman" pitchFamily="18" charset="0"/>
                </a:rPr>
                <a:t>open </a:t>
              </a:r>
              <a:r>
                <a:rPr lang="en-US" sz="2000" i="1" dirty="0">
                  <a:latin typeface="Times New Roman" pitchFamily="18" charset="0"/>
                </a:rPr>
                <a:t>heavy flavor</a:t>
              </a:r>
              <a:endParaRPr lang="en-US" sz="2000" i="1" dirty="0">
                <a:latin typeface="Symbol" pitchFamily="18" charset="2"/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Heavy-Flavor Measurements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03197" y="1198739"/>
            <a:ext cx="7473247" cy="5136444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Heavy Flavor primarily from initial hard scattering</a:t>
            </a:r>
          </a:p>
          <a:p>
            <a:pPr marL="512763" lvl="1" indent="-225425"/>
            <a:r>
              <a:rPr lang="en-US" sz="2000" dirty="0" smtClean="0"/>
              <a:t>important probe for studying properties of the QGP</a:t>
            </a:r>
          </a:p>
          <a:p>
            <a:pPr marL="512763" lvl="1" indent="-225425"/>
            <a:r>
              <a:rPr lang="en-US" sz="2000" dirty="0" smtClean="0"/>
              <a:t>sensitive to the initial gluon distribution &amp; density</a:t>
            </a:r>
          </a:p>
          <a:p>
            <a:pPr marL="512763" lvl="1" indent="-225425"/>
            <a:r>
              <a:rPr lang="en-US" sz="2000" dirty="0" err="1" smtClean="0"/>
              <a:t>parton</a:t>
            </a:r>
            <a:r>
              <a:rPr lang="en-US" sz="2000" dirty="0" smtClean="0"/>
              <a:t> energy loss in the medium</a:t>
            </a:r>
          </a:p>
          <a:p>
            <a:r>
              <a:rPr lang="en-US" sz="2400" dirty="0" smtClean="0">
                <a:solidFill>
                  <a:srgbClr val="3366FF"/>
                </a:solidFill>
              </a:rPr>
              <a:t>Hadronic decay</a:t>
            </a:r>
          </a:p>
          <a:p>
            <a:pPr marL="512763" lvl="1" indent="-225425"/>
            <a:r>
              <a:rPr lang="en-US" sz="2000" dirty="0" smtClean="0"/>
              <a:t>small branching ratio</a:t>
            </a:r>
          </a:p>
          <a:p>
            <a:pPr marL="512763" lvl="1" indent="-225425"/>
            <a:r>
              <a:rPr lang="en-US" sz="2000" dirty="0" smtClean="0"/>
              <a:t>fully reconstructed</a:t>
            </a:r>
          </a:p>
          <a:p>
            <a:pPr marL="635000" lvl="2" indent="-184150"/>
            <a:r>
              <a:rPr lang="en-US" sz="1600" dirty="0" smtClean="0"/>
              <a:t>direct access to heavy quark kinematics</a:t>
            </a:r>
          </a:p>
          <a:p>
            <a:pPr marL="512763" lvl="1" indent="-225425"/>
            <a:r>
              <a:rPr lang="en-US" sz="2000" dirty="0" smtClean="0"/>
              <a:t>large combinatorial background (if no secondary vertex)</a:t>
            </a:r>
          </a:p>
          <a:p>
            <a:r>
              <a:rPr lang="en-US" sz="2400" dirty="0" smtClean="0">
                <a:solidFill>
                  <a:srgbClr val="3366FF"/>
                </a:solidFill>
              </a:rPr>
              <a:t>Semi-leptonic decay</a:t>
            </a:r>
          </a:p>
          <a:p>
            <a:pPr marL="512763" lvl="1" indent="-225425"/>
            <a:r>
              <a:rPr lang="en-US" sz="2000" dirty="0" smtClean="0"/>
              <a:t>large branching ratio</a:t>
            </a:r>
          </a:p>
          <a:p>
            <a:pPr marL="512763" lvl="1" indent="-225425"/>
            <a:r>
              <a:rPr lang="en-US" sz="2000" dirty="0" smtClean="0"/>
              <a:t>single e</a:t>
            </a:r>
            <a:r>
              <a:rPr lang="en-US" sz="2000" baseline="30000" dirty="0" smtClean="0"/>
              <a:t>±</a:t>
            </a:r>
            <a:r>
              <a:rPr lang="en-US" sz="2000" dirty="0" smtClean="0"/>
              <a:t>: indirect access to kinematics</a:t>
            </a:r>
          </a:p>
          <a:p>
            <a:pPr marL="512763" lvl="1" indent="-225425"/>
            <a:r>
              <a:rPr lang="en-US" sz="2000" dirty="0" smtClean="0"/>
              <a:t>background from conversion and light hadron decay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Physics in the LHC Era - STAR Overview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17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9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-76200"/>
            <a:ext cx="9067800" cy="1143000"/>
          </a:xfrm>
        </p:spPr>
        <p:txBody>
          <a:bodyPr/>
          <a:lstStyle/>
          <a:p>
            <a:pPr eaLnBrk="1" hangingPunct="1"/>
            <a:r>
              <a:rPr lang="en-US" altLang="cs-CZ" sz="3200" smtClean="0"/>
              <a:t>Open charm production in p+p </a:t>
            </a:r>
          </a:p>
        </p:txBody>
      </p:sp>
      <p:pic>
        <p:nvPicPr>
          <p:cNvPr id="3174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036638"/>
            <a:ext cx="5976937" cy="423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Obdélník 1"/>
          <p:cNvSpPr>
            <a:spLocks noChangeArrowheads="1"/>
          </p:cNvSpPr>
          <p:nvPr/>
        </p:nvSpPr>
        <p:spPr bwMode="auto">
          <a:xfrm>
            <a:off x="323850" y="5805488"/>
            <a:ext cx="87487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cs-CZ"/>
              <a:t>Measurements in p+p provide constraints for the pQCD calculations.</a:t>
            </a:r>
          </a:p>
          <a:p>
            <a:pPr eaLnBrk="1" hangingPunct="1"/>
            <a:r>
              <a:rPr lang="en-US" altLang="cs-CZ"/>
              <a:t>D</a:t>
            </a:r>
            <a:r>
              <a:rPr lang="en-US" altLang="cs-CZ" baseline="30000"/>
              <a:t>0</a:t>
            </a:r>
            <a:r>
              <a:rPr lang="en-US" altLang="cs-CZ"/>
              <a:t> and D* cross section  consistent with FONLL upper limit at 200 and 500 GeV.</a:t>
            </a:r>
          </a:p>
        </p:txBody>
      </p:sp>
      <p:sp>
        <p:nvSpPr>
          <p:cNvPr id="31750" name="Obdélník 3"/>
          <p:cNvSpPr>
            <a:spLocks noChangeArrowheads="1"/>
          </p:cNvSpPr>
          <p:nvPr/>
        </p:nvSpPr>
        <p:spPr bwMode="auto">
          <a:xfrm>
            <a:off x="593725" y="5224463"/>
            <a:ext cx="82089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cs-CZ" sz="1200" dirty="0"/>
              <a:t>FONLL: Fixed Order plus Next-to-Leading </a:t>
            </a:r>
            <a:r>
              <a:rPr lang="cs-CZ" altLang="cs-CZ" sz="1200" dirty="0"/>
              <a:t>Logarithm calculation, </a:t>
            </a:r>
            <a:r>
              <a:rPr lang="el-GR" altLang="cs-CZ" sz="1200" dirty="0"/>
              <a:t>μ</a:t>
            </a:r>
            <a:r>
              <a:rPr lang="cs-CZ" altLang="cs-CZ" sz="1200" dirty="0"/>
              <a:t>F = </a:t>
            </a:r>
            <a:r>
              <a:rPr lang="el-GR" altLang="cs-CZ" sz="1200" dirty="0"/>
              <a:t>μ</a:t>
            </a:r>
            <a:r>
              <a:rPr lang="cs-CZ" altLang="cs-CZ" sz="1200" dirty="0"/>
              <a:t>R = mc, |y| &lt; 1,</a:t>
            </a:r>
          </a:p>
          <a:p>
            <a:pPr eaLnBrk="1" hangingPunct="1"/>
            <a:r>
              <a:rPr lang="cs-CZ" altLang="cs-CZ" sz="1200" i="1" dirty="0"/>
              <a:t>R. Nelson, R. Vogt, A. D. Frawley, arXiv:</a:t>
            </a:r>
            <a:r>
              <a:rPr lang="en-US" altLang="cs-CZ" sz="1200" i="1" dirty="0"/>
              <a:t> </a:t>
            </a:r>
            <a:r>
              <a:rPr lang="cs-CZ" altLang="cs-CZ" sz="1200" i="1" dirty="0"/>
              <a:t>1210.4610 </a:t>
            </a:r>
            <a:endParaRPr lang="cs-CZ" altLang="cs-CZ" sz="1200" dirty="0"/>
          </a:p>
        </p:txBody>
      </p:sp>
      <p:sp>
        <p:nvSpPr>
          <p:cNvPr id="9" name="Zástupný symbol pro zápatí 4"/>
          <p:cNvSpPr txBox="1">
            <a:spLocks/>
          </p:cNvSpPr>
          <p:nvPr/>
        </p:nvSpPr>
        <p:spPr>
          <a:xfrm>
            <a:off x="3124200" y="6451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in the LHC Era - STAR Overview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18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4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>
          <a:xfrm>
            <a:off x="373062" y="-76200"/>
            <a:ext cx="8082169" cy="852488"/>
          </a:xfrm>
        </p:spPr>
        <p:txBody>
          <a:bodyPr/>
          <a:lstStyle/>
          <a:p>
            <a:pPr eaLnBrk="1" hangingPunct="1"/>
            <a:r>
              <a:rPr lang="en-US" altLang="cs-CZ" sz="3200" dirty="0" smtClean="0"/>
              <a:t>Open charm production in </a:t>
            </a:r>
            <a:r>
              <a:rPr lang="en-US" altLang="cs-CZ" sz="3200" dirty="0" err="1" smtClean="0"/>
              <a:t>Au+Au</a:t>
            </a:r>
            <a:r>
              <a:rPr lang="en-US" altLang="cs-CZ" sz="3200" dirty="0" smtClean="0"/>
              <a:t> </a:t>
            </a:r>
            <a:r>
              <a:rPr lang="en-US" altLang="cs-CZ" sz="2400" dirty="0" smtClean="0"/>
              <a:t>(</a:t>
            </a:r>
            <a:r>
              <a:rPr lang="en-US" altLang="cs-CZ" sz="2400" dirty="0" smtClean="0"/>
              <a:t>Had. </a:t>
            </a:r>
            <a:r>
              <a:rPr lang="en-US" altLang="cs-CZ" sz="2400" dirty="0" smtClean="0"/>
              <a:t>channel) 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633788"/>
            <a:ext cx="3944937" cy="447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667000"/>
            <a:ext cx="3938588" cy="3199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Obdélník 1"/>
          <p:cNvSpPr>
            <a:spLocks noChangeArrowheads="1"/>
          </p:cNvSpPr>
          <p:nvPr/>
        </p:nvSpPr>
        <p:spPr bwMode="auto">
          <a:xfrm>
            <a:off x="106363" y="4997250"/>
            <a:ext cx="5026025" cy="14779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cs-CZ" dirty="0">
                <a:solidFill>
                  <a:srgbClr val="0000FF"/>
                </a:solidFill>
              </a:rPr>
              <a:t>production of D mesons in </a:t>
            </a:r>
            <a:r>
              <a:rPr lang="en-US" altLang="cs-CZ" dirty="0" err="1">
                <a:solidFill>
                  <a:srgbClr val="0000FF"/>
                </a:solidFill>
              </a:rPr>
              <a:t>Au+Au</a:t>
            </a:r>
            <a:r>
              <a:rPr lang="en-US" altLang="cs-CZ" dirty="0">
                <a:solidFill>
                  <a:srgbClr val="0000FF"/>
                </a:solidFill>
              </a:rPr>
              <a:t> collisions:</a:t>
            </a:r>
          </a:p>
          <a:p>
            <a:pPr eaLnBrk="1" hangingPunct="1"/>
            <a:r>
              <a:rPr lang="en-US" altLang="cs-CZ" dirty="0"/>
              <a:t>high-</a:t>
            </a:r>
            <a:r>
              <a:rPr lang="en-US" altLang="cs-CZ" dirty="0" err="1"/>
              <a:t>p</a:t>
            </a:r>
            <a:r>
              <a:rPr lang="en-US" altLang="cs-CZ" baseline="-25000" dirty="0" err="1"/>
              <a:t>T</a:t>
            </a:r>
            <a:r>
              <a:rPr lang="en-US" altLang="cs-CZ" dirty="0"/>
              <a:t>:  suppression  in (semi)central collisions</a:t>
            </a:r>
          </a:p>
          <a:p>
            <a:pPr eaLnBrk="1" hangingPunct="1"/>
            <a:r>
              <a:rPr lang="en-US" altLang="cs-CZ" dirty="0"/>
              <a:t>              consistent with light hadrons</a:t>
            </a:r>
          </a:p>
          <a:p>
            <a:pPr eaLnBrk="1" hangingPunct="1"/>
            <a:r>
              <a:rPr lang="en-US" altLang="cs-CZ" dirty="0"/>
              <a:t>intermediate-</a:t>
            </a:r>
            <a:r>
              <a:rPr lang="en-US" altLang="cs-CZ" dirty="0" err="1"/>
              <a:t>p</a:t>
            </a:r>
            <a:r>
              <a:rPr lang="en-US" altLang="cs-CZ" baseline="-25000" dirty="0" err="1"/>
              <a:t>T</a:t>
            </a:r>
            <a:r>
              <a:rPr lang="en-US" altLang="cs-CZ" baseline="-25000" dirty="0"/>
              <a:t> </a:t>
            </a:r>
            <a:r>
              <a:rPr lang="en-US" altLang="cs-CZ" dirty="0"/>
              <a:t>:  enhancement</a:t>
            </a:r>
          </a:p>
          <a:p>
            <a:pPr eaLnBrk="1" hangingPunct="1"/>
            <a:r>
              <a:rPr lang="en-US" altLang="cs-CZ" dirty="0">
                <a:solidFill>
                  <a:srgbClr val="CC3399"/>
                </a:solidFill>
              </a:rPr>
              <a:t>         recombination, radial flow, </a:t>
            </a:r>
            <a:r>
              <a:rPr lang="en-US" altLang="cs-CZ" dirty="0" smtClean="0">
                <a:solidFill>
                  <a:srgbClr val="CC3399"/>
                </a:solidFill>
              </a:rPr>
              <a:t>… </a:t>
            </a:r>
            <a:r>
              <a:rPr lang="en-US" altLang="cs-CZ" dirty="0">
                <a:solidFill>
                  <a:srgbClr val="CC3399"/>
                </a:solidFill>
              </a:rPr>
              <a:t>? </a:t>
            </a:r>
            <a:endParaRPr lang="cs-CZ" altLang="cs-CZ" dirty="0">
              <a:solidFill>
                <a:srgbClr val="CC339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94" b="2248"/>
          <a:stretch/>
        </p:blipFill>
        <p:spPr>
          <a:xfrm>
            <a:off x="5132388" y="3709948"/>
            <a:ext cx="3602321" cy="3048833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810125" y="6492875"/>
            <a:ext cx="2895600" cy="365125"/>
          </a:xfrm>
        </p:spPr>
        <p:txBody>
          <a:bodyPr/>
          <a:lstStyle/>
          <a:p>
            <a:r>
              <a:rPr lang="en-US" smtClean="0"/>
              <a:t>Physics in the LHC Era - STAR Overview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19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08465" y="513146"/>
            <a:ext cx="79386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cs-CZ" sz="1200" dirty="0"/>
              <a:t>Models: He, Fries, Rapp: </a:t>
            </a:r>
            <a:r>
              <a:rPr lang="cs-CZ" altLang="cs-CZ" sz="1200" dirty="0"/>
              <a:t>P</a:t>
            </a:r>
            <a:r>
              <a:rPr lang="en-US" altLang="cs-CZ" sz="1200" dirty="0"/>
              <a:t>RL</a:t>
            </a:r>
            <a:r>
              <a:rPr lang="cs-CZ" altLang="cs-CZ" sz="1200" dirty="0"/>
              <a:t> 110 (2013)</a:t>
            </a:r>
            <a:r>
              <a:rPr lang="en-US" altLang="cs-CZ" sz="1200" dirty="0"/>
              <a:t> </a:t>
            </a:r>
            <a:r>
              <a:rPr lang="cs-CZ" altLang="cs-CZ" sz="1200" dirty="0" smtClean="0"/>
              <a:t>112301</a:t>
            </a:r>
            <a:r>
              <a:rPr lang="en-US" altLang="cs-CZ" sz="1200" dirty="0" smtClean="0"/>
              <a:t>             </a:t>
            </a:r>
            <a:r>
              <a:rPr lang="en-US" altLang="cs-CZ" sz="1200" dirty="0" err="1" smtClean="0"/>
              <a:t>Gossiaux</a:t>
            </a:r>
            <a:r>
              <a:rPr lang="en-US" altLang="cs-CZ" sz="1200" dirty="0"/>
              <a:t>, </a:t>
            </a:r>
            <a:r>
              <a:rPr lang="en-US" altLang="cs-CZ" sz="1200" dirty="0" err="1"/>
              <a:t>Aichelin</a:t>
            </a:r>
            <a:r>
              <a:rPr lang="en-US" altLang="cs-CZ" sz="1200" dirty="0"/>
              <a:t>, </a:t>
            </a:r>
            <a:r>
              <a:rPr lang="en-US" altLang="cs-CZ" sz="1200" dirty="0" err="1"/>
              <a:t>Bluhm</a:t>
            </a:r>
            <a:r>
              <a:rPr lang="en-US" altLang="cs-CZ" sz="1200" dirty="0"/>
              <a:t>, </a:t>
            </a:r>
            <a:r>
              <a:rPr lang="en-US" altLang="cs-CZ" sz="1200" dirty="0" err="1"/>
              <a:t>Gousset</a:t>
            </a:r>
            <a:r>
              <a:rPr lang="en-US" altLang="cs-CZ" sz="1200" dirty="0"/>
              <a:t>, Vogel, Werner  </a:t>
            </a:r>
            <a:r>
              <a:rPr lang="cs-CZ" altLang="cs-CZ" sz="1200" dirty="0"/>
              <a:t>arxiv:1207.5445</a:t>
            </a:r>
            <a:endParaRPr lang="cs-CZ" altLang="cs-CZ" sz="1200" dirty="0"/>
          </a:p>
        </p:txBody>
      </p:sp>
    </p:spTree>
    <p:extLst>
      <p:ext uri="{BB962C8B-B14F-4D97-AF65-F5344CB8AC3E}">
        <p14:creationId xmlns:p14="http://schemas.microsoft.com/office/powerpoint/2010/main" val="251284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" y="772564"/>
            <a:ext cx="8229600" cy="526240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The STAR detector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Selected Results</a:t>
            </a:r>
          </a:p>
          <a:p>
            <a:pPr lvl="1"/>
            <a:r>
              <a:rPr lang="en-US" dirty="0" smtClean="0"/>
              <a:t>Jet suppression measurements </a:t>
            </a:r>
            <a:r>
              <a:rPr lang="en-US" dirty="0"/>
              <a:t>in </a:t>
            </a:r>
            <a:r>
              <a:rPr lang="en-US" dirty="0" err="1" smtClean="0"/>
              <a:t>Au+Au</a:t>
            </a:r>
            <a:endParaRPr lang="en-US" dirty="0" smtClean="0"/>
          </a:p>
          <a:p>
            <a:pPr lvl="2"/>
            <a:r>
              <a:rPr lang="en-US" dirty="0" smtClean="0"/>
              <a:t>Brief history, followed by new techniques &amp; results</a:t>
            </a:r>
            <a:endParaRPr lang="en-US" dirty="0"/>
          </a:p>
          <a:p>
            <a:pPr lvl="1"/>
            <a:r>
              <a:rPr lang="en-US" dirty="0" smtClean="0"/>
              <a:t>heavy flavor: open </a:t>
            </a:r>
            <a:r>
              <a:rPr lang="en-US" dirty="0"/>
              <a:t>c</a:t>
            </a:r>
            <a:r>
              <a:rPr lang="en-US" dirty="0" smtClean="0"/>
              <a:t>harm,</a:t>
            </a:r>
            <a:r>
              <a:rPr lang="en-US" dirty="0"/>
              <a:t> </a:t>
            </a:r>
            <a:r>
              <a:rPr lang="en-US" dirty="0" smtClean="0"/>
              <a:t>J/Ψ, and Υ</a:t>
            </a:r>
          </a:p>
          <a:p>
            <a:pPr lvl="1"/>
            <a:r>
              <a:rPr lang="en-US" dirty="0" smtClean="0"/>
              <a:t>Di-electron measurements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Near term upgrades at STAR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Physics in the LHC Era - STAR Overview</a:t>
            </a:r>
            <a:endParaRPr lang="en-US" dirty="0"/>
          </a:p>
        </p:txBody>
      </p:sp>
      <p:sp>
        <p:nvSpPr>
          <p:cNvPr id="14" name="Oval 4"/>
          <p:cNvSpPr>
            <a:spLocks noChangeArrowheads="1"/>
          </p:cNvSpPr>
          <p:nvPr/>
        </p:nvSpPr>
        <p:spPr bwMode="auto">
          <a:xfrm>
            <a:off x="5077736" y="4474068"/>
            <a:ext cx="2712237" cy="1674982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254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n-US" altLang="zh-CN" sz="1800"/>
          </a:p>
        </p:txBody>
      </p:sp>
      <p:grpSp>
        <p:nvGrpSpPr>
          <p:cNvPr id="15" name="Group 14"/>
          <p:cNvGrpSpPr/>
          <p:nvPr/>
        </p:nvGrpSpPr>
        <p:grpSpPr>
          <a:xfrm>
            <a:off x="1401588" y="4382140"/>
            <a:ext cx="2056106" cy="2114938"/>
            <a:chOff x="6339633" y="1067837"/>
            <a:chExt cx="2408667" cy="2260081"/>
          </a:xfrm>
        </p:grpSpPr>
        <p:grpSp>
          <p:nvGrpSpPr>
            <p:cNvPr id="16" name="Group 15"/>
            <p:cNvGrpSpPr/>
            <p:nvPr/>
          </p:nvGrpSpPr>
          <p:grpSpPr>
            <a:xfrm>
              <a:off x="6375918" y="1067837"/>
              <a:ext cx="2372382" cy="2239818"/>
              <a:chOff x="6375918" y="1067837"/>
              <a:chExt cx="2372382" cy="2239818"/>
            </a:xfrm>
          </p:grpSpPr>
          <p:pic>
            <p:nvPicPr>
              <p:cNvPr id="20" name="Picture 19" descr="Untitled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CCE8FF"/>
                  </a:clrFrom>
                  <a:clrTo>
                    <a:srgbClr val="CCE8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6956" y="1076519"/>
                <a:ext cx="2371344" cy="2231136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6375918" y="1067837"/>
                <a:ext cx="393960" cy="40432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6339633" y="2731796"/>
              <a:ext cx="139959" cy="59093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474408" y="3037633"/>
              <a:ext cx="295470" cy="29028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448778" y="2995083"/>
              <a:ext cx="243416" cy="8466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2</a:t>
            </a:fld>
            <a:endParaRPr lang="en-US"/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348512" y="6031067"/>
            <a:ext cx="81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MTD</a:t>
            </a:r>
          </a:p>
        </p:txBody>
      </p:sp>
      <p:sp>
        <p:nvSpPr>
          <p:cNvPr id="6" name="Rectangle 5"/>
          <p:cNvSpPr/>
          <p:nvPr/>
        </p:nvSpPr>
        <p:spPr>
          <a:xfrm>
            <a:off x="7466807" y="6000952"/>
            <a:ext cx="550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HFT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12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in the LHC Era - STAR Overview</a:t>
            </a: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9" y="1114425"/>
            <a:ext cx="343698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648450" y="1104900"/>
            <a:ext cx="249555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542807" y="801805"/>
            <a:ext cx="24082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STAR Phys. Rev. D 83 (2011) 052006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28599" y="238125"/>
                <a:ext cx="8696325" cy="563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Non Photonic Electrons in </a:t>
                </a:r>
                <a:r>
                  <a:rPr lang="en-US" sz="2800" dirty="0" err="1" smtClean="0"/>
                  <a:t>p+p</a:t>
                </a:r>
                <a:r>
                  <a:rPr lang="en-US" sz="2800" dirty="0" smtClean="0"/>
                  <a:t> collisions at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/>
                          </a:rPr>
                          <m:t>𝑆</m:t>
                        </m:r>
                      </m:e>
                    </m:rad>
                  </m:oMath>
                </a14:m>
                <a:r>
                  <a:rPr lang="en-US" sz="2800" dirty="0" smtClean="0"/>
                  <a:t> = 200 </a:t>
                </a:r>
                <a:r>
                  <a:rPr lang="en-US" sz="2800" dirty="0" err="1" smtClean="0"/>
                  <a:t>GeV</a:t>
                </a:r>
                <a:endParaRPr lang="en-U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" y="238125"/>
                <a:ext cx="8696325" cy="563680"/>
              </a:xfrm>
              <a:prstGeom prst="rect">
                <a:avLst/>
              </a:prstGeom>
              <a:blipFill rotWithShape="1">
                <a:blip r:embed="rId4"/>
                <a:stretch>
                  <a:fillRect l="-1402" t="-2151" b="-30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52400" y="1371600"/>
            <a:ext cx="311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Combined 2005 and 2008 data: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349" y="1866900"/>
            <a:ext cx="32385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Different material thickness, more ɣ</a:t>
            </a:r>
            <a:r>
              <a:rPr lang="en-US" dirty="0"/>
              <a:t> </a:t>
            </a:r>
            <a:r>
              <a:rPr lang="en-US" dirty="0" smtClean="0"/>
              <a:t>conversion background in 2005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Despite sensitivity of analyses to the different NPE/PE ratios of the two data sets, the results agree.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Results from 2005 and 2008 combined.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8598" y="5648325"/>
            <a:ext cx="8696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Results of combined analysis are consistent with PHENIX results, as well as with FONLL calculations.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20</a:t>
            </a:fld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8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Non-Photonic Electrons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31" y="1160776"/>
            <a:ext cx="4881841" cy="4940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 smtClean="0"/>
              <a:t>Au+Au</a:t>
            </a:r>
            <a:r>
              <a:rPr lang="en-US" sz="2400" dirty="0" smtClean="0"/>
              <a:t> at √</a:t>
            </a:r>
            <a:r>
              <a:rPr lang="en-US" sz="2400" dirty="0" err="1" smtClean="0"/>
              <a:t>s</a:t>
            </a:r>
            <a:r>
              <a:rPr lang="en-US" sz="2400" baseline="-25000" dirty="0" err="1" smtClean="0"/>
              <a:t>NN</a:t>
            </a:r>
            <a:r>
              <a:rPr lang="en-US" sz="2400" dirty="0" smtClean="0"/>
              <a:t>=200 </a:t>
            </a:r>
            <a:r>
              <a:rPr lang="en-US" sz="2400" dirty="0" err="1" smtClean="0"/>
              <a:t>GeV</a:t>
            </a:r>
            <a:endParaRPr lang="en-US" sz="2400" dirty="0" smtClean="0"/>
          </a:p>
          <a:p>
            <a:r>
              <a:rPr lang="en-US" sz="2400" dirty="0" smtClean="0">
                <a:solidFill>
                  <a:srgbClr val="3366FF"/>
                </a:solidFill>
              </a:rPr>
              <a:t>Strong suppression for NPE</a:t>
            </a:r>
          </a:p>
          <a:p>
            <a:pPr marL="512763" lvl="1" indent="-287338"/>
            <a:r>
              <a:rPr lang="en-US" sz="2000" dirty="0" smtClean="0"/>
              <a:t>Data disfavors radiative energy-loss-only models</a:t>
            </a:r>
          </a:p>
          <a:p>
            <a:pPr marL="512763" lvl="1" indent="-287338"/>
            <a:r>
              <a:rPr lang="en-US" sz="2000" dirty="0" smtClean="0"/>
              <a:t>need improvement in </a:t>
            </a:r>
            <a:r>
              <a:rPr lang="en-US" sz="2000" dirty="0" err="1" smtClean="0"/>
              <a:t>p+p</a:t>
            </a:r>
            <a:r>
              <a:rPr lang="en-US" sz="2000" dirty="0" smtClean="0"/>
              <a:t> precision</a:t>
            </a:r>
          </a:p>
          <a:p>
            <a:pPr marL="512763" lvl="1" indent="-287338"/>
            <a:r>
              <a:rPr lang="en-US" sz="2000" dirty="0" smtClean="0"/>
              <a:t>no indication of suppression at 62GeV</a:t>
            </a:r>
          </a:p>
          <a:p>
            <a:pPr marL="225425" lvl="1" indent="0">
              <a:buNone/>
            </a:pPr>
            <a:r>
              <a:rPr lang="en-US" sz="2000" dirty="0" smtClean="0"/>
              <a:t>		when comparing to FONLL ref.</a:t>
            </a: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3366FF"/>
                </a:solidFill>
              </a:rPr>
              <a:t>Significant v</a:t>
            </a:r>
            <a:r>
              <a:rPr lang="en-US" sz="2400" baseline="-25000" dirty="0" smtClean="0">
                <a:solidFill>
                  <a:srgbClr val="3366FF"/>
                </a:solidFill>
              </a:rPr>
              <a:t>2</a:t>
            </a:r>
            <a:r>
              <a:rPr lang="en-US" sz="2400" dirty="0" smtClean="0">
                <a:solidFill>
                  <a:srgbClr val="3366FF"/>
                </a:solidFill>
              </a:rPr>
              <a:t> for NPE</a:t>
            </a:r>
          </a:p>
          <a:p>
            <a:pPr lvl="1"/>
            <a:r>
              <a:rPr lang="en-US" sz="2000" dirty="0" smtClean="0"/>
              <a:t>coalescence with light quarks or charm quark flow?</a:t>
            </a:r>
          </a:p>
          <a:p>
            <a:pPr lvl="1"/>
            <a:r>
              <a:rPr lang="en-US" sz="2000" dirty="0" smtClean="0"/>
              <a:t>HFT upgrade will try to answer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Physics in the LHC Era - STAR Overview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973" y="1033562"/>
            <a:ext cx="3994806" cy="26152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34653" y="1134182"/>
            <a:ext cx="1073061" cy="3129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663" y="3602126"/>
            <a:ext cx="3928352" cy="28228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2809" y="5939909"/>
            <a:ext cx="4288418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Olga </a:t>
            </a:r>
            <a:r>
              <a:rPr lang="en-US" dirty="0" err="1" smtClean="0"/>
              <a:t>Rusnakova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en-US" dirty="0" smtClean="0"/>
              <a:t>Mon</a:t>
            </a:r>
            <a:r>
              <a:rPr lang="en-US" dirty="0" smtClean="0"/>
              <a:t>day 18:40 </a:t>
            </a:r>
            <a:r>
              <a:rPr lang="en-US" dirty="0"/>
              <a:t>– </a:t>
            </a:r>
            <a:r>
              <a:rPr lang="en-US" dirty="0" smtClean="0"/>
              <a:t>17:05 </a:t>
            </a:r>
            <a:r>
              <a:rPr lang="en-US" dirty="0" smtClean="0"/>
              <a:t>A2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21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8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Quarkonia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588" y="1084363"/>
            <a:ext cx="5852941" cy="535672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Sensitive to </a:t>
            </a:r>
            <a:r>
              <a:rPr lang="en-US" dirty="0" smtClean="0">
                <a:solidFill>
                  <a:srgbClr val="3366FF"/>
                </a:solidFill>
              </a:rPr>
              <a:t>color screening of quark potential</a:t>
            </a:r>
            <a:r>
              <a:rPr lang="en-US" dirty="0" smtClean="0"/>
              <a:t>: dissociation in QGP</a:t>
            </a:r>
          </a:p>
          <a:p>
            <a:r>
              <a:rPr lang="en-US" dirty="0" smtClean="0"/>
              <a:t>Suppression of different states determined by medium temperature and their binding energy</a:t>
            </a:r>
          </a:p>
          <a:p>
            <a:pPr lvl="1"/>
            <a:r>
              <a:rPr lang="en-US" dirty="0" smtClean="0">
                <a:solidFill>
                  <a:srgbClr val="3366FF"/>
                </a:solidFill>
              </a:rPr>
              <a:t>QGP thermometer</a:t>
            </a:r>
            <a:endParaRPr lang="en-US" dirty="0" smtClean="0"/>
          </a:p>
          <a:p>
            <a:r>
              <a:rPr lang="en-US" dirty="0" smtClean="0">
                <a:solidFill>
                  <a:srgbClr val="3366FF"/>
                </a:solidFill>
              </a:rPr>
              <a:t>Production mechanism not completely understood</a:t>
            </a:r>
          </a:p>
          <a:p>
            <a:pPr lvl="1"/>
            <a:r>
              <a:rPr lang="en-US" dirty="0" err="1" smtClean="0"/>
              <a:t>p+p</a:t>
            </a:r>
            <a:r>
              <a:rPr lang="en-US" dirty="0" smtClean="0"/>
              <a:t>: Color-Singlet  or Color-Octet?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But, …</a:t>
            </a:r>
          </a:p>
          <a:p>
            <a:r>
              <a:rPr lang="en-US" dirty="0" smtClean="0"/>
              <a:t>Measured J/Ψ yields include </a:t>
            </a:r>
            <a:r>
              <a:rPr lang="en-US" dirty="0" smtClean="0">
                <a:solidFill>
                  <a:srgbClr val="3366FF"/>
                </a:solidFill>
              </a:rPr>
              <a:t>significant feed down </a:t>
            </a:r>
            <a:r>
              <a:rPr lang="en-US" dirty="0" smtClean="0"/>
              <a:t>contributions</a:t>
            </a:r>
          </a:p>
          <a:p>
            <a:pPr lvl="1"/>
            <a:r>
              <a:rPr lang="en-US" dirty="0" smtClean="0"/>
              <a:t>B mesons carry 10-25% of </a:t>
            </a:r>
            <a:r>
              <a:rPr lang="en-US" dirty="0" err="1" smtClean="0"/>
              <a:t>charmonium</a:t>
            </a:r>
            <a:r>
              <a:rPr lang="en-US" dirty="0" smtClean="0"/>
              <a:t> yield 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Contributions from Cold Nuclear Medium effects</a:t>
            </a:r>
          </a:p>
          <a:p>
            <a:pPr lvl="1"/>
            <a:r>
              <a:rPr lang="en-US" dirty="0" smtClean="0">
                <a:solidFill>
                  <a:srgbClr val="3366FF"/>
                </a:solidFill>
              </a:rPr>
              <a:t>suppression mechanisms</a:t>
            </a:r>
            <a:r>
              <a:rPr lang="en-US" dirty="0" smtClean="0"/>
              <a:t>, </a:t>
            </a:r>
            <a:r>
              <a:rPr lang="en-US" i="1" dirty="0" smtClean="0"/>
              <a:t>e.g.</a:t>
            </a:r>
            <a:r>
              <a:rPr lang="en-US" dirty="0" smtClean="0"/>
              <a:t> nuclear absorption, gluon shadowing, initial state energy loss</a:t>
            </a:r>
          </a:p>
          <a:p>
            <a:pPr lvl="1"/>
            <a:r>
              <a:rPr lang="en-US" dirty="0" smtClean="0">
                <a:solidFill>
                  <a:srgbClr val="3366FF"/>
                </a:solidFill>
              </a:rPr>
              <a:t>enhancement mechanisms</a:t>
            </a:r>
            <a:r>
              <a:rPr lang="en-US" dirty="0" smtClean="0"/>
              <a:t>, Cronin effect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Contributions from hot &amp; dense medium effects</a:t>
            </a:r>
          </a:p>
          <a:p>
            <a:pPr lvl="1"/>
            <a:r>
              <a:rPr lang="en-US" dirty="0" smtClean="0">
                <a:solidFill>
                  <a:srgbClr val="3366FF"/>
                </a:solidFill>
              </a:rPr>
              <a:t>recombination</a:t>
            </a:r>
            <a:r>
              <a:rPr lang="en-US" dirty="0" smtClean="0"/>
              <a:t> from uncorrelated charm pairs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Physics in the LHC Era - STAR Overview</a:t>
            </a:r>
            <a:endParaRPr lang="en-US"/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5" t="2411" r="32590"/>
          <a:stretch>
            <a:fillRect/>
          </a:stretch>
        </p:blipFill>
        <p:spPr bwMode="auto">
          <a:xfrm>
            <a:off x="6607349" y="1676201"/>
            <a:ext cx="211613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" name="TextBox 15"/>
          <p:cNvSpPr txBox="1">
            <a:spLocks noChangeArrowheads="1"/>
          </p:cNvSpPr>
          <p:nvPr/>
        </p:nvSpPr>
        <p:spPr bwMode="auto">
          <a:xfrm rot="5400000">
            <a:off x="7064576" y="2140865"/>
            <a:ext cx="34831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1400" dirty="0">
                <a:latin typeface="Calibri" pitchFamily="34" charset="0"/>
              </a:rPr>
              <a:t>H. Satz, Nucl. Phys. A (783):249-260(2007)</a:t>
            </a:r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31"/>
          <a:stretch>
            <a:fillRect/>
          </a:stretch>
        </p:blipFill>
        <p:spPr bwMode="auto">
          <a:xfrm>
            <a:off x="6522908" y="515895"/>
            <a:ext cx="2122487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1"/>
          <a:stretch>
            <a:fillRect/>
          </a:stretch>
        </p:blipFill>
        <p:spPr bwMode="auto">
          <a:xfrm>
            <a:off x="6736216" y="2689029"/>
            <a:ext cx="1974850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6018" y="3731397"/>
            <a:ext cx="3237982" cy="2821833"/>
          </a:xfrm>
          <a:prstGeom prst="rect">
            <a:avLst/>
          </a:prstGeom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042" y="569870"/>
            <a:ext cx="1071806" cy="1839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22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3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082" y="104759"/>
            <a:ext cx="3873919" cy="40310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J/</a:t>
            </a:r>
            <a:r>
              <a:rPr lang="en-US" dirty="0" err="1" smtClean="0"/>
              <a:t>Ψ</a:t>
            </a:r>
            <a:r>
              <a:rPr lang="en-US" dirty="0" smtClean="0"/>
              <a:t> in </a:t>
            </a:r>
            <a:r>
              <a:rPr lang="en-US" dirty="0" err="1" smtClean="0"/>
              <a:t>p+p</a:t>
            </a:r>
            <a:r>
              <a:rPr lang="en-US" dirty="0" smtClean="0"/>
              <a:t> and </a:t>
            </a:r>
            <a:r>
              <a:rPr lang="en-US" dirty="0" err="1" smtClean="0"/>
              <a:t>d+Au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667" y="922667"/>
            <a:ext cx="5275890" cy="3536777"/>
          </a:xfrm>
        </p:spPr>
        <p:txBody>
          <a:bodyPr>
            <a:normAutofit/>
          </a:bodyPr>
          <a:lstStyle/>
          <a:p>
            <a:pPr marL="168275" indent="-168275"/>
            <a:r>
              <a:rPr lang="en-US" sz="2400" dirty="0" err="1" smtClean="0">
                <a:solidFill>
                  <a:srgbClr val="3366FF"/>
                </a:solidFill>
              </a:rPr>
              <a:t>p</a:t>
            </a:r>
            <a:r>
              <a:rPr lang="en-US" sz="2400" baseline="-25000" dirty="0" err="1" smtClean="0">
                <a:solidFill>
                  <a:srgbClr val="3366FF"/>
                </a:solidFill>
              </a:rPr>
              <a:t>T</a:t>
            </a:r>
            <a:r>
              <a:rPr lang="en-US" sz="2400" dirty="0" smtClean="0">
                <a:solidFill>
                  <a:srgbClr val="3366FF"/>
                </a:solidFill>
              </a:rPr>
              <a:t> range in </a:t>
            </a:r>
            <a:r>
              <a:rPr lang="en-US" sz="2400" dirty="0" err="1" smtClean="0">
                <a:solidFill>
                  <a:srgbClr val="3366FF"/>
                </a:solidFill>
              </a:rPr>
              <a:t>p+p</a:t>
            </a:r>
            <a:r>
              <a:rPr lang="en-US" sz="2400" dirty="0" smtClean="0">
                <a:solidFill>
                  <a:srgbClr val="3366FF"/>
                </a:solidFill>
              </a:rPr>
              <a:t> extended to 14 </a:t>
            </a:r>
            <a:r>
              <a:rPr lang="en-US" sz="2400" dirty="0" err="1" smtClean="0">
                <a:solidFill>
                  <a:srgbClr val="3366FF"/>
                </a:solidFill>
              </a:rPr>
              <a:t>GeV</a:t>
            </a:r>
            <a:r>
              <a:rPr lang="en-US" sz="2400" dirty="0" smtClean="0">
                <a:solidFill>
                  <a:srgbClr val="3366FF"/>
                </a:solidFill>
              </a:rPr>
              <a:t>/c </a:t>
            </a:r>
          </a:p>
          <a:p>
            <a:pPr marL="515938" lvl="1" indent="-228600"/>
            <a:r>
              <a:rPr lang="en-US" sz="2000" i="1" dirty="0" smtClean="0"/>
              <a:t>prompt</a:t>
            </a:r>
            <a:r>
              <a:rPr lang="en-US" sz="2000" dirty="0" smtClean="0"/>
              <a:t> NLO CS+CO describes data</a:t>
            </a:r>
          </a:p>
          <a:p>
            <a:pPr marL="515938" lvl="1" indent="-228600"/>
            <a:r>
              <a:rPr lang="en-US" sz="2000" i="1" dirty="0" smtClean="0"/>
              <a:t>prompt</a:t>
            </a:r>
            <a:r>
              <a:rPr lang="en-US" sz="2000" dirty="0" smtClean="0"/>
              <a:t> CEM describes data at high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T</a:t>
            </a:r>
            <a:endParaRPr lang="en-US" sz="2000" baseline="-25000" dirty="0"/>
          </a:p>
          <a:p>
            <a:pPr marL="515938" lvl="1" indent="-228600"/>
            <a:endParaRPr lang="en-US" sz="2000" baseline="-25000" dirty="0" smtClean="0"/>
          </a:p>
          <a:p>
            <a:pPr marL="168275" indent="-168275"/>
            <a:r>
              <a:rPr lang="en-US" sz="2400" dirty="0" err="1" smtClean="0">
                <a:solidFill>
                  <a:srgbClr val="3366FF"/>
                </a:solidFill>
              </a:rPr>
              <a:t>R</a:t>
            </a:r>
            <a:r>
              <a:rPr lang="en-US" sz="2400" baseline="-25000" dirty="0" err="1" smtClean="0">
                <a:solidFill>
                  <a:srgbClr val="3366FF"/>
                </a:solidFill>
              </a:rPr>
              <a:t>dAU</a:t>
            </a:r>
            <a:r>
              <a:rPr lang="en-US" sz="2400" dirty="0" smtClean="0">
                <a:solidFill>
                  <a:srgbClr val="3366FF"/>
                </a:solidFill>
              </a:rPr>
              <a:t> consistent with model calculations</a:t>
            </a:r>
          </a:p>
          <a:p>
            <a:pPr marL="515938" lvl="1" indent="-228600"/>
            <a:r>
              <a:rPr lang="en-US" sz="2000" dirty="0" smtClean="0"/>
              <a:t>shadowing from EPS09 </a:t>
            </a:r>
            <a:r>
              <a:rPr lang="en-US" sz="2000" dirty="0" err="1" smtClean="0"/>
              <a:t>nPDF</a:t>
            </a:r>
            <a:endParaRPr lang="en-US" sz="2000" dirty="0" smtClean="0"/>
          </a:p>
          <a:p>
            <a:pPr marL="515938" lvl="1" indent="-228600"/>
            <a:r>
              <a:rPr lang="en-US" sz="2000" dirty="0" smtClean="0"/>
              <a:t>nuclear absorption: </a:t>
            </a:r>
            <a:r>
              <a:rPr lang="en-US" sz="2000" dirty="0" err="1" smtClean="0"/>
              <a:t>σ</a:t>
            </a:r>
            <a:r>
              <a:rPr lang="en-US" sz="2000" baseline="-25000" dirty="0" err="1" smtClean="0"/>
              <a:t>abs</a:t>
            </a:r>
            <a:r>
              <a:rPr lang="en-US" sz="2000" baseline="30000" dirty="0" err="1" smtClean="0"/>
              <a:t>J</a:t>
            </a:r>
            <a:r>
              <a:rPr lang="en-US" sz="2000" baseline="30000" dirty="0" smtClean="0"/>
              <a:t>/</a:t>
            </a:r>
            <a:r>
              <a:rPr lang="en-US" sz="2000" baseline="30000" dirty="0" err="1" smtClean="0"/>
              <a:t>Ψ</a:t>
            </a:r>
            <a:r>
              <a:rPr lang="en-US" sz="2000" dirty="0"/>
              <a:t>=</a:t>
            </a:r>
            <a:r>
              <a:rPr lang="en-US" sz="2000" dirty="0" smtClean="0"/>
              <a:t>3mb</a:t>
            </a:r>
            <a:endParaRPr lang="en-US" sz="20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Physics in the LHC Era - STAR Overview</a:t>
            </a:r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15" y="3853899"/>
            <a:ext cx="3387459" cy="278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822" y="3904479"/>
            <a:ext cx="3403111" cy="279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81273" y="2157898"/>
            <a:ext cx="1500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PLB 722 (2013) 55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458850" y="5877120"/>
            <a:ext cx="1432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STAR Preliminary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366474" y="5939590"/>
            <a:ext cx="1432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STAR Preliminary</a:t>
            </a:r>
            <a:endParaRPr lang="en-US" sz="1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23</a:t>
            </a:fld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9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975" y="168176"/>
            <a:ext cx="3619216" cy="736699"/>
          </a:xfrm>
        </p:spPr>
        <p:txBody>
          <a:bodyPr>
            <a:normAutofit fontScale="90000"/>
          </a:bodyPr>
          <a:lstStyle/>
          <a:p>
            <a:r>
              <a:rPr lang="en-US" dirty="0"/>
              <a:t>J/</a:t>
            </a:r>
            <a:r>
              <a:rPr lang="en-US" dirty="0" err="1"/>
              <a:t>Ψ</a:t>
            </a:r>
            <a:r>
              <a:rPr lang="en-US" dirty="0"/>
              <a:t> in </a:t>
            </a:r>
            <a:r>
              <a:rPr lang="en-US" dirty="0" err="1" smtClean="0"/>
              <a:t>Au+Au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065" y="955938"/>
            <a:ext cx="5346102" cy="2647189"/>
          </a:xfrm>
        </p:spPr>
        <p:txBody>
          <a:bodyPr>
            <a:normAutofit fontScale="70000" lnSpcReduction="20000"/>
          </a:bodyPr>
          <a:lstStyle/>
          <a:p>
            <a:pPr marL="166688" indent="-166688"/>
            <a:r>
              <a:rPr lang="en-US" dirty="0" err="1" smtClean="0">
                <a:solidFill>
                  <a:srgbClr val="3366FF"/>
                </a:solidFill>
              </a:rPr>
              <a:t>Au+Au</a:t>
            </a:r>
            <a:r>
              <a:rPr lang="en-US" dirty="0" smtClean="0">
                <a:solidFill>
                  <a:srgbClr val="3366FF"/>
                </a:solidFill>
              </a:rPr>
              <a:t> at 200 </a:t>
            </a:r>
            <a:r>
              <a:rPr lang="en-US" dirty="0" err="1" smtClean="0">
                <a:solidFill>
                  <a:srgbClr val="3366FF"/>
                </a:solidFill>
              </a:rPr>
              <a:t>GeV</a:t>
            </a:r>
            <a:r>
              <a:rPr lang="en-US" dirty="0" smtClean="0">
                <a:solidFill>
                  <a:srgbClr val="3366FF"/>
                </a:solidFill>
              </a:rPr>
              <a:t>: suppression observed</a:t>
            </a:r>
          </a:p>
          <a:p>
            <a:pPr lvl="1"/>
            <a:r>
              <a:rPr lang="en-US" dirty="0" smtClean="0"/>
              <a:t>increase with centrality</a:t>
            </a:r>
          </a:p>
          <a:p>
            <a:pPr lvl="1"/>
            <a:r>
              <a:rPr lang="en-US" dirty="0" smtClean="0"/>
              <a:t>decrease with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endParaRPr lang="en-US" baseline="-25000" dirty="0" smtClean="0"/>
          </a:p>
          <a:p>
            <a:pPr marL="166688" indent="-166688"/>
            <a:r>
              <a:rPr lang="en-US" dirty="0" err="1" smtClean="0">
                <a:solidFill>
                  <a:srgbClr val="3366FF"/>
                </a:solidFill>
              </a:rPr>
              <a:t>Au+Au</a:t>
            </a:r>
            <a:r>
              <a:rPr lang="en-US" dirty="0" smtClean="0">
                <a:solidFill>
                  <a:srgbClr val="3366FF"/>
                </a:solidFill>
              </a:rPr>
              <a:t> at 39 and 62.4 </a:t>
            </a:r>
            <a:r>
              <a:rPr lang="en-US" dirty="0" err="1" smtClean="0">
                <a:solidFill>
                  <a:srgbClr val="3366FF"/>
                </a:solidFill>
              </a:rPr>
              <a:t>GeV</a:t>
            </a:r>
            <a:endParaRPr lang="en-US" dirty="0" smtClean="0">
              <a:solidFill>
                <a:srgbClr val="3366FF"/>
              </a:solidFill>
            </a:endParaRPr>
          </a:p>
          <a:p>
            <a:pPr lvl="1"/>
            <a:r>
              <a:rPr lang="en-US" dirty="0" smtClean="0"/>
              <a:t>similar centrality and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dependence</a:t>
            </a:r>
          </a:p>
          <a:p>
            <a:pPr marL="166688" indent="-166688"/>
            <a:r>
              <a:rPr lang="en-US" dirty="0" err="1" smtClean="0">
                <a:solidFill>
                  <a:srgbClr val="3366FF"/>
                </a:solidFill>
              </a:rPr>
              <a:t>Au+Au</a:t>
            </a:r>
            <a:r>
              <a:rPr lang="en-US" dirty="0" smtClean="0">
                <a:solidFill>
                  <a:srgbClr val="3366FF"/>
                </a:solidFill>
              </a:rPr>
              <a:t> v</a:t>
            </a:r>
            <a:r>
              <a:rPr lang="en-US" baseline="-25000" dirty="0" smtClean="0">
                <a:solidFill>
                  <a:srgbClr val="3366FF"/>
                </a:solidFill>
              </a:rPr>
              <a:t>2</a:t>
            </a:r>
            <a:r>
              <a:rPr lang="en-US" dirty="0" smtClean="0">
                <a:solidFill>
                  <a:srgbClr val="3366FF"/>
                </a:solidFill>
              </a:rPr>
              <a:t>: consistent with no flow</a:t>
            </a:r>
          </a:p>
          <a:p>
            <a:pPr lvl="1"/>
            <a:r>
              <a:rPr lang="en-US" dirty="0" smtClean="0"/>
              <a:t>disfavors production by coalescence of thermalized charm (for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&gt;2 </a:t>
            </a:r>
            <a:r>
              <a:rPr lang="en-US" dirty="0" err="1" smtClean="0"/>
              <a:t>GeV</a:t>
            </a:r>
            <a:r>
              <a:rPr lang="en-US" dirty="0" smtClean="0"/>
              <a:t>/c)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166765" y="6359094"/>
            <a:ext cx="2895600" cy="365125"/>
          </a:xfrm>
        </p:spPr>
        <p:txBody>
          <a:bodyPr/>
          <a:lstStyle/>
          <a:p>
            <a:r>
              <a:rPr lang="en-US" smtClean="0"/>
              <a:t>Physics in the LHC Era - STAR Overview</a:t>
            </a:r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67882" y="3744737"/>
            <a:ext cx="4256493" cy="2782590"/>
            <a:chOff x="267882" y="3829567"/>
            <a:chExt cx="4136619" cy="2697178"/>
          </a:xfrm>
        </p:grpSpPr>
        <p:pic>
          <p:nvPicPr>
            <p:cNvPr id="11" name="Picture 2" descr="C:\Users\jaro\Documents\Doc_march4_2011\Documents\Konferencie\2013\HP13\talk\jpsi_flow\fig3_v2PtCombined.t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82" t="45448"/>
            <a:stretch/>
          </p:blipFill>
          <p:spPr bwMode="auto">
            <a:xfrm>
              <a:off x="267882" y="3848032"/>
              <a:ext cx="4136619" cy="2678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 rot="5400000">
              <a:off x="3252545" y="4593497"/>
              <a:ext cx="17764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PRL 111 52301 (2013)</a:t>
              </a:r>
              <a:endParaRPr lang="en-US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51421" y="3889094"/>
              <a:ext cx="15915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Au+Au</a:t>
              </a:r>
              <a:r>
                <a:rPr lang="en-US" sz="1200" dirty="0" smtClean="0"/>
                <a:t> 200 </a:t>
              </a:r>
              <a:r>
                <a:rPr lang="en-US" sz="1200" dirty="0" err="1" smtClean="0"/>
                <a:t>GeV</a:t>
              </a:r>
              <a:r>
                <a:rPr lang="en-US" sz="1200" dirty="0" smtClean="0"/>
                <a:t> 0-80%</a:t>
              </a:r>
              <a:endParaRPr lang="en-US" sz="1200" dirty="0"/>
            </a:p>
          </p:txBody>
        </p:sp>
        <p:pic>
          <p:nvPicPr>
            <p:cNvPr id="14" name="Picture 13" descr="C:\Users\jaro\Documents\Doc_march4_2011\Documents\Konferencie\2013\HP13\talk\jpsi_flow\fig3_v2PtCombined.t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97" t="38524" r="12208" b="57945"/>
            <a:stretch/>
          </p:blipFill>
          <p:spPr bwMode="auto">
            <a:xfrm>
              <a:off x="2232362" y="4910973"/>
              <a:ext cx="1705527" cy="178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297648" y="3829567"/>
              <a:ext cx="366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798" y="3744739"/>
            <a:ext cx="3815401" cy="279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"/>
          <a:stretch/>
        </p:blipFill>
        <p:spPr bwMode="auto">
          <a:xfrm>
            <a:off x="5105400" y="140966"/>
            <a:ext cx="3608476" cy="3285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5400000">
            <a:off x="7529511" y="1562100"/>
            <a:ext cx="2619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Phys. </a:t>
            </a:r>
            <a:r>
              <a:rPr lang="en-US" sz="1400" dirty="0" err="1"/>
              <a:t>Lett</a:t>
            </a:r>
            <a:r>
              <a:rPr lang="en-US" sz="1400" dirty="0"/>
              <a:t>. B </a:t>
            </a:r>
            <a:r>
              <a:rPr lang="en-US" sz="1400" b="1" dirty="0"/>
              <a:t>722</a:t>
            </a:r>
            <a:r>
              <a:rPr lang="en-US" sz="1400" dirty="0"/>
              <a:t> (2013) 55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44240" y="6488668"/>
            <a:ext cx="4641069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Barbara </a:t>
            </a:r>
            <a:r>
              <a:rPr lang="en-US" dirty="0" err="1" smtClean="0"/>
              <a:t>Trezeciak</a:t>
            </a:r>
            <a:r>
              <a:rPr lang="en-US" dirty="0" smtClean="0"/>
              <a:t> – </a:t>
            </a:r>
            <a:r>
              <a:rPr lang="en-US" dirty="0" smtClean="0"/>
              <a:t>Thur</a:t>
            </a:r>
            <a:r>
              <a:rPr lang="en-US" dirty="0" smtClean="0"/>
              <a:t>sday 15:25 </a:t>
            </a:r>
            <a:r>
              <a:rPr lang="en-US" dirty="0" smtClean="0"/>
              <a:t>– </a:t>
            </a:r>
            <a:r>
              <a:rPr lang="en-US" dirty="0" smtClean="0"/>
              <a:t>15:50 C1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24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0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764"/>
            <a:ext cx="8229600" cy="5966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Upsilon measurements at </a:t>
            </a:r>
            <a:r>
              <a:rPr lang="en-US" dirty="0" smtClean="0">
                <a:latin typeface="Symbol" pitchFamily="18" charset="2"/>
                <a:cs typeface="Times New Roman" pitchFamily="18" charset="0"/>
                <a:sym typeface="Symbol" charset="0"/>
              </a:rPr>
              <a:t>200</a:t>
            </a:r>
            <a:r>
              <a:rPr lang="en-US" dirty="0" smtClean="0">
                <a:sym typeface="Symbol" charset="0"/>
              </a:rPr>
              <a:t> </a:t>
            </a:r>
            <a:r>
              <a:rPr lang="en-US" dirty="0" err="1" smtClean="0">
                <a:sym typeface="Symbol" charset="0"/>
              </a:rPr>
              <a:t>GeV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40418"/>
            <a:ext cx="5470560" cy="5530181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l-GR" sz="2200" b="1" dirty="0">
                <a:solidFill>
                  <a:schemeClr val="accent2"/>
                </a:solidFill>
                <a:latin typeface="Times" pitchFamily="18" charset="0"/>
                <a:cs typeface="Times" pitchFamily="18" charset="0"/>
              </a:rPr>
              <a:t>ϒ</a:t>
            </a:r>
            <a:r>
              <a:rPr lang="en-US" sz="2200" b="1" dirty="0">
                <a:solidFill>
                  <a:schemeClr val="accent2"/>
                </a:solidFill>
              </a:rPr>
              <a:t>-cleaner probe compared to J/</a:t>
            </a:r>
            <a:r>
              <a:rPr lang="en-US" sz="2200" b="1" dirty="0">
                <a:solidFill>
                  <a:schemeClr val="accent2"/>
                </a:solidFill>
                <a:latin typeface="Symbol" charset="2"/>
                <a:cs typeface="Symbol" charset="2"/>
              </a:rPr>
              <a:t>y</a:t>
            </a:r>
          </a:p>
          <a:p>
            <a:r>
              <a:rPr lang="en-US" sz="2200" dirty="0">
                <a:solidFill>
                  <a:srgbClr val="0033CC"/>
                </a:solidFill>
              </a:rPr>
              <a:t>Co-mover absorption → negligible</a:t>
            </a:r>
          </a:p>
          <a:p>
            <a:pPr lvl="1"/>
            <a:r>
              <a:rPr lang="el-GR" sz="1600" dirty="0"/>
              <a:t>ϒ(1</a:t>
            </a:r>
            <a:r>
              <a:rPr lang="en-US" sz="1600" dirty="0"/>
              <a:t>S): tightly bound, larger kinematic threshold. </a:t>
            </a:r>
          </a:p>
          <a:p>
            <a:pPr lvl="1"/>
            <a:r>
              <a:rPr lang="en-US" sz="1600" dirty="0"/>
              <a:t>Expect   </a:t>
            </a:r>
            <a:r>
              <a:rPr lang="el-GR" sz="1600" dirty="0"/>
              <a:t>σ</a:t>
            </a:r>
            <a:r>
              <a:rPr lang="en-US" sz="1600" dirty="0"/>
              <a:t>~ 0.2 </a:t>
            </a:r>
            <a:r>
              <a:rPr lang="en-US" sz="1600" dirty="0" err="1"/>
              <a:t>mb</a:t>
            </a:r>
            <a:r>
              <a:rPr lang="en-US" sz="1600" dirty="0"/>
              <a:t>, 5-10 times smaller than for J/</a:t>
            </a:r>
            <a:r>
              <a:rPr lang="en-US" sz="1600" dirty="0">
                <a:latin typeface="Symbol" charset="2"/>
                <a:cs typeface="Symbol" charset="2"/>
              </a:rPr>
              <a:t>y</a:t>
            </a:r>
          </a:p>
          <a:p>
            <a:pPr lvl="1">
              <a:buNone/>
            </a:pPr>
            <a:endParaRPr lang="en-US" sz="1600" dirty="0"/>
          </a:p>
          <a:p>
            <a:r>
              <a:rPr lang="en-US" sz="2400" dirty="0">
                <a:solidFill>
                  <a:srgbClr val="0033CC"/>
                </a:solidFill>
              </a:rPr>
              <a:t>Recombination → negligible</a:t>
            </a:r>
          </a:p>
          <a:p>
            <a:pPr lvl="1"/>
            <a:r>
              <a:rPr lang="en-US" sz="1600" dirty="0"/>
              <a:t>at  RHIC:  </a:t>
            </a:r>
            <a:r>
              <a:rPr lang="el-GR" sz="1600" dirty="0"/>
              <a:t>σ</a:t>
            </a:r>
            <a:r>
              <a:rPr lang="en-US" sz="1600" baseline="-20000" dirty="0"/>
              <a:t>cc</a:t>
            </a:r>
            <a:r>
              <a:rPr lang="en-US" sz="1600" dirty="0"/>
              <a:t> ~800</a:t>
            </a:r>
            <a:r>
              <a:rPr lang="el-GR" sz="1600" dirty="0"/>
              <a:t>μ</a:t>
            </a:r>
            <a:r>
              <a:rPr lang="en-US" sz="1600" dirty="0"/>
              <a:t>b &gt;&gt;  </a:t>
            </a:r>
            <a:r>
              <a:rPr lang="el-GR" sz="1600" dirty="0"/>
              <a:t>σ</a:t>
            </a:r>
            <a:r>
              <a:rPr lang="en-US" sz="1600" baseline="-20000" dirty="0"/>
              <a:t>bb</a:t>
            </a:r>
            <a:r>
              <a:rPr lang="en-US" sz="1600" dirty="0"/>
              <a:t> ~(1-2)</a:t>
            </a:r>
            <a:r>
              <a:rPr lang="el-GR" sz="1600" dirty="0"/>
              <a:t>μ</a:t>
            </a:r>
            <a:r>
              <a:rPr lang="en-US" sz="1600" dirty="0"/>
              <a:t>b</a:t>
            </a:r>
          </a:p>
          <a:p>
            <a:pPr lvl="2"/>
            <a:endParaRPr lang="en-US" sz="500" dirty="0"/>
          </a:p>
          <a:p>
            <a:pPr lvl="2">
              <a:buNone/>
            </a:pPr>
            <a:endParaRPr lang="en-US" sz="500" dirty="0"/>
          </a:p>
          <a:p>
            <a:r>
              <a:rPr lang="en-US" sz="2200" dirty="0"/>
              <a:t>Expect</a:t>
            </a:r>
            <a:r>
              <a:rPr lang="en-US" sz="2200" dirty="0">
                <a:solidFill>
                  <a:srgbClr val="0033CC"/>
                </a:solidFill>
              </a:rPr>
              <a:t> sequential suppression</a:t>
            </a:r>
            <a:r>
              <a:rPr lang="en-US" sz="2200" dirty="0"/>
              <a:t> of </a:t>
            </a:r>
            <a:r>
              <a:rPr lang="en-US" sz="1800" dirty="0">
                <a:sym typeface="Symbol" charset="0"/>
              </a:rPr>
              <a:t></a:t>
            </a:r>
            <a:r>
              <a:rPr lang="en-US" sz="1800" dirty="0"/>
              <a:t>(</a:t>
            </a:r>
            <a:r>
              <a:rPr lang="el-GR" sz="1800" dirty="0"/>
              <a:t>1</a:t>
            </a:r>
            <a:r>
              <a:rPr lang="en-US" sz="1800" dirty="0"/>
              <a:t>s),</a:t>
            </a:r>
            <a:r>
              <a:rPr lang="el-GR" sz="1800" dirty="0"/>
              <a:t> </a:t>
            </a:r>
            <a:r>
              <a:rPr lang="en-US" sz="1800" dirty="0">
                <a:sym typeface="Symbol" charset="0"/>
              </a:rPr>
              <a:t></a:t>
            </a:r>
            <a:r>
              <a:rPr lang="en-US" sz="1800" dirty="0"/>
              <a:t>(2s),</a:t>
            </a:r>
            <a:r>
              <a:rPr lang="el-GR" sz="1800" dirty="0"/>
              <a:t> </a:t>
            </a:r>
            <a:r>
              <a:rPr lang="en-US" sz="1800" dirty="0">
                <a:sym typeface="Symbol" charset="0"/>
              </a:rPr>
              <a:t></a:t>
            </a:r>
            <a:r>
              <a:rPr lang="en-US" sz="1800" dirty="0"/>
              <a:t>(2s) states</a:t>
            </a:r>
          </a:p>
          <a:p>
            <a:pPr lvl="2">
              <a:buNone/>
            </a:pPr>
            <a:endParaRPr lang="en-US" sz="1000" dirty="0"/>
          </a:p>
          <a:p>
            <a:r>
              <a:rPr lang="en-US" sz="2200" dirty="0">
                <a:solidFill>
                  <a:srgbClr val="0033CC"/>
                </a:solidFill>
              </a:rPr>
              <a:t>Challenge</a:t>
            </a:r>
            <a:r>
              <a:rPr lang="en-US" sz="2200" dirty="0"/>
              <a:t>: low rate, rare probe</a:t>
            </a:r>
          </a:p>
          <a:p>
            <a:pPr lvl="1"/>
            <a:r>
              <a:rPr lang="en-US" sz="1600" dirty="0"/>
              <a:t>STAR upgrades</a:t>
            </a:r>
          </a:p>
          <a:p>
            <a:pPr lvl="1">
              <a:buNone/>
            </a:pPr>
            <a:endParaRPr lang="en-US" sz="1600" dirty="0"/>
          </a:p>
          <a:p>
            <a:r>
              <a:rPr lang="en-US" sz="2200" dirty="0"/>
              <a:t>New, high-statistics </a:t>
            </a:r>
            <a:r>
              <a:rPr lang="en-US" sz="2200" dirty="0" err="1"/>
              <a:t>p+p</a:t>
            </a:r>
            <a:r>
              <a:rPr lang="en-US" sz="2200" dirty="0"/>
              <a:t> baseline for R</a:t>
            </a:r>
            <a:r>
              <a:rPr lang="en-US" sz="2200" baseline="-25000" dirty="0"/>
              <a:t>A</a:t>
            </a:r>
            <a:r>
              <a:rPr lang="en-US" sz="2400" baseline="-25000" dirty="0"/>
              <a:t>A</a:t>
            </a:r>
          </a:p>
          <a:p>
            <a:pPr lvl="1"/>
            <a:r>
              <a:rPr lang="en-US" sz="1800" dirty="0">
                <a:solidFill>
                  <a:srgbClr val="0033CC"/>
                </a:solidFill>
                <a:cs typeface="Optima"/>
                <a:sym typeface="Symbol" charset="0"/>
              </a:rPr>
              <a:t>Consistent with pQCD </a:t>
            </a:r>
            <a:r>
              <a:rPr lang="en-US" sz="1800" dirty="0">
                <a:cs typeface="Optima"/>
                <a:sym typeface="Symbol" charset="0"/>
              </a:rPr>
              <a:t>Color Evaporation Model</a:t>
            </a:r>
          </a:p>
          <a:p>
            <a:pPr lvl="2">
              <a:buNone/>
            </a:pPr>
            <a:endParaRPr lang="en-US" sz="1400" dirty="0">
              <a:cs typeface="Optima"/>
              <a:sym typeface="Symbol" charset="0"/>
            </a:endParaRPr>
          </a:p>
          <a:p>
            <a:r>
              <a:rPr lang="en-US" sz="2200" dirty="0">
                <a:solidFill>
                  <a:srgbClr val="0033CC"/>
                </a:solidFill>
                <a:sym typeface="Symbol" charset="0"/>
              </a:rPr>
              <a:t>Cold matter effects from d+Au </a:t>
            </a:r>
          </a:p>
          <a:p>
            <a:pPr lvl="1"/>
            <a:r>
              <a:rPr lang="en-US" sz="1600" dirty="0">
                <a:sym typeface="Symbol" charset="0"/>
              </a:rPr>
              <a:t>Important for interpreting </a:t>
            </a:r>
            <a:r>
              <a:rPr lang="en-US" sz="1600" dirty="0" err="1">
                <a:sym typeface="Symbol" charset="0"/>
              </a:rPr>
              <a:t>Au+Au</a:t>
            </a:r>
            <a:r>
              <a:rPr lang="en-US" sz="1600" dirty="0">
                <a:sym typeface="Symbol" charset="0"/>
              </a:rPr>
              <a:t>  results</a:t>
            </a:r>
            <a:r>
              <a:rPr lang="en-US" sz="1600" dirty="0"/>
              <a:t> </a:t>
            </a:r>
          </a:p>
          <a:p>
            <a:pPr marL="742873" lvl="1" indent="-285720"/>
            <a:r>
              <a:rPr lang="en-US" sz="1600" dirty="0"/>
              <a:t>Additional  suppression from CNM  needed for d+Au at mid-rapidity to fully reproduce </a:t>
            </a:r>
            <a:r>
              <a:rPr lang="en-US" sz="1600" dirty="0">
                <a:latin typeface="Times" pitchFamily="18" charset="0"/>
                <a:cs typeface="Times" pitchFamily="18" charset="0"/>
              </a:rPr>
              <a:t>ϒ </a:t>
            </a:r>
            <a:r>
              <a:rPr lang="en-US" sz="1600" dirty="0"/>
              <a:t>production</a:t>
            </a:r>
          </a:p>
          <a:p>
            <a:pPr lvl="1">
              <a:buNone/>
            </a:pPr>
            <a:endParaRPr lang="en-US" sz="1800" dirty="0">
              <a:cs typeface="Optima"/>
              <a:sym typeface="Symbol" charset="0"/>
            </a:endParaRPr>
          </a:p>
          <a:p>
            <a:pPr lvl="1">
              <a:buNone/>
            </a:pPr>
            <a:endParaRPr lang="en-US" sz="1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0560" y="663910"/>
            <a:ext cx="3179520" cy="297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8800" y="3567254"/>
            <a:ext cx="3201437" cy="304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20"/>
          <p:cNvCxnSpPr/>
          <p:nvPr/>
        </p:nvCxnSpPr>
        <p:spPr>
          <a:xfrm flipV="1">
            <a:off x="4848480" y="3014236"/>
            <a:ext cx="829440" cy="1313418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20"/>
          <p:cNvCxnSpPr/>
          <p:nvPr/>
        </p:nvCxnSpPr>
        <p:spPr>
          <a:xfrm flipV="1">
            <a:off x="4433760" y="5433690"/>
            <a:ext cx="2004480" cy="207382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Skupina 16"/>
          <p:cNvGrpSpPr/>
          <p:nvPr/>
        </p:nvGrpSpPr>
        <p:grpSpPr>
          <a:xfrm>
            <a:off x="7922350" y="3982018"/>
            <a:ext cx="723700" cy="622145"/>
            <a:chOff x="1736154" y="1303337"/>
            <a:chExt cx="2055548" cy="1028700"/>
          </a:xfrm>
        </p:grpSpPr>
        <p:sp>
          <p:nvSpPr>
            <p:cNvPr id="18" name="Elipsa 17"/>
            <p:cNvSpPr/>
            <p:nvPr/>
          </p:nvSpPr>
          <p:spPr>
            <a:xfrm>
              <a:off x="3211512" y="1722437"/>
              <a:ext cx="228600" cy="609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Přímá spojovací šipka 18"/>
            <p:cNvCxnSpPr>
              <a:stCxn id="18" idx="2"/>
            </p:cNvCxnSpPr>
            <p:nvPr/>
          </p:nvCxnSpPr>
          <p:spPr>
            <a:xfrm flipH="1">
              <a:off x="2830512" y="2027237"/>
              <a:ext cx="381000" cy="0"/>
            </a:xfrm>
            <a:prstGeom prst="straightConnector1">
              <a:avLst/>
            </a:prstGeom>
            <a:ln w="25400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Elipsa 19"/>
            <p:cNvSpPr/>
            <p:nvPr/>
          </p:nvSpPr>
          <p:spPr>
            <a:xfrm>
              <a:off x="1916112" y="1951037"/>
              <a:ext cx="152400" cy="1524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Přímá spojovací šipka 20"/>
            <p:cNvCxnSpPr>
              <a:stCxn id="20" idx="6"/>
            </p:cNvCxnSpPr>
            <p:nvPr/>
          </p:nvCxnSpPr>
          <p:spPr>
            <a:xfrm>
              <a:off x="2068512" y="2027237"/>
              <a:ext cx="533400" cy="0"/>
            </a:xfrm>
            <a:prstGeom prst="straightConnector1">
              <a:avLst/>
            </a:prstGeom>
            <a:ln w="25400"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ovéPole 21"/>
            <p:cNvSpPr txBox="1"/>
            <p:nvPr/>
          </p:nvSpPr>
          <p:spPr>
            <a:xfrm>
              <a:off x="1736154" y="1519355"/>
              <a:ext cx="829570" cy="559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d</a:t>
              </a:r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2625206" y="1303337"/>
              <a:ext cx="1166496" cy="559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Au</a:t>
              </a: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in the LHC Era - STAR Overview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25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12242" y="568374"/>
            <a:ext cx="1869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arXiv:1312.3675</a:t>
            </a:r>
          </a:p>
        </p:txBody>
      </p:sp>
    </p:spTree>
    <p:extLst>
      <p:ext uri="{BB962C8B-B14F-4D97-AF65-F5344CB8AC3E}">
        <p14:creationId xmlns:p14="http://schemas.microsoft.com/office/powerpoint/2010/main" val="289342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1764"/>
            <a:ext cx="8229600" cy="891983"/>
          </a:xfrm>
        </p:spPr>
        <p:txBody>
          <a:bodyPr/>
          <a:lstStyle/>
          <a:p>
            <a:r>
              <a:rPr lang="en-US" dirty="0" smtClean="0"/>
              <a:t>Upsilon R</a:t>
            </a:r>
            <a:r>
              <a:rPr lang="en-US" baseline="-25000" dirty="0" smtClean="0"/>
              <a:t>AA </a:t>
            </a:r>
            <a:r>
              <a:rPr lang="en-US" dirty="0" smtClean="0"/>
              <a:t>in </a:t>
            </a:r>
            <a:r>
              <a:rPr lang="en-US" dirty="0" err="1" smtClean="0"/>
              <a:t>Au+Au</a:t>
            </a:r>
            <a:r>
              <a:rPr lang="en-US" dirty="0" smtClean="0"/>
              <a:t> </a:t>
            </a:r>
            <a:r>
              <a:rPr lang="en-US" dirty="0" smtClean="0">
                <a:latin typeface="Symbol" pitchFamily="18" charset="2"/>
              </a:rPr>
              <a:t>200</a:t>
            </a:r>
            <a:r>
              <a:rPr lang="en-US" dirty="0" smtClean="0"/>
              <a:t>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11600" y="1083861"/>
            <a:ext cx="4806000" cy="4700654"/>
          </a:xfrm>
        </p:spPr>
        <p:txBody>
          <a:bodyPr>
            <a:normAutofit fontScale="25000" lnSpcReduction="20000"/>
          </a:bodyPr>
          <a:lstStyle/>
          <a:p>
            <a:r>
              <a:rPr lang="en-US" sz="8000" dirty="0">
                <a:cs typeface="Optima"/>
              </a:rPr>
              <a:t>Separate  yield extraction f</a:t>
            </a:r>
            <a:r>
              <a:rPr lang="en-US" sz="8000" dirty="0">
                <a:cs typeface="Arial" pitchFamily="34" charset="0"/>
              </a:rPr>
              <a:t>or</a:t>
            </a:r>
            <a:r>
              <a:rPr lang="en-US" sz="8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7300" dirty="0">
                <a:sym typeface="Symbol" charset="0"/>
              </a:rPr>
              <a:t></a:t>
            </a:r>
            <a:r>
              <a:rPr lang="en-US" sz="73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6500" dirty="0">
                <a:latin typeface="Arial" pitchFamily="34" charset="0"/>
                <a:cs typeface="Arial" pitchFamily="34" charset="0"/>
              </a:rPr>
              <a:t>1S</a:t>
            </a:r>
            <a:r>
              <a:rPr lang="en-US" sz="7300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8000" dirty="0">
                <a:cs typeface="Arial" pitchFamily="34" charset="0"/>
              </a:rPr>
              <a:t>and</a:t>
            </a:r>
            <a:r>
              <a:rPr lang="en-US" sz="8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7300" dirty="0">
                <a:sym typeface="Symbol" charset="0"/>
              </a:rPr>
              <a:t></a:t>
            </a:r>
            <a:r>
              <a:rPr lang="en-US" sz="73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6500" dirty="0">
                <a:latin typeface="Arial" pitchFamily="34" charset="0"/>
                <a:cs typeface="Arial" pitchFamily="34" charset="0"/>
              </a:rPr>
              <a:t>1S+2S+3S</a:t>
            </a:r>
            <a:r>
              <a:rPr lang="en-US" sz="7300" dirty="0">
                <a:latin typeface="Arial" pitchFamily="34" charset="0"/>
                <a:cs typeface="Arial" pitchFamily="34" charset="0"/>
              </a:rPr>
              <a:t>)  </a:t>
            </a:r>
            <a:r>
              <a:rPr lang="en-US" sz="8000" dirty="0">
                <a:latin typeface="Arial" pitchFamily="34" charset="0"/>
                <a:cs typeface="Arial" pitchFamily="34" charset="0"/>
              </a:rPr>
              <a:t>states at mid-rapidity</a:t>
            </a:r>
          </a:p>
          <a:p>
            <a:pPr>
              <a:buNone/>
            </a:pPr>
            <a:endParaRPr lang="en-US" sz="7300" dirty="0"/>
          </a:p>
          <a:p>
            <a:r>
              <a:rPr lang="en-US" sz="8000" dirty="0"/>
              <a:t>Suppression of </a:t>
            </a:r>
            <a:r>
              <a:rPr lang="en-US" sz="8000" dirty="0">
                <a:sym typeface="Symbol" charset="0"/>
              </a:rPr>
              <a:t> production</a:t>
            </a:r>
            <a:r>
              <a:rPr lang="en-US" sz="8000" dirty="0"/>
              <a:t> in </a:t>
            </a:r>
            <a:r>
              <a:rPr lang="en-US" sz="8000" dirty="0" err="1"/>
              <a:t>Au+Au</a:t>
            </a:r>
            <a:r>
              <a:rPr lang="en-US" sz="8000" dirty="0"/>
              <a:t> observed</a:t>
            </a:r>
          </a:p>
          <a:p>
            <a:pPr lvl="1"/>
            <a:r>
              <a:rPr lang="en-US" sz="7300" dirty="0"/>
              <a:t>R</a:t>
            </a:r>
            <a:r>
              <a:rPr lang="en-US" sz="7300" baseline="-25000" dirty="0"/>
              <a:t>AA </a:t>
            </a:r>
            <a:r>
              <a:rPr lang="en-US" sz="7300" dirty="0"/>
              <a:t>decreases with centrality. </a:t>
            </a:r>
          </a:p>
          <a:p>
            <a:pPr lvl="1"/>
            <a:r>
              <a:rPr lang="en-US" sz="7300" dirty="0">
                <a:sym typeface="Symbol" charset="0"/>
              </a:rPr>
              <a:t>Data consistent with models that contain </a:t>
            </a:r>
            <a:r>
              <a:rPr lang="en-US" sz="7300" dirty="0" err="1">
                <a:sym typeface="Symbol" charset="0"/>
              </a:rPr>
              <a:t>bottomium</a:t>
            </a:r>
            <a:r>
              <a:rPr lang="en-US" sz="7300" dirty="0">
                <a:sym typeface="Symbol" charset="0"/>
              </a:rPr>
              <a:t> melting in </a:t>
            </a:r>
            <a:r>
              <a:rPr lang="en-US" sz="7300" dirty="0" err="1">
                <a:sym typeface="Symbol" charset="0"/>
              </a:rPr>
              <a:t>deconfined</a:t>
            </a:r>
            <a:r>
              <a:rPr lang="en-US" sz="7300" dirty="0">
                <a:sym typeface="Symbol" charset="0"/>
              </a:rPr>
              <a:t> matter</a:t>
            </a:r>
          </a:p>
          <a:p>
            <a:pPr lvl="1">
              <a:buNone/>
            </a:pPr>
            <a:r>
              <a:rPr lang="en-US" sz="7300" dirty="0">
                <a:sym typeface="Symbol" charset="0"/>
              </a:rPr>
              <a:t>		</a:t>
            </a:r>
          </a:p>
          <a:p>
            <a:r>
              <a:rPr lang="en-US" sz="8000" dirty="0"/>
              <a:t>Increased </a:t>
            </a:r>
            <a:r>
              <a:rPr lang="en-US" sz="8000" dirty="0" err="1"/>
              <a:t>Au+Au</a:t>
            </a:r>
            <a:r>
              <a:rPr lang="en-US" sz="8000" dirty="0"/>
              <a:t> statistics from run 11 will further decrease R</a:t>
            </a:r>
            <a:r>
              <a:rPr lang="en-US" sz="8000" baseline="-25000" dirty="0"/>
              <a:t>AA</a:t>
            </a:r>
            <a:r>
              <a:rPr lang="en-US" sz="8000" dirty="0"/>
              <a:t>  uncertainties </a:t>
            </a:r>
          </a:p>
          <a:p>
            <a:endParaRPr lang="en-US" sz="8000" dirty="0"/>
          </a:p>
          <a:p>
            <a:pPr marL="450296" indent="-285720"/>
            <a:r>
              <a:rPr lang="en-US" sz="8000" dirty="0" err="1"/>
              <a:t>Muon</a:t>
            </a:r>
            <a:r>
              <a:rPr lang="en-US" sz="8000" dirty="0"/>
              <a:t> telescope detector upgrades</a:t>
            </a:r>
          </a:p>
          <a:p>
            <a:pPr marL="850263" lvl="1" indent="-285720"/>
            <a:r>
              <a:rPr lang="en-US" sz="7300" dirty="0"/>
              <a:t>Significant improvement of  </a:t>
            </a:r>
            <a:r>
              <a:rPr lang="en-US" sz="7300" dirty="0">
                <a:sym typeface="Symbol" charset="0"/>
              </a:rPr>
              <a:t> </a:t>
            </a:r>
            <a:r>
              <a:rPr lang="en-US" sz="7300" dirty="0"/>
              <a:t>measurements via di-</a:t>
            </a:r>
            <a:r>
              <a:rPr lang="en-US" sz="7300" dirty="0" err="1"/>
              <a:t>muon</a:t>
            </a:r>
            <a:r>
              <a:rPr lang="en-US" sz="7300" dirty="0"/>
              <a:t> channel</a:t>
            </a:r>
          </a:p>
          <a:p>
            <a:endParaRPr lang="en-US" sz="8000" dirty="0"/>
          </a:p>
        </p:txBody>
      </p:sp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3" cstate="print"/>
          <a:srcRect t="921"/>
          <a:stretch>
            <a:fillRect/>
          </a:stretch>
        </p:blipFill>
        <p:spPr bwMode="auto">
          <a:xfrm>
            <a:off x="4917186" y="3910722"/>
            <a:ext cx="4009374" cy="2940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4067" y="926273"/>
            <a:ext cx="4032493" cy="298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42900" y="5964198"/>
            <a:ext cx="43053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Petr</a:t>
            </a:r>
            <a:r>
              <a:rPr lang="en-US" dirty="0" smtClean="0"/>
              <a:t> </a:t>
            </a:r>
            <a:r>
              <a:rPr lang="en-US" dirty="0" err="1" smtClean="0"/>
              <a:t>Chaloupka</a:t>
            </a:r>
            <a:r>
              <a:rPr lang="en-US" dirty="0" smtClean="0"/>
              <a:t> – </a:t>
            </a:r>
            <a:r>
              <a:rPr lang="en-US" dirty="0" smtClean="0"/>
              <a:t>Thur</a:t>
            </a:r>
            <a:r>
              <a:rPr lang="en-US" dirty="0" smtClean="0"/>
              <a:t>sday 15:50 </a:t>
            </a:r>
            <a:r>
              <a:rPr lang="en-US" dirty="0" smtClean="0"/>
              <a:t>– </a:t>
            </a:r>
            <a:r>
              <a:rPr lang="en-US" dirty="0" smtClean="0"/>
              <a:t>16:15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in the LHC Era - STAR Overview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26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684" y="61918"/>
            <a:ext cx="6667216" cy="871532"/>
          </a:xfrm>
        </p:spPr>
        <p:txBody>
          <a:bodyPr/>
          <a:lstStyle/>
          <a:p>
            <a:r>
              <a:rPr lang="en-US" dirty="0" err="1" smtClean="0"/>
              <a:t>Dielectron</a:t>
            </a:r>
            <a:r>
              <a:rPr lang="en-US" dirty="0" smtClean="0"/>
              <a:t>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980" y="1091328"/>
            <a:ext cx="5962885" cy="514908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Intermediate Mass Range</a:t>
            </a:r>
          </a:p>
          <a:p>
            <a:pPr lvl="1"/>
            <a:r>
              <a:rPr lang="en-US" dirty="0" smtClean="0"/>
              <a:t>QGP thermal radiation</a:t>
            </a:r>
          </a:p>
          <a:p>
            <a:pPr lvl="1"/>
            <a:r>
              <a:rPr lang="en-US" dirty="0" smtClean="0"/>
              <a:t>heavy-flavor modification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Low Mass Range</a:t>
            </a:r>
          </a:p>
          <a:p>
            <a:pPr lvl="1"/>
            <a:r>
              <a:rPr lang="en-US" dirty="0" smtClean="0"/>
              <a:t>in-medium modification of vector mesons</a:t>
            </a:r>
          </a:p>
          <a:p>
            <a:pPr lvl="1"/>
            <a:r>
              <a:rPr lang="en-US" dirty="0" smtClean="0"/>
              <a:t>possible link to chiral symmetry restoration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3366FF"/>
                </a:solidFill>
              </a:rPr>
              <a:t>Advantage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very low cross section with QCD medium</a:t>
            </a:r>
          </a:p>
          <a:p>
            <a:pPr lvl="1"/>
            <a:r>
              <a:rPr lang="en-US" dirty="0"/>
              <a:t>created throughout evolution of the system</a:t>
            </a:r>
          </a:p>
          <a:p>
            <a:r>
              <a:rPr lang="en-US" dirty="0">
                <a:solidFill>
                  <a:srgbClr val="3366FF"/>
                </a:solidFill>
              </a:rPr>
              <a:t>Disadvantage</a:t>
            </a:r>
          </a:p>
          <a:p>
            <a:pPr lvl="1"/>
            <a:r>
              <a:rPr lang="en-US" dirty="0"/>
              <a:t>(very) low </a:t>
            </a:r>
            <a:r>
              <a:rPr lang="en-US" dirty="0" smtClean="0"/>
              <a:t>signal/background</a:t>
            </a:r>
            <a:endParaRPr lang="en-US" dirty="0"/>
          </a:p>
          <a:p>
            <a:pPr lvl="1"/>
            <a:r>
              <a:rPr lang="en-US" dirty="0"/>
              <a:t>requires low material </a:t>
            </a:r>
            <a:r>
              <a:rPr lang="en-US" dirty="0" smtClean="0"/>
              <a:t>budget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13" r="8313"/>
          <a:stretch>
            <a:fillRect/>
          </a:stretch>
        </p:blipFill>
        <p:spPr>
          <a:xfrm>
            <a:off x="5707595" y="787324"/>
            <a:ext cx="3117698" cy="3493930"/>
          </a:xfrm>
          <a:prstGeom prst="rect">
            <a:avLst/>
          </a:prstGeom>
        </p:spPr>
      </p:pic>
      <p:pic>
        <p:nvPicPr>
          <p:cNvPr id="5" name="Picture 4" descr="sb.gif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39" r="7924"/>
          <a:stretch/>
        </p:blipFill>
        <p:spPr bwMode="auto">
          <a:xfrm>
            <a:off x="5887413" y="4198985"/>
            <a:ext cx="2891987" cy="228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Physics in the LHC Era - STAR Overview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5400000">
            <a:off x="8510434" y="1299674"/>
            <a:ext cx="959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Axel </a:t>
            </a:r>
            <a:r>
              <a:rPr lang="en-US" sz="1400" dirty="0" err="1" smtClean="0"/>
              <a:t>Drees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27</a:t>
            </a:fld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2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Energy Scan: </a:t>
            </a:r>
            <a:r>
              <a:rPr lang="en-US" dirty="0" err="1"/>
              <a:t>D</a:t>
            </a:r>
            <a:r>
              <a:rPr lang="en-US" dirty="0" err="1" smtClean="0"/>
              <a:t>ielectrons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5132" y="4108595"/>
            <a:ext cx="5021871" cy="250250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LMR excess observed for all energies</a:t>
            </a:r>
          </a:p>
          <a:p>
            <a:r>
              <a:rPr lang="en-US" dirty="0" smtClean="0"/>
              <a:t>systematic measurement of excess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Model calculations appear to provide robust description from RHIC down to SPS energies</a:t>
            </a:r>
          </a:p>
          <a:p>
            <a:r>
              <a:rPr lang="en-US" dirty="0" smtClean="0"/>
              <a:t>Measurements consistent with in-medium </a:t>
            </a:r>
            <a:r>
              <a:rPr lang="en-US" dirty="0" err="1"/>
              <a:t>ρ</a:t>
            </a:r>
            <a:r>
              <a:rPr lang="en-US" dirty="0"/>
              <a:t> </a:t>
            </a:r>
            <a:r>
              <a:rPr lang="en-US" dirty="0" smtClean="0"/>
              <a:t>broadening</a:t>
            </a:r>
          </a:p>
          <a:p>
            <a:pPr lvl="1"/>
            <a:r>
              <a:rPr lang="en-US" dirty="0" smtClean="0"/>
              <a:t>expected to depend on total baryon density</a:t>
            </a:r>
            <a:endParaRPr lang="en-US" dirty="0"/>
          </a:p>
        </p:txBody>
      </p:sp>
      <p:pic>
        <p:nvPicPr>
          <p:cNvPr id="6" name="Picture 5" descr="tmp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141"/>
            <a:ext cx="3644193" cy="2651611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Physics in the LHC Era - STAR Overview</a:t>
            </a:r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55237" y="855164"/>
            <a:ext cx="6942024" cy="3239611"/>
            <a:chOff x="298843" y="944455"/>
            <a:chExt cx="6942024" cy="3239611"/>
          </a:xfrm>
        </p:grpSpPr>
        <p:pic>
          <p:nvPicPr>
            <p:cNvPr id="5" name="Picture 4" descr="InMedRhoPanel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843" y="944455"/>
              <a:ext cx="6942024" cy="323961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542014" y="2043760"/>
              <a:ext cx="15027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Rapp, </a:t>
              </a:r>
              <a:r>
                <a:rPr lang="en-US" sz="1400" dirty="0" err="1" smtClean="0"/>
                <a:t>priv.comm</a:t>
              </a:r>
              <a:r>
                <a:rPr lang="en-US" sz="1400" dirty="0" smtClean="0"/>
                <a:t>.</a:t>
              </a:r>
              <a:endParaRPr lang="en-US" sz="1400" dirty="0"/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28</a:t>
            </a:fld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3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6392552" y="715014"/>
            <a:ext cx="2408667" cy="2260081"/>
            <a:chOff x="6339633" y="1067837"/>
            <a:chExt cx="2408667" cy="2260081"/>
          </a:xfrm>
        </p:grpSpPr>
        <p:grpSp>
          <p:nvGrpSpPr>
            <p:cNvPr id="13" name="Group 12"/>
            <p:cNvGrpSpPr/>
            <p:nvPr/>
          </p:nvGrpSpPr>
          <p:grpSpPr>
            <a:xfrm>
              <a:off x="6375918" y="1067837"/>
              <a:ext cx="2372382" cy="2239818"/>
              <a:chOff x="6375918" y="1067837"/>
              <a:chExt cx="2372382" cy="2239818"/>
            </a:xfrm>
          </p:grpSpPr>
          <p:pic>
            <p:nvPicPr>
              <p:cNvPr id="11" name="Picture 10" descr="Untitled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CCE8FF"/>
                  </a:clrFrom>
                  <a:clrTo>
                    <a:srgbClr val="CCE8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6956" y="1076519"/>
                <a:ext cx="2371344" cy="2231136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6375918" y="1067837"/>
                <a:ext cx="393960" cy="40432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6339633" y="2731796"/>
              <a:ext cx="139959" cy="59093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474408" y="3037633"/>
              <a:ext cx="295470" cy="29028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448778" y="2995083"/>
              <a:ext cx="243416" cy="8466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Upgrades: HFT +MTD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274" y="1600200"/>
            <a:ext cx="586509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Heavy Flavor Tracker + </a:t>
            </a:r>
            <a:r>
              <a:rPr lang="en-US" dirty="0" err="1" smtClean="0">
                <a:solidFill>
                  <a:srgbClr val="3366FF"/>
                </a:solidFill>
              </a:rPr>
              <a:t>Muon</a:t>
            </a:r>
            <a:r>
              <a:rPr lang="en-US" dirty="0" smtClean="0">
                <a:solidFill>
                  <a:srgbClr val="3366FF"/>
                </a:solidFill>
              </a:rPr>
              <a:t> Telescope Detector on track for RHIC Run 14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ajor focus: heavy-flavor &amp; </a:t>
            </a:r>
            <a:r>
              <a:rPr lang="en-US" dirty="0" smtClean="0"/>
              <a:t>di lepton </a:t>
            </a:r>
            <a:r>
              <a:rPr lang="en-US" dirty="0" smtClean="0"/>
              <a:t>measurements</a:t>
            </a:r>
          </a:p>
          <a:p>
            <a:pPr lvl="1"/>
            <a:r>
              <a:rPr lang="en-US" dirty="0" smtClean="0"/>
              <a:t>revisit </a:t>
            </a:r>
            <a:r>
              <a:rPr lang="en-US" dirty="0" err="1" smtClean="0"/>
              <a:t>Au+Au</a:t>
            </a:r>
            <a:r>
              <a:rPr lang="en-US" dirty="0" smtClean="0"/>
              <a:t>, </a:t>
            </a:r>
            <a:r>
              <a:rPr lang="en-US" dirty="0" err="1" smtClean="0"/>
              <a:t>p+p</a:t>
            </a:r>
            <a:r>
              <a:rPr lang="en-US" dirty="0" smtClean="0"/>
              <a:t>, and </a:t>
            </a:r>
            <a:r>
              <a:rPr lang="en-US" dirty="0" err="1" smtClean="0"/>
              <a:t>p+Au</a:t>
            </a:r>
            <a:r>
              <a:rPr lang="en-US" dirty="0" smtClean="0"/>
              <a:t> at 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NN</a:t>
            </a:r>
            <a:r>
              <a:rPr lang="en-US" dirty="0" smtClean="0"/>
              <a:t>=200 </a:t>
            </a:r>
            <a:r>
              <a:rPr lang="en-US" dirty="0" err="1" smtClean="0"/>
              <a:t>GeV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3366FF"/>
                </a:solidFill>
              </a:rPr>
              <a:t>Separate charm and bottom, study open heavy flavor (HFT), </a:t>
            </a:r>
            <a:r>
              <a:rPr lang="en-US" dirty="0" err="1" smtClean="0">
                <a:solidFill>
                  <a:srgbClr val="3366FF"/>
                </a:solidFill>
              </a:rPr>
              <a:t>quarkonia</a:t>
            </a:r>
            <a:r>
              <a:rPr lang="en-US" dirty="0" smtClean="0">
                <a:solidFill>
                  <a:srgbClr val="3366FF"/>
                </a:solidFill>
              </a:rPr>
              <a:t> (MTD), thermal </a:t>
            </a:r>
            <a:r>
              <a:rPr lang="en-US" dirty="0" err="1" smtClean="0">
                <a:solidFill>
                  <a:srgbClr val="3366FF"/>
                </a:solidFill>
              </a:rPr>
              <a:t>dileptons</a:t>
            </a:r>
            <a:r>
              <a:rPr lang="en-US" dirty="0" smtClean="0">
                <a:solidFill>
                  <a:srgbClr val="3366FF"/>
                </a:solidFill>
              </a:rPr>
              <a:t> (MTD)</a:t>
            </a:r>
          </a:p>
          <a:p>
            <a:pPr lvl="1"/>
            <a:r>
              <a:rPr lang="en-US" dirty="0" smtClean="0"/>
              <a:t>combine HFT+MTD: separate secondary J/</a:t>
            </a:r>
            <a:r>
              <a:rPr lang="en-US" dirty="0" err="1" smtClean="0"/>
              <a:t>Ψ</a:t>
            </a:r>
            <a:r>
              <a:rPr lang="en-US" dirty="0" smtClean="0"/>
              <a:t> from prompt</a:t>
            </a:r>
          </a:p>
          <a:p>
            <a:pPr lvl="1"/>
            <a:r>
              <a:rPr lang="en-US" dirty="0" smtClean="0"/>
              <a:t>combine MTD+BEMC: trigger on e-μ pairs to disentangle charm contributions to the </a:t>
            </a:r>
            <a:r>
              <a:rPr lang="en-US" dirty="0" err="1" smtClean="0"/>
              <a:t>dilepton</a:t>
            </a:r>
            <a:r>
              <a:rPr lang="en-US" dirty="0" smtClean="0"/>
              <a:t> IMR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Physics in the LHC Era - STAR Overview</a:t>
            </a:r>
            <a:endParaRPr lang="en-US"/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6220085" y="3689699"/>
            <a:ext cx="2712237" cy="1674982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254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n-US" altLang="zh-CN" sz="1800"/>
          </a:p>
        </p:txBody>
      </p:sp>
      <p:sp>
        <p:nvSpPr>
          <p:cNvPr id="9" name="TextBox 8"/>
          <p:cNvSpPr txBox="1"/>
          <p:nvPr/>
        </p:nvSpPr>
        <p:spPr>
          <a:xfrm>
            <a:off x="6491423" y="5609889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Heavy Flavor Tracker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259797" y="2981355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 </a:t>
            </a:r>
            <a:r>
              <a:rPr lang="en-US" dirty="0" err="1" smtClean="0"/>
              <a:t>Muon</a:t>
            </a:r>
            <a:r>
              <a:rPr lang="en-US" dirty="0"/>
              <a:t> </a:t>
            </a:r>
            <a:r>
              <a:rPr lang="en-US" dirty="0" smtClean="0"/>
              <a:t>Telescope</a:t>
            </a:r>
            <a:r>
              <a:rPr lang="en-US" dirty="0"/>
              <a:t> </a:t>
            </a:r>
            <a:r>
              <a:rPr lang="en-US" dirty="0" smtClean="0"/>
              <a:t>Detector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29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1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598" y="102632"/>
            <a:ext cx="4326769" cy="92839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STAR experiment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2093" y="4417322"/>
            <a:ext cx="2373490" cy="179717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STAR detectors in these analyses</a:t>
            </a:r>
          </a:p>
          <a:p>
            <a:pPr marL="514350" lvl="1" indent="-233363"/>
            <a:r>
              <a:rPr lang="en-US" dirty="0" smtClean="0"/>
              <a:t>TPC (</a:t>
            </a:r>
            <a:r>
              <a:rPr lang="en-US" dirty="0" err="1" smtClean="0"/>
              <a:t>dE</a:t>
            </a:r>
            <a:r>
              <a:rPr lang="en-US" dirty="0" smtClean="0"/>
              <a:t>/dx)</a:t>
            </a:r>
          </a:p>
          <a:p>
            <a:pPr marL="514350" lvl="1" indent="-233363"/>
            <a:r>
              <a:rPr lang="en-US" dirty="0" smtClean="0"/>
              <a:t>TOF (1/β)</a:t>
            </a:r>
          </a:p>
          <a:p>
            <a:pPr marL="514350" lvl="1" indent="-233363"/>
            <a:r>
              <a:rPr lang="en-US" dirty="0" smtClean="0"/>
              <a:t>BEMC (E/p)</a:t>
            </a:r>
          </a:p>
          <a:p>
            <a:pPr marL="514350" lvl="1" indent="-233363"/>
            <a:r>
              <a:rPr lang="en-US" dirty="0" smtClean="0"/>
              <a:t>VPD, ZDC, FTPC </a:t>
            </a:r>
            <a:endParaRPr lang="en-US" dirty="0"/>
          </a:p>
        </p:txBody>
      </p:sp>
      <p:sp>
        <p:nvSpPr>
          <p:cNvPr id="88" name="Content Placeholder 87"/>
          <p:cNvSpPr>
            <a:spLocks noGrp="1"/>
          </p:cNvSpPr>
          <p:nvPr>
            <p:ph sz="half" idx="2"/>
          </p:nvPr>
        </p:nvSpPr>
        <p:spPr>
          <a:xfrm>
            <a:off x="4826735" y="1019928"/>
            <a:ext cx="4321644" cy="283014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Large and uniform acceptance at mid-rapidity</a:t>
            </a:r>
          </a:p>
          <a:p>
            <a:pPr marL="457200" lvl="1" indent="0">
              <a:buNone/>
            </a:pPr>
            <a:r>
              <a:rPr lang="en-US" dirty="0" smtClean="0"/>
              <a:t>	|</a:t>
            </a:r>
            <a:r>
              <a:rPr lang="en-US" dirty="0" err="1" smtClean="0"/>
              <a:t>η</a:t>
            </a:r>
            <a:r>
              <a:rPr lang="en-US" dirty="0" smtClean="0"/>
              <a:t>|&lt; 1  and 0&lt; </a:t>
            </a:r>
            <a:r>
              <a:rPr lang="en-US" dirty="0" err="1" smtClean="0"/>
              <a:t>φ</a:t>
            </a:r>
            <a:r>
              <a:rPr lang="en-US" dirty="0" smtClean="0"/>
              <a:t>&lt; 2π</a:t>
            </a:r>
          </a:p>
          <a:p>
            <a:r>
              <a:rPr lang="en-US" dirty="0" smtClean="0"/>
              <a:t>Excellent particle identification</a:t>
            </a:r>
          </a:p>
          <a:p>
            <a:r>
              <a:rPr lang="en-US" dirty="0" smtClean="0"/>
              <a:t>Fast data acquisition</a:t>
            </a:r>
          </a:p>
          <a:p>
            <a:r>
              <a:rPr lang="en-US" dirty="0" smtClean="0"/>
              <a:t>Upcoming upgrades targeted at heavy-flavor measurements</a:t>
            </a:r>
          </a:p>
          <a:p>
            <a:pPr lvl="1"/>
            <a:r>
              <a:rPr lang="en-US" dirty="0" smtClean="0"/>
              <a:t>improve tracking</a:t>
            </a:r>
          </a:p>
          <a:p>
            <a:pPr lvl="1"/>
            <a:r>
              <a:rPr lang="en-US" dirty="0" smtClean="0"/>
              <a:t>improve </a:t>
            </a:r>
            <a:r>
              <a:rPr lang="en-US" dirty="0" err="1" smtClean="0"/>
              <a:t>muon</a:t>
            </a:r>
            <a:r>
              <a:rPr lang="en-US" dirty="0" smtClean="0"/>
              <a:t> PID</a:t>
            </a:r>
          </a:p>
          <a:p>
            <a:endParaRPr lang="en-US" dirty="0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in the LHC Era - STAR Overview</a:t>
            </a:r>
            <a:endParaRPr lang="en-US"/>
          </a:p>
        </p:txBody>
      </p:sp>
      <p:pic>
        <p:nvPicPr>
          <p:cNvPr id="8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1" y="538241"/>
            <a:ext cx="4698742" cy="353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312" y="4192274"/>
            <a:ext cx="2246626" cy="1537165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325" y="4525749"/>
            <a:ext cx="2251499" cy="1488081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4766" y="4923333"/>
            <a:ext cx="2326324" cy="158501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8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3759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1090872"/>
            <a:ext cx="61198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277373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sz="3600" dirty="0"/>
              <a:t>Concept of design of the STAR-MTD</a:t>
            </a:r>
          </a:p>
        </p:txBody>
      </p:sp>
      <p:pic>
        <p:nvPicPr>
          <p:cNvPr id="2055" name="Picture 4" descr="hijing_z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67" t="7167" r="7167" b="7167"/>
          <a:stretch>
            <a:fillRect/>
          </a:stretch>
        </p:blipFill>
        <p:spPr bwMode="auto">
          <a:xfrm>
            <a:off x="76200" y="914400"/>
            <a:ext cx="3094038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5"/>
          <p:cNvSpPr txBox="1">
            <a:spLocks noChangeArrowheads="1"/>
          </p:cNvSpPr>
          <p:nvPr/>
        </p:nvSpPr>
        <p:spPr bwMode="auto">
          <a:xfrm>
            <a:off x="4121415" y="2925763"/>
            <a:ext cx="4793985" cy="3447098"/>
          </a:xfrm>
          <a:prstGeom prst="rect">
            <a:avLst/>
          </a:prstGeom>
          <a:solidFill>
            <a:schemeClr val="accent3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 marL="342900" indent="-342900" eaLnBrk="0" hangingPunct="0">
              <a:tabLst>
                <a:tab pos="51435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tabLst>
                <a:tab pos="51435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51435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51435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51435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1435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1435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1435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1435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800" baseline="0" dirty="0">
                <a:ea typeface="宋体" charset="0"/>
                <a:cs typeface="宋体" charset="0"/>
              </a:rPr>
              <a:t>Multi-gap Resistive Plate </a:t>
            </a:r>
            <a:r>
              <a:rPr lang="en-US" altLang="zh-CN" sz="1800" baseline="0" dirty="0" smtClean="0">
                <a:ea typeface="宋体" charset="0"/>
                <a:cs typeface="宋体" charset="0"/>
              </a:rPr>
              <a:t>Chamber (</a:t>
            </a:r>
            <a:r>
              <a:rPr lang="en-US" altLang="zh-CN" sz="1800" baseline="0" dirty="0">
                <a:ea typeface="宋体" charset="0"/>
                <a:cs typeface="宋体" charset="0"/>
              </a:rPr>
              <a:t>MRPC): </a:t>
            </a:r>
          </a:p>
          <a:p>
            <a:pPr eaLnBrk="1" hangingPunct="1"/>
            <a:r>
              <a:rPr lang="en-US" altLang="zh-CN" sz="1800" baseline="0" dirty="0">
                <a:ea typeface="宋体" charset="0"/>
                <a:cs typeface="宋体" charset="0"/>
              </a:rPr>
              <a:t>gas detector, avalanche mode</a:t>
            </a:r>
          </a:p>
          <a:p>
            <a:pPr eaLnBrk="1" hangingPunct="1"/>
            <a:endParaRPr lang="en-US" altLang="zh-CN" sz="1800" baseline="0" dirty="0">
              <a:ea typeface="宋体" charset="0"/>
              <a:cs typeface="宋体" charset="0"/>
            </a:endParaRPr>
          </a:p>
          <a:p>
            <a:pPr eaLnBrk="1" hangingPunct="1"/>
            <a:r>
              <a:rPr lang="en-US" altLang="zh-CN" sz="1800" baseline="0" dirty="0">
                <a:ea typeface="宋体" charset="0"/>
                <a:cs typeface="宋体" charset="0"/>
              </a:rPr>
              <a:t>A</a:t>
            </a:r>
            <a:r>
              <a:rPr lang="en-US" sz="1800" baseline="0" dirty="0"/>
              <a:t> detector</a:t>
            </a:r>
            <a:r>
              <a:rPr lang="en-US" altLang="zh-CN" sz="1800" baseline="0" dirty="0">
                <a:ea typeface="宋体" charset="0"/>
                <a:cs typeface="宋体" charset="0"/>
              </a:rPr>
              <a:t> </a:t>
            </a:r>
            <a:r>
              <a:rPr lang="en-US" sz="1800" baseline="0" dirty="0"/>
              <a:t>with </a:t>
            </a:r>
            <a:r>
              <a:rPr lang="en-US" altLang="zh-CN" sz="1800" baseline="0" dirty="0">
                <a:ea typeface="宋体" charset="0"/>
                <a:cs typeface="宋体" charset="0"/>
              </a:rPr>
              <a:t>long-MRPCs</a:t>
            </a:r>
            <a:r>
              <a:rPr lang="en-US" sz="1800" baseline="0" dirty="0"/>
              <a:t> cover</a:t>
            </a:r>
            <a:r>
              <a:rPr lang="en-US" altLang="zh-CN" sz="1800" baseline="0" dirty="0">
                <a:ea typeface="宋体" charset="0"/>
                <a:cs typeface="宋体" charset="0"/>
              </a:rPr>
              <a:t>s</a:t>
            </a:r>
            <a:r>
              <a:rPr lang="en-US" sz="1800" baseline="0" dirty="0"/>
              <a:t> the</a:t>
            </a:r>
            <a:endParaRPr lang="en-US" altLang="zh-CN" sz="1800" baseline="0" dirty="0">
              <a:ea typeface="宋体" charset="0"/>
              <a:cs typeface="宋体" charset="0"/>
            </a:endParaRPr>
          </a:p>
          <a:p>
            <a:pPr eaLnBrk="1" hangingPunct="1"/>
            <a:r>
              <a:rPr lang="en-US" sz="1800" baseline="0" dirty="0"/>
              <a:t>whole iron bars and </a:t>
            </a:r>
            <a:r>
              <a:rPr lang="en-US" sz="1800" baseline="0" dirty="0" smtClean="0"/>
              <a:t>le</a:t>
            </a:r>
            <a:r>
              <a:rPr lang="en-US" altLang="zh-CN" sz="1800" baseline="0" dirty="0" smtClean="0">
                <a:ea typeface="宋体" charset="0"/>
                <a:cs typeface="宋体" charset="0"/>
              </a:rPr>
              <a:t>aves</a:t>
            </a:r>
            <a:r>
              <a:rPr lang="en-US" sz="1800" baseline="0" dirty="0" smtClean="0"/>
              <a:t> </a:t>
            </a:r>
            <a:r>
              <a:rPr lang="en-US" sz="1800" baseline="0" dirty="0"/>
              <a:t>the gaps in</a:t>
            </a:r>
            <a:r>
              <a:rPr lang="en-US" altLang="zh-CN" sz="1800" baseline="0" dirty="0">
                <a:ea typeface="宋体" charset="0"/>
                <a:cs typeface="宋体" charset="0"/>
              </a:rPr>
              <a:t>-</a:t>
            </a:r>
          </a:p>
          <a:p>
            <a:pPr eaLnBrk="1" hangingPunct="1"/>
            <a:r>
              <a:rPr lang="en-US" sz="1800" baseline="0" dirty="0" smtClean="0"/>
              <a:t>between </a:t>
            </a:r>
            <a:r>
              <a:rPr lang="en-US" sz="1800" baseline="0" dirty="0"/>
              <a:t>uncovered. </a:t>
            </a:r>
            <a:r>
              <a:rPr lang="en-US" altLang="zh-CN" sz="1800" baseline="0" dirty="0">
                <a:ea typeface="宋体" charset="0"/>
                <a:cs typeface="宋体" charset="0"/>
              </a:rPr>
              <a:t>Acceptance: 45% at</a:t>
            </a:r>
          </a:p>
          <a:p>
            <a:pPr eaLnBrk="1" hangingPunct="1"/>
            <a:r>
              <a:rPr lang="en-US" altLang="zh-CN" sz="1800" baseline="0" dirty="0">
                <a:ea typeface="宋体" charset="0"/>
                <a:cs typeface="宋体" charset="0"/>
              </a:rPr>
              <a:t> |</a:t>
            </a:r>
            <a:r>
              <a:rPr lang="en-US" altLang="zh-CN" sz="1800" baseline="0" dirty="0">
                <a:ea typeface="宋体" charset="0"/>
                <a:cs typeface="宋体" charset="0"/>
                <a:sym typeface="Symbol" charset="0"/>
              </a:rPr>
              <a:t></a:t>
            </a:r>
            <a:r>
              <a:rPr lang="en-US" altLang="zh-CN" sz="1800" baseline="0" dirty="0">
                <a:ea typeface="宋体" charset="0"/>
                <a:cs typeface="宋体" charset="0"/>
              </a:rPr>
              <a:t>|&lt;0.5</a:t>
            </a:r>
          </a:p>
          <a:p>
            <a:pPr eaLnBrk="1" hangingPunct="1"/>
            <a:endParaRPr lang="en-US" altLang="zh-CN" sz="1800" b="0" baseline="0" dirty="0">
              <a:ea typeface="宋体" charset="0"/>
              <a:cs typeface="宋体" charset="0"/>
            </a:endParaRPr>
          </a:p>
          <a:p>
            <a:pPr eaLnBrk="1" hangingPunct="1"/>
            <a:r>
              <a:rPr lang="en-US" altLang="zh-CN" baseline="0" dirty="0">
                <a:ea typeface="宋体" charset="0"/>
                <a:cs typeface="宋体" charset="0"/>
              </a:rPr>
              <a:t>118 modules, 1416 readout strips, 2832 readout</a:t>
            </a:r>
          </a:p>
          <a:p>
            <a:pPr eaLnBrk="1" hangingPunct="1"/>
            <a:r>
              <a:rPr lang="en-US" altLang="zh-CN" baseline="0" dirty="0">
                <a:ea typeface="宋体" charset="0"/>
                <a:cs typeface="宋体" charset="0"/>
              </a:rPr>
              <a:t>channels</a:t>
            </a:r>
          </a:p>
          <a:p>
            <a:pPr eaLnBrk="1" hangingPunct="1"/>
            <a:endParaRPr lang="en-US" altLang="zh-CN" baseline="0" dirty="0">
              <a:ea typeface="宋体" charset="0"/>
              <a:cs typeface="宋体" charset="0"/>
            </a:endParaRPr>
          </a:p>
          <a:p>
            <a:pPr eaLnBrk="1" hangingPunct="1"/>
            <a:r>
              <a:rPr lang="en-US" altLang="zh-CN" baseline="0" dirty="0">
                <a:ea typeface="宋体" charset="0"/>
                <a:cs typeface="宋体" charset="0"/>
              </a:rPr>
              <a:t>Long-MRPC detector technology, electronics</a:t>
            </a:r>
          </a:p>
          <a:p>
            <a:pPr eaLnBrk="1" hangingPunct="1"/>
            <a:r>
              <a:rPr lang="en-US" altLang="zh-CN" baseline="0" dirty="0" smtClean="0">
                <a:ea typeface="宋体" charset="0"/>
                <a:cs typeface="宋体" charset="0"/>
              </a:rPr>
              <a:t>same </a:t>
            </a:r>
            <a:r>
              <a:rPr lang="en-US" altLang="zh-CN" baseline="0" dirty="0">
                <a:ea typeface="宋体" charset="0"/>
                <a:cs typeface="宋体" charset="0"/>
              </a:rPr>
              <a:t>as used in STAR-TOF</a:t>
            </a:r>
          </a:p>
        </p:txBody>
      </p:sp>
      <p:cxnSp>
        <p:nvCxnSpPr>
          <p:cNvPr id="2057" name="Straight Arrow Connector 10"/>
          <p:cNvCxnSpPr>
            <a:cxnSpLocks noChangeShapeType="1"/>
          </p:cNvCxnSpPr>
          <p:nvPr/>
        </p:nvCxnSpPr>
        <p:spPr bwMode="auto">
          <a:xfrm>
            <a:off x="2897188" y="2895600"/>
            <a:ext cx="303212" cy="60960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8" name="Straight Arrow Connector 13"/>
          <p:cNvCxnSpPr>
            <a:cxnSpLocks noChangeShapeType="1"/>
          </p:cNvCxnSpPr>
          <p:nvPr/>
        </p:nvCxnSpPr>
        <p:spPr bwMode="auto">
          <a:xfrm flipV="1">
            <a:off x="1371600" y="3810000"/>
            <a:ext cx="1676400" cy="1039813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9" name="Rectangle 14"/>
          <p:cNvSpPr>
            <a:spLocks noChangeArrowheads="1"/>
          </p:cNvSpPr>
          <p:nvPr/>
        </p:nvSpPr>
        <p:spPr bwMode="auto">
          <a:xfrm>
            <a:off x="3048000" y="3505200"/>
            <a:ext cx="685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baseline="0">
                <a:solidFill>
                  <a:srgbClr val="FF0000"/>
                </a:solidFill>
                <a:ea typeface="宋体" charset="0"/>
                <a:cs typeface="宋体" charset="0"/>
              </a:rPr>
              <a:t>MTD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Physics in the LHC Era - STAR Overview</a:t>
            </a: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9898E-7BDC-8746-B7DD-718E7281E255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12/17/13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3171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0338"/>
            <a:ext cx="4724400" cy="615917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zh-CN" sz="3600" dirty="0" err="1"/>
              <a:t>Quarkonium</a:t>
            </a:r>
            <a:r>
              <a:rPr lang="en-US" altLang="zh-CN" sz="3600" dirty="0"/>
              <a:t> from MTD</a:t>
            </a:r>
          </a:p>
        </p:txBody>
      </p:sp>
      <p:pic>
        <p:nvPicPr>
          <p:cNvPr id="27657" name="Picture 9" descr="jpsiupsilonsimu_mtdaccep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81" t="5229" r="7181"/>
          <a:stretch/>
        </p:blipFill>
        <p:spPr>
          <a:xfrm>
            <a:off x="328710" y="736937"/>
            <a:ext cx="3476808" cy="3692188"/>
          </a:xfrm>
          <a:noFill/>
        </p:spPr>
      </p:pic>
      <p:sp>
        <p:nvSpPr>
          <p:cNvPr id="27653" name="AutoShape 3"/>
          <p:cNvSpPr>
            <a:spLocks noChangeArrowheads="1"/>
          </p:cNvSpPr>
          <p:nvPr/>
        </p:nvSpPr>
        <p:spPr bwMode="auto">
          <a:xfrm>
            <a:off x="6629400" y="3581400"/>
            <a:ext cx="852488" cy="8524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17694720 60000 65536"/>
              <a:gd name="T17" fmla="*/ 11796480 60000 65536"/>
              <a:gd name="T18" fmla="*/ 17694720 60000 65536"/>
              <a:gd name="T19" fmla="*/ 11796480 60000 65536"/>
              <a:gd name="T20" fmla="*/ 5898240 60000 65536"/>
              <a:gd name="T21" fmla="*/ 5898240 60000 65536"/>
              <a:gd name="T22" fmla="*/ 0 60000 65536"/>
              <a:gd name="T23" fmla="*/ 0 60000 65536"/>
              <a:gd name="T24" fmla="*/ 3085 w 21600"/>
              <a:gd name="T25" fmla="*/ 12343 h 21600"/>
              <a:gd name="T26" fmla="*/ 18514 w 21600"/>
              <a:gd name="T27" fmla="*/ 1851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lnTo>
                  <a:pt x="15429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4" name="Text Box 4"/>
          <p:cNvSpPr txBox="1">
            <a:spLocks noChangeArrowheads="1"/>
          </p:cNvSpPr>
          <p:nvPr/>
        </p:nvSpPr>
        <p:spPr bwMode="auto">
          <a:xfrm rot="-5400000">
            <a:off x="6080125" y="4464050"/>
            <a:ext cx="428625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altLang="zh-CN" b="0" baseline="0">
              <a:ea typeface="Arial" charset="0"/>
              <a:cs typeface="Arial" charset="0"/>
            </a:endParaRPr>
          </a:p>
        </p:txBody>
      </p:sp>
      <p:sp>
        <p:nvSpPr>
          <p:cNvPr id="27655" name="Text Box 5"/>
          <p:cNvSpPr txBox="1">
            <a:spLocks noChangeArrowheads="1"/>
          </p:cNvSpPr>
          <p:nvPr/>
        </p:nvSpPr>
        <p:spPr bwMode="auto">
          <a:xfrm>
            <a:off x="3970337" y="832187"/>
            <a:ext cx="4648200" cy="34778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altLang="zh-CN" sz="2000" b="0" baseline="0" dirty="0">
                <a:ea typeface="宋体" charset="0"/>
                <a:cs typeface="宋体" charset="0"/>
              </a:rPr>
              <a:t>J/</a:t>
            </a:r>
            <a:r>
              <a:rPr lang="en-US" altLang="zh-CN" sz="2000" b="0" baseline="0" dirty="0">
                <a:ea typeface="宋体" charset="0"/>
                <a:cs typeface="宋体" charset="0"/>
                <a:sym typeface="Symbol" charset="0"/>
              </a:rPr>
              <a:t>: S/B=6 in </a:t>
            </a:r>
            <a:r>
              <a:rPr lang="en-US" altLang="zh-CN" sz="2000" b="0" baseline="0" dirty="0" err="1">
                <a:ea typeface="宋体" charset="0"/>
                <a:cs typeface="宋体" charset="0"/>
                <a:sym typeface="Symbol" charset="0"/>
              </a:rPr>
              <a:t>d+Au</a:t>
            </a:r>
            <a:r>
              <a:rPr lang="en-US" altLang="zh-CN" sz="2000" b="0" baseline="0" dirty="0">
                <a:ea typeface="宋体" charset="0"/>
                <a:cs typeface="宋体" charset="0"/>
                <a:sym typeface="Symbol" charset="0"/>
              </a:rPr>
              <a:t> </a:t>
            </a:r>
            <a:r>
              <a:rPr lang="en-US" altLang="zh-CN" sz="2000" b="0" baseline="0" dirty="0">
                <a:ea typeface="宋体" charset="0"/>
                <a:cs typeface="宋体" charset="0"/>
              </a:rPr>
              <a:t> and S/B=2 in central </a:t>
            </a:r>
            <a:r>
              <a:rPr lang="en-US" altLang="zh-CN" sz="2000" b="0" baseline="0" dirty="0" err="1">
                <a:ea typeface="宋体" charset="0"/>
                <a:cs typeface="宋体" charset="0"/>
              </a:rPr>
              <a:t>Au+</a:t>
            </a:r>
            <a:r>
              <a:rPr lang="en-US" altLang="zh-CN" sz="2000" b="0" baseline="0" dirty="0" err="1" smtClean="0">
                <a:ea typeface="宋体" charset="0"/>
                <a:cs typeface="宋体" charset="0"/>
              </a:rPr>
              <a:t>Au</a:t>
            </a:r>
            <a:r>
              <a:rPr lang="en-US" altLang="zh-CN" sz="2000" b="0" baseline="0" dirty="0" smtClean="0">
                <a:ea typeface="宋体" charset="0"/>
                <a:cs typeface="宋体" charset="0"/>
              </a:rPr>
              <a:t> collisions</a:t>
            </a:r>
            <a:endParaRPr lang="en-US" altLang="zh-CN" sz="2000" b="0" baseline="0" dirty="0">
              <a:ea typeface="宋体" charset="0"/>
              <a:cs typeface="宋体" charset="0"/>
            </a:endParaRPr>
          </a:p>
          <a:p>
            <a:pPr eaLnBrk="1" hangingPunct="1">
              <a:buFontTx/>
              <a:buAutoNum type="arabicPeriod"/>
            </a:pPr>
            <a:r>
              <a:rPr lang="en-US" altLang="zh-CN" sz="2000" b="0" baseline="0" dirty="0" smtClean="0">
                <a:ea typeface="宋体" charset="0"/>
                <a:cs typeface="宋体" charset="0"/>
              </a:rPr>
              <a:t>Excellent </a:t>
            </a:r>
            <a:r>
              <a:rPr lang="en-US" altLang="zh-CN" sz="2000" b="0" baseline="0" dirty="0">
                <a:ea typeface="宋体" charset="0"/>
                <a:cs typeface="宋体" charset="0"/>
              </a:rPr>
              <a:t>mass resolution: separate different upsilon states </a:t>
            </a:r>
            <a:endParaRPr lang="en-US" altLang="zh-CN" sz="2000" b="0" baseline="0" dirty="0" smtClean="0">
              <a:ea typeface="宋体" charset="0"/>
              <a:cs typeface="宋体" charset="0"/>
            </a:endParaRPr>
          </a:p>
          <a:p>
            <a:pPr eaLnBrk="1" hangingPunct="1">
              <a:buFontTx/>
              <a:buAutoNum type="arabicPeriod"/>
            </a:pPr>
            <a:r>
              <a:rPr lang="en-US" altLang="zh-CN" sz="2000" b="0" baseline="0" dirty="0">
                <a:ea typeface="宋体" charset="0"/>
                <a:cs typeface="宋体" charset="0"/>
              </a:rPr>
              <a:t>With HFT, study B</a:t>
            </a:r>
            <a:r>
              <a:rPr lang="en-US" altLang="zh-CN" sz="2000" b="0" baseline="0" dirty="0">
                <a:ea typeface="宋体" charset="0"/>
                <a:cs typeface="宋体" charset="0"/>
                <a:sym typeface="Wingdings" charset="0"/>
              </a:rPr>
              <a:t>J/</a:t>
            </a:r>
            <a:r>
              <a:rPr lang="en-US" altLang="zh-CN" sz="2000" b="0" baseline="0" dirty="0">
                <a:ea typeface="宋体" charset="0"/>
                <a:cs typeface="宋体" charset="0"/>
                <a:sym typeface="Symbol" charset="0"/>
              </a:rPr>
              <a:t> X; J/</a:t>
            </a:r>
            <a:r>
              <a:rPr lang="en-US" altLang="zh-CN" sz="2000" b="0" baseline="0" dirty="0">
                <a:ea typeface="宋体" charset="0"/>
                <a:cs typeface="宋体" charset="0"/>
                <a:sym typeface="Wingdings" charset="0"/>
              </a:rPr>
              <a:t></a:t>
            </a:r>
            <a:r>
              <a:rPr lang="en-US" altLang="zh-CN" sz="2000" b="0" baseline="0" dirty="0">
                <a:ea typeface="宋体" charset="0"/>
                <a:cs typeface="宋体" charset="0"/>
                <a:sym typeface="Symbol" charset="0"/>
              </a:rPr>
              <a:t> using displaced </a:t>
            </a:r>
            <a:r>
              <a:rPr lang="en-US" altLang="zh-CN" sz="2000" b="0" baseline="0" dirty="0" smtClean="0">
                <a:ea typeface="宋体" charset="0"/>
                <a:cs typeface="宋体" charset="0"/>
                <a:sym typeface="Symbol" charset="0"/>
              </a:rPr>
              <a:t>vertices</a:t>
            </a:r>
            <a:endParaRPr lang="en-US" altLang="zh-CN" sz="2000" b="0" baseline="0" dirty="0">
              <a:ea typeface="宋体" charset="0"/>
              <a:cs typeface="宋体" charset="0"/>
            </a:endParaRPr>
          </a:p>
          <a:p>
            <a:pPr eaLnBrk="1" hangingPunct="1"/>
            <a:endParaRPr lang="en-US" altLang="zh-CN" sz="2000" b="0" baseline="0" dirty="0">
              <a:ea typeface="宋体" charset="0"/>
              <a:cs typeface="宋体" charset="0"/>
            </a:endParaRPr>
          </a:p>
          <a:p>
            <a:pPr eaLnBrk="1" hangingPunct="1"/>
            <a:r>
              <a:rPr lang="en-US" altLang="zh-CN" sz="2000" b="0" baseline="0" dirty="0">
                <a:ea typeface="宋体" charset="0"/>
                <a:cs typeface="宋体" charset="0"/>
              </a:rPr>
              <a:t>Heavy flavor collectivity and color</a:t>
            </a:r>
          </a:p>
          <a:p>
            <a:pPr eaLnBrk="1" hangingPunct="1"/>
            <a:r>
              <a:rPr lang="en-US" altLang="zh-CN" sz="2000" b="0" baseline="0" dirty="0">
                <a:ea typeface="宋体" charset="0"/>
                <a:cs typeface="宋体" charset="0"/>
              </a:rPr>
              <a:t>screening, </a:t>
            </a:r>
            <a:r>
              <a:rPr lang="en-US" altLang="zh-CN" sz="2000" b="0" baseline="0" dirty="0" err="1">
                <a:ea typeface="宋体" charset="0"/>
                <a:cs typeface="宋体" charset="0"/>
              </a:rPr>
              <a:t>quarkonia</a:t>
            </a:r>
            <a:r>
              <a:rPr lang="en-US" altLang="zh-CN" sz="2000" b="0" baseline="0" dirty="0">
                <a:ea typeface="宋体" charset="0"/>
                <a:cs typeface="宋体" charset="0"/>
              </a:rPr>
              <a:t> production </a:t>
            </a:r>
          </a:p>
          <a:p>
            <a:pPr eaLnBrk="1" hangingPunct="1"/>
            <a:r>
              <a:rPr lang="en-US" altLang="zh-CN" sz="2000" b="0" baseline="0" dirty="0">
                <a:ea typeface="宋体" charset="0"/>
                <a:cs typeface="宋体" charset="0"/>
              </a:rPr>
              <a:t>mechanisms:</a:t>
            </a:r>
          </a:p>
          <a:p>
            <a:pPr eaLnBrk="1" hangingPunct="1"/>
            <a:r>
              <a:rPr lang="en-US" altLang="zh-CN" sz="2000" b="0" baseline="0" dirty="0">
                <a:solidFill>
                  <a:srgbClr val="FF0000"/>
                </a:solidFill>
                <a:ea typeface="宋体" charset="0"/>
                <a:cs typeface="宋体" charset="0"/>
              </a:rPr>
              <a:t>J/</a:t>
            </a:r>
            <a:r>
              <a:rPr lang="en-US" altLang="zh-CN" sz="2000" b="0" baseline="0" dirty="0">
                <a:solidFill>
                  <a:srgbClr val="FF0000"/>
                </a:solidFill>
                <a:ea typeface="宋体" charset="0"/>
                <a:cs typeface="宋体" charset="0"/>
                <a:sym typeface="Symbol" charset="0"/>
              </a:rPr>
              <a:t></a:t>
            </a:r>
            <a:r>
              <a:rPr lang="en-US" altLang="zh-CN" sz="2000" b="0" baseline="0" dirty="0">
                <a:solidFill>
                  <a:srgbClr val="FF0000"/>
                </a:solidFill>
                <a:ea typeface="宋体" charset="0"/>
                <a:cs typeface="宋体" charset="0"/>
              </a:rPr>
              <a:t> R</a:t>
            </a:r>
            <a:r>
              <a:rPr lang="en-US" altLang="zh-CN" sz="2000" b="0" baseline="-25000" dirty="0">
                <a:solidFill>
                  <a:srgbClr val="FF0000"/>
                </a:solidFill>
                <a:ea typeface="宋体" charset="0"/>
                <a:cs typeface="宋体" charset="0"/>
              </a:rPr>
              <a:t>AA</a:t>
            </a:r>
            <a:r>
              <a:rPr lang="en-US" altLang="zh-CN" sz="2000" b="0" baseline="0" dirty="0">
                <a:solidFill>
                  <a:srgbClr val="FF0000"/>
                </a:solidFill>
                <a:ea typeface="宋体" charset="0"/>
                <a:cs typeface="宋体" charset="0"/>
              </a:rPr>
              <a:t> and v</a:t>
            </a:r>
            <a:r>
              <a:rPr lang="en-US" altLang="zh-CN" sz="2000" b="0" baseline="-25000" dirty="0">
                <a:solidFill>
                  <a:srgbClr val="FF0000"/>
                </a:solidFill>
                <a:ea typeface="宋体" charset="0"/>
                <a:cs typeface="宋体" charset="0"/>
              </a:rPr>
              <a:t>2</a:t>
            </a:r>
            <a:r>
              <a:rPr lang="en-US" altLang="zh-CN" sz="2000" b="0" baseline="0" dirty="0">
                <a:solidFill>
                  <a:srgbClr val="FF0000"/>
                </a:solidFill>
                <a:ea typeface="宋体" charset="0"/>
                <a:cs typeface="宋体" charset="0"/>
              </a:rPr>
              <a:t>; upsilon R</a:t>
            </a:r>
            <a:r>
              <a:rPr lang="en-US" altLang="zh-CN" sz="2000" b="0" baseline="-25000" dirty="0">
                <a:solidFill>
                  <a:srgbClr val="FF0000"/>
                </a:solidFill>
                <a:ea typeface="宋体" charset="0"/>
                <a:cs typeface="宋体" charset="0"/>
              </a:rPr>
              <a:t>AA </a:t>
            </a:r>
            <a:r>
              <a:rPr lang="en-US" altLang="zh-CN" sz="2000" b="0" baseline="0" dirty="0">
                <a:ea typeface="宋体" charset="0"/>
                <a:cs typeface="宋体" charset="0"/>
              </a:rPr>
              <a:t> …</a:t>
            </a: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3706811" y="4316734"/>
            <a:ext cx="5267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400" baseline="0" dirty="0">
                <a:ea typeface="宋体" charset="0"/>
                <a:cs typeface="宋体" charset="0"/>
              </a:rPr>
              <a:t>Z. </a:t>
            </a:r>
            <a:r>
              <a:rPr lang="en-US" altLang="zh-CN" sz="1400" baseline="0" dirty="0" err="1">
                <a:ea typeface="宋体" charset="0"/>
                <a:cs typeface="宋体" charset="0"/>
              </a:rPr>
              <a:t>Xu</a:t>
            </a:r>
            <a:r>
              <a:rPr lang="en-US" altLang="zh-CN" sz="1400" baseline="0" dirty="0">
                <a:ea typeface="宋体" charset="0"/>
                <a:cs typeface="宋体" charset="0"/>
              </a:rPr>
              <a:t>, BNL LDRD 07-007; L. </a:t>
            </a:r>
            <a:r>
              <a:rPr lang="en-US" altLang="zh-CN" sz="1400" baseline="0" dirty="0" err="1">
                <a:ea typeface="宋体" charset="0"/>
                <a:cs typeface="宋体" charset="0"/>
              </a:rPr>
              <a:t>Ruan</a:t>
            </a:r>
            <a:r>
              <a:rPr lang="en-US" altLang="zh-CN" sz="1400" baseline="0" dirty="0">
                <a:ea typeface="宋体" charset="0"/>
                <a:cs typeface="宋体" charset="0"/>
              </a:rPr>
              <a:t> et al., Journal of Physics G: </a:t>
            </a:r>
            <a:r>
              <a:rPr lang="en-US" altLang="zh-CN" sz="1400" baseline="0" dirty="0" err="1">
                <a:ea typeface="宋体" charset="0"/>
                <a:cs typeface="宋体" charset="0"/>
              </a:rPr>
              <a:t>Nucl</a:t>
            </a:r>
            <a:r>
              <a:rPr lang="en-US" altLang="zh-CN" sz="1400" baseline="0" dirty="0">
                <a:ea typeface="宋体" charset="0"/>
                <a:cs typeface="宋体" charset="0"/>
              </a:rPr>
              <a:t>. Part. Phys. 36 (2009) 095001  </a:t>
            </a:r>
            <a:endParaRPr lang="en-US" sz="1400" baseline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Physics in the LHC Era - STAR Overview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83325"/>
            <a:ext cx="2133600" cy="365125"/>
          </a:xfrm>
        </p:spPr>
        <p:txBody>
          <a:bodyPr/>
          <a:lstStyle/>
          <a:p>
            <a:fld id="{6B8BFA9C-64B5-7645-8CDB-B8B36FA0FA4F}" type="slidenum">
              <a:rPr lang="en-US" smtClean="0"/>
              <a:t>31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656" y="4386004"/>
            <a:ext cx="3148770" cy="226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9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7" name="Rectangle 29"/>
          <p:cNvSpPr>
            <a:spLocks noGrp="1" noRot="1" noChangeArrowheads="1"/>
          </p:cNvSpPr>
          <p:nvPr>
            <p:ph type="title"/>
          </p:nvPr>
        </p:nvSpPr>
        <p:spPr>
          <a:xfrm>
            <a:off x="510381" y="100272"/>
            <a:ext cx="7075505" cy="548640"/>
          </a:xfrm>
        </p:spPr>
        <p:txBody>
          <a:bodyPr>
            <a:noAutofit/>
          </a:bodyPr>
          <a:lstStyle/>
          <a:p>
            <a:pPr eaLnBrk="0" hangingPunct="0"/>
            <a:r>
              <a:rPr lang="en-US" sz="3200" dirty="0">
                <a:latin typeface="+mn-lt"/>
                <a:ea typeface="+mn-ea"/>
                <a:cs typeface="+mn-cs"/>
              </a:rPr>
              <a:t>Heavy Flavor Tracker (HFT)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80349" y="955810"/>
            <a:ext cx="9052899" cy="5411086"/>
            <a:chOff x="-80349" y="990600"/>
            <a:chExt cx="9052899" cy="5411086"/>
          </a:xfrm>
        </p:grpSpPr>
        <p:pic>
          <p:nvPicPr>
            <p:cNvPr id="17432" name="Picture 2" descr="C:\Users\ECAnderssen_local\Desktop\Figures Integration\STAR HALL 3D_Zoom_1.jpg"/>
            <p:cNvPicPr>
              <a:picLocks noChangeAspect="1" noChangeArrowheads="1"/>
            </p:cNvPicPr>
            <p:nvPr/>
          </p:nvPicPr>
          <p:blipFill>
            <a:blip r:embed="rId3">
              <a:lum bright="10000" contras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990600"/>
              <a:ext cx="8743950" cy="533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Rectangle 23"/>
            <p:cNvSpPr/>
            <p:nvPr/>
          </p:nvSpPr>
          <p:spPr>
            <a:xfrm>
              <a:off x="4062413" y="4784725"/>
              <a:ext cx="1125537" cy="49053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" lastClr="FFFFFF"/>
                  </a:solidFill>
                  <a:latin typeface="+mn-lt"/>
                  <a:ea typeface="+mn-ea"/>
                </a:rPr>
                <a:t>TPC Volume</a:t>
              </a:r>
            </a:p>
          </p:txBody>
        </p:sp>
        <p:sp>
          <p:nvSpPr>
            <p:cNvPr id="90" name="Rectangle 27"/>
            <p:cNvSpPr/>
            <p:nvPr/>
          </p:nvSpPr>
          <p:spPr>
            <a:xfrm rot="19935684">
              <a:off x="-80349" y="3740230"/>
              <a:ext cx="1794696" cy="595355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</a:rPr>
                <a:t>Magnet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</a:rPr>
                <a:t>Return Iron</a:t>
              </a:r>
            </a:p>
          </p:txBody>
        </p:sp>
        <p:sp>
          <p:nvSpPr>
            <p:cNvPr id="91" name="Rectangle 34"/>
            <p:cNvSpPr/>
            <p:nvPr/>
          </p:nvSpPr>
          <p:spPr>
            <a:xfrm rot="1695205">
              <a:off x="1222519" y="5441807"/>
              <a:ext cx="2258388" cy="33989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</a:rPr>
                <a:t>Solenoid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459281" y="3964133"/>
              <a:ext cx="1925638" cy="3667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rgbClr val="FFFF00"/>
                  </a:solidFill>
                  <a:latin typeface="Arial" pitchFamily="34" charset="0"/>
                </a:rPr>
                <a:t>Outer Field Cage</a:t>
              </a:r>
            </a:p>
          </p:txBody>
        </p:sp>
        <p:cxnSp>
          <p:nvCxnSpPr>
            <p:cNvPr id="17429" name="Straight Arrow Connector 37"/>
            <p:cNvCxnSpPr>
              <a:cxnSpLocks noChangeShapeType="1"/>
              <a:stCxn id="92" idx="2"/>
            </p:cNvCxnSpPr>
            <p:nvPr/>
          </p:nvCxnSpPr>
          <p:spPr bwMode="auto">
            <a:xfrm>
              <a:off x="3422100" y="4330845"/>
              <a:ext cx="318133" cy="596679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4" name="TextBox 93"/>
            <p:cNvSpPr txBox="1"/>
            <p:nvPr/>
          </p:nvSpPr>
          <p:spPr>
            <a:xfrm>
              <a:off x="2541380" y="1982855"/>
              <a:ext cx="1874837" cy="3667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rgbClr val="FFFF00"/>
                  </a:solidFill>
                  <a:latin typeface="Arial" pitchFamily="34" charset="0"/>
                </a:rPr>
                <a:t>Inner Field Cage</a:t>
              </a:r>
            </a:p>
          </p:txBody>
        </p:sp>
        <p:cxnSp>
          <p:nvCxnSpPr>
            <p:cNvPr id="17431" name="Straight Arrow Connector 40"/>
            <p:cNvCxnSpPr>
              <a:cxnSpLocks noChangeShapeType="1"/>
              <a:stCxn id="94" idx="2"/>
            </p:cNvCxnSpPr>
            <p:nvPr/>
          </p:nvCxnSpPr>
          <p:spPr bwMode="auto">
            <a:xfrm>
              <a:off x="3478799" y="2349568"/>
              <a:ext cx="794" cy="399210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4" name="Rectangle 54"/>
            <p:cNvSpPr/>
            <p:nvPr/>
          </p:nvSpPr>
          <p:spPr>
            <a:xfrm rot="1282124">
              <a:off x="991345" y="5656320"/>
              <a:ext cx="988917" cy="424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8000">
                    <a:solidFill>
                      <a:srgbClr val="C0504D">
                        <a:satMod val="140000"/>
                      </a:srgb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</a:rPr>
                <a:t>EAST</a:t>
              </a:r>
            </a:p>
          </p:txBody>
        </p:sp>
        <p:sp>
          <p:nvSpPr>
            <p:cNvPr id="85" name="Rectangle 55"/>
            <p:cNvSpPr/>
            <p:nvPr/>
          </p:nvSpPr>
          <p:spPr>
            <a:xfrm>
              <a:off x="7852340" y="5976257"/>
              <a:ext cx="1055694" cy="42542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8000">
                    <a:solidFill>
                      <a:srgbClr val="C0504D">
                        <a:satMod val="140000"/>
                      </a:srgb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</a:rPr>
                <a:t>WEST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 rot="1380863">
              <a:off x="5032375" y="4191000"/>
              <a:ext cx="652463" cy="269875"/>
            </a:xfrm>
            <a:prstGeom prst="ellipse">
              <a:avLst/>
            </a:prstGeom>
            <a:solidFill>
              <a:srgbClr val="FFFFFF">
                <a:alpha val="43137"/>
              </a:srgbClr>
            </a:solidFill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FGT</a:t>
              </a:r>
            </a:p>
          </p:txBody>
        </p:sp>
      </p:grpSp>
      <p:sp>
        <p:nvSpPr>
          <p:cNvPr id="27" name="Oval 5"/>
          <p:cNvSpPr/>
          <p:nvPr/>
        </p:nvSpPr>
        <p:spPr>
          <a:xfrm>
            <a:off x="3488531" y="3009899"/>
            <a:ext cx="1649413" cy="98266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ln>
                <a:solidFill>
                  <a:srgbClr val="FF0000"/>
                </a:solidFill>
              </a:ln>
              <a:noFill/>
              <a:latin typeface="+mn-lt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in the LHC Era - STAR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32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2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7" name="Rectangle 29"/>
          <p:cNvSpPr>
            <a:spLocks noGrp="1" noRot="1" noChangeArrowheads="1"/>
          </p:cNvSpPr>
          <p:nvPr>
            <p:ph type="title"/>
          </p:nvPr>
        </p:nvSpPr>
        <p:spPr>
          <a:xfrm>
            <a:off x="510381" y="100272"/>
            <a:ext cx="7075505" cy="548640"/>
          </a:xfrm>
        </p:spPr>
        <p:txBody>
          <a:bodyPr>
            <a:noAutofit/>
          </a:bodyPr>
          <a:lstStyle/>
          <a:p>
            <a:pPr eaLnBrk="0" hangingPunct="0"/>
            <a:r>
              <a:rPr lang="en-US" sz="3200" dirty="0">
                <a:latin typeface="+mn-lt"/>
                <a:ea typeface="+mn-ea"/>
                <a:cs typeface="+mn-cs"/>
              </a:rPr>
              <a:t>Heavy Flavor Tracker (HFT)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115777" y="796305"/>
            <a:ext cx="5148714" cy="4028085"/>
            <a:chOff x="-91440" y="640081"/>
            <a:chExt cx="5148714" cy="4028085"/>
          </a:xfrm>
        </p:grpSpPr>
        <p:sp>
          <p:nvSpPr>
            <p:cNvPr id="97" name="Oval 4"/>
            <p:cNvSpPr/>
            <p:nvPr/>
          </p:nvSpPr>
          <p:spPr>
            <a:xfrm>
              <a:off x="-91440" y="640081"/>
              <a:ext cx="5148714" cy="4028085"/>
            </a:xfrm>
            <a:prstGeom prst="ellipse">
              <a:avLst/>
            </a:prstGeom>
            <a:blipFill>
              <a:blip r:embed="rId3" cstate="screen"/>
              <a:stretch>
                <a:fillRect/>
              </a:stretch>
            </a:blip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ln>
                  <a:solidFill>
                    <a:srgbClr val="FF0000"/>
                  </a:solidFill>
                </a:ln>
                <a:noFill/>
                <a:latin typeface="+mn-lt"/>
                <a:ea typeface="+mn-ea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160520" y="1638361"/>
              <a:ext cx="659293" cy="923330"/>
            </a:xfrm>
            <a:prstGeom prst="rect">
              <a:avLst/>
            </a:prstGeom>
            <a:solidFill>
              <a:srgbClr val="FFFFFF">
                <a:alpha val="58824"/>
              </a:srgbClr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 pitchFamily="34" charset="0"/>
                </a:rPr>
                <a:t>SSD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 pitchFamily="34" charset="0"/>
                </a:rPr>
                <a:t>IST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 smtClean="0">
                  <a:solidFill>
                    <a:sysClr val="windowText" lastClr="000000"/>
                  </a:solidFill>
                  <a:latin typeface="Arial" pitchFamily="34" charset="0"/>
                </a:rPr>
                <a:t>PXL</a:t>
              </a:r>
              <a:endParaRPr lang="en-US" sz="1800" kern="0" dirty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cxnSp>
          <p:nvCxnSpPr>
            <p:cNvPr id="17417" name="Straight Arrow Connector 44"/>
            <p:cNvCxnSpPr>
              <a:cxnSpLocks noChangeShapeType="1"/>
            </p:cNvCxnSpPr>
            <p:nvPr/>
          </p:nvCxnSpPr>
          <p:spPr bwMode="auto">
            <a:xfrm rot="10800000" flipV="1">
              <a:off x="3528076" y="1882095"/>
              <a:ext cx="970137" cy="231738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18" name="Straight Arrow Connector 46"/>
            <p:cNvCxnSpPr>
              <a:cxnSpLocks noChangeShapeType="1"/>
              <a:stCxn id="80" idx="1"/>
            </p:cNvCxnSpPr>
            <p:nvPr/>
          </p:nvCxnSpPr>
          <p:spPr bwMode="auto">
            <a:xfrm flipH="1">
              <a:off x="2995122" y="2100026"/>
              <a:ext cx="1165398" cy="512158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19" name="Straight Arrow Connector 49"/>
            <p:cNvCxnSpPr>
              <a:cxnSpLocks noChangeShapeType="1"/>
            </p:cNvCxnSpPr>
            <p:nvPr/>
          </p:nvCxnSpPr>
          <p:spPr bwMode="auto">
            <a:xfrm flipH="1">
              <a:off x="3043008" y="2400642"/>
              <a:ext cx="1117512" cy="632335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7" name="TextBox 86"/>
            <p:cNvSpPr txBox="1"/>
            <p:nvPr/>
          </p:nvSpPr>
          <p:spPr>
            <a:xfrm>
              <a:off x="2459281" y="845782"/>
              <a:ext cx="1358602" cy="575440"/>
            </a:xfrm>
            <a:prstGeom prst="ellipse">
              <a:avLst/>
            </a:prstGeom>
            <a:gradFill>
              <a:gsLst>
                <a:gs pos="0">
                  <a:srgbClr val="4F81BD">
                    <a:tint val="66000"/>
                    <a:satMod val="160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5400000" scaled="0"/>
            </a:gradFill>
          </p:spPr>
          <p:txBody>
            <a:bodyPr anchor="ctr" anchorCtr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 pitchFamily="34" charset="0"/>
                </a:rPr>
                <a:t>HFT</a:t>
              </a:r>
            </a:p>
          </p:txBody>
        </p:sp>
      </p:grpSp>
      <p:graphicFrame>
        <p:nvGraphicFramePr>
          <p:cNvPr id="28" name="Group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302561"/>
              </p:ext>
            </p:extLst>
          </p:nvPr>
        </p:nvGraphicFramePr>
        <p:xfrm>
          <a:off x="5222240" y="1019088"/>
          <a:ext cx="3784600" cy="2001624"/>
        </p:xfrm>
        <a:graphic>
          <a:graphicData uri="http://schemas.openxmlformats.org/drawingml/2006/table">
            <a:tbl>
              <a:tblPr/>
              <a:tblGrid>
                <a:gridCol w="744208"/>
                <a:gridCol w="638271"/>
                <a:gridCol w="1440743"/>
                <a:gridCol w="961378"/>
              </a:tblGrid>
              <a:tr h="633544"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Detector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Radius</a:t>
                      </a:r>
                    </a:p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(cm)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Hit Resolution </a:t>
                      </a:r>
                    </a:p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R/</a:t>
                      </a: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Symbol" pitchFamily="18" charset="2"/>
                        </a:rPr>
                        <a:t> - Z (m - m)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Symbol" pitchFamily="18" charset="2"/>
                        </a:rPr>
                        <a:t>Radiation length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</a:tr>
              <a:tr h="361206"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SSD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22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20  / 740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1% X</a:t>
                      </a:r>
                      <a:r>
                        <a:rPr kumimoji="0" lang="en-US" altLang="zh-CN" sz="15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</a:t>
                      </a:r>
                      <a:endParaRPr kumimoji="0" lang="en-US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</a:tr>
              <a:tr h="318206"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IST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170 / 1800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&lt;1.5 %X</a:t>
                      </a:r>
                      <a:r>
                        <a:rPr kumimoji="0" lang="en-US" altLang="zh-CN" sz="15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</a:t>
                      </a:r>
                      <a:endParaRPr kumimoji="0" lang="en-US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</a:tr>
              <a:tr h="316773">
                <a:tc rowSpan="2"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PIXEL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12/ 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~0.4 %X</a:t>
                      </a:r>
                      <a:r>
                        <a:rPr kumimoji="0" lang="en-US" altLang="zh-CN" sz="15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</a:t>
                      </a:r>
                      <a:endParaRPr kumimoji="0" lang="en-US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</a:tr>
              <a:tr h="3196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2.7</a:t>
                      </a:r>
                      <a:endParaRPr kumimoji="0" lang="en-US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12 / 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~0.4% X</a:t>
                      </a:r>
                      <a:r>
                        <a:rPr kumimoji="0" lang="en-US" altLang="zh-CN" sz="15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</a:t>
                      </a:r>
                      <a:endParaRPr kumimoji="0" lang="en-US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9" name="Text Box 38"/>
          <p:cNvSpPr txBox="1">
            <a:spLocks noChangeArrowheads="1"/>
          </p:cNvSpPr>
          <p:nvPr/>
        </p:nvSpPr>
        <p:spPr bwMode="auto">
          <a:xfrm>
            <a:off x="278727" y="4986467"/>
            <a:ext cx="874395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0066FF"/>
              </a:buClr>
            </a:pPr>
            <a:r>
              <a:rPr lang="en-US" altLang="zh-CN" sz="1800" b="1" u="sng" dirty="0" smtClean="0"/>
              <a:t>SSD</a:t>
            </a:r>
            <a:endParaRPr lang="en-US" altLang="zh-CN" b="1" u="sng" dirty="0"/>
          </a:p>
          <a:p>
            <a:pPr marL="285750" indent="-285750">
              <a:spcBef>
                <a:spcPts val="0"/>
              </a:spcBef>
              <a:buClr>
                <a:srgbClr val="0066FF"/>
              </a:buClr>
              <a:buFont typeface="Arial" pitchFamily="34" charset="0"/>
              <a:buChar char="•"/>
            </a:pPr>
            <a:r>
              <a:rPr lang="en-US" altLang="zh-CN" dirty="0"/>
              <a:t>E</a:t>
            </a:r>
            <a:r>
              <a:rPr lang="en-US" altLang="zh-CN" sz="1800" dirty="0" smtClean="0"/>
              <a:t>xisting </a:t>
            </a:r>
            <a:r>
              <a:rPr lang="en-US" altLang="zh-CN" sz="1800" dirty="0"/>
              <a:t>single layer detector, double side strips </a:t>
            </a:r>
            <a:r>
              <a:rPr lang="en-US" altLang="zh-CN" sz="1800" dirty="0" smtClean="0"/>
              <a:t>(</a:t>
            </a:r>
            <a:r>
              <a:rPr lang="en-US" altLang="zh-CN" sz="1800" dirty="0"/>
              <a:t>electronic upgrade)</a:t>
            </a:r>
          </a:p>
          <a:p>
            <a:pPr>
              <a:spcBef>
                <a:spcPct val="50000"/>
              </a:spcBef>
              <a:buClr>
                <a:srgbClr val="0066FF"/>
              </a:buClr>
            </a:pPr>
            <a:r>
              <a:rPr lang="en-US" altLang="zh-CN" sz="1800" b="1" u="sng" dirty="0" smtClean="0"/>
              <a:t>IST</a:t>
            </a:r>
            <a:r>
              <a:rPr lang="en-US" altLang="zh-CN" sz="1800" u="sng" dirty="0" smtClean="0"/>
              <a:t>    </a:t>
            </a:r>
            <a:r>
              <a:rPr lang="en-US" altLang="zh-CN" dirty="0"/>
              <a:t>O</a:t>
            </a:r>
            <a:r>
              <a:rPr lang="en-US" altLang="zh-CN" sz="1800" dirty="0" smtClean="0"/>
              <a:t>ne </a:t>
            </a:r>
            <a:r>
              <a:rPr lang="en-US" altLang="zh-CN" sz="1800" dirty="0"/>
              <a:t>layer of silicon strips along </a:t>
            </a:r>
            <a:r>
              <a:rPr lang="en-US" altLang="zh-CN" sz="1800" dirty="0" smtClean="0"/>
              <a:t>the beam direction (r-</a:t>
            </a:r>
            <a:r>
              <a:rPr lang="en-US" altLang="zh-CN" sz="1800" dirty="0" err="1" smtClean="0"/>
              <a:t>φ</a:t>
            </a:r>
            <a:r>
              <a:rPr lang="en-US" altLang="zh-CN" sz="1800" dirty="0" smtClean="0"/>
              <a:t>) , </a:t>
            </a:r>
            <a:r>
              <a:rPr lang="en-US" altLang="zh-CN" sz="1800" dirty="0"/>
              <a:t>guiding tracks from the SSD </a:t>
            </a:r>
            <a:r>
              <a:rPr lang="en-US" altLang="zh-CN" dirty="0" smtClean="0"/>
              <a:t>to</a:t>
            </a:r>
            <a:r>
              <a:rPr lang="en-US" altLang="zh-CN" sz="1800" dirty="0" smtClean="0"/>
              <a:t> </a:t>
            </a:r>
            <a:r>
              <a:rPr lang="en-US" altLang="zh-CN" sz="1800" dirty="0"/>
              <a:t>PIXEL detector.   </a:t>
            </a:r>
            <a:r>
              <a:rPr lang="en-US" altLang="zh-CN" sz="1800" dirty="0">
                <a:solidFill>
                  <a:srgbClr val="0033CC"/>
                </a:solidFill>
              </a:rPr>
              <a:t>- </a:t>
            </a:r>
            <a:r>
              <a:rPr lang="en-US" altLang="zh-CN" sz="1800" b="1" dirty="0">
                <a:solidFill>
                  <a:srgbClr val="0033CC"/>
                </a:solidFill>
              </a:rPr>
              <a:t>proven </a:t>
            </a:r>
            <a:r>
              <a:rPr lang="en-US" altLang="zh-CN" sz="1800" b="1" dirty="0" smtClean="0">
                <a:solidFill>
                  <a:srgbClr val="0033CC"/>
                </a:solidFill>
              </a:rPr>
              <a:t> technology</a:t>
            </a:r>
          </a:p>
          <a:p>
            <a:pPr>
              <a:spcBef>
                <a:spcPts val="0"/>
              </a:spcBef>
              <a:buClr>
                <a:srgbClr val="0066FF"/>
              </a:buClr>
            </a:pPr>
            <a:endParaRPr lang="en-US" altLang="zh-CN" b="1" dirty="0" smtClean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2240" y="3032978"/>
            <a:ext cx="368579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 u="sng" dirty="0"/>
              <a:t>PIXEL</a:t>
            </a:r>
            <a:r>
              <a:rPr lang="en-US" altLang="zh-CN" u="sng" dirty="0"/>
              <a:t> </a:t>
            </a:r>
            <a:endParaRPr lang="en-US" altLang="zh-CN" u="sng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altLang="zh-CN" sz="1600" dirty="0" smtClean="0"/>
              <a:t>two layers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altLang="zh-CN" sz="1600" dirty="0" smtClean="0"/>
              <a:t>18.4x18.4 </a:t>
            </a:r>
            <a:r>
              <a:rPr lang="en-US" altLang="zh-CN" sz="1600" dirty="0">
                <a:latin typeface="Symbol" pitchFamily="18" charset="2"/>
                <a:sym typeface="Symbol" pitchFamily="18" charset="2"/>
              </a:rPr>
              <a:t></a:t>
            </a:r>
            <a:r>
              <a:rPr lang="en-US" altLang="zh-CN" sz="1600" dirty="0"/>
              <a:t>m pixel </a:t>
            </a:r>
            <a:r>
              <a:rPr lang="en-US" altLang="zh-CN" sz="1600" dirty="0" smtClean="0"/>
              <a:t>pitch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 smtClean="0"/>
              <a:t>10 sectors, </a:t>
            </a:r>
            <a:r>
              <a:rPr lang="en-US" altLang="zh-CN" sz="1600" dirty="0"/>
              <a:t>delivering ultimate </a:t>
            </a:r>
            <a:r>
              <a:rPr lang="en-US" altLang="zh-CN" sz="1600" dirty="0" smtClean="0"/>
              <a:t>Pointing resolution</a:t>
            </a:r>
            <a:r>
              <a:rPr lang="en-US" altLang="zh-CN" sz="1600" dirty="0"/>
              <a:t> </a:t>
            </a:r>
            <a:r>
              <a:rPr lang="en-US" altLang="zh-CN" sz="1600" dirty="0" smtClean="0"/>
              <a:t>that allows for direct topological identification of charm.  </a:t>
            </a:r>
            <a:endParaRPr lang="en-US" altLang="zh-CN" sz="1600" b="1" dirty="0">
              <a:solidFill>
                <a:srgbClr val="0033CC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/>
              <a:t>N</a:t>
            </a:r>
            <a:r>
              <a:rPr lang="en-US" altLang="zh-CN" sz="1600" dirty="0" smtClean="0"/>
              <a:t>ew monolithic active </a:t>
            </a:r>
            <a:r>
              <a:rPr lang="en-US" altLang="zh-CN" sz="1600" dirty="0"/>
              <a:t>pixel </a:t>
            </a:r>
            <a:r>
              <a:rPr lang="en-US" altLang="zh-CN" sz="1600" dirty="0" smtClean="0"/>
              <a:t>sensors (MAPS) technology</a:t>
            </a:r>
            <a:endParaRPr lang="en-US" sz="16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in the LHC Era - STAR Overview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33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2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 txBox="1">
            <a:spLocks noGrp="1"/>
          </p:cNvSpPr>
          <p:nvPr/>
        </p:nvSpPr>
        <p:spPr bwMode="auto">
          <a:xfrm>
            <a:off x="6553200" y="6496050"/>
            <a:ext cx="2133600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264" tIns="43632" rIns="87264" bIns="43632" anchor="b">
            <a:prstTxWarp prst="textNoShape">
              <a:avLst/>
            </a:prstTxWarp>
          </a:bodyPr>
          <a:lstStyle/>
          <a:p>
            <a:pPr algn="r"/>
            <a:fld id="{A10ECD90-7570-B449-A650-8E115122AA4F}" type="slidenum">
              <a:rPr lang="en-US" altLang="zh-CN">
                <a:latin typeface="Garamond" pitchFamily="-108" charset="0"/>
              </a:rPr>
              <a:pPr algn="r"/>
              <a:t>34</a:t>
            </a:fld>
            <a:endParaRPr lang="en-US" altLang="zh-CN">
              <a:latin typeface="Garamond" pitchFamily="-108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4954"/>
            <a:ext cx="8229600" cy="58296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sz="2600" dirty="0">
                <a:solidFill>
                  <a:srgbClr val="000000"/>
                </a:solidFill>
                <a:cs typeface="宋体" pitchFamily="-108" charset="-122"/>
              </a:rPr>
              <a:t>Physics </a:t>
            </a:r>
            <a:r>
              <a:rPr lang="en-US" altLang="zh-CN" sz="2600" dirty="0" smtClean="0">
                <a:solidFill>
                  <a:srgbClr val="000000"/>
                </a:solidFill>
                <a:cs typeface="宋体" pitchFamily="-108" charset="-122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cs typeface="宋体" pitchFamily="-108" charset="-122"/>
              </a:rPr>
              <a:t>– </a:t>
            </a:r>
            <a:r>
              <a:rPr lang="en-US" altLang="zh-CN" sz="2600" dirty="0" smtClean="0">
                <a:solidFill>
                  <a:srgbClr val="000000"/>
                </a:solidFill>
                <a:cs typeface="宋体" pitchFamily="-108" charset="-122"/>
              </a:rPr>
              <a:t> Run-14,15 projections</a:t>
            </a:r>
            <a:endParaRPr lang="en-US" altLang="zh-CN" sz="2600" dirty="0">
              <a:solidFill>
                <a:srgbClr val="000000"/>
              </a:solidFill>
              <a:cs typeface="宋体" pitchFamily="-108" charset="-122"/>
            </a:endParaRPr>
          </a:p>
        </p:txBody>
      </p:sp>
      <p:pic>
        <p:nvPicPr>
          <p:cNvPr id="9" name="Picture 20" descr="fig8_thin-on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9484" y="588077"/>
            <a:ext cx="4096076" cy="339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D:\cygwin\home\Administrator\work\rcf\hftsimu\upgr15\newproduction\TofPID\ana_D0new\sbratiocuttune\finalplot\D0Rc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618" y="606141"/>
            <a:ext cx="4072903" cy="3355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335910" y="1708014"/>
            <a:ext cx="2020833" cy="30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211" tIns="40106" rIns="80211" bIns="40106">
            <a:spAutoFit/>
          </a:bodyPr>
          <a:lstStyle/>
          <a:p>
            <a:r>
              <a:rPr lang="en-US" altLang="zh-CN" sz="1400" dirty="0"/>
              <a:t>R</a:t>
            </a:r>
            <a:r>
              <a:rPr lang="en-US" altLang="zh-CN" sz="1400" baseline="-25000" dirty="0"/>
              <a:t>CP</a:t>
            </a:r>
            <a:r>
              <a:rPr lang="en-US" altLang="zh-CN" sz="1400" dirty="0"/>
              <a:t>=a*N10%/N(60-80)%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4769602" y="4025724"/>
            <a:ext cx="3917198" cy="204307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0211" tIns="40106" rIns="80211" bIns="40106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aseline="0" dirty="0">
                <a:solidFill>
                  <a:srgbClr val="000000"/>
                </a:solidFill>
                <a:sym typeface="Symbol" charset="0"/>
              </a:rPr>
              <a:t>Assuming D</a:t>
            </a:r>
            <a:r>
              <a:rPr lang="en-US" altLang="zh-CN" baseline="30000" dirty="0">
                <a:solidFill>
                  <a:srgbClr val="000000"/>
                </a:solidFill>
                <a:sym typeface="Symbol" charset="0"/>
              </a:rPr>
              <a:t>0 </a:t>
            </a:r>
            <a:r>
              <a:rPr lang="en-US" altLang="zh-CN" baseline="0" dirty="0">
                <a:solidFill>
                  <a:srgbClr val="000000"/>
                </a:solidFill>
                <a:sym typeface="Symbol" charset="0"/>
              </a:rPr>
              <a:t>v</a:t>
            </a:r>
            <a:r>
              <a:rPr lang="en-US" altLang="zh-CN" baseline="-25000" dirty="0">
                <a:solidFill>
                  <a:srgbClr val="000000"/>
                </a:solidFill>
                <a:sym typeface="Symbol" charset="0"/>
              </a:rPr>
              <a:t>2</a:t>
            </a:r>
            <a:r>
              <a:rPr lang="en-US" altLang="zh-CN" baseline="0" dirty="0">
                <a:solidFill>
                  <a:srgbClr val="000000"/>
                </a:solidFill>
                <a:sym typeface="Symbol" charset="0"/>
              </a:rPr>
              <a:t> distribution from quark coalescence. </a:t>
            </a:r>
          </a:p>
          <a:p>
            <a:pPr>
              <a:spcBef>
                <a:spcPct val="50000"/>
              </a:spcBef>
            </a:pPr>
            <a:r>
              <a:rPr lang="en-US" altLang="zh-CN" baseline="0" dirty="0">
                <a:solidFill>
                  <a:srgbClr val="000000"/>
                </a:solidFill>
                <a:sym typeface="Symbol" charset="0"/>
              </a:rPr>
              <a:t>500M </a:t>
            </a:r>
            <a:r>
              <a:rPr lang="en-US" altLang="zh-CN" baseline="0" dirty="0" err="1">
                <a:solidFill>
                  <a:srgbClr val="000000"/>
                </a:solidFill>
                <a:sym typeface="Symbol" charset="0"/>
              </a:rPr>
              <a:t>Au+Au</a:t>
            </a:r>
            <a:r>
              <a:rPr lang="en-US" altLang="zh-CN" baseline="0" dirty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altLang="zh-CN" baseline="0" dirty="0" err="1">
                <a:solidFill>
                  <a:srgbClr val="000000"/>
                </a:solidFill>
                <a:sym typeface="Symbol" charset="0"/>
              </a:rPr>
              <a:t>m.b</a:t>
            </a:r>
            <a:r>
              <a:rPr lang="en-US" altLang="zh-CN" baseline="0" dirty="0">
                <a:solidFill>
                  <a:srgbClr val="000000"/>
                </a:solidFill>
                <a:sym typeface="Symbol" charset="0"/>
              </a:rPr>
              <a:t>. events at 200 </a:t>
            </a:r>
            <a:r>
              <a:rPr lang="en-US" altLang="zh-CN" baseline="0" dirty="0" err="1">
                <a:solidFill>
                  <a:srgbClr val="000000"/>
                </a:solidFill>
                <a:sym typeface="Symbol" charset="0"/>
              </a:rPr>
              <a:t>GeV</a:t>
            </a:r>
            <a:r>
              <a:rPr lang="en-US" altLang="zh-CN" baseline="0" dirty="0" smtClean="0">
                <a:solidFill>
                  <a:srgbClr val="000000"/>
                </a:solidFill>
                <a:sym typeface="Symbol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en-US" altLang="zh-CN" sz="700" dirty="0">
              <a:solidFill>
                <a:srgbClr val="000000"/>
              </a:solidFill>
              <a:sym typeface="Symbol" charset="0"/>
            </a:endParaRPr>
          </a:p>
          <a:p>
            <a:r>
              <a:rPr lang="en-US" altLang="zh-CN" baseline="0" dirty="0">
                <a:solidFill>
                  <a:srgbClr val="000000"/>
                </a:solidFill>
              </a:rPr>
              <a:t> - Charm v</a:t>
            </a:r>
            <a:r>
              <a:rPr lang="en-US" altLang="zh-CN" baseline="-25000" dirty="0">
                <a:solidFill>
                  <a:srgbClr val="000000"/>
                </a:solidFill>
              </a:rPr>
              <a:t>2</a:t>
            </a:r>
            <a:r>
              <a:rPr lang="en-US" altLang="zh-CN" baseline="0" dirty="0">
                <a:solidFill>
                  <a:srgbClr val="000000"/>
                </a:solidFill>
              </a:rPr>
              <a:t> </a:t>
            </a:r>
            <a:r>
              <a:rPr lang="en-US" altLang="zh-CN" b="1" i="1" baseline="0" dirty="0">
                <a:solidFill>
                  <a:srgbClr val="791118"/>
                </a:solidFill>
                <a:sym typeface="Zapf Dingbats" charset="0"/>
              </a:rPr>
              <a:t> </a:t>
            </a:r>
            <a:r>
              <a:rPr lang="en-US" altLang="zh-CN" b="1" i="1" dirty="0">
                <a:solidFill>
                  <a:srgbClr val="791118"/>
                </a:solidFill>
                <a:sym typeface="Zapf Dingbats" charset="0"/>
              </a:rPr>
              <a:t></a:t>
            </a:r>
            <a:endParaRPr lang="en-US" altLang="zh-CN" b="1" i="1" baseline="0" dirty="0">
              <a:solidFill>
                <a:srgbClr val="791118"/>
              </a:solidFill>
              <a:sym typeface="Zapf Dingbats" charset="0"/>
            </a:endParaRPr>
          </a:p>
          <a:p>
            <a:r>
              <a:rPr lang="en-US" altLang="zh-CN" b="1" i="1" baseline="0" dirty="0">
                <a:solidFill>
                  <a:srgbClr val="3366FF"/>
                </a:solidFill>
              </a:rPr>
              <a:t>Medium </a:t>
            </a:r>
            <a:r>
              <a:rPr lang="en-US" altLang="zh-CN" b="1" i="1" baseline="0" dirty="0" err="1">
                <a:solidFill>
                  <a:srgbClr val="3366FF"/>
                </a:solidFill>
              </a:rPr>
              <a:t>thermalization</a:t>
            </a:r>
            <a:r>
              <a:rPr lang="en-US" altLang="zh-CN" b="1" i="1" baseline="0" dirty="0">
                <a:solidFill>
                  <a:srgbClr val="3366FF"/>
                </a:solidFill>
              </a:rPr>
              <a:t> degree</a:t>
            </a:r>
          </a:p>
          <a:p>
            <a:r>
              <a:rPr lang="en-US" altLang="zh-CN" b="1" i="1" baseline="0" dirty="0">
                <a:solidFill>
                  <a:srgbClr val="3366FF"/>
                </a:solidFill>
                <a:sym typeface="Zapf Dingbats" charset="0"/>
              </a:rPr>
              <a:t>Drag coefficients!</a:t>
            </a:r>
            <a:endParaRPr lang="en-US" baseline="0" dirty="0">
              <a:solidFill>
                <a:srgbClr val="3366FF"/>
              </a:solidFill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308048" y="3968070"/>
            <a:ext cx="4055723" cy="23200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0211" tIns="40106" rIns="80211" bIns="40106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aseline="0" dirty="0">
                <a:solidFill>
                  <a:srgbClr val="000000"/>
                </a:solidFill>
                <a:sym typeface="Symbol" charset="0"/>
              </a:rPr>
              <a:t>Assuming D</a:t>
            </a:r>
            <a:r>
              <a:rPr lang="en-US" altLang="zh-CN" baseline="30000" dirty="0">
                <a:solidFill>
                  <a:srgbClr val="000000"/>
                </a:solidFill>
                <a:sym typeface="Symbol" charset="0"/>
              </a:rPr>
              <a:t>0</a:t>
            </a:r>
            <a:r>
              <a:rPr lang="en-US" altLang="zh-CN" baseline="0" dirty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altLang="zh-CN" baseline="0" dirty="0" err="1">
                <a:solidFill>
                  <a:srgbClr val="000000"/>
                </a:solidFill>
                <a:sym typeface="Symbol" charset="0"/>
              </a:rPr>
              <a:t>R</a:t>
            </a:r>
            <a:r>
              <a:rPr lang="en-US" altLang="zh-CN" baseline="-25000" dirty="0" err="1">
                <a:solidFill>
                  <a:srgbClr val="000000"/>
                </a:solidFill>
                <a:sym typeface="Symbol" charset="0"/>
              </a:rPr>
              <a:t>cp</a:t>
            </a:r>
            <a:r>
              <a:rPr lang="en-US" altLang="zh-CN" baseline="0" dirty="0">
                <a:solidFill>
                  <a:srgbClr val="000000"/>
                </a:solidFill>
                <a:sym typeface="Symbol" charset="0"/>
              </a:rPr>
              <a:t> distribution as charged </a:t>
            </a:r>
            <a:r>
              <a:rPr lang="en-US" altLang="zh-CN" baseline="0" dirty="0" smtClean="0">
                <a:solidFill>
                  <a:srgbClr val="000000"/>
                </a:solidFill>
                <a:sym typeface="Symbol" charset="0"/>
              </a:rPr>
              <a:t>hadron.</a:t>
            </a:r>
            <a:endParaRPr lang="en-US" altLang="zh-CN" baseline="0" dirty="0">
              <a:solidFill>
                <a:srgbClr val="000000"/>
              </a:solidFill>
              <a:sym typeface="Symbol" charset="0"/>
            </a:endParaRPr>
          </a:p>
          <a:p>
            <a:pPr>
              <a:spcBef>
                <a:spcPct val="50000"/>
              </a:spcBef>
            </a:pPr>
            <a:r>
              <a:rPr lang="en-US" altLang="zh-CN" baseline="0" dirty="0">
                <a:solidFill>
                  <a:srgbClr val="000000"/>
                </a:solidFill>
                <a:sym typeface="Symbol" charset="0"/>
              </a:rPr>
              <a:t>500M </a:t>
            </a:r>
            <a:r>
              <a:rPr lang="en-US" altLang="zh-CN" baseline="0" dirty="0" err="1">
                <a:solidFill>
                  <a:srgbClr val="000000"/>
                </a:solidFill>
                <a:sym typeface="Symbol" charset="0"/>
              </a:rPr>
              <a:t>Au+Au</a:t>
            </a:r>
            <a:r>
              <a:rPr lang="en-US" altLang="zh-CN" baseline="0" dirty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altLang="zh-CN" baseline="0" dirty="0" err="1">
                <a:solidFill>
                  <a:srgbClr val="000000"/>
                </a:solidFill>
                <a:sym typeface="Symbol" charset="0"/>
              </a:rPr>
              <a:t>m.b</a:t>
            </a:r>
            <a:r>
              <a:rPr lang="en-US" altLang="zh-CN" baseline="0" dirty="0">
                <a:solidFill>
                  <a:srgbClr val="000000"/>
                </a:solidFill>
                <a:sym typeface="Symbol" charset="0"/>
              </a:rPr>
              <a:t>. events at 200 </a:t>
            </a:r>
            <a:r>
              <a:rPr lang="en-US" altLang="zh-CN" baseline="0" dirty="0" err="1">
                <a:solidFill>
                  <a:srgbClr val="000000"/>
                </a:solidFill>
                <a:sym typeface="Symbol" charset="0"/>
              </a:rPr>
              <a:t>GeV</a:t>
            </a:r>
            <a:r>
              <a:rPr lang="en-US" altLang="zh-CN" baseline="0" dirty="0">
                <a:solidFill>
                  <a:srgbClr val="000000"/>
                </a:solidFill>
                <a:sym typeface="Symbol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en-US" altLang="zh-CN" sz="700" dirty="0">
              <a:solidFill>
                <a:srgbClr val="000000"/>
              </a:solidFill>
              <a:sym typeface="Symbol" charset="0"/>
            </a:endParaRPr>
          </a:p>
          <a:p>
            <a:pPr>
              <a:buFontTx/>
              <a:buChar char="-"/>
            </a:pPr>
            <a:r>
              <a:rPr lang="en-US" altLang="zh-CN" baseline="0" dirty="0">
                <a:solidFill>
                  <a:srgbClr val="000000"/>
                </a:solidFill>
              </a:rPr>
              <a:t> Charm R</a:t>
            </a:r>
            <a:r>
              <a:rPr lang="en-US" altLang="zh-CN" baseline="-25000" dirty="0">
                <a:solidFill>
                  <a:srgbClr val="000000"/>
                </a:solidFill>
              </a:rPr>
              <a:t>AA</a:t>
            </a:r>
            <a:r>
              <a:rPr lang="en-US" altLang="zh-CN" baseline="0" dirty="0">
                <a:solidFill>
                  <a:srgbClr val="000000"/>
                </a:solidFill>
              </a:rPr>
              <a:t> </a:t>
            </a:r>
            <a:r>
              <a:rPr lang="en-US" altLang="zh-CN" b="1" i="1" baseline="0" dirty="0">
                <a:solidFill>
                  <a:srgbClr val="791118"/>
                </a:solidFill>
                <a:sym typeface="Zapf Dingbats" charset="0"/>
              </a:rPr>
              <a:t></a:t>
            </a:r>
          </a:p>
          <a:p>
            <a:r>
              <a:rPr lang="en-US" altLang="zh-CN" b="1" i="1" baseline="0" dirty="0">
                <a:solidFill>
                  <a:srgbClr val="3366FF"/>
                </a:solidFill>
                <a:sym typeface="Zapf Dingbats" charset="0"/>
              </a:rPr>
              <a:t>Energy loss mechanism</a:t>
            </a:r>
            <a:r>
              <a:rPr lang="en-US" altLang="zh-CN" b="1" i="1" baseline="0" dirty="0" smtClean="0">
                <a:solidFill>
                  <a:srgbClr val="3366FF"/>
                </a:solidFill>
                <a:sym typeface="Zapf Dingbats" charset="0"/>
              </a:rPr>
              <a:t>!</a:t>
            </a:r>
          </a:p>
          <a:p>
            <a:r>
              <a:rPr lang="en-US" altLang="zh-CN" b="1" i="1" dirty="0" smtClean="0">
                <a:solidFill>
                  <a:srgbClr val="3366FF"/>
                </a:solidFill>
                <a:sym typeface="Zapf Dingbats" charset="0"/>
              </a:rPr>
              <a:t>Color charge effect!</a:t>
            </a:r>
            <a:endParaRPr lang="en-US" altLang="zh-CN" b="1" i="1" baseline="0" dirty="0">
              <a:solidFill>
                <a:srgbClr val="3366FF"/>
              </a:solidFill>
              <a:sym typeface="Zapf Dingbats" charset="0"/>
            </a:endParaRPr>
          </a:p>
          <a:p>
            <a:r>
              <a:rPr lang="en-US" altLang="zh-CN" b="1" i="1" baseline="0" dirty="0">
                <a:solidFill>
                  <a:srgbClr val="3366FF"/>
                </a:solidFill>
                <a:sym typeface="Zapf Dingbats" charset="0"/>
              </a:rPr>
              <a:t>Interaction with QCD matter!      </a:t>
            </a:r>
            <a:endParaRPr lang="en-US" baseline="0" dirty="0">
              <a:solidFill>
                <a:srgbClr val="3366FF"/>
              </a:solidFill>
            </a:endParaRP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5269379" y="1556671"/>
            <a:ext cx="646748" cy="1798820"/>
          </a:xfrm>
          <a:prstGeom prst="rect">
            <a:avLst/>
          </a:prstGeom>
          <a:solidFill>
            <a:srgbClr val="FF6600">
              <a:alpha val="46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0211" tIns="40106" rIns="80211" bIns="40106" anchor="ctr"/>
          <a:lstStyle/>
          <a:p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in the LHC Era - STAR Overview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34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4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701"/>
            <a:ext cx="8229600" cy="73042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STAR Contributions at Conference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721" y="970768"/>
            <a:ext cx="8229600" cy="39412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u="sng" dirty="0" smtClean="0"/>
              <a:t>Mon</a:t>
            </a:r>
            <a:r>
              <a:rPr lang="en-US" sz="2000" u="sng" dirty="0" smtClean="0"/>
              <a:t>day</a:t>
            </a:r>
            <a:endParaRPr lang="en-US" sz="2000" u="sng" dirty="0" smtClean="0"/>
          </a:p>
          <a:p>
            <a:pPr lvl="1"/>
            <a:r>
              <a:rPr lang="en-US" sz="1600" b="1" dirty="0" smtClean="0"/>
              <a:t>Olga </a:t>
            </a:r>
            <a:r>
              <a:rPr lang="en-US" sz="1600" b="1" dirty="0" err="1" smtClean="0"/>
              <a:t>Rusnakova</a:t>
            </a:r>
            <a:r>
              <a:rPr lang="en-US" sz="1600" b="1" dirty="0" smtClean="0"/>
              <a:t> </a:t>
            </a:r>
            <a:r>
              <a:rPr lang="en-US" sz="1600" b="1" dirty="0"/>
              <a:t>- </a:t>
            </a:r>
            <a:r>
              <a:rPr lang="en-US" sz="1600" b="1" dirty="0" smtClean="0">
                <a:solidFill>
                  <a:srgbClr val="3366FF"/>
                </a:solidFill>
              </a:rPr>
              <a:t>Non-photonic electrons measurements in STAR</a:t>
            </a:r>
          </a:p>
          <a:p>
            <a:pPr marL="457200" lvl="1" indent="0">
              <a:buNone/>
            </a:pPr>
            <a:r>
              <a:rPr lang="en-US" sz="1600" b="1" dirty="0">
                <a:solidFill>
                  <a:srgbClr val="3366FF"/>
                </a:solidFill>
              </a:rPr>
              <a:t> </a:t>
            </a:r>
            <a:r>
              <a:rPr lang="en-US" sz="1600" b="1" dirty="0" smtClean="0">
                <a:solidFill>
                  <a:srgbClr val="3366FF"/>
                </a:solidFill>
              </a:rPr>
              <a:t>                                                       </a:t>
            </a:r>
            <a:r>
              <a:rPr lang="en-US" sz="1600" b="1" dirty="0" smtClean="0">
                <a:solidFill>
                  <a:srgbClr val="3366FF"/>
                </a:solidFill>
              </a:rPr>
              <a:t>16:40 </a:t>
            </a:r>
            <a:r>
              <a:rPr lang="en-US" sz="1600" b="1" dirty="0" smtClean="0">
                <a:solidFill>
                  <a:srgbClr val="3366FF"/>
                </a:solidFill>
              </a:rPr>
              <a:t>– </a:t>
            </a:r>
            <a:r>
              <a:rPr lang="en-US" sz="1600" b="1" dirty="0" smtClean="0">
                <a:solidFill>
                  <a:srgbClr val="3366FF"/>
                </a:solidFill>
              </a:rPr>
              <a:t>17:05  </a:t>
            </a:r>
            <a:r>
              <a:rPr lang="en-US" sz="1600" b="1" dirty="0" smtClean="0">
                <a:solidFill>
                  <a:srgbClr val="3366FF"/>
                </a:solidFill>
              </a:rPr>
              <a:t>Room A2 </a:t>
            </a:r>
          </a:p>
          <a:p>
            <a:pPr marL="0" indent="0">
              <a:buNone/>
            </a:pPr>
            <a:r>
              <a:rPr lang="en-US" sz="2000" u="sng" dirty="0" smtClean="0"/>
              <a:t>Thursday</a:t>
            </a:r>
            <a:endParaRPr lang="en-US" sz="2000" u="sng" dirty="0" smtClean="0"/>
          </a:p>
          <a:p>
            <a:pPr lvl="1"/>
            <a:r>
              <a:rPr lang="en-US" sz="1600" b="1" dirty="0" smtClean="0"/>
              <a:t>Barbara </a:t>
            </a:r>
            <a:r>
              <a:rPr lang="en-US" sz="1600" b="1" dirty="0" err="1" smtClean="0"/>
              <a:t>Trezeciak</a:t>
            </a:r>
            <a:r>
              <a:rPr lang="en-US" sz="1600" b="1" dirty="0" smtClean="0"/>
              <a:t> </a:t>
            </a:r>
            <a:r>
              <a:rPr lang="en-US" sz="1600" b="1" dirty="0"/>
              <a:t>- </a:t>
            </a:r>
            <a:r>
              <a:rPr lang="en-US" sz="1600" b="1" dirty="0">
                <a:solidFill>
                  <a:srgbClr val="0066FF"/>
                </a:solidFill>
              </a:rPr>
              <a:t>J/Ψ </a:t>
            </a:r>
            <a:r>
              <a:rPr lang="en-US" sz="1600" b="1" dirty="0" smtClean="0">
                <a:solidFill>
                  <a:srgbClr val="0066FF"/>
                </a:solidFill>
              </a:rPr>
              <a:t>production in the STAR experiment</a:t>
            </a:r>
          </a:p>
          <a:p>
            <a:pPr marL="457200" lvl="1" indent="0">
              <a:buNone/>
            </a:pPr>
            <a:r>
              <a:rPr lang="en-US" sz="1600" b="1" dirty="0">
                <a:solidFill>
                  <a:srgbClr val="0066FF"/>
                </a:solidFill>
              </a:rPr>
              <a:t> </a:t>
            </a:r>
            <a:r>
              <a:rPr lang="en-US" sz="1600" b="1" dirty="0" smtClean="0">
                <a:solidFill>
                  <a:srgbClr val="0066FF"/>
                </a:solidFill>
              </a:rPr>
              <a:t>                                                        </a:t>
            </a:r>
            <a:r>
              <a:rPr lang="en-US" sz="1600" b="1" dirty="0" smtClean="0">
                <a:solidFill>
                  <a:srgbClr val="0066FF"/>
                </a:solidFill>
              </a:rPr>
              <a:t>15:25 </a:t>
            </a:r>
            <a:r>
              <a:rPr lang="en-US" sz="1600" b="1" dirty="0" smtClean="0">
                <a:solidFill>
                  <a:srgbClr val="0066FF"/>
                </a:solidFill>
              </a:rPr>
              <a:t>– </a:t>
            </a:r>
            <a:r>
              <a:rPr lang="en-US" sz="1600" b="1" dirty="0" smtClean="0">
                <a:solidFill>
                  <a:srgbClr val="0066FF"/>
                </a:solidFill>
              </a:rPr>
              <a:t>15:50 </a:t>
            </a:r>
            <a:r>
              <a:rPr lang="en-US" sz="1600" b="1" dirty="0" smtClean="0">
                <a:solidFill>
                  <a:srgbClr val="0066FF"/>
                </a:solidFill>
              </a:rPr>
              <a:t>Room</a:t>
            </a:r>
          </a:p>
          <a:p>
            <a:pPr lvl="1"/>
            <a:r>
              <a:rPr lang="en-US" sz="1600" b="1" dirty="0" err="1" smtClean="0"/>
              <a:t>Petr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Chaloupka</a:t>
            </a:r>
            <a:r>
              <a:rPr lang="en-US" sz="1600" b="1" dirty="0" smtClean="0"/>
              <a:t>  </a:t>
            </a:r>
            <a:r>
              <a:rPr lang="en-US" sz="1600" b="1" dirty="0" smtClean="0">
                <a:solidFill>
                  <a:srgbClr val="0066FF"/>
                </a:solidFill>
              </a:rPr>
              <a:t>– Upsilon production at the STAR experiment</a:t>
            </a:r>
          </a:p>
          <a:p>
            <a:pPr marL="457200" lvl="1" indent="0">
              <a:buNone/>
            </a:pPr>
            <a:r>
              <a:rPr lang="en-US" sz="1600" b="1" dirty="0">
                <a:solidFill>
                  <a:srgbClr val="0066FF"/>
                </a:solidFill>
              </a:rPr>
              <a:t> </a:t>
            </a:r>
            <a:r>
              <a:rPr lang="en-US" sz="1600" b="1" dirty="0" smtClean="0">
                <a:solidFill>
                  <a:srgbClr val="0066FF"/>
                </a:solidFill>
              </a:rPr>
              <a:t>                                                         </a:t>
            </a:r>
            <a:r>
              <a:rPr lang="en-US" sz="1600" b="1" dirty="0" smtClean="0">
                <a:solidFill>
                  <a:srgbClr val="0066FF"/>
                </a:solidFill>
              </a:rPr>
              <a:t>15:50 </a:t>
            </a:r>
            <a:r>
              <a:rPr lang="en-US" sz="1600" b="1" dirty="0" smtClean="0">
                <a:solidFill>
                  <a:srgbClr val="0066FF"/>
                </a:solidFill>
              </a:rPr>
              <a:t>– </a:t>
            </a:r>
            <a:r>
              <a:rPr lang="en-US" sz="1600" b="1" dirty="0" smtClean="0">
                <a:solidFill>
                  <a:srgbClr val="0066FF"/>
                </a:solidFill>
              </a:rPr>
              <a:t>16:15 </a:t>
            </a:r>
            <a:r>
              <a:rPr lang="en-US" sz="1600" b="1" dirty="0" smtClean="0">
                <a:solidFill>
                  <a:srgbClr val="0066FF"/>
                </a:solidFill>
              </a:rPr>
              <a:t>Salon de Honor</a:t>
            </a:r>
          </a:p>
          <a:p>
            <a:pPr marL="57150" indent="0">
              <a:buNone/>
            </a:pPr>
            <a:r>
              <a:rPr lang="en-US" sz="2000" u="sng" dirty="0" smtClean="0">
                <a:solidFill>
                  <a:srgbClr val="C00000"/>
                </a:solidFill>
              </a:rPr>
              <a:t>Thursday (RHIC presentation)</a:t>
            </a:r>
            <a:endParaRPr lang="en-US" sz="2000" u="sng" dirty="0">
              <a:solidFill>
                <a:srgbClr val="C00000"/>
              </a:solidFill>
            </a:endParaRPr>
          </a:p>
          <a:p>
            <a:pPr marL="57150" indent="0">
              <a:buNone/>
            </a:pPr>
            <a:r>
              <a:rPr lang="en-US" sz="1600" b="1" dirty="0">
                <a:solidFill>
                  <a:srgbClr val="0066FF"/>
                </a:solidFill>
              </a:rPr>
              <a:t> </a:t>
            </a:r>
            <a:r>
              <a:rPr lang="en-US" sz="1600" b="1" dirty="0" smtClean="0">
                <a:solidFill>
                  <a:srgbClr val="0066FF"/>
                </a:solidFill>
              </a:rPr>
              <a:t>   STAR Spin results will be included in the presentation by </a:t>
            </a:r>
            <a:r>
              <a:rPr lang="en-US" sz="1600" b="1" dirty="0" err="1" smtClean="0"/>
              <a:t>Elke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Aschenauer</a:t>
            </a: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0066FF"/>
                </a:solidFill>
              </a:rPr>
              <a:t>on RHIC spin, </a:t>
            </a:r>
          </a:p>
          <a:p>
            <a:pPr marL="57150" indent="0">
              <a:buNone/>
            </a:pPr>
            <a:r>
              <a:rPr lang="en-US" sz="1600" b="1" dirty="0" smtClean="0">
                <a:solidFill>
                  <a:srgbClr val="0066FF"/>
                </a:solidFill>
              </a:rPr>
              <a:t>“The Quest for the Spin of the proton – Results from RHIC”</a:t>
            </a:r>
          </a:p>
          <a:p>
            <a:pPr marL="57150" indent="0">
              <a:buNone/>
            </a:pPr>
            <a:r>
              <a:rPr lang="en-US" sz="1600" b="1" dirty="0">
                <a:solidFill>
                  <a:srgbClr val="0066FF"/>
                </a:solidFill>
              </a:rPr>
              <a:t>	</a:t>
            </a:r>
            <a:r>
              <a:rPr lang="en-US" sz="1600" b="1" dirty="0" smtClean="0">
                <a:solidFill>
                  <a:srgbClr val="0066FF"/>
                </a:solidFill>
              </a:rPr>
              <a:t>						</a:t>
            </a:r>
            <a:r>
              <a:rPr lang="en-US" sz="1600" b="1" dirty="0" smtClean="0">
                <a:solidFill>
                  <a:srgbClr val="0066FF"/>
                </a:solidFill>
              </a:rPr>
              <a:t>12:15 </a:t>
            </a:r>
            <a:r>
              <a:rPr lang="en-US" sz="1600" b="1" dirty="0" smtClean="0">
                <a:solidFill>
                  <a:srgbClr val="0066FF"/>
                </a:solidFill>
              </a:rPr>
              <a:t>– </a:t>
            </a:r>
            <a:r>
              <a:rPr lang="en-US" sz="1600" b="1" dirty="0" smtClean="0">
                <a:solidFill>
                  <a:srgbClr val="0066FF"/>
                </a:solidFill>
              </a:rPr>
              <a:t>12:50 </a:t>
            </a:r>
            <a:r>
              <a:rPr lang="en-US" sz="1600" b="1" dirty="0" smtClean="0">
                <a:solidFill>
                  <a:srgbClr val="0066FF"/>
                </a:solidFill>
              </a:rPr>
              <a:t>Salon de </a:t>
            </a:r>
            <a:r>
              <a:rPr lang="en-US" sz="1600" b="1" dirty="0" smtClean="0">
                <a:solidFill>
                  <a:srgbClr val="0066FF"/>
                </a:solidFill>
              </a:rPr>
              <a:t>Honor</a:t>
            </a:r>
            <a:endParaRPr lang="en-US" sz="1600" b="1" dirty="0" smtClean="0">
              <a:solidFill>
                <a:srgbClr val="0066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Physics in the LHC Era - STAR Overview</a:t>
            </a:r>
            <a:endParaRPr lang="en-US"/>
          </a:p>
        </p:txBody>
      </p:sp>
      <p:pic>
        <p:nvPicPr>
          <p:cNvPr id="8" name="Picture 24" descr="STAR-logo-base-bal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4" t="4117" r="12806"/>
          <a:stretch/>
        </p:blipFill>
        <p:spPr bwMode="auto">
          <a:xfrm>
            <a:off x="7690926" y="0"/>
            <a:ext cx="1453074" cy="146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35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8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378869" y="6356350"/>
            <a:ext cx="3640931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 smtClean="0">
                <a:ea typeface="SimSun" pitchFamily="2" charset="-122"/>
              </a:rPr>
              <a:t>Physics in the LHC Era - STAR Overview</a:t>
            </a:r>
          </a:p>
        </p:txBody>
      </p:sp>
      <p:sp>
        <p:nvSpPr>
          <p:cNvPr id="2053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dirty="0" smtClean="0"/>
              <a:t>Brief Jet Quenching history in STAR</a:t>
            </a:r>
          </a:p>
        </p:txBody>
      </p:sp>
      <p:pic>
        <p:nvPicPr>
          <p:cNvPr id="2054" name="Picture 28" descr="ev2_front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7513" y="3657600"/>
            <a:ext cx="3646487" cy="2813050"/>
          </a:xfrm>
        </p:spPr>
      </p:pic>
      <p:pic>
        <p:nvPicPr>
          <p:cNvPr id="2057" name="Picture 4" descr="ppHt_pic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14400"/>
            <a:ext cx="2590800" cy="2590800"/>
          </a:xfrm>
        </p:spPr>
      </p:pic>
      <p:grpSp>
        <p:nvGrpSpPr>
          <p:cNvPr id="2058" name="Group 5"/>
          <p:cNvGrpSpPr>
            <a:grpSpLocks/>
          </p:cNvGrpSpPr>
          <p:nvPr/>
        </p:nvGrpSpPr>
        <p:grpSpPr bwMode="auto">
          <a:xfrm>
            <a:off x="2190750" y="2308225"/>
            <a:ext cx="3829050" cy="2111375"/>
            <a:chOff x="3168" y="912"/>
            <a:chExt cx="2412" cy="1330"/>
          </a:xfrm>
        </p:grpSpPr>
        <p:sp>
          <p:nvSpPr>
            <p:cNvPr id="2059" name="Rectangle 6"/>
            <p:cNvSpPr>
              <a:spLocks noChangeArrowheads="1"/>
            </p:cNvSpPr>
            <p:nvPr/>
          </p:nvSpPr>
          <p:spPr bwMode="auto">
            <a:xfrm>
              <a:off x="3543" y="1368"/>
              <a:ext cx="1594" cy="767"/>
            </a:xfrm>
            <a:prstGeom prst="rect">
              <a:avLst/>
            </a:prstGeom>
            <a:solidFill>
              <a:srgbClr val="FF33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600"/>
            </a:p>
          </p:txBody>
        </p:sp>
        <p:sp>
          <p:nvSpPr>
            <p:cNvPr id="2060" name="Oval 7"/>
            <p:cNvSpPr>
              <a:spLocks noChangeArrowheads="1"/>
            </p:cNvSpPr>
            <p:nvPr/>
          </p:nvSpPr>
          <p:spPr bwMode="auto">
            <a:xfrm>
              <a:off x="5031" y="1373"/>
              <a:ext cx="203" cy="765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600"/>
            </a:p>
          </p:txBody>
        </p:sp>
        <p:sp>
          <p:nvSpPr>
            <p:cNvPr id="2061" name="Oval 8"/>
            <p:cNvSpPr>
              <a:spLocks noChangeArrowheads="1"/>
            </p:cNvSpPr>
            <p:nvPr/>
          </p:nvSpPr>
          <p:spPr bwMode="auto">
            <a:xfrm rot="-10751627">
              <a:off x="3438" y="1371"/>
              <a:ext cx="203" cy="76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600"/>
            </a:p>
          </p:txBody>
        </p:sp>
        <p:sp>
          <p:nvSpPr>
            <p:cNvPr id="2062" name="Line 9"/>
            <p:cNvSpPr>
              <a:spLocks noChangeShapeType="1"/>
            </p:cNvSpPr>
            <p:nvPr/>
          </p:nvSpPr>
          <p:spPr bwMode="auto">
            <a:xfrm flipH="1">
              <a:off x="3168" y="1757"/>
              <a:ext cx="237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063" name="Line 10"/>
            <p:cNvSpPr>
              <a:spLocks noChangeShapeType="1"/>
            </p:cNvSpPr>
            <p:nvPr/>
          </p:nvSpPr>
          <p:spPr bwMode="auto">
            <a:xfrm rot="10800965" flipH="1">
              <a:off x="5343" y="1709"/>
              <a:ext cx="237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064" name="AutoShape 11"/>
            <p:cNvSpPr>
              <a:spLocks noChangeArrowheads="1"/>
            </p:cNvSpPr>
            <p:nvPr/>
          </p:nvSpPr>
          <p:spPr bwMode="auto">
            <a:xfrm>
              <a:off x="4237" y="1612"/>
              <a:ext cx="209" cy="210"/>
            </a:xfrm>
            <a:prstGeom prst="irregularSeal1">
              <a:avLst/>
            </a:prstGeom>
            <a:solidFill>
              <a:srgbClr val="FF9900"/>
            </a:solidFill>
            <a:ln w="15875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600"/>
            </a:p>
          </p:txBody>
        </p:sp>
        <p:sp>
          <p:nvSpPr>
            <p:cNvPr id="2065" name="Line 12"/>
            <p:cNvSpPr>
              <a:spLocks noChangeShapeType="1"/>
            </p:cNvSpPr>
            <p:nvPr/>
          </p:nvSpPr>
          <p:spPr bwMode="auto">
            <a:xfrm flipV="1">
              <a:off x="4041" y="1721"/>
              <a:ext cx="298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066" name="Line 13"/>
            <p:cNvSpPr>
              <a:spLocks noChangeShapeType="1"/>
            </p:cNvSpPr>
            <p:nvPr/>
          </p:nvSpPr>
          <p:spPr bwMode="auto">
            <a:xfrm rot="10800000" flipV="1">
              <a:off x="4340" y="1720"/>
              <a:ext cx="265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067" name="Line 14"/>
            <p:cNvSpPr>
              <a:spLocks noChangeShapeType="1"/>
            </p:cNvSpPr>
            <p:nvPr/>
          </p:nvSpPr>
          <p:spPr bwMode="auto">
            <a:xfrm rot="6114803" flipV="1">
              <a:off x="4029" y="1970"/>
              <a:ext cx="527" cy="1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068" name="Line 15"/>
            <p:cNvSpPr>
              <a:spLocks noChangeShapeType="1"/>
            </p:cNvSpPr>
            <p:nvPr/>
          </p:nvSpPr>
          <p:spPr bwMode="auto">
            <a:xfrm rot="16570071" flipV="1">
              <a:off x="4137" y="1497"/>
              <a:ext cx="442" cy="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2069" name="Group 16"/>
            <p:cNvGrpSpPr>
              <a:grpSpLocks/>
            </p:cNvGrpSpPr>
            <p:nvPr/>
          </p:nvGrpSpPr>
          <p:grpSpPr bwMode="auto">
            <a:xfrm>
              <a:off x="4326" y="912"/>
              <a:ext cx="101" cy="363"/>
              <a:chOff x="1265" y="384"/>
              <a:chExt cx="101" cy="363"/>
            </a:xfrm>
          </p:grpSpPr>
          <p:sp>
            <p:nvSpPr>
              <p:cNvPr id="2075" name="Line 17"/>
              <p:cNvSpPr>
                <a:spLocks noChangeShapeType="1"/>
              </p:cNvSpPr>
              <p:nvPr/>
            </p:nvSpPr>
            <p:spPr bwMode="auto">
              <a:xfrm flipV="1">
                <a:off x="1321" y="384"/>
                <a:ext cx="35" cy="36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76" name="Line 18"/>
              <p:cNvSpPr>
                <a:spLocks noChangeShapeType="1"/>
              </p:cNvSpPr>
              <p:nvPr/>
            </p:nvSpPr>
            <p:spPr bwMode="auto">
              <a:xfrm flipV="1">
                <a:off x="1320" y="637"/>
                <a:ext cx="46" cy="11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77" name="Line 19"/>
              <p:cNvSpPr>
                <a:spLocks noChangeShapeType="1"/>
              </p:cNvSpPr>
              <p:nvPr/>
            </p:nvSpPr>
            <p:spPr bwMode="auto">
              <a:xfrm flipH="1" flipV="1">
                <a:off x="1265" y="590"/>
                <a:ext cx="53" cy="15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78" name="Line 20"/>
              <p:cNvSpPr>
                <a:spLocks noChangeShapeType="1"/>
              </p:cNvSpPr>
              <p:nvPr/>
            </p:nvSpPr>
            <p:spPr bwMode="auto">
              <a:xfrm flipH="1" flipV="1">
                <a:off x="1300" y="541"/>
                <a:ext cx="19" cy="20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070" name="Freeform 21"/>
            <p:cNvSpPr>
              <a:spLocks/>
            </p:cNvSpPr>
            <p:nvPr/>
          </p:nvSpPr>
          <p:spPr bwMode="auto">
            <a:xfrm>
              <a:off x="4308" y="1881"/>
              <a:ext cx="68" cy="174"/>
            </a:xfrm>
            <a:custGeom>
              <a:avLst/>
              <a:gdLst>
                <a:gd name="T0" fmla="*/ 0 w 68"/>
                <a:gd name="T1" fmla="*/ 0 h 174"/>
                <a:gd name="T2" fmla="*/ 27 w 68"/>
                <a:gd name="T3" fmla="*/ 15 h 174"/>
                <a:gd name="T4" fmla="*/ 42 w 68"/>
                <a:gd name="T5" fmla="*/ 54 h 174"/>
                <a:gd name="T6" fmla="*/ 24 w 68"/>
                <a:gd name="T7" fmla="*/ 81 h 174"/>
                <a:gd name="T8" fmla="*/ 51 w 68"/>
                <a:gd name="T9" fmla="*/ 93 h 174"/>
                <a:gd name="T10" fmla="*/ 57 w 68"/>
                <a:gd name="T11" fmla="*/ 120 h 174"/>
                <a:gd name="T12" fmla="*/ 51 w 68"/>
                <a:gd name="T13" fmla="*/ 147 h 174"/>
                <a:gd name="T14" fmla="*/ 57 w 68"/>
                <a:gd name="T15" fmla="*/ 174 h 1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8"/>
                <a:gd name="T25" fmla="*/ 0 h 174"/>
                <a:gd name="T26" fmla="*/ 68 w 68"/>
                <a:gd name="T27" fmla="*/ 174 h 17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8" h="174">
                  <a:moveTo>
                    <a:pt x="0" y="0"/>
                  </a:moveTo>
                  <a:cubicBezTo>
                    <a:pt x="13" y="4"/>
                    <a:pt x="22" y="1"/>
                    <a:pt x="27" y="15"/>
                  </a:cubicBezTo>
                  <a:cubicBezTo>
                    <a:pt x="22" y="45"/>
                    <a:pt x="33" y="28"/>
                    <a:pt x="42" y="54"/>
                  </a:cubicBezTo>
                  <a:cubicBezTo>
                    <a:pt x="38" y="65"/>
                    <a:pt x="31" y="71"/>
                    <a:pt x="24" y="81"/>
                  </a:cubicBezTo>
                  <a:cubicBezTo>
                    <a:pt x="34" y="84"/>
                    <a:pt x="41" y="90"/>
                    <a:pt x="51" y="93"/>
                  </a:cubicBezTo>
                  <a:cubicBezTo>
                    <a:pt x="47" y="110"/>
                    <a:pt x="40" y="111"/>
                    <a:pt x="57" y="120"/>
                  </a:cubicBezTo>
                  <a:cubicBezTo>
                    <a:pt x="61" y="132"/>
                    <a:pt x="58" y="136"/>
                    <a:pt x="51" y="147"/>
                  </a:cubicBezTo>
                  <a:cubicBezTo>
                    <a:pt x="68" y="153"/>
                    <a:pt x="57" y="157"/>
                    <a:pt x="57" y="174"/>
                  </a:cubicBezTo>
                </a:path>
              </a:pathLst>
            </a:custGeom>
            <a:noFill/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071" name="Freeform 22"/>
            <p:cNvSpPr>
              <a:spLocks/>
            </p:cNvSpPr>
            <p:nvPr/>
          </p:nvSpPr>
          <p:spPr bwMode="auto">
            <a:xfrm rot="2179176">
              <a:off x="4228" y="1917"/>
              <a:ext cx="46" cy="198"/>
            </a:xfrm>
            <a:custGeom>
              <a:avLst/>
              <a:gdLst>
                <a:gd name="T0" fmla="*/ 11 w 46"/>
                <a:gd name="T1" fmla="*/ 0 h 198"/>
                <a:gd name="T2" fmla="*/ 5 w 46"/>
                <a:gd name="T3" fmla="*/ 39 h 198"/>
                <a:gd name="T4" fmla="*/ 20 w 46"/>
                <a:gd name="T5" fmla="*/ 78 h 198"/>
                <a:gd name="T6" fmla="*/ 2 w 46"/>
                <a:gd name="T7" fmla="*/ 105 h 198"/>
                <a:gd name="T8" fmla="*/ 29 w 46"/>
                <a:gd name="T9" fmla="*/ 117 h 198"/>
                <a:gd name="T10" fmla="*/ 35 w 46"/>
                <a:gd name="T11" fmla="*/ 144 h 198"/>
                <a:gd name="T12" fmla="*/ 29 w 46"/>
                <a:gd name="T13" fmla="*/ 171 h 198"/>
                <a:gd name="T14" fmla="*/ 35 w 46"/>
                <a:gd name="T15" fmla="*/ 198 h 1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"/>
                <a:gd name="T25" fmla="*/ 0 h 198"/>
                <a:gd name="T26" fmla="*/ 46 w 46"/>
                <a:gd name="T27" fmla="*/ 198 h 1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" h="198">
                  <a:moveTo>
                    <a:pt x="11" y="0"/>
                  </a:moveTo>
                  <a:cubicBezTo>
                    <a:pt x="24" y="4"/>
                    <a:pt x="0" y="25"/>
                    <a:pt x="5" y="39"/>
                  </a:cubicBezTo>
                  <a:cubicBezTo>
                    <a:pt x="0" y="69"/>
                    <a:pt x="11" y="52"/>
                    <a:pt x="20" y="78"/>
                  </a:cubicBezTo>
                  <a:cubicBezTo>
                    <a:pt x="16" y="89"/>
                    <a:pt x="9" y="95"/>
                    <a:pt x="2" y="105"/>
                  </a:cubicBezTo>
                  <a:cubicBezTo>
                    <a:pt x="12" y="108"/>
                    <a:pt x="19" y="114"/>
                    <a:pt x="29" y="117"/>
                  </a:cubicBezTo>
                  <a:cubicBezTo>
                    <a:pt x="25" y="134"/>
                    <a:pt x="18" y="135"/>
                    <a:pt x="35" y="144"/>
                  </a:cubicBezTo>
                  <a:cubicBezTo>
                    <a:pt x="39" y="156"/>
                    <a:pt x="36" y="160"/>
                    <a:pt x="29" y="171"/>
                  </a:cubicBezTo>
                  <a:cubicBezTo>
                    <a:pt x="46" y="177"/>
                    <a:pt x="35" y="181"/>
                    <a:pt x="35" y="198"/>
                  </a:cubicBezTo>
                </a:path>
              </a:pathLst>
            </a:custGeom>
            <a:noFill/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072" name="Freeform 23"/>
            <p:cNvSpPr>
              <a:spLocks/>
            </p:cNvSpPr>
            <p:nvPr/>
          </p:nvSpPr>
          <p:spPr bwMode="auto">
            <a:xfrm rot="10121092">
              <a:off x="4302" y="1977"/>
              <a:ext cx="68" cy="174"/>
            </a:xfrm>
            <a:custGeom>
              <a:avLst/>
              <a:gdLst>
                <a:gd name="T0" fmla="*/ 0 w 68"/>
                <a:gd name="T1" fmla="*/ 0 h 174"/>
                <a:gd name="T2" fmla="*/ 27 w 68"/>
                <a:gd name="T3" fmla="*/ 15 h 174"/>
                <a:gd name="T4" fmla="*/ 42 w 68"/>
                <a:gd name="T5" fmla="*/ 54 h 174"/>
                <a:gd name="T6" fmla="*/ 24 w 68"/>
                <a:gd name="T7" fmla="*/ 81 h 174"/>
                <a:gd name="T8" fmla="*/ 51 w 68"/>
                <a:gd name="T9" fmla="*/ 93 h 174"/>
                <a:gd name="T10" fmla="*/ 57 w 68"/>
                <a:gd name="T11" fmla="*/ 120 h 174"/>
                <a:gd name="T12" fmla="*/ 51 w 68"/>
                <a:gd name="T13" fmla="*/ 147 h 174"/>
                <a:gd name="T14" fmla="*/ 57 w 68"/>
                <a:gd name="T15" fmla="*/ 174 h 1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8"/>
                <a:gd name="T25" fmla="*/ 0 h 174"/>
                <a:gd name="T26" fmla="*/ 68 w 68"/>
                <a:gd name="T27" fmla="*/ 174 h 17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8" h="174">
                  <a:moveTo>
                    <a:pt x="0" y="0"/>
                  </a:moveTo>
                  <a:cubicBezTo>
                    <a:pt x="13" y="4"/>
                    <a:pt x="22" y="1"/>
                    <a:pt x="27" y="15"/>
                  </a:cubicBezTo>
                  <a:cubicBezTo>
                    <a:pt x="22" y="45"/>
                    <a:pt x="33" y="28"/>
                    <a:pt x="42" y="54"/>
                  </a:cubicBezTo>
                  <a:cubicBezTo>
                    <a:pt x="38" y="65"/>
                    <a:pt x="31" y="71"/>
                    <a:pt x="24" y="81"/>
                  </a:cubicBezTo>
                  <a:cubicBezTo>
                    <a:pt x="34" y="84"/>
                    <a:pt x="41" y="90"/>
                    <a:pt x="51" y="93"/>
                  </a:cubicBezTo>
                  <a:cubicBezTo>
                    <a:pt x="47" y="110"/>
                    <a:pt x="40" y="111"/>
                    <a:pt x="57" y="120"/>
                  </a:cubicBezTo>
                  <a:cubicBezTo>
                    <a:pt x="61" y="132"/>
                    <a:pt x="58" y="136"/>
                    <a:pt x="51" y="147"/>
                  </a:cubicBezTo>
                  <a:cubicBezTo>
                    <a:pt x="68" y="153"/>
                    <a:pt x="57" y="157"/>
                    <a:pt x="57" y="174"/>
                  </a:cubicBezTo>
                </a:path>
              </a:pathLst>
            </a:custGeom>
            <a:noFill/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073" name="Freeform 24"/>
            <p:cNvSpPr>
              <a:spLocks/>
            </p:cNvSpPr>
            <p:nvPr/>
          </p:nvSpPr>
          <p:spPr bwMode="auto">
            <a:xfrm rot="10121092">
              <a:off x="4272" y="1410"/>
              <a:ext cx="68" cy="174"/>
            </a:xfrm>
            <a:custGeom>
              <a:avLst/>
              <a:gdLst>
                <a:gd name="T0" fmla="*/ 0 w 68"/>
                <a:gd name="T1" fmla="*/ 0 h 174"/>
                <a:gd name="T2" fmla="*/ 27 w 68"/>
                <a:gd name="T3" fmla="*/ 15 h 174"/>
                <a:gd name="T4" fmla="*/ 42 w 68"/>
                <a:gd name="T5" fmla="*/ 54 h 174"/>
                <a:gd name="T6" fmla="*/ 24 w 68"/>
                <a:gd name="T7" fmla="*/ 81 h 174"/>
                <a:gd name="T8" fmla="*/ 51 w 68"/>
                <a:gd name="T9" fmla="*/ 93 h 174"/>
                <a:gd name="T10" fmla="*/ 57 w 68"/>
                <a:gd name="T11" fmla="*/ 120 h 174"/>
                <a:gd name="T12" fmla="*/ 51 w 68"/>
                <a:gd name="T13" fmla="*/ 147 h 174"/>
                <a:gd name="T14" fmla="*/ 57 w 68"/>
                <a:gd name="T15" fmla="*/ 174 h 1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8"/>
                <a:gd name="T25" fmla="*/ 0 h 174"/>
                <a:gd name="T26" fmla="*/ 68 w 68"/>
                <a:gd name="T27" fmla="*/ 174 h 17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8" h="174">
                  <a:moveTo>
                    <a:pt x="0" y="0"/>
                  </a:moveTo>
                  <a:cubicBezTo>
                    <a:pt x="13" y="4"/>
                    <a:pt x="22" y="1"/>
                    <a:pt x="27" y="15"/>
                  </a:cubicBezTo>
                  <a:cubicBezTo>
                    <a:pt x="22" y="45"/>
                    <a:pt x="33" y="28"/>
                    <a:pt x="42" y="54"/>
                  </a:cubicBezTo>
                  <a:cubicBezTo>
                    <a:pt x="38" y="65"/>
                    <a:pt x="31" y="71"/>
                    <a:pt x="24" y="81"/>
                  </a:cubicBezTo>
                  <a:cubicBezTo>
                    <a:pt x="34" y="84"/>
                    <a:pt x="41" y="90"/>
                    <a:pt x="51" y="93"/>
                  </a:cubicBezTo>
                  <a:cubicBezTo>
                    <a:pt x="47" y="110"/>
                    <a:pt x="40" y="111"/>
                    <a:pt x="57" y="120"/>
                  </a:cubicBezTo>
                  <a:cubicBezTo>
                    <a:pt x="61" y="132"/>
                    <a:pt x="58" y="136"/>
                    <a:pt x="51" y="147"/>
                  </a:cubicBezTo>
                  <a:cubicBezTo>
                    <a:pt x="68" y="153"/>
                    <a:pt x="57" y="157"/>
                    <a:pt x="57" y="174"/>
                  </a:cubicBezTo>
                </a:path>
              </a:pathLst>
            </a:custGeom>
            <a:noFill/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074" name="Freeform 25"/>
            <p:cNvSpPr>
              <a:spLocks/>
            </p:cNvSpPr>
            <p:nvPr/>
          </p:nvSpPr>
          <p:spPr bwMode="auto">
            <a:xfrm rot="-7396619">
              <a:off x="4376" y="1390"/>
              <a:ext cx="68" cy="174"/>
            </a:xfrm>
            <a:custGeom>
              <a:avLst/>
              <a:gdLst>
                <a:gd name="T0" fmla="*/ 0 w 68"/>
                <a:gd name="T1" fmla="*/ 0 h 174"/>
                <a:gd name="T2" fmla="*/ 27 w 68"/>
                <a:gd name="T3" fmla="*/ 15 h 174"/>
                <a:gd name="T4" fmla="*/ 42 w 68"/>
                <a:gd name="T5" fmla="*/ 54 h 174"/>
                <a:gd name="T6" fmla="*/ 24 w 68"/>
                <a:gd name="T7" fmla="*/ 81 h 174"/>
                <a:gd name="T8" fmla="*/ 51 w 68"/>
                <a:gd name="T9" fmla="*/ 93 h 174"/>
                <a:gd name="T10" fmla="*/ 57 w 68"/>
                <a:gd name="T11" fmla="*/ 120 h 174"/>
                <a:gd name="T12" fmla="*/ 51 w 68"/>
                <a:gd name="T13" fmla="*/ 147 h 174"/>
                <a:gd name="T14" fmla="*/ 57 w 68"/>
                <a:gd name="T15" fmla="*/ 174 h 1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8"/>
                <a:gd name="T25" fmla="*/ 0 h 174"/>
                <a:gd name="T26" fmla="*/ 68 w 68"/>
                <a:gd name="T27" fmla="*/ 174 h 17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8" h="174">
                  <a:moveTo>
                    <a:pt x="0" y="0"/>
                  </a:moveTo>
                  <a:cubicBezTo>
                    <a:pt x="13" y="4"/>
                    <a:pt x="22" y="1"/>
                    <a:pt x="27" y="15"/>
                  </a:cubicBezTo>
                  <a:cubicBezTo>
                    <a:pt x="22" y="45"/>
                    <a:pt x="33" y="28"/>
                    <a:pt x="42" y="54"/>
                  </a:cubicBezTo>
                  <a:cubicBezTo>
                    <a:pt x="38" y="65"/>
                    <a:pt x="31" y="71"/>
                    <a:pt x="24" y="81"/>
                  </a:cubicBezTo>
                  <a:cubicBezTo>
                    <a:pt x="34" y="84"/>
                    <a:pt x="41" y="90"/>
                    <a:pt x="51" y="93"/>
                  </a:cubicBezTo>
                  <a:cubicBezTo>
                    <a:pt x="47" y="110"/>
                    <a:pt x="40" y="111"/>
                    <a:pt x="57" y="120"/>
                  </a:cubicBezTo>
                  <a:cubicBezTo>
                    <a:pt x="61" y="132"/>
                    <a:pt x="58" y="136"/>
                    <a:pt x="51" y="147"/>
                  </a:cubicBezTo>
                  <a:cubicBezTo>
                    <a:pt x="68" y="153"/>
                    <a:pt x="57" y="157"/>
                    <a:pt x="57" y="174"/>
                  </a:cubicBezTo>
                </a:path>
              </a:pathLst>
            </a:custGeom>
            <a:noFill/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2888255" y="776585"/>
            <a:ext cx="59985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dirty="0"/>
              <a:t>2002: </a:t>
            </a:r>
            <a:r>
              <a:rPr lang="en-US" altLang="en-US" sz="2000" dirty="0" smtClean="0"/>
              <a:t>Single-hadron </a:t>
            </a:r>
            <a:r>
              <a:rPr lang="en-US" altLang="en-US" sz="2000" dirty="0"/>
              <a:t>suppression in </a:t>
            </a:r>
            <a:r>
              <a:rPr lang="en-US" altLang="en-US" sz="2000" dirty="0" err="1"/>
              <a:t>Au+Au</a:t>
            </a:r>
            <a:r>
              <a:rPr lang="en-US" altLang="en-US" sz="2000" dirty="0"/>
              <a:t> @ 130 </a:t>
            </a:r>
            <a:r>
              <a:rPr lang="en-US" altLang="en-US" sz="2000" dirty="0" err="1" smtClean="0"/>
              <a:t>GeV</a:t>
            </a:r>
            <a:endParaRPr lang="en-US" altLang="en-US" sz="2000" dirty="0" smtClean="0"/>
          </a:p>
          <a:p>
            <a:r>
              <a:rPr lang="en-US" altLang="en-US" sz="2000" dirty="0"/>
              <a:t>2002: Disappearance of back-to-back </a:t>
            </a:r>
            <a:r>
              <a:rPr lang="en-US" altLang="en-US" sz="2000" dirty="0" smtClean="0"/>
              <a:t>correlations</a:t>
            </a:r>
          </a:p>
          <a:p>
            <a:r>
              <a:rPr lang="en-US" altLang="en-US" sz="2000" dirty="0"/>
              <a:t>2003: No suppression in </a:t>
            </a:r>
            <a:r>
              <a:rPr lang="en-US" altLang="en-US" sz="2000" dirty="0" err="1"/>
              <a:t>d+Au</a:t>
            </a:r>
            <a:r>
              <a:rPr lang="en-US" altLang="en-US" sz="2000" dirty="0"/>
              <a:t>: final </a:t>
            </a:r>
            <a:r>
              <a:rPr lang="en-US" altLang="en-US" sz="2000" dirty="0" smtClean="0"/>
              <a:t>state effect</a:t>
            </a:r>
          </a:p>
          <a:p>
            <a:r>
              <a:rPr lang="en-US" altLang="en-US" sz="2000" dirty="0"/>
              <a:t>2005: </a:t>
            </a:r>
            <a:r>
              <a:rPr lang="en-US" altLang="en-US" sz="2000" dirty="0" smtClean="0"/>
              <a:t>Little/no </a:t>
            </a:r>
            <a:r>
              <a:rPr lang="en-US" altLang="en-US" sz="2000" dirty="0"/>
              <a:t>dependence on </a:t>
            </a:r>
            <a:r>
              <a:rPr lang="en-US" altLang="en-US" sz="2000" dirty="0" err="1"/>
              <a:t>parton</a:t>
            </a:r>
            <a:r>
              <a:rPr lang="en-US" altLang="en-US" sz="2000" dirty="0"/>
              <a:t> </a:t>
            </a:r>
            <a:r>
              <a:rPr lang="en-US" altLang="en-US" sz="2000" dirty="0" smtClean="0"/>
              <a:t>flavor</a:t>
            </a:r>
          </a:p>
          <a:p>
            <a:r>
              <a:rPr lang="en-US" altLang="en-US" sz="2000" dirty="0"/>
              <a:t>2004-2008: Jet-medium interactions (ridges, cones, </a:t>
            </a:r>
            <a:r>
              <a:rPr lang="en-US" altLang="en-US" sz="2000" dirty="0" smtClean="0"/>
              <a:t>…)</a:t>
            </a:r>
          </a:p>
          <a:p>
            <a:r>
              <a:rPr lang="en-US" altLang="en-US" sz="2000" dirty="0" smtClean="0"/>
              <a:t>2008 -  Di hadrons, 3 particle, 2+1, Jet-hadron, Jets </a:t>
            </a:r>
            <a:endParaRPr lang="en-US" alt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26005" y="5751611"/>
            <a:ext cx="2762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courtesy of J. Dunlop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D09434-92E8-4687-8596-3F4F612B61D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12/17/13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What we knew in 2002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4953000"/>
            <a:ext cx="9144000" cy="1752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200" dirty="0" smtClean="0"/>
              <a:t>At 130 </a:t>
            </a:r>
            <a:r>
              <a:rPr lang="en-US" altLang="en-US" sz="2200" dirty="0" err="1" smtClean="0"/>
              <a:t>GeV</a:t>
            </a:r>
            <a:r>
              <a:rPr lang="en-US" altLang="en-US" sz="2200" dirty="0" smtClean="0"/>
              <a:t>: strong suppression of hadrons relative to binary scaling hypothesis </a:t>
            </a:r>
          </a:p>
        </p:txBody>
      </p:sp>
      <p:sp>
        <p:nvSpPr>
          <p:cNvPr id="4101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smtClean="0">
                <a:ea typeface="SimSun" pitchFamily="2" charset="-122"/>
              </a:rPr>
              <a:t>Physics in the LHC Era - STAR Overview</a:t>
            </a:r>
            <a:endParaRPr lang="en-US" altLang="zh-CN" sz="1400" dirty="0" smtClean="0">
              <a:ea typeface="SimSun" pitchFamily="2" charset="-122"/>
            </a:endParaRPr>
          </a:p>
        </p:txBody>
      </p:sp>
      <p:sp>
        <p:nvSpPr>
          <p:cNvPr id="4103" name="TextBox 9"/>
          <p:cNvSpPr txBox="1">
            <a:spLocks noChangeArrowheads="1"/>
          </p:cNvSpPr>
          <p:nvPr/>
        </p:nvSpPr>
        <p:spPr bwMode="auto">
          <a:xfrm>
            <a:off x="5551488" y="838200"/>
            <a:ext cx="3211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Published: PRL 89 (2002)202301</a:t>
            </a:r>
          </a:p>
        </p:txBody>
      </p:sp>
      <p:sp>
        <p:nvSpPr>
          <p:cNvPr id="4104" name="TextBox 10"/>
          <p:cNvSpPr txBox="1">
            <a:spLocks noChangeArrowheads="1"/>
          </p:cNvSpPr>
          <p:nvPr/>
        </p:nvSpPr>
        <p:spPr bwMode="auto">
          <a:xfrm>
            <a:off x="0" y="866775"/>
            <a:ext cx="5000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Preliminary: QM2001, J.C. Dunlop et al, Nucl.Phys.A698 (2002) 515</a:t>
            </a:r>
          </a:p>
        </p:txBody>
      </p:sp>
      <p:pic>
        <p:nvPicPr>
          <p:cNvPr id="4105" name="Picture 19" descr="C:\My Documents\Talks\Qm2001_real\ptRatioAllP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3660775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5" descr="Figure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1143000"/>
            <a:ext cx="417195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93C4EC-C69F-4FD7-8367-2C3D898242E9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12/17/13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88" r="10184"/>
          <a:stretch>
            <a:fillRect/>
          </a:stretch>
        </p:blipFill>
        <p:spPr>
          <a:xfrm>
            <a:off x="0" y="1000125"/>
            <a:ext cx="5227638" cy="3733800"/>
          </a:xfrm>
        </p:spPr>
      </p:pic>
      <p:sp>
        <p:nvSpPr>
          <p:cNvPr id="512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Disappearance of Back-to-Back Jets</a:t>
            </a:r>
          </a:p>
        </p:txBody>
      </p:sp>
      <p:sp>
        <p:nvSpPr>
          <p:cNvPr id="5124" name="Text Placeholder 2"/>
          <p:cNvSpPr>
            <a:spLocks noGrp="1"/>
          </p:cNvSpPr>
          <p:nvPr>
            <p:ph type="body" sz="half" idx="1"/>
          </p:nvPr>
        </p:nvSpPr>
        <p:spPr>
          <a:xfrm>
            <a:off x="95250" y="4724400"/>
            <a:ext cx="8897938" cy="100965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altLang="en-US" sz="2400" dirty="0" smtClean="0"/>
              <a:t>Not only are single particle spectra strongly suppressed, but also the away-side jet  </a:t>
            </a:r>
          </a:p>
        </p:txBody>
      </p:sp>
      <p:sp>
        <p:nvSpPr>
          <p:cNvPr id="5126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smtClean="0">
                <a:ea typeface="SimSun" pitchFamily="2" charset="-122"/>
              </a:rPr>
              <a:t>Physics in the LHC Era - STAR Overview</a:t>
            </a:r>
            <a:endParaRPr lang="en-US" altLang="zh-CN" sz="1400" dirty="0" smtClean="0">
              <a:ea typeface="SimSun" pitchFamily="2" charset="-122"/>
            </a:endParaRPr>
          </a:p>
        </p:txBody>
      </p:sp>
      <p:grpSp>
        <p:nvGrpSpPr>
          <p:cNvPr id="5128" name="Group 14"/>
          <p:cNvGrpSpPr>
            <a:grpSpLocks/>
          </p:cNvGrpSpPr>
          <p:nvPr/>
        </p:nvGrpSpPr>
        <p:grpSpPr bwMode="auto">
          <a:xfrm>
            <a:off x="5322888" y="990600"/>
            <a:ext cx="1611312" cy="2819400"/>
            <a:chOff x="3552" y="1010"/>
            <a:chExt cx="1447" cy="2820"/>
          </a:xfrm>
        </p:grpSpPr>
        <p:sp>
          <p:nvSpPr>
            <p:cNvPr id="5131" name="Oval 5"/>
            <p:cNvSpPr>
              <a:spLocks noChangeArrowheads="1"/>
            </p:cNvSpPr>
            <p:nvPr/>
          </p:nvSpPr>
          <p:spPr bwMode="auto">
            <a:xfrm>
              <a:off x="3552" y="1699"/>
              <a:ext cx="1447" cy="213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600"/>
            </a:p>
          </p:txBody>
        </p:sp>
        <p:sp>
          <p:nvSpPr>
            <p:cNvPr id="5132" name="Oval 6"/>
            <p:cNvSpPr>
              <a:spLocks noChangeArrowheads="1"/>
            </p:cNvSpPr>
            <p:nvPr/>
          </p:nvSpPr>
          <p:spPr bwMode="auto">
            <a:xfrm>
              <a:off x="3696" y="1968"/>
              <a:ext cx="1109" cy="1622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600"/>
            </a:p>
          </p:txBody>
        </p:sp>
        <p:sp>
          <p:nvSpPr>
            <p:cNvPr id="5133" name="Line 7"/>
            <p:cNvSpPr>
              <a:spLocks noChangeShapeType="1"/>
            </p:cNvSpPr>
            <p:nvPr/>
          </p:nvSpPr>
          <p:spPr bwMode="auto">
            <a:xfrm flipV="1">
              <a:off x="4416" y="1397"/>
              <a:ext cx="96" cy="4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" name="Line 8"/>
            <p:cNvSpPr>
              <a:spLocks noChangeShapeType="1"/>
            </p:cNvSpPr>
            <p:nvPr/>
          </p:nvSpPr>
          <p:spPr bwMode="auto">
            <a:xfrm flipV="1">
              <a:off x="4512" y="1010"/>
              <a:ext cx="48" cy="3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5" name="Line 9"/>
            <p:cNvSpPr>
              <a:spLocks noChangeShapeType="1"/>
            </p:cNvSpPr>
            <p:nvPr/>
          </p:nvSpPr>
          <p:spPr bwMode="auto">
            <a:xfrm flipH="1" flipV="1">
              <a:off x="4416" y="1010"/>
              <a:ext cx="48" cy="3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6" name="Line 10"/>
            <p:cNvSpPr>
              <a:spLocks noChangeShapeType="1"/>
            </p:cNvSpPr>
            <p:nvPr/>
          </p:nvSpPr>
          <p:spPr bwMode="auto">
            <a:xfrm flipV="1">
              <a:off x="4560" y="1102"/>
              <a:ext cx="145" cy="2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7" name="Line 11"/>
            <p:cNvSpPr>
              <a:spLocks noChangeShapeType="1"/>
            </p:cNvSpPr>
            <p:nvPr/>
          </p:nvSpPr>
          <p:spPr bwMode="auto">
            <a:xfrm>
              <a:off x="4416" y="1875"/>
              <a:ext cx="1" cy="37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8" name="Freeform 12"/>
            <p:cNvSpPr>
              <a:spLocks/>
            </p:cNvSpPr>
            <p:nvPr/>
          </p:nvSpPr>
          <p:spPr bwMode="auto">
            <a:xfrm>
              <a:off x="4176" y="2262"/>
              <a:ext cx="297" cy="440"/>
            </a:xfrm>
            <a:custGeom>
              <a:avLst/>
              <a:gdLst>
                <a:gd name="T0" fmla="*/ 241 w 296"/>
                <a:gd name="T1" fmla="*/ 0 h 456"/>
                <a:gd name="T2" fmla="*/ 96 w 296"/>
                <a:gd name="T3" fmla="*/ 139 h 456"/>
                <a:gd name="T4" fmla="*/ 289 w 296"/>
                <a:gd name="T5" fmla="*/ 278 h 456"/>
                <a:gd name="T6" fmla="*/ 48 w 296"/>
                <a:gd name="T7" fmla="*/ 417 h 456"/>
                <a:gd name="T8" fmla="*/ 0 w 296"/>
                <a:gd name="T9" fmla="*/ 417 h 4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456"/>
                <a:gd name="T17" fmla="*/ 296 w 296"/>
                <a:gd name="T18" fmla="*/ 456 h 4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456">
                  <a:moveTo>
                    <a:pt x="240" y="0"/>
                  </a:moveTo>
                  <a:cubicBezTo>
                    <a:pt x="164" y="48"/>
                    <a:pt x="88" y="96"/>
                    <a:pt x="96" y="144"/>
                  </a:cubicBezTo>
                  <a:cubicBezTo>
                    <a:pt x="104" y="192"/>
                    <a:pt x="296" y="240"/>
                    <a:pt x="288" y="288"/>
                  </a:cubicBezTo>
                  <a:cubicBezTo>
                    <a:pt x="280" y="336"/>
                    <a:pt x="96" y="408"/>
                    <a:pt x="48" y="432"/>
                  </a:cubicBezTo>
                  <a:cubicBezTo>
                    <a:pt x="0" y="456"/>
                    <a:pt x="0" y="444"/>
                    <a:pt x="0" y="432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9" name="Text Box 13"/>
            <p:cNvSpPr txBox="1">
              <a:spLocks noChangeArrowheads="1"/>
            </p:cNvSpPr>
            <p:nvPr/>
          </p:nvSpPr>
          <p:spPr bwMode="auto">
            <a:xfrm>
              <a:off x="4022" y="2582"/>
              <a:ext cx="201" cy="28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?</a:t>
              </a:r>
            </a:p>
          </p:txBody>
        </p:sp>
      </p:grpSp>
      <p:sp>
        <p:nvSpPr>
          <p:cNvPr id="5129" name="TextBox 19"/>
          <p:cNvSpPr txBox="1">
            <a:spLocks noChangeArrowheads="1"/>
          </p:cNvSpPr>
          <p:nvPr/>
        </p:nvSpPr>
        <p:spPr bwMode="auto">
          <a:xfrm>
            <a:off x="0" y="914400"/>
            <a:ext cx="32940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Phys. Rev. </a:t>
            </a:r>
            <a:r>
              <a:rPr lang="en-US" altLang="en-US" sz="1600" dirty="0" err="1"/>
              <a:t>Lett</a:t>
            </a:r>
            <a:r>
              <a:rPr lang="en-US" altLang="en-US" sz="1600" dirty="0"/>
              <a:t>. 90 (2003) 082302 </a:t>
            </a:r>
          </a:p>
        </p:txBody>
      </p:sp>
      <p:sp>
        <p:nvSpPr>
          <p:cNvPr id="5130" name="TextBox 23"/>
          <p:cNvSpPr txBox="1">
            <a:spLocks noChangeArrowheads="1"/>
          </p:cNvSpPr>
          <p:nvPr/>
        </p:nvSpPr>
        <p:spPr bwMode="auto">
          <a:xfrm>
            <a:off x="7162800" y="2286000"/>
            <a:ext cx="17351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Graphic from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D.H. Hardtke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QM2002, Nantes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93C4EC-C69F-4FD7-8367-2C3D898242E9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12/17/13</a:t>
            </a:r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21121" y="873456"/>
                <a:ext cx="1706231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𝑆</m:t>
                        </m:r>
                      </m:e>
                    </m:rad>
                  </m:oMath>
                </a14:m>
                <a:r>
                  <a:rPr lang="en-US" dirty="0" smtClean="0"/>
                  <a:t> = 200 </a:t>
                </a:r>
                <a:r>
                  <a:rPr lang="en-US" dirty="0" err="1" smtClean="0"/>
                  <a:t>GeV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121" y="873456"/>
                <a:ext cx="1706231" cy="408253"/>
              </a:xfrm>
              <a:prstGeom prst="rect">
                <a:avLst/>
              </a:prstGeom>
              <a:blipFill rotWithShape="1">
                <a:blip r:embed="rId3"/>
                <a:stretch>
                  <a:fillRect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258966" y="5254389"/>
            <a:ext cx="3771404" cy="646331"/>
          </a:xfrm>
          <a:prstGeom prst="rect">
            <a:avLst/>
          </a:prstGeom>
          <a:solidFill>
            <a:srgbClr val="FFC000">
              <a:alpha val="8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smtClean="0"/>
              <a:t>4 &lt;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Ttrig</a:t>
            </a:r>
            <a:r>
              <a:rPr lang="en-US" dirty="0" smtClean="0"/>
              <a:t> &lt; 6 </a:t>
            </a:r>
            <a:r>
              <a:rPr lang="en-US" dirty="0"/>
              <a:t>or </a:t>
            </a:r>
            <a:r>
              <a:rPr lang="en-US" dirty="0" smtClean="0"/>
              <a:t>3 &lt;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Ttrig</a:t>
            </a:r>
            <a:r>
              <a:rPr lang="en-US" dirty="0" smtClean="0"/>
              <a:t> &lt;  4 </a:t>
            </a:r>
            <a:r>
              <a:rPr lang="en-US" dirty="0" err="1" smtClean="0"/>
              <a:t>GeV</a:t>
            </a:r>
            <a:r>
              <a:rPr lang="en-US" dirty="0" smtClean="0"/>
              <a:t>/c)</a:t>
            </a:r>
          </a:p>
          <a:p>
            <a:r>
              <a:rPr lang="en-US" dirty="0"/>
              <a:t> </a:t>
            </a:r>
            <a:r>
              <a:rPr lang="en-US" dirty="0" smtClean="0"/>
              <a:t> 2 &lt;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Tassoc</a:t>
            </a:r>
            <a:r>
              <a:rPr lang="en-US" dirty="0" smtClean="0"/>
              <a:t> &lt;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Ttrig</a:t>
            </a:r>
            <a:r>
              <a:rPr lang="en-US" baseline="-25000" dirty="0" smtClean="0"/>
              <a:t>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in the LHC Era - STAR Overview</a:t>
            </a:r>
            <a:endParaRPr lang="en-US"/>
          </a:p>
        </p:txBody>
      </p:sp>
      <p:sp>
        <p:nvSpPr>
          <p:cNvPr id="5" name="Date Placeholder 3"/>
          <p:cNvSpPr txBox="1">
            <a:spLocks/>
          </p:cNvSpPr>
          <p:nvPr/>
        </p:nvSpPr>
        <p:spPr>
          <a:xfrm>
            <a:off x="76200" y="6613525"/>
            <a:ext cx="26670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mtClean="0"/>
              <a:t>Carl Gagliardi – Hard Probes ‘04</a:t>
            </a:r>
            <a:endParaRPr lang="en-US" altLang="en-US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7010400" y="6553200"/>
            <a:ext cx="2133600" cy="231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01A5EF-ACF1-4B3F-84FF-13C8DC5F804B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85" r="14417"/>
          <a:stretch>
            <a:fillRect/>
          </a:stretch>
        </p:blipFill>
        <p:spPr bwMode="auto">
          <a:xfrm>
            <a:off x="0" y="1266825"/>
            <a:ext cx="4416425" cy="317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85726" y="144463"/>
            <a:ext cx="7467600" cy="65563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dirty="0" smtClean="0"/>
              <a:t>What </a:t>
            </a:r>
            <a:r>
              <a:rPr lang="en-US" altLang="en-US" sz="3600" dirty="0"/>
              <a:t>We Knew – Jet Quenching </a:t>
            </a:r>
          </a:p>
          <a:p>
            <a:endParaRPr lang="en-US" altLang="en-US" sz="4000" dirty="0" smtClean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791200" y="1295400"/>
            <a:ext cx="2981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400"/>
              <a:t>Phys. Rev. Lett. 91, 072304 (2003).</a:t>
            </a:r>
          </a:p>
        </p:txBody>
      </p:sp>
      <p:grpSp>
        <p:nvGrpSpPr>
          <p:cNvPr id="10" name="Group 6"/>
          <p:cNvGrpSpPr>
            <a:grpSpLocks/>
          </p:cNvGrpSpPr>
          <p:nvPr/>
        </p:nvGrpSpPr>
        <p:grpSpPr bwMode="auto">
          <a:xfrm>
            <a:off x="4572000" y="1752600"/>
            <a:ext cx="4572000" cy="2590800"/>
            <a:chOff x="832" y="336"/>
            <a:chExt cx="4031" cy="2781"/>
          </a:xfrm>
        </p:grpSpPr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52" r="10208"/>
            <a:stretch>
              <a:fillRect/>
            </a:stretch>
          </p:blipFill>
          <p:spPr bwMode="auto">
            <a:xfrm>
              <a:off x="832" y="336"/>
              <a:ext cx="4031" cy="2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1655" y="2434"/>
              <a:ext cx="1801" cy="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 sz="1200">
                  <a:solidFill>
                    <a:schemeClr val="bg1"/>
                  </a:solidFill>
                  <a:latin typeface="Times New Roman" pitchFamily="18" charset="0"/>
                </a:rPr>
                <a:t>Pedestal&amp;flow subtracted</a:t>
              </a:r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90501" y="4429125"/>
            <a:ext cx="888682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00CC"/>
                </a:solidFill>
              </a:rPr>
              <a:t>Inclusive yields and back-to-back di-hadron correlations are </a:t>
            </a:r>
            <a:r>
              <a:rPr lang="en-US" altLang="en-US" sz="2400" dirty="0">
                <a:solidFill>
                  <a:srgbClr val="FF0000"/>
                </a:solidFill>
              </a:rPr>
              <a:t>very similar</a:t>
            </a:r>
            <a:r>
              <a:rPr lang="en-US" altLang="en-US" sz="2400" dirty="0">
                <a:solidFill>
                  <a:srgbClr val="0000CC"/>
                </a:solidFill>
              </a:rPr>
              <a:t> in </a:t>
            </a:r>
            <a:r>
              <a:rPr lang="en-US" altLang="en-US" sz="2400" dirty="0" err="1">
                <a:solidFill>
                  <a:srgbClr val="0000CC"/>
                </a:solidFill>
              </a:rPr>
              <a:t>p+p</a:t>
            </a:r>
            <a:r>
              <a:rPr lang="en-US" altLang="en-US" sz="2400" dirty="0">
                <a:solidFill>
                  <a:srgbClr val="0000CC"/>
                </a:solidFill>
              </a:rPr>
              <a:t> and </a:t>
            </a:r>
            <a:r>
              <a:rPr lang="en-US" altLang="en-US" sz="2400" dirty="0" err="1">
                <a:solidFill>
                  <a:srgbClr val="0000CC"/>
                </a:solidFill>
              </a:rPr>
              <a:t>d+Au</a:t>
            </a:r>
            <a:r>
              <a:rPr lang="en-US" altLang="en-US" sz="2400" dirty="0">
                <a:solidFill>
                  <a:srgbClr val="0000CC"/>
                </a:solidFill>
              </a:rPr>
              <a:t> </a:t>
            </a:r>
            <a:r>
              <a:rPr lang="en-US" altLang="en-US" sz="2400" dirty="0" smtClean="0">
                <a:solidFill>
                  <a:srgbClr val="0000CC"/>
                </a:solidFill>
              </a:rPr>
              <a:t>collisions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“Jet quenching” </a:t>
            </a:r>
            <a:r>
              <a:rPr lang="en-US" sz="2400" dirty="0">
                <a:solidFill>
                  <a:srgbClr val="0000FF"/>
                </a:solidFill>
              </a:rPr>
              <a:t>is a </a:t>
            </a:r>
            <a:r>
              <a:rPr lang="en-US" sz="2400" dirty="0">
                <a:solidFill>
                  <a:srgbClr val="FF0000"/>
                </a:solidFill>
              </a:rPr>
              <a:t>final-state effect</a:t>
            </a:r>
            <a:r>
              <a:rPr lang="en-US" sz="2400" dirty="0">
                <a:solidFill>
                  <a:srgbClr val="0000FF"/>
                </a:solidFill>
              </a:rPr>
              <a:t>, caused by interactions with the dense medium created at RHIC </a:t>
            </a:r>
            <a:endParaRPr lang="en-US" altLang="en-US" sz="1000" dirty="0">
              <a:solidFill>
                <a:srgbClr val="0000C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00CC"/>
                </a:solidFill>
              </a:rPr>
              <a:t>Both are </a:t>
            </a:r>
            <a:r>
              <a:rPr lang="en-US" altLang="en-US" sz="2400" dirty="0">
                <a:solidFill>
                  <a:srgbClr val="FF0000"/>
                </a:solidFill>
              </a:rPr>
              <a:t>strongly suppressed</a:t>
            </a:r>
            <a:r>
              <a:rPr lang="en-US" altLang="en-US" sz="2400" dirty="0">
                <a:solidFill>
                  <a:srgbClr val="0000CC"/>
                </a:solidFill>
              </a:rPr>
              <a:t> in central </a:t>
            </a:r>
            <a:r>
              <a:rPr lang="en-US" altLang="en-US" sz="2400" dirty="0" err="1">
                <a:solidFill>
                  <a:srgbClr val="0000CC"/>
                </a:solidFill>
              </a:rPr>
              <a:t>Au+Au</a:t>
            </a:r>
            <a:r>
              <a:rPr lang="en-US" altLang="en-US" sz="2400" dirty="0">
                <a:solidFill>
                  <a:srgbClr val="0000CC"/>
                </a:solidFill>
              </a:rPr>
              <a:t> collisions at 200 </a:t>
            </a:r>
            <a:r>
              <a:rPr lang="en-US" altLang="en-US" sz="2400" dirty="0" err="1">
                <a:solidFill>
                  <a:srgbClr val="0000CC"/>
                </a:solidFill>
              </a:rPr>
              <a:t>GeV</a:t>
            </a:r>
            <a:endParaRPr lang="en-US" altLang="en-US" sz="2400" dirty="0">
              <a:solidFill>
                <a:srgbClr val="0000CC"/>
              </a:solidFill>
            </a:endParaRP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838200" y="1343025"/>
            <a:ext cx="1104900" cy="466725"/>
            <a:chOff x="385" y="628"/>
            <a:chExt cx="696" cy="294"/>
          </a:xfrm>
        </p:grpSpPr>
        <p:sp>
          <p:nvSpPr>
            <p:cNvPr id="15" name="AutoShape 11"/>
            <p:cNvSpPr>
              <a:spLocks noChangeArrowheads="1"/>
            </p:cNvSpPr>
            <p:nvPr/>
          </p:nvSpPr>
          <p:spPr bwMode="auto">
            <a:xfrm>
              <a:off x="385" y="628"/>
              <a:ext cx="407" cy="271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altLang="en-US" sz="2400" b="1" i="1"/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528" y="672"/>
              <a:ext cx="55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2000" b="1" i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STAR</a:t>
              </a:r>
            </a:p>
          </p:txBody>
        </p:sp>
      </p:grp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7</a:t>
            </a:fld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mtClean="0"/>
              <a:t>Physics in the LHC Era - STAR Overview</a:t>
            </a:r>
            <a:endParaRPr lang="en-US" altLang="en-US" dirty="0"/>
          </a:p>
        </p:txBody>
      </p:sp>
      <p:sp>
        <p:nvSpPr>
          <p:cNvPr id="12292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Emergence of away-side peak (2005)</a:t>
            </a:r>
          </a:p>
        </p:txBody>
      </p:sp>
      <p:pic>
        <p:nvPicPr>
          <p:cNvPr id="12293" name="Picture 4" descr="dPhi_0c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71600"/>
            <a:ext cx="9144000" cy="2822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2294" name="Group 7"/>
          <p:cNvGrpSpPr>
            <a:grpSpLocks/>
          </p:cNvGrpSpPr>
          <p:nvPr/>
        </p:nvGrpSpPr>
        <p:grpSpPr bwMode="auto">
          <a:xfrm>
            <a:off x="2743200" y="4419600"/>
            <a:ext cx="4095750" cy="731838"/>
            <a:chOff x="1590" y="2943"/>
            <a:chExt cx="2580" cy="461"/>
          </a:xfrm>
        </p:grpSpPr>
        <p:sp>
          <p:nvSpPr>
            <p:cNvPr id="12302" name="Rectangle 8"/>
            <p:cNvSpPr>
              <a:spLocks noChangeArrowheads="1"/>
            </p:cNvSpPr>
            <p:nvPr/>
          </p:nvSpPr>
          <p:spPr bwMode="auto">
            <a:xfrm>
              <a:off x="1590" y="2943"/>
              <a:ext cx="2580" cy="461"/>
            </a:xfrm>
            <a:prstGeom prst="rect">
              <a:avLst/>
            </a:prstGeom>
            <a:solidFill>
              <a:srgbClr val="F3F3F3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>
                  <a:alpha val="50000"/>
                </a:schemeClr>
              </a:outerShdw>
            </a:effec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03" name="Line 9"/>
            <p:cNvSpPr>
              <a:spLocks noChangeShapeType="1"/>
            </p:cNvSpPr>
            <p:nvPr/>
          </p:nvSpPr>
          <p:spPr bwMode="auto">
            <a:xfrm>
              <a:off x="1774" y="3065"/>
              <a:ext cx="2212" cy="0"/>
            </a:xfrm>
            <a:prstGeom prst="line">
              <a:avLst/>
            </a:prstGeom>
            <a:noFill/>
            <a:ln w="76200">
              <a:solidFill>
                <a:srgbClr val="66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2304" name="Text Box 10"/>
            <p:cNvSpPr txBox="1">
              <a:spLocks noChangeArrowheads="1"/>
            </p:cNvSpPr>
            <p:nvPr/>
          </p:nvSpPr>
          <p:spPr bwMode="auto">
            <a:xfrm>
              <a:off x="2511" y="2973"/>
              <a:ext cx="591" cy="173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b="1">
                  <a:solidFill>
                    <a:srgbClr val="660066"/>
                  </a:solidFill>
                </a:rPr>
                <a:t>p</a:t>
              </a:r>
              <a:r>
                <a:rPr lang="en-US" altLang="en-US" b="1" baseline="-25000">
                  <a:solidFill>
                    <a:srgbClr val="660066"/>
                  </a:solidFill>
                </a:rPr>
                <a:t>T</a:t>
              </a:r>
              <a:r>
                <a:rPr lang="en-US" altLang="en-US" b="1">
                  <a:solidFill>
                    <a:srgbClr val="660066"/>
                  </a:solidFill>
                </a:rPr>
                <a:t>(trig)</a:t>
              </a:r>
            </a:p>
          </p:txBody>
        </p:sp>
        <p:sp>
          <p:nvSpPr>
            <p:cNvPr id="12305" name="Text Box 11"/>
            <p:cNvSpPr txBox="1">
              <a:spLocks noChangeArrowheads="1"/>
            </p:cNvSpPr>
            <p:nvPr/>
          </p:nvSpPr>
          <p:spPr bwMode="auto">
            <a:xfrm>
              <a:off x="2158" y="3146"/>
              <a:ext cx="145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D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b="1">
                  <a:solidFill>
                    <a:srgbClr val="008000"/>
                  </a:solidFill>
                </a:rPr>
                <a:t>p</a:t>
              </a:r>
              <a:r>
                <a:rPr lang="en-US" altLang="en-US" b="1" baseline="-25000">
                  <a:solidFill>
                    <a:srgbClr val="008000"/>
                  </a:solidFill>
                </a:rPr>
                <a:t>T</a:t>
              </a:r>
              <a:r>
                <a:rPr lang="en-US" altLang="en-US" b="1">
                  <a:solidFill>
                    <a:srgbClr val="008000"/>
                  </a:solidFill>
                </a:rPr>
                <a:t>(assoc) &gt; 2 GeV/c</a:t>
              </a:r>
            </a:p>
          </p:txBody>
        </p:sp>
      </p:grpSp>
      <p:sp>
        <p:nvSpPr>
          <p:cNvPr id="12295" name="Text Box 12"/>
          <p:cNvSpPr txBox="1">
            <a:spLocks noChangeArrowheads="1"/>
          </p:cNvSpPr>
          <p:nvPr/>
        </p:nvSpPr>
        <p:spPr bwMode="auto">
          <a:xfrm>
            <a:off x="4495800" y="2971800"/>
            <a:ext cx="13922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 i="1">
                <a:solidFill>
                  <a:srgbClr val="CC0066"/>
                </a:solidFill>
              </a:rPr>
              <a:t>STAR Preliminary</a:t>
            </a:r>
          </a:p>
        </p:txBody>
      </p:sp>
      <p:sp>
        <p:nvSpPr>
          <p:cNvPr id="12296" name="Text Box 13"/>
          <p:cNvSpPr txBox="1">
            <a:spLocks noChangeArrowheads="1"/>
          </p:cNvSpPr>
          <p:nvPr/>
        </p:nvSpPr>
        <p:spPr bwMode="auto">
          <a:xfrm>
            <a:off x="3581400" y="838200"/>
            <a:ext cx="2055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400" b="1">
                <a:solidFill>
                  <a:srgbClr val="CC0066"/>
                </a:solidFill>
              </a:rPr>
              <a:t>Au+Au, 0-5%</a:t>
            </a:r>
          </a:p>
        </p:txBody>
      </p:sp>
      <p:sp>
        <p:nvSpPr>
          <p:cNvPr id="12297" name="Text Box 14"/>
          <p:cNvSpPr txBox="1">
            <a:spLocks noChangeArrowheads="1"/>
          </p:cNvSpPr>
          <p:nvPr/>
        </p:nvSpPr>
        <p:spPr bwMode="auto">
          <a:xfrm>
            <a:off x="152400" y="5334000"/>
            <a:ext cx="8991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CC0066"/>
                </a:solidFill>
              </a:rPr>
              <a:t>High statistics year 4 dataset allows increase in Q</a:t>
            </a:r>
            <a:r>
              <a:rPr lang="en-US" altLang="en-US" sz="2400" baseline="30000" dirty="0">
                <a:solidFill>
                  <a:srgbClr val="CC0066"/>
                </a:solidFill>
              </a:rPr>
              <a:t>2</a:t>
            </a:r>
            <a:r>
              <a:rPr lang="en-US" altLang="en-US" sz="2400" dirty="0">
                <a:solidFill>
                  <a:srgbClr val="CC0066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CC0066"/>
                </a:solidFill>
              </a:rPr>
              <a:t>Emergence of the away side peak with increased trigger </a:t>
            </a:r>
            <a:r>
              <a:rPr lang="en-US" altLang="en-US" sz="2400" dirty="0" err="1">
                <a:solidFill>
                  <a:srgbClr val="CC0066"/>
                </a:solidFill>
              </a:rPr>
              <a:t>p</a:t>
            </a:r>
            <a:r>
              <a:rPr lang="en-US" altLang="en-US" sz="2400" baseline="-25000" dirty="0" err="1">
                <a:solidFill>
                  <a:srgbClr val="CC0066"/>
                </a:solidFill>
              </a:rPr>
              <a:t>T</a:t>
            </a:r>
            <a:endParaRPr lang="en-US" altLang="en-US" sz="2400" baseline="-25000" dirty="0"/>
          </a:p>
        </p:txBody>
      </p:sp>
      <p:sp>
        <p:nvSpPr>
          <p:cNvPr id="12298" name="Line 16"/>
          <p:cNvSpPr>
            <a:spLocks noChangeShapeType="1"/>
          </p:cNvSpPr>
          <p:nvPr/>
        </p:nvSpPr>
        <p:spPr bwMode="auto">
          <a:xfrm flipV="1">
            <a:off x="7391400" y="2362200"/>
            <a:ext cx="914400" cy="3581400"/>
          </a:xfrm>
          <a:prstGeom prst="line">
            <a:avLst/>
          </a:prstGeom>
          <a:noFill/>
          <a:ln w="25400">
            <a:solidFill>
              <a:srgbClr val="CC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0" name="Text Box 18"/>
          <p:cNvSpPr txBox="1">
            <a:spLocks noChangeArrowheads="1"/>
          </p:cNvSpPr>
          <p:nvPr/>
        </p:nvSpPr>
        <p:spPr bwMode="auto">
          <a:xfrm>
            <a:off x="0" y="965200"/>
            <a:ext cx="33105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400" dirty="0"/>
              <a:t>Equivalent </a:t>
            </a:r>
            <a:r>
              <a:rPr lang="en-US" altLang="en-US" sz="1400" dirty="0" smtClean="0"/>
              <a:t>to analysis on previous slide</a:t>
            </a:r>
            <a:endParaRPr lang="en-US" altLang="en-US" sz="1400" dirty="0"/>
          </a:p>
        </p:txBody>
      </p:sp>
      <p:sp>
        <p:nvSpPr>
          <p:cNvPr id="12301" name="Line 20"/>
          <p:cNvSpPr>
            <a:spLocks noChangeShapeType="1"/>
          </p:cNvSpPr>
          <p:nvPr/>
        </p:nvSpPr>
        <p:spPr bwMode="auto">
          <a:xfrm>
            <a:off x="685800" y="1295400"/>
            <a:ext cx="457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8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84" y="57150"/>
            <a:ext cx="8229600" cy="846682"/>
          </a:xfrm>
        </p:spPr>
        <p:txBody>
          <a:bodyPr/>
          <a:lstStyle/>
          <a:p>
            <a:r>
              <a:rPr lang="en-US" dirty="0" smtClean="0"/>
              <a:t>Jets as Probes of Nuclear 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8613" y="1074020"/>
            <a:ext cx="5282512" cy="3183655"/>
          </a:xfrm>
        </p:spPr>
        <p:txBody>
          <a:bodyPr>
            <a:noAutofit/>
          </a:bodyPr>
          <a:lstStyle/>
          <a:p>
            <a:r>
              <a:rPr lang="en-US" sz="2400" dirty="0" smtClean="0"/>
              <a:t>In </a:t>
            </a:r>
            <a:r>
              <a:rPr lang="en-US" sz="2400" dirty="0" err="1" smtClean="0"/>
              <a:t>p+p</a:t>
            </a:r>
            <a:r>
              <a:rPr lang="en-US" sz="2400" dirty="0" smtClean="0"/>
              <a:t>: hard-scattered </a:t>
            </a:r>
            <a:r>
              <a:rPr lang="en-US" sz="2400" dirty="0" err="1" smtClean="0"/>
              <a:t>partons</a:t>
            </a:r>
            <a:r>
              <a:rPr lang="en-US" sz="2400" dirty="0" smtClean="0"/>
              <a:t> fragment and </a:t>
            </a:r>
            <a:r>
              <a:rPr lang="en-US" sz="2400" dirty="0" err="1" smtClean="0"/>
              <a:t>hadronize</a:t>
            </a:r>
            <a:r>
              <a:rPr lang="en-US" sz="2400" dirty="0" smtClean="0"/>
              <a:t> into collimated sprays of hadrons, </a:t>
            </a:r>
            <a:r>
              <a:rPr lang="en-US" sz="2400" i="1" dirty="0" smtClean="0"/>
              <a:t>i.e.</a:t>
            </a:r>
            <a:r>
              <a:rPr lang="en-US" sz="2400" dirty="0" smtClean="0"/>
              <a:t> jets</a:t>
            </a:r>
          </a:p>
          <a:p>
            <a:r>
              <a:rPr lang="en-US" sz="2400" dirty="0" smtClean="0"/>
              <a:t>In A+A: expect </a:t>
            </a:r>
            <a:r>
              <a:rPr lang="en-US" sz="2400" dirty="0" smtClean="0">
                <a:solidFill>
                  <a:srgbClr val="3366FF"/>
                </a:solidFill>
              </a:rPr>
              <a:t>jet quenching in hot &amp; dense medium</a:t>
            </a:r>
          </a:p>
          <a:p>
            <a:pPr lvl="1"/>
            <a:r>
              <a:rPr lang="en-US" sz="2000" dirty="0" smtClean="0">
                <a:solidFill>
                  <a:srgbClr val="3366FF"/>
                </a:solidFill>
              </a:rPr>
              <a:t>softening and broadening of fragmentation when compared to </a:t>
            </a:r>
            <a:r>
              <a:rPr lang="en-US" sz="2000" dirty="0" err="1" smtClean="0">
                <a:solidFill>
                  <a:srgbClr val="3366FF"/>
                </a:solidFill>
              </a:rPr>
              <a:t>p+p</a:t>
            </a:r>
            <a:endParaRPr lang="en-US" sz="2000" dirty="0" smtClean="0">
              <a:solidFill>
                <a:srgbClr val="3366FF"/>
              </a:solidFill>
            </a:endParaRPr>
          </a:p>
          <a:p>
            <a:r>
              <a:rPr lang="en-US" sz="2400" dirty="0" smtClean="0"/>
              <a:t>“Surface bias” models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Physics in the LHC Era - STAR Overview</a:t>
            </a:r>
            <a:endParaRPr lang="en-US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91" y="846682"/>
            <a:ext cx="2691259" cy="177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4"/>
          <a:stretch/>
        </p:blipFill>
        <p:spPr bwMode="auto">
          <a:xfrm>
            <a:off x="307586" y="4666831"/>
            <a:ext cx="2835664" cy="212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62375" y="4574828"/>
            <a:ext cx="54292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Ø"/>
            </a:pPr>
            <a:r>
              <a:rPr lang="en-US" sz="2400" dirty="0">
                <a:solidFill>
                  <a:srgbClr val="3366FF"/>
                </a:solidFill>
              </a:rPr>
              <a:t>Jets probe nuclear medium</a:t>
            </a:r>
          </a:p>
          <a:p>
            <a:pPr lvl="1"/>
            <a:r>
              <a:rPr lang="en-US" sz="2000" dirty="0"/>
              <a:t>but, very challenging in high multiplicity environment</a:t>
            </a:r>
          </a:p>
          <a:p>
            <a:pPr lvl="1"/>
            <a:r>
              <a:rPr lang="en-US" sz="2400" b="1" dirty="0">
                <a:solidFill>
                  <a:srgbClr val="FF0000"/>
                </a:solidFill>
              </a:rPr>
              <a:t>Different approaches provide insights</a:t>
            </a:r>
          </a:p>
        </p:txBody>
      </p:sp>
      <p:pic>
        <p:nvPicPr>
          <p:cNvPr id="12" name="Picture 7" descr="0406201_fig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6"/>
          <a:stretch/>
        </p:blipFill>
        <p:spPr bwMode="auto">
          <a:xfrm>
            <a:off x="752475" y="2495550"/>
            <a:ext cx="2163334" cy="191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525" y="4365962"/>
            <a:ext cx="39243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i="1" dirty="0">
                <a:solidFill>
                  <a:srgbClr val="3333CC"/>
                </a:solidFill>
              </a:rPr>
              <a:t>A. </a:t>
            </a:r>
            <a:r>
              <a:rPr lang="en-US" altLang="en-US" sz="1200" i="1" dirty="0" err="1">
                <a:solidFill>
                  <a:srgbClr val="3333CC"/>
                </a:solidFill>
              </a:rPr>
              <a:t>Dainese</a:t>
            </a:r>
            <a:r>
              <a:rPr lang="en-US" altLang="en-US" sz="1200" i="1" dirty="0">
                <a:solidFill>
                  <a:srgbClr val="3333CC"/>
                </a:solidFill>
              </a:rPr>
              <a:t>, C. </a:t>
            </a:r>
            <a:r>
              <a:rPr lang="en-US" altLang="en-US" sz="1200" i="1" dirty="0" err="1">
                <a:solidFill>
                  <a:srgbClr val="3333CC"/>
                </a:solidFill>
              </a:rPr>
              <a:t>Loizides</a:t>
            </a:r>
            <a:r>
              <a:rPr lang="en-US" altLang="en-US" sz="1200" i="1" dirty="0">
                <a:solidFill>
                  <a:srgbClr val="3333CC"/>
                </a:solidFill>
              </a:rPr>
              <a:t>, G. </a:t>
            </a:r>
            <a:r>
              <a:rPr lang="en-US" altLang="en-US" sz="1200" i="1" dirty="0" err="1">
                <a:solidFill>
                  <a:srgbClr val="3333CC"/>
                </a:solidFill>
              </a:rPr>
              <a:t>Paic</a:t>
            </a:r>
            <a:r>
              <a:rPr lang="en-US" altLang="en-US" sz="1200" i="1" dirty="0">
                <a:solidFill>
                  <a:srgbClr val="3333CC"/>
                </a:solidFill>
              </a:rPr>
              <a:t>, Eur. Phys. J. C38(2005) 461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43100" y="819150"/>
            <a:ext cx="361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AA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752475" y="805934"/>
            <a:ext cx="3449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pp</a:t>
            </a:r>
            <a:endParaRPr lang="en-US" sz="12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FA9C-64B5-7645-8CDB-B8B36FA0FA4F}" type="slidenum">
              <a:rPr lang="en-US" smtClean="0"/>
              <a:t>9</a:t>
            </a:fld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12/17/13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4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5485</TotalTime>
  <Words>2988</Words>
  <Application>Microsoft Office PowerPoint</Application>
  <PresentationFormat>On-screen Show (4:3)</PresentationFormat>
  <Paragraphs>576</Paragraphs>
  <Slides>35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Office Theme</vt:lpstr>
      <vt:lpstr>Equation</vt:lpstr>
      <vt:lpstr>An Overview of Selected Results from the STAR Collaboration</vt:lpstr>
      <vt:lpstr>Outline</vt:lpstr>
      <vt:lpstr>The STAR experiment</vt:lpstr>
      <vt:lpstr>Brief Jet Quenching history in STAR</vt:lpstr>
      <vt:lpstr>What we knew in 2002</vt:lpstr>
      <vt:lpstr>Disappearance of Back-to-Back Jets</vt:lpstr>
      <vt:lpstr>PowerPoint Presentation</vt:lpstr>
      <vt:lpstr>Emergence of away-side peak (2005)</vt:lpstr>
      <vt:lpstr>Jets as Probes of Nuclear Matter</vt:lpstr>
      <vt:lpstr>PowerPoint Presentation</vt:lpstr>
      <vt:lpstr>PowerPoint Presentation</vt:lpstr>
      <vt:lpstr>2+1 correlations: di-jet energy imbalance</vt:lpstr>
      <vt:lpstr>Jet-hadron correlations</vt:lpstr>
      <vt:lpstr>Quantifying properties of jet-hadron correlations</vt:lpstr>
      <vt:lpstr>Inclusive Charged Jet RAA</vt:lpstr>
      <vt:lpstr>PowerPoint Presentation</vt:lpstr>
      <vt:lpstr>Heavy-Flavor Measurements</vt:lpstr>
      <vt:lpstr>Open charm production in p+p </vt:lpstr>
      <vt:lpstr>Open charm production in Au+Au (Had. channel) </vt:lpstr>
      <vt:lpstr>PowerPoint Presentation</vt:lpstr>
      <vt:lpstr>Non-Photonic Electrons</vt:lpstr>
      <vt:lpstr>Quarkonia</vt:lpstr>
      <vt:lpstr>J/Ψ in p+p and d+Au</vt:lpstr>
      <vt:lpstr>J/Ψ in Au+Au</vt:lpstr>
      <vt:lpstr>Upsilon measurements at 200 GeV </vt:lpstr>
      <vt:lpstr>Upsilon RAA in Au+Au 200 GeV</vt:lpstr>
      <vt:lpstr>Dielectron Measurements</vt:lpstr>
      <vt:lpstr>Beam Energy Scan: Dielectrons</vt:lpstr>
      <vt:lpstr>STAR Upgrades: HFT +MTD</vt:lpstr>
      <vt:lpstr>Concept of design of the STAR-MTD</vt:lpstr>
      <vt:lpstr>Quarkonium from MTD</vt:lpstr>
      <vt:lpstr>Heavy Flavor Tracker (HFT)</vt:lpstr>
      <vt:lpstr>Heavy Flavor Tracker (HFT)</vt:lpstr>
      <vt:lpstr>Physics  –  Run-14,15 projections</vt:lpstr>
      <vt:lpstr>STAR Contributions at Conference</vt:lpstr>
    </vt:vector>
  </TitlesOfParts>
  <Company>Rice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 Overview</dc:title>
  <dc:creator>Frank Geurts</dc:creator>
  <cp:lastModifiedBy>Christie, William</cp:lastModifiedBy>
  <cp:revision>314</cp:revision>
  <cp:lastPrinted>2013-12-10T19:09:27Z</cp:lastPrinted>
  <dcterms:created xsi:type="dcterms:W3CDTF">2013-10-28T20:39:32Z</dcterms:created>
  <dcterms:modified xsi:type="dcterms:W3CDTF">2013-12-17T04:17:32Z</dcterms:modified>
</cp:coreProperties>
</file>