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0275213" cy="42803763"/>
  <p:notesSz cx="6858000" cy="9144000"/>
  <p:defaultTextStyle>
    <a:defPPr>
      <a:defRPr lang="en-US"/>
    </a:defPPr>
    <a:lvl1pPr marL="0" algn="l" defTabSz="1810969" rtl="0" eaLnBrk="1" latinLnBrk="0" hangingPunct="1">
      <a:defRPr sz="3565" kern="1200">
        <a:solidFill>
          <a:schemeClr val="tx1"/>
        </a:solidFill>
        <a:latin typeface="+mn-lt"/>
        <a:ea typeface="+mn-ea"/>
        <a:cs typeface="+mn-cs"/>
      </a:defRPr>
    </a:lvl1pPr>
    <a:lvl2pPr marL="905485" algn="l" defTabSz="1810969" rtl="0" eaLnBrk="1" latinLnBrk="0" hangingPunct="1">
      <a:defRPr sz="3565" kern="1200">
        <a:solidFill>
          <a:schemeClr val="tx1"/>
        </a:solidFill>
        <a:latin typeface="+mn-lt"/>
        <a:ea typeface="+mn-ea"/>
        <a:cs typeface="+mn-cs"/>
      </a:defRPr>
    </a:lvl2pPr>
    <a:lvl3pPr marL="1810969" algn="l" defTabSz="1810969" rtl="0" eaLnBrk="1" latinLnBrk="0" hangingPunct="1">
      <a:defRPr sz="3565" kern="1200">
        <a:solidFill>
          <a:schemeClr val="tx1"/>
        </a:solidFill>
        <a:latin typeface="+mn-lt"/>
        <a:ea typeface="+mn-ea"/>
        <a:cs typeface="+mn-cs"/>
      </a:defRPr>
    </a:lvl3pPr>
    <a:lvl4pPr marL="2716454" algn="l" defTabSz="1810969" rtl="0" eaLnBrk="1" latinLnBrk="0" hangingPunct="1">
      <a:defRPr sz="3565" kern="1200">
        <a:solidFill>
          <a:schemeClr val="tx1"/>
        </a:solidFill>
        <a:latin typeface="+mn-lt"/>
        <a:ea typeface="+mn-ea"/>
        <a:cs typeface="+mn-cs"/>
      </a:defRPr>
    </a:lvl4pPr>
    <a:lvl5pPr marL="3621938" algn="l" defTabSz="1810969" rtl="0" eaLnBrk="1" latinLnBrk="0" hangingPunct="1">
      <a:defRPr sz="3565" kern="1200">
        <a:solidFill>
          <a:schemeClr val="tx1"/>
        </a:solidFill>
        <a:latin typeface="+mn-lt"/>
        <a:ea typeface="+mn-ea"/>
        <a:cs typeface="+mn-cs"/>
      </a:defRPr>
    </a:lvl5pPr>
    <a:lvl6pPr marL="4527423" algn="l" defTabSz="1810969" rtl="0" eaLnBrk="1" latinLnBrk="0" hangingPunct="1">
      <a:defRPr sz="3565" kern="1200">
        <a:solidFill>
          <a:schemeClr val="tx1"/>
        </a:solidFill>
        <a:latin typeface="+mn-lt"/>
        <a:ea typeface="+mn-ea"/>
        <a:cs typeface="+mn-cs"/>
      </a:defRPr>
    </a:lvl6pPr>
    <a:lvl7pPr marL="5432908" algn="l" defTabSz="1810969" rtl="0" eaLnBrk="1" latinLnBrk="0" hangingPunct="1">
      <a:defRPr sz="3565" kern="1200">
        <a:solidFill>
          <a:schemeClr val="tx1"/>
        </a:solidFill>
        <a:latin typeface="+mn-lt"/>
        <a:ea typeface="+mn-ea"/>
        <a:cs typeface="+mn-cs"/>
      </a:defRPr>
    </a:lvl7pPr>
    <a:lvl8pPr marL="6338392" algn="l" defTabSz="1810969" rtl="0" eaLnBrk="1" latinLnBrk="0" hangingPunct="1">
      <a:defRPr sz="3565" kern="1200">
        <a:solidFill>
          <a:schemeClr val="tx1"/>
        </a:solidFill>
        <a:latin typeface="+mn-lt"/>
        <a:ea typeface="+mn-ea"/>
        <a:cs typeface="+mn-cs"/>
      </a:defRPr>
    </a:lvl8pPr>
    <a:lvl9pPr marL="7243877" algn="l" defTabSz="1810969" rtl="0" eaLnBrk="1" latinLnBrk="0" hangingPunct="1">
      <a:defRPr sz="35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1"/>
    <p:restoredTop sz="95310"/>
  </p:normalViewPr>
  <p:slideViewPr>
    <p:cSldViewPr snapToGrid="0" snapToObjects="1">
      <p:cViewPr>
        <p:scale>
          <a:sx n="55" d="100"/>
          <a:sy n="55" d="100"/>
        </p:scale>
        <p:origin x="-232" y="-5576"/>
      </p:cViewPr>
      <p:guideLst>
        <p:guide orient="horz" pos="13481"/>
        <p:guide pos="953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6FFD8-2F66-DE47-8675-84659B2BA517}" type="datetimeFigureOut">
              <a:rPr lang="en-US" smtClean="0"/>
              <a:t>2/24/17</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8A41-E2F5-434B-A8B5-5C88DA5D5A71}" type="slidenum">
              <a:rPr lang="en-US" smtClean="0"/>
              <a:t>‹#›</a:t>
            </a:fld>
            <a:endParaRPr lang="en-US"/>
          </a:p>
        </p:txBody>
      </p:sp>
    </p:spTree>
    <p:extLst>
      <p:ext uri="{BB962C8B-B14F-4D97-AF65-F5344CB8AC3E}">
        <p14:creationId xmlns:p14="http://schemas.microsoft.com/office/powerpoint/2010/main" val="412776091"/>
      </p:ext>
    </p:extLst>
  </p:cSld>
  <p:clrMap bg1="lt1" tx1="dk1" bg2="lt2" tx2="dk2" accent1="accent1" accent2="accent2" accent3="accent3" accent4="accent4" accent5="accent5" accent6="accent6" hlink="hlink" folHlink="folHlink"/>
  <p:notesStyle>
    <a:lvl1pPr marL="0" algn="l" defTabSz="1810969" rtl="0" eaLnBrk="1" latinLnBrk="0" hangingPunct="1">
      <a:defRPr sz="2377" kern="1200">
        <a:solidFill>
          <a:schemeClr val="tx1"/>
        </a:solidFill>
        <a:latin typeface="+mn-lt"/>
        <a:ea typeface="+mn-ea"/>
        <a:cs typeface="+mn-cs"/>
      </a:defRPr>
    </a:lvl1pPr>
    <a:lvl2pPr marL="905485" algn="l" defTabSz="1810969" rtl="0" eaLnBrk="1" latinLnBrk="0" hangingPunct="1">
      <a:defRPr sz="2377" kern="1200">
        <a:solidFill>
          <a:schemeClr val="tx1"/>
        </a:solidFill>
        <a:latin typeface="+mn-lt"/>
        <a:ea typeface="+mn-ea"/>
        <a:cs typeface="+mn-cs"/>
      </a:defRPr>
    </a:lvl2pPr>
    <a:lvl3pPr marL="1810969" algn="l" defTabSz="1810969" rtl="0" eaLnBrk="1" latinLnBrk="0" hangingPunct="1">
      <a:defRPr sz="2377" kern="1200">
        <a:solidFill>
          <a:schemeClr val="tx1"/>
        </a:solidFill>
        <a:latin typeface="+mn-lt"/>
        <a:ea typeface="+mn-ea"/>
        <a:cs typeface="+mn-cs"/>
      </a:defRPr>
    </a:lvl3pPr>
    <a:lvl4pPr marL="2716454" algn="l" defTabSz="1810969" rtl="0" eaLnBrk="1" latinLnBrk="0" hangingPunct="1">
      <a:defRPr sz="2377" kern="1200">
        <a:solidFill>
          <a:schemeClr val="tx1"/>
        </a:solidFill>
        <a:latin typeface="+mn-lt"/>
        <a:ea typeface="+mn-ea"/>
        <a:cs typeface="+mn-cs"/>
      </a:defRPr>
    </a:lvl4pPr>
    <a:lvl5pPr marL="3621938" algn="l" defTabSz="1810969" rtl="0" eaLnBrk="1" latinLnBrk="0" hangingPunct="1">
      <a:defRPr sz="2377" kern="1200">
        <a:solidFill>
          <a:schemeClr val="tx1"/>
        </a:solidFill>
        <a:latin typeface="+mn-lt"/>
        <a:ea typeface="+mn-ea"/>
        <a:cs typeface="+mn-cs"/>
      </a:defRPr>
    </a:lvl5pPr>
    <a:lvl6pPr marL="4527423" algn="l" defTabSz="1810969" rtl="0" eaLnBrk="1" latinLnBrk="0" hangingPunct="1">
      <a:defRPr sz="2377" kern="1200">
        <a:solidFill>
          <a:schemeClr val="tx1"/>
        </a:solidFill>
        <a:latin typeface="+mn-lt"/>
        <a:ea typeface="+mn-ea"/>
        <a:cs typeface="+mn-cs"/>
      </a:defRPr>
    </a:lvl6pPr>
    <a:lvl7pPr marL="5432908" algn="l" defTabSz="1810969" rtl="0" eaLnBrk="1" latinLnBrk="0" hangingPunct="1">
      <a:defRPr sz="2377" kern="1200">
        <a:solidFill>
          <a:schemeClr val="tx1"/>
        </a:solidFill>
        <a:latin typeface="+mn-lt"/>
        <a:ea typeface="+mn-ea"/>
        <a:cs typeface="+mn-cs"/>
      </a:defRPr>
    </a:lvl7pPr>
    <a:lvl8pPr marL="6338392" algn="l" defTabSz="1810969" rtl="0" eaLnBrk="1" latinLnBrk="0" hangingPunct="1">
      <a:defRPr sz="2377" kern="1200">
        <a:solidFill>
          <a:schemeClr val="tx1"/>
        </a:solidFill>
        <a:latin typeface="+mn-lt"/>
        <a:ea typeface="+mn-ea"/>
        <a:cs typeface="+mn-cs"/>
      </a:defRPr>
    </a:lvl8pPr>
    <a:lvl9pPr marL="7243877" algn="l" defTabSz="1810969" rtl="0" eaLnBrk="1" latinLnBrk="0" hangingPunct="1">
      <a:defRPr sz="23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A8A41-E2F5-434B-A8B5-5C88DA5D5A71}" type="slidenum">
              <a:rPr lang="en-US" smtClean="0"/>
              <a:t>1</a:t>
            </a:fld>
            <a:endParaRPr lang="en-US"/>
          </a:p>
        </p:txBody>
      </p:sp>
    </p:spTree>
    <p:extLst>
      <p:ext uri="{BB962C8B-B14F-4D97-AF65-F5344CB8AC3E}">
        <p14:creationId xmlns:p14="http://schemas.microsoft.com/office/powerpoint/2010/main" val="14242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cs-CZ"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cs-CZ" smtClean="0"/>
              <a:t>Click to edit Master subtitle style</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208901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73457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97359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62817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cs-CZ"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9EA2B544-6F92-CB41-BF0F-886A8C5A4589}"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65647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Date Placeholder 4"/>
          <p:cNvSpPr>
            <a:spLocks noGrp="1"/>
          </p:cNvSpPr>
          <p:nvPr>
            <p:ph type="dt" sz="half" idx="10"/>
          </p:nvPr>
        </p:nvSpPr>
        <p:spPr/>
        <p:txBody>
          <a:bodyPr/>
          <a:lstStyle/>
          <a:p>
            <a:fld id="{9EA2B544-6F92-CB41-BF0F-886A8C5A4589}"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13117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cs-CZ"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cs-CZ"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cs-CZ"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Date Placeholder 6"/>
          <p:cNvSpPr>
            <a:spLocks noGrp="1"/>
          </p:cNvSpPr>
          <p:nvPr>
            <p:ph type="dt" sz="half" idx="10"/>
          </p:nvPr>
        </p:nvSpPr>
        <p:spPr/>
        <p:txBody>
          <a:bodyPr/>
          <a:lstStyle/>
          <a:p>
            <a:fld id="{9EA2B544-6F92-CB41-BF0F-886A8C5A4589}" type="datetimeFigureOut">
              <a:rPr lang="en-US" smtClean="0"/>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65337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Date Placeholder 2"/>
          <p:cNvSpPr>
            <a:spLocks noGrp="1"/>
          </p:cNvSpPr>
          <p:nvPr>
            <p:ph type="dt" sz="half" idx="10"/>
          </p:nvPr>
        </p:nvSpPr>
        <p:spPr/>
        <p:txBody>
          <a:bodyPr/>
          <a:lstStyle/>
          <a:p>
            <a:fld id="{9EA2B544-6F92-CB41-BF0F-886A8C5A4589}" type="datetimeFigureOut">
              <a:rPr lang="en-US" smtClean="0"/>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85948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2B544-6F92-CB41-BF0F-886A8C5A4589}" type="datetimeFigureOut">
              <a:rPr lang="en-US" smtClean="0"/>
              <a:t>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91454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cs-CZ"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EA2B544-6F92-CB41-BF0F-886A8C5A4589}"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60841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cs-CZ"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cs-CZ" smtClean="0"/>
              <a:t>Drag picture to placeholder or click icon to add</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EA2B544-6F92-CB41-BF0F-886A8C5A4589}"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756898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EA2B544-6F92-CB41-BF0F-886A8C5A4589}" type="datetimeFigureOut">
              <a:rPr lang="en-US" smtClean="0"/>
              <a:t>2/24/17</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816031-C3DC-7746-9681-BD43A3CA47C0}" type="slidenum">
              <a:rPr lang="en-US" smtClean="0"/>
              <a:t>‹#›</a:t>
            </a:fld>
            <a:endParaRPr lang="en-US"/>
          </a:p>
        </p:txBody>
      </p:sp>
    </p:spTree>
    <p:extLst>
      <p:ext uri="{BB962C8B-B14F-4D97-AF65-F5344CB8AC3E}">
        <p14:creationId xmlns:p14="http://schemas.microsoft.com/office/powerpoint/2010/main" val="1059961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png"/><Relationship Id="rId13" Type="http://schemas.openxmlformats.org/officeDocument/2006/relationships/hyperlink" Target="http://rnc.lbl.gov/hft/docs/hft_final_submission_version.pdf" TargetMode="External"/><Relationship Id="rId14" Type="http://schemas.openxmlformats.org/officeDocument/2006/relationships/image" Target="../media/image11.emf"/><Relationship Id="rId15" Type="http://schemas.openxmlformats.org/officeDocument/2006/relationships/image" Target="../media/image12.emf"/><Relationship Id="rId16" Type="http://schemas.openxmlformats.org/officeDocument/2006/relationships/image" Target="../media/image13.emf"/><Relationship Id="rId17"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emf"/><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alpha val="85000"/>
              </a:schemeClr>
            </a:gs>
            <a:gs pos="90000">
              <a:schemeClr val="bg1">
                <a:alpha val="0"/>
                <a:lumMod val="0"/>
                <a:lumOff val="100000"/>
              </a:schemeClr>
            </a:gs>
          </a:gsLst>
          <a:lin ang="16200000" scaled="0"/>
          <a:tileRect/>
        </a:gradFill>
        <a:effectLst/>
      </p:bgPr>
    </p:bg>
    <p:spTree>
      <p:nvGrpSpPr>
        <p:cNvPr id="1" name=""/>
        <p:cNvGrpSpPr/>
        <p:nvPr/>
      </p:nvGrpSpPr>
      <p:grpSpPr>
        <a:xfrm>
          <a:off x="0" y="0"/>
          <a:ext cx="0" cy="0"/>
          <a:chOff x="0" y="0"/>
          <a:chExt cx="0" cy="0"/>
        </a:xfrm>
      </p:grpSpPr>
      <p:pic>
        <p:nvPicPr>
          <p:cNvPr id="5" name="Picture 24" descr="STAR-logo-base-balck"/>
          <p:cNvPicPr>
            <a:picLocks noChangeAspect="1" noChangeArrowheads="1"/>
          </p:cNvPicPr>
          <p:nvPr/>
        </p:nvPicPr>
        <p:blipFill>
          <a:blip r:embed="rId3">
            <a:extLst>
              <a:ext uri="{28A0092B-C50C-407E-A947-70E740481C1C}">
                <a14:useLocalDpi xmlns:a14="http://schemas.microsoft.com/office/drawing/2010/main" val="0"/>
              </a:ext>
            </a:extLst>
          </a:blip>
          <a:srcRect l="10939" t="2727" r="11311" b="3452"/>
          <a:stretch>
            <a:fillRect/>
          </a:stretch>
        </p:blipFill>
        <p:spPr bwMode="auto">
          <a:xfrm>
            <a:off x="1128493" y="2679177"/>
            <a:ext cx="4212000" cy="421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r="3050"/>
          <a:stretch>
            <a:fillRect/>
          </a:stretch>
        </p:blipFill>
        <p:spPr bwMode="auto">
          <a:xfrm>
            <a:off x="22745465" y="3213552"/>
            <a:ext cx="6675437"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384"/>
          <p:cNvSpPr txBox="1">
            <a:spLocks/>
          </p:cNvSpPr>
          <p:nvPr/>
        </p:nvSpPr>
        <p:spPr>
          <a:xfrm>
            <a:off x="0" y="556002"/>
            <a:ext cx="30275213" cy="2699262"/>
          </a:xfrm>
          <a:prstGeom prst="rect">
            <a:avLst/>
          </a:prstGeom>
        </p:spPr>
        <p:txBody>
          <a:bodyPr anchor="ctr">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8800" b="1" dirty="0">
                <a:solidFill>
                  <a:schemeClr val="accent5">
                    <a:lumMod val="50000"/>
                  </a:schemeClr>
                </a:solidFill>
                <a:latin typeface="Helvetica" charset="0"/>
                <a:ea typeface="Helvetica" charset="0"/>
                <a:cs typeface="Helvetica" charset="0"/>
              </a:rPr>
              <a:t>Centrality and </a:t>
            </a:r>
            <a:r>
              <a:rPr lang="en-US" sz="8800" b="1" i="1" dirty="0" err="1" smtClean="0">
                <a:solidFill>
                  <a:schemeClr val="accent5">
                    <a:lumMod val="50000"/>
                  </a:schemeClr>
                </a:solidFill>
                <a:latin typeface="Helvetica" charset="0"/>
                <a:ea typeface="Helvetica" charset="0"/>
                <a:cs typeface="Helvetica" charset="0"/>
              </a:rPr>
              <a:t>p</a:t>
            </a:r>
            <a:r>
              <a:rPr lang="en-US" sz="8800" b="1" i="1" baseline="-25000" dirty="0" err="1" smtClean="0">
                <a:solidFill>
                  <a:schemeClr val="accent5">
                    <a:lumMod val="50000"/>
                  </a:schemeClr>
                </a:solidFill>
                <a:latin typeface="Helvetica" charset="0"/>
                <a:ea typeface="Helvetica" charset="0"/>
                <a:cs typeface="Helvetica" charset="0"/>
              </a:rPr>
              <a:t>T</a:t>
            </a:r>
            <a:r>
              <a:rPr lang="en-US" sz="8800" b="1" dirty="0" smtClean="0">
                <a:solidFill>
                  <a:schemeClr val="accent5">
                    <a:lumMod val="50000"/>
                  </a:schemeClr>
                </a:solidFill>
                <a:latin typeface="Helvetica" charset="0"/>
                <a:ea typeface="Helvetica" charset="0"/>
                <a:cs typeface="Helvetica" charset="0"/>
              </a:rPr>
              <a:t> </a:t>
            </a:r>
            <a:r>
              <a:rPr lang="en-US" sz="8800" b="1" dirty="0">
                <a:solidFill>
                  <a:schemeClr val="accent5">
                    <a:lumMod val="50000"/>
                  </a:schemeClr>
                </a:solidFill>
                <a:latin typeface="Helvetica" charset="0"/>
                <a:ea typeface="Helvetica" charset="0"/>
                <a:cs typeface="Helvetica" charset="0"/>
              </a:rPr>
              <a:t>dependence of </a:t>
            </a:r>
            <a:r>
              <a:rPr lang="en-US" sz="8800" b="1" i="1" dirty="0" smtClean="0">
                <a:solidFill>
                  <a:schemeClr val="accent5">
                    <a:lumMod val="50000"/>
                  </a:schemeClr>
                </a:solidFill>
                <a:latin typeface="Helvetica" charset="0"/>
                <a:ea typeface="Helvetica" charset="0"/>
                <a:cs typeface="Helvetica" charset="0"/>
              </a:rPr>
              <a:t>D</a:t>
            </a:r>
            <a:r>
              <a:rPr lang="en-US" sz="8800" b="1" i="1" baseline="30000" dirty="0" smtClean="0">
                <a:solidFill>
                  <a:schemeClr val="accent5">
                    <a:lumMod val="50000"/>
                  </a:schemeClr>
                </a:solidFill>
                <a:latin typeface="Helvetica" charset="0"/>
                <a:ea typeface="Helvetica" charset="0"/>
                <a:cs typeface="Helvetica" charset="0"/>
              </a:rPr>
              <a:t>0</a:t>
            </a:r>
            <a:r>
              <a:rPr lang="en-US" sz="8800" b="1" dirty="0" smtClean="0">
                <a:solidFill>
                  <a:schemeClr val="accent5">
                    <a:lumMod val="50000"/>
                  </a:schemeClr>
                </a:solidFill>
                <a:latin typeface="Helvetica" charset="0"/>
                <a:ea typeface="Helvetica" charset="0"/>
                <a:cs typeface="Helvetica" charset="0"/>
              </a:rPr>
              <a:t> triangular </a:t>
            </a:r>
            <a:r>
              <a:rPr lang="en-US" sz="8800" b="1" dirty="0">
                <a:solidFill>
                  <a:schemeClr val="accent5">
                    <a:lumMod val="50000"/>
                  </a:schemeClr>
                </a:solidFill>
                <a:latin typeface="Helvetica" charset="0"/>
                <a:ea typeface="Helvetica" charset="0"/>
                <a:cs typeface="Helvetica" charset="0"/>
              </a:rPr>
              <a:t>flow in </a:t>
            </a:r>
            <a:r>
              <a:rPr lang="en-US" sz="8800" b="1" dirty="0" err="1">
                <a:solidFill>
                  <a:schemeClr val="accent5">
                    <a:lumMod val="50000"/>
                  </a:schemeClr>
                </a:solidFill>
                <a:latin typeface="Helvetica" charset="0"/>
                <a:ea typeface="Helvetica" charset="0"/>
                <a:cs typeface="Helvetica" charset="0"/>
              </a:rPr>
              <a:t>Au+Au</a:t>
            </a:r>
            <a:r>
              <a:rPr lang="en-US" sz="8800" b="1" dirty="0">
                <a:solidFill>
                  <a:schemeClr val="accent5">
                    <a:lumMod val="50000"/>
                  </a:schemeClr>
                </a:solidFill>
                <a:latin typeface="Helvetica" charset="0"/>
                <a:ea typeface="Helvetica" charset="0"/>
                <a:cs typeface="Helvetica" charset="0"/>
              </a:rPr>
              <a:t> collisions at </a:t>
            </a:r>
            <a:r>
              <a:rPr lang="en-US" sz="8800" b="1" dirty="0" smtClean="0">
                <a:solidFill>
                  <a:schemeClr val="accent5">
                    <a:lumMod val="50000"/>
                  </a:schemeClr>
                </a:solidFill>
                <a:latin typeface="Helvetica" charset="0"/>
                <a:ea typeface="Helvetica" charset="0"/>
                <a:cs typeface="Helvetica" charset="0"/>
              </a:rPr>
              <a:t>√</a:t>
            </a:r>
            <a:r>
              <a:rPr lang="en-US" sz="8800" b="1" dirty="0" err="1" smtClean="0">
                <a:solidFill>
                  <a:schemeClr val="accent5">
                    <a:lumMod val="50000"/>
                  </a:schemeClr>
                </a:solidFill>
                <a:latin typeface="Helvetica" charset="0"/>
                <a:ea typeface="Helvetica" charset="0"/>
                <a:cs typeface="Helvetica" charset="0"/>
              </a:rPr>
              <a:t>s</a:t>
            </a:r>
            <a:r>
              <a:rPr lang="en-US" sz="8800" b="1" baseline="-25000" dirty="0" err="1" smtClean="0">
                <a:solidFill>
                  <a:schemeClr val="accent5">
                    <a:lumMod val="50000"/>
                  </a:schemeClr>
                </a:solidFill>
                <a:latin typeface="Helvetica" charset="0"/>
                <a:ea typeface="Helvetica" charset="0"/>
                <a:cs typeface="Helvetica" charset="0"/>
              </a:rPr>
              <a:t>NN</a:t>
            </a:r>
            <a:r>
              <a:rPr lang="en-US" sz="8800" b="1" dirty="0" smtClean="0">
                <a:solidFill>
                  <a:schemeClr val="accent5">
                    <a:lumMod val="50000"/>
                  </a:schemeClr>
                </a:solidFill>
                <a:latin typeface="Helvetica" charset="0"/>
                <a:ea typeface="Helvetica" charset="0"/>
                <a:cs typeface="Helvetica" charset="0"/>
              </a:rPr>
              <a:t>=200 </a:t>
            </a:r>
            <a:r>
              <a:rPr lang="en-US" sz="8800" b="1" dirty="0">
                <a:solidFill>
                  <a:schemeClr val="accent5">
                    <a:lumMod val="50000"/>
                  </a:schemeClr>
                </a:solidFill>
                <a:latin typeface="Helvetica" charset="0"/>
                <a:ea typeface="Helvetica" charset="0"/>
                <a:cs typeface="Helvetica" charset="0"/>
              </a:rPr>
              <a:t>GeV</a:t>
            </a:r>
          </a:p>
        </p:txBody>
      </p:sp>
      <p:sp>
        <p:nvSpPr>
          <p:cNvPr id="8" name="Text Placeholder 383"/>
          <p:cNvSpPr txBox="1">
            <a:spLocks/>
          </p:cNvSpPr>
          <p:nvPr/>
        </p:nvSpPr>
        <p:spPr>
          <a:xfrm>
            <a:off x="-1" y="3862659"/>
            <a:ext cx="30275213" cy="2827078"/>
          </a:xfrm>
          <a:prstGeom prst="rect">
            <a:avLst/>
          </a:prstGeom>
        </p:spPr>
        <p:txBody>
          <a:bodyPr>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5800" dirty="0" smtClean="0">
                <a:solidFill>
                  <a:schemeClr val="accent5">
                    <a:lumMod val="50000"/>
                  </a:schemeClr>
                </a:solidFill>
                <a:latin typeface="Helvetica" charset="0"/>
                <a:ea typeface="Helvetica" charset="0"/>
                <a:cs typeface="Helvetica" charset="0"/>
              </a:rPr>
              <a:t>Michael </a:t>
            </a:r>
            <a:r>
              <a:rPr lang="en-US" sz="5800" dirty="0" err="1" smtClean="0">
                <a:solidFill>
                  <a:schemeClr val="accent5">
                    <a:lumMod val="50000"/>
                  </a:schemeClr>
                </a:solidFill>
                <a:latin typeface="Helvetica" charset="0"/>
                <a:ea typeface="Helvetica" charset="0"/>
                <a:cs typeface="Helvetica" charset="0"/>
              </a:rPr>
              <a:t>Lomnitz</a:t>
            </a:r>
            <a:r>
              <a:rPr lang="en-US" sz="5800" dirty="0" smtClean="0">
                <a:solidFill>
                  <a:schemeClr val="accent5">
                    <a:lumMod val="50000"/>
                  </a:schemeClr>
                </a:solidFill>
                <a:latin typeface="Helvetica" charset="0"/>
                <a:ea typeface="Helvetica" charset="0"/>
                <a:cs typeface="Helvetica" charset="0"/>
              </a:rPr>
              <a:t>, for the STAR Collaboration</a:t>
            </a:r>
          </a:p>
          <a:p>
            <a:pPr marL="0" indent="0" algn="ctr">
              <a:buNone/>
            </a:pPr>
            <a:r>
              <a:rPr lang="en-US" sz="4800" dirty="0" smtClean="0">
                <a:solidFill>
                  <a:schemeClr val="accent5">
                    <a:lumMod val="50000"/>
                  </a:schemeClr>
                </a:solidFill>
                <a:latin typeface="Helvetica" charset="0"/>
                <a:ea typeface="Helvetica" charset="0"/>
                <a:cs typeface="Helvetica" charset="0"/>
              </a:rPr>
              <a:t>Lawrence Berkeley National Laboratory</a:t>
            </a:r>
            <a:endParaRPr lang="en-US" sz="4800" dirty="0">
              <a:solidFill>
                <a:schemeClr val="accent5">
                  <a:lumMod val="50000"/>
                </a:schemeClr>
              </a:solidFill>
              <a:latin typeface="Helvetica" charset="0"/>
              <a:ea typeface="Helvetica" charset="0"/>
              <a:cs typeface="Helvetica" charset="0"/>
            </a:endParaRPr>
          </a:p>
        </p:txBody>
      </p:sp>
      <p:sp>
        <p:nvSpPr>
          <p:cNvPr id="9" name="Rounded Rectangle 8"/>
          <p:cNvSpPr/>
          <p:nvPr/>
        </p:nvSpPr>
        <p:spPr>
          <a:xfrm>
            <a:off x="530016" y="6951708"/>
            <a:ext cx="29014456" cy="4095792"/>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0016" y="11570727"/>
            <a:ext cx="14220000" cy="8424000"/>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15476872" y="11570728"/>
            <a:ext cx="14220000" cy="9356798"/>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0016" y="20517954"/>
            <a:ext cx="14220000" cy="10887067"/>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0016" y="31883666"/>
            <a:ext cx="14220000" cy="6175532"/>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15400672" y="21453720"/>
            <a:ext cx="14220000" cy="12773415"/>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15476872" y="34667717"/>
            <a:ext cx="14220000" cy="5014888"/>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333"/>
          <p:cNvSpPr txBox="1">
            <a:spLocks/>
          </p:cNvSpPr>
          <p:nvPr/>
        </p:nvSpPr>
        <p:spPr>
          <a:xfrm>
            <a:off x="530016" y="6959346"/>
            <a:ext cx="29014456" cy="4095282"/>
          </a:xfrm>
          <a:prstGeom prst="rect">
            <a:avLst/>
          </a:prstGeom>
          <a:noFill/>
        </p:spPr>
        <p:txBody>
          <a:bodyPr vert="horz" lIns="91440" tIns="45720" rIns="91440" bIns="45720" rtlCol="0" anchor="t"/>
          <a:lstStyle>
            <a:defPPr>
              <a:defRPr lang="en-US"/>
            </a:defPPr>
            <a:lvl1pPr marL="0" algn="l" defTabSz="1810969" rtl="0" eaLnBrk="1" latinLnBrk="0" hangingPunct="1">
              <a:defRPr sz="3973" kern="1200">
                <a:solidFill>
                  <a:schemeClr val="tx1">
                    <a:tint val="75000"/>
                  </a:schemeClr>
                </a:solidFill>
                <a:latin typeface="+mn-lt"/>
                <a:ea typeface="+mn-ea"/>
                <a:cs typeface="+mn-cs"/>
              </a:defRPr>
            </a:lvl1pPr>
            <a:lvl2pPr marL="905485" algn="l" defTabSz="1810969" rtl="0" eaLnBrk="1" latinLnBrk="0" hangingPunct="1">
              <a:defRPr sz="3565" kern="1200">
                <a:solidFill>
                  <a:schemeClr val="tx1"/>
                </a:solidFill>
                <a:latin typeface="+mn-lt"/>
                <a:ea typeface="+mn-ea"/>
                <a:cs typeface="+mn-cs"/>
              </a:defRPr>
            </a:lvl2pPr>
            <a:lvl3pPr marL="1810969" algn="l" defTabSz="1810969" rtl="0" eaLnBrk="1" latinLnBrk="0" hangingPunct="1">
              <a:defRPr sz="3565" kern="1200">
                <a:solidFill>
                  <a:schemeClr val="tx1"/>
                </a:solidFill>
                <a:latin typeface="+mn-lt"/>
                <a:ea typeface="+mn-ea"/>
                <a:cs typeface="+mn-cs"/>
              </a:defRPr>
            </a:lvl3pPr>
            <a:lvl4pPr marL="2716454" algn="l" defTabSz="1810969" rtl="0" eaLnBrk="1" latinLnBrk="0" hangingPunct="1">
              <a:defRPr sz="3565" kern="1200">
                <a:solidFill>
                  <a:schemeClr val="tx1"/>
                </a:solidFill>
                <a:latin typeface="+mn-lt"/>
                <a:ea typeface="+mn-ea"/>
                <a:cs typeface="+mn-cs"/>
              </a:defRPr>
            </a:lvl4pPr>
            <a:lvl5pPr marL="3621938" algn="l" defTabSz="1810969" rtl="0" eaLnBrk="1" latinLnBrk="0" hangingPunct="1">
              <a:defRPr sz="3565" kern="1200">
                <a:solidFill>
                  <a:schemeClr val="tx1"/>
                </a:solidFill>
                <a:latin typeface="+mn-lt"/>
                <a:ea typeface="+mn-ea"/>
                <a:cs typeface="+mn-cs"/>
              </a:defRPr>
            </a:lvl5pPr>
            <a:lvl6pPr marL="4527423" algn="l" defTabSz="1810969" rtl="0" eaLnBrk="1" latinLnBrk="0" hangingPunct="1">
              <a:defRPr sz="3565" kern="1200">
                <a:solidFill>
                  <a:schemeClr val="tx1"/>
                </a:solidFill>
                <a:latin typeface="+mn-lt"/>
                <a:ea typeface="+mn-ea"/>
                <a:cs typeface="+mn-cs"/>
              </a:defRPr>
            </a:lvl6pPr>
            <a:lvl7pPr marL="5432908" algn="l" defTabSz="1810969" rtl="0" eaLnBrk="1" latinLnBrk="0" hangingPunct="1">
              <a:defRPr sz="3565" kern="1200">
                <a:solidFill>
                  <a:schemeClr val="tx1"/>
                </a:solidFill>
                <a:latin typeface="+mn-lt"/>
                <a:ea typeface="+mn-ea"/>
                <a:cs typeface="+mn-cs"/>
              </a:defRPr>
            </a:lvl7pPr>
            <a:lvl8pPr marL="6338392" algn="l" defTabSz="1810969" rtl="0" eaLnBrk="1" latinLnBrk="0" hangingPunct="1">
              <a:defRPr sz="3565" kern="1200">
                <a:solidFill>
                  <a:schemeClr val="tx1"/>
                </a:solidFill>
                <a:latin typeface="+mn-lt"/>
                <a:ea typeface="+mn-ea"/>
                <a:cs typeface="+mn-cs"/>
              </a:defRPr>
            </a:lvl8pPr>
            <a:lvl9pPr marL="7243877" algn="l" defTabSz="1810969" rtl="0" eaLnBrk="1" latinLnBrk="0" hangingPunct="1">
              <a:defRPr sz="3565" kern="1200">
                <a:solidFill>
                  <a:schemeClr val="tx1"/>
                </a:solidFill>
                <a:latin typeface="+mn-lt"/>
                <a:ea typeface="+mn-ea"/>
                <a:cs typeface="+mn-cs"/>
              </a:defRPr>
            </a:lvl9pPr>
          </a:lstStyle>
          <a:p>
            <a:pPr algn="ctr"/>
            <a:endParaRPr lang="en-US" sz="2800" dirty="0">
              <a:solidFill>
                <a:schemeClr val="accent5">
                  <a:lumMod val="50000"/>
                </a:schemeClr>
              </a:solidFill>
              <a:latin typeface="Helvetica" charset="0"/>
              <a:ea typeface="Helvetica" charset="0"/>
              <a:cs typeface="Helvetica" charset="0"/>
            </a:endParaRPr>
          </a:p>
          <a:p>
            <a:pPr algn="just"/>
            <a:endParaRPr lang="en-US" sz="2400" dirty="0" smtClean="0"/>
          </a:p>
          <a:p>
            <a:pPr algn="just"/>
            <a:endParaRPr lang="en-US" sz="2400" dirty="0" smtClean="0">
              <a:solidFill>
                <a:schemeClr val="accent5">
                  <a:lumMod val="50000"/>
                </a:schemeClr>
              </a:solidFill>
              <a:latin typeface="Helvetica" charset="0"/>
              <a:ea typeface="Helvetica" charset="0"/>
              <a:cs typeface="Helvetica" charset="0"/>
            </a:endParaRPr>
          </a:p>
          <a:p>
            <a:pPr algn="just"/>
            <a:endParaRPr lang="en-US" sz="2400" dirty="0">
              <a:solidFill>
                <a:schemeClr val="accent5">
                  <a:lumMod val="50000"/>
                </a:schemeClr>
              </a:solidFill>
              <a:latin typeface="Helvetica" charset="0"/>
              <a:ea typeface="Helvetica" charset="0"/>
              <a:cs typeface="Helvetica" charset="0"/>
            </a:endParaRPr>
          </a:p>
        </p:txBody>
      </p:sp>
      <p:pic>
        <p:nvPicPr>
          <p:cNvPr id="24" name="Picture 23"/>
          <p:cNvPicPr>
            <a:picLocks noChangeAspect="1"/>
          </p:cNvPicPr>
          <p:nvPr/>
        </p:nvPicPr>
        <p:blipFill>
          <a:blip r:embed="rId5"/>
          <a:stretch>
            <a:fillRect/>
          </a:stretch>
        </p:blipFill>
        <p:spPr>
          <a:xfrm>
            <a:off x="10203121" y="16503062"/>
            <a:ext cx="3918732" cy="3113010"/>
          </a:xfrm>
          <a:prstGeom prst="rect">
            <a:avLst/>
          </a:prstGeom>
        </p:spPr>
      </p:pic>
      <p:sp>
        <p:nvSpPr>
          <p:cNvPr id="2" name="Rectangle 1"/>
          <p:cNvSpPr/>
          <p:nvPr/>
        </p:nvSpPr>
        <p:spPr>
          <a:xfrm>
            <a:off x="685389" y="12387466"/>
            <a:ext cx="9070379" cy="6948056"/>
          </a:xfrm>
          <a:prstGeom prst="rect">
            <a:avLst/>
          </a:prstGeom>
        </p:spPr>
        <p:txBody>
          <a:bodyPr wrap="square">
            <a:spAutoFit/>
          </a:bodyPr>
          <a:lstStyle/>
          <a:p>
            <a:pPr marL="285750" indent="-285750">
              <a:lnSpc>
                <a:spcPct val="150000"/>
              </a:lnSpc>
              <a:buFont typeface="Arial"/>
              <a:buChar char="•"/>
            </a:pPr>
            <a:r>
              <a:rPr lang="en-US" sz="2700" dirty="0">
                <a:solidFill>
                  <a:schemeClr val="tx2"/>
                </a:solidFill>
                <a:latin typeface="Helvetica" charset="0"/>
                <a:ea typeface="Helvetica" charset="0"/>
                <a:cs typeface="Helvetica" charset="0"/>
              </a:rPr>
              <a:t>Some models </a:t>
            </a:r>
            <a:r>
              <a:rPr lang="en-US" sz="2700" dirty="0" smtClean="0">
                <a:solidFill>
                  <a:schemeClr val="tx2"/>
                </a:solidFill>
                <a:latin typeface="Helvetica" charset="0"/>
                <a:ea typeface="Helvetica" charset="0"/>
                <a:cs typeface="Helvetica" charset="0"/>
              </a:rPr>
              <a:t>[1] predict </a:t>
            </a:r>
            <a:r>
              <a:rPr lang="en-US" sz="2700" dirty="0">
                <a:solidFill>
                  <a:schemeClr val="tx2"/>
                </a:solidFill>
                <a:latin typeface="Helvetica" charset="0"/>
                <a:ea typeface="Helvetica" charset="0"/>
                <a:cs typeface="Helvetica" charset="0"/>
              </a:rPr>
              <a:t>that fluctuations in initial conditions and interactions </a:t>
            </a:r>
            <a:r>
              <a:rPr lang="en-US" sz="2700" dirty="0" smtClean="0">
                <a:solidFill>
                  <a:schemeClr val="tx2"/>
                </a:solidFill>
                <a:latin typeface="Helvetica" charset="0"/>
                <a:ea typeface="Helvetica" charset="0"/>
                <a:cs typeface="Helvetica" charset="0"/>
              </a:rPr>
              <a:t>between </a:t>
            </a:r>
            <a:r>
              <a:rPr lang="en-US" sz="2700" i="1" dirty="0" smtClean="0">
                <a:solidFill>
                  <a:schemeClr val="tx2"/>
                </a:solidFill>
                <a:latin typeface="Helvetica" charset="0"/>
                <a:ea typeface="Helvetica" charset="0"/>
                <a:cs typeface="Helvetica" charset="0"/>
              </a:rPr>
              <a:t>D</a:t>
            </a:r>
            <a:r>
              <a:rPr lang="en-US" sz="2700" i="1" baseline="30000" dirty="0" smtClean="0">
                <a:solidFill>
                  <a:schemeClr val="tx2"/>
                </a:solidFill>
                <a:latin typeface="Helvetica" charset="0"/>
                <a:ea typeface="Helvetica" charset="0"/>
                <a:cs typeface="Helvetica" charset="0"/>
              </a:rPr>
              <a:t>0</a:t>
            </a:r>
            <a:r>
              <a:rPr lang="en-US" sz="2700" dirty="0" smtClean="0">
                <a:solidFill>
                  <a:schemeClr val="tx2"/>
                </a:solidFill>
                <a:latin typeface="Helvetica" charset="0"/>
                <a:ea typeface="Helvetica" charset="0"/>
                <a:cs typeface="Helvetica" charset="0"/>
              </a:rPr>
              <a:t> and the </a:t>
            </a:r>
            <a:r>
              <a:rPr lang="en-US" sz="2700" dirty="0">
                <a:solidFill>
                  <a:schemeClr val="tx2"/>
                </a:solidFill>
                <a:latin typeface="Helvetica" charset="0"/>
                <a:ea typeface="Helvetica" charset="0"/>
                <a:cs typeface="Helvetica" charset="0"/>
              </a:rPr>
              <a:t>medium could lead to a finite </a:t>
            </a:r>
            <a:r>
              <a:rPr lang="en-US" sz="2700" i="1" dirty="0">
                <a:solidFill>
                  <a:schemeClr val="tx2"/>
                </a:solidFill>
                <a:latin typeface="Helvetica" charset="0"/>
                <a:ea typeface="Helvetica" charset="0"/>
                <a:cs typeface="Helvetica" charset="0"/>
              </a:rPr>
              <a:t>D</a:t>
            </a:r>
            <a:r>
              <a:rPr lang="en-US" sz="2700" baseline="30000" dirty="0">
                <a:solidFill>
                  <a:schemeClr val="tx2"/>
                </a:solidFill>
                <a:latin typeface="Helvetica" charset="0"/>
                <a:ea typeface="Helvetica" charset="0"/>
                <a:cs typeface="Helvetica" charset="0"/>
              </a:rPr>
              <a:t>0</a:t>
            </a:r>
            <a:r>
              <a:rPr lang="en-US" sz="2700" dirty="0">
                <a:solidFill>
                  <a:schemeClr val="tx2"/>
                </a:solidFill>
                <a:latin typeface="Helvetica" charset="0"/>
                <a:ea typeface="Helvetica" charset="0"/>
                <a:cs typeface="Helvetica" charset="0"/>
              </a:rPr>
              <a:t> </a:t>
            </a:r>
            <a:r>
              <a:rPr lang="en-US" sz="2700" i="1" dirty="0" smtClean="0">
                <a:solidFill>
                  <a:schemeClr val="tx2"/>
                </a:solidFill>
                <a:latin typeface="Helvetica" charset="0"/>
                <a:ea typeface="Helvetica" charset="0"/>
                <a:cs typeface="Helvetica" charset="0"/>
              </a:rPr>
              <a:t>v</a:t>
            </a:r>
            <a:r>
              <a:rPr lang="en-US" sz="2700" i="1" baseline="-25000" dirty="0" smtClean="0">
                <a:solidFill>
                  <a:schemeClr val="tx2"/>
                </a:solidFill>
                <a:latin typeface="Helvetica" charset="0"/>
                <a:ea typeface="Helvetica" charset="0"/>
                <a:cs typeface="Helvetica" charset="0"/>
              </a:rPr>
              <a:t>3</a:t>
            </a:r>
            <a:r>
              <a:rPr lang="en-US" sz="2700" dirty="0" smtClean="0">
                <a:solidFill>
                  <a:schemeClr val="tx2"/>
                </a:solidFill>
                <a:latin typeface="Helvetica" charset="0"/>
                <a:ea typeface="Helvetica" charset="0"/>
                <a:cs typeface="Helvetica" charset="0"/>
              </a:rPr>
              <a:t>.</a:t>
            </a:r>
            <a:endParaRPr lang="en-US" sz="2700" i="1" baseline="-25000" dirty="0" smtClean="0">
              <a:solidFill>
                <a:schemeClr val="tx2"/>
              </a:solidFill>
              <a:latin typeface="Helvetica" charset="0"/>
              <a:ea typeface="Helvetica" charset="0"/>
              <a:cs typeface="Helvetica" charset="0"/>
            </a:endParaRPr>
          </a:p>
          <a:p>
            <a:pPr marL="285750" indent="-285750">
              <a:lnSpc>
                <a:spcPct val="150000"/>
              </a:lnSpc>
              <a:buFont typeface="Arial"/>
              <a:buChar char="•"/>
            </a:pPr>
            <a:r>
              <a:rPr lang="en-US" sz="2700" dirty="0" smtClean="0">
                <a:solidFill>
                  <a:schemeClr val="tx2"/>
                </a:solidFill>
                <a:latin typeface="Helvetica" charset="0"/>
                <a:ea typeface="Helvetica" charset="0"/>
                <a:cs typeface="Helvetica" charset="0"/>
              </a:rPr>
              <a:t>Models </a:t>
            </a:r>
            <a:r>
              <a:rPr lang="en-US" sz="2700" dirty="0">
                <a:solidFill>
                  <a:schemeClr val="tx2"/>
                </a:solidFill>
                <a:latin typeface="Helvetica" charset="0"/>
                <a:ea typeface="Helvetica" charset="0"/>
                <a:cs typeface="Helvetica" charset="0"/>
              </a:rPr>
              <a:t>suggest that a QGP with higher temperature/ larger volume will transfer more bulk flow to heavy quarks</a:t>
            </a:r>
            <a:r>
              <a:rPr lang="en-US" sz="2700" dirty="0" smtClean="0">
                <a:solidFill>
                  <a:schemeClr val="tx2"/>
                </a:solidFill>
                <a:latin typeface="Helvetica" charset="0"/>
                <a:ea typeface="Helvetica" charset="0"/>
                <a:cs typeface="Helvetica" charset="0"/>
              </a:rPr>
              <a:t>.</a:t>
            </a:r>
            <a:endParaRPr lang="en-US" sz="2700" dirty="0">
              <a:solidFill>
                <a:schemeClr val="tx2"/>
              </a:solidFill>
              <a:latin typeface="Helvetica" charset="0"/>
              <a:ea typeface="Helvetica" charset="0"/>
              <a:cs typeface="Helvetica" charset="0"/>
            </a:endParaRPr>
          </a:p>
          <a:p>
            <a:pPr marL="285750" indent="-285750">
              <a:lnSpc>
                <a:spcPct val="150000"/>
              </a:lnSpc>
              <a:buFont typeface="Arial"/>
              <a:buChar char="•"/>
            </a:pPr>
            <a:r>
              <a:rPr lang="en-US" sz="2700" dirty="0">
                <a:solidFill>
                  <a:schemeClr val="tx2"/>
                </a:solidFill>
                <a:latin typeface="Helvetica" charset="0"/>
                <a:ea typeface="Helvetica" charset="0"/>
                <a:cs typeface="Helvetica" charset="0"/>
              </a:rPr>
              <a:t>This trend will be observable in </a:t>
            </a:r>
            <a:r>
              <a:rPr lang="en-US" sz="2700" dirty="0" smtClean="0">
                <a:solidFill>
                  <a:schemeClr val="tx2"/>
                </a:solidFill>
                <a:latin typeface="Helvetica" charset="0"/>
                <a:ea typeface="Helvetica" charset="0"/>
                <a:cs typeface="Helvetica" charset="0"/>
              </a:rPr>
              <a:t>comparing the </a:t>
            </a:r>
            <a:r>
              <a:rPr lang="en-US" sz="2700" dirty="0">
                <a:solidFill>
                  <a:schemeClr val="tx2"/>
                </a:solidFill>
                <a:latin typeface="Helvetica" charset="0"/>
                <a:ea typeface="Helvetica" charset="0"/>
                <a:cs typeface="Helvetica" charset="0"/>
              </a:rPr>
              <a:t>centrality dependence </a:t>
            </a:r>
            <a:r>
              <a:rPr lang="en-US" sz="2700" dirty="0" smtClean="0">
                <a:solidFill>
                  <a:schemeClr val="tx2"/>
                </a:solidFill>
                <a:latin typeface="Helvetica" charset="0"/>
                <a:ea typeface="Helvetica" charset="0"/>
                <a:cs typeface="Helvetica" charset="0"/>
              </a:rPr>
              <a:t>of </a:t>
            </a:r>
            <a:r>
              <a:rPr lang="en-US" sz="2700" i="1" dirty="0" smtClean="0">
                <a:solidFill>
                  <a:schemeClr val="tx2"/>
                </a:solidFill>
                <a:latin typeface="Helvetica" charset="0"/>
                <a:ea typeface="Helvetica" charset="0"/>
                <a:cs typeface="Helvetica" charset="0"/>
              </a:rPr>
              <a:t>v</a:t>
            </a:r>
            <a:r>
              <a:rPr lang="en-US" sz="2700" i="1" baseline="-25000" dirty="0" smtClean="0">
                <a:solidFill>
                  <a:schemeClr val="tx2"/>
                </a:solidFill>
                <a:latin typeface="Helvetica" charset="0"/>
                <a:ea typeface="Helvetica" charset="0"/>
                <a:cs typeface="Helvetica" charset="0"/>
              </a:rPr>
              <a:t>3</a:t>
            </a:r>
            <a:r>
              <a:rPr lang="en-US" sz="2700" dirty="0" smtClean="0">
                <a:solidFill>
                  <a:schemeClr val="tx2"/>
                </a:solidFill>
                <a:latin typeface="Helvetica" charset="0"/>
                <a:ea typeface="Helvetica" charset="0"/>
                <a:cs typeface="Helvetica" charset="0"/>
              </a:rPr>
              <a:t>/</a:t>
            </a:r>
            <a:r>
              <a:rPr lang="el-GR" sz="2700" dirty="0">
                <a:solidFill>
                  <a:schemeClr val="tx2"/>
                </a:solidFill>
                <a:latin typeface="Helvetica" charset="0"/>
                <a:ea typeface="Helvetica" charset="0"/>
                <a:cs typeface="Helvetica" charset="0"/>
              </a:rPr>
              <a:t>ε</a:t>
            </a:r>
            <a:r>
              <a:rPr lang="en-US" sz="2700" i="1" dirty="0">
                <a:solidFill>
                  <a:schemeClr val="tx2"/>
                </a:solidFill>
                <a:latin typeface="Helvetica" charset="0"/>
                <a:ea typeface="Helvetica" charset="0"/>
                <a:cs typeface="Helvetica" charset="0"/>
              </a:rPr>
              <a:t> </a:t>
            </a:r>
            <a:r>
              <a:rPr lang="en-US" sz="2700" dirty="0" smtClean="0">
                <a:solidFill>
                  <a:schemeClr val="tx2"/>
                </a:solidFill>
                <a:latin typeface="Helvetica" charset="0"/>
                <a:ea typeface="Helvetica" charset="0"/>
                <a:cs typeface="Helvetica" charset="0"/>
              </a:rPr>
              <a:t>between light and heavy quarks.</a:t>
            </a:r>
          </a:p>
          <a:p>
            <a:pPr marL="285750" indent="-285750">
              <a:lnSpc>
                <a:spcPct val="150000"/>
              </a:lnSpc>
              <a:buFont typeface="Arial"/>
              <a:buChar char="•"/>
            </a:pPr>
            <a:r>
              <a:rPr lang="en-US" sz="2700" dirty="0" smtClean="0">
                <a:solidFill>
                  <a:schemeClr val="tx2"/>
                </a:solidFill>
                <a:latin typeface="Helvetica" charset="0"/>
                <a:ea typeface="Helvetica" charset="0"/>
                <a:cs typeface="Helvetica" charset="0"/>
              </a:rPr>
              <a:t>The Heavy Flavor Tracker (HFT) was designed </a:t>
            </a:r>
            <a:r>
              <a:rPr lang="en-US" sz="2700" dirty="0">
                <a:solidFill>
                  <a:schemeClr val="tx2"/>
                </a:solidFill>
                <a:latin typeface="Helvetica" charset="0"/>
                <a:ea typeface="Helvetica" charset="0"/>
                <a:cs typeface="Helvetica" charset="0"/>
              </a:rPr>
              <a:t>to detect heavy flavor </a:t>
            </a:r>
            <a:r>
              <a:rPr lang="en-US" sz="2700" dirty="0" smtClean="0">
                <a:solidFill>
                  <a:schemeClr val="tx2"/>
                </a:solidFill>
                <a:latin typeface="Helvetica" charset="0"/>
                <a:ea typeface="Helvetica" charset="0"/>
                <a:cs typeface="Helvetica" charset="0"/>
              </a:rPr>
              <a:t>particles through </a:t>
            </a:r>
            <a:r>
              <a:rPr lang="en-US" sz="2700" dirty="0">
                <a:solidFill>
                  <a:schemeClr val="tx2"/>
                </a:solidFill>
                <a:latin typeface="Helvetica" charset="0"/>
                <a:ea typeface="Helvetica" charset="0"/>
                <a:cs typeface="Helvetica" charset="0"/>
              </a:rPr>
              <a:t>direct topological reconstruction of displaced </a:t>
            </a:r>
            <a:r>
              <a:rPr lang="en-US" sz="2700" dirty="0" smtClean="0">
                <a:solidFill>
                  <a:schemeClr val="tx2"/>
                </a:solidFill>
                <a:latin typeface="Helvetica" charset="0"/>
                <a:ea typeface="Helvetica" charset="0"/>
                <a:cs typeface="Helvetica" charset="0"/>
              </a:rPr>
              <a:t>vertices.</a:t>
            </a:r>
            <a:endParaRPr lang="en-US" sz="2700" dirty="0">
              <a:solidFill>
                <a:schemeClr val="tx2"/>
              </a:solidFill>
              <a:latin typeface="Helvetica" charset="0"/>
              <a:ea typeface="Helvetica" charset="0"/>
              <a:cs typeface="Helvetica" charset="0"/>
            </a:endParaRPr>
          </a:p>
        </p:txBody>
      </p:sp>
      <p:sp>
        <p:nvSpPr>
          <p:cNvPr id="3" name="TextBox 2"/>
          <p:cNvSpPr txBox="1"/>
          <p:nvPr/>
        </p:nvSpPr>
        <p:spPr>
          <a:xfrm>
            <a:off x="6404742" y="11905491"/>
            <a:ext cx="2470548" cy="640945"/>
          </a:xfrm>
          <a:prstGeom prst="rect">
            <a:avLst/>
          </a:prstGeom>
          <a:noFill/>
        </p:spPr>
        <p:txBody>
          <a:bodyPr wrap="none" rtlCol="0">
            <a:spAutoFit/>
          </a:bodyPr>
          <a:lstStyle/>
          <a:p>
            <a:r>
              <a:rPr lang="en-US" sz="3600" b="1" dirty="0" smtClean="0">
                <a:solidFill>
                  <a:schemeClr val="tx2"/>
                </a:solidFill>
                <a:latin typeface="Helvetica" charset="0"/>
                <a:ea typeface="Helvetica" charset="0"/>
                <a:cs typeface="Helvetica" charset="0"/>
              </a:rPr>
              <a:t>Motivation</a:t>
            </a:r>
            <a:endParaRPr lang="en-US" sz="3600" b="1" dirty="0">
              <a:solidFill>
                <a:schemeClr val="tx2"/>
              </a:solidFill>
              <a:latin typeface="Helvetica" charset="0"/>
              <a:ea typeface="Helvetica" charset="0"/>
              <a:cs typeface="Helvetica" charset="0"/>
            </a:endParaRPr>
          </a:p>
        </p:txBody>
      </p:sp>
      <p:sp>
        <p:nvSpPr>
          <p:cNvPr id="31" name="Rectangle 10"/>
          <p:cNvSpPr>
            <a:spLocks noChangeArrowheads="1"/>
          </p:cNvSpPr>
          <p:nvPr/>
        </p:nvSpPr>
        <p:spPr bwMode="auto">
          <a:xfrm>
            <a:off x="9021415" y="15520961"/>
            <a:ext cx="7223536" cy="893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028700" lvl="1">
              <a:lnSpc>
                <a:spcPct val="150000"/>
              </a:lnSpc>
              <a:buFont typeface="Arial" charset="0"/>
              <a:buChar char="•"/>
            </a:pPr>
            <a:r>
              <a:rPr lang="en-US" altLang="zh-CN" sz="1200" b="1" dirty="0">
                <a:solidFill>
                  <a:srgbClr val="17375E"/>
                </a:solidFill>
                <a:latin typeface="Helvetica" charset="0"/>
                <a:ea typeface="Helvetica" charset="0"/>
                <a:cs typeface="Helvetica" charset="0"/>
              </a:rPr>
              <a:t>D</a:t>
            </a:r>
            <a:r>
              <a:rPr lang="en-US" altLang="zh-CN" sz="1200" b="1" baseline="30000" dirty="0">
                <a:solidFill>
                  <a:srgbClr val="17375E"/>
                </a:solidFill>
                <a:latin typeface="Helvetica" charset="0"/>
                <a:ea typeface="Helvetica" charset="0"/>
                <a:cs typeface="Helvetica" charset="0"/>
              </a:rPr>
              <a:t>0</a:t>
            </a:r>
            <a:r>
              <a:rPr lang="en-US" altLang="zh-CN" sz="1200" b="1" dirty="0">
                <a:solidFill>
                  <a:srgbClr val="17375E"/>
                </a:solidFill>
                <a:latin typeface="Helvetica" charset="0"/>
                <a:ea typeface="Helvetica" charset="0"/>
                <a:cs typeface="Helvetica" charset="0"/>
              </a:rPr>
              <a:t> 	→ </a:t>
            </a:r>
            <a:r>
              <a:rPr lang="en-US" altLang="zh-CN" sz="1200" b="1" dirty="0" smtClean="0">
                <a:solidFill>
                  <a:srgbClr val="17375E"/>
                </a:solidFill>
                <a:latin typeface="Helvetica" charset="0"/>
                <a:ea typeface="Helvetica" charset="0"/>
                <a:cs typeface="Helvetica" charset="0"/>
              </a:rPr>
              <a:t>K</a:t>
            </a:r>
            <a:r>
              <a:rPr lang="en-US" altLang="zh-CN" sz="1200" b="1" baseline="30000" dirty="0" smtClean="0">
                <a:solidFill>
                  <a:srgbClr val="17375E"/>
                </a:solidFill>
                <a:latin typeface="Helvetica" charset="0"/>
                <a:ea typeface="Helvetica" charset="0"/>
                <a:cs typeface="Helvetica" charset="0"/>
              </a:rPr>
              <a:t>- </a:t>
            </a:r>
            <a:r>
              <a:rPr lang="en-US" altLang="zh-CN" sz="1200" b="1" dirty="0" smtClean="0">
                <a:solidFill>
                  <a:srgbClr val="17375E"/>
                </a:solidFill>
                <a:latin typeface="Helvetica" charset="0"/>
                <a:ea typeface="Helvetica" charset="0"/>
                <a:cs typeface="Helvetica" charset="0"/>
              </a:rPr>
              <a:t>π</a:t>
            </a:r>
            <a:r>
              <a:rPr lang="en-US" altLang="zh-CN" sz="1200" b="1" baseline="30000" dirty="0" smtClean="0">
                <a:solidFill>
                  <a:srgbClr val="17375E"/>
                </a:solidFill>
                <a:latin typeface="Helvetica" charset="0"/>
                <a:ea typeface="Helvetica" charset="0"/>
                <a:cs typeface="Helvetica" charset="0"/>
              </a:rPr>
              <a:t>+	</a:t>
            </a:r>
            <a:r>
              <a:rPr lang="en-US" altLang="zh-CN" sz="1200" b="1" dirty="0" smtClean="0">
                <a:solidFill>
                  <a:srgbClr val="17375E"/>
                </a:solidFill>
                <a:latin typeface="Helvetica" charset="0"/>
                <a:ea typeface="Helvetica" charset="0"/>
                <a:cs typeface="Helvetica" charset="0"/>
              </a:rPr>
              <a:t>BR </a:t>
            </a:r>
            <a:r>
              <a:rPr lang="en-US" altLang="zh-CN" sz="1200" b="1" dirty="0">
                <a:solidFill>
                  <a:srgbClr val="17375E"/>
                </a:solidFill>
                <a:latin typeface="Helvetica" charset="0"/>
                <a:ea typeface="Helvetica" charset="0"/>
                <a:cs typeface="Helvetica" charset="0"/>
              </a:rPr>
              <a:t>= 3.83 </a:t>
            </a:r>
            <a:r>
              <a:rPr lang="en-US" altLang="zh-CN" sz="1200" b="1" dirty="0" smtClean="0">
                <a:solidFill>
                  <a:srgbClr val="17375E"/>
                </a:solidFill>
                <a:latin typeface="Helvetica" charset="0"/>
                <a:ea typeface="Helvetica" charset="0"/>
                <a:cs typeface="Helvetica" charset="0"/>
              </a:rPr>
              <a:t>%, </a:t>
            </a:r>
            <a:r>
              <a:rPr lang="en-US" altLang="zh-CN" sz="1200" b="1" dirty="0" err="1" smtClean="0">
                <a:solidFill>
                  <a:srgbClr val="17375E"/>
                </a:solidFill>
                <a:latin typeface="Helvetica" charset="0"/>
                <a:ea typeface="Helvetica" charset="0"/>
                <a:cs typeface="Helvetica" charset="0"/>
              </a:rPr>
              <a:t>cτ</a:t>
            </a:r>
            <a:r>
              <a:rPr lang="en-US" altLang="zh-CN" sz="1200" b="1" dirty="0" smtClean="0">
                <a:solidFill>
                  <a:srgbClr val="17375E"/>
                </a:solidFill>
                <a:latin typeface="Helvetica" charset="0"/>
                <a:ea typeface="Helvetica" charset="0"/>
                <a:cs typeface="Helvetica" charset="0"/>
              </a:rPr>
              <a:t> </a:t>
            </a:r>
            <a:r>
              <a:rPr lang="en-US" altLang="zh-CN" sz="1200" b="1" dirty="0">
                <a:solidFill>
                  <a:srgbClr val="17375E"/>
                </a:solidFill>
                <a:latin typeface="Helvetica" charset="0"/>
                <a:ea typeface="Helvetica" charset="0"/>
                <a:cs typeface="Helvetica" charset="0"/>
              </a:rPr>
              <a:t>~ 120 </a:t>
            </a:r>
            <a:r>
              <a:rPr lang="en-US" altLang="zh-CN" sz="1200" b="1" dirty="0" err="1">
                <a:solidFill>
                  <a:srgbClr val="17375E"/>
                </a:solidFill>
                <a:latin typeface="Helvetica" charset="0"/>
                <a:ea typeface="Helvetica" charset="0"/>
                <a:cs typeface="Helvetica" charset="0"/>
              </a:rPr>
              <a:t>μm</a:t>
            </a:r>
            <a:endParaRPr lang="en-US" altLang="zh-CN" sz="1200" b="1" dirty="0">
              <a:solidFill>
                <a:srgbClr val="17375E"/>
              </a:solidFill>
              <a:latin typeface="Helvetica" charset="0"/>
              <a:ea typeface="Helvetica" charset="0"/>
              <a:cs typeface="Helvetica" charset="0"/>
            </a:endParaRPr>
          </a:p>
          <a:p>
            <a:pPr marL="1028700" lvl="1">
              <a:lnSpc>
                <a:spcPct val="150000"/>
              </a:lnSpc>
              <a:buFont typeface="Arial" charset="0"/>
              <a:buChar char="•"/>
            </a:pPr>
            <a:r>
              <a:rPr lang="el-GR" altLang="zh-CN" sz="1200" b="1" dirty="0" smtClean="0">
                <a:solidFill>
                  <a:srgbClr val="17375E"/>
                </a:solidFill>
                <a:latin typeface="Helvetica" charset="0"/>
                <a:ea typeface="Helvetica" charset="0"/>
                <a:cs typeface="Helvetica" charset="0"/>
              </a:rPr>
              <a:t>Λ</a:t>
            </a:r>
            <a:r>
              <a:rPr lang="en-US" altLang="zh-CN" sz="1200" b="1" baseline="-25000" dirty="0" smtClean="0">
                <a:solidFill>
                  <a:srgbClr val="17375E"/>
                </a:solidFill>
                <a:latin typeface="Helvetica" charset="0"/>
                <a:ea typeface="Helvetica" charset="0"/>
                <a:cs typeface="Helvetica" charset="0"/>
              </a:rPr>
              <a:t>c</a:t>
            </a:r>
            <a:r>
              <a:rPr lang="en-US" altLang="zh-CN" sz="1200" b="1" dirty="0" smtClean="0">
                <a:solidFill>
                  <a:srgbClr val="17375E"/>
                </a:solidFill>
                <a:latin typeface="Helvetica" charset="0"/>
                <a:ea typeface="Helvetica" charset="0"/>
                <a:cs typeface="Helvetica" charset="0"/>
              </a:rPr>
              <a:t>	</a:t>
            </a:r>
            <a:r>
              <a:rPr lang="en-US" altLang="zh-CN" sz="1200" b="1" dirty="0">
                <a:solidFill>
                  <a:srgbClr val="17375E"/>
                </a:solidFill>
                <a:latin typeface="Helvetica" charset="0"/>
                <a:ea typeface="Helvetica" charset="0"/>
                <a:cs typeface="Helvetica" charset="0"/>
              </a:rPr>
              <a:t>→ p K</a:t>
            </a:r>
            <a:r>
              <a:rPr lang="en-US" altLang="zh-CN" sz="1200" b="1" baseline="30000" dirty="0">
                <a:solidFill>
                  <a:srgbClr val="17375E"/>
                </a:solidFill>
                <a:latin typeface="Helvetica" charset="0"/>
                <a:ea typeface="Helvetica" charset="0"/>
                <a:cs typeface="Helvetica" charset="0"/>
              </a:rPr>
              <a:t>- </a:t>
            </a:r>
            <a:r>
              <a:rPr lang="en-US" altLang="zh-CN" sz="1200" b="1" dirty="0">
                <a:solidFill>
                  <a:srgbClr val="17375E"/>
                </a:solidFill>
                <a:latin typeface="Helvetica" charset="0"/>
                <a:ea typeface="Helvetica" charset="0"/>
                <a:cs typeface="Helvetica" charset="0"/>
              </a:rPr>
              <a:t>π</a:t>
            </a:r>
            <a:r>
              <a:rPr lang="en-US" altLang="zh-CN" sz="1200" b="1" baseline="30000" dirty="0">
                <a:solidFill>
                  <a:srgbClr val="17375E"/>
                </a:solidFill>
                <a:latin typeface="Helvetica" charset="0"/>
                <a:ea typeface="Helvetica" charset="0"/>
                <a:cs typeface="Helvetica" charset="0"/>
              </a:rPr>
              <a:t>+</a:t>
            </a:r>
            <a:r>
              <a:rPr lang="en-US" altLang="zh-CN" sz="1200" b="1" dirty="0">
                <a:solidFill>
                  <a:srgbClr val="17375E"/>
                </a:solidFill>
                <a:latin typeface="Helvetica" charset="0"/>
                <a:ea typeface="Helvetica" charset="0"/>
                <a:cs typeface="Helvetica" charset="0"/>
              </a:rPr>
              <a:t>	</a:t>
            </a:r>
            <a:r>
              <a:rPr lang="en-US" altLang="zh-CN" sz="1200" b="1" dirty="0" smtClean="0">
                <a:solidFill>
                  <a:srgbClr val="17375E"/>
                </a:solidFill>
                <a:latin typeface="Helvetica" charset="0"/>
                <a:ea typeface="Helvetica" charset="0"/>
                <a:cs typeface="Helvetica" charset="0"/>
              </a:rPr>
              <a:t>BR </a:t>
            </a:r>
            <a:r>
              <a:rPr lang="en-US" altLang="zh-CN" sz="1200" b="1" dirty="0">
                <a:solidFill>
                  <a:srgbClr val="17375E"/>
                </a:solidFill>
                <a:latin typeface="Helvetica" charset="0"/>
                <a:ea typeface="Helvetica" charset="0"/>
                <a:cs typeface="Helvetica" charset="0"/>
              </a:rPr>
              <a:t>= 5.0 </a:t>
            </a:r>
            <a:r>
              <a:rPr lang="en-US" altLang="zh-CN" sz="1200" b="1" dirty="0" smtClean="0">
                <a:solidFill>
                  <a:srgbClr val="17375E"/>
                </a:solidFill>
                <a:latin typeface="Helvetica" charset="0"/>
                <a:ea typeface="Helvetica" charset="0"/>
                <a:cs typeface="Helvetica" charset="0"/>
              </a:rPr>
              <a:t>%, </a:t>
            </a:r>
            <a:r>
              <a:rPr lang="en-US" altLang="zh-CN" sz="1200" b="1" dirty="0" err="1" smtClean="0">
                <a:solidFill>
                  <a:srgbClr val="17375E"/>
                </a:solidFill>
                <a:latin typeface="Helvetica" charset="0"/>
                <a:ea typeface="Helvetica" charset="0"/>
                <a:cs typeface="Helvetica" charset="0"/>
              </a:rPr>
              <a:t>cτ</a:t>
            </a:r>
            <a:r>
              <a:rPr lang="en-US" altLang="zh-CN" sz="1200" b="1" dirty="0" smtClean="0">
                <a:solidFill>
                  <a:srgbClr val="17375E"/>
                </a:solidFill>
                <a:latin typeface="Helvetica" charset="0"/>
                <a:ea typeface="Helvetica" charset="0"/>
                <a:cs typeface="Helvetica" charset="0"/>
              </a:rPr>
              <a:t> </a:t>
            </a:r>
            <a:r>
              <a:rPr lang="en-US" altLang="zh-CN" sz="1200" b="1" dirty="0">
                <a:solidFill>
                  <a:srgbClr val="17375E"/>
                </a:solidFill>
                <a:latin typeface="Helvetica" charset="0"/>
                <a:ea typeface="Helvetica" charset="0"/>
                <a:cs typeface="Helvetica" charset="0"/>
              </a:rPr>
              <a:t>~ 60 </a:t>
            </a:r>
            <a:r>
              <a:rPr lang="en-US" altLang="zh-CN" sz="1200" b="1" dirty="0" err="1" smtClean="0">
                <a:solidFill>
                  <a:srgbClr val="17375E"/>
                </a:solidFill>
                <a:latin typeface="Helvetica" charset="0"/>
                <a:ea typeface="Helvetica" charset="0"/>
                <a:cs typeface="Helvetica" charset="0"/>
              </a:rPr>
              <a:t>μm</a:t>
            </a:r>
            <a:endParaRPr lang="en-US" altLang="zh-CN" sz="1200" b="1" dirty="0" smtClean="0">
              <a:solidFill>
                <a:srgbClr val="17375E"/>
              </a:solidFill>
              <a:latin typeface="Helvetica" charset="0"/>
              <a:ea typeface="Helvetica" charset="0"/>
              <a:cs typeface="Helvetica" charset="0"/>
            </a:endParaRPr>
          </a:p>
          <a:p>
            <a:pPr marL="1028700" lvl="1">
              <a:lnSpc>
                <a:spcPct val="150000"/>
              </a:lnSpc>
              <a:buFont typeface="Arial" charset="0"/>
              <a:buChar char="•"/>
            </a:pPr>
            <a:r>
              <a:rPr lang="en-US" altLang="zh-CN" sz="1200" b="1" dirty="0" smtClean="0">
                <a:solidFill>
                  <a:srgbClr val="17375E"/>
                </a:solidFill>
                <a:latin typeface="Helvetica" charset="0"/>
                <a:ea typeface="Helvetica" charset="0"/>
                <a:cs typeface="Helvetica" charset="0"/>
              </a:rPr>
              <a:t>B </a:t>
            </a:r>
            <a:r>
              <a:rPr lang="en-US" altLang="zh-CN" sz="1200" b="1" dirty="0">
                <a:solidFill>
                  <a:srgbClr val="17375E"/>
                </a:solidFill>
                <a:latin typeface="Helvetica" charset="0"/>
                <a:ea typeface="Helvetica" charset="0"/>
                <a:cs typeface="Helvetica" charset="0"/>
              </a:rPr>
              <a:t>mesons → J/</a:t>
            </a:r>
            <a:r>
              <a:rPr lang="en-US" altLang="zh-CN" sz="1200" b="1" dirty="0" err="1">
                <a:solidFill>
                  <a:srgbClr val="17375E"/>
                </a:solidFill>
                <a:latin typeface="Helvetica" charset="0"/>
                <a:ea typeface="Helvetica" charset="0"/>
                <a:cs typeface="Helvetica" charset="0"/>
              </a:rPr>
              <a:t>ψ</a:t>
            </a:r>
            <a:r>
              <a:rPr lang="en-US" altLang="zh-CN" sz="1200" b="1" dirty="0">
                <a:solidFill>
                  <a:srgbClr val="17375E"/>
                </a:solidFill>
                <a:latin typeface="Helvetica" charset="0"/>
                <a:ea typeface="Helvetica" charset="0"/>
                <a:cs typeface="Helvetica" charset="0"/>
              </a:rPr>
              <a:t> + X   or   e + X      </a:t>
            </a:r>
            <a:r>
              <a:rPr lang="en-US" altLang="zh-CN" sz="1200" b="1" dirty="0" smtClean="0">
                <a:solidFill>
                  <a:srgbClr val="17375E"/>
                </a:solidFill>
                <a:latin typeface="Helvetica" charset="0"/>
                <a:ea typeface="Helvetica" charset="0"/>
                <a:cs typeface="Helvetica" charset="0"/>
              </a:rPr>
              <a:t>  </a:t>
            </a:r>
            <a:r>
              <a:rPr lang="en-US" altLang="zh-CN" sz="1200" b="1" dirty="0" err="1" smtClean="0">
                <a:solidFill>
                  <a:srgbClr val="17375E"/>
                </a:solidFill>
                <a:latin typeface="Helvetica" charset="0"/>
                <a:ea typeface="Helvetica" charset="0"/>
                <a:cs typeface="Helvetica" charset="0"/>
              </a:rPr>
              <a:t>cτ</a:t>
            </a:r>
            <a:r>
              <a:rPr lang="en-US" altLang="zh-CN" sz="1200" b="1" dirty="0" smtClean="0">
                <a:solidFill>
                  <a:srgbClr val="17375E"/>
                </a:solidFill>
                <a:latin typeface="Helvetica" charset="0"/>
                <a:ea typeface="Helvetica" charset="0"/>
                <a:cs typeface="Helvetica" charset="0"/>
              </a:rPr>
              <a:t> </a:t>
            </a:r>
            <a:r>
              <a:rPr lang="en-US" altLang="zh-CN" sz="1200" b="1" dirty="0">
                <a:solidFill>
                  <a:srgbClr val="17375E"/>
                </a:solidFill>
                <a:latin typeface="Helvetica" charset="0"/>
                <a:ea typeface="Helvetica" charset="0"/>
                <a:cs typeface="Helvetica" charset="0"/>
              </a:rPr>
              <a:t>~ 500 </a:t>
            </a:r>
            <a:r>
              <a:rPr lang="en-US" altLang="zh-CN" sz="1200" b="1" dirty="0" err="1">
                <a:solidFill>
                  <a:srgbClr val="17375E"/>
                </a:solidFill>
                <a:latin typeface="Helvetica" charset="0"/>
                <a:ea typeface="Helvetica" charset="0"/>
                <a:cs typeface="Helvetica" charset="0"/>
              </a:rPr>
              <a:t>μm</a:t>
            </a:r>
            <a:endParaRPr lang="en-US" altLang="zh-CN" sz="1200" b="1" dirty="0">
              <a:solidFill>
                <a:srgbClr val="17375E"/>
              </a:solidFill>
              <a:latin typeface="Helvetica" charset="0"/>
              <a:ea typeface="Helvetica" charset="0"/>
              <a:cs typeface="Helvetica" charset="0"/>
            </a:endParaRPr>
          </a:p>
        </p:txBody>
      </p:sp>
      <p:pic>
        <p:nvPicPr>
          <p:cNvPr id="34"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63247" y="11677409"/>
            <a:ext cx="3598481" cy="3112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p:cNvPicPr>
            <a:picLocks noChangeAspect="1"/>
          </p:cNvPicPr>
          <p:nvPr/>
        </p:nvPicPr>
        <p:blipFill>
          <a:blip r:embed="rId7"/>
          <a:stretch>
            <a:fillRect/>
          </a:stretch>
        </p:blipFill>
        <p:spPr>
          <a:xfrm>
            <a:off x="7227723" y="20629840"/>
            <a:ext cx="6803027" cy="5102270"/>
          </a:xfrm>
          <a:prstGeom prst="rect">
            <a:avLst/>
          </a:prstGeom>
        </p:spPr>
      </p:pic>
      <p:sp>
        <p:nvSpPr>
          <p:cNvPr id="36" name="TextBox 35"/>
          <p:cNvSpPr txBox="1"/>
          <p:nvPr/>
        </p:nvSpPr>
        <p:spPr>
          <a:xfrm>
            <a:off x="1128493" y="25910577"/>
            <a:ext cx="12993360" cy="5078313"/>
          </a:xfrm>
          <a:prstGeom prst="rect">
            <a:avLst/>
          </a:prstGeom>
          <a:noFill/>
        </p:spPr>
        <p:txBody>
          <a:bodyPr wrap="square">
            <a:spAutoFit/>
          </a:bodyPr>
          <a:lstStyle/>
          <a:p>
            <a:pPr algn="just">
              <a:lnSpc>
                <a:spcPct val="150000"/>
              </a:lnSpc>
              <a:defRPr/>
            </a:pPr>
            <a:r>
              <a:rPr lang="en-US" sz="2400" b="0" dirty="0" smtClean="0">
                <a:solidFill>
                  <a:schemeClr val="tx2"/>
                </a:solidFill>
                <a:latin typeface="Helvetica" charset="0"/>
                <a:ea typeface="Helvetica" charset="0"/>
                <a:cs typeface="Helvetica" charset="0"/>
              </a:rPr>
              <a:t>The STAR HFT consists of three subassemblies with the purpose of gradually improving the track pointing resolution to be able to distinguish decay vertices. </a:t>
            </a:r>
          </a:p>
          <a:p>
            <a:pPr marL="285750" indent="-285750" algn="just">
              <a:lnSpc>
                <a:spcPct val="150000"/>
              </a:lnSpc>
              <a:buFont typeface="Arial"/>
              <a:buChar char="•"/>
              <a:defRPr/>
            </a:pPr>
            <a:r>
              <a:rPr lang="en-US" sz="2400" b="1" dirty="0" smtClean="0">
                <a:solidFill>
                  <a:schemeClr val="tx2"/>
                </a:solidFill>
                <a:latin typeface="Helvetica" charset="0"/>
                <a:ea typeface="Helvetica" charset="0"/>
                <a:cs typeface="Helvetica" charset="0"/>
              </a:rPr>
              <a:t>SSD</a:t>
            </a:r>
            <a:r>
              <a:rPr lang="en-US" sz="2400" b="0" dirty="0" smtClean="0">
                <a:solidFill>
                  <a:schemeClr val="tx2"/>
                </a:solidFill>
                <a:latin typeface="Helvetica" charset="0"/>
                <a:ea typeface="Helvetica" charset="0"/>
                <a:cs typeface="Helvetica" charset="0"/>
              </a:rPr>
              <a:t>: the Silicon </a:t>
            </a:r>
            <a:r>
              <a:rPr lang="en-US" sz="2400" dirty="0">
                <a:solidFill>
                  <a:schemeClr val="tx2"/>
                </a:solidFill>
                <a:latin typeface="Helvetica" charset="0"/>
                <a:ea typeface="Helvetica" charset="0"/>
                <a:cs typeface="Helvetica" charset="0"/>
              </a:rPr>
              <a:t>S</a:t>
            </a:r>
            <a:r>
              <a:rPr lang="en-US" sz="2400" b="0" dirty="0" smtClean="0">
                <a:solidFill>
                  <a:schemeClr val="tx2"/>
                </a:solidFill>
                <a:latin typeface="Helvetica" charset="0"/>
                <a:ea typeface="Helvetica" charset="0"/>
                <a:cs typeface="Helvetica" charset="0"/>
              </a:rPr>
              <a:t>trip Detector consists of a </a:t>
            </a:r>
            <a:r>
              <a:rPr lang="en-US" sz="2400" b="0" dirty="0">
                <a:solidFill>
                  <a:schemeClr val="tx2"/>
                </a:solidFill>
                <a:latin typeface="Helvetica" charset="0"/>
                <a:ea typeface="Helvetica" charset="0"/>
                <a:cs typeface="Helvetica" charset="0"/>
              </a:rPr>
              <a:t>single layer </a:t>
            </a:r>
            <a:r>
              <a:rPr lang="en-US" sz="2400" b="0" dirty="0" smtClean="0">
                <a:solidFill>
                  <a:schemeClr val="tx2"/>
                </a:solidFill>
                <a:latin typeface="Helvetica" charset="0"/>
                <a:ea typeface="Helvetica" charset="0"/>
                <a:cs typeface="Helvetica" charset="0"/>
              </a:rPr>
              <a:t>of double-sided silicon </a:t>
            </a:r>
            <a:r>
              <a:rPr lang="en-US" sz="2400" b="0" dirty="0">
                <a:solidFill>
                  <a:schemeClr val="tx2"/>
                </a:solidFill>
                <a:latin typeface="Helvetica" charset="0"/>
                <a:ea typeface="Helvetica" charset="0"/>
                <a:cs typeface="Helvetica" charset="0"/>
              </a:rPr>
              <a:t>strips </a:t>
            </a:r>
            <a:r>
              <a:rPr lang="en-US" sz="2400" dirty="0" smtClean="0">
                <a:solidFill>
                  <a:schemeClr val="tx2"/>
                </a:solidFill>
                <a:latin typeface="Helvetica" charset="0"/>
                <a:ea typeface="Helvetica" charset="0"/>
                <a:cs typeface="Helvetica" charset="0"/>
              </a:rPr>
              <a:t>sensors</a:t>
            </a:r>
            <a:r>
              <a:rPr lang="en-US" sz="2400" b="0" dirty="0" smtClean="0">
                <a:solidFill>
                  <a:schemeClr val="tx2"/>
                </a:solidFill>
                <a:latin typeface="Helvetica" charset="0"/>
                <a:ea typeface="Helvetica" charset="0"/>
                <a:cs typeface="Helvetica" charset="0"/>
              </a:rPr>
              <a:t>. Existing detector with new, faster electronics (200 Hz --&gt; 1 kHz).</a:t>
            </a:r>
          </a:p>
          <a:p>
            <a:pPr marL="285750" indent="-285750" algn="just">
              <a:lnSpc>
                <a:spcPct val="150000"/>
              </a:lnSpc>
              <a:buFont typeface="Arial"/>
              <a:buChar char="•"/>
              <a:defRPr/>
            </a:pPr>
            <a:r>
              <a:rPr lang="en-US" sz="2400" b="1" dirty="0" smtClean="0">
                <a:solidFill>
                  <a:schemeClr val="tx2"/>
                </a:solidFill>
                <a:latin typeface="Helvetica" charset="0"/>
                <a:ea typeface="Helvetica" charset="0"/>
                <a:cs typeface="Helvetica" charset="0"/>
              </a:rPr>
              <a:t>IST</a:t>
            </a:r>
            <a:r>
              <a:rPr lang="en-US" sz="2400" b="0" dirty="0" smtClean="0">
                <a:solidFill>
                  <a:schemeClr val="tx2"/>
                </a:solidFill>
                <a:latin typeface="Helvetica" charset="0"/>
                <a:ea typeface="Helvetica" charset="0"/>
                <a:cs typeface="Helvetica" charset="0"/>
              </a:rPr>
              <a:t>: the </a:t>
            </a:r>
            <a:r>
              <a:rPr lang="en-US" sz="2400" b="0" dirty="0">
                <a:solidFill>
                  <a:schemeClr val="tx2"/>
                </a:solidFill>
                <a:latin typeface="Helvetica" charset="0"/>
                <a:ea typeface="Helvetica" charset="0"/>
                <a:cs typeface="Helvetica" charset="0"/>
              </a:rPr>
              <a:t>Intermediate </a:t>
            </a:r>
            <a:r>
              <a:rPr lang="en-US" sz="2400" b="0" dirty="0" smtClean="0">
                <a:solidFill>
                  <a:schemeClr val="tx2"/>
                </a:solidFill>
                <a:latin typeface="Helvetica" charset="0"/>
                <a:ea typeface="Helvetica" charset="0"/>
                <a:cs typeface="Helvetica" charset="0"/>
              </a:rPr>
              <a:t>Silicon </a:t>
            </a:r>
            <a:r>
              <a:rPr lang="en-US" sz="2400" dirty="0" smtClean="0">
                <a:solidFill>
                  <a:schemeClr val="tx2"/>
                </a:solidFill>
                <a:latin typeface="Helvetica" charset="0"/>
                <a:ea typeface="Helvetica" charset="0"/>
                <a:cs typeface="Helvetica" charset="0"/>
              </a:rPr>
              <a:t>T</a:t>
            </a:r>
            <a:r>
              <a:rPr lang="en-US" sz="2400" b="0" dirty="0" smtClean="0">
                <a:solidFill>
                  <a:schemeClr val="tx2"/>
                </a:solidFill>
                <a:latin typeface="Helvetica" charset="0"/>
                <a:ea typeface="Helvetica" charset="0"/>
                <a:cs typeface="Helvetica" charset="0"/>
              </a:rPr>
              <a:t>racker consists of a single layer of single-sided </a:t>
            </a:r>
            <a:r>
              <a:rPr lang="en-US" sz="2400" dirty="0" smtClean="0">
                <a:solidFill>
                  <a:schemeClr val="tx2"/>
                </a:solidFill>
                <a:latin typeface="Helvetica" charset="0"/>
                <a:ea typeface="Helvetica" charset="0"/>
                <a:cs typeface="Helvetica" charset="0"/>
              </a:rPr>
              <a:t>silicon pad </a:t>
            </a:r>
            <a:r>
              <a:rPr lang="en-US" sz="2400" dirty="0">
                <a:solidFill>
                  <a:schemeClr val="tx2"/>
                </a:solidFill>
                <a:latin typeface="Helvetica" charset="0"/>
                <a:ea typeface="Helvetica" charset="0"/>
                <a:cs typeface="Helvetica" charset="0"/>
              </a:rPr>
              <a:t>sensors. Like the SSD, it guides tracks from the TPC </a:t>
            </a:r>
            <a:r>
              <a:rPr lang="en-US" sz="2400" dirty="0" smtClean="0">
                <a:solidFill>
                  <a:schemeClr val="tx2"/>
                </a:solidFill>
                <a:latin typeface="Helvetica" charset="0"/>
                <a:ea typeface="Helvetica" charset="0"/>
                <a:cs typeface="Helvetica" charset="0"/>
              </a:rPr>
              <a:t>to </a:t>
            </a:r>
            <a:r>
              <a:rPr lang="en-US" sz="2400" dirty="0">
                <a:solidFill>
                  <a:schemeClr val="tx2"/>
                </a:solidFill>
                <a:latin typeface="Helvetica" charset="0"/>
                <a:ea typeface="Helvetica" charset="0"/>
                <a:cs typeface="Helvetica" charset="0"/>
              </a:rPr>
              <a:t>the </a:t>
            </a:r>
            <a:r>
              <a:rPr lang="en-US" sz="2400" dirty="0" err="1">
                <a:solidFill>
                  <a:schemeClr val="tx2"/>
                </a:solidFill>
                <a:latin typeface="Helvetica" charset="0"/>
                <a:ea typeface="Helvetica" charset="0"/>
                <a:cs typeface="Helvetica" charset="0"/>
              </a:rPr>
              <a:t>PiXeL</a:t>
            </a:r>
            <a:r>
              <a:rPr lang="en-US" sz="2400" dirty="0">
                <a:solidFill>
                  <a:schemeClr val="tx2"/>
                </a:solidFill>
                <a:latin typeface="Helvetica" charset="0"/>
                <a:ea typeface="Helvetica" charset="0"/>
                <a:cs typeface="Helvetica" charset="0"/>
              </a:rPr>
              <a:t> detector.</a:t>
            </a:r>
            <a:r>
              <a:rPr lang="en-US" sz="2400" b="0" dirty="0" smtClean="0">
                <a:solidFill>
                  <a:schemeClr val="tx2"/>
                </a:solidFill>
                <a:latin typeface="Helvetica" charset="0"/>
                <a:ea typeface="Helvetica" charset="0"/>
                <a:cs typeface="Helvetica" charset="0"/>
              </a:rPr>
              <a:t> </a:t>
            </a:r>
            <a:endParaRPr lang="en-US" sz="2400" dirty="0">
              <a:solidFill>
                <a:schemeClr val="tx2"/>
              </a:solidFill>
              <a:latin typeface="Helvetica" charset="0"/>
              <a:ea typeface="Helvetica" charset="0"/>
              <a:cs typeface="Helvetica" charset="0"/>
            </a:endParaRPr>
          </a:p>
          <a:p>
            <a:pPr marL="285750" indent="-285750" algn="just">
              <a:lnSpc>
                <a:spcPct val="150000"/>
              </a:lnSpc>
              <a:buFont typeface="Arial"/>
              <a:buChar char="•"/>
              <a:defRPr/>
            </a:pPr>
            <a:r>
              <a:rPr lang="en-US" sz="2400" b="1" dirty="0" err="1" smtClean="0">
                <a:solidFill>
                  <a:schemeClr val="tx2"/>
                </a:solidFill>
                <a:latin typeface="Helvetica" charset="0"/>
                <a:ea typeface="Helvetica" charset="0"/>
                <a:cs typeface="Helvetica" charset="0"/>
              </a:rPr>
              <a:t>PiXeL</a:t>
            </a:r>
            <a:r>
              <a:rPr lang="en-US" sz="2400" b="0" dirty="0" smtClean="0">
                <a:solidFill>
                  <a:schemeClr val="tx2"/>
                </a:solidFill>
                <a:latin typeface="Helvetica" charset="0"/>
                <a:ea typeface="Helvetica" charset="0"/>
                <a:cs typeface="Helvetica" charset="0"/>
              </a:rPr>
              <a:t> detector: </a:t>
            </a:r>
            <a:r>
              <a:rPr lang="en-US" sz="2400" dirty="0">
                <a:solidFill>
                  <a:schemeClr val="tx2"/>
                </a:solidFill>
                <a:latin typeface="Helvetica" charset="0"/>
                <a:ea typeface="Helvetica" charset="0"/>
                <a:cs typeface="Helvetica" charset="0"/>
              </a:rPr>
              <a:t>t</a:t>
            </a:r>
            <a:r>
              <a:rPr lang="en-US" sz="2400" b="0" dirty="0" smtClean="0">
                <a:solidFill>
                  <a:schemeClr val="tx2"/>
                </a:solidFill>
                <a:latin typeface="Helvetica" charset="0"/>
                <a:ea typeface="Helvetica" charset="0"/>
                <a:cs typeface="Helvetica" charset="0"/>
              </a:rPr>
              <a:t>he heart of this upgrade. The </a:t>
            </a:r>
            <a:r>
              <a:rPr lang="en-US" sz="2400" b="0" dirty="0">
                <a:solidFill>
                  <a:schemeClr val="tx2"/>
                </a:solidFill>
                <a:latin typeface="Helvetica" charset="0"/>
                <a:ea typeface="Helvetica" charset="0"/>
                <a:cs typeface="Helvetica" charset="0"/>
              </a:rPr>
              <a:t>goal of </a:t>
            </a:r>
            <a:r>
              <a:rPr lang="en-US" sz="2400" b="0" dirty="0" smtClean="0">
                <a:solidFill>
                  <a:schemeClr val="tx2"/>
                </a:solidFill>
                <a:latin typeface="Helvetica" charset="0"/>
                <a:ea typeface="Helvetica" charset="0"/>
                <a:cs typeface="Helvetica" charset="0"/>
              </a:rPr>
              <a:t>this detector </a:t>
            </a:r>
            <a:r>
              <a:rPr lang="en-US" sz="2400" b="0" dirty="0">
                <a:solidFill>
                  <a:schemeClr val="tx2"/>
                </a:solidFill>
                <a:latin typeface="Helvetica" charset="0"/>
                <a:ea typeface="Helvetica" charset="0"/>
                <a:cs typeface="Helvetica" charset="0"/>
              </a:rPr>
              <a:t>is to measure </a:t>
            </a:r>
            <a:r>
              <a:rPr lang="en-US" sz="2400" b="0" dirty="0" smtClean="0">
                <a:solidFill>
                  <a:schemeClr val="tx2"/>
                </a:solidFill>
                <a:latin typeface="Helvetica" charset="0"/>
                <a:ea typeface="Helvetica" charset="0"/>
                <a:cs typeface="Helvetica" charset="0"/>
              </a:rPr>
              <a:t>hit points with </a:t>
            </a:r>
            <a:r>
              <a:rPr lang="en-US" sz="2400" b="0" dirty="0">
                <a:solidFill>
                  <a:schemeClr val="tx2"/>
                </a:solidFill>
                <a:latin typeface="Helvetica" charset="0"/>
                <a:ea typeface="Helvetica" charset="0"/>
                <a:cs typeface="Helvetica" charset="0"/>
              </a:rPr>
              <a:t>great accuracy </a:t>
            </a:r>
            <a:r>
              <a:rPr lang="en-US" sz="2400" b="0" dirty="0" smtClean="0">
                <a:solidFill>
                  <a:schemeClr val="tx2"/>
                </a:solidFill>
                <a:latin typeface="Helvetica" charset="0"/>
                <a:ea typeface="Helvetica" charset="0"/>
                <a:cs typeface="Helvetica" charset="0"/>
              </a:rPr>
              <a:t>to </a:t>
            </a:r>
            <a:r>
              <a:rPr lang="en-US" sz="2400" b="0" dirty="0">
                <a:solidFill>
                  <a:schemeClr val="tx2"/>
                </a:solidFill>
                <a:latin typeface="Helvetica" charset="0"/>
                <a:ea typeface="Helvetica" charset="0"/>
                <a:cs typeface="Helvetica" charset="0"/>
              </a:rPr>
              <a:t>find secondary decays. It is made by 2 layers of </a:t>
            </a:r>
            <a:r>
              <a:rPr lang="en-US" sz="2400" b="0" dirty="0" smtClean="0">
                <a:solidFill>
                  <a:schemeClr val="tx2"/>
                </a:solidFill>
                <a:latin typeface="Helvetica" charset="0"/>
                <a:ea typeface="Helvetica" charset="0"/>
                <a:cs typeface="Helvetica" charset="0"/>
              </a:rPr>
              <a:t>20.7 </a:t>
            </a:r>
            <a:r>
              <a:rPr lang="en-US" sz="2400" b="0" dirty="0">
                <a:solidFill>
                  <a:schemeClr val="tx2"/>
                </a:solidFill>
                <a:latin typeface="Helvetica" charset="0"/>
                <a:ea typeface="Helvetica" charset="0"/>
                <a:cs typeface="Helvetica" charset="0"/>
                <a:sym typeface="Symbol" charset="0"/>
              </a:rPr>
              <a:t>m x </a:t>
            </a:r>
            <a:r>
              <a:rPr lang="en-US" sz="2400" b="0" dirty="0" smtClean="0">
                <a:solidFill>
                  <a:schemeClr val="tx2"/>
                </a:solidFill>
                <a:latin typeface="Helvetica" charset="0"/>
                <a:ea typeface="Helvetica" charset="0"/>
                <a:cs typeface="Helvetica" charset="0"/>
              </a:rPr>
              <a:t>20.7 </a:t>
            </a:r>
            <a:r>
              <a:rPr lang="en-US" sz="2400" b="0" dirty="0">
                <a:solidFill>
                  <a:schemeClr val="tx2"/>
                </a:solidFill>
                <a:latin typeface="Helvetica" charset="0"/>
                <a:ea typeface="Helvetica" charset="0"/>
                <a:cs typeface="Helvetica" charset="0"/>
                <a:sym typeface="Symbol" charset="0"/>
              </a:rPr>
              <a:t>m</a:t>
            </a:r>
            <a:r>
              <a:rPr lang="en-US" sz="2400" b="0" dirty="0">
                <a:solidFill>
                  <a:schemeClr val="tx2"/>
                </a:solidFill>
                <a:latin typeface="Helvetica" charset="0"/>
                <a:ea typeface="Helvetica" charset="0"/>
                <a:cs typeface="Helvetica" charset="0"/>
              </a:rPr>
              <a:t> </a:t>
            </a:r>
            <a:r>
              <a:rPr lang="en-US" sz="2400" b="0" dirty="0" smtClean="0">
                <a:solidFill>
                  <a:schemeClr val="tx2"/>
                </a:solidFill>
                <a:latin typeface="Helvetica" charset="0"/>
                <a:ea typeface="Helvetica" charset="0"/>
                <a:cs typeface="Helvetica" charset="0"/>
              </a:rPr>
              <a:t>CMOS Monolithic </a:t>
            </a:r>
            <a:r>
              <a:rPr lang="en-US" sz="2400" b="0" dirty="0">
                <a:solidFill>
                  <a:schemeClr val="tx2"/>
                </a:solidFill>
                <a:latin typeface="Helvetica" charset="0"/>
                <a:ea typeface="Helvetica" charset="0"/>
                <a:cs typeface="Helvetica" charset="0"/>
              </a:rPr>
              <a:t>Active </a:t>
            </a:r>
            <a:r>
              <a:rPr lang="en-US" sz="2400" b="0" dirty="0" err="1" smtClean="0">
                <a:solidFill>
                  <a:schemeClr val="tx2"/>
                </a:solidFill>
                <a:latin typeface="Helvetica" charset="0"/>
                <a:ea typeface="Helvetica" charset="0"/>
                <a:cs typeface="Helvetica" charset="0"/>
              </a:rPr>
              <a:t>PiXeL</a:t>
            </a:r>
            <a:r>
              <a:rPr lang="en-US" sz="2400" b="0" dirty="0" smtClean="0">
                <a:solidFill>
                  <a:schemeClr val="tx2"/>
                </a:solidFill>
                <a:latin typeface="Helvetica" charset="0"/>
                <a:ea typeface="Helvetica" charset="0"/>
                <a:cs typeface="Helvetica" charset="0"/>
              </a:rPr>
              <a:t> </a:t>
            </a:r>
            <a:r>
              <a:rPr lang="en-US" sz="2400" b="0" dirty="0">
                <a:solidFill>
                  <a:schemeClr val="tx2"/>
                </a:solidFill>
                <a:latin typeface="Helvetica" charset="0"/>
                <a:ea typeface="Helvetica" charset="0"/>
                <a:cs typeface="Helvetica" charset="0"/>
              </a:rPr>
              <a:t>sensors </a:t>
            </a:r>
            <a:r>
              <a:rPr lang="en-US" sz="2400" b="0" dirty="0" smtClean="0">
                <a:solidFill>
                  <a:schemeClr val="tx2"/>
                </a:solidFill>
                <a:latin typeface="Helvetica" charset="0"/>
                <a:ea typeface="Helvetica" charset="0"/>
                <a:cs typeface="Helvetica" charset="0"/>
              </a:rPr>
              <a:t>[2].</a:t>
            </a:r>
          </a:p>
        </p:txBody>
      </p:sp>
      <p:sp>
        <p:nvSpPr>
          <p:cNvPr id="38" name="TextBox 37"/>
          <p:cNvSpPr txBox="1"/>
          <p:nvPr/>
        </p:nvSpPr>
        <p:spPr>
          <a:xfrm>
            <a:off x="861219" y="21007175"/>
            <a:ext cx="6178936" cy="646331"/>
          </a:xfrm>
          <a:prstGeom prst="rect">
            <a:avLst/>
          </a:prstGeom>
          <a:noFill/>
        </p:spPr>
        <p:txBody>
          <a:bodyPr wrap="none" rtlCol="0">
            <a:spAutoFit/>
          </a:bodyPr>
          <a:lstStyle/>
          <a:p>
            <a:r>
              <a:rPr lang="en-US" sz="3600" b="1" dirty="0" smtClean="0">
                <a:solidFill>
                  <a:schemeClr val="tx2"/>
                </a:solidFill>
                <a:latin typeface="Helvetica" charset="0"/>
                <a:ea typeface="Helvetica" charset="0"/>
                <a:cs typeface="Helvetica" charset="0"/>
              </a:rPr>
              <a:t>STAR Heavy </a:t>
            </a:r>
            <a:r>
              <a:rPr lang="en-US" sz="3600" b="1" smtClean="0">
                <a:solidFill>
                  <a:schemeClr val="tx2"/>
                </a:solidFill>
                <a:latin typeface="Helvetica" charset="0"/>
                <a:ea typeface="Helvetica" charset="0"/>
                <a:cs typeface="Helvetica" charset="0"/>
              </a:rPr>
              <a:t>Flavor Tracker</a:t>
            </a:r>
            <a:endParaRPr lang="en-US" sz="3600" b="1" dirty="0">
              <a:solidFill>
                <a:schemeClr val="tx2"/>
              </a:solidFill>
              <a:latin typeface="Helvetica" charset="0"/>
              <a:ea typeface="Helvetica" charset="0"/>
              <a:cs typeface="Helvetica" charset="0"/>
            </a:endParaRPr>
          </a:p>
        </p:txBody>
      </p:sp>
      <p:pic>
        <p:nvPicPr>
          <p:cNvPr id="39" name="Picture 38"/>
          <p:cNvPicPr>
            <a:picLocks noChangeAspect="1"/>
          </p:cNvPicPr>
          <p:nvPr/>
        </p:nvPicPr>
        <p:blipFill>
          <a:blip r:embed="rId8"/>
          <a:stretch>
            <a:fillRect/>
          </a:stretch>
        </p:blipFill>
        <p:spPr>
          <a:xfrm>
            <a:off x="22589090" y="17114730"/>
            <a:ext cx="4070871" cy="3263334"/>
          </a:xfrm>
          <a:prstGeom prst="rect">
            <a:avLst/>
          </a:prstGeom>
        </p:spPr>
      </p:pic>
      <p:pic>
        <p:nvPicPr>
          <p:cNvPr id="40" name="Picture 39"/>
          <p:cNvPicPr>
            <a:picLocks noChangeAspect="1"/>
          </p:cNvPicPr>
          <p:nvPr/>
        </p:nvPicPr>
        <p:blipFill>
          <a:blip r:embed="rId9"/>
          <a:stretch>
            <a:fillRect/>
          </a:stretch>
        </p:blipFill>
        <p:spPr>
          <a:xfrm>
            <a:off x="26618154" y="17206994"/>
            <a:ext cx="3016623" cy="3277149"/>
          </a:xfrm>
          <a:prstGeom prst="rect">
            <a:avLst/>
          </a:prstGeom>
        </p:spPr>
      </p:pic>
      <p:sp>
        <p:nvSpPr>
          <p:cNvPr id="41" name="Oval 40"/>
          <p:cNvSpPr/>
          <p:nvPr/>
        </p:nvSpPr>
        <p:spPr>
          <a:xfrm>
            <a:off x="24840750" y="19654600"/>
            <a:ext cx="587829" cy="5824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T Sans"/>
              <a:cs typeface="PT Sans"/>
            </a:endParaRPr>
          </a:p>
        </p:txBody>
      </p:sp>
      <p:cxnSp>
        <p:nvCxnSpPr>
          <p:cNvPr id="42" name="Straight Arrow Connector 41"/>
          <p:cNvCxnSpPr>
            <a:stCxn id="41" idx="6"/>
          </p:cNvCxnSpPr>
          <p:nvPr/>
        </p:nvCxnSpPr>
        <p:spPr>
          <a:xfrm flipV="1">
            <a:off x="25428579" y="19070400"/>
            <a:ext cx="1850571" cy="8754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4" name="Table 43"/>
          <p:cNvGraphicFramePr>
            <a:graphicFrameLocks noGrp="1"/>
          </p:cNvGraphicFramePr>
          <p:nvPr>
            <p:extLst>
              <p:ext uri="{D42A27DB-BD31-4B8C-83A1-F6EECF244321}">
                <p14:modId xmlns:p14="http://schemas.microsoft.com/office/powerpoint/2010/main" val="1834035516"/>
              </p:ext>
            </p:extLst>
          </p:nvPr>
        </p:nvGraphicFramePr>
        <p:xfrm>
          <a:off x="25613032" y="14454948"/>
          <a:ext cx="3807870" cy="2503706"/>
        </p:xfrm>
        <a:graphic>
          <a:graphicData uri="http://schemas.openxmlformats.org/drawingml/2006/table">
            <a:tbl>
              <a:tblPr firstRow="1" bandRow="1">
                <a:tableStyleId>{74C1A8A3-306A-4EB7-A6B1-4F7E0EB9C5D6}</a:tableStyleId>
              </a:tblPr>
              <a:tblGrid>
                <a:gridCol w="1269290"/>
                <a:gridCol w="1269290"/>
                <a:gridCol w="1269290"/>
              </a:tblGrid>
              <a:tr h="379342">
                <a:tc>
                  <a:txBody>
                    <a:bodyPr/>
                    <a:lstStyle/>
                    <a:p>
                      <a:endParaRPr lang="en-US" sz="1600" dirty="0">
                        <a:latin typeface="PT Sans"/>
                        <a:cs typeface="PT Sans"/>
                      </a:endParaRPr>
                    </a:p>
                  </a:txBody>
                  <a:tcPr/>
                </a:tc>
                <a:tc>
                  <a:txBody>
                    <a:bodyPr/>
                    <a:lstStyle/>
                    <a:p>
                      <a:r>
                        <a:rPr lang="en-US" sz="1600" dirty="0" smtClean="0"/>
                        <a:t>w/o HFT</a:t>
                      </a:r>
                      <a:endParaRPr lang="en-US" sz="1600" dirty="0">
                        <a:latin typeface="PT Sans"/>
                        <a:cs typeface="PT Sans"/>
                      </a:endParaRPr>
                    </a:p>
                  </a:txBody>
                  <a:tcPr/>
                </a:tc>
                <a:tc>
                  <a:txBody>
                    <a:bodyPr/>
                    <a:lstStyle/>
                    <a:p>
                      <a:r>
                        <a:rPr lang="en-US" sz="1600" dirty="0" smtClean="0"/>
                        <a:t>w HFT</a:t>
                      </a:r>
                      <a:endParaRPr lang="en-US" sz="1600" dirty="0">
                        <a:latin typeface="PT Sans"/>
                        <a:cs typeface="PT Sans"/>
                      </a:endParaRPr>
                    </a:p>
                  </a:txBody>
                  <a:tcPr/>
                </a:tc>
              </a:tr>
              <a:tr h="379342">
                <a:tc>
                  <a:txBody>
                    <a:bodyPr/>
                    <a:lstStyle/>
                    <a:p>
                      <a:endParaRPr lang="en-US" sz="1600" dirty="0">
                        <a:latin typeface="PT Sans"/>
                        <a:cs typeface="PT Sans"/>
                      </a:endParaRPr>
                    </a:p>
                  </a:txBody>
                  <a:tcPr/>
                </a:tc>
                <a:tc>
                  <a:txBody>
                    <a:bodyPr/>
                    <a:lstStyle/>
                    <a:p>
                      <a:r>
                        <a:rPr lang="en-US" sz="1600" dirty="0" smtClean="0"/>
                        <a:t>2010 + 2011</a:t>
                      </a:r>
                      <a:endParaRPr lang="en-US" sz="1600" dirty="0">
                        <a:latin typeface="PT Sans"/>
                        <a:cs typeface="PT Sans"/>
                      </a:endParaRPr>
                    </a:p>
                  </a:txBody>
                  <a:tcPr/>
                </a:tc>
                <a:tc>
                  <a:txBody>
                    <a:bodyPr/>
                    <a:lstStyle/>
                    <a:p>
                      <a:r>
                        <a:rPr lang="en-US" sz="1600" dirty="0" smtClean="0"/>
                        <a:t>2014</a:t>
                      </a:r>
                      <a:endParaRPr lang="en-US" sz="1600" dirty="0">
                        <a:latin typeface="PT Sans"/>
                        <a:cs typeface="PT Sans"/>
                      </a:endParaRPr>
                    </a:p>
                  </a:txBody>
                  <a:tcPr/>
                </a:tc>
              </a:tr>
              <a:tr h="648859">
                <a:tc>
                  <a:txBody>
                    <a:bodyPr/>
                    <a:lstStyle/>
                    <a:p>
                      <a:r>
                        <a:rPr lang="en-US" sz="1600" dirty="0" smtClean="0"/>
                        <a:t># events(MB) analyzed</a:t>
                      </a:r>
                      <a:endParaRPr lang="en-US" sz="1600" dirty="0">
                        <a:latin typeface="PT Sans"/>
                        <a:cs typeface="PT Sans"/>
                      </a:endParaRPr>
                    </a:p>
                  </a:txBody>
                  <a:tcPr/>
                </a:tc>
                <a:tc>
                  <a:txBody>
                    <a:bodyPr/>
                    <a:lstStyle/>
                    <a:p>
                      <a:r>
                        <a:rPr lang="en-US" sz="1600" dirty="0" smtClean="0"/>
                        <a:t>1.1 B</a:t>
                      </a:r>
                      <a:endParaRPr lang="en-US" sz="1600" dirty="0">
                        <a:latin typeface="PT Sans"/>
                        <a:cs typeface="PT Sans"/>
                      </a:endParaRPr>
                    </a:p>
                  </a:txBody>
                  <a:tcPr/>
                </a:tc>
                <a:tc>
                  <a:txBody>
                    <a:bodyPr/>
                    <a:lstStyle/>
                    <a:p>
                      <a:r>
                        <a:rPr lang="en-US" sz="1600" dirty="0" smtClean="0"/>
                        <a:t>~900M</a:t>
                      </a:r>
                      <a:endParaRPr lang="en-US" sz="1600" dirty="0">
                        <a:latin typeface="PT Sans"/>
                        <a:cs typeface="PT Sans"/>
                      </a:endParaRPr>
                    </a:p>
                  </a:txBody>
                  <a:tcPr/>
                </a:tc>
              </a:tr>
              <a:tr h="922062">
                <a:tc>
                  <a:txBody>
                    <a:bodyPr/>
                    <a:lstStyle/>
                    <a:p>
                      <a:r>
                        <a:rPr lang="en-US" sz="1600" dirty="0" smtClean="0"/>
                        <a:t>Significance</a:t>
                      </a:r>
                      <a:r>
                        <a:rPr lang="en-US" sz="1600" baseline="0" dirty="0" smtClean="0"/>
                        <a:t> per billion events</a:t>
                      </a:r>
                      <a:endParaRPr lang="en-US" sz="1600" dirty="0">
                        <a:latin typeface="PT Sans"/>
                        <a:cs typeface="PT Sans"/>
                      </a:endParaRPr>
                    </a:p>
                  </a:txBody>
                  <a:tcPr/>
                </a:tc>
                <a:tc>
                  <a:txBody>
                    <a:bodyPr/>
                    <a:lstStyle/>
                    <a:p>
                      <a:r>
                        <a:rPr lang="en-US" sz="1600" dirty="0" smtClean="0"/>
                        <a:t>13</a:t>
                      </a:r>
                      <a:endParaRPr lang="en-US" sz="1600" dirty="0">
                        <a:latin typeface="PT Sans"/>
                        <a:cs typeface="PT Sans"/>
                      </a:endParaRPr>
                    </a:p>
                  </a:txBody>
                  <a:tcPr/>
                </a:tc>
                <a:tc>
                  <a:txBody>
                    <a:bodyPr/>
                    <a:lstStyle/>
                    <a:p>
                      <a:r>
                        <a:rPr lang="en-US" sz="1600" dirty="0" smtClean="0"/>
                        <a:t>~220</a:t>
                      </a:r>
                      <a:endParaRPr lang="en-US" sz="1600" dirty="0">
                        <a:latin typeface="PT Sans"/>
                        <a:cs typeface="PT Sans"/>
                      </a:endParaRPr>
                    </a:p>
                  </a:txBody>
                  <a:tcPr/>
                </a:tc>
              </a:tr>
            </a:tbl>
          </a:graphicData>
        </a:graphic>
      </p:graphicFrame>
      <p:sp>
        <p:nvSpPr>
          <p:cNvPr id="45" name="Text Box 124"/>
          <p:cNvSpPr txBox="1">
            <a:spLocks noChangeArrowheads="1"/>
          </p:cNvSpPr>
          <p:nvPr/>
        </p:nvSpPr>
        <p:spPr bwMode="auto">
          <a:xfrm>
            <a:off x="15640353" y="14025898"/>
            <a:ext cx="9728179" cy="3120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lvl1pPr defTabSz="2149475">
              <a:defRPr>
                <a:solidFill>
                  <a:schemeClr val="tx1"/>
                </a:solidFill>
                <a:latin typeface="Arial" charset="0"/>
                <a:ea typeface="ＭＳ Ｐゴシック" charset="0"/>
              </a:defRPr>
            </a:lvl1pPr>
            <a:lvl2pPr marL="392113" defTabSz="2149475">
              <a:defRPr>
                <a:solidFill>
                  <a:schemeClr val="tx1"/>
                </a:solidFill>
                <a:latin typeface="Arial" charset="0"/>
                <a:ea typeface="ＭＳ Ｐゴシック" charset="0"/>
              </a:defRPr>
            </a:lvl2pPr>
            <a:lvl3pPr marL="784225" defTabSz="2149475">
              <a:defRPr>
                <a:solidFill>
                  <a:schemeClr val="tx1"/>
                </a:solidFill>
                <a:latin typeface="Arial" charset="0"/>
                <a:ea typeface="ＭＳ Ｐゴシック" charset="0"/>
              </a:defRPr>
            </a:lvl3pPr>
            <a:lvl4pPr marL="1174750" defTabSz="2149475">
              <a:defRPr>
                <a:solidFill>
                  <a:schemeClr val="tx1"/>
                </a:solidFill>
                <a:latin typeface="Arial" charset="0"/>
                <a:ea typeface="ＭＳ Ｐゴシック" charset="0"/>
              </a:defRPr>
            </a:lvl4pPr>
            <a:lvl5pPr marL="1568450" defTabSz="2149475">
              <a:defRPr>
                <a:solidFill>
                  <a:schemeClr val="tx1"/>
                </a:solidFill>
                <a:latin typeface="Arial" charset="0"/>
                <a:ea typeface="ＭＳ Ｐゴシック" charset="0"/>
              </a:defRPr>
            </a:lvl5pPr>
            <a:lvl6pPr marL="2025650" defTabSz="2149475" fontAlgn="base">
              <a:spcBef>
                <a:spcPct val="0"/>
              </a:spcBef>
              <a:spcAft>
                <a:spcPct val="0"/>
              </a:spcAft>
              <a:defRPr>
                <a:solidFill>
                  <a:schemeClr val="tx1"/>
                </a:solidFill>
                <a:latin typeface="Arial" charset="0"/>
                <a:ea typeface="ＭＳ Ｐゴシック" charset="0"/>
              </a:defRPr>
            </a:lvl6pPr>
            <a:lvl7pPr marL="2482850" defTabSz="2149475" fontAlgn="base">
              <a:spcBef>
                <a:spcPct val="0"/>
              </a:spcBef>
              <a:spcAft>
                <a:spcPct val="0"/>
              </a:spcAft>
              <a:defRPr>
                <a:solidFill>
                  <a:schemeClr val="tx1"/>
                </a:solidFill>
                <a:latin typeface="Arial" charset="0"/>
                <a:ea typeface="ＭＳ Ｐゴシック" charset="0"/>
              </a:defRPr>
            </a:lvl7pPr>
            <a:lvl8pPr marL="2940050" defTabSz="2149475" fontAlgn="base">
              <a:spcBef>
                <a:spcPct val="0"/>
              </a:spcBef>
              <a:spcAft>
                <a:spcPct val="0"/>
              </a:spcAft>
              <a:defRPr>
                <a:solidFill>
                  <a:schemeClr val="tx1"/>
                </a:solidFill>
                <a:latin typeface="Arial" charset="0"/>
                <a:ea typeface="ＭＳ Ｐゴシック" charset="0"/>
              </a:defRPr>
            </a:lvl8pPr>
            <a:lvl9pPr marL="3397250" defTabSz="2149475" fontAlgn="base">
              <a:spcBef>
                <a:spcPct val="0"/>
              </a:spcBef>
              <a:spcAft>
                <a:spcPct val="0"/>
              </a:spcAft>
              <a:defRPr>
                <a:solidFill>
                  <a:schemeClr val="tx1"/>
                </a:solidFill>
                <a:latin typeface="Arial" charset="0"/>
                <a:ea typeface="ＭＳ Ｐゴシック" charset="0"/>
              </a:defRPr>
            </a:lvl9pPr>
          </a:lstStyle>
          <a:p>
            <a:pPr marL="342900" indent="-342900" algn="just">
              <a:lnSpc>
                <a:spcPct val="150000"/>
              </a:lnSpc>
              <a:spcAft>
                <a:spcPct val="30000"/>
              </a:spcAft>
              <a:buFont typeface="Arial"/>
              <a:buChar char="•"/>
              <a:defRPr/>
            </a:pPr>
            <a:r>
              <a:rPr lang="en-US" sz="2600" b="0" dirty="0" smtClean="0">
                <a:solidFill>
                  <a:schemeClr val="tx2"/>
                </a:solidFill>
                <a:latin typeface="Helvetica" charset="0"/>
                <a:ea typeface="Helvetica" charset="0"/>
                <a:cs typeface="Helvetica" charset="0"/>
              </a:rPr>
              <a:t>Over an order of magnitude improvement in measured </a:t>
            </a:r>
            <a:r>
              <a:rPr lang="en-US" sz="2600" i="1" dirty="0" smtClean="0">
                <a:solidFill>
                  <a:schemeClr val="tx2"/>
                </a:solidFill>
                <a:latin typeface="Helvetica" charset="0"/>
                <a:ea typeface="Helvetica" charset="0"/>
                <a:cs typeface="Helvetica" charset="0"/>
              </a:rPr>
              <a:t>D</a:t>
            </a:r>
            <a:r>
              <a:rPr lang="en-US" sz="2600" i="1" baseline="30000" dirty="0" smtClean="0">
                <a:solidFill>
                  <a:schemeClr val="tx2"/>
                </a:solidFill>
                <a:latin typeface="Helvetica" charset="0"/>
                <a:ea typeface="Helvetica" charset="0"/>
                <a:cs typeface="Helvetica" charset="0"/>
              </a:rPr>
              <a:t>0</a:t>
            </a:r>
            <a:r>
              <a:rPr lang="en-US" sz="2600" dirty="0" smtClean="0">
                <a:solidFill>
                  <a:schemeClr val="tx2"/>
                </a:solidFill>
                <a:latin typeface="Helvetica" charset="0"/>
                <a:ea typeface="Helvetica" charset="0"/>
                <a:cs typeface="Helvetica" charset="0"/>
              </a:rPr>
              <a:t> </a:t>
            </a:r>
            <a:r>
              <a:rPr lang="en-US" sz="2600" b="0" dirty="0" smtClean="0">
                <a:solidFill>
                  <a:schemeClr val="tx2"/>
                </a:solidFill>
                <a:latin typeface="Helvetica" charset="0"/>
                <a:ea typeface="Helvetica" charset="0"/>
                <a:cs typeface="Helvetica" charset="0"/>
              </a:rPr>
              <a:t>signal significance compared to 2010/11 results using only the TPC [3].</a:t>
            </a:r>
          </a:p>
          <a:p>
            <a:pPr marL="342900" indent="-342900" algn="just">
              <a:lnSpc>
                <a:spcPct val="150000"/>
              </a:lnSpc>
              <a:spcAft>
                <a:spcPct val="30000"/>
              </a:spcAft>
              <a:buFont typeface="Arial"/>
              <a:buChar char="•"/>
              <a:defRPr/>
            </a:pPr>
            <a:r>
              <a:rPr lang="en-US" sz="2600" b="0" dirty="0" smtClean="0">
                <a:solidFill>
                  <a:schemeClr val="tx2"/>
                </a:solidFill>
                <a:latin typeface="Helvetica" charset="0"/>
                <a:ea typeface="Helvetica" charset="0"/>
                <a:cs typeface="Helvetica" charset="0"/>
              </a:rPr>
              <a:t>With this improvement, the 2014 dataset is equivalent to roughly 200 billion events without the HFT.</a:t>
            </a:r>
          </a:p>
        </p:txBody>
      </p:sp>
      <p:sp>
        <p:nvSpPr>
          <p:cNvPr id="48" name="TextBox 47"/>
          <p:cNvSpPr txBox="1"/>
          <p:nvPr/>
        </p:nvSpPr>
        <p:spPr>
          <a:xfrm>
            <a:off x="21485448" y="11837395"/>
            <a:ext cx="2202847" cy="646331"/>
          </a:xfrm>
          <a:prstGeom prst="rect">
            <a:avLst/>
          </a:prstGeom>
          <a:noFill/>
        </p:spPr>
        <p:txBody>
          <a:bodyPr wrap="none" rtlCol="0">
            <a:spAutoFit/>
          </a:bodyPr>
          <a:lstStyle/>
          <a:p>
            <a:r>
              <a:rPr lang="en-US" sz="3600" b="1" i="1" dirty="0" smtClean="0">
                <a:solidFill>
                  <a:schemeClr val="tx2"/>
                </a:solidFill>
                <a:latin typeface="Helvetica" charset="0"/>
                <a:ea typeface="Helvetica" charset="0"/>
                <a:cs typeface="Helvetica" charset="0"/>
              </a:rPr>
              <a:t>D</a:t>
            </a:r>
            <a:r>
              <a:rPr lang="en-US" sz="3600" b="1" i="1" baseline="30000" dirty="0" smtClean="0">
                <a:solidFill>
                  <a:schemeClr val="tx2"/>
                </a:solidFill>
                <a:latin typeface="Helvetica" charset="0"/>
                <a:ea typeface="Helvetica" charset="0"/>
                <a:cs typeface="Helvetica" charset="0"/>
              </a:rPr>
              <a:t>0</a:t>
            </a:r>
            <a:r>
              <a:rPr lang="en-US" sz="3600" b="1" dirty="0" smtClean="0">
                <a:solidFill>
                  <a:schemeClr val="tx2"/>
                </a:solidFill>
                <a:latin typeface="Helvetica" charset="0"/>
                <a:ea typeface="Helvetica" charset="0"/>
                <a:cs typeface="Helvetica" charset="0"/>
              </a:rPr>
              <a:t> Signal</a:t>
            </a:r>
            <a:endParaRPr lang="en-US" sz="3600" b="1" i="1" baseline="30000" dirty="0">
              <a:solidFill>
                <a:schemeClr val="tx2"/>
              </a:solidFill>
              <a:latin typeface="Helvetica" charset="0"/>
              <a:ea typeface="Helvetica" charset="0"/>
              <a:cs typeface="Helvetica" charset="0"/>
            </a:endParaRPr>
          </a:p>
        </p:txBody>
      </p:sp>
      <p:pic>
        <p:nvPicPr>
          <p:cNvPr id="49" name="Picture 48"/>
          <p:cNvPicPr>
            <a:picLocks noChangeAspect="1"/>
          </p:cNvPicPr>
          <p:nvPr/>
        </p:nvPicPr>
        <p:blipFill>
          <a:blip r:embed="rId10"/>
          <a:stretch>
            <a:fillRect/>
          </a:stretch>
        </p:blipFill>
        <p:spPr>
          <a:xfrm>
            <a:off x="6332019" y="32803771"/>
            <a:ext cx="7787408" cy="4918965"/>
          </a:xfrm>
          <a:prstGeom prst="rect">
            <a:avLst/>
          </a:prstGeom>
        </p:spPr>
      </p:pic>
      <p:sp>
        <p:nvSpPr>
          <p:cNvPr id="51" name="Rectangle 187"/>
          <p:cNvSpPr>
            <a:spLocks noChangeArrowheads="1"/>
          </p:cNvSpPr>
          <p:nvPr/>
        </p:nvSpPr>
        <p:spPr bwMode="auto">
          <a:xfrm>
            <a:off x="895485" y="32852665"/>
            <a:ext cx="4785878" cy="4985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marL="342900" indent="-342900" algn="just">
              <a:lnSpc>
                <a:spcPct val="150000"/>
              </a:lnSpc>
              <a:buFont typeface="Arial"/>
              <a:buChar char="•"/>
              <a:defRPr/>
            </a:pPr>
            <a:r>
              <a:rPr lang="en-US" sz="2400" b="0" dirty="0" smtClean="0">
                <a:solidFill>
                  <a:schemeClr val="tx2"/>
                </a:solidFill>
                <a:latin typeface="Helvetica" charset="0"/>
                <a:ea typeface="Helvetica" charset="0"/>
                <a:cs typeface="Helvetica" charset="0"/>
              </a:rPr>
              <a:t>The figure on the right shows the single track pointing resolution in the transverse (</a:t>
            </a:r>
            <a:r>
              <a:rPr lang="en-US" sz="2400" b="0" dirty="0" err="1" smtClean="0">
                <a:solidFill>
                  <a:schemeClr val="tx2"/>
                </a:solidFill>
                <a:latin typeface="Helvetica" charset="0"/>
                <a:ea typeface="Helvetica" charset="0"/>
                <a:cs typeface="Helvetica" charset="0"/>
              </a:rPr>
              <a:t>xy</a:t>
            </a:r>
            <a:r>
              <a:rPr lang="en-US" sz="2400" b="0" dirty="0" smtClean="0">
                <a:solidFill>
                  <a:schemeClr val="tx2"/>
                </a:solidFill>
                <a:latin typeface="Helvetica" charset="0"/>
                <a:ea typeface="Helvetica" charset="0"/>
                <a:cs typeface="Helvetica" charset="0"/>
              </a:rPr>
              <a:t>) and beam directions (z) for three particle species.</a:t>
            </a:r>
          </a:p>
          <a:p>
            <a:pPr marL="342900" indent="-342900" algn="just">
              <a:lnSpc>
                <a:spcPct val="150000"/>
              </a:lnSpc>
              <a:buFont typeface="Arial"/>
              <a:buChar char="•"/>
              <a:defRPr/>
            </a:pPr>
            <a:r>
              <a:rPr lang="en-US" sz="2400" b="0" dirty="0" smtClean="0">
                <a:solidFill>
                  <a:schemeClr val="tx2"/>
                </a:solidFill>
                <a:latin typeface="Helvetica" charset="0"/>
                <a:ea typeface="Helvetica" charset="0"/>
                <a:cs typeface="Helvetica" charset="0"/>
              </a:rPr>
              <a:t>HFT exceeds the design goal (green line), with a track pointing resolution below 55 </a:t>
            </a:r>
            <a:r>
              <a:rPr lang="el-GR" sz="2400" b="0" dirty="0" smtClean="0">
                <a:solidFill>
                  <a:schemeClr val="tx2"/>
                </a:solidFill>
                <a:latin typeface="Helvetica" charset="0"/>
                <a:ea typeface="Helvetica" charset="0"/>
                <a:cs typeface="Helvetica" charset="0"/>
              </a:rPr>
              <a:t>μ</a:t>
            </a:r>
            <a:r>
              <a:rPr lang="en-US" sz="2400" b="0" dirty="0" smtClean="0">
                <a:solidFill>
                  <a:schemeClr val="tx2"/>
                </a:solidFill>
                <a:latin typeface="Helvetica" charset="0"/>
                <a:ea typeface="Helvetica" charset="0"/>
                <a:cs typeface="Helvetica" charset="0"/>
              </a:rPr>
              <a:t>m for 750 MeV/c Kaons. </a:t>
            </a:r>
            <a:endParaRPr lang="en-US" sz="2400" b="0" dirty="0">
              <a:solidFill>
                <a:schemeClr val="tx2"/>
              </a:solidFill>
              <a:latin typeface="Helvetica" charset="0"/>
              <a:ea typeface="Helvetica" charset="0"/>
              <a:cs typeface="Helvetica" charset="0"/>
            </a:endParaRPr>
          </a:p>
        </p:txBody>
      </p:sp>
      <p:sp>
        <p:nvSpPr>
          <p:cNvPr id="52" name="TextBox 51"/>
          <p:cNvSpPr txBox="1"/>
          <p:nvPr/>
        </p:nvSpPr>
        <p:spPr>
          <a:xfrm>
            <a:off x="5624079" y="32152524"/>
            <a:ext cx="4031873" cy="646331"/>
          </a:xfrm>
          <a:prstGeom prst="rect">
            <a:avLst/>
          </a:prstGeom>
          <a:noFill/>
        </p:spPr>
        <p:txBody>
          <a:bodyPr wrap="none" rtlCol="0">
            <a:spAutoFit/>
          </a:bodyPr>
          <a:lstStyle/>
          <a:p>
            <a:r>
              <a:rPr lang="en-US" sz="3600" b="1" dirty="0" smtClean="0">
                <a:solidFill>
                  <a:schemeClr val="tx2"/>
                </a:solidFill>
                <a:latin typeface="Helvetica" charset="0"/>
                <a:ea typeface="Helvetica" charset="0"/>
                <a:cs typeface="Helvetica" charset="0"/>
              </a:rPr>
              <a:t>HFT Performance</a:t>
            </a:r>
            <a:endParaRPr lang="en-US" sz="3600" b="1" dirty="0">
              <a:solidFill>
                <a:schemeClr val="tx2"/>
              </a:solidFill>
              <a:latin typeface="Helvetica" charset="0"/>
              <a:ea typeface="Helvetica" charset="0"/>
              <a:cs typeface="Helvetica" charset="0"/>
            </a:endParaRPr>
          </a:p>
        </p:txBody>
      </p:sp>
      <p:sp>
        <p:nvSpPr>
          <p:cNvPr id="10" name="TextBox 9"/>
          <p:cNvSpPr txBox="1"/>
          <p:nvPr/>
        </p:nvSpPr>
        <p:spPr>
          <a:xfrm>
            <a:off x="754966" y="7148396"/>
            <a:ext cx="28471323" cy="3600986"/>
          </a:xfrm>
          <a:prstGeom prst="rect">
            <a:avLst/>
          </a:prstGeom>
          <a:noFill/>
        </p:spPr>
        <p:txBody>
          <a:bodyPr wrap="square" rtlCol="0">
            <a:spAutoFit/>
          </a:bodyPr>
          <a:lstStyle/>
          <a:p>
            <a:pPr algn="just"/>
            <a:r>
              <a:rPr lang="en-GB" sz="3800" b="1" dirty="0" smtClean="0">
                <a:solidFill>
                  <a:schemeClr val="accent5">
                    <a:lumMod val="50000"/>
                  </a:schemeClr>
                </a:solidFill>
                <a:latin typeface="Helvetica" charset="0"/>
                <a:ea typeface="Helvetica" charset="0"/>
                <a:cs typeface="Helvetica" charset="0"/>
              </a:rPr>
              <a:t>Abstract</a:t>
            </a:r>
            <a:r>
              <a:rPr lang="en-US" sz="3800" dirty="0" smtClean="0">
                <a:solidFill>
                  <a:schemeClr val="accent5">
                    <a:lumMod val="50000"/>
                  </a:schemeClr>
                </a:solidFill>
                <a:latin typeface="Helvetica" charset="0"/>
                <a:ea typeface="Helvetica" charset="0"/>
                <a:cs typeface="Helvetica" charset="0"/>
              </a:rPr>
              <a:t>: Heavy </a:t>
            </a:r>
            <a:r>
              <a:rPr lang="en-US" sz="3800" dirty="0">
                <a:solidFill>
                  <a:schemeClr val="accent5">
                    <a:lumMod val="50000"/>
                  </a:schemeClr>
                </a:solidFill>
                <a:latin typeface="Helvetica" charset="0"/>
                <a:ea typeface="Helvetica" charset="0"/>
                <a:cs typeface="Helvetica" charset="0"/>
              </a:rPr>
              <a:t>quarks are produced through initial hard scatterings in heavy-</a:t>
            </a:r>
            <a:r>
              <a:rPr lang="en-US" sz="3800" dirty="0">
                <a:solidFill>
                  <a:schemeClr val="tx2"/>
                </a:solidFill>
                <a:latin typeface="Helvetica" charset="0"/>
                <a:ea typeface="Helvetica" charset="0"/>
                <a:cs typeface="Helvetica" charset="0"/>
              </a:rPr>
              <a:t>ion</a:t>
            </a:r>
            <a:r>
              <a:rPr lang="en-US" sz="3800" dirty="0">
                <a:solidFill>
                  <a:schemeClr val="accent5">
                    <a:lumMod val="50000"/>
                  </a:schemeClr>
                </a:solidFill>
                <a:latin typeface="Helvetica" charset="0"/>
                <a:ea typeface="Helvetica" charset="0"/>
                <a:cs typeface="Helvetica" charset="0"/>
              </a:rPr>
              <a:t> collisions, and are affected by the hot and dense medium throughout its evolution when propagating in the medium. Several models have predicted that fluctuations in the initial conditions, together with frequent interactions with the QGP medium could lead to a finite triangular flow </a:t>
            </a:r>
            <a:r>
              <a:rPr lang="en-US" sz="3800" dirty="0" smtClean="0">
                <a:solidFill>
                  <a:schemeClr val="accent5">
                    <a:lumMod val="50000"/>
                  </a:schemeClr>
                </a:solidFill>
                <a:latin typeface="Helvetica" charset="0"/>
                <a:ea typeface="Helvetica" charset="0"/>
                <a:cs typeface="Helvetica" charset="0"/>
              </a:rPr>
              <a:t>(</a:t>
            </a:r>
            <a:r>
              <a:rPr lang="en-US" sz="3800" i="1" dirty="0" smtClean="0">
                <a:solidFill>
                  <a:schemeClr val="accent5">
                    <a:lumMod val="50000"/>
                  </a:schemeClr>
                </a:solidFill>
                <a:latin typeface="Helvetica" charset="0"/>
                <a:ea typeface="Helvetica" charset="0"/>
                <a:cs typeface="Helvetica" charset="0"/>
              </a:rPr>
              <a:t>v</a:t>
            </a:r>
            <a:r>
              <a:rPr lang="en-US" sz="3800" i="1" baseline="-25000" dirty="0" smtClean="0">
                <a:solidFill>
                  <a:schemeClr val="accent5">
                    <a:lumMod val="50000"/>
                  </a:schemeClr>
                </a:solidFill>
                <a:latin typeface="Helvetica" charset="0"/>
                <a:ea typeface="Helvetica" charset="0"/>
                <a:cs typeface="Helvetica" charset="0"/>
              </a:rPr>
              <a:t>3</a:t>
            </a:r>
            <a:r>
              <a:rPr lang="en-US" sz="3800" dirty="0" smtClean="0">
                <a:solidFill>
                  <a:schemeClr val="accent5">
                    <a:lumMod val="50000"/>
                  </a:schemeClr>
                </a:solidFill>
                <a:latin typeface="Helvetica" charset="0"/>
                <a:ea typeface="Helvetica" charset="0"/>
                <a:cs typeface="Helvetica" charset="0"/>
              </a:rPr>
              <a:t>)</a:t>
            </a:r>
            <a:r>
              <a:rPr lang="en-US" sz="3800" i="1" dirty="0" smtClean="0">
                <a:solidFill>
                  <a:schemeClr val="accent5">
                    <a:lumMod val="50000"/>
                  </a:schemeClr>
                </a:solidFill>
                <a:latin typeface="Helvetica" charset="0"/>
                <a:ea typeface="Helvetica" charset="0"/>
                <a:cs typeface="Helvetica" charset="0"/>
              </a:rPr>
              <a:t> </a:t>
            </a:r>
            <a:r>
              <a:rPr lang="en-US" sz="3800" dirty="0">
                <a:solidFill>
                  <a:schemeClr val="accent5">
                    <a:lumMod val="50000"/>
                  </a:schemeClr>
                </a:solidFill>
                <a:latin typeface="Helvetica" charset="0"/>
                <a:ea typeface="Helvetica" charset="0"/>
                <a:cs typeface="Helvetica" charset="0"/>
              </a:rPr>
              <a:t>for the </a:t>
            </a:r>
            <a:r>
              <a:rPr lang="en-US" sz="3800" i="1" dirty="0">
                <a:solidFill>
                  <a:schemeClr val="accent5">
                    <a:lumMod val="50000"/>
                  </a:schemeClr>
                </a:solidFill>
                <a:latin typeface="Helvetica" charset="0"/>
                <a:ea typeface="Helvetica" charset="0"/>
                <a:cs typeface="Helvetica" charset="0"/>
              </a:rPr>
              <a:t>D</a:t>
            </a:r>
            <a:r>
              <a:rPr lang="en-US" sz="3800" i="1" baseline="30000" dirty="0">
                <a:solidFill>
                  <a:schemeClr val="accent5">
                    <a:lumMod val="50000"/>
                  </a:schemeClr>
                </a:solidFill>
                <a:latin typeface="Helvetica" charset="0"/>
                <a:ea typeface="Helvetica" charset="0"/>
                <a:cs typeface="Helvetica" charset="0"/>
              </a:rPr>
              <a:t>0</a:t>
            </a:r>
            <a:r>
              <a:rPr lang="en-US" sz="3800" dirty="0">
                <a:solidFill>
                  <a:schemeClr val="accent5">
                    <a:lumMod val="50000"/>
                  </a:schemeClr>
                </a:solidFill>
                <a:latin typeface="Helvetica" charset="0"/>
                <a:ea typeface="Helvetica" charset="0"/>
                <a:cs typeface="Helvetica" charset="0"/>
              </a:rPr>
              <a:t> meson</a:t>
            </a:r>
            <a:r>
              <a:rPr lang="en-US" sz="3800" dirty="0" smtClean="0">
                <a:solidFill>
                  <a:schemeClr val="accent5">
                    <a:lumMod val="50000"/>
                  </a:schemeClr>
                </a:solidFill>
                <a:latin typeface="Helvetica" charset="0"/>
                <a:ea typeface="Helvetica" charset="0"/>
                <a:cs typeface="Helvetica" charset="0"/>
              </a:rPr>
              <a:t>.</a:t>
            </a:r>
            <a:endParaRPr lang="en-US" sz="3800" dirty="0">
              <a:solidFill>
                <a:schemeClr val="accent5">
                  <a:lumMod val="50000"/>
                </a:schemeClr>
              </a:solidFill>
              <a:latin typeface="Helvetica" charset="0"/>
              <a:ea typeface="Helvetica" charset="0"/>
              <a:cs typeface="Helvetica" charset="0"/>
            </a:endParaRPr>
          </a:p>
          <a:p>
            <a:pPr algn="just"/>
            <a:r>
              <a:rPr lang="en-US" sz="3800" dirty="0">
                <a:solidFill>
                  <a:schemeClr val="accent5">
                    <a:lumMod val="50000"/>
                  </a:schemeClr>
                </a:solidFill>
                <a:latin typeface="Helvetica" charset="0"/>
                <a:ea typeface="Helvetica" charset="0"/>
                <a:cs typeface="Helvetica" charset="0"/>
              </a:rPr>
              <a:t>  We present the first measurement of the </a:t>
            </a:r>
            <a:r>
              <a:rPr lang="en-US" sz="3800" i="1" dirty="0">
                <a:solidFill>
                  <a:schemeClr val="accent5">
                    <a:lumMod val="50000"/>
                  </a:schemeClr>
                </a:solidFill>
                <a:latin typeface="Helvetica" charset="0"/>
                <a:ea typeface="Helvetica" charset="0"/>
                <a:cs typeface="Helvetica" charset="0"/>
              </a:rPr>
              <a:t>D</a:t>
            </a:r>
            <a:r>
              <a:rPr lang="en-US" sz="3800" i="1" baseline="30000" dirty="0">
                <a:solidFill>
                  <a:schemeClr val="accent5">
                    <a:lumMod val="50000"/>
                  </a:schemeClr>
                </a:solidFill>
                <a:latin typeface="Helvetica" charset="0"/>
                <a:ea typeface="Helvetica" charset="0"/>
                <a:cs typeface="Helvetica" charset="0"/>
              </a:rPr>
              <a:t>0</a:t>
            </a:r>
            <a:r>
              <a:rPr lang="en-US" sz="3800" i="1" dirty="0">
                <a:solidFill>
                  <a:schemeClr val="accent5">
                    <a:lumMod val="50000"/>
                  </a:schemeClr>
                </a:solidFill>
                <a:latin typeface="Helvetica" charset="0"/>
                <a:ea typeface="Helvetica" charset="0"/>
                <a:cs typeface="Helvetica" charset="0"/>
              </a:rPr>
              <a:t> </a:t>
            </a:r>
            <a:r>
              <a:rPr lang="en-US" sz="3800" dirty="0">
                <a:solidFill>
                  <a:schemeClr val="accent5">
                    <a:lumMod val="50000"/>
                  </a:schemeClr>
                </a:solidFill>
                <a:latin typeface="Helvetica" charset="0"/>
                <a:ea typeface="Helvetica" charset="0"/>
                <a:cs typeface="Helvetica" charset="0"/>
              </a:rPr>
              <a:t>triangular flow using data taken with the STAR Heavy Flavor Tracker in </a:t>
            </a:r>
            <a:r>
              <a:rPr lang="en-US" sz="3800" dirty="0" err="1">
                <a:solidFill>
                  <a:schemeClr val="accent5">
                    <a:lumMod val="50000"/>
                  </a:schemeClr>
                </a:solidFill>
                <a:latin typeface="Helvetica" charset="0"/>
                <a:ea typeface="Helvetica" charset="0"/>
                <a:cs typeface="Helvetica" charset="0"/>
              </a:rPr>
              <a:t>Au+Au</a:t>
            </a:r>
            <a:r>
              <a:rPr lang="en-US" sz="3800" dirty="0">
                <a:solidFill>
                  <a:schemeClr val="accent5">
                    <a:lumMod val="50000"/>
                  </a:schemeClr>
                </a:solidFill>
                <a:latin typeface="Helvetica" charset="0"/>
                <a:ea typeface="Helvetica" charset="0"/>
                <a:cs typeface="Helvetica" charset="0"/>
              </a:rPr>
              <a:t> collisions at √</a:t>
            </a:r>
            <a:r>
              <a:rPr lang="en-US" sz="3800" dirty="0" err="1" smtClean="0">
                <a:solidFill>
                  <a:schemeClr val="accent5">
                    <a:lumMod val="50000"/>
                  </a:schemeClr>
                </a:solidFill>
                <a:latin typeface="Helvetica" charset="0"/>
                <a:ea typeface="Helvetica" charset="0"/>
                <a:cs typeface="Helvetica" charset="0"/>
              </a:rPr>
              <a:t>s</a:t>
            </a:r>
            <a:r>
              <a:rPr lang="en-US" sz="3800" baseline="-25000" dirty="0" err="1" smtClean="0">
                <a:solidFill>
                  <a:schemeClr val="accent5">
                    <a:lumMod val="50000"/>
                  </a:schemeClr>
                </a:solidFill>
                <a:latin typeface="Helvetica" charset="0"/>
                <a:ea typeface="Helvetica" charset="0"/>
                <a:cs typeface="Helvetica" charset="0"/>
              </a:rPr>
              <a:t>NN</a:t>
            </a:r>
            <a:r>
              <a:rPr lang="en-US" sz="3800" baseline="-25000" dirty="0" smtClean="0">
                <a:solidFill>
                  <a:schemeClr val="accent5">
                    <a:lumMod val="50000"/>
                  </a:schemeClr>
                </a:solidFill>
                <a:latin typeface="Helvetica" charset="0"/>
                <a:ea typeface="Helvetica" charset="0"/>
                <a:cs typeface="Helvetica" charset="0"/>
              </a:rPr>
              <a:t> </a:t>
            </a:r>
            <a:r>
              <a:rPr lang="en-US" sz="3800" dirty="0" smtClean="0">
                <a:solidFill>
                  <a:schemeClr val="accent5">
                    <a:lumMod val="50000"/>
                  </a:schemeClr>
                </a:solidFill>
                <a:latin typeface="Helvetica" charset="0"/>
                <a:ea typeface="Helvetica" charset="0"/>
                <a:cs typeface="Helvetica" charset="0"/>
              </a:rPr>
              <a:t>= 200 </a:t>
            </a:r>
            <a:r>
              <a:rPr lang="en-US" sz="3800" dirty="0">
                <a:solidFill>
                  <a:schemeClr val="accent5">
                    <a:lumMod val="50000"/>
                  </a:schemeClr>
                </a:solidFill>
                <a:latin typeface="Helvetica" charset="0"/>
                <a:ea typeface="Helvetica" charset="0"/>
                <a:cs typeface="Helvetica" charset="0"/>
              </a:rPr>
              <a:t>GeV. The </a:t>
            </a:r>
            <a:r>
              <a:rPr lang="en-US" sz="3800" i="1" dirty="0">
                <a:solidFill>
                  <a:schemeClr val="accent5">
                    <a:lumMod val="50000"/>
                  </a:schemeClr>
                </a:solidFill>
                <a:latin typeface="Helvetica" charset="0"/>
                <a:ea typeface="Helvetica" charset="0"/>
                <a:cs typeface="Helvetica" charset="0"/>
              </a:rPr>
              <a:t>D</a:t>
            </a:r>
            <a:r>
              <a:rPr lang="en-US" sz="3800" i="1" baseline="30000" dirty="0">
                <a:solidFill>
                  <a:schemeClr val="accent5">
                    <a:lumMod val="50000"/>
                  </a:schemeClr>
                </a:solidFill>
                <a:latin typeface="Helvetica" charset="0"/>
                <a:ea typeface="Helvetica" charset="0"/>
                <a:cs typeface="Helvetica" charset="0"/>
              </a:rPr>
              <a:t>0</a:t>
            </a:r>
            <a:r>
              <a:rPr lang="en-US" sz="3800" dirty="0">
                <a:solidFill>
                  <a:schemeClr val="accent5">
                    <a:lumMod val="50000"/>
                  </a:schemeClr>
                </a:solidFill>
                <a:latin typeface="Helvetica" charset="0"/>
                <a:ea typeface="Helvetica" charset="0"/>
                <a:cs typeface="Helvetica" charset="0"/>
              </a:rPr>
              <a:t> </a:t>
            </a:r>
            <a:r>
              <a:rPr lang="en-US" sz="3800" i="1" dirty="0">
                <a:solidFill>
                  <a:schemeClr val="accent5">
                    <a:lumMod val="50000"/>
                  </a:schemeClr>
                </a:solidFill>
                <a:latin typeface="Helvetica" charset="0"/>
                <a:ea typeface="Helvetica" charset="0"/>
                <a:cs typeface="Helvetica" charset="0"/>
              </a:rPr>
              <a:t>v</a:t>
            </a:r>
            <a:r>
              <a:rPr lang="en-US" sz="3800" i="1" baseline="-25000" dirty="0">
                <a:solidFill>
                  <a:schemeClr val="accent5">
                    <a:lumMod val="50000"/>
                  </a:schemeClr>
                </a:solidFill>
                <a:latin typeface="Helvetica" charset="0"/>
                <a:ea typeface="Helvetica" charset="0"/>
                <a:cs typeface="Helvetica" charset="0"/>
              </a:rPr>
              <a:t>3</a:t>
            </a:r>
            <a:r>
              <a:rPr lang="en-US" sz="3800" dirty="0">
                <a:solidFill>
                  <a:schemeClr val="accent5">
                    <a:lumMod val="50000"/>
                  </a:schemeClr>
                </a:solidFill>
                <a:latin typeface="Helvetica" charset="0"/>
                <a:ea typeface="Helvetica" charset="0"/>
                <a:cs typeface="Helvetica" charset="0"/>
              </a:rPr>
              <a:t> will be compared to light hadron measurements as well as theoretical calculations. Physics implications on the charm-medium interactions as well as the QGP medium properties will be discussed.</a:t>
            </a:r>
            <a:endParaRPr lang="en-US" sz="3800" dirty="0"/>
          </a:p>
        </p:txBody>
      </p:sp>
      <p:sp>
        <p:nvSpPr>
          <p:cNvPr id="4" name="Rectangle 3"/>
          <p:cNvSpPr/>
          <p:nvPr/>
        </p:nvSpPr>
        <p:spPr>
          <a:xfrm>
            <a:off x="15566654" y="34620824"/>
            <a:ext cx="14054018" cy="5450723"/>
          </a:xfrm>
          <a:prstGeom prst="rect">
            <a:avLst/>
          </a:prstGeom>
        </p:spPr>
        <p:txBody>
          <a:bodyPr wrap="square">
            <a:spAutoFit/>
          </a:bodyPr>
          <a:lstStyle/>
          <a:p>
            <a:pPr>
              <a:lnSpc>
                <a:spcPct val="130000"/>
              </a:lnSpc>
              <a:spcBef>
                <a:spcPct val="50000"/>
              </a:spcBef>
              <a:spcAft>
                <a:spcPct val="30000"/>
              </a:spcAft>
              <a:defRPr/>
            </a:pPr>
            <a:r>
              <a:rPr lang="en-US" altLang="zh-CN" sz="3200" b="1" dirty="0">
                <a:solidFill>
                  <a:schemeClr val="tx2"/>
                </a:solidFill>
                <a:effectLst>
                  <a:outerShdw blurRad="38100" dist="38100" dir="2700000" algn="tl">
                    <a:srgbClr val="FFFFFF"/>
                  </a:outerShdw>
                </a:effectLst>
                <a:latin typeface="Helvetica" charset="0"/>
                <a:ea typeface="Helvetica" charset="0"/>
                <a:cs typeface="Helvetica" charset="0"/>
              </a:rPr>
              <a:t> Summary and Outlook</a:t>
            </a:r>
          </a:p>
          <a:p>
            <a:pPr marL="457200" indent="-457200">
              <a:lnSpc>
                <a:spcPct val="150000"/>
              </a:lnSpc>
              <a:buFont typeface="Arial"/>
              <a:buChar char="•"/>
            </a:pPr>
            <a:r>
              <a:rPr lang="en-US" sz="2600" dirty="0" smtClean="0">
                <a:solidFill>
                  <a:schemeClr val="tx2"/>
                </a:solidFill>
                <a:latin typeface="Helvetica" charset="0"/>
                <a:ea typeface="Helvetica" charset="0"/>
                <a:cs typeface="Helvetica" charset="0"/>
              </a:rPr>
              <a:t>First results </a:t>
            </a:r>
            <a:r>
              <a:rPr lang="en-US" sz="2600" dirty="0">
                <a:solidFill>
                  <a:schemeClr val="tx2"/>
                </a:solidFill>
                <a:latin typeface="Helvetica" charset="0"/>
                <a:ea typeface="Helvetica" charset="0"/>
                <a:cs typeface="Helvetica" charset="0"/>
              </a:rPr>
              <a:t>of </a:t>
            </a:r>
            <a:r>
              <a:rPr lang="en-US" sz="2600" i="1" dirty="0" smtClean="0">
                <a:solidFill>
                  <a:schemeClr val="tx2"/>
                </a:solidFill>
                <a:latin typeface="Helvetica" charset="0"/>
                <a:ea typeface="Helvetica" charset="0"/>
                <a:cs typeface="Helvetica" charset="0"/>
              </a:rPr>
              <a:t>D</a:t>
            </a:r>
            <a:r>
              <a:rPr lang="en-US" sz="2600" i="1" baseline="30000" dirty="0" smtClean="0">
                <a:solidFill>
                  <a:schemeClr val="tx2"/>
                </a:solidFill>
                <a:latin typeface="Helvetica" charset="0"/>
                <a:ea typeface="Helvetica" charset="0"/>
                <a:cs typeface="Helvetica" charset="0"/>
              </a:rPr>
              <a:t>0 </a:t>
            </a:r>
            <a:r>
              <a:rPr lang="en-US" sz="2600" i="1" dirty="0" smtClean="0">
                <a:solidFill>
                  <a:schemeClr val="tx2"/>
                </a:solidFill>
                <a:latin typeface="Helvetica" charset="0"/>
                <a:ea typeface="Helvetica" charset="0"/>
                <a:cs typeface="Helvetica" charset="0"/>
              </a:rPr>
              <a:t>v</a:t>
            </a:r>
            <a:r>
              <a:rPr lang="en-US" sz="2600" i="1" baseline="-25000" dirty="0" smtClean="0">
                <a:solidFill>
                  <a:schemeClr val="tx2"/>
                </a:solidFill>
                <a:latin typeface="Helvetica" charset="0"/>
                <a:ea typeface="Helvetica" charset="0"/>
                <a:cs typeface="Helvetica" charset="0"/>
              </a:rPr>
              <a:t>3</a:t>
            </a:r>
            <a:r>
              <a:rPr lang="en-US" sz="2600" baseline="-25000" dirty="0" smtClean="0">
                <a:solidFill>
                  <a:schemeClr val="tx2"/>
                </a:solidFill>
                <a:latin typeface="Helvetica" charset="0"/>
                <a:ea typeface="Helvetica" charset="0"/>
                <a:cs typeface="Helvetica" charset="0"/>
              </a:rPr>
              <a:t> </a:t>
            </a:r>
            <a:r>
              <a:rPr lang="en-US" sz="2600" dirty="0">
                <a:solidFill>
                  <a:schemeClr val="tx2"/>
                </a:solidFill>
                <a:latin typeface="Helvetica" charset="0"/>
                <a:ea typeface="Helvetica" charset="0"/>
                <a:cs typeface="Helvetica" charset="0"/>
              </a:rPr>
              <a:t>using the </a:t>
            </a:r>
            <a:r>
              <a:rPr lang="en-US" sz="2600" dirty="0" smtClean="0">
                <a:solidFill>
                  <a:schemeClr val="tx2"/>
                </a:solidFill>
                <a:latin typeface="Helvetica" charset="0"/>
                <a:ea typeface="Helvetica" charset="0"/>
                <a:cs typeface="Helvetica" charset="0"/>
              </a:rPr>
              <a:t>HFT.</a:t>
            </a:r>
            <a:r>
              <a:rPr lang="en-US" sz="2600" dirty="0">
                <a:solidFill>
                  <a:schemeClr val="tx2"/>
                </a:solidFill>
                <a:latin typeface="Helvetica" charset="0"/>
                <a:ea typeface="Helvetica" charset="0"/>
                <a:cs typeface="Helvetica" charset="0"/>
              </a:rPr>
              <a:t> </a:t>
            </a:r>
            <a:r>
              <a:rPr lang="en-US" sz="2600" dirty="0" smtClean="0">
                <a:solidFill>
                  <a:schemeClr val="tx2"/>
                </a:solidFill>
                <a:latin typeface="Helvetica" charset="0"/>
                <a:ea typeface="Helvetica" charset="0"/>
                <a:cs typeface="Helvetica" charset="0"/>
              </a:rPr>
              <a:t> Both </a:t>
            </a:r>
            <a:r>
              <a:rPr lang="en-US" sz="2600" i="1" dirty="0" smtClean="0">
                <a:solidFill>
                  <a:schemeClr val="tx2"/>
                </a:solidFill>
                <a:latin typeface="Helvetica" charset="0"/>
                <a:ea typeface="Helvetica" charset="0"/>
                <a:cs typeface="Helvetica" charset="0"/>
              </a:rPr>
              <a:t>v</a:t>
            </a:r>
            <a:r>
              <a:rPr lang="en-US" sz="2600" i="1" baseline="-25000" dirty="0" smtClean="0">
                <a:solidFill>
                  <a:schemeClr val="tx2"/>
                </a:solidFill>
                <a:latin typeface="Helvetica" charset="0"/>
                <a:ea typeface="Helvetica" charset="0"/>
                <a:cs typeface="Helvetica" charset="0"/>
              </a:rPr>
              <a:t>2</a:t>
            </a:r>
            <a:r>
              <a:rPr lang="en-US" sz="2600" dirty="0" smtClean="0">
                <a:solidFill>
                  <a:schemeClr val="tx2"/>
                </a:solidFill>
                <a:latin typeface="Helvetica" charset="0"/>
                <a:ea typeface="Helvetica" charset="0"/>
                <a:cs typeface="Helvetica" charset="0"/>
              </a:rPr>
              <a:t> and </a:t>
            </a:r>
            <a:r>
              <a:rPr lang="en-US" sz="2600" i="1" dirty="0" smtClean="0">
                <a:solidFill>
                  <a:schemeClr val="tx2"/>
                </a:solidFill>
                <a:latin typeface="Helvetica" charset="0"/>
                <a:ea typeface="Helvetica" charset="0"/>
                <a:cs typeface="Helvetica" charset="0"/>
              </a:rPr>
              <a:t>v</a:t>
            </a:r>
            <a:r>
              <a:rPr lang="en-US" sz="2600" i="1" baseline="-25000" dirty="0" smtClean="0">
                <a:solidFill>
                  <a:schemeClr val="tx2"/>
                </a:solidFill>
                <a:latin typeface="Helvetica" charset="0"/>
                <a:ea typeface="Helvetica" charset="0"/>
                <a:cs typeface="Helvetica" charset="0"/>
              </a:rPr>
              <a:t>3</a:t>
            </a:r>
            <a:r>
              <a:rPr lang="en-US" sz="2600" dirty="0" smtClean="0">
                <a:solidFill>
                  <a:schemeClr val="tx2"/>
                </a:solidFill>
                <a:latin typeface="Helvetica" charset="0"/>
                <a:ea typeface="Helvetica" charset="0"/>
                <a:cs typeface="Helvetica" charset="0"/>
              </a:rPr>
              <a:t> appear to follow the same NCQ scaling observed for lighter particle species.</a:t>
            </a:r>
            <a:endParaRPr lang="en-US" sz="2600" i="1" baseline="-25000" dirty="0">
              <a:solidFill>
                <a:schemeClr val="tx2"/>
              </a:solidFill>
              <a:latin typeface="Helvetica" charset="0"/>
              <a:ea typeface="Helvetica" charset="0"/>
              <a:cs typeface="Helvetica" charset="0"/>
            </a:endParaRPr>
          </a:p>
          <a:p>
            <a:pPr marL="457200" indent="-457200">
              <a:lnSpc>
                <a:spcPct val="150000"/>
              </a:lnSpc>
              <a:buFont typeface="Arial"/>
              <a:buChar char="•"/>
            </a:pPr>
            <a:r>
              <a:rPr lang="en-US" sz="2600" i="1" dirty="0" smtClean="0">
                <a:solidFill>
                  <a:schemeClr val="tx2"/>
                </a:solidFill>
                <a:latin typeface="Helvetica" charset="0"/>
                <a:ea typeface="Helvetica" charset="0"/>
                <a:cs typeface="Helvetica" charset="0"/>
              </a:rPr>
              <a:t>D</a:t>
            </a:r>
            <a:r>
              <a:rPr lang="en-US" sz="2600" i="1" baseline="30000" dirty="0" smtClean="0">
                <a:solidFill>
                  <a:schemeClr val="tx2"/>
                </a:solidFill>
                <a:latin typeface="Helvetica" charset="0"/>
                <a:ea typeface="Helvetica" charset="0"/>
                <a:cs typeface="Helvetica" charset="0"/>
              </a:rPr>
              <a:t>0</a:t>
            </a:r>
            <a:r>
              <a:rPr lang="en-US" sz="2600" i="1" dirty="0" smtClean="0">
                <a:solidFill>
                  <a:schemeClr val="tx2"/>
                </a:solidFill>
                <a:latin typeface="Helvetica" charset="0"/>
                <a:ea typeface="Helvetica" charset="0"/>
                <a:cs typeface="Helvetica" charset="0"/>
              </a:rPr>
              <a:t> </a:t>
            </a:r>
            <a:r>
              <a:rPr lang="en-US" sz="2600" i="1" dirty="0">
                <a:solidFill>
                  <a:schemeClr val="tx2"/>
                </a:solidFill>
                <a:latin typeface="Helvetica" charset="0"/>
                <a:ea typeface="Helvetica" charset="0"/>
                <a:cs typeface="Helvetica" charset="0"/>
              </a:rPr>
              <a:t>v</a:t>
            </a:r>
            <a:r>
              <a:rPr lang="en-US" sz="2600" i="1" baseline="-25000" dirty="0">
                <a:solidFill>
                  <a:schemeClr val="tx2"/>
                </a:solidFill>
                <a:latin typeface="Helvetica" charset="0"/>
                <a:ea typeface="Helvetica" charset="0"/>
                <a:cs typeface="Helvetica" charset="0"/>
              </a:rPr>
              <a:t>3</a:t>
            </a:r>
            <a:r>
              <a:rPr lang="en-US" sz="2600" dirty="0">
                <a:solidFill>
                  <a:schemeClr val="tx2"/>
                </a:solidFill>
                <a:latin typeface="Helvetica" charset="0"/>
                <a:ea typeface="Helvetica" charset="0"/>
                <a:cs typeface="Helvetica" charset="0"/>
              </a:rPr>
              <a:t> is non-</a:t>
            </a:r>
            <a:r>
              <a:rPr lang="en-US" sz="2600" dirty="0" smtClean="0">
                <a:solidFill>
                  <a:schemeClr val="tx2"/>
                </a:solidFill>
                <a:latin typeface="Helvetica" charset="0"/>
                <a:ea typeface="Helvetica" charset="0"/>
                <a:cs typeface="Helvetica" charset="0"/>
              </a:rPr>
              <a:t>zero, suggesting the importance of </a:t>
            </a:r>
            <a:r>
              <a:rPr lang="en-US" sz="2600" dirty="0">
                <a:solidFill>
                  <a:schemeClr val="tx2"/>
                </a:solidFill>
                <a:latin typeface="Helvetica" charset="0"/>
                <a:ea typeface="Helvetica" charset="0"/>
                <a:cs typeface="Helvetica" charset="0"/>
              </a:rPr>
              <a:t>fluctuations in initial </a:t>
            </a:r>
            <a:r>
              <a:rPr lang="en-US" sz="2600" dirty="0" smtClean="0">
                <a:solidFill>
                  <a:schemeClr val="tx2"/>
                </a:solidFill>
                <a:latin typeface="Helvetica" charset="0"/>
                <a:ea typeface="Helvetica" charset="0"/>
                <a:cs typeface="Helvetica" charset="0"/>
              </a:rPr>
              <a:t>conditions.</a:t>
            </a:r>
            <a:endParaRPr lang="en-US" sz="2600" dirty="0">
              <a:solidFill>
                <a:schemeClr val="tx2"/>
              </a:solidFill>
              <a:latin typeface="Helvetica" charset="0"/>
              <a:ea typeface="Helvetica" charset="0"/>
              <a:cs typeface="Helvetica" charset="0"/>
            </a:endParaRPr>
          </a:p>
          <a:p>
            <a:pPr>
              <a:lnSpc>
                <a:spcPct val="150000"/>
              </a:lnSpc>
            </a:pPr>
            <a:r>
              <a:rPr lang="en-US" sz="2600" dirty="0" smtClean="0">
                <a:solidFill>
                  <a:schemeClr val="tx2"/>
                </a:solidFill>
                <a:latin typeface="Helvetica" charset="0"/>
                <a:ea typeface="Helvetica" charset="0"/>
                <a:cs typeface="Helvetica" charset="0"/>
              </a:rPr>
              <a:t>Two </a:t>
            </a:r>
            <a:r>
              <a:rPr lang="en-US" sz="2600" dirty="0">
                <a:solidFill>
                  <a:schemeClr val="tx2"/>
                </a:solidFill>
                <a:latin typeface="Helvetica" charset="0"/>
                <a:ea typeface="Helvetica" charset="0"/>
                <a:cs typeface="Helvetica" charset="0"/>
              </a:rPr>
              <a:t>billion </a:t>
            </a:r>
            <a:r>
              <a:rPr lang="en-US" sz="2600" dirty="0" smtClean="0">
                <a:solidFill>
                  <a:schemeClr val="tx2"/>
                </a:solidFill>
                <a:latin typeface="Helvetica" charset="0"/>
                <a:ea typeface="Helvetica" charset="0"/>
                <a:cs typeface="Helvetica" charset="0"/>
              </a:rPr>
              <a:t>events recorded in 2016 will </a:t>
            </a:r>
            <a:r>
              <a:rPr lang="en-US" sz="2600" dirty="0">
                <a:solidFill>
                  <a:schemeClr val="tx2"/>
                </a:solidFill>
                <a:latin typeface="Helvetica" charset="0"/>
                <a:ea typeface="Helvetica" charset="0"/>
                <a:cs typeface="Helvetica" charset="0"/>
              </a:rPr>
              <a:t>further </a:t>
            </a:r>
            <a:r>
              <a:rPr lang="en-US" sz="2600" dirty="0" smtClean="0">
                <a:solidFill>
                  <a:schemeClr val="tx2"/>
                </a:solidFill>
                <a:latin typeface="Helvetica" charset="0"/>
                <a:ea typeface="Helvetica" charset="0"/>
                <a:cs typeface="Helvetica" charset="0"/>
              </a:rPr>
              <a:t>improve the </a:t>
            </a:r>
            <a:r>
              <a:rPr lang="en-US" sz="2600" dirty="0">
                <a:solidFill>
                  <a:schemeClr val="tx2"/>
                </a:solidFill>
                <a:latin typeface="Helvetica" charset="0"/>
                <a:ea typeface="Helvetica" charset="0"/>
                <a:cs typeface="Helvetica" charset="0"/>
              </a:rPr>
              <a:t>precision </a:t>
            </a:r>
            <a:r>
              <a:rPr lang="en-US" sz="2600" dirty="0" smtClean="0">
                <a:solidFill>
                  <a:schemeClr val="tx2"/>
                </a:solidFill>
                <a:latin typeface="Helvetica" charset="0"/>
                <a:ea typeface="Helvetica" charset="0"/>
                <a:cs typeface="Helvetica" charset="0"/>
              </a:rPr>
              <a:t>for </a:t>
            </a:r>
            <a:r>
              <a:rPr lang="en-US" sz="2600" i="1" dirty="0" smtClean="0">
                <a:solidFill>
                  <a:schemeClr val="tx2"/>
                </a:solidFill>
                <a:latin typeface="Helvetica" charset="0"/>
                <a:ea typeface="Helvetica" charset="0"/>
                <a:cs typeface="Helvetica" charset="0"/>
              </a:rPr>
              <a:t>D</a:t>
            </a:r>
            <a:r>
              <a:rPr lang="en-US" sz="2600" i="1" baseline="30000" dirty="0" smtClean="0">
                <a:solidFill>
                  <a:schemeClr val="tx2"/>
                </a:solidFill>
                <a:latin typeface="Helvetica" charset="0"/>
                <a:ea typeface="Helvetica" charset="0"/>
                <a:cs typeface="Helvetica" charset="0"/>
              </a:rPr>
              <a:t>0</a:t>
            </a:r>
            <a:r>
              <a:rPr lang="en-US" sz="2600" dirty="0" smtClean="0">
                <a:solidFill>
                  <a:schemeClr val="tx2"/>
                </a:solidFill>
                <a:latin typeface="Helvetica" charset="0"/>
                <a:ea typeface="Helvetica" charset="0"/>
                <a:cs typeface="Helvetica" charset="0"/>
              </a:rPr>
              <a:t> measurements and will </a:t>
            </a:r>
            <a:r>
              <a:rPr lang="en-US" sz="2600" dirty="0">
                <a:solidFill>
                  <a:schemeClr val="tx2"/>
                </a:solidFill>
                <a:latin typeface="Helvetica" charset="0"/>
                <a:ea typeface="Helvetica" charset="0"/>
                <a:cs typeface="Helvetica" charset="0"/>
              </a:rPr>
              <a:t>allow more thorough studies:</a:t>
            </a:r>
          </a:p>
          <a:p>
            <a:pPr marL="457200" indent="-457200">
              <a:lnSpc>
                <a:spcPct val="150000"/>
              </a:lnSpc>
              <a:buFont typeface="Arial" charset="0"/>
              <a:buChar char="•"/>
            </a:pPr>
            <a:r>
              <a:rPr lang="en-US" sz="2600" dirty="0">
                <a:solidFill>
                  <a:schemeClr val="tx2"/>
                </a:solidFill>
                <a:latin typeface="Helvetica" charset="0"/>
                <a:ea typeface="Helvetica" charset="0"/>
                <a:cs typeface="Helvetica" charset="0"/>
              </a:rPr>
              <a:t>Centrality dependence of </a:t>
            </a:r>
            <a:r>
              <a:rPr lang="en-US" sz="2600" i="1" dirty="0">
                <a:solidFill>
                  <a:schemeClr val="tx2"/>
                </a:solidFill>
                <a:latin typeface="Helvetica" charset="0"/>
                <a:ea typeface="Helvetica" charset="0"/>
                <a:cs typeface="Helvetica" charset="0"/>
              </a:rPr>
              <a:t>D</a:t>
            </a:r>
            <a:r>
              <a:rPr lang="en-US" sz="2600" i="1" baseline="30000" dirty="0">
                <a:solidFill>
                  <a:schemeClr val="tx2"/>
                </a:solidFill>
                <a:latin typeface="Helvetica" charset="0"/>
                <a:ea typeface="Helvetica" charset="0"/>
                <a:cs typeface="Helvetica" charset="0"/>
              </a:rPr>
              <a:t>0 </a:t>
            </a:r>
            <a:r>
              <a:rPr lang="en-US" sz="2600" i="1" dirty="0">
                <a:solidFill>
                  <a:schemeClr val="tx2"/>
                </a:solidFill>
                <a:latin typeface="Helvetica" charset="0"/>
                <a:ea typeface="Helvetica" charset="0"/>
                <a:cs typeface="Helvetica" charset="0"/>
              </a:rPr>
              <a:t>v</a:t>
            </a:r>
            <a:r>
              <a:rPr lang="en-US" sz="2600" i="1" baseline="-25000" dirty="0">
                <a:solidFill>
                  <a:schemeClr val="tx2"/>
                </a:solidFill>
                <a:latin typeface="Helvetica" charset="0"/>
                <a:ea typeface="Helvetica" charset="0"/>
                <a:cs typeface="Helvetica" charset="0"/>
              </a:rPr>
              <a:t>2</a:t>
            </a:r>
            <a:r>
              <a:rPr lang="en-US" sz="2600" i="1" dirty="0">
                <a:solidFill>
                  <a:schemeClr val="tx2"/>
                </a:solidFill>
                <a:latin typeface="Helvetica" charset="0"/>
                <a:ea typeface="Helvetica" charset="0"/>
                <a:cs typeface="Helvetica" charset="0"/>
              </a:rPr>
              <a:t> and v</a:t>
            </a:r>
            <a:r>
              <a:rPr lang="en-US" sz="2600" i="1" baseline="-25000" dirty="0">
                <a:solidFill>
                  <a:schemeClr val="tx2"/>
                </a:solidFill>
                <a:latin typeface="Helvetica" charset="0"/>
                <a:ea typeface="Helvetica" charset="0"/>
                <a:cs typeface="Helvetica" charset="0"/>
              </a:rPr>
              <a:t>3</a:t>
            </a:r>
            <a:r>
              <a:rPr lang="en-US" sz="2600" dirty="0">
                <a:solidFill>
                  <a:schemeClr val="tx2"/>
                </a:solidFill>
                <a:latin typeface="Helvetica" charset="0"/>
                <a:ea typeface="Helvetica" charset="0"/>
                <a:cs typeface="Helvetica" charset="0"/>
              </a:rPr>
              <a:t> </a:t>
            </a:r>
            <a:r>
              <a:rPr lang="en-US" sz="2600" dirty="0" smtClean="0">
                <a:solidFill>
                  <a:schemeClr val="tx2"/>
                </a:solidFill>
                <a:latin typeface="Helvetica" charset="0"/>
                <a:ea typeface="Helvetica" charset="0"/>
                <a:cs typeface="Helvetica" charset="0"/>
              </a:rPr>
              <a:t>.  </a:t>
            </a:r>
          </a:p>
          <a:p>
            <a:pPr marL="457200" indent="-457200">
              <a:lnSpc>
                <a:spcPct val="150000"/>
              </a:lnSpc>
              <a:buFont typeface="Arial" charset="0"/>
              <a:buChar char="•"/>
            </a:pPr>
            <a:r>
              <a:rPr lang="en-US" sz="2600" dirty="0" smtClean="0">
                <a:solidFill>
                  <a:schemeClr val="tx2"/>
                </a:solidFill>
                <a:latin typeface="Helvetica" charset="0"/>
                <a:ea typeface="Helvetica" charset="0"/>
                <a:cs typeface="Helvetica" charset="0"/>
              </a:rPr>
              <a:t>Studies </a:t>
            </a:r>
            <a:r>
              <a:rPr lang="en-US" sz="2600" dirty="0">
                <a:solidFill>
                  <a:schemeClr val="tx2"/>
                </a:solidFill>
                <a:latin typeface="Helvetica" charset="0"/>
                <a:ea typeface="Helvetica" charset="0"/>
                <a:cs typeface="Helvetica" charset="0"/>
              </a:rPr>
              <a:t>of </a:t>
            </a:r>
            <a:r>
              <a:rPr lang="en-US" sz="2600" dirty="0" smtClean="0">
                <a:solidFill>
                  <a:schemeClr val="tx2"/>
                </a:solidFill>
                <a:latin typeface="Helvetica" charset="0"/>
                <a:ea typeface="Helvetica" charset="0"/>
                <a:cs typeface="Helvetica" charset="0"/>
              </a:rPr>
              <a:t>other charmed hadrons </a:t>
            </a:r>
            <a:r>
              <a:rPr lang="en-US" sz="2600" dirty="0">
                <a:solidFill>
                  <a:schemeClr val="tx2"/>
                </a:solidFill>
                <a:latin typeface="Helvetica" charset="0"/>
                <a:ea typeface="Helvetica" charset="0"/>
                <a:cs typeface="Helvetica" charset="0"/>
              </a:rPr>
              <a:t>(</a:t>
            </a:r>
            <a:r>
              <a:rPr lang="el-GR" sz="2600" dirty="0">
                <a:solidFill>
                  <a:schemeClr val="tx2"/>
                </a:solidFill>
                <a:latin typeface="Helvetica" charset="0"/>
                <a:ea typeface="Helvetica" charset="0"/>
                <a:cs typeface="Helvetica" charset="0"/>
              </a:rPr>
              <a:t>Λ</a:t>
            </a:r>
            <a:r>
              <a:rPr lang="en-US" sz="2600" baseline="-25000" dirty="0" smtClean="0">
                <a:solidFill>
                  <a:schemeClr val="tx2"/>
                </a:solidFill>
                <a:latin typeface="Helvetica" charset="0"/>
                <a:ea typeface="Helvetica" charset="0"/>
                <a:cs typeface="Helvetica" charset="0"/>
              </a:rPr>
              <a:t>c</a:t>
            </a:r>
            <a:r>
              <a:rPr lang="en-US" sz="2600" dirty="0" smtClean="0">
                <a:solidFill>
                  <a:schemeClr val="tx2"/>
                </a:solidFill>
                <a:latin typeface="Helvetica" charset="0"/>
                <a:ea typeface="Helvetica" charset="0"/>
                <a:cs typeface="Helvetica" charset="0"/>
              </a:rPr>
              <a:t>, </a:t>
            </a:r>
            <a:r>
              <a:rPr lang="en-US" sz="2600" i="1" dirty="0" smtClean="0">
                <a:solidFill>
                  <a:schemeClr val="tx2"/>
                </a:solidFill>
                <a:latin typeface="Helvetica" charset="0"/>
                <a:ea typeface="Helvetica" charset="0"/>
                <a:cs typeface="Helvetica" charset="0"/>
              </a:rPr>
              <a:t>D</a:t>
            </a:r>
            <a:r>
              <a:rPr lang="en-US" sz="2600" i="1" baseline="-25000" dirty="0" smtClean="0">
                <a:solidFill>
                  <a:schemeClr val="tx2"/>
                </a:solidFill>
                <a:latin typeface="Helvetica" charset="0"/>
                <a:ea typeface="Helvetica" charset="0"/>
                <a:cs typeface="Helvetica" charset="0"/>
              </a:rPr>
              <a:t>s</a:t>
            </a:r>
            <a:r>
              <a:rPr lang="en-US" sz="2600" i="1" dirty="0" smtClean="0">
                <a:solidFill>
                  <a:schemeClr val="tx2"/>
                </a:solidFill>
                <a:latin typeface="Helvetica" charset="0"/>
                <a:ea typeface="Helvetica" charset="0"/>
                <a:cs typeface="Helvetica" charset="0"/>
              </a:rPr>
              <a:t>, </a:t>
            </a:r>
            <a:r>
              <a:rPr lang="mr-IN" sz="2600" i="1" dirty="0" smtClean="0">
                <a:solidFill>
                  <a:schemeClr val="tx2"/>
                </a:solidFill>
                <a:latin typeface="Helvetica" charset="0"/>
                <a:ea typeface="Helvetica" charset="0"/>
                <a:cs typeface="Helvetica" charset="0"/>
              </a:rPr>
              <a:t>…</a:t>
            </a:r>
            <a:r>
              <a:rPr lang="en-US" sz="2600" dirty="0" smtClean="0">
                <a:solidFill>
                  <a:schemeClr val="tx2"/>
                </a:solidFill>
                <a:latin typeface="Helvetica" charset="0"/>
                <a:ea typeface="Helvetica" charset="0"/>
                <a:cs typeface="Helvetica" charset="0"/>
              </a:rPr>
              <a:t>)</a:t>
            </a:r>
            <a:r>
              <a:rPr lang="en-US" sz="2600" dirty="0">
                <a:solidFill>
                  <a:schemeClr val="tx2"/>
                </a:solidFill>
                <a:latin typeface="Helvetica" charset="0"/>
                <a:ea typeface="Helvetica" charset="0"/>
                <a:cs typeface="Helvetica" charset="0"/>
              </a:rPr>
              <a:t> </a:t>
            </a:r>
            <a:r>
              <a:rPr lang="en-US" sz="2600" dirty="0" smtClean="0">
                <a:solidFill>
                  <a:schemeClr val="tx2"/>
                </a:solidFill>
                <a:latin typeface="Helvetica" charset="0"/>
                <a:ea typeface="Helvetica" charset="0"/>
                <a:cs typeface="Helvetica" charset="0"/>
              </a:rPr>
              <a:t>and </a:t>
            </a:r>
            <a:r>
              <a:rPr lang="en-US" sz="2600" dirty="0">
                <a:solidFill>
                  <a:schemeClr val="tx2"/>
                </a:solidFill>
                <a:latin typeface="Helvetica" charset="0"/>
                <a:ea typeface="Helvetica" charset="0"/>
                <a:cs typeface="Helvetica" charset="0"/>
              </a:rPr>
              <a:t>b</a:t>
            </a:r>
            <a:r>
              <a:rPr lang="en-US" sz="2600" dirty="0" smtClean="0">
                <a:solidFill>
                  <a:schemeClr val="tx2"/>
                </a:solidFill>
                <a:latin typeface="Helvetica" charset="0"/>
                <a:ea typeface="Helvetica" charset="0"/>
                <a:cs typeface="Helvetica" charset="0"/>
              </a:rPr>
              <a:t>ottom </a:t>
            </a:r>
            <a:r>
              <a:rPr lang="en-US" sz="2600" dirty="0">
                <a:solidFill>
                  <a:schemeClr val="tx2"/>
                </a:solidFill>
                <a:latin typeface="Helvetica" charset="0"/>
                <a:ea typeface="Helvetica" charset="0"/>
                <a:cs typeface="Helvetica" charset="0"/>
              </a:rPr>
              <a:t>hadron </a:t>
            </a:r>
            <a:r>
              <a:rPr lang="en-US" sz="2600" dirty="0" smtClean="0">
                <a:solidFill>
                  <a:schemeClr val="tx2"/>
                </a:solidFill>
                <a:latin typeface="Helvetica" charset="0"/>
                <a:ea typeface="Helvetica" charset="0"/>
                <a:cs typeface="Helvetica" charset="0"/>
              </a:rPr>
              <a:t>flow </a:t>
            </a:r>
            <a:endParaRPr lang="en-US" sz="2600" dirty="0">
              <a:solidFill>
                <a:schemeClr val="tx2"/>
              </a:solidFill>
              <a:latin typeface="Helvetica" charset="0"/>
              <a:ea typeface="Helvetica" charset="0"/>
              <a:cs typeface="Helvetica" charset="0"/>
            </a:endParaRPr>
          </a:p>
          <a:p>
            <a:pPr marL="342900" lvl="1" indent="-342900" algn="just">
              <a:buFont typeface="Arial"/>
              <a:buChar char="•"/>
            </a:pPr>
            <a:endParaRPr lang="en-US" altLang="zh-CN" sz="2400" dirty="0">
              <a:solidFill>
                <a:schemeClr val="tx2"/>
              </a:solidFill>
              <a:latin typeface="Helvetica" charset="0"/>
              <a:ea typeface="Helvetica" charset="0"/>
              <a:cs typeface="Helvetica" charset="0"/>
            </a:endParaRPr>
          </a:p>
        </p:txBody>
      </p:sp>
      <p:sp>
        <p:nvSpPr>
          <p:cNvPr id="54" name="TextBox 53"/>
          <p:cNvSpPr txBox="1"/>
          <p:nvPr/>
        </p:nvSpPr>
        <p:spPr>
          <a:xfrm>
            <a:off x="15720077" y="29454859"/>
            <a:ext cx="7700755" cy="4524315"/>
          </a:xfrm>
          <a:prstGeom prst="rect">
            <a:avLst/>
          </a:prstGeom>
          <a:noFill/>
        </p:spPr>
        <p:txBody>
          <a:bodyPr wrap="square" rtlCol="0">
            <a:spAutoFit/>
          </a:bodyPr>
          <a:lstStyle/>
          <a:p>
            <a:pPr algn="just">
              <a:lnSpc>
                <a:spcPct val="150000"/>
              </a:lnSpc>
            </a:pPr>
            <a:r>
              <a:rPr lang="en-US" sz="2400" b="0" i="1" dirty="0" smtClean="0">
                <a:solidFill>
                  <a:schemeClr val="tx2"/>
                </a:solidFill>
                <a:latin typeface="Helvetica" charset="0"/>
                <a:ea typeface="Helvetica" charset="0"/>
                <a:cs typeface="Helvetica" charset="0"/>
              </a:rPr>
              <a:t> </a:t>
            </a:r>
            <a:r>
              <a:rPr lang="en-US" sz="2400" b="0" dirty="0" smtClean="0">
                <a:solidFill>
                  <a:schemeClr val="tx2"/>
                </a:solidFill>
                <a:latin typeface="Helvetica" charset="0"/>
                <a:ea typeface="Helvetica" charset="0"/>
                <a:cs typeface="Helvetica" charset="0"/>
              </a:rPr>
              <a:t>The right figure shows the measurement of </a:t>
            </a:r>
            <a:r>
              <a:rPr lang="en-US" sz="2400" b="0" i="1" dirty="0" smtClean="0">
                <a:solidFill>
                  <a:schemeClr val="tx2"/>
                </a:solidFill>
                <a:latin typeface="Helvetica" charset="0"/>
                <a:ea typeface="Helvetica" charset="0"/>
                <a:cs typeface="Helvetica" charset="0"/>
              </a:rPr>
              <a:t>D</a:t>
            </a:r>
            <a:r>
              <a:rPr lang="en-US" sz="2400" b="0" i="1" baseline="30000" dirty="0" smtClean="0">
                <a:solidFill>
                  <a:schemeClr val="tx2"/>
                </a:solidFill>
                <a:latin typeface="Helvetica" charset="0"/>
                <a:ea typeface="Helvetica" charset="0"/>
                <a:cs typeface="Helvetica" charset="0"/>
              </a:rPr>
              <a:t>0 </a:t>
            </a:r>
            <a:r>
              <a:rPr lang="en-US" sz="2400" b="0" dirty="0" smtClean="0">
                <a:solidFill>
                  <a:schemeClr val="tx2"/>
                </a:solidFill>
                <a:latin typeface="Helvetica" charset="0"/>
                <a:ea typeface="Helvetica" charset="0"/>
                <a:cs typeface="Helvetica" charset="0"/>
              </a:rPr>
              <a:t>triangular flow </a:t>
            </a:r>
            <a:r>
              <a:rPr lang="en-US" sz="2400" dirty="0" smtClean="0">
                <a:solidFill>
                  <a:schemeClr val="tx2"/>
                </a:solidFill>
                <a:latin typeface="Helvetica" charset="0"/>
                <a:ea typeface="Helvetica" charset="0"/>
                <a:cs typeface="Helvetica" charset="0"/>
              </a:rPr>
              <a:t>in 10-40% central </a:t>
            </a:r>
            <a:r>
              <a:rPr lang="en-US" sz="2400" dirty="0" err="1" smtClean="0">
                <a:solidFill>
                  <a:schemeClr val="tx2"/>
                </a:solidFill>
                <a:latin typeface="Helvetica" charset="0"/>
                <a:ea typeface="Helvetica" charset="0"/>
                <a:cs typeface="Helvetica" charset="0"/>
              </a:rPr>
              <a:t>Au+Au</a:t>
            </a:r>
            <a:r>
              <a:rPr lang="en-US" sz="2400" dirty="0">
                <a:solidFill>
                  <a:schemeClr val="tx2"/>
                </a:solidFill>
                <a:latin typeface="Helvetica" charset="0"/>
                <a:ea typeface="Helvetica" charset="0"/>
                <a:cs typeface="Helvetica" charset="0"/>
              </a:rPr>
              <a:t> </a:t>
            </a:r>
            <a:r>
              <a:rPr lang="en-US" sz="2400" dirty="0" smtClean="0">
                <a:solidFill>
                  <a:schemeClr val="tx2"/>
                </a:solidFill>
                <a:latin typeface="Helvetica" charset="0"/>
                <a:ea typeface="Helvetica" charset="0"/>
                <a:cs typeface="Helvetica" charset="0"/>
              </a:rPr>
              <a:t>collisions at RHIC</a:t>
            </a:r>
            <a:r>
              <a:rPr lang="en-US" sz="2400" b="0" dirty="0" smtClean="0">
                <a:solidFill>
                  <a:schemeClr val="tx2"/>
                </a:solidFill>
                <a:latin typeface="Helvetica" charset="0"/>
                <a:ea typeface="Helvetica" charset="0"/>
                <a:cs typeface="Helvetica" charset="0"/>
              </a:rPr>
              <a:t>.</a:t>
            </a:r>
          </a:p>
          <a:p>
            <a:pPr marL="342900" indent="-342900" algn="just">
              <a:lnSpc>
                <a:spcPct val="150000"/>
              </a:lnSpc>
              <a:buFont typeface="Arial"/>
              <a:buChar char="•"/>
            </a:pPr>
            <a:r>
              <a:rPr lang="en-US" sz="2400" b="0" dirty="0" smtClean="0">
                <a:solidFill>
                  <a:schemeClr val="tx2"/>
                </a:solidFill>
                <a:latin typeface="Helvetica" charset="0"/>
                <a:ea typeface="Helvetica" charset="0"/>
                <a:cs typeface="Helvetica" charset="0"/>
              </a:rPr>
              <a:t>The model prediction [1] includes charm interactions with the QGP medium and fluctuations in the initial conditions.</a:t>
            </a:r>
          </a:p>
          <a:p>
            <a:pPr marL="342900" indent="-342900" algn="just">
              <a:lnSpc>
                <a:spcPct val="150000"/>
              </a:lnSpc>
              <a:buFont typeface="Arial"/>
              <a:buChar char="•"/>
            </a:pPr>
            <a:r>
              <a:rPr lang="en-US" sz="2400" dirty="0" smtClean="0">
                <a:solidFill>
                  <a:schemeClr val="tx2"/>
                </a:solidFill>
                <a:latin typeface="Helvetica" charset="0"/>
                <a:ea typeface="Helvetica" charset="0"/>
                <a:cs typeface="Helvetica" charset="0"/>
              </a:rPr>
              <a:t>Measurements in 0-10% and 40-80% centralities are limited by statistics.</a:t>
            </a:r>
            <a:endParaRPr lang="en-US" sz="2400" b="0" dirty="0" smtClean="0">
              <a:solidFill>
                <a:schemeClr val="tx2"/>
              </a:solidFill>
              <a:latin typeface="Helvetica" charset="0"/>
              <a:ea typeface="Helvetica" charset="0"/>
              <a:cs typeface="Helvetica" charset="0"/>
            </a:endParaRPr>
          </a:p>
        </p:txBody>
      </p:sp>
      <p:pic>
        <p:nvPicPr>
          <p:cNvPr id="58" name="图片 9" descr="logo-LBL.jpg"/>
          <p:cNvPicPr>
            <a:picLocks/>
          </p:cNvPicPr>
          <p:nvPr/>
        </p:nvPicPr>
        <p:blipFill>
          <a:blip r:embed="rId11">
            <a:extLst>
              <a:ext uri="{28A0092B-C50C-407E-A947-70E740481C1C}">
                <a14:useLocalDpi xmlns:a14="http://schemas.microsoft.com/office/drawing/2010/main" val="0"/>
              </a:ext>
            </a:extLst>
          </a:blip>
          <a:stretch>
            <a:fillRect/>
          </a:stretch>
        </p:blipFill>
        <p:spPr>
          <a:xfrm>
            <a:off x="26566167" y="39897993"/>
            <a:ext cx="3120596" cy="2738161"/>
          </a:xfrm>
          <a:prstGeom prst="rect">
            <a:avLst/>
          </a:prstGeom>
        </p:spPr>
      </p:pic>
      <p:sp>
        <p:nvSpPr>
          <p:cNvPr id="59" name="TextBox 58"/>
          <p:cNvSpPr txBox="1"/>
          <p:nvPr/>
        </p:nvSpPr>
        <p:spPr>
          <a:xfrm>
            <a:off x="15470559" y="21653506"/>
            <a:ext cx="14060835" cy="646331"/>
          </a:xfrm>
          <a:prstGeom prst="rect">
            <a:avLst/>
          </a:prstGeom>
          <a:noFill/>
        </p:spPr>
        <p:txBody>
          <a:bodyPr wrap="square" rtlCol="0">
            <a:spAutoFit/>
          </a:bodyPr>
          <a:lstStyle/>
          <a:p>
            <a:pPr algn="ctr"/>
            <a:r>
              <a:rPr lang="en-US" sz="3600" b="1" dirty="0" smtClean="0">
                <a:solidFill>
                  <a:schemeClr val="tx2"/>
                </a:solidFill>
                <a:latin typeface="Helvetica" charset="0"/>
                <a:ea typeface="Helvetica" charset="0"/>
                <a:cs typeface="Helvetica" charset="0"/>
              </a:rPr>
              <a:t>Azimuthal Anisotropy</a:t>
            </a:r>
            <a:endParaRPr lang="en-US" sz="3600" b="1" dirty="0">
              <a:solidFill>
                <a:schemeClr val="tx2"/>
              </a:solidFill>
              <a:latin typeface="Helvetica" charset="0"/>
              <a:ea typeface="Helvetica" charset="0"/>
              <a:cs typeface="Helvetica" charset="0"/>
            </a:endParaRPr>
          </a:p>
        </p:txBody>
      </p:sp>
      <p:sp>
        <p:nvSpPr>
          <p:cNvPr id="66" name="Rectangle 187"/>
          <p:cNvSpPr>
            <a:spLocks noChangeArrowheads="1"/>
          </p:cNvSpPr>
          <p:nvPr/>
        </p:nvSpPr>
        <p:spPr bwMode="auto">
          <a:xfrm>
            <a:off x="15696510" y="26754511"/>
            <a:ext cx="13632961" cy="2769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marL="342900" indent="-342900" algn="just">
              <a:lnSpc>
                <a:spcPct val="150000"/>
              </a:lnSpc>
              <a:buFont typeface="Arial"/>
              <a:buChar char="•"/>
              <a:defRPr/>
            </a:pPr>
            <a:r>
              <a:rPr lang="en-US" sz="2400" i="1" dirty="0">
                <a:solidFill>
                  <a:schemeClr val="tx2"/>
                </a:solidFill>
                <a:latin typeface="Helvetica"/>
                <a:cs typeface="Helvetica"/>
              </a:rPr>
              <a:t>D</a:t>
            </a:r>
            <a:r>
              <a:rPr lang="en-US" sz="2400" i="1" baseline="30000" dirty="0">
                <a:solidFill>
                  <a:schemeClr val="tx2"/>
                </a:solidFill>
                <a:latin typeface="Helvetica"/>
                <a:cs typeface="Helvetica"/>
              </a:rPr>
              <a:t>0</a:t>
            </a:r>
            <a:r>
              <a:rPr lang="en-US" sz="2400" dirty="0">
                <a:solidFill>
                  <a:schemeClr val="tx2"/>
                </a:solidFill>
                <a:latin typeface="Helvetica"/>
                <a:cs typeface="Helvetica"/>
              </a:rPr>
              <a:t> </a:t>
            </a:r>
            <a:r>
              <a:rPr lang="en-US" sz="2400" i="1" dirty="0">
                <a:solidFill>
                  <a:schemeClr val="tx2"/>
                </a:solidFill>
                <a:latin typeface="Helvetica"/>
                <a:cs typeface="Helvetica"/>
              </a:rPr>
              <a:t>v</a:t>
            </a:r>
            <a:r>
              <a:rPr lang="en-US" sz="2400" i="1" baseline="-25000" dirty="0">
                <a:solidFill>
                  <a:schemeClr val="tx2"/>
                </a:solidFill>
                <a:latin typeface="Helvetica"/>
                <a:cs typeface="Helvetica"/>
              </a:rPr>
              <a:t>2 </a:t>
            </a:r>
            <a:r>
              <a:rPr lang="en-US" sz="2400" dirty="0">
                <a:solidFill>
                  <a:schemeClr val="tx2"/>
                </a:solidFill>
                <a:latin typeface="Helvetica"/>
                <a:cs typeface="Helvetica"/>
              </a:rPr>
              <a:t>follows the same Number of Constituent Quark </a:t>
            </a:r>
            <a:r>
              <a:rPr lang="en-US" sz="2400" dirty="0" smtClean="0">
                <a:solidFill>
                  <a:schemeClr val="tx2"/>
                </a:solidFill>
                <a:latin typeface="Helvetica"/>
                <a:cs typeface="Helvetica"/>
              </a:rPr>
              <a:t>(NCQ</a:t>
            </a:r>
            <a:r>
              <a:rPr lang="en-US" sz="2400" dirty="0">
                <a:solidFill>
                  <a:schemeClr val="tx2"/>
                </a:solidFill>
                <a:latin typeface="Helvetica"/>
                <a:cs typeface="Helvetica"/>
              </a:rPr>
              <a:t>) scaling as is observed for light hadrons </a:t>
            </a:r>
            <a:r>
              <a:rPr lang="en-US" sz="2400" dirty="0" smtClean="0">
                <a:solidFill>
                  <a:schemeClr val="tx2"/>
                </a:solidFill>
                <a:latin typeface="Helvetica"/>
                <a:cs typeface="Helvetica"/>
              </a:rPr>
              <a:t>[5] </a:t>
            </a:r>
            <a:r>
              <a:rPr lang="en-US" sz="2400" dirty="0">
                <a:solidFill>
                  <a:schemeClr val="tx2"/>
                </a:solidFill>
                <a:latin typeface="Helvetica"/>
                <a:cs typeface="Helvetica"/>
              </a:rPr>
              <a:t>, indicating </a:t>
            </a:r>
            <a:r>
              <a:rPr lang="en-US" sz="2400" dirty="0" smtClean="0">
                <a:solidFill>
                  <a:schemeClr val="tx2"/>
                </a:solidFill>
                <a:latin typeface="Helvetica"/>
                <a:cs typeface="Helvetica"/>
              </a:rPr>
              <a:t>that charm </a:t>
            </a:r>
            <a:r>
              <a:rPr lang="en-US" sz="2400" dirty="0">
                <a:solidFill>
                  <a:schemeClr val="tx2"/>
                </a:solidFill>
                <a:latin typeface="Helvetica"/>
                <a:cs typeface="Helvetica"/>
              </a:rPr>
              <a:t>quarks have achieved local thermal equilibrium</a:t>
            </a:r>
            <a:r>
              <a:rPr lang="en-US" sz="2400" dirty="0" smtClean="0">
                <a:solidFill>
                  <a:schemeClr val="tx2"/>
                </a:solidFill>
                <a:latin typeface="Helvetica"/>
                <a:cs typeface="Helvetica"/>
              </a:rPr>
              <a:t>.</a:t>
            </a:r>
            <a:endParaRPr lang="en-US" sz="2400" b="0" dirty="0" smtClean="0">
              <a:solidFill>
                <a:srgbClr val="44546A"/>
              </a:solidFill>
              <a:latin typeface="Helvetica"/>
              <a:cs typeface="Helvetica"/>
            </a:endParaRPr>
          </a:p>
          <a:p>
            <a:pPr marL="342900" indent="-342900" algn="just">
              <a:lnSpc>
                <a:spcPct val="150000"/>
              </a:lnSpc>
              <a:buFont typeface="Arial"/>
              <a:buChar char="•"/>
              <a:defRPr/>
            </a:pPr>
            <a:r>
              <a:rPr lang="en-US" sz="2400" b="0" dirty="0" smtClean="0">
                <a:solidFill>
                  <a:srgbClr val="44546A"/>
                </a:solidFill>
                <a:latin typeface="Helvetica"/>
                <a:cs typeface="Helvetica"/>
              </a:rPr>
              <a:t>Indication that </a:t>
            </a:r>
            <a:r>
              <a:rPr lang="en-US" sz="2400" b="0" i="1" dirty="0" smtClean="0">
                <a:solidFill>
                  <a:srgbClr val="44546A"/>
                </a:solidFill>
                <a:latin typeface="Helvetica"/>
                <a:cs typeface="Helvetica"/>
              </a:rPr>
              <a:t>D</a:t>
            </a:r>
            <a:r>
              <a:rPr lang="en-US" sz="2400" b="0" i="1" baseline="30000" dirty="0" smtClean="0">
                <a:solidFill>
                  <a:srgbClr val="44546A"/>
                </a:solidFill>
                <a:latin typeface="Helvetica"/>
                <a:cs typeface="Helvetica"/>
              </a:rPr>
              <a:t>0 </a:t>
            </a:r>
            <a:r>
              <a:rPr lang="en-US" sz="2400" b="0" i="1" dirty="0" smtClean="0">
                <a:solidFill>
                  <a:srgbClr val="44546A"/>
                </a:solidFill>
                <a:latin typeface="Helvetica"/>
                <a:cs typeface="Helvetica"/>
              </a:rPr>
              <a:t>v</a:t>
            </a:r>
            <a:r>
              <a:rPr lang="en-US" sz="2400" b="0" i="1" baseline="-25000" dirty="0" smtClean="0">
                <a:solidFill>
                  <a:srgbClr val="44546A"/>
                </a:solidFill>
                <a:latin typeface="Helvetica"/>
                <a:cs typeface="Helvetica"/>
              </a:rPr>
              <a:t>3 </a:t>
            </a:r>
            <a:r>
              <a:rPr lang="en-US" sz="2400" b="0" dirty="0" smtClean="0">
                <a:solidFill>
                  <a:srgbClr val="44546A"/>
                </a:solidFill>
                <a:latin typeface="Helvetica"/>
                <a:cs typeface="Helvetica"/>
              </a:rPr>
              <a:t>is non-zero at RHIC.</a:t>
            </a:r>
          </a:p>
          <a:p>
            <a:pPr marL="342900" indent="-342900" algn="just">
              <a:lnSpc>
                <a:spcPct val="150000"/>
              </a:lnSpc>
              <a:buFont typeface="Arial"/>
              <a:buChar char="•"/>
              <a:defRPr/>
            </a:pPr>
            <a:r>
              <a:rPr lang="en-US" sz="2400" b="0" dirty="0" smtClean="0">
                <a:solidFill>
                  <a:srgbClr val="44546A"/>
                </a:solidFill>
                <a:latin typeface="Helvetica"/>
                <a:cs typeface="Helvetica"/>
              </a:rPr>
              <a:t>The right panel shows the </a:t>
            </a:r>
            <a:r>
              <a:rPr lang="en-US" sz="2400" b="0" i="1" dirty="0" smtClean="0">
                <a:solidFill>
                  <a:srgbClr val="44546A"/>
                </a:solidFill>
                <a:latin typeface="Helvetica"/>
                <a:cs typeface="Helvetica"/>
              </a:rPr>
              <a:t>v</a:t>
            </a:r>
            <a:r>
              <a:rPr lang="en-US" sz="2400" i="1" baseline="-25000" dirty="0">
                <a:solidFill>
                  <a:srgbClr val="44546A"/>
                </a:solidFill>
                <a:latin typeface="Helvetica"/>
                <a:cs typeface="Helvetica"/>
              </a:rPr>
              <a:t>3</a:t>
            </a:r>
            <a:r>
              <a:rPr lang="en-US" sz="2400" b="0" dirty="0" smtClean="0">
                <a:solidFill>
                  <a:srgbClr val="44546A"/>
                </a:solidFill>
                <a:latin typeface="Helvetica"/>
                <a:cs typeface="Helvetica"/>
              </a:rPr>
              <a:t>/NCQ</a:t>
            </a:r>
            <a:r>
              <a:rPr lang="en-US" sz="2400" b="0" baseline="30000" dirty="0" smtClean="0">
                <a:solidFill>
                  <a:srgbClr val="44546A"/>
                </a:solidFill>
                <a:latin typeface="Helvetica"/>
                <a:cs typeface="Helvetica"/>
              </a:rPr>
              <a:t>3/2  </a:t>
            </a:r>
            <a:r>
              <a:rPr lang="en-US" sz="2400" b="0" dirty="0" smtClean="0">
                <a:solidFill>
                  <a:srgbClr val="44546A"/>
                </a:solidFill>
                <a:latin typeface="Helvetica"/>
                <a:cs typeface="Helvetica"/>
              </a:rPr>
              <a:t>vs. (</a:t>
            </a:r>
            <a:r>
              <a:rPr lang="en-US" sz="2400" b="0" dirty="0">
                <a:solidFill>
                  <a:srgbClr val="44546A"/>
                </a:solidFill>
                <a:latin typeface="Helvetica"/>
                <a:cs typeface="Helvetica"/>
              </a:rPr>
              <a:t>m</a:t>
            </a:r>
            <a:r>
              <a:rPr lang="en-US" sz="2400" b="0" baseline="-25000" dirty="0">
                <a:solidFill>
                  <a:srgbClr val="44546A"/>
                </a:solidFill>
                <a:latin typeface="Helvetica"/>
                <a:cs typeface="Helvetica"/>
              </a:rPr>
              <a:t>T</a:t>
            </a:r>
            <a:r>
              <a:rPr lang="en-US" sz="2400" b="0" dirty="0">
                <a:solidFill>
                  <a:srgbClr val="44546A"/>
                </a:solidFill>
                <a:latin typeface="Helvetica"/>
                <a:cs typeface="Helvetica"/>
              </a:rPr>
              <a:t>-m</a:t>
            </a:r>
            <a:r>
              <a:rPr lang="en-US" sz="2400" b="0" baseline="-25000" dirty="0">
                <a:solidFill>
                  <a:srgbClr val="44546A"/>
                </a:solidFill>
                <a:latin typeface="Helvetica"/>
                <a:cs typeface="Helvetica"/>
              </a:rPr>
              <a:t>0</a:t>
            </a:r>
            <a:r>
              <a:rPr lang="en-US" sz="2400" b="0" dirty="0">
                <a:solidFill>
                  <a:srgbClr val="44546A"/>
                </a:solidFill>
                <a:latin typeface="Helvetica"/>
                <a:cs typeface="Helvetica"/>
              </a:rPr>
              <a:t>)/</a:t>
            </a:r>
            <a:r>
              <a:rPr lang="en-US" sz="2400" b="0" dirty="0" smtClean="0">
                <a:solidFill>
                  <a:srgbClr val="44546A"/>
                </a:solidFill>
                <a:latin typeface="Helvetica"/>
                <a:cs typeface="Helvetica"/>
              </a:rPr>
              <a:t>NCQ with </a:t>
            </a:r>
            <a:r>
              <a:rPr lang="en-US" sz="2400" b="0" dirty="0" err="1">
                <a:solidFill>
                  <a:srgbClr val="44546A"/>
                </a:solidFill>
                <a:latin typeface="Helvetica"/>
                <a:cs typeface="Helvetica"/>
              </a:rPr>
              <a:t>m</a:t>
            </a:r>
            <a:r>
              <a:rPr lang="en-US" sz="2400" b="0" baseline="-25000" dirty="0" err="1">
                <a:solidFill>
                  <a:srgbClr val="44546A"/>
                </a:solidFill>
                <a:latin typeface="Helvetica"/>
                <a:cs typeface="Helvetica"/>
              </a:rPr>
              <a:t>T</a:t>
            </a:r>
            <a:r>
              <a:rPr lang="en-US" sz="2400" b="0" baseline="-25000" dirty="0">
                <a:solidFill>
                  <a:srgbClr val="44546A"/>
                </a:solidFill>
                <a:latin typeface="Helvetica"/>
                <a:cs typeface="Helvetica"/>
              </a:rPr>
              <a:t> </a:t>
            </a:r>
            <a:r>
              <a:rPr lang="en-US" sz="2400" b="0" dirty="0">
                <a:solidFill>
                  <a:srgbClr val="44546A"/>
                </a:solidFill>
                <a:latin typeface="Helvetica"/>
                <a:cs typeface="Helvetica"/>
              </a:rPr>
              <a:t>= √(p</a:t>
            </a:r>
            <a:r>
              <a:rPr lang="en-US" sz="2400" b="0" baseline="-25000" dirty="0">
                <a:solidFill>
                  <a:srgbClr val="44546A"/>
                </a:solidFill>
                <a:latin typeface="Helvetica"/>
                <a:cs typeface="Helvetica"/>
              </a:rPr>
              <a:t>T</a:t>
            </a:r>
            <a:r>
              <a:rPr lang="en-US" sz="2400" b="0" baseline="30000" dirty="0">
                <a:solidFill>
                  <a:srgbClr val="44546A"/>
                </a:solidFill>
                <a:latin typeface="Helvetica"/>
                <a:cs typeface="Helvetica"/>
              </a:rPr>
              <a:t>2</a:t>
            </a:r>
            <a:r>
              <a:rPr lang="en-US" sz="2400" b="0" dirty="0">
                <a:solidFill>
                  <a:srgbClr val="44546A"/>
                </a:solidFill>
                <a:latin typeface="Helvetica"/>
                <a:cs typeface="Helvetica"/>
              </a:rPr>
              <a:t> + m</a:t>
            </a:r>
            <a:r>
              <a:rPr lang="en-US" sz="2400" b="0" baseline="-25000" dirty="0">
                <a:solidFill>
                  <a:srgbClr val="44546A"/>
                </a:solidFill>
                <a:latin typeface="Helvetica"/>
                <a:cs typeface="Helvetica"/>
              </a:rPr>
              <a:t>0</a:t>
            </a:r>
            <a:r>
              <a:rPr lang="en-US" sz="2400" b="0" baseline="30000" dirty="0">
                <a:solidFill>
                  <a:srgbClr val="44546A"/>
                </a:solidFill>
                <a:latin typeface="Helvetica"/>
                <a:cs typeface="Helvetica"/>
              </a:rPr>
              <a:t>2</a:t>
            </a:r>
            <a:r>
              <a:rPr lang="en-US" sz="2400" b="0" dirty="0" smtClean="0">
                <a:solidFill>
                  <a:srgbClr val="44546A"/>
                </a:solidFill>
                <a:latin typeface="Helvetica"/>
                <a:cs typeface="Helvetica"/>
              </a:rPr>
              <a:t>), as suggested in [4], showing a consistent trend between </a:t>
            </a:r>
            <a:r>
              <a:rPr lang="en-US" sz="2400" b="0" i="1" dirty="0" smtClean="0">
                <a:solidFill>
                  <a:srgbClr val="44546A"/>
                </a:solidFill>
                <a:latin typeface="Helvetica"/>
                <a:cs typeface="Helvetica"/>
              </a:rPr>
              <a:t>D</a:t>
            </a:r>
            <a:r>
              <a:rPr lang="en-US" sz="2400" b="0" i="1" baseline="30000" dirty="0" smtClean="0">
                <a:solidFill>
                  <a:srgbClr val="44546A"/>
                </a:solidFill>
                <a:latin typeface="Helvetica"/>
                <a:cs typeface="Helvetica"/>
              </a:rPr>
              <a:t>0</a:t>
            </a:r>
            <a:r>
              <a:rPr lang="en-US" sz="2400" b="0" dirty="0" smtClean="0">
                <a:solidFill>
                  <a:srgbClr val="44546A"/>
                </a:solidFill>
                <a:latin typeface="Helvetica"/>
                <a:cs typeface="Helvetica"/>
              </a:rPr>
              <a:t> and light hadrons.</a:t>
            </a:r>
          </a:p>
        </p:txBody>
      </p:sp>
      <p:graphicFrame>
        <p:nvGraphicFramePr>
          <p:cNvPr id="67" name="Group 77"/>
          <p:cNvGraphicFramePr>
            <a:graphicFrameLocks noGrp="1"/>
          </p:cNvGraphicFramePr>
          <p:nvPr>
            <p:extLst>
              <p:ext uri="{D42A27DB-BD31-4B8C-83A1-F6EECF244321}">
                <p14:modId xmlns:p14="http://schemas.microsoft.com/office/powerpoint/2010/main" val="465586771"/>
              </p:ext>
            </p:extLst>
          </p:nvPr>
        </p:nvGraphicFramePr>
        <p:xfrm>
          <a:off x="1375340" y="22299835"/>
          <a:ext cx="5201726" cy="3087514"/>
        </p:xfrm>
        <a:graphic>
          <a:graphicData uri="http://schemas.openxmlformats.org/drawingml/2006/table">
            <a:tbl>
              <a:tblPr/>
              <a:tblGrid>
                <a:gridCol w="1022873"/>
                <a:gridCol w="877268"/>
                <a:gridCol w="1980223"/>
                <a:gridCol w="1321362"/>
              </a:tblGrid>
              <a:tr h="1057850">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Detector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Radius</a:t>
                      </a:r>
                    </a:p>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(cm)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Hit Resolution </a:t>
                      </a:r>
                    </a:p>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R/</a:t>
                      </a:r>
                      <a:r>
                        <a:rPr kumimoji="0" lang="en-US" altLang="zh-CN" sz="2000" b="0" i="0" u="none" strike="noStrike" cap="none" normalizeH="0" baseline="0" dirty="0" smtClean="0">
                          <a:ln>
                            <a:noFill/>
                          </a:ln>
                          <a:solidFill>
                            <a:schemeClr val="tx1"/>
                          </a:solidFill>
                          <a:effectLst/>
                          <a:latin typeface="Arial" charset="0"/>
                          <a:ea typeface="宋体" pitchFamily="2" charset="-122"/>
                          <a:sym typeface="Symbol" pitchFamily="18" charset="2"/>
                        </a:rPr>
                        <a:t> - Z (m - m)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sym typeface="Symbol" pitchFamily="18" charset="2"/>
                        </a:rPr>
                        <a:t>Radiation length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557161">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SSD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2</a:t>
                      </a:r>
                      <a:r>
                        <a:rPr kumimoji="0" lang="en-US" altLang="zh-CN" sz="2000" b="0" i="0" u="none" strike="noStrike" cap="none" normalizeH="0" baseline="0" smtClean="0">
                          <a:ln>
                            <a:noFill/>
                          </a:ln>
                          <a:solidFill>
                            <a:schemeClr val="tx1"/>
                          </a:solidFill>
                          <a:effectLst/>
                          <a:latin typeface="Arial" charset="0"/>
                          <a:ea typeface="宋体" pitchFamily="2" charset="-122"/>
                        </a:rPr>
                        <a:t>0  / 740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 X</a:t>
                      </a:r>
                      <a:r>
                        <a:rPr kumimoji="0" lang="en-US" altLang="zh-CN" sz="2000" b="0" i="0" u="none" strike="noStrike" cap="none" normalizeH="0" baseline="-25000" dirty="0" smtClean="0">
                          <a:ln>
                            <a:noFill/>
                          </a:ln>
                          <a:solidFill>
                            <a:schemeClr val="tx1"/>
                          </a:solidFill>
                          <a:effectLst/>
                          <a:latin typeface="Arial" charset="0"/>
                          <a:ea typeface="宋体" pitchFamily="2" charset="-122"/>
                        </a:rPr>
                        <a:t>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490834">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IST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170 / 1800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&lt;1.5 %X</a:t>
                      </a:r>
                      <a:r>
                        <a:rPr kumimoji="0" lang="en-US" altLang="zh-CN" sz="2000" b="0" i="0" u="none" strike="noStrike" cap="none" normalizeH="0" baseline="-25000" dirty="0" smtClean="0">
                          <a:ln>
                            <a:noFill/>
                          </a:ln>
                          <a:solidFill>
                            <a:schemeClr val="tx1"/>
                          </a:solidFill>
                          <a:effectLst/>
                          <a:latin typeface="Arial" charset="0"/>
                          <a:ea typeface="宋体" pitchFamily="2" charset="-122"/>
                        </a:rPr>
                        <a:t>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488625">
                <a:tc rowSpan="2">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PIXEL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12/ 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~0.5 %X</a:t>
                      </a:r>
                      <a:r>
                        <a:rPr kumimoji="0" lang="en-US" altLang="zh-CN" sz="2000" b="0" i="0" u="none" strike="noStrike" cap="none" normalizeH="0" baseline="-25000" dirty="0" smtClean="0">
                          <a:ln>
                            <a:noFill/>
                          </a:ln>
                          <a:solidFill>
                            <a:schemeClr val="tx1"/>
                          </a:solidFill>
                          <a:effectLst/>
                          <a:latin typeface="Arial" charset="0"/>
                          <a:ea typeface="宋体" pitchFamily="2" charset="-122"/>
                        </a:rPr>
                        <a:t>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493044">
                <a:tc vMerge="1">
                  <a:txBody>
                    <a:bodyPr/>
                    <a:lstStyle/>
                    <a:p>
                      <a:endParaRPr lang="en-US"/>
                    </a:p>
                  </a:txBody>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8 / 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2886075"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~0.5% X</a:t>
                      </a:r>
                      <a:r>
                        <a:rPr kumimoji="0" lang="en-US" altLang="zh-CN" sz="2000" b="0" i="0" u="none" strike="noStrike" cap="none" normalizeH="0" baseline="-25000" dirty="0" smtClean="0">
                          <a:ln>
                            <a:noFill/>
                          </a:ln>
                          <a:solidFill>
                            <a:schemeClr val="tx1"/>
                          </a:solidFill>
                          <a:effectLst/>
                          <a:latin typeface="Arial" charset="0"/>
                          <a:ea typeface="宋体" pitchFamily="2" charset="-122"/>
                        </a:rPr>
                        <a:t>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bl>
          </a:graphicData>
        </a:graphic>
      </p:graphicFrame>
      <p:sp>
        <p:nvSpPr>
          <p:cNvPr id="60" name="Text Box 363"/>
          <p:cNvSpPr txBox="1">
            <a:spLocks noChangeArrowheads="1"/>
          </p:cNvSpPr>
          <p:nvPr/>
        </p:nvSpPr>
        <p:spPr bwMode="auto">
          <a:xfrm>
            <a:off x="9431070" y="37087146"/>
            <a:ext cx="2582658" cy="305881"/>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algn="ctr">
              <a:spcBef>
                <a:spcPct val="50000"/>
              </a:spcBef>
              <a:defRPr/>
            </a:pPr>
            <a:r>
              <a:rPr lang="en-US" sz="2000" b="1" i="1" dirty="0" smtClean="0">
                <a:solidFill>
                  <a:srgbClr val="FF0000"/>
                </a:solidFill>
                <a:cs typeface="+mn-cs"/>
              </a:rPr>
              <a:t>STAR Preliminary</a:t>
            </a:r>
            <a:endParaRPr lang="en-US" sz="2000" i="1" dirty="0">
              <a:solidFill>
                <a:srgbClr val="FF0000"/>
              </a:solidFill>
              <a:cs typeface="+mn-cs"/>
            </a:endParaRPr>
          </a:p>
        </p:txBody>
      </p:sp>
      <p:sp>
        <p:nvSpPr>
          <p:cNvPr id="53" name="Text Box 124"/>
          <p:cNvSpPr txBox="1">
            <a:spLocks noChangeArrowheads="1"/>
          </p:cNvSpPr>
          <p:nvPr/>
        </p:nvSpPr>
        <p:spPr bwMode="auto">
          <a:xfrm>
            <a:off x="25313313" y="20383257"/>
            <a:ext cx="2609681" cy="415498"/>
          </a:xfrm>
          <a:prstGeom prst="rect">
            <a:avLst/>
          </a:prstGeom>
          <a:noFill/>
          <a:ln>
            <a:solidFill>
              <a:schemeClr val="accent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lvl1pPr defTabSz="2149475">
              <a:defRPr>
                <a:solidFill>
                  <a:schemeClr val="tx1"/>
                </a:solidFill>
                <a:latin typeface="Arial" charset="0"/>
                <a:ea typeface="ＭＳ Ｐゴシック" charset="0"/>
              </a:defRPr>
            </a:lvl1pPr>
            <a:lvl2pPr marL="392113" defTabSz="2149475">
              <a:defRPr>
                <a:solidFill>
                  <a:schemeClr val="tx1"/>
                </a:solidFill>
                <a:latin typeface="Arial" charset="0"/>
                <a:ea typeface="ＭＳ Ｐゴシック" charset="0"/>
              </a:defRPr>
            </a:lvl2pPr>
            <a:lvl3pPr marL="784225" defTabSz="2149475">
              <a:defRPr>
                <a:solidFill>
                  <a:schemeClr val="tx1"/>
                </a:solidFill>
                <a:latin typeface="Arial" charset="0"/>
                <a:ea typeface="ＭＳ Ｐゴシック" charset="0"/>
              </a:defRPr>
            </a:lvl3pPr>
            <a:lvl4pPr marL="1174750" defTabSz="2149475">
              <a:defRPr>
                <a:solidFill>
                  <a:schemeClr val="tx1"/>
                </a:solidFill>
                <a:latin typeface="Arial" charset="0"/>
                <a:ea typeface="ＭＳ Ｐゴシック" charset="0"/>
              </a:defRPr>
            </a:lvl4pPr>
            <a:lvl5pPr marL="1568450" defTabSz="2149475">
              <a:defRPr>
                <a:solidFill>
                  <a:schemeClr val="tx1"/>
                </a:solidFill>
                <a:latin typeface="Arial" charset="0"/>
                <a:ea typeface="ＭＳ Ｐゴシック" charset="0"/>
              </a:defRPr>
            </a:lvl5pPr>
            <a:lvl6pPr marL="2025650" defTabSz="2149475" fontAlgn="base">
              <a:spcBef>
                <a:spcPct val="0"/>
              </a:spcBef>
              <a:spcAft>
                <a:spcPct val="0"/>
              </a:spcAft>
              <a:defRPr>
                <a:solidFill>
                  <a:schemeClr val="tx1"/>
                </a:solidFill>
                <a:latin typeface="Arial" charset="0"/>
                <a:ea typeface="ＭＳ Ｐゴシック" charset="0"/>
              </a:defRPr>
            </a:lvl6pPr>
            <a:lvl7pPr marL="2482850" defTabSz="2149475" fontAlgn="base">
              <a:spcBef>
                <a:spcPct val="0"/>
              </a:spcBef>
              <a:spcAft>
                <a:spcPct val="0"/>
              </a:spcAft>
              <a:defRPr>
                <a:solidFill>
                  <a:schemeClr val="tx1"/>
                </a:solidFill>
                <a:latin typeface="Arial" charset="0"/>
                <a:ea typeface="ＭＳ Ｐゴシック" charset="0"/>
              </a:defRPr>
            </a:lvl7pPr>
            <a:lvl8pPr marL="2940050" defTabSz="2149475" fontAlgn="base">
              <a:spcBef>
                <a:spcPct val="0"/>
              </a:spcBef>
              <a:spcAft>
                <a:spcPct val="0"/>
              </a:spcAft>
              <a:defRPr>
                <a:solidFill>
                  <a:schemeClr val="tx1"/>
                </a:solidFill>
                <a:latin typeface="Arial" charset="0"/>
                <a:ea typeface="ＭＳ Ｐゴシック" charset="0"/>
              </a:defRPr>
            </a:lvl8pPr>
            <a:lvl9pPr marL="3397250" defTabSz="2149475" fontAlgn="base">
              <a:spcBef>
                <a:spcPct val="0"/>
              </a:spcBef>
              <a:spcAft>
                <a:spcPct val="0"/>
              </a:spcAft>
              <a:defRPr>
                <a:solidFill>
                  <a:schemeClr val="tx1"/>
                </a:solidFill>
                <a:latin typeface="Arial" charset="0"/>
                <a:ea typeface="ＭＳ Ｐゴシック" charset="0"/>
              </a:defRPr>
            </a:lvl9pPr>
          </a:lstStyle>
          <a:p>
            <a:pPr algn="just">
              <a:lnSpc>
                <a:spcPct val="150000"/>
              </a:lnSpc>
              <a:spcAft>
                <a:spcPct val="30000"/>
              </a:spcAft>
              <a:defRPr/>
            </a:pPr>
            <a:r>
              <a:rPr lang="en-US" sz="1800" b="0" dirty="0" smtClean="0">
                <a:solidFill>
                  <a:srgbClr val="FF0000"/>
                </a:solidFill>
                <a:latin typeface="Helvetica" charset="0"/>
                <a:ea typeface="Helvetica" charset="0"/>
                <a:cs typeface="Helvetica" charset="0"/>
              </a:rPr>
              <a:t> 2010/2011 w/o the HFT</a:t>
            </a:r>
          </a:p>
        </p:txBody>
      </p:sp>
      <p:sp>
        <p:nvSpPr>
          <p:cNvPr id="55" name="Text Box 124"/>
          <p:cNvSpPr txBox="1">
            <a:spLocks noChangeArrowheads="1"/>
          </p:cNvSpPr>
          <p:nvPr/>
        </p:nvSpPr>
        <p:spPr bwMode="auto">
          <a:xfrm>
            <a:off x="15562968" y="12288778"/>
            <a:ext cx="13844073" cy="1800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lvl1pPr defTabSz="2149475">
              <a:defRPr>
                <a:solidFill>
                  <a:schemeClr val="tx1"/>
                </a:solidFill>
                <a:latin typeface="Arial" charset="0"/>
                <a:ea typeface="ＭＳ Ｐゴシック" charset="0"/>
              </a:defRPr>
            </a:lvl1pPr>
            <a:lvl2pPr marL="392113" defTabSz="2149475">
              <a:defRPr>
                <a:solidFill>
                  <a:schemeClr val="tx1"/>
                </a:solidFill>
                <a:latin typeface="Arial" charset="0"/>
                <a:ea typeface="ＭＳ Ｐゴシック" charset="0"/>
              </a:defRPr>
            </a:lvl2pPr>
            <a:lvl3pPr marL="784225" defTabSz="2149475">
              <a:defRPr>
                <a:solidFill>
                  <a:schemeClr val="tx1"/>
                </a:solidFill>
                <a:latin typeface="Arial" charset="0"/>
                <a:ea typeface="ＭＳ Ｐゴシック" charset="0"/>
              </a:defRPr>
            </a:lvl3pPr>
            <a:lvl4pPr marL="1174750" defTabSz="2149475">
              <a:defRPr>
                <a:solidFill>
                  <a:schemeClr val="tx1"/>
                </a:solidFill>
                <a:latin typeface="Arial" charset="0"/>
                <a:ea typeface="ＭＳ Ｐゴシック" charset="0"/>
              </a:defRPr>
            </a:lvl4pPr>
            <a:lvl5pPr marL="1568450" defTabSz="2149475">
              <a:defRPr>
                <a:solidFill>
                  <a:schemeClr val="tx1"/>
                </a:solidFill>
                <a:latin typeface="Arial" charset="0"/>
                <a:ea typeface="ＭＳ Ｐゴシック" charset="0"/>
              </a:defRPr>
            </a:lvl5pPr>
            <a:lvl6pPr marL="2025650" defTabSz="2149475" fontAlgn="base">
              <a:spcBef>
                <a:spcPct val="0"/>
              </a:spcBef>
              <a:spcAft>
                <a:spcPct val="0"/>
              </a:spcAft>
              <a:defRPr>
                <a:solidFill>
                  <a:schemeClr val="tx1"/>
                </a:solidFill>
                <a:latin typeface="Arial" charset="0"/>
                <a:ea typeface="ＭＳ Ｐゴシック" charset="0"/>
              </a:defRPr>
            </a:lvl6pPr>
            <a:lvl7pPr marL="2482850" defTabSz="2149475" fontAlgn="base">
              <a:spcBef>
                <a:spcPct val="0"/>
              </a:spcBef>
              <a:spcAft>
                <a:spcPct val="0"/>
              </a:spcAft>
              <a:defRPr>
                <a:solidFill>
                  <a:schemeClr val="tx1"/>
                </a:solidFill>
                <a:latin typeface="Arial" charset="0"/>
                <a:ea typeface="ＭＳ Ｐゴシック" charset="0"/>
              </a:defRPr>
            </a:lvl7pPr>
            <a:lvl8pPr marL="2940050" defTabSz="2149475" fontAlgn="base">
              <a:spcBef>
                <a:spcPct val="0"/>
              </a:spcBef>
              <a:spcAft>
                <a:spcPct val="0"/>
              </a:spcAft>
              <a:defRPr>
                <a:solidFill>
                  <a:schemeClr val="tx1"/>
                </a:solidFill>
                <a:latin typeface="Arial" charset="0"/>
                <a:ea typeface="ＭＳ Ｐゴシック" charset="0"/>
              </a:defRPr>
            </a:lvl8pPr>
            <a:lvl9pPr marL="3397250" defTabSz="2149475" fontAlgn="base">
              <a:spcBef>
                <a:spcPct val="0"/>
              </a:spcBef>
              <a:spcAft>
                <a:spcPct val="0"/>
              </a:spcAft>
              <a:defRPr>
                <a:solidFill>
                  <a:schemeClr val="tx1"/>
                </a:solidFill>
                <a:latin typeface="Arial" charset="0"/>
                <a:ea typeface="ＭＳ Ｐゴシック" charset="0"/>
              </a:defRPr>
            </a:lvl9pPr>
          </a:lstStyle>
          <a:p>
            <a:pPr marL="342900" indent="-342900" algn="just">
              <a:lnSpc>
                <a:spcPct val="150000"/>
              </a:lnSpc>
              <a:spcAft>
                <a:spcPct val="30000"/>
              </a:spcAft>
              <a:buFont typeface="Arial"/>
              <a:buChar char="•"/>
              <a:defRPr/>
            </a:pPr>
            <a:r>
              <a:rPr lang="en-US" sz="2600" b="0" dirty="0" smtClean="0">
                <a:solidFill>
                  <a:schemeClr val="tx2"/>
                </a:solidFill>
                <a:latin typeface="Helvetica" charset="0"/>
                <a:ea typeface="Helvetica" charset="0"/>
                <a:cs typeface="Helvetica" charset="0"/>
              </a:rPr>
              <a:t>Using the HFT </a:t>
            </a:r>
            <a:r>
              <a:rPr lang="en-US" sz="2600" b="0" smtClean="0">
                <a:solidFill>
                  <a:schemeClr val="tx2"/>
                </a:solidFill>
                <a:latin typeface="Helvetica" charset="0"/>
                <a:ea typeface="Helvetica" charset="0"/>
                <a:cs typeface="Helvetica" charset="0"/>
              </a:rPr>
              <a:t>drastically reduces </a:t>
            </a:r>
            <a:r>
              <a:rPr lang="en-US" sz="2600" b="0" dirty="0" smtClean="0">
                <a:solidFill>
                  <a:schemeClr val="tx2"/>
                </a:solidFill>
                <a:latin typeface="Helvetica" charset="0"/>
                <a:ea typeface="Helvetica" charset="0"/>
                <a:cs typeface="Helvetica" charset="0"/>
              </a:rPr>
              <a:t>the combinatorial background by imposing cuts on the decay topology, e.g. the decay length and distance of closest approach (DCA) to the primary vertex.</a:t>
            </a:r>
          </a:p>
        </p:txBody>
      </p:sp>
      <p:sp>
        <p:nvSpPr>
          <p:cNvPr id="63" name="Text Box 12"/>
          <p:cNvSpPr txBox="1">
            <a:spLocks noChangeArrowheads="1"/>
          </p:cNvSpPr>
          <p:nvPr/>
        </p:nvSpPr>
        <p:spPr bwMode="auto">
          <a:xfrm>
            <a:off x="-3176" y="40881311"/>
            <a:ext cx="30275213" cy="133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71" tIns="50735" rIns="101471" bIns="50735">
            <a:spAutoFit/>
          </a:bodyPr>
          <a:lstStyle>
            <a:lvl1pPr defTabSz="3762375">
              <a:spcBef>
                <a:spcPct val="20000"/>
              </a:spcBef>
              <a:buChar char="•"/>
              <a:defRPr sz="14600">
                <a:solidFill>
                  <a:schemeClr val="tx1"/>
                </a:solidFill>
                <a:latin typeface="Arial" charset="0"/>
                <a:ea typeface="宋体" charset="0"/>
              </a:defRPr>
            </a:lvl1pPr>
            <a:lvl2pPr marL="742950" indent="-285750" defTabSz="3762375">
              <a:spcBef>
                <a:spcPct val="20000"/>
              </a:spcBef>
              <a:buChar char="–"/>
              <a:defRPr sz="12900">
                <a:solidFill>
                  <a:schemeClr val="tx1"/>
                </a:solidFill>
                <a:latin typeface="Arial" charset="0"/>
                <a:ea typeface="宋体" charset="0"/>
              </a:defRPr>
            </a:lvl2pPr>
            <a:lvl3pPr marL="1143000" indent="-228600" defTabSz="3762375">
              <a:spcBef>
                <a:spcPct val="20000"/>
              </a:spcBef>
              <a:buChar char="•"/>
              <a:defRPr sz="11000">
                <a:solidFill>
                  <a:schemeClr val="tx1"/>
                </a:solidFill>
                <a:latin typeface="Arial" charset="0"/>
                <a:ea typeface="宋体" charset="0"/>
              </a:defRPr>
            </a:lvl3pPr>
            <a:lvl4pPr marL="1600200" indent="-228600" defTabSz="3762375">
              <a:spcBef>
                <a:spcPct val="20000"/>
              </a:spcBef>
              <a:buChar char="–"/>
              <a:defRPr sz="9200">
                <a:solidFill>
                  <a:schemeClr val="tx1"/>
                </a:solidFill>
                <a:latin typeface="Arial" charset="0"/>
                <a:ea typeface="宋体" charset="0"/>
              </a:defRPr>
            </a:lvl4pPr>
            <a:lvl5pPr marL="2057400" indent="-228600" defTabSz="3762375">
              <a:spcBef>
                <a:spcPct val="20000"/>
              </a:spcBef>
              <a:buChar char="»"/>
              <a:defRPr sz="9200">
                <a:solidFill>
                  <a:schemeClr val="tx1"/>
                </a:solidFill>
                <a:latin typeface="Arial" charset="0"/>
                <a:ea typeface="宋体" charset="0"/>
              </a:defRPr>
            </a:lvl5pPr>
            <a:lvl6pPr marL="2514600" indent="-228600" defTabSz="3762375" eaLnBrk="0" fontAlgn="base" hangingPunct="0">
              <a:spcBef>
                <a:spcPct val="20000"/>
              </a:spcBef>
              <a:spcAft>
                <a:spcPct val="0"/>
              </a:spcAft>
              <a:buChar char="»"/>
              <a:defRPr sz="9200">
                <a:solidFill>
                  <a:schemeClr val="tx1"/>
                </a:solidFill>
                <a:latin typeface="Arial" charset="0"/>
                <a:ea typeface="宋体" charset="0"/>
              </a:defRPr>
            </a:lvl6pPr>
            <a:lvl7pPr marL="2971800" indent="-228600" defTabSz="3762375" eaLnBrk="0" fontAlgn="base" hangingPunct="0">
              <a:spcBef>
                <a:spcPct val="20000"/>
              </a:spcBef>
              <a:spcAft>
                <a:spcPct val="0"/>
              </a:spcAft>
              <a:buChar char="»"/>
              <a:defRPr sz="9200">
                <a:solidFill>
                  <a:schemeClr val="tx1"/>
                </a:solidFill>
                <a:latin typeface="Arial" charset="0"/>
                <a:ea typeface="宋体" charset="0"/>
              </a:defRPr>
            </a:lvl7pPr>
            <a:lvl8pPr marL="3429000" indent="-228600" defTabSz="3762375" eaLnBrk="0" fontAlgn="base" hangingPunct="0">
              <a:spcBef>
                <a:spcPct val="20000"/>
              </a:spcBef>
              <a:spcAft>
                <a:spcPct val="0"/>
              </a:spcAft>
              <a:buChar char="»"/>
              <a:defRPr sz="9200">
                <a:solidFill>
                  <a:schemeClr val="tx1"/>
                </a:solidFill>
                <a:latin typeface="Arial" charset="0"/>
                <a:ea typeface="宋体" charset="0"/>
              </a:defRPr>
            </a:lvl8pPr>
            <a:lvl9pPr marL="3886200" indent="-228600" defTabSz="3762375" eaLnBrk="0" fontAlgn="base" hangingPunct="0">
              <a:spcBef>
                <a:spcPct val="20000"/>
              </a:spcBef>
              <a:spcAft>
                <a:spcPct val="0"/>
              </a:spcAft>
              <a:buChar char="»"/>
              <a:defRPr sz="9200">
                <a:solidFill>
                  <a:schemeClr val="tx1"/>
                </a:solidFill>
                <a:latin typeface="Arial" charset="0"/>
                <a:ea typeface="宋体" charset="0"/>
              </a:defRPr>
            </a:lvl9pPr>
          </a:lstStyle>
          <a:p>
            <a:pPr algn="ctr" eaLnBrk="1" hangingPunct="1">
              <a:spcBef>
                <a:spcPct val="0"/>
              </a:spcBef>
              <a:buFontTx/>
              <a:buNone/>
            </a:pPr>
            <a:r>
              <a:rPr lang="en-US" altLang="zh-CN" sz="4000" dirty="0">
                <a:solidFill>
                  <a:schemeClr val="accent5">
                    <a:lumMod val="50000"/>
                  </a:schemeClr>
                </a:solidFill>
                <a:latin typeface="Helvetica" charset="0"/>
                <a:ea typeface="Helvetica" charset="0"/>
                <a:cs typeface="Helvetica" charset="0"/>
              </a:rPr>
              <a:t>The STAR Collaboration</a:t>
            </a:r>
          </a:p>
          <a:p>
            <a:pPr algn="ctr" eaLnBrk="1" hangingPunct="1">
              <a:spcBef>
                <a:spcPct val="0"/>
              </a:spcBef>
              <a:buFontTx/>
              <a:buNone/>
            </a:pPr>
            <a:r>
              <a:rPr lang="en-US" altLang="zh-CN" sz="4000" dirty="0">
                <a:solidFill>
                  <a:schemeClr val="accent5">
                    <a:lumMod val="50000"/>
                  </a:schemeClr>
                </a:solidFill>
                <a:latin typeface="Helvetica" charset="0"/>
                <a:ea typeface="Helvetica" charset="0"/>
                <a:cs typeface="Helvetica" charset="0"/>
              </a:rPr>
              <a:t>  </a:t>
            </a:r>
            <a:r>
              <a:rPr lang="en-US" altLang="zh-CN" sz="4000" dirty="0" err="1">
                <a:solidFill>
                  <a:schemeClr val="accent5">
                    <a:lumMod val="50000"/>
                  </a:schemeClr>
                </a:solidFill>
                <a:latin typeface="Helvetica" charset="0"/>
                <a:ea typeface="Helvetica" charset="0"/>
                <a:cs typeface="Helvetica" charset="0"/>
              </a:rPr>
              <a:t>drupal.star.bnl.gov</a:t>
            </a:r>
            <a:r>
              <a:rPr lang="en-US" altLang="zh-CN" sz="4000" dirty="0">
                <a:solidFill>
                  <a:schemeClr val="accent5">
                    <a:lumMod val="50000"/>
                  </a:schemeClr>
                </a:solidFill>
                <a:latin typeface="Helvetica" charset="0"/>
                <a:ea typeface="Helvetica" charset="0"/>
                <a:cs typeface="Helvetica" charset="0"/>
              </a:rPr>
              <a:t>/STAR/presentations</a:t>
            </a:r>
          </a:p>
        </p:txBody>
      </p:sp>
      <p:pic>
        <p:nvPicPr>
          <p:cNvPr id="65" name="Picture 28" descr="SC-Banner-CMYK-whitethu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5429" y="40467802"/>
            <a:ext cx="49069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ounded Rectangle 67"/>
          <p:cNvSpPr/>
          <p:nvPr/>
        </p:nvSpPr>
        <p:spPr>
          <a:xfrm>
            <a:off x="530016" y="38252154"/>
            <a:ext cx="14220000" cy="2188473"/>
          </a:xfrm>
          <a:prstGeom prst="roundRect">
            <a:avLst>
              <a:gd name="adj" fmla="val 5155"/>
            </a:avLst>
          </a:prstGeom>
          <a:solidFill>
            <a:schemeClr val="bg1">
              <a:alpha val="0"/>
            </a:schemeClr>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Placeholder 333"/>
          <p:cNvSpPr txBox="1">
            <a:spLocks/>
          </p:cNvSpPr>
          <p:nvPr/>
        </p:nvSpPr>
        <p:spPr>
          <a:xfrm>
            <a:off x="609146" y="38304898"/>
            <a:ext cx="14140870" cy="2135730"/>
          </a:xfrm>
          <a:prstGeom prst="rect">
            <a:avLst/>
          </a:prstGeom>
          <a:solidFill>
            <a:schemeClr val="bg1"/>
          </a:solidFill>
        </p:spPr>
        <p:txBody>
          <a:bodyPr vert="horz" lIns="91440" tIns="45720" rIns="91440" bIns="45720" rtlCol="0" anchor="t"/>
          <a:lstStyle>
            <a:defPPr>
              <a:defRPr lang="en-US"/>
            </a:defPPr>
            <a:lvl1pPr marL="0" algn="l" defTabSz="1810969" rtl="0" eaLnBrk="1" latinLnBrk="0" hangingPunct="1">
              <a:defRPr sz="3973" kern="1200">
                <a:solidFill>
                  <a:schemeClr val="tx1">
                    <a:tint val="75000"/>
                  </a:schemeClr>
                </a:solidFill>
                <a:latin typeface="+mn-lt"/>
                <a:ea typeface="+mn-ea"/>
                <a:cs typeface="+mn-cs"/>
              </a:defRPr>
            </a:lvl1pPr>
            <a:lvl2pPr marL="905485" algn="l" defTabSz="1810969" rtl="0" eaLnBrk="1" latinLnBrk="0" hangingPunct="1">
              <a:defRPr sz="3565" kern="1200">
                <a:solidFill>
                  <a:schemeClr val="tx1"/>
                </a:solidFill>
                <a:latin typeface="+mn-lt"/>
                <a:ea typeface="+mn-ea"/>
                <a:cs typeface="+mn-cs"/>
              </a:defRPr>
            </a:lvl2pPr>
            <a:lvl3pPr marL="1810969" algn="l" defTabSz="1810969" rtl="0" eaLnBrk="1" latinLnBrk="0" hangingPunct="1">
              <a:defRPr sz="3565" kern="1200">
                <a:solidFill>
                  <a:schemeClr val="tx1"/>
                </a:solidFill>
                <a:latin typeface="+mn-lt"/>
                <a:ea typeface="+mn-ea"/>
                <a:cs typeface="+mn-cs"/>
              </a:defRPr>
            </a:lvl3pPr>
            <a:lvl4pPr marL="2716454" algn="l" defTabSz="1810969" rtl="0" eaLnBrk="1" latinLnBrk="0" hangingPunct="1">
              <a:defRPr sz="3565" kern="1200">
                <a:solidFill>
                  <a:schemeClr val="tx1"/>
                </a:solidFill>
                <a:latin typeface="+mn-lt"/>
                <a:ea typeface="+mn-ea"/>
                <a:cs typeface="+mn-cs"/>
              </a:defRPr>
            </a:lvl4pPr>
            <a:lvl5pPr marL="3621938" algn="l" defTabSz="1810969" rtl="0" eaLnBrk="1" latinLnBrk="0" hangingPunct="1">
              <a:defRPr sz="3565" kern="1200">
                <a:solidFill>
                  <a:schemeClr val="tx1"/>
                </a:solidFill>
                <a:latin typeface="+mn-lt"/>
                <a:ea typeface="+mn-ea"/>
                <a:cs typeface="+mn-cs"/>
              </a:defRPr>
            </a:lvl5pPr>
            <a:lvl6pPr marL="4527423" algn="l" defTabSz="1810969" rtl="0" eaLnBrk="1" latinLnBrk="0" hangingPunct="1">
              <a:defRPr sz="3565" kern="1200">
                <a:solidFill>
                  <a:schemeClr val="tx1"/>
                </a:solidFill>
                <a:latin typeface="+mn-lt"/>
                <a:ea typeface="+mn-ea"/>
                <a:cs typeface="+mn-cs"/>
              </a:defRPr>
            </a:lvl6pPr>
            <a:lvl7pPr marL="5432908" algn="l" defTabSz="1810969" rtl="0" eaLnBrk="1" latinLnBrk="0" hangingPunct="1">
              <a:defRPr sz="3565" kern="1200">
                <a:solidFill>
                  <a:schemeClr val="tx1"/>
                </a:solidFill>
                <a:latin typeface="+mn-lt"/>
                <a:ea typeface="+mn-ea"/>
                <a:cs typeface="+mn-cs"/>
              </a:defRPr>
            </a:lvl7pPr>
            <a:lvl8pPr marL="6338392" algn="l" defTabSz="1810969" rtl="0" eaLnBrk="1" latinLnBrk="0" hangingPunct="1">
              <a:defRPr sz="3565" kern="1200">
                <a:solidFill>
                  <a:schemeClr val="tx1"/>
                </a:solidFill>
                <a:latin typeface="+mn-lt"/>
                <a:ea typeface="+mn-ea"/>
                <a:cs typeface="+mn-cs"/>
              </a:defRPr>
            </a:lvl8pPr>
            <a:lvl9pPr marL="7243877" algn="l" defTabSz="1810969" rtl="0" eaLnBrk="1" latinLnBrk="0" hangingPunct="1">
              <a:defRPr sz="3565" kern="1200">
                <a:solidFill>
                  <a:schemeClr val="tx1"/>
                </a:solidFill>
                <a:latin typeface="+mn-lt"/>
                <a:ea typeface="+mn-ea"/>
                <a:cs typeface="+mn-cs"/>
              </a:defRPr>
            </a:lvl9pPr>
          </a:lstStyle>
          <a:p>
            <a:r>
              <a:rPr lang="en-GB" sz="2200" b="1" dirty="0" smtClean="0">
                <a:solidFill>
                  <a:schemeClr val="accent5">
                    <a:lumMod val="50000"/>
                  </a:schemeClr>
                </a:solidFill>
                <a:latin typeface="Helvetica" charset="0"/>
                <a:ea typeface="Helvetica" charset="0"/>
                <a:cs typeface="Helvetica" charset="0"/>
              </a:rPr>
              <a:t>References:</a:t>
            </a:r>
          </a:p>
          <a:p>
            <a:r>
              <a:rPr lang="en-GB" sz="2100" dirty="0" smtClean="0">
                <a:solidFill>
                  <a:schemeClr val="accent5">
                    <a:lumMod val="50000"/>
                  </a:schemeClr>
                </a:solidFill>
                <a:latin typeface="Helvetica" charset="0"/>
                <a:ea typeface="Helvetica" charset="0"/>
                <a:cs typeface="Helvetica" charset="0"/>
              </a:rPr>
              <a:t>[1] </a:t>
            </a:r>
            <a:r>
              <a:rPr lang="en-GB" sz="2100" dirty="0" err="1" smtClean="0">
                <a:solidFill>
                  <a:schemeClr val="accent5">
                    <a:lumMod val="50000"/>
                  </a:schemeClr>
                </a:solidFill>
                <a:latin typeface="Helvetica" charset="0"/>
                <a:ea typeface="Helvetica" charset="0"/>
                <a:cs typeface="Helvetica" charset="0"/>
              </a:rPr>
              <a:t>Nahgrang</a:t>
            </a:r>
            <a:r>
              <a:rPr lang="en-GB" sz="2100" dirty="0" smtClean="0">
                <a:solidFill>
                  <a:schemeClr val="accent5">
                    <a:lumMod val="50000"/>
                  </a:schemeClr>
                </a:solidFill>
                <a:latin typeface="Helvetica" charset="0"/>
                <a:ea typeface="Helvetica" charset="0"/>
                <a:cs typeface="Helvetica" charset="0"/>
              </a:rPr>
              <a:t> M. et al, </a:t>
            </a:r>
            <a:r>
              <a:rPr lang="en-GB" sz="2100" i="1" dirty="0" smtClean="0">
                <a:solidFill>
                  <a:schemeClr val="accent5">
                    <a:lumMod val="50000"/>
                  </a:schemeClr>
                </a:solidFill>
                <a:latin typeface="Helvetica" charset="0"/>
                <a:ea typeface="Helvetica" charset="0"/>
                <a:cs typeface="Helvetica" charset="0"/>
              </a:rPr>
              <a:t>Phys. Rev. </a:t>
            </a:r>
            <a:r>
              <a:rPr lang="en-GB" sz="2100" b="1" dirty="0" smtClean="0">
                <a:solidFill>
                  <a:schemeClr val="accent5">
                    <a:lumMod val="50000"/>
                  </a:schemeClr>
                </a:solidFill>
                <a:latin typeface="Helvetica" charset="0"/>
                <a:ea typeface="Helvetica" charset="0"/>
                <a:cs typeface="Helvetica" charset="0"/>
              </a:rPr>
              <a:t>C91</a:t>
            </a:r>
            <a:r>
              <a:rPr lang="en-GB" sz="2100" dirty="0" smtClean="0">
                <a:solidFill>
                  <a:schemeClr val="accent5">
                    <a:lumMod val="50000"/>
                  </a:schemeClr>
                </a:solidFill>
                <a:latin typeface="Helvetica" charset="0"/>
                <a:ea typeface="Helvetica" charset="0"/>
                <a:cs typeface="Helvetica" charset="0"/>
              </a:rPr>
              <a:t> 014904</a:t>
            </a:r>
          </a:p>
          <a:p>
            <a:r>
              <a:rPr lang="en-GB" sz="2100" dirty="0" smtClean="0">
                <a:solidFill>
                  <a:schemeClr val="accent5">
                    <a:lumMod val="50000"/>
                  </a:schemeClr>
                </a:solidFill>
                <a:latin typeface="Helvetica" charset="0"/>
                <a:ea typeface="Helvetica" charset="0"/>
                <a:cs typeface="Helvetica" charset="0"/>
              </a:rPr>
              <a:t>[2] </a:t>
            </a:r>
            <a:r>
              <a:rPr lang="en-US" sz="2100" dirty="0">
                <a:solidFill>
                  <a:schemeClr val="accent5">
                    <a:lumMod val="50000"/>
                  </a:schemeClr>
                </a:solidFill>
                <a:latin typeface="Helvetica" charset="0"/>
                <a:ea typeface="Helvetica" charset="0"/>
                <a:cs typeface="Helvetica" charset="0"/>
              </a:rPr>
              <a:t>E. </a:t>
            </a:r>
            <a:r>
              <a:rPr lang="en-US" sz="2100" dirty="0" err="1">
                <a:solidFill>
                  <a:schemeClr val="accent5">
                    <a:lumMod val="50000"/>
                  </a:schemeClr>
                </a:solidFill>
                <a:latin typeface="Helvetica" charset="0"/>
                <a:ea typeface="Helvetica" charset="0"/>
                <a:cs typeface="Helvetica" charset="0"/>
              </a:rPr>
              <a:t>Anderssen</a:t>
            </a:r>
            <a:r>
              <a:rPr lang="en-US" sz="2100" dirty="0">
                <a:solidFill>
                  <a:schemeClr val="accent5">
                    <a:lumMod val="50000"/>
                  </a:schemeClr>
                </a:solidFill>
                <a:latin typeface="Helvetica" charset="0"/>
                <a:ea typeface="Helvetica" charset="0"/>
                <a:cs typeface="Helvetica" charset="0"/>
              </a:rPr>
              <a:t> et al. , A Heavy Flavor Tracker for STAR (</a:t>
            </a:r>
            <a:r>
              <a:rPr lang="en-US" sz="2100" dirty="0">
                <a:solidFill>
                  <a:schemeClr val="accent5">
                    <a:lumMod val="50000"/>
                  </a:schemeClr>
                </a:solidFill>
                <a:latin typeface="Helvetica" charset="0"/>
                <a:ea typeface="Helvetica" charset="0"/>
                <a:cs typeface="Helvetica" charset="0"/>
                <a:hlinkClick r:id="rId13"/>
              </a:rPr>
              <a:t>http://</a:t>
            </a:r>
            <a:r>
              <a:rPr lang="en-US" sz="2100" dirty="0" smtClean="0">
                <a:solidFill>
                  <a:schemeClr val="accent5">
                    <a:lumMod val="50000"/>
                  </a:schemeClr>
                </a:solidFill>
                <a:latin typeface="Helvetica" charset="0"/>
                <a:ea typeface="Helvetica" charset="0"/>
                <a:cs typeface="Helvetica" charset="0"/>
                <a:hlinkClick r:id="rId13"/>
              </a:rPr>
              <a:t>rnc.lbl.gov/hft/docs/hft_final_submission_version.pdf</a:t>
            </a:r>
            <a:r>
              <a:rPr lang="en-US" sz="2100" dirty="0" smtClean="0">
                <a:solidFill>
                  <a:schemeClr val="accent5">
                    <a:lumMod val="50000"/>
                  </a:schemeClr>
                </a:solidFill>
                <a:latin typeface="Helvetica" charset="0"/>
                <a:ea typeface="Helvetica" charset="0"/>
                <a:cs typeface="Helvetica" charset="0"/>
              </a:rPr>
              <a:t>)</a:t>
            </a:r>
            <a:r>
              <a:rPr lang="pl-PL" sz="2100" dirty="0" smtClean="0">
                <a:solidFill>
                  <a:schemeClr val="accent5">
                    <a:lumMod val="50000"/>
                  </a:schemeClr>
                </a:solidFill>
                <a:latin typeface="Helvetica" charset="0"/>
                <a:ea typeface="Helvetica" charset="0"/>
                <a:cs typeface="Helvetica" charset="0"/>
              </a:rPr>
              <a:t/>
            </a:r>
            <a:br>
              <a:rPr lang="pl-PL" sz="2100" dirty="0" smtClean="0">
                <a:solidFill>
                  <a:schemeClr val="accent5">
                    <a:lumMod val="50000"/>
                  </a:schemeClr>
                </a:solidFill>
                <a:latin typeface="Helvetica" charset="0"/>
                <a:ea typeface="Helvetica" charset="0"/>
                <a:cs typeface="Helvetica" charset="0"/>
              </a:rPr>
            </a:br>
            <a:r>
              <a:rPr lang="pl-PL" sz="2100" dirty="0" smtClean="0">
                <a:solidFill>
                  <a:schemeClr val="accent5">
                    <a:lumMod val="50000"/>
                  </a:schemeClr>
                </a:solidFill>
                <a:latin typeface="Helvetica" charset="0"/>
                <a:ea typeface="Helvetica" charset="0"/>
                <a:cs typeface="Helvetica" charset="0"/>
              </a:rPr>
              <a:t>[3] </a:t>
            </a:r>
            <a:r>
              <a:rPr lang="pl-PL" sz="2100" dirty="0">
                <a:solidFill>
                  <a:schemeClr val="accent5">
                    <a:lumMod val="50000"/>
                  </a:schemeClr>
                </a:solidFill>
                <a:latin typeface="Helvetica" charset="0"/>
                <a:ea typeface="Helvetica" charset="0"/>
                <a:cs typeface="Helvetica" charset="0"/>
              </a:rPr>
              <a:t>L. Adamczyk et al. (STAR Collaboration), </a:t>
            </a:r>
            <a:r>
              <a:rPr lang="en-US" sz="2100" i="1" dirty="0" smtClean="0">
                <a:solidFill>
                  <a:schemeClr val="accent5">
                    <a:lumMod val="50000"/>
                  </a:schemeClr>
                </a:solidFill>
                <a:latin typeface="Helvetica" charset="0"/>
                <a:ea typeface="Helvetica" charset="0"/>
                <a:cs typeface="Helvetica" charset="0"/>
              </a:rPr>
              <a:t>Phys. Rev. </a:t>
            </a:r>
            <a:r>
              <a:rPr lang="en-US" sz="2100" b="1" dirty="0" smtClean="0">
                <a:solidFill>
                  <a:schemeClr val="accent5">
                    <a:lumMod val="50000"/>
                  </a:schemeClr>
                </a:solidFill>
                <a:latin typeface="Helvetica" charset="0"/>
                <a:ea typeface="Helvetica" charset="0"/>
                <a:cs typeface="Helvetica" charset="0"/>
              </a:rPr>
              <a:t>L113</a:t>
            </a:r>
            <a:r>
              <a:rPr lang="en-US" sz="2100" dirty="0" smtClean="0">
                <a:solidFill>
                  <a:schemeClr val="accent5">
                    <a:lumMod val="50000"/>
                  </a:schemeClr>
                </a:solidFill>
                <a:latin typeface="Helvetica" charset="0"/>
                <a:ea typeface="Helvetica" charset="0"/>
                <a:cs typeface="Helvetica" charset="0"/>
              </a:rPr>
              <a:t> 142301</a:t>
            </a:r>
          </a:p>
          <a:p>
            <a:r>
              <a:rPr lang="is-IS" sz="2000" dirty="0" smtClean="0">
                <a:solidFill>
                  <a:schemeClr val="accent5">
                    <a:lumMod val="50000"/>
                  </a:schemeClr>
                </a:solidFill>
                <a:latin typeface="Arial"/>
                <a:cs typeface="Arial"/>
              </a:rPr>
              <a:t>[4]: R. Lacey (PHENIX Collaboration), </a:t>
            </a:r>
            <a:r>
              <a:rPr lang="is-IS" sz="2000" i="1" dirty="0" smtClean="0">
                <a:solidFill>
                  <a:schemeClr val="accent5">
                    <a:lumMod val="50000"/>
                  </a:schemeClr>
                </a:solidFill>
                <a:latin typeface="Arial"/>
                <a:cs typeface="Arial"/>
              </a:rPr>
              <a:t>Journal of Phys</a:t>
            </a:r>
            <a:r>
              <a:rPr lang="is-IS" sz="2000" dirty="0" smtClean="0">
                <a:solidFill>
                  <a:schemeClr val="accent5">
                    <a:lumMod val="50000"/>
                  </a:schemeClr>
                </a:solidFill>
                <a:latin typeface="Arial"/>
                <a:cs typeface="Arial"/>
              </a:rPr>
              <a:t>. </a:t>
            </a:r>
            <a:r>
              <a:rPr lang="is-IS" sz="2000" b="1" dirty="0" smtClean="0">
                <a:solidFill>
                  <a:schemeClr val="accent5">
                    <a:lumMod val="50000"/>
                  </a:schemeClr>
                </a:solidFill>
                <a:latin typeface="Arial"/>
                <a:cs typeface="Arial"/>
              </a:rPr>
              <a:t>G38</a:t>
            </a:r>
            <a:r>
              <a:rPr lang="is-IS" sz="2000" dirty="0" smtClean="0">
                <a:solidFill>
                  <a:schemeClr val="accent5">
                    <a:lumMod val="50000"/>
                  </a:schemeClr>
                </a:solidFill>
                <a:latin typeface="Arial"/>
                <a:cs typeface="Arial"/>
              </a:rPr>
              <a:t> 124048</a:t>
            </a:r>
          </a:p>
          <a:p>
            <a:r>
              <a:rPr lang="is-IS" sz="2000" dirty="0" smtClean="0">
                <a:solidFill>
                  <a:schemeClr val="accent5">
                    <a:lumMod val="50000"/>
                  </a:schemeClr>
                </a:solidFill>
                <a:latin typeface="Arial"/>
                <a:cs typeface="Arial"/>
              </a:rPr>
              <a:t>[5]: L. Adamczyk et al. (STAR Collaboration), </a:t>
            </a:r>
            <a:r>
              <a:rPr lang="is-IS" sz="2000" b="1" dirty="0" smtClean="0">
                <a:solidFill>
                  <a:schemeClr val="accent5">
                    <a:lumMod val="50000"/>
                  </a:schemeClr>
                </a:solidFill>
              </a:rPr>
              <a:t>arXiv:1701.06060</a:t>
            </a:r>
            <a:endParaRPr lang="is-IS" sz="2000" dirty="0" smtClean="0">
              <a:solidFill>
                <a:schemeClr val="accent5">
                  <a:lumMod val="50000"/>
                </a:schemeClr>
              </a:solidFill>
              <a:latin typeface="Arial"/>
              <a:cs typeface="Arial"/>
            </a:endParaRPr>
          </a:p>
          <a:p>
            <a:endParaRPr lang="en-US" sz="2100" dirty="0" smtClean="0">
              <a:solidFill>
                <a:schemeClr val="accent5">
                  <a:lumMod val="50000"/>
                </a:schemeClr>
              </a:solidFill>
              <a:latin typeface="Helvetica" charset="0"/>
              <a:ea typeface="Helvetica" charset="0"/>
              <a:cs typeface="Helvetica" charset="0"/>
            </a:endParaRPr>
          </a:p>
        </p:txBody>
      </p:sp>
      <p:pic>
        <p:nvPicPr>
          <p:cNvPr id="14" name="Picture 13"/>
          <p:cNvPicPr>
            <a:picLocks noChangeAspect="1"/>
          </p:cNvPicPr>
          <p:nvPr/>
        </p:nvPicPr>
        <p:blipFill>
          <a:blip r:embed="rId14"/>
          <a:stretch>
            <a:fillRect/>
          </a:stretch>
        </p:blipFill>
        <p:spPr>
          <a:xfrm>
            <a:off x="17440838" y="17146752"/>
            <a:ext cx="5040630" cy="3618230"/>
          </a:xfrm>
          <a:prstGeom prst="rect">
            <a:avLst/>
          </a:prstGeom>
        </p:spPr>
      </p:pic>
      <p:sp>
        <p:nvSpPr>
          <p:cNvPr id="64" name="Text Box 124"/>
          <p:cNvSpPr txBox="1">
            <a:spLocks noChangeArrowheads="1"/>
          </p:cNvSpPr>
          <p:nvPr/>
        </p:nvSpPr>
        <p:spPr bwMode="auto">
          <a:xfrm>
            <a:off x="16174613" y="20280247"/>
            <a:ext cx="1885201" cy="415498"/>
          </a:xfrm>
          <a:prstGeom prst="rect">
            <a:avLst/>
          </a:prstGeom>
          <a:noFill/>
          <a:ln>
            <a:solidFill>
              <a:schemeClr val="accent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lvl1pPr defTabSz="2149475">
              <a:defRPr>
                <a:solidFill>
                  <a:schemeClr val="tx1"/>
                </a:solidFill>
                <a:latin typeface="Arial" charset="0"/>
                <a:ea typeface="ＭＳ Ｐゴシック" charset="0"/>
              </a:defRPr>
            </a:lvl1pPr>
            <a:lvl2pPr marL="392113" defTabSz="2149475">
              <a:defRPr>
                <a:solidFill>
                  <a:schemeClr val="tx1"/>
                </a:solidFill>
                <a:latin typeface="Arial" charset="0"/>
                <a:ea typeface="ＭＳ Ｐゴシック" charset="0"/>
              </a:defRPr>
            </a:lvl2pPr>
            <a:lvl3pPr marL="784225" defTabSz="2149475">
              <a:defRPr>
                <a:solidFill>
                  <a:schemeClr val="tx1"/>
                </a:solidFill>
                <a:latin typeface="Arial" charset="0"/>
                <a:ea typeface="ＭＳ Ｐゴシック" charset="0"/>
              </a:defRPr>
            </a:lvl3pPr>
            <a:lvl4pPr marL="1174750" defTabSz="2149475">
              <a:defRPr>
                <a:solidFill>
                  <a:schemeClr val="tx1"/>
                </a:solidFill>
                <a:latin typeface="Arial" charset="0"/>
                <a:ea typeface="ＭＳ Ｐゴシック" charset="0"/>
              </a:defRPr>
            </a:lvl4pPr>
            <a:lvl5pPr marL="1568450" defTabSz="2149475">
              <a:defRPr>
                <a:solidFill>
                  <a:schemeClr val="tx1"/>
                </a:solidFill>
                <a:latin typeface="Arial" charset="0"/>
                <a:ea typeface="ＭＳ Ｐゴシック" charset="0"/>
              </a:defRPr>
            </a:lvl5pPr>
            <a:lvl6pPr marL="2025650" defTabSz="2149475" fontAlgn="base">
              <a:spcBef>
                <a:spcPct val="0"/>
              </a:spcBef>
              <a:spcAft>
                <a:spcPct val="0"/>
              </a:spcAft>
              <a:defRPr>
                <a:solidFill>
                  <a:schemeClr val="tx1"/>
                </a:solidFill>
                <a:latin typeface="Arial" charset="0"/>
                <a:ea typeface="ＭＳ Ｐゴシック" charset="0"/>
              </a:defRPr>
            </a:lvl6pPr>
            <a:lvl7pPr marL="2482850" defTabSz="2149475" fontAlgn="base">
              <a:spcBef>
                <a:spcPct val="0"/>
              </a:spcBef>
              <a:spcAft>
                <a:spcPct val="0"/>
              </a:spcAft>
              <a:defRPr>
                <a:solidFill>
                  <a:schemeClr val="tx1"/>
                </a:solidFill>
                <a:latin typeface="Arial" charset="0"/>
                <a:ea typeface="ＭＳ Ｐゴシック" charset="0"/>
              </a:defRPr>
            </a:lvl7pPr>
            <a:lvl8pPr marL="2940050" defTabSz="2149475" fontAlgn="base">
              <a:spcBef>
                <a:spcPct val="0"/>
              </a:spcBef>
              <a:spcAft>
                <a:spcPct val="0"/>
              </a:spcAft>
              <a:defRPr>
                <a:solidFill>
                  <a:schemeClr val="tx1"/>
                </a:solidFill>
                <a:latin typeface="Arial" charset="0"/>
                <a:ea typeface="ＭＳ Ｐゴシック" charset="0"/>
              </a:defRPr>
            </a:lvl8pPr>
            <a:lvl9pPr marL="3397250" defTabSz="2149475" fontAlgn="base">
              <a:spcBef>
                <a:spcPct val="0"/>
              </a:spcBef>
              <a:spcAft>
                <a:spcPct val="0"/>
              </a:spcAft>
              <a:defRPr>
                <a:solidFill>
                  <a:schemeClr val="tx1"/>
                </a:solidFill>
                <a:latin typeface="Arial" charset="0"/>
                <a:ea typeface="ＭＳ Ｐゴシック" charset="0"/>
              </a:defRPr>
            </a:lvl9pPr>
          </a:lstStyle>
          <a:p>
            <a:pPr algn="just">
              <a:lnSpc>
                <a:spcPct val="150000"/>
              </a:lnSpc>
              <a:spcAft>
                <a:spcPct val="30000"/>
              </a:spcAft>
              <a:defRPr/>
            </a:pPr>
            <a:r>
              <a:rPr lang="en-US" sz="1800" b="0" dirty="0" smtClean="0">
                <a:solidFill>
                  <a:srgbClr val="FF0000"/>
                </a:solidFill>
                <a:latin typeface="Helvetica" charset="0"/>
                <a:ea typeface="Helvetica" charset="0"/>
                <a:cs typeface="Helvetica" charset="0"/>
              </a:rPr>
              <a:t> 2014 w/ the HFT</a:t>
            </a:r>
          </a:p>
        </p:txBody>
      </p:sp>
      <p:pic>
        <p:nvPicPr>
          <p:cNvPr id="18" name="Picture 17"/>
          <p:cNvPicPr>
            <a:picLocks noChangeAspect="1"/>
          </p:cNvPicPr>
          <p:nvPr/>
        </p:nvPicPr>
        <p:blipFill>
          <a:blip r:embed="rId15"/>
          <a:stretch>
            <a:fillRect/>
          </a:stretch>
        </p:blipFill>
        <p:spPr>
          <a:xfrm>
            <a:off x="23688295" y="29575395"/>
            <a:ext cx="5760720" cy="4135120"/>
          </a:xfrm>
          <a:prstGeom prst="rect">
            <a:avLst/>
          </a:prstGeom>
        </p:spPr>
      </p:pic>
      <p:sp>
        <p:nvSpPr>
          <p:cNvPr id="62" name="Text Box 363"/>
          <p:cNvSpPr txBox="1">
            <a:spLocks noChangeArrowheads="1"/>
          </p:cNvSpPr>
          <p:nvPr/>
        </p:nvSpPr>
        <p:spPr bwMode="auto">
          <a:xfrm>
            <a:off x="26491490" y="29932870"/>
            <a:ext cx="2582658" cy="305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algn="ctr">
              <a:spcBef>
                <a:spcPct val="50000"/>
              </a:spcBef>
              <a:defRPr/>
            </a:pPr>
            <a:r>
              <a:rPr lang="en-US" sz="2000" b="1" i="1" dirty="0" smtClean="0">
                <a:solidFill>
                  <a:srgbClr val="FF0000"/>
                </a:solidFill>
                <a:cs typeface="+mn-cs"/>
              </a:rPr>
              <a:t>STAR Preliminary</a:t>
            </a:r>
            <a:endParaRPr lang="en-US" sz="2000" i="1" dirty="0">
              <a:solidFill>
                <a:srgbClr val="FF0000"/>
              </a:solidFill>
              <a:cs typeface="+mn-cs"/>
            </a:endParaRPr>
          </a:p>
        </p:txBody>
      </p:sp>
      <p:pic>
        <p:nvPicPr>
          <p:cNvPr id="20" name="Picture 19"/>
          <p:cNvPicPr>
            <a:picLocks noChangeAspect="1"/>
          </p:cNvPicPr>
          <p:nvPr/>
        </p:nvPicPr>
        <p:blipFill>
          <a:blip r:embed="rId16"/>
          <a:stretch>
            <a:fillRect/>
          </a:stretch>
        </p:blipFill>
        <p:spPr>
          <a:xfrm>
            <a:off x="23202823" y="22333734"/>
            <a:ext cx="5760720" cy="4135120"/>
          </a:xfrm>
          <a:prstGeom prst="rect">
            <a:avLst/>
          </a:prstGeom>
        </p:spPr>
      </p:pic>
      <p:sp>
        <p:nvSpPr>
          <p:cNvPr id="71" name="Text Box 363"/>
          <p:cNvSpPr txBox="1">
            <a:spLocks noChangeArrowheads="1"/>
          </p:cNvSpPr>
          <p:nvPr/>
        </p:nvSpPr>
        <p:spPr bwMode="auto">
          <a:xfrm>
            <a:off x="23983509" y="25473777"/>
            <a:ext cx="2582658" cy="305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algn="ctr">
              <a:spcBef>
                <a:spcPct val="50000"/>
              </a:spcBef>
              <a:defRPr/>
            </a:pPr>
            <a:r>
              <a:rPr lang="en-US" sz="2000" b="1" i="1" dirty="0" smtClean="0">
                <a:solidFill>
                  <a:srgbClr val="FF0000"/>
                </a:solidFill>
                <a:cs typeface="+mn-cs"/>
              </a:rPr>
              <a:t>STAR Preliminary</a:t>
            </a:r>
            <a:endParaRPr lang="en-US" sz="2000" i="1" dirty="0">
              <a:solidFill>
                <a:srgbClr val="FF0000"/>
              </a:solidFill>
              <a:cs typeface="+mn-cs"/>
            </a:endParaRPr>
          </a:p>
        </p:txBody>
      </p:sp>
      <p:pic>
        <p:nvPicPr>
          <p:cNvPr id="13" name="Picture 12"/>
          <p:cNvPicPr>
            <a:picLocks noChangeAspect="1"/>
          </p:cNvPicPr>
          <p:nvPr/>
        </p:nvPicPr>
        <p:blipFill>
          <a:blip r:embed="rId17"/>
          <a:stretch>
            <a:fillRect/>
          </a:stretch>
        </p:blipFill>
        <p:spPr>
          <a:xfrm>
            <a:off x="16421388" y="22315862"/>
            <a:ext cx="5760720" cy="4135120"/>
          </a:xfrm>
          <a:prstGeom prst="rect">
            <a:avLst/>
          </a:prstGeom>
        </p:spPr>
      </p:pic>
    </p:spTree>
    <p:extLst>
      <p:ext uri="{BB962C8B-B14F-4D97-AF65-F5344CB8AC3E}">
        <p14:creationId xmlns:p14="http://schemas.microsoft.com/office/powerpoint/2010/main" val="135049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12899</TotalTime>
  <Words>877</Words>
  <Application>Microsoft Macintosh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Helvetica</vt:lpstr>
      <vt:lpstr>PT Sans</vt:lpstr>
      <vt:lpstr>Symbol</vt:lpstr>
      <vt:lpstr>宋体</vt:lpstr>
      <vt:lpstr>Office Theme</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131</cp:revision>
  <cp:lastPrinted>2017-01-31T02:30:33Z</cp:lastPrinted>
  <dcterms:created xsi:type="dcterms:W3CDTF">2016-12-30T14:20:47Z</dcterms:created>
  <dcterms:modified xsi:type="dcterms:W3CDTF">2017-02-25T00:06:29Z</dcterms:modified>
</cp:coreProperties>
</file>