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Microsoft_Equation4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301" r:id="rId4"/>
    <p:sldId id="313" r:id="rId5"/>
    <p:sldId id="314" r:id="rId6"/>
    <p:sldId id="315" r:id="rId7"/>
    <p:sldId id="262" r:id="rId8"/>
    <p:sldId id="264" r:id="rId9"/>
    <p:sldId id="266" r:id="rId10"/>
    <p:sldId id="316" r:id="rId11"/>
    <p:sldId id="280" r:id="rId12"/>
    <p:sldId id="281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  <a:srgbClr val="0000FF"/>
    <a:srgbClr val="FF3300"/>
    <a:srgbClr val="008000"/>
    <a:srgbClr val="FF0066"/>
    <a:srgbClr val="EB15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pict"/><Relationship Id="rId3" Type="http://schemas.openxmlformats.org/officeDocument/2006/relationships/image" Target="../media/image1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93CF-4703-364C-8391-6E4FE988F57E}" type="datetimeFigureOut">
              <a:rPr lang="en-US" smtClean="0"/>
              <a:pPr/>
              <a:t>12/12/10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9DA3-5C86-624E-A20A-5472E8143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10EC78-9453-4681-83D0-415A51D10C74}" type="datetimeFigureOut">
              <a:rPr lang="en-US"/>
              <a:pPr>
                <a:defRPr/>
              </a:pPr>
              <a:t>12/12/10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27A8A5-99FD-4705-8F57-1E242638A90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A24A-6FB2-624B-9A51-542522C13B13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C644-7C41-400B-A956-4567EC5046A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AED9-FD60-484B-8FEC-8B6C21694927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475D-D258-4D1E-BADE-7349046F365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3F81-F763-2C44-AB9A-B5C4F3C8CDEF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867C-AB97-4799-9D49-CEC4451FBF3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B649-90F6-6845-8BD8-F6FCF7DB05B2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E03F-C9FC-4190-ACE0-580713D81E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1183-EFEB-1F43-85DC-52C0B24560EA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7D57-66EE-4E76-9CE7-07F20707BC6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F3E3-6987-EB4C-B5A6-44784B8147C6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C43D-8468-4FA8-BCF4-C8B5FF80535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B555-89B2-0546-B0AF-07BBA0C05A96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C14B-E472-4513-8C1A-D625B68DFAA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231-9FF7-614B-B7A0-91B160C4AD82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268E-6A12-492A-B45B-12ACDBF5125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1243-2717-FC40-A1E6-CC55A48DE11D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21F-7BAA-4749-A9C6-0FB761308E1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C880-CFF9-6B46-BA3E-519647AB3802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034F-D2AF-4262-BD5D-00BAB50E9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0741-B9A6-2143-A00A-5D321C3C93D3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A575-E687-40BA-A672-6A3CAF5C1FA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22A8-67B8-1242-8FA3-C8D58C98C48C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37E0-E1D5-4A6C-90C8-DD3FF13DFA8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E513B-5735-EF41-B3E5-E1095CB2FF40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32BC2-AA74-4FC6-8140-0749E1A8B0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71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2.png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8721725" cy="1077912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rgbClr val="FF0000"/>
                </a:solidFill>
                <a:latin typeface="Calibri" pitchFamily="34" charset="0"/>
              </a:rPr>
              <a:t>ρ</a:t>
            </a:r>
            <a:r>
              <a:rPr lang="en-US" sz="3200" b="1" baseline="3000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Vector- Meson Production and Elliptic Flow (v</a:t>
            </a:r>
            <a:r>
              <a:rPr lang="en-US" sz="32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                           in STAR at RHIC</a:t>
            </a:r>
            <a:endParaRPr lang="en-IN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905000" y="1524000"/>
            <a:ext cx="4916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00B050"/>
                </a:solidFill>
                <a:latin typeface="Calibri" pitchFamily="34" charset="0"/>
              </a:rPr>
              <a:t>Prabhat</a:t>
            </a:r>
            <a:r>
              <a:rPr lang="en-US" sz="2000" b="1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itchFamily="34" charset="0"/>
              </a:rPr>
              <a:t>Pujahari</a:t>
            </a:r>
            <a:r>
              <a:rPr lang="en-US" sz="2000" b="1" i="1" dirty="0" smtClean="0">
                <a:solidFill>
                  <a:srgbClr val="00B050"/>
                </a:solidFill>
                <a:latin typeface="Calibri" pitchFamily="34" charset="0"/>
              </a:rPr>
              <a:t> for the </a:t>
            </a:r>
            <a:r>
              <a:rPr lang="en-US" sz="2000" b="1" i="1" dirty="0">
                <a:solidFill>
                  <a:srgbClr val="00B050"/>
                </a:solidFill>
                <a:latin typeface="Calibri" pitchFamily="34" charset="0"/>
              </a:rPr>
              <a:t>STAR Collaboration</a:t>
            </a:r>
            <a:endParaRPr lang="en-IN" sz="20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857375" y="2000250"/>
            <a:ext cx="4970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Calibri" pitchFamily="34" charset="0"/>
              </a:rPr>
              <a:t>Indian Institute of Technology Bombay</a:t>
            </a:r>
            <a:endParaRPr lang="en-IN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286000" y="2571750"/>
            <a:ext cx="4151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DAE - NP, </a:t>
            </a:r>
            <a:r>
              <a:rPr lang="en-US" sz="2400" dirty="0" err="1" smtClean="0">
                <a:latin typeface="Calibri" pitchFamily="34" charset="0"/>
              </a:rPr>
              <a:t>Pilani</a:t>
            </a:r>
            <a:r>
              <a:rPr lang="en-US" sz="2400" dirty="0" smtClean="0">
                <a:latin typeface="Calibri" pitchFamily="34" charset="0"/>
              </a:rPr>
              <a:t> 20 </a:t>
            </a:r>
            <a:r>
              <a:rPr lang="en-US" sz="2400" dirty="0">
                <a:latin typeface="Calibri" pitchFamily="34" charset="0"/>
              </a:rPr>
              <a:t>–</a:t>
            </a:r>
            <a:r>
              <a:rPr lang="en-US" sz="2400" dirty="0" smtClean="0">
                <a:latin typeface="Calibri" pitchFamily="34" charset="0"/>
              </a:rPr>
              <a:t> 25 </a:t>
            </a:r>
            <a:r>
              <a:rPr lang="en-US" sz="2400" dirty="0">
                <a:latin typeface="Calibri" pitchFamily="34" charset="0"/>
              </a:rPr>
              <a:t>Dec.10</a:t>
            </a:r>
            <a:endParaRPr lang="en-IN" sz="2400" dirty="0">
              <a:latin typeface="Calibri" pitchFamily="34" charset="0"/>
            </a:endParaRPr>
          </a:p>
        </p:txBody>
      </p:sp>
      <p:sp>
        <p:nvSpPr>
          <p:cNvPr id="11270" name="Line 153"/>
          <p:cNvSpPr>
            <a:spLocks noChangeShapeType="1"/>
          </p:cNvSpPr>
          <p:nvPr/>
        </p:nvSpPr>
        <p:spPr bwMode="auto">
          <a:xfrm flipV="1">
            <a:off x="3017838" y="5286375"/>
            <a:ext cx="1268412" cy="708025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endParaRPr lang="en-IN"/>
          </a:p>
        </p:txBody>
      </p:sp>
      <p:sp>
        <p:nvSpPr>
          <p:cNvPr id="11271" name="Line 154"/>
          <p:cNvSpPr>
            <a:spLocks noChangeShapeType="1"/>
          </p:cNvSpPr>
          <p:nvPr/>
        </p:nvSpPr>
        <p:spPr bwMode="auto">
          <a:xfrm flipV="1">
            <a:off x="4286250" y="3857625"/>
            <a:ext cx="615950" cy="144780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endParaRPr lang="en-IN"/>
          </a:p>
        </p:txBody>
      </p:sp>
      <p:sp>
        <p:nvSpPr>
          <p:cNvPr id="11272" name="Line 155"/>
          <p:cNvSpPr>
            <a:spLocks noChangeShapeType="1"/>
          </p:cNvSpPr>
          <p:nvPr/>
        </p:nvSpPr>
        <p:spPr bwMode="auto">
          <a:xfrm>
            <a:off x="4286250" y="5286375"/>
            <a:ext cx="1312863" cy="55563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endParaRPr lang="en-IN"/>
          </a:p>
        </p:txBody>
      </p:sp>
      <p:sp>
        <p:nvSpPr>
          <p:cNvPr id="11273" name="Rectangle 203"/>
          <p:cNvSpPr>
            <a:spLocks noChangeArrowheads="1"/>
          </p:cNvSpPr>
          <p:nvPr/>
        </p:nvSpPr>
        <p:spPr bwMode="auto">
          <a:xfrm>
            <a:off x="4929188" y="5286375"/>
            <a:ext cx="46196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>
              <a:lnSpc>
                <a:spcPts val="2613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r>
              <a:rPr lang="en-GB" sz="2500">
                <a:solidFill>
                  <a:srgbClr val="0000FF"/>
                </a:solidFill>
                <a:latin typeface="Symbol" pitchFamily="18" charset="2"/>
              </a:rPr>
              <a:t></a:t>
            </a:r>
            <a:r>
              <a:rPr lang="en-GB" sz="2500" baseline="300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1274" name="Text Box 178"/>
          <p:cNvSpPr txBox="1">
            <a:spLocks noChangeArrowheads="1"/>
          </p:cNvSpPr>
          <p:nvPr/>
        </p:nvSpPr>
        <p:spPr bwMode="auto">
          <a:xfrm>
            <a:off x="4429125" y="3929063"/>
            <a:ext cx="479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613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r>
              <a:rPr lang="en-GB" sz="2500">
                <a:solidFill>
                  <a:srgbClr val="0000FF"/>
                </a:solidFill>
                <a:latin typeface="Symbol" pitchFamily="18" charset="2"/>
              </a:rPr>
              <a:t></a:t>
            </a:r>
            <a:r>
              <a:rPr lang="en-GB" sz="2500" baseline="30000">
                <a:solidFill>
                  <a:srgbClr val="0000FF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3643313" y="5429250"/>
            <a:ext cx="48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  <a:latin typeface="Calibri" pitchFamily="34" charset="0"/>
              </a:rPr>
              <a:t>ρ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n-IN" sz="2800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1276" name="Group 130"/>
          <p:cNvGrpSpPr>
            <a:grpSpLocks/>
          </p:cNvGrpSpPr>
          <p:nvPr/>
        </p:nvGrpSpPr>
        <p:grpSpPr bwMode="auto">
          <a:xfrm>
            <a:off x="4929188" y="4357688"/>
            <a:ext cx="3214687" cy="688975"/>
            <a:chOff x="4690" y="2373"/>
            <a:chExt cx="1279" cy="479"/>
          </a:xfrm>
        </p:grpSpPr>
        <p:sp>
          <p:nvSpPr>
            <p:cNvPr id="11303" name="AutoShape 131"/>
            <p:cNvSpPr>
              <a:spLocks noChangeArrowheads="1"/>
            </p:cNvSpPr>
            <p:nvPr/>
          </p:nvSpPr>
          <p:spPr bwMode="auto">
            <a:xfrm>
              <a:off x="4735" y="2373"/>
              <a:ext cx="1234" cy="479"/>
            </a:xfrm>
            <a:prstGeom prst="roundRect">
              <a:avLst>
                <a:gd name="adj" fmla="val 208"/>
              </a:avLst>
            </a:prstGeom>
            <a:noFill/>
            <a:ln w="5472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grpSp>
          <p:nvGrpSpPr>
            <p:cNvPr id="11304" name="Group 132"/>
            <p:cNvGrpSpPr>
              <a:grpSpLocks/>
            </p:cNvGrpSpPr>
            <p:nvPr/>
          </p:nvGrpSpPr>
          <p:grpSpPr bwMode="auto">
            <a:xfrm>
              <a:off x="4690" y="2373"/>
              <a:ext cx="1279" cy="470"/>
              <a:chOff x="4690" y="2373"/>
              <a:chExt cx="1279" cy="470"/>
            </a:xfrm>
          </p:grpSpPr>
          <p:sp>
            <p:nvSpPr>
              <p:cNvPr id="11305" name="AutoShape 133"/>
              <p:cNvSpPr>
                <a:spLocks noChangeArrowheads="1"/>
              </p:cNvSpPr>
              <p:nvPr/>
            </p:nvSpPr>
            <p:spPr bwMode="auto">
              <a:xfrm>
                <a:off x="4735" y="2373"/>
                <a:ext cx="1225" cy="470"/>
              </a:xfrm>
              <a:prstGeom prst="roundRect">
                <a:avLst>
                  <a:gd name="adj" fmla="val 20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>
                  <a:latin typeface="Calibri" pitchFamily="34" charset="0"/>
                </a:endParaRPr>
              </a:p>
            </p:txBody>
          </p:sp>
          <p:grpSp>
            <p:nvGrpSpPr>
              <p:cNvPr id="11306" name="Group 134"/>
              <p:cNvGrpSpPr>
                <a:grpSpLocks/>
              </p:cNvGrpSpPr>
              <p:nvPr/>
            </p:nvGrpSpPr>
            <p:grpSpPr bwMode="auto">
              <a:xfrm>
                <a:off x="4690" y="2373"/>
                <a:ext cx="1279" cy="463"/>
                <a:chOff x="4690" y="2373"/>
                <a:chExt cx="1279" cy="463"/>
              </a:xfrm>
            </p:grpSpPr>
            <p:sp>
              <p:nvSpPr>
                <p:cNvPr id="11307" name="AutoShape 135"/>
                <p:cNvSpPr>
                  <a:spLocks noChangeArrowheads="1"/>
                </p:cNvSpPr>
                <p:nvPr/>
              </p:nvSpPr>
              <p:spPr bwMode="auto">
                <a:xfrm>
                  <a:off x="4735" y="2373"/>
                  <a:ext cx="1217" cy="463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>
                    <a:latin typeface="Calibri" pitchFamily="34" charset="0"/>
                  </a:endParaRPr>
                </a:p>
              </p:txBody>
            </p:sp>
            <p:grpSp>
              <p:nvGrpSpPr>
                <p:cNvPr id="11308" name="Group 136"/>
                <p:cNvGrpSpPr>
                  <a:grpSpLocks/>
                </p:cNvGrpSpPr>
                <p:nvPr/>
              </p:nvGrpSpPr>
              <p:grpSpPr bwMode="auto">
                <a:xfrm>
                  <a:off x="4690" y="2373"/>
                  <a:ext cx="1279" cy="457"/>
                  <a:chOff x="4690" y="2373"/>
                  <a:chExt cx="1279" cy="457"/>
                </a:xfrm>
              </p:grpSpPr>
              <p:sp>
                <p:nvSpPr>
                  <p:cNvPr id="11309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4735" y="2373"/>
                    <a:ext cx="1210" cy="457"/>
                  </a:xfrm>
                  <a:prstGeom prst="roundRect">
                    <a:avLst>
                      <a:gd name="adj" fmla="val 21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131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0" y="2373"/>
                    <a:ext cx="1279" cy="452"/>
                    <a:chOff x="4690" y="2373"/>
                    <a:chExt cx="1279" cy="452"/>
                  </a:xfrm>
                </p:grpSpPr>
                <p:sp>
                  <p:nvSpPr>
                    <p:cNvPr id="11311" name="AutoShap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5" y="2373"/>
                      <a:ext cx="1204" cy="452"/>
                    </a:xfrm>
                    <a:prstGeom prst="roundRect">
                      <a:avLst>
                        <a:gd name="adj" fmla="val 21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1312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0" y="2373"/>
                      <a:ext cx="1279" cy="447"/>
                      <a:chOff x="4690" y="2373"/>
                      <a:chExt cx="1279" cy="447"/>
                    </a:xfrm>
                  </p:grpSpPr>
                  <p:sp>
                    <p:nvSpPr>
                      <p:cNvPr id="11313" name="AutoShape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5" y="2374"/>
                        <a:ext cx="1200" cy="445"/>
                      </a:xfrm>
                      <a:prstGeom prst="roundRect">
                        <a:avLst>
                          <a:gd name="adj" fmla="val 22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1314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90" y="2373"/>
                        <a:ext cx="1279" cy="447"/>
                        <a:chOff x="4690" y="2373"/>
                        <a:chExt cx="1279" cy="447"/>
                      </a:xfrm>
                    </p:grpSpPr>
                    <p:sp>
                      <p:nvSpPr>
                        <p:cNvPr id="11315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35" y="2374"/>
                          <a:ext cx="1196" cy="440"/>
                        </a:xfrm>
                        <a:prstGeom prst="roundRect">
                          <a:avLst>
                            <a:gd name="adj" fmla="val 22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1316" name="Group 1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90" y="2373"/>
                          <a:ext cx="1279" cy="447"/>
                          <a:chOff x="4690" y="2373"/>
                          <a:chExt cx="1279" cy="447"/>
                        </a:xfrm>
                      </p:grpSpPr>
                      <p:sp>
                        <p:nvSpPr>
                          <p:cNvPr id="11317" name="AutoShape 1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35" y="2374"/>
                            <a:ext cx="1193" cy="437"/>
                          </a:xfrm>
                          <a:prstGeom prst="roundRect">
                            <a:avLst>
                              <a:gd name="adj" fmla="val 22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IN">
                              <a:latin typeface="Calibri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1318" name="Group 1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690" y="2373"/>
                            <a:ext cx="1279" cy="447"/>
                            <a:chOff x="4690" y="2373"/>
                            <a:chExt cx="1279" cy="447"/>
                          </a:xfrm>
                        </p:grpSpPr>
                        <p:sp>
                          <p:nvSpPr>
                            <p:cNvPr id="11319" name="AutoShape 1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35" y="2374"/>
                              <a:ext cx="1191" cy="435"/>
                            </a:xfrm>
                            <a:prstGeom prst="roundRect">
                              <a:avLst>
                                <a:gd name="adj" fmla="val 22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IN">
                                <a:latin typeface="Calibri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1320" name="Group 1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690" y="2373"/>
                              <a:ext cx="1279" cy="447"/>
                              <a:chOff x="4690" y="2373"/>
                              <a:chExt cx="1279" cy="447"/>
                            </a:xfrm>
                          </p:grpSpPr>
                          <p:sp>
                            <p:nvSpPr>
                              <p:cNvPr id="11321" name="AutoShape 1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735" y="2374"/>
                                <a:ext cx="1190" cy="434"/>
                              </a:xfrm>
                              <a:prstGeom prst="roundRect">
                                <a:avLst>
                                  <a:gd name="adj" fmla="val 22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IN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1322" name="Group 15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690" y="2373"/>
                                <a:ext cx="1279" cy="447"/>
                                <a:chOff x="4690" y="2373"/>
                                <a:chExt cx="1279" cy="447"/>
                              </a:xfrm>
                            </p:grpSpPr>
                            <p:sp>
                              <p:nvSpPr>
                                <p:cNvPr id="11323" name="AutoShape 15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690" y="2373"/>
                                  <a:ext cx="1189" cy="434"/>
                                </a:xfrm>
                                <a:prstGeom prst="roundRect">
                                  <a:avLst>
                                    <a:gd name="adj" fmla="val 227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IN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24" name="AutoShape 1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19" y="2421"/>
                                  <a:ext cx="1150" cy="399"/>
                                </a:xfrm>
                                <a:prstGeom prst="roundRect">
                                  <a:avLst>
                                    <a:gd name="adj" fmla="val 227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0" tIns="0" rIns="0" bIns="0">
                                  <a:spAutoFit/>
                                </a:bodyPr>
                                <a:lstStyle/>
                                <a:p>
                                  <a:pPr>
                                    <a:lnSpc>
                                      <a:spcPts val="2175"/>
                                    </a:lnSpc>
                                    <a:buClr>
                                      <a:srgbClr val="000000"/>
                                    </a:buClr>
                                    <a:buSzPct val="45000"/>
                                    <a:tabLst>
                                      <a:tab pos="0" algn="l"/>
                                      <a:tab pos="414338" algn="l"/>
                                      <a:tab pos="828675" algn="l"/>
                                      <a:tab pos="1243013" algn="l"/>
                                      <a:tab pos="1657350" algn="l"/>
                                      <a:tab pos="2073275" algn="l"/>
                                      <a:tab pos="2487613" algn="l"/>
                                      <a:tab pos="2901950" algn="l"/>
                                      <a:tab pos="3316288" algn="l"/>
                                      <a:tab pos="3730625" algn="l"/>
                                      <a:tab pos="4146550" algn="l"/>
                                      <a:tab pos="4560888" algn="l"/>
                                      <a:tab pos="4975225" algn="l"/>
                                      <a:tab pos="5389563" algn="l"/>
                                      <a:tab pos="5805488" algn="l"/>
                                      <a:tab pos="6219825" algn="l"/>
                                      <a:tab pos="6634163" algn="l"/>
                                      <a:tab pos="7048500" algn="l"/>
                                      <a:tab pos="7462838" algn="l"/>
                                      <a:tab pos="7878763" algn="l"/>
                                      <a:tab pos="8293100" algn="l"/>
                                    </a:tabLst>
                                  </a:pPr>
                                  <a:r>
                                    <a:rPr lang="en-GB" sz="2000">
                                      <a:latin typeface="Nimbus Sans L" charset="0"/>
                                    </a:rPr>
                                    <a:t>B. R. ~ 99.8 %</a:t>
                                  </a:r>
                                </a:p>
                                <a:p>
                                  <a:pPr>
                                    <a:lnSpc>
                                      <a:spcPct val="95000"/>
                                    </a:lnSpc>
                                    <a:buClr>
                                      <a:srgbClr val="000000"/>
                                    </a:buClr>
                                    <a:buSzPct val="45000"/>
                                    <a:tabLst>
                                      <a:tab pos="0" algn="l"/>
                                      <a:tab pos="414338" algn="l"/>
                                      <a:tab pos="828675" algn="l"/>
                                      <a:tab pos="1243013" algn="l"/>
                                      <a:tab pos="1657350" algn="l"/>
                                      <a:tab pos="2073275" algn="l"/>
                                      <a:tab pos="2487613" algn="l"/>
                                      <a:tab pos="2901950" algn="l"/>
                                      <a:tab pos="3316288" algn="l"/>
                                      <a:tab pos="3730625" algn="l"/>
                                      <a:tab pos="4146550" algn="l"/>
                                      <a:tab pos="4560888" algn="l"/>
                                      <a:tab pos="4975225" algn="l"/>
                                      <a:tab pos="5389563" algn="l"/>
                                      <a:tab pos="5805488" algn="l"/>
                                      <a:tab pos="6219825" algn="l"/>
                                      <a:tab pos="6634163" algn="l"/>
                                      <a:tab pos="7048500" algn="l"/>
                                      <a:tab pos="7462838" algn="l"/>
                                      <a:tab pos="7878763" algn="l"/>
                                      <a:tab pos="8293100" algn="l"/>
                                    </a:tabLst>
                                  </a:pPr>
                                  <a:r>
                                    <a:rPr lang="en-GB" sz="2000">
                                      <a:latin typeface="Calibri" pitchFamily="34" charset="0"/>
                                    </a:rPr>
                                    <a:t>c</a:t>
                                  </a:r>
                                  <a:r>
                                    <a:rPr lang="en-GB" sz="2000">
                                      <a:latin typeface="Symbol" pitchFamily="18" charset="2"/>
                                    </a:rPr>
                                    <a:t></a:t>
                                  </a:r>
                                  <a:r>
                                    <a:rPr lang="en-GB" sz="2000">
                                      <a:latin typeface="Calibri" pitchFamily="34" charset="0"/>
                                    </a:rPr>
                                    <a:t> ~ </a:t>
                                  </a:r>
                                  <a:r>
                                    <a:rPr lang="en-GB" sz="2000">
                                      <a:latin typeface="Nimbus Sans L" charset="0"/>
                                    </a:rPr>
                                    <a:t>1.3 fm</a:t>
                                  </a: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11277" name="Group 179"/>
          <p:cNvGrpSpPr>
            <a:grpSpLocks/>
          </p:cNvGrpSpPr>
          <p:nvPr/>
        </p:nvGrpSpPr>
        <p:grpSpPr bwMode="auto">
          <a:xfrm>
            <a:off x="571500" y="4143375"/>
            <a:ext cx="3198813" cy="1071563"/>
            <a:chOff x="3936" y="3504"/>
            <a:chExt cx="2007" cy="477"/>
          </a:xfrm>
        </p:grpSpPr>
        <p:sp>
          <p:nvSpPr>
            <p:cNvPr id="11281" name="AutoShape 180"/>
            <p:cNvSpPr>
              <a:spLocks noChangeArrowheads="1"/>
            </p:cNvSpPr>
            <p:nvPr/>
          </p:nvSpPr>
          <p:spPr bwMode="auto">
            <a:xfrm>
              <a:off x="3947" y="3504"/>
              <a:ext cx="1996" cy="477"/>
            </a:xfrm>
            <a:prstGeom prst="roundRect">
              <a:avLst>
                <a:gd name="adj" fmla="val 208"/>
              </a:avLst>
            </a:prstGeom>
            <a:noFill/>
            <a:ln w="7308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grpSp>
          <p:nvGrpSpPr>
            <p:cNvPr id="11282" name="Group 181"/>
            <p:cNvGrpSpPr>
              <a:grpSpLocks/>
            </p:cNvGrpSpPr>
            <p:nvPr/>
          </p:nvGrpSpPr>
          <p:grpSpPr bwMode="auto">
            <a:xfrm>
              <a:off x="3936" y="3504"/>
              <a:ext cx="1854" cy="469"/>
              <a:chOff x="3936" y="3504"/>
              <a:chExt cx="1854" cy="469"/>
            </a:xfrm>
          </p:grpSpPr>
          <p:sp>
            <p:nvSpPr>
              <p:cNvPr id="11283" name="AutoShape 182"/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1787" cy="469"/>
              </a:xfrm>
              <a:prstGeom prst="roundRect">
                <a:avLst>
                  <a:gd name="adj" fmla="val 21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>
                  <a:latin typeface="Calibri" pitchFamily="34" charset="0"/>
                </a:endParaRPr>
              </a:p>
            </p:txBody>
          </p:sp>
          <p:grpSp>
            <p:nvGrpSpPr>
              <p:cNvPr id="11284" name="Group 183"/>
              <p:cNvGrpSpPr>
                <a:grpSpLocks/>
              </p:cNvGrpSpPr>
              <p:nvPr/>
            </p:nvGrpSpPr>
            <p:grpSpPr bwMode="auto">
              <a:xfrm>
                <a:off x="3936" y="3504"/>
                <a:ext cx="1854" cy="462"/>
                <a:chOff x="3936" y="3504"/>
                <a:chExt cx="1854" cy="462"/>
              </a:xfrm>
            </p:grpSpPr>
            <p:sp>
              <p:nvSpPr>
                <p:cNvPr id="11285" name="AutoShape 184"/>
                <p:cNvSpPr>
                  <a:spLocks noChangeArrowheads="1"/>
                </p:cNvSpPr>
                <p:nvPr/>
              </p:nvSpPr>
              <p:spPr bwMode="auto">
                <a:xfrm>
                  <a:off x="3936" y="3504"/>
                  <a:ext cx="1782" cy="462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>
                    <a:latin typeface="Calibri" pitchFamily="34" charset="0"/>
                  </a:endParaRPr>
                </a:p>
              </p:txBody>
            </p:sp>
            <p:grpSp>
              <p:nvGrpSpPr>
                <p:cNvPr id="11286" name="Group 185"/>
                <p:cNvGrpSpPr>
                  <a:grpSpLocks/>
                </p:cNvGrpSpPr>
                <p:nvPr/>
              </p:nvGrpSpPr>
              <p:grpSpPr bwMode="auto">
                <a:xfrm>
                  <a:off x="3936" y="3504"/>
                  <a:ext cx="1854" cy="456"/>
                  <a:chOff x="3936" y="3504"/>
                  <a:chExt cx="1854" cy="456"/>
                </a:xfrm>
              </p:grpSpPr>
              <p:sp>
                <p:nvSpPr>
                  <p:cNvPr id="11287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3504"/>
                    <a:ext cx="1779" cy="456"/>
                  </a:xfrm>
                  <a:prstGeom prst="roundRect">
                    <a:avLst>
                      <a:gd name="adj" fmla="val 21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128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3936" y="3504"/>
                    <a:ext cx="1854" cy="451"/>
                    <a:chOff x="3936" y="3504"/>
                    <a:chExt cx="1854" cy="451"/>
                  </a:xfrm>
                </p:grpSpPr>
                <p:sp>
                  <p:nvSpPr>
                    <p:cNvPr id="11289" name="AutoShap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3504"/>
                      <a:ext cx="1777" cy="451"/>
                    </a:xfrm>
                    <a:prstGeom prst="roundRect">
                      <a:avLst>
                        <a:gd name="adj" fmla="val 22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1290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7" y="3505"/>
                      <a:ext cx="1853" cy="395"/>
                      <a:chOff x="3937" y="3505"/>
                      <a:chExt cx="1853" cy="395"/>
                    </a:xfrm>
                  </p:grpSpPr>
                  <p:sp>
                    <p:nvSpPr>
                      <p:cNvPr id="11291" name="AutoShap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7" y="3505"/>
                        <a:ext cx="1775" cy="395"/>
                      </a:xfrm>
                      <a:prstGeom prst="roundRect">
                        <a:avLst>
                          <a:gd name="adj" fmla="val 25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1292" name="Group 1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7" y="3505"/>
                        <a:ext cx="1853" cy="392"/>
                        <a:chOff x="3937" y="3505"/>
                        <a:chExt cx="1853" cy="392"/>
                      </a:xfrm>
                    </p:grpSpPr>
                    <p:sp>
                      <p:nvSpPr>
                        <p:cNvPr id="11293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7" y="3505"/>
                          <a:ext cx="1771" cy="392"/>
                        </a:xfrm>
                        <a:prstGeom prst="roundRect">
                          <a:avLst>
                            <a:gd name="adj" fmla="val 25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1294" name="Group 1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37" y="3505"/>
                          <a:ext cx="1853" cy="388"/>
                          <a:chOff x="3937" y="3505"/>
                          <a:chExt cx="1853" cy="388"/>
                        </a:xfrm>
                      </p:grpSpPr>
                      <p:sp>
                        <p:nvSpPr>
                          <p:cNvPr id="11295" name="AutoShape 1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7" y="3505"/>
                            <a:ext cx="1767" cy="388"/>
                          </a:xfrm>
                          <a:prstGeom prst="roundRect">
                            <a:avLst>
                              <a:gd name="adj" fmla="val 25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IN">
                              <a:latin typeface="Calibri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1296" name="Group 1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37" y="3505"/>
                            <a:ext cx="1853" cy="386"/>
                            <a:chOff x="3937" y="3505"/>
                            <a:chExt cx="1853" cy="386"/>
                          </a:xfrm>
                        </p:grpSpPr>
                        <p:sp>
                          <p:nvSpPr>
                            <p:cNvPr id="11297" name="AutoShape 1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937" y="3505"/>
                              <a:ext cx="1765" cy="386"/>
                            </a:xfrm>
                            <a:prstGeom prst="roundRect">
                              <a:avLst>
                                <a:gd name="adj" fmla="val 25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IN">
                                <a:latin typeface="Calibri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1298" name="Group 19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37" y="3505"/>
                              <a:ext cx="1853" cy="385"/>
                              <a:chOff x="3937" y="3505"/>
                              <a:chExt cx="1853" cy="385"/>
                            </a:xfrm>
                          </p:grpSpPr>
                          <p:sp>
                            <p:nvSpPr>
                              <p:cNvPr id="11299" name="AutoShape 1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37" y="3505"/>
                                <a:ext cx="1763" cy="385"/>
                              </a:xfrm>
                              <a:prstGeom prst="roundRect">
                                <a:avLst>
                                  <a:gd name="adj" fmla="val 259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IN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1300" name="Group 19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937" y="3505"/>
                                <a:ext cx="1853" cy="385"/>
                                <a:chOff x="3937" y="3505"/>
                                <a:chExt cx="1853" cy="385"/>
                              </a:xfrm>
                            </p:grpSpPr>
                            <p:sp>
                              <p:nvSpPr>
                                <p:cNvPr id="11301" name="AutoShape 2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3505"/>
                                  <a:ext cx="1763" cy="385"/>
                                </a:xfrm>
                                <a:prstGeom prst="roundRect">
                                  <a:avLst>
                                    <a:gd name="adj" fmla="val 25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IN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02" name="AutoShape 20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056" y="3579"/>
                                  <a:ext cx="1734" cy="278"/>
                                </a:xfrm>
                                <a:prstGeom prst="roundRect">
                                  <a:avLst>
                                    <a:gd name="adj" fmla="val 25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lIns="0" tIns="0" rIns="0" bIns="0">
                                  <a:spAutoFit/>
                                </a:bodyPr>
                                <a:lstStyle/>
                                <a:p>
                                  <a:pPr>
                                    <a:lnSpc>
                                      <a:spcPct val="91000"/>
                                    </a:lnSpc>
                                    <a:buClr>
                                      <a:srgbClr val="000000"/>
                                    </a:buClr>
                                    <a:buSzPct val="45000"/>
                                    <a:tabLst>
                                      <a:tab pos="0" algn="l"/>
                                      <a:tab pos="414338" algn="l"/>
                                      <a:tab pos="828675" algn="l"/>
                                      <a:tab pos="1243013" algn="l"/>
                                      <a:tab pos="1657350" algn="l"/>
                                      <a:tab pos="2073275" algn="l"/>
                                      <a:tab pos="2487613" algn="l"/>
                                      <a:tab pos="2901950" algn="l"/>
                                      <a:tab pos="3316288" algn="l"/>
                                      <a:tab pos="3730625" algn="l"/>
                                      <a:tab pos="4146550" algn="l"/>
                                      <a:tab pos="4560888" algn="l"/>
                                      <a:tab pos="4975225" algn="l"/>
                                      <a:tab pos="5389563" algn="l"/>
                                      <a:tab pos="5805488" algn="l"/>
                                      <a:tab pos="6219825" algn="l"/>
                                      <a:tab pos="6634163" algn="l"/>
                                      <a:tab pos="7048500" algn="l"/>
                                      <a:tab pos="7462838" algn="l"/>
                                      <a:tab pos="7878763" algn="l"/>
                                      <a:tab pos="8293100" algn="l"/>
                                    </a:tabLst>
                                  </a:pPr>
                                  <a:r>
                                    <a:rPr lang="en-GB">
                                      <a:solidFill>
                                        <a:srgbClr val="0000FF"/>
                                      </a:solidFill>
                                      <a:latin typeface="URW Chancery L" charset="0"/>
                                    </a:rPr>
                                    <a:t> Mass : 775.5 +- 0.4 MeV</a:t>
                                  </a:r>
                                </a:p>
                                <a:p>
                                  <a:pPr>
                                    <a:lnSpc>
                                      <a:spcPct val="91000"/>
                                    </a:lnSpc>
                                    <a:buClr>
                                      <a:srgbClr val="000000"/>
                                    </a:buClr>
                                    <a:buSzPct val="45000"/>
                                    <a:tabLst>
                                      <a:tab pos="0" algn="l"/>
                                      <a:tab pos="414338" algn="l"/>
                                      <a:tab pos="828675" algn="l"/>
                                      <a:tab pos="1243013" algn="l"/>
                                      <a:tab pos="1657350" algn="l"/>
                                      <a:tab pos="2073275" algn="l"/>
                                      <a:tab pos="2487613" algn="l"/>
                                      <a:tab pos="2901950" algn="l"/>
                                      <a:tab pos="3316288" algn="l"/>
                                      <a:tab pos="3730625" algn="l"/>
                                      <a:tab pos="4146550" algn="l"/>
                                      <a:tab pos="4560888" algn="l"/>
                                      <a:tab pos="4975225" algn="l"/>
                                      <a:tab pos="5389563" algn="l"/>
                                      <a:tab pos="5805488" algn="l"/>
                                      <a:tab pos="6219825" algn="l"/>
                                      <a:tab pos="6634163" algn="l"/>
                                      <a:tab pos="7048500" algn="l"/>
                                      <a:tab pos="7462838" algn="l"/>
                                      <a:tab pos="7878763" algn="l"/>
                                      <a:tab pos="8293100" algn="l"/>
                                    </a:tabLst>
                                  </a:pPr>
                                  <a:r>
                                    <a:rPr lang="en-GB">
                                      <a:solidFill>
                                        <a:srgbClr val="0000FF"/>
                                      </a:solidFill>
                                      <a:latin typeface="URW Chancery L" charset="0"/>
                                    </a:rPr>
                                    <a:t> Width: 149.4+- 1.0 MeV</a:t>
                                  </a: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E281E-ADA3-8A4D-A9BA-F880AB4B98BD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10741-B9A6-2143-A00A-5D321C3C93D3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0" y="214313"/>
            <a:ext cx="8909050" cy="5765800"/>
            <a:chOff x="0" y="214313"/>
            <a:chExt cx="8909050" cy="5765800"/>
          </a:xfrm>
        </p:grpSpPr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286000" y="285750"/>
              <a:ext cx="32242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F0000"/>
                  </a:solidFill>
                </a:rPr>
                <a:t>v</a:t>
              </a:r>
              <a:r>
                <a:rPr lang="en-US" sz="2400" b="1" i="1" baseline="-25000">
                  <a:solidFill>
                    <a:srgbClr val="FF0000"/>
                  </a:solidFill>
                </a:rPr>
                <a:t>2</a:t>
              </a:r>
              <a:r>
                <a:rPr lang="en-US" sz="2400" b="1" i="1">
                  <a:solidFill>
                    <a:srgbClr val="FF0000"/>
                  </a:solidFill>
                </a:rPr>
                <a:t> as a function of p</a:t>
              </a:r>
              <a:r>
                <a:rPr lang="en-US" sz="2400" b="1" i="1" baseline="-25000">
                  <a:solidFill>
                    <a:srgbClr val="FF0000"/>
                  </a:solidFill>
                </a:rPr>
                <a:t>T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43000"/>
              <a:ext cx="5319713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673100" y="5610225"/>
              <a:ext cx="74374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  <a:r>
                <a:rPr lang="en-US" baseline="-25000"/>
                <a:t>s</a:t>
              </a:r>
              <a:r>
                <a:rPr lang="en-US" baseline="30000"/>
                <a:t>0</a:t>
              </a:r>
              <a:r>
                <a:rPr lang="en-US"/>
                <a:t> and </a:t>
              </a:r>
              <a:r>
                <a:rPr lang="el-GR"/>
                <a:t>Λ</a:t>
              </a:r>
              <a:r>
                <a:rPr lang="en-US" baseline="30000"/>
                <a:t>0</a:t>
              </a:r>
              <a:r>
                <a:rPr lang="en-US"/>
                <a:t> v</a:t>
              </a:r>
              <a:r>
                <a:rPr lang="en-US" baseline="-25000"/>
                <a:t>2</a:t>
              </a:r>
              <a:r>
                <a:rPr lang="en-US"/>
                <a:t> results are obtained from Phys. Rev. C 77 (2008) 54901</a:t>
              </a:r>
              <a:endParaRPr lang="en-IN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970463" y="2500313"/>
              <a:ext cx="393858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/>
                <a:t> For p</a:t>
              </a:r>
              <a:r>
                <a:rPr lang="en-US" baseline="-25000"/>
                <a:t>T</a:t>
              </a:r>
              <a:r>
                <a:rPr lang="en-US"/>
                <a:t> &gt; 1.5 GeV/c, v</a:t>
              </a:r>
              <a:r>
                <a:rPr lang="en-US" baseline="-25000"/>
                <a:t>2</a:t>
              </a:r>
              <a:r>
                <a:rPr lang="en-US"/>
                <a:t> of </a:t>
              </a:r>
              <a:r>
                <a:rPr lang="el-GR">
                  <a:latin typeface="Calibri" pitchFamily="34" charset="0"/>
                </a:rPr>
                <a:t>ρ</a:t>
              </a:r>
              <a:r>
                <a:rPr lang="en-US" baseline="30000">
                  <a:latin typeface="Calibri" pitchFamily="34" charset="0"/>
                </a:rPr>
                <a:t>0</a:t>
              </a:r>
              <a:r>
                <a:rPr lang="en-US">
                  <a:latin typeface="Calibri" pitchFamily="34" charset="0"/>
                </a:rPr>
                <a:t> is more</a:t>
              </a:r>
            </a:p>
            <a:p>
              <a:r>
                <a:rPr lang="en-US">
                  <a:latin typeface="Calibri" pitchFamily="34" charset="0"/>
                </a:rPr>
                <a:t>   consistent with v</a:t>
              </a:r>
              <a:r>
                <a:rPr lang="en-US" baseline="-25000">
                  <a:latin typeface="Calibri" pitchFamily="34" charset="0"/>
                </a:rPr>
                <a:t>2</a:t>
              </a:r>
              <a:r>
                <a:rPr lang="en-US">
                  <a:latin typeface="Calibri" pitchFamily="34" charset="0"/>
                </a:rPr>
                <a:t> of K</a:t>
              </a:r>
              <a:r>
                <a:rPr lang="en-US" baseline="-25000">
                  <a:latin typeface="Calibri" pitchFamily="34" charset="0"/>
                </a:rPr>
                <a:t>s</a:t>
              </a:r>
              <a:r>
                <a:rPr lang="en-US" baseline="30000">
                  <a:latin typeface="Calibri" pitchFamily="34" charset="0"/>
                </a:rPr>
                <a:t>0</a:t>
              </a:r>
              <a:r>
                <a:rPr lang="en-US">
                  <a:latin typeface="Calibri" pitchFamily="34" charset="0"/>
                </a:rPr>
                <a:t> then v</a:t>
              </a:r>
              <a:r>
                <a:rPr lang="en-US" baseline="-25000">
                  <a:latin typeface="Calibri" pitchFamily="34" charset="0"/>
                </a:rPr>
                <a:t>2 </a:t>
              </a:r>
              <a:r>
                <a:rPr lang="en-US">
                  <a:latin typeface="Calibri" pitchFamily="34" charset="0"/>
                </a:rPr>
                <a:t> of </a:t>
              </a:r>
              <a:r>
                <a:rPr lang="el-GR">
                  <a:latin typeface="Calibri" pitchFamily="34" charset="0"/>
                </a:rPr>
                <a:t>Λ</a:t>
              </a:r>
              <a:r>
                <a:rPr lang="en-US" baseline="30000">
                  <a:latin typeface="Calibri" pitchFamily="34" charset="0"/>
                </a:rPr>
                <a:t>0</a:t>
              </a:r>
              <a:r>
                <a:rPr lang="en-US">
                  <a:latin typeface="Calibri" pitchFamily="34" charset="0"/>
                </a:rPr>
                <a:t> .</a:t>
              </a:r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7188" y="214313"/>
              <a:ext cx="8358187" cy="571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8400" y="1676400"/>
              <a:ext cx="222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Only statistical error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990600"/>
              <a:ext cx="4156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40% - 80% peripheral </a:t>
              </a:r>
              <a:r>
                <a:rPr lang="en-US" dirty="0" err="1" smtClean="0"/>
                <a:t>Au+Au</a:t>
              </a:r>
              <a:r>
                <a:rPr lang="en-US" dirty="0" smtClean="0"/>
                <a:t> collisions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465513" y="214313"/>
            <a:ext cx="1820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Summary</a:t>
            </a:r>
            <a:endParaRPr lang="en-IN" sz="2800" b="1" dirty="0">
              <a:solidFill>
                <a:srgbClr val="FF0066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0" y="1905001"/>
            <a:ext cx="8153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ρ</a:t>
            </a:r>
            <a:r>
              <a:rPr lang="en-US" b="1" baseline="30000" dirty="0" smtClean="0">
                <a:latin typeface="Calibri" pitchFamily="34" charset="0"/>
              </a:rPr>
              <a:t>0</a:t>
            </a:r>
            <a:r>
              <a:rPr lang="en-US" b="1" dirty="0" smtClean="0">
                <a:latin typeface="Calibri" pitchFamily="34" charset="0"/>
              </a:rPr>
              <a:t>/π</a:t>
            </a:r>
            <a:r>
              <a:rPr lang="en-US" b="1" baseline="30000" dirty="0" smtClean="0">
                <a:latin typeface="Calibri" pitchFamily="34" charset="0"/>
              </a:rPr>
              <a:t>-</a:t>
            </a:r>
            <a:r>
              <a:rPr lang="en-US" b="1" dirty="0" smtClean="0">
                <a:latin typeface="Calibri" pitchFamily="34" charset="0"/>
              </a:rPr>
              <a:t> and K*/K</a:t>
            </a:r>
            <a:r>
              <a:rPr lang="en-US" b="1" baseline="30000" dirty="0" smtClean="0">
                <a:latin typeface="Calibri" pitchFamily="34" charset="0"/>
              </a:rPr>
              <a:t>-</a:t>
            </a:r>
            <a:r>
              <a:rPr lang="en-US" b="1" dirty="0" smtClean="0">
                <a:latin typeface="Calibri" pitchFamily="34" charset="0"/>
              </a:rPr>
              <a:t> ratios were compared in different collision systems and different</a:t>
            </a:r>
          </a:p>
          <a:p>
            <a:r>
              <a:rPr lang="en-US" b="1" dirty="0" smtClean="0">
                <a:latin typeface="Calibri" pitchFamily="34" charset="0"/>
              </a:rPr>
              <a:t>    collision centralities.</a:t>
            </a:r>
          </a:p>
          <a:p>
            <a:r>
              <a:rPr lang="en-US" sz="2000" b="1" dirty="0" smtClean="0">
                <a:latin typeface="Calibri" pitchFamily="34" charset="0"/>
              </a:rPr>
              <a:t>    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       </a:t>
            </a:r>
          </a:p>
          <a:p>
            <a:r>
              <a:rPr lang="en-US" dirty="0">
                <a:latin typeface="Calibri" pitchFamily="34" charset="0"/>
              </a:rPr>
              <a:t>             </a:t>
            </a:r>
            <a:endParaRPr lang="en-IN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09600" y="3581400"/>
            <a:ext cx="7480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K*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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Re-scattering of daughters.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l-GR" b="1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ρ</a:t>
            </a:r>
            <a:r>
              <a:rPr lang="en-US" b="1" baseline="30000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b="1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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Regeneration compensating Re-scattering of the daughters.</a:t>
            </a:r>
            <a:endParaRPr lang="en-IN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143000"/>
            <a:ext cx="8143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buFont typeface="Wingdings" pitchFamily="2" charset="2"/>
              <a:buChar char="ü"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production  ( from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invariant mass reconstruction) is studied in</a:t>
            </a:r>
          </a:p>
          <a:p>
            <a:pPr>
              <a:spcBef>
                <a:spcPts val="5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Cu+Cu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collisions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b="1" dirty="0"/>
              <a:t>√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NN</a:t>
            </a:r>
            <a:r>
              <a:rPr lang="en-US" sz="2000" b="1" dirty="0"/>
              <a:t> = 200 </a:t>
            </a:r>
            <a:r>
              <a:rPr lang="en-US" sz="2000" b="1" dirty="0" err="1"/>
              <a:t>GeV</a:t>
            </a:r>
            <a:r>
              <a:rPr lang="en-US" sz="2000" b="1" dirty="0"/>
              <a:t> .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357188" y="214313"/>
            <a:ext cx="8358187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0" y="4687669"/>
            <a:ext cx="7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First time we have discussed the preliminary ρ</a:t>
            </a:r>
            <a:r>
              <a:rPr lang="en-US" b="1" baseline="30000" dirty="0" smtClean="0"/>
              <a:t>0</a:t>
            </a:r>
            <a:r>
              <a:rPr lang="en-US" b="1" dirty="0" smtClean="0"/>
              <a:t> elliptic flow </a:t>
            </a:r>
          </a:p>
          <a:p>
            <a:r>
              <a:rPr lang="en-US" b="1" dirty="0" smtClean="0"/>
              <a:t>    results obtained in higher statistics </a:t>
            </a:r>
            <a:r>
              <a:rPr lang="en-US" b="1" dirty="0" err="1" smtClean="0"/>
              <a:t>Au+Au</a:t>
            </a:r>
            <a:r>
              <a:rPr lang="en-US" b="1" dirty="0" smtClean="0"/>
              <a:t> 200 </a:t>
            </a:r>
            <a:r>
              <a:rPr lang="en-US" b="1" dirty="0" err="1" smtClean="0"/>
              <a:t>GeV</a:t>
            </a:r>
            <a:r>
              <a:rPr lang="en-US" b="1" dirty="0" smtClean="0"/>
              <a:t> collisions.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048000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Regeneration and/or re-scattering is driven by </a:t>
            </a:r>
            <a:r>
              <a:rPr lang="en-US" b="1" dirty="0" err="1" smtClean="0"/>
              <a:t>hadronic</a:t>
            </a:r>
            <a:r>
              <a:rPr lang="en-US" b="1" dirty="0" smtClean="0"/>
              <a:t> cross-sections.</a:t>
            </a:r>
            <a:endParaRPr lang="en-US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44696-21F0-F748-89F0-FCB137B86ABE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3" y="1920318"/>
            <a:ext cx="3360737" cy="402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000" y="2387600"/>
            <a:ext cx="4923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ρ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-lepton decay channel is a very clean</a:t>
            </a:r>
          </a:p>
          <a:p>
            <a:r>
              <a:rPr lang="en-US" dirty="0" smtClean="0"/>
              <a:t>  probe from the early stage (</a:t>
            </a:r>
            <a:r>
              <a:rPr lang="en-US" dirty="0" err="1" smtClean="0"/>
              <a:t>e</a:t>
            </a:r>
            <a:r>
              <a:rPr lang="en-US" baseline="30000" dirty="0" smtClean="0"/>
              <a:t>+- </a:t>
            </a:r>
            <a:r>
              <a:rPr lang="en-US" dirty="0" smtClean="0"/>
              <a:t>do not interact</a:t>
            </a:r>
          </a:p>
          <a:p>
            <a:r>
              <a:rPr lang="en-US" dirty="0" smtClean="0"/>
              <a:t>  strongly)</a:t>
            </a:r>
            <a:endParaRPr lang="en-US" baseline="30000" dirty="0"/>
          </a:p>
        </p:txBody>
      </p:sp>
      <p:sp>
        <p:nvSpPr>
          <p:cNvPr id="8" name="Rounded Rectangle 7"/>
          <p:cNvSpPr/>
          <p:nvPr/>
        </p:nvSpPr>
        <p:spPr>
          <a:xfrm>
            <a:off x="4648200" y="3352800"/>
            <a:ext cx="2682875" cy="4265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/>
          <p:cNvGrpSpPr/>
          <p:nvPr/>
        </p:nvGrpSpPr>
        <p:grpSpPr>
          <a:xfrm>
            <a:off x="4876800" y="3352800"/>
            <a:ext cx="2399802" cy="426542"/>
            <a:chOff x="4191000" y="3937000"/>
            <a:chExt cx="2399802" cy="426542"/>
          </a:xfrm>
        </p:grpSpPr>
        <p:sp>
          <p:nvSpPr>
            <p:cNvPr id="10" name="TextBox 9"/>
            <p:cNvSpPr txBox="1"/>
            <p:nvPr/>
          </p:nvSpPr>
          <p:spPr>
            <a:xfrm>
              <a:off x="4191000" y="3937000"/>
              <a:ext cx="185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ρ</a:t>
              </a:r>
              <a:r>
                <a:rPr lang="en-US" sz="2000" b="1" baseline="30000" dirty="0" smtClean="0"/>
                <a:t>0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38700" y="4166632"/>
              <a:ext cx="75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892800" y="3963432"/>
              <a:ext cx="6980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e</a:t>
              </a:r>
              <a:r>
                <a:rPr lang="en-US" sz="2000" b="1" baseline="30000" dirty="0" smtClean="0"/>
                <a:t>+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e</a:t>
              </a:r>
              <a:r>
                <a:rPr lang="en-US" sz="2000" b="1" baseline="30000" dirty="0" smtClean="0"/>
                <a:t>-</a:t>
              </a:r>
              <a:endParaRPr lang="en-US" sz="2000" b="1" baseline="30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37000" y="4117420"/>
            <a:ext cx="5314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Good channel to search for modifications of</a:t>
            </a:r>
          </a:p>
          <a:p>
            <a:r>
              <a:rPr lang="en-US" dirty="0" smtClean="0"/>
              <a:t>   hadrons properties due to the hot medium.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Will be a challenge</a:t>
            </a:r>
            <a:r>
              <a:rPr lang="en-US" dirty="0" smtClean="0"/>
              <a:t>:                         (B.R ~ 10</a:t>
            </a:r>
            <a:r>
              <a:rPr lang="en-US" baseline="30000" dirty="0" smtClean="0"/>
              <a:t>-5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5468039"/>
            <a:ext cx="5250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STAR </a:t>
            </a:r>
            <a:r>
              <a:rPr lang="en-US" b="1" i="1" dirty="0" smtClean="0">
                <a:solidFill>
                  <a:srgbClr val="0000FF"/>
                </a:solidFill>
              </a:rPr>
              <a:t>Full barrel Time of Flight (TOF) </a:t>
            </a:r>
            <a:r>
              <a:rPr lang="en-US" dirty="0" smtClean="0"/>
              <a:t>detector</a:t>
            </a:r>
          </a:p>
          <a:p>
            <a:r>
              <a:rPr lang="en-US" dirty="0" smtClean="0"/>
              <a:t>  (installed 2009) will be a huge asset in making </a:t>
            </a:r>
          </a:p>
          <a:p>
            <a:r>
              <a:rPr lang="en-US" dirty="0" smtClean="0"/>
              <a:t>  this measurement.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13" y="1136134"/>
            <a:ext cx="6817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</a:rPr>
              <a:t>Further interesting predictions can be investigated using ρ</a:t>
            </a:r>
            <a:r>
              <a:rPr lang="en-US" b="1" i="1" baseline="30000" dirty="0" smtClean="0">
                <a:solidFill>
                  <a:srgbClr val="FF6600"/>
                </a:solidFill>
              </a:rPr>
              <a:t>0</a:t>
            </a:r>
            <a:r>
              <a:rPr lang="en-US" b="1" i="1" dirty="0" smtClean="0">
                <a:solidFill>
                  <a:srgbClr val="FF66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FF6600"/>
                </a:solidFill>
              </a:rPr>
              <a:t>vector-meson observables</a:t>
            </a:r>
            <a:endParaRPr lang="en-US" b="1" i="1" dirty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88" y="214313"/>
            <a:ext cx="8358187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465513" y="214313"/>
            <a:ext cx="2498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The Future …</a:t>
            </a:r>
            <a:endParaRPr lang="en-IN" sz="2800" b="1" dirty="0">
              <a:solidFill>
                <a:srgbClr val="FF0066"/>
              </a:solidFill>
            </a:endParaRPr>
          </a:p>
        </p:txBody>
      </p:sp>
      <p:grpSp>
        <p:nvGrpSpPr>
          <p:cNvPr id="18" name="Group 12"/>
          <p:cNvGrpSpPr/>
          <p:nvPr/>
        </p:nvGrpSpPr>
        <p:grpSpPr>
          <a:xfrm>
            <a:off x="6363740" y="4902725"/>
            <a:ext cx="2018260" cy="431275"/>
            <a:chOff x="4191000" y="3937000"/>
            <a:chExt cx="1854200" cy="431275"/>
          </a:xfrm>
        </p:grpSpPr>
        <p:sp>
          <p:nvSpPr>
            <p:cNvPr id="19" name="TextBox 18"/>
            <p:cNvSpPr txBox="1"/>
            <p:nvPr/>
          </p:nvSpPr>
          <p:spPr>
            <a:xfrm>
              <a:off x="4191000" y="3937000"/>
              <a:ext cx="185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ρ</a:t>
              </a:r>
              <a:r>
                <a:rPr lang="en-US" sz="2000" b="1" baseline="30000" dirty="0" smtClean="0"/>
                <a:t>0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628669" y="4166632"/>
              <a:ext cx="347273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996433" y="3968165"/>
              <a:ext cx="698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e</a:t>
              </a:r>
              <a:r>
                <a:rPr lang="en-US" sz="2000" b="1" baseline="30000" dirty="0" smtClean="0"/>
                <a:t>+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e</a:t>
              </a:r>
              <a:r>
                <a:rPr lang="en-US" sz="2000" b="1" baseline="30000" dirty="0" smtClean="0"/>
                <a:t>-</a:t>
              </a:r>
              <a:endParaRPr lang="en-US" sz="2000" b="1" baseline="30000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38298-2EB7-1D4D-9CF7-3AD07E4FD32B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7188" y="-71438"/>
            <a:ext cx="8229600" cy="1143001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Outline</a:t>
            </a:r>
            <a:endParaRPr lang="en-IN" sz="3200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785938"/>
            <a:ext cx="8501062" cy="478631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Data Analysis &amp; Results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                  </a:t>
            </a:r>
            <a:r>
              <a:rPr lang="en-US" sz="2000" u="sng" dirty="0" smtClean="0">
                <a:solidFill>
                  <a:srgbClr val="0000FF"/>
                </a:solidFill>
              </a:rPr>
              <a:t>Cu + Cu @200 </a:t>
            </a:r>
            <a:r>
              <a:rPr lang="en-US" sz="2000" u="sng" dirty="0" err="1" smtClean="0">
                <a:solidFill>
                  <a:srgbClr val="0000FF"/>
                </a:solidFill>
              </a:rPr>
              <a:t>GeV</a:t>
            </a:r>
            <a:endParaRPr lang="en-US" sz="2000" u="sng" dirty="0" smtClean="0">
              <a:solidFill>
                <a:srgbClr val="0000FF"/>
              </a:solidFill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sz="2000" dirty="0" smtClean="0"/>
              <a:t>           a) Invariant mass distributions.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sz="2000" dirty="0" smtClean="0"/>
              <a:t>           b) </a:t>
            </a:r>
            <a:r>
              <a:rPr lang="el-GR" sz="2000" dirty="0" smtClean="0"/>
              <a:t>ρ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transverse momentum spectra.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sz="2000" dirty="0" smtClean="0"/>
              <a:t>           c) &lt;p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&gt; distributions.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sz="2000" dirty="0" smtClean="0"/>
              <a:t>           e) Particle ratios</a:t>
            </a:r>
            <a:r>
              <a:rPr lang="en-US" sz="2000" dirty="0" smtClean="0"/>
              <a:t>.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sz="2000" dirty="0" smtClean="0"/>
              <a:t>                 </a:t>
            </a:r>
            <a:r>
              <a:rPr lang="en-US" sz="2000" u="sng" dirty="0" smtClean="0">
                <a:solidFill>
                  <a:srgbClr val="0000FF"/>
                </a:solidFill>
              </a:rPr>
              <a:t>Au + Au @200 </a:t>
            </a:r>
            <a:r>
              <a:rPr lang="en-US" sz="2000" u="sng" dirty="0" err="1" smtClean="0">
                <a:solidFill>
                  <a:srgbClr val="0000FF"/>
                </a:solidFill>
              </a:rPr>
              <a:t>GeV</a:t>
            </a:r>
            <a:endParaRPr lang="en-US" sz="2000" u="sng" dirty="0" smtClean="0">
              <a:solidFill>
                <a:srgbClr val="0000FF"/>
              </a:solidFill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sz="2000" dirty="0" smtClean="0"/>
              <a:t>           a) Elliptic Flow</a:t>
            </a:r>
            <a:endParaRPr lang="en-US" sz="2400" dirty="0" smtClean="0"/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400" dirty="0" smtClean="0"/>
              <a:t>Summary and Outlook</a:t>
            </a:r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5750" y="214313"/>
            <a:ext cx="8358188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14313" y="1143000"/>
            <a:ext cx="2033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 Motivation</a:t>
            </a:r>
            <a:endParaRPr lang="en-IN" sz="2400" b="1"/>
          </a:p>
        </p:txBody>
      </p:sp>
      <p:grpSp>
        <p:nvGrpSpPr>
          <p:cNvPr id="11" name="Group 10"/>
          <p:cNvGrpSpPr/>
          <p:nvPr/>
        </p:nvGrpSpPr>
        <p:grpSpPr>
          <a:xfrm>
            <a:off x="5249862" y="1676400"/>
            <a:ext cx="3055938" cy="3097212"/>
            <a:chOff x="5302250" y="2014538"/>
            <a:chExt cx="3055938" cy="309721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2250" y="2014538"/>
              <a:ext cx="3055938" cy="309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</p:pic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529388" y="3309938"/>
              <a:ext cx="58578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3600" b="1" dirty="0">
                  <a:solidFill>
                    <a:srgbClr val="FFFF00"/>
                  </a:solidFill>
                  <a:latin typeface="Calibri" charset="0"/>
                </a:rPr>
                <a:t>ρ</a:t>
              </a:r>
              <a:r>
                <a:rPr lang="en-US" sz="3600" b="1" baseline="30000" dirty="0">
                  <a:solidFill>
                    <a:srgbClr val="FFFF00"/>
                  </a:solidFill>
                  <a:latin typeface="Calibri" charset="0"/>
                </a:rPr>
                <a:t>0</a:t>
              </a:r>
              <a:endParaRPr lang="en-US" sz="3600" b="1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6553200" y="4125913"/>
              <a:ext cx="5334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b="1">
                  <a:solidFill>
                    <a:srgbClr val="FFFF00"/>
                  </a:solidFill>
                  <a:latin typeface="Calibri" charset="0"/>
                </a:rPr>
                <a:t>π</a:t>
              </a:r>
              <a:r>
                <a:rPr lang="en-US" sz="2400" b="1">
                  <a:solidFill>
                    <a:srgbClr val="FFFF00"/>
                  </a:solidFill>
                  <a:latin typeface="Calibri" charset="0"/>
                </a:rPr>
                <a:t> </a:t>
              </a:r>
              <a:r>
                <a:rPr lang="en-US" sz="2400" b="1" baseline="30000">
                  <a:solidFill>
                    <a:srgbClr val="FFFF00"/>
                  </a:solidFill>
                  <a:latin typeface="Calibri" charset="0"/>
                </a:rPr>
                <a:t>+</a:t>
              </a:r>
              <a:endParaRPr lang="en-US" sz="2400" b="1" baseline="30000">
                <a:solidFill>
                  <a:srgbClr val="FFFF00"/>
                </a:solidFill>
              </a:endParaRPr>
            </a:p>
          </p:txBody>
        </p:sp>
        <p:sp>
          <p:nvSpPr>
            <p:cNvPr id="15" name="TextBox 22"/>
            <p:cNvSpPr txBox="1">
              <a:spLocks noChangeArrowheads="1"/>
            </p:cNvSpPr>
            <p:nvPr/>
          </p:nvSpPr>
          <p:spPr bwMode="auto">
            <a:xfrm>
              <a:off x="7432675" y="3690938"/>
              <a:ext cx="50641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b="1" dirty="0">
                  <a:solidFill>
                    <a:srgbClr val="FFFF00"/>
                  </a:solidFill>
                  <a:latin typeface="Calibri" charset="0"/>
                </a:rPr>
                <a:t>π</a:t>
              </a:r>
              <a:r>
                <a:rPr lang="en-US" sz="2400" b="1" dirty="0">
                  <a:solidFill>
                    <a:srgbClr val="FFFF00"/>
                  </a:solidFill>
                  <a:latin typeface="Calibri" charset="0"/>
                </a:rPr>
                <a:t> </a:t>
              </a:r>
              <a:r>
                <a:rPr lang="en-US" sz="2800" baseline="30000" dirty="0">
                  <a:solidFill>
                    <a:srgbClr val="FFFF00"/>
                  </a:solidFill>
                  <a:latin typeface="Calibri" charset="0"/>
                </a:rPr>
                <a:t>-</a:t>
              </a:r>
              <a:endParaRPr lang="en-US" sz="2800" baseline="30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Arc 15"/>
          <p:cNvSpPr/>
          <p:nvPr/>
        </p:nvSpPr>
        <p:spPr>
          <a:xfrm>
            <a:off x="6248400" y="3352800"/>
            <a:ext cx="914400" cy="2916000"/>
          </a:xfrm>
          <a:prstGeom prst="arc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1800000" lon="2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5791200" y="2895600"/>
            <a:ext cx="2376000" cy="3096000"/>
          </a:xfrm>
          <a:prstGeom prst="arc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3000000" lon="21594000" rev="12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8C340-D050-A14D-AF0F-5C6943E7A33E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D7D57-66EE-4E76-9CE7-07F20707BC69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142"/>
          <p:cNvGrpSpPr>
            <a:grpSpLocks/>
          </p:cNvGrpSpPr>
          <p:nvPr/>
        </p:nvGrpSpPr>
        <p:grpSpPr bwMode="auto">
          <a:xfrm>
            <a:off x="0" y="2071688"/>
            <a:ext cx="4316413" cy="4248150"/>
            <a:chOff x="322263" y="1466850"/>
            <a:chExt cx="4316412" cy="4403725"/>
          </a:xfrm>
        </p:grpSpPr>
        <p:sp>
          <p:nvSpPr>
            <p:cNvPr id="6" name="Rectangle 5"/>
            <p:cNvSpPr/>
            <p:nvPr/>
          </p:nvSpPr>
          <p:spPr>
            <a:xfrm>
              <a:off x="642938" y="1499763"/>
              <a:ext cx="2071688" cy="3358745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2741612" y="1514573"/>
              <a:ext cx="1588" cy="327646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Text Box 55"/>
            <p:cNvSpPr txBox="1">
              <a:spLocks noChangeArrowheads="1"/>
            </p:cNvSpPr>
            <p:nvPr/>
          </p:nvSpPr>
          <p:spPr bwMode="auto">
            <a:xfrm>
              <a:off x="322263" y="4791037"/>
              <a:ext cx="1447800" cy="6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333399"/>
                  </a:solidFill>
                  <a:ea typeface="ＭＳ Ｐゴシック" pitchFamily="34" charset="-128"/>
                </a:rPr>
                <a:t>Chemical freeze-out</a:t>
              </a:r>
            </a:p>
          </p:txBody>
        </p:sp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2227263" y="4800911"/>
              <a:ext cx="1447800" cy="6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333399"/>
                  </a:solidFill>
                  <a:ea typeface="ＭＳ Ｐゴシック" pitchFamily="34" charset="-128"/>
                </a:rPr>
                <a:t>Kinetic freeze-out</a:t>
              </a:r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619126" y="1514573"/>
              <a:ext cx="1587" cy="327646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Line 61"/>
            <p:cNvSpPr>
              <a:spLocks noChangeShapeType="1"/>
            </p:cNvSpPr>
            <p:nvPr/>
          </p:nvSpPr>
          <p:spPr bwMode="auto">
            <a:xfrm flipV="1">
              <a:off x="619126" y="1983580"/>
              <a:ext cx="2346324" cy="2682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Oval 63"/>
            <p:cNvSpPr>
              <a:spLocks noChangeArrowheads="1"/>
            </p:cNvSpPr>
            <p:nvPr/>
          </p:nvSpPr>
          <p:spPr bwMode="auto">
            <a:xfrm>
              <a:off x="3198812" y="1466850"/>
              <a:ext cx="533400" cy="1155237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>
              <a:off x="2965450" y="1983580"/>
              <a:ext cx="446087" cy="3324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flipV="1">
              <a:off x="2965450" y="1782812"/>
              <a:ext cx="501650" cy="2007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331" name="Text Box 94"/>
            <p:cNvSpPr txBox="1">
              <a:spLocks noChangeArrowheads="1"/>
            </p:cNvSpPr>
            <p:nvPr/>
          </p:nvSpPr>
          <p:spPr bwMode="auto">
            <a:xfrm>
              <a:off x="1427163" y="1763065"/>
              <a:ext cx="496888" cy="36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ρ</a:t>
              </a:r>
              <a:r>
                <a:rPr lang="en-US" baseline="30000">
                  <a:solidFill>
                    <a:srgbClr val="000000"/>
                  </a:solidFill>
                  <a:sym typeface="Symbol" pitchFamily="18" charset="2"/>
                </a:rPr>
                <a:t>0</a:t>
              </a: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332" name="Group 58"/>
            <p:cNvGrpSpPr>
              <a:grpSpLocks/>
            </p:cNvGrpSpPr>
            <p:nvPr/>
          </p:nvGrpSpPr>
          <p:grpSpPr bwMode="auto">
            <a:xfrm>
              <a:off x="619126" y="2069107"/>
              <a:ext cx="3181349" cy="2412450"/>
              <a:chOff x="619126" y="2069356"/>
              <a:chExt cx="3181349" cy="2410984"/>
            </a:xfrm>
          </p:grpSpPr>
          <p:sp>
            <p:nvSpPr>
              <p:cNvPr id="35" name="Line 83"/>
              <p:cNvSpPr>
                <a:spLocks noChangeShapeType="1"/>
              </p:cNvSpPr>
              <p:nvPr/>
            </p:nvSpPr>
            <p:spPr bwMode="auto">
              <a:xfrm>
                <a:off x="1512888" y="2719034"/>
                <a:ext cx="279400" cy="16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352" name="Text Box 81"/>
              <p:cNvSpPr txBox="1">
                <a:spLocks noChangeArrowheads="1"/>
              </p:cNvSpPr>
              <p:nvPr/>
            </p:nvSpPr>
            <p:spPr bwMode="auto">
              <a:xfrm>
                <a:off x="3128962" y="3087364"/>
                <a:ext cx="671513" cy="641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990099"/>
                    </a:solidFill>
                  </a:rPr>
                  <a:t>ρ</a:t>
                </a:r>
                <a:r>
                  <a:rPr lang="en-US" baseline="30000">
                    <a:solidFill>
                      <a:srgbClr val="990099"/>
                    </a:solidFill>
                  </a:rPr>
                  <a:t>0</a:t>
                </a:r>
                <a:r>
                  <a:rPr lang="en-US">
                    <a:solidFill>
                      <a:srgbClr val="990099"/>
                    </a:solidFill>
                  </a:rPr>
                  <a:t> lost</a:t>
                </a:r>
              </a:p>
            </p:txBody>
          </p:sp>
          <p:sp>
            <p:nvSpPr>
              <p:cNvPr id="37" name="Line 82"/>
              <p:cNvSpPr>
                <a:spLocks noChangeShapeType="1"/>
              </p:cNvSpPr>
              <p:nvPr/>
            </p:nvSpPr>
            <p:spPr bwMode="auto">
              <a:xfrm flipV="1">
                <a:off x="1066801" y="2719034"/>
                <a:ext cx="446087" cy="3996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8" name="Line 87"/>
              <p:cNvSpPr>
                <a:spLocks noChangeShapeType="1"/>
              </p:cNvSpPr>
              <p:nvPr/>
            </p:nvSpPr>
            <p:spPr bwMode="auto">
              <a:xfrm>
                <a:off x="1792288" y="2719034"/>
                <a:ext cx="1173163" cy="8667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9" name="Line 88"/>
              <p:cNvSpPr>
                <a:spLocks noChangeShapeType="1"/>
              </p:cNvSpPr>
              <p:nvPr/>
            </p:nvSpPr>
            <p:spPr bwMode="auto">
              <a:xfrm flipV="1">
                <a:off x="1792288" y="2316098"/>
                <a:ext cx="446088" cy="4029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0" name="Line 89"/>
              <p:cNvSpPr>
                <a:spLocks noChangeShapeType="1"/>
              </p:cNvSpPr>
              <p:nvPr/>
            </p:nvSpPr>
            <p:spPr bwMode="auto">
              <a:xfrm flipH="1" flipV="1">
                <a:off x="1066801" y="2383528"/>
                <a:ext cx="446087" cy="33550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1" name="Oval 90"/>
              <p:cNvSpPr>
                <a:spLocks noChangeArrowheads="1"/>
              </p:cNvSpPr>
              <p:nvPr/>
            </p:nvSpPr>
            <p:spPr bwMode="auto">
              <a:xfrm>
                <a:off x="2795587" y="3052896"/>
                <a:ext cx="373063" cy="870012"/>
              </a:xfrm>
              <a:prstGeom prst="ellipse">
                <a:avLst/>
              </a:prstGeom>
              <a:noFill/>
              <a:ln w="3810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2" name="Line 91"/>
              <p:cNvSpPr>
                <a:spLocks noChangeShapeType="1"/>
              </p:cNvSpPr>
              <p:nvPr/>
            </p:nvSpPr>
            <p:spPr bwMode="auto">
              <a:xfrm>
                <a:off x="619126" y="3855478"/>
                <a:ext cx="447675" cy="16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3" name="Line 92"/>
              <p:cNvSpPr>
                <a:spLocks noChangeShapeType="1"/>
              </p:cNvSpPr>
              <p:nvPr/>
            </p:nvSpPr>
            <p:spPr bwMode="auto">
              <a:xfrm flipV="1">
                <a:off x="1066801" y="3454187"/>
                <a:ext cx="446087" cy="4012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4" name="Line 93"/>
              <p:cNvSpPr>
                <a:spLocks noChangeShapeType="1"/>
              </p:cNvSpPr>
              <p:nvPr/>
            </p:nvSpPr>
            <p:spPr bwMode="auto">
              <a:xfrm flipH="1" flipV="1">
                <a:off x="1066801" y="3855478"/>
                <a:ext cx="446087" cy="3338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361" name="Text Box 94"/>
              <p:cNvSpPr txBox="1">
                <a:spLocks noChangeArrowheads="1"/>
              </p:cNvSpPr>
              <p:nvPr/>
            </p:nvSpPr>
            <p:spPr bwMode="auto">
              <a:xfrm>
                <a:off x="663576" y="3483713"/>
                <a:ext cx="496887" cy="3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sym typeface="Symbol" pitchFamily="18" charset="2"/>
                  </a:rPr>
                  <a:t>ρ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0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2" name="Text Box 95"/>
              <p:cNvSpPr txBox="1">
                <a:spLocks noChangeArrowheads="1"/>
              </p:cNvSpPr>
              <p:nvPr/>
            </p:nvSpPr>
            <p:spPr bwMode="auto">
              <a:xfrm>
                <a:off x="1236663" y="3149859"/>
                <a:ext cx="463550" cy="366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>
                    <a:solidFill>
                      <a:srgbClr val="000000"/>
                    </a:solidFill>
                    <a:sym typeface="Symbol" pitchFamily="18" charset="2"/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-</a:t>
                </a:r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3" name="Text Box 96"/>
              <p:cNvSpPr txBox="1">
                <a:spLocks noChangeArrowheads="1"/>
              </p:cNvSpPr>
              <p:nvPr/>
            </p:nvSpPr>
            <p:spPr bwMode="auto">
              <a:xfrm>
                <a:off x="1198563" y="4113595"/>
                <a:ext cx="501650" cy="366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sym typeface="Symbol" pitchFamily="18" charset="2"/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+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4" name="Text Box 94"/>
              <p:cNvSpPr txBox="1">
                <a:spLocks noChangeArrowheads="1"/>
              </p:cNvSpPr>
              <p:nvPr/>
            </p:nvSpPr>
            <p:spPr bwMode="auto">
              <a:xfrm>
                <a:off x="1498601" y="2348938"/>
                <a:ext cx="496887" cy="3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sym typeface="Symbol" pitchFamily="18" charset="2"/>
                  </a:rPr>
                  <a:t>ρ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0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5" name="Text Box 95"/>
              <p:cNvSpPr txBox="1">
                <a:spLocks noChangeArrowheads="1"/>
              </p:cNvSpPr>
              <p:nvPr/>
            </p:nvSpPr>
            <p:spPr bwMode="auto">
              <a:xfrm>
                <a:off x="2209800" y="2069356"/>
                <a:ext cx="463550" cy="3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>
                    <a:solidFill>
                      <a:srgbClr val="000000"/>
                    </a:solidFill>
                    <a:sym typeface="Symbol" pitchFamily="18" charset="2"/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-</a:t>
                </a:r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6" name="Text Box 96"/>
              <p:cNvSpPr txBox="1">
                <a:spLocks noChangeArrowheads="1"/>
              </p:cNvSpPr>
              <p:nvPr/>
            </p:nvSpPr>
            <p:spPr bwMode="auto">
              <a:xfrm>
                <a:off x="2792412" y="3477134"/>
                <a:ext cx="501650" cy="3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sym typeface="Symbol" pitchFamily="18" charset="2"/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+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33" name="Text Box 95"/>
            <p:cNvSpPr txBox="1">
              <a:spLocks noChangeArrowheads="1"/>
            </p:cNvSpPr>
            <p:nvPr/>
          </p:nvSpPr>
          <p:spPr bwMode="auto">
            <a:xfrm>
              <a:off x="3352800" y="1562297"/>
              <a:ext cx="463550" cy="36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000000"/>
                  </a:solidFill>
                  <a:sym typeface="Symbol" pitchFamily="18" charset="2"/>
                </a:rPr>
                <a:t>π</a:t>
              </a:r>
              <a:r>
                <a:rPr lang="en-US" baseline="30000">
                  <a:solidFill>
                    <a:srgbClr val="000000"/>
                  </a:solidFill>
                  <a:sym typeface="Symbol" pitchFamily="18" charset="2"/>
                </a:rPr>
                <a:t>-</a:t>
              </a: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4" name="Text Box 96"/>
            <p:cNvSpPr txBox="1">
              <a:spLocks noChangeArrowheads="1"/>
            </p:cNvSpPr>
            <p:nvPr/>
          </p:nvSpPr>
          <p:spPr bwMode="auto">
            <a:xfrm>
              <a:off x="3325812" y="2133334"/>
              <a:ext cx="501650" cy="36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π</a:t>
              </a:r>
              <a:r>
                <a:rPr lang="en-US" baseline="30000">
                  <a:solidFill>
                    <a:srgbClr val="000000"/>
                  </a:solidFill>
                  <a:sym typeface="Symbol" pitchFamily="18" charset="2"/>
                </a:rPr>
                <a:t>+</a:t>
              </a: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335" name="Group 59"/>
            <p:cNvGrpSpPr>
              <a:grpSpLocks/>
            </p:cNvGrpSpPr>
            <p:nvPr/>
          </p:nvGrpSpPr>
          <p:grpSpPr bwMode="auto">
            <a:xfrm>
              <a:off x="1792288" y="3662132"/>
              <a:ext cx="2846387" cy="1551836"/>
              <a:chOff x="1792288" y="3662134"/>
              <a:chExt cx="2846387" cy="1552055"/>
            </a:xfrm>
          </p:grpSpPr>
          <p:sp>
            <p:nvSpPr>
              <p:cNvPr id="23" name="Line 68"/>
              <p:cNvSpPr>
                <a:spLocks noChangeShapeType="1"/>
              </p:cNvSpPr>
              <p:nvPr/>
            </p:nvSpPr>
            <p:spPr bwMode="auto">
              <a:xfrm flipH="1" flipV="1">
                <a:off x="1792288" y="3922179"/>
                <a:ext cx="446088" cy="3341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" name="Line 69"/>
              <p:cNvSpPr>
                <a:spLocks noChangeShapeType="1"/>
              </p:cNvSpPr>
              <p:nvPr/>
            </p:nvSpPr>
            <p:spPr bwMode="auto">
              <a:xfrm flipV="1">
                <a:off x="1792288" y="4256290"/>
                <a:ext cx="446088" cy="40323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" name="Line 70"/>
              <p:cNvSpPr>
                <a:spLocks noChangeShapeType="1"/>
              </p:cNvSpPr>
              <p:nvPr/>
            </p:nvSpPr>
            <p:spPr bwMode="auto">
              <a:xfrm>
                <a:off x="2238376" y="4256290"/>
                <a:ext cx="727075" cy="16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" name="Line 71"/>
              <p:cNvSpPr>
                <a:spLocks noChangeShapeType="1"/>
              </p:cNvSpPr>
              <p:nvPr/>
            </p:nvSpPr>
            <p:spPr bwMode="auto">
              <a:xfrm flipV="1">
                <a:off x="2965451" y="4053849"/>
                <a:ext cx="501650" cy="2024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" name="Line 72"/>
              <p:cNvSpPr>
                <a:spLocks noChangeShapeType="1"/>
              </p:cNvSpPr>
              <p:nvPr/>
            </p:nvSpPr>
            <p:spPr bwMode="auto">
              <a:xfrm>
                <a:off x="2965451" y="4256290"/>
                <a:ext cx="501650" cy="33575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344" name="Text Box 73"/>
              <p:cNvSpPr txBox="1">
                <a:spLocks noChangeArrowheads="1"/>
              </p:cNvSpPr>
              <p:nvPr/>
            </p:nvSpPr>
            <p:spPr bwMode="auto">
              <a:xfrm>
                <a:off x="3313112" y="3741136"/>
                <a:ext cx="501650" cy="367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>
                    <a:solidFill>
                      <a:srgbClr val="000000"/>
                    </a:solidFill>
                    <a:sym typeface="Symbol" pitchFamily="18" charset="2"/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+</a:t>
                </a:r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Text Box 74"/>
              <p:cNvSpPr txBox="1">
                <a:spLocks noChangeArrowheads="1"/>
              </p:cNvSpPr>
              <p:nvPr/>
            </p:nvSpPr>
            <p:spPr bwMode="auto">
              <a:xfrm>
                <a:off x="1793876" y="3662134"/>
                <a:ext cx="463550" cy="367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>
                    <a:solidFill>
                      <a:srgbClr val="000000"/>
                    </a:solidFill>
                    <a:sym typeface="Symbol" pitchFamily="18" charset="2"/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-</a:t>
                </a:r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6" name="Text Box 76"/>
              <p:cNvSpPr txBox="1">
                <a:spLocks noChangeArrowheads="1"/>
              </p:cNvSpPr>
              <p:nvPr/>
            </p:nvSpPr>
            <p:spPr bwMode="auto">
              <a:xfrm>
                <a:off x="1903413" y="4462026"/>
                <a:ext cx="501650" cy="367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sym typeface="Symbol" pitchFamily="18" charset="2"/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+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7" name="Text Box 77"/>
              <p:cNvSpPr txBox="1">
                <a:spLocks noChangeArrowheads="1"/>
              </p:cNvSpPr>
              <p:nvPr/>
            </p:nvSpPr>
            <p:spPr bwMode="auto">
              <a:xfrm>
                <a:off x="3344862" y="4470256"/>
                <a:ext cx="463550" cy="367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π</a:t>
                </a:r>
                <a:r>
                  <a:rPr lang="en-US" baseline="30000">
                    <a:solidFill>
                      <a:srgbClr val="000000"/>
                    </a:solidFill>
                  </a:rPr>
                  <a:t>-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78"/>
              <p:cNvSpPr>
                <a:spLocks noChangeArrowheads="1"/>
              </p:cNvSpPr>
              <p:nvPr/>
            </p:nvSpPr>
            <p:spPr bwMode="auto">
              <a:xfrm>
                <a:off x="3246437" y="3759238"/>
                <a:ext cx="533400" cy="1157046"/>
              </a:xfrm>
              <a:prstGeom prst="ellips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349" name="Text Box 79"/>
              <p:cNvSpPr txBox="1">
                <a:spLocks noChangeArrowheads="1"/>
              </p:cNvSpPr>
              <p:nvPr/>
            </p:nvSpPr>
            <p:spPr bwMode="auto">
              <a:xfrm>
                <a:off x="3217862" y="4572300"/>
                <a:ext cx="1420813" cy="641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33CC33"/>
                    </a:solidFill>
                  </a:rPr>
                  <a:t>ρ</a:t>
                </a:r>
                <a:r>
                  <a:rPr lang="en-US" baseline="30000">
                    <a:solidFill>
                      <a:srgbClr val="33CC33"/>
                    </a:solidFill>
                  </a:rPr>
                  <a:t>0</a:t>
                </a:r>
                <a:r>
                  <a:rPr lang="en-US">
                    <a:solidFill>
                      <a:srgbClr val="33CC33"/>
                    </a:solidFill>
                  </a:rPr>
                  <a:t> measured</a:t>
                </a:r>
              </a:p>
            </p:txBody>
          </p:sp>
          <p:sp>
            <p:nvSpPr>
              <p:cNvPr id="13350" name="Text Box 94"/>
              <p:cNvSpPr txBox="1">
                <a:spLocks noChangeArrowheads="1"/>
              </p:cNvSpPr>
              <p:nvPr/>
            </p:nvSpPr>
            <p:spPr bwMode="auto">
              <a:xfrm>
                <a:off x="2379663" y="3884327"/>
                <a:ext cx="496888" cy="367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sym typeface="Symbol" pitchFamily="18" charset="2"/>
                  </a:rPr>
                  <a:t>ρ</a:t>
                </a:r>
                <a:r>
                  <a:rPr lang="en-US" baseline="30000">
                    <a:solidFill>
                      <a:srgbClr val="000000"/>
                    </a:solidFill>
                    <a:sym typeface="Symbol" pitchFamily="18" charset="2"/>
                  </a:rPr>
                  <a:t>0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3336" name="Straight Arrow Connector 157"/>
            <p:cNvCxnSpPr>
              <a:cxnSpLocks noChangeShapeType="1"/>
            </p:cNvCxnSpPr>
            <p:nvPr/>
          </p:nvCxnSpPr>
          <p:spPr bwMode="auto">
            <a:xfrm>
              <a:off x="571500" y="5500688"/>
              <a:ext cx="2339975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" name="TextBox 98"/>
            <p:cNvSpPr txBox="1">
              <a:spLocks noChangeArrowheads="1"/>
            </p:cNvSpPr>
            <p:nvPr/>
          </p:nvSpPr>
          <p:spPr bwMode="auto">
            <a:xfrm>
              <a:off x="2286001" y="5500306"/>
              <a:ext cx="620712" cy="370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ysClr val="windowText" lastClr="000000"/>
                  </a:solidFill>
                  <a:ea typeface="ＭＳ Ｐゴシック" pitchFamily="34" charset="-128"/>
                </a:rPr>
                <a:t>time</a:t>
              </a:r>
              <a:endParaRPr lang="en-IN" kern="0">
                <a:solidFill>
                  <a:sysClr val="windowText" lastClr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338" name="TextBox 62"/>
            <p:cNvSpPr txBox="1">
              <a:spLocks noChangeArrowheads="1"/>
            </p:cNvSpPr>
            <p:nvPr/>
          </p:nvSpPr>
          <p:spPr bwMode="auto">
            <a:xfrm>
              <a:off x="3000375" y="2559553"/>
              <a:ext cx="1408112" cy="36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008000"/>
                  </a:solidFill>
                  <a:latin typeface="Calibri" pitchFamily="34" charset="0"/>
                </a:rPr>
                <a:t>ρ</a:t>
              </a:r>
              <a:r>
                <a:rPr lang="en-US" baseline="30000">
                  <a:solidFill>
                    <a:srgbClr val="008000"/>
                  </a:solidFill>
                  <a:latin typeface="Calibri" pitchFamily="34" charset="0"/>
                </a:rPr>
                <a:t>0</a:t>
              </a:r>
              <a:r>
                <a:rPr lang="en-US">
                  <a:solidFill>
                    <a:srgbClr val="008000"/>
                  </a:solidFill>
                  <a:latin typeface="Calibri" pitchFamily="34" charset="0"/>
                </a:rPr>
                <a:t> measured</a:t>
              </a:r>
              <a:endParaRPr lang="en-IN">
                <a:solidFill>
                  <a:srgbClr val="008000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85750" y="214313"/>
            <a:ext cx="8358188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57188" y="214313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Motivation - I</a:t>
            </a:r>
            <a:endParaRPr lang="en-IN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20" name="Rectangle 49"/>
          <p:cNvSpPr>
            <a:spLocks noChangeArrowheads="1"/>
          </p:cNvSpPr>
          <p:nvPr/>
        </p:nvSpPr>
        <p:spPr bwMode="auto">
          <a:xfrm>
            <a:off x="4286250" y="1676400"/>
            <a:ext cx="43624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/>
              <a:t>If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ρ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0 </a:t>
            </a:r>
            <a:r>
              <a:rPr lang="en-US" dirty="0"/>
              <a:t>decays before kinetic freeze-out </a:t>
            </a:r>
            <a:r>
              <a:rPr lang="en-US" b="1" dirty="0" err="1">
                <a:sym typeface="Symbol" pitchFamily="18" charset="2"/>
              </a:rPr>
              <a:t></a:t>
            </a:r>
            <a:r>
              <a:rPr lang="en-US" dirty="0">
                <a:sym typeface="Symbol" pitchFamily="18" charset="2"/>
              </a:rPr>
              <a:t> not reconstructed 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due to </a:t>
            </a:r>
            <a:r>
              <a:rPr lang="en-US" dirty="0" err="1">
                <a:solidFill>
                  <a:srgbClr val="FF0000"/>
                </a:solidFill>
              </a:rPr>
              <a:t>rescattering</a:t>
            </a:r>
            <a:r>
              <a:rPr lang="en-US" dirty="0"/>
              <a:t> of daughters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Chemical freeze-out </a:t>
            </a:r>
            <a:r>
              <a:rPr lang="en-US" b="1" dirty="0" err="1">
                <a:sym typeface="Symbol" pitchFamily="18" charset="2"/>
              </a:rPr>
              <a:t>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elastic interactions</a:t>
            </a:r>
            <a:r>
              <a:rPr lang="en-US" dirty="0">
                <a:sym typeface="Symbol" pitchFamily="18" charset="2"/>
              </a:rPr>
              <a:t> </a:t>
            </a:r>
            <a:r>
              <a:rPr lang="el-GR" dirty="0">
                <a:solidFill>
                  <a:srgbClr val="333399"/>
                </a:solidFill>
                <a:sym typeface="Symbol" pitchFamily="18" charset="2"/>
              </a:rPr>
              <a:t>π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+</a:t>
            </a:r>
            <a:r>
              <a:rPr lang="el-GR" dirty="0">
                <a:solidFill>
                  <a:srgbClr val="333399"/>
                </a:solidFill>
                <a:sym typeface="Symbol" pitchFamily="18" charset="2"/>
              </a:rPr>
              <a:t>π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-</a:t>
            </a: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333399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 ρ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0</a:t>
            </a:r>
            <a:r>
              <a:rPr lang="en-US" b="1" dirty="0">
                <a:solidFill>
                  <a:srgbClr val="333399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l-GR" dirty="0">
                <a:solidFill>
                  <a:srgbClr val="333399"/>
                </a:solidFill>
                <a:sym typeface="Symbol" pitchFamily="18" charset="2"/>
              </a:rPr>
              <a:t>π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+</a:t>
            </a:r>
            <a:r>
              <a:rPr lang="el-GR" dirty="0">
                <a:solidFill>
                  <a:srgbClr val="333399"/>
                </a:solidFill>
                <a:sym typeface="Symbol" pitchFamily="18" charset="2"/>
              </a:rPr>
              <a:t>π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-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regenerate</a:t>
            </a:r>
            <a:r>
              <a:rPr lang="en-US" b="1" baseline="30000" dirty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ρ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until kinetic  freeze-out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Is the regeneration and </a:t>
            </a:r>
            <a:r>
              <a:rPr lang="en-US" dirty="0" err="1">
                <a:sym typeface="Symbol" pitchFamily="18" charset="2"/>
              </a:rPr>
              <a:t>rescattering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driven by the 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hadron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cross-sections</a:t>
            </a:r>
            <a:r>
              <a:rPr lang="en-US" dirty="0">
                <a:sym typeface="Symbol" pitchFamily="18" charset="2"/>
              </a:rPr>
              <a:t>?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0" y="762000"/>
            <a:ext cx="9069387" cy="1166813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 err="1" smtClean="0">
                <a:latin typeface="Calibri" charset="0"/>
              </a:rPr>
              <a:t>Leptonic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decay products are measured directly as they do not interact, but hadronic decay products are sensitive to the medium.</a:t>
            </a:r>
            <a:r>
              <a:rPr lang="en-US" sz="2000" dirty="0" smtClean="0">
                <a:latin typeface="Calibri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alibri" charset="0"/>
            </a:endParaRPr>
          </a:p>
        </p:txBody>
      </p:sp>
      <p:sp>
        <p:nvSpPr>
          <p:cNvPr id="56" name="Rectangle 170"/>
          <p:cNvSpPr>
            <a:spLocks noChangeArrowheads="1"/>
          </p:cNvSpPr>
          <p:nvPr/>
        </p:nvSpPr>
        <p:spPr bwMode="auto">
          <a:xfrm>
            <a:off x="5105400" y="4419600"/>
            <a:ext cx="3352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ρ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 regeneration </a:t>
            </a:r>
            <a:r>
              <a:rPr lang="en-US" b="1" dirty="0" err="1">
                <a:solidFill>
                  <a:schemeClr val="tx2"/>
                </a:solidFill>
                <a:sym typeface="Symbol" pitchFamily="18" charset="2"/>
              </a:rPr>
              <a:t></a:t>
            </a:r>
            <a:r>
              <a:rPr lang="en-US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l-GR" dirty="0">
                <a:solidFill>
                  <a:srgbClr val="990099"/>
                </a:solidFill>
                <a:sym typeface="Symbol" pitchFamily="18" charset="2"/>
              </a:rPr>
              <a:t>σ</a:t>
            </a:r>
            <a:r>
              <a:rPr lang="en-US" dirty="0">
                <a:solidFill>
                  <a:srgbClr val="990099"/>
                </a:solidFill>
                <a:sym typeface="Symbol" pitchFamily="18" charset="2"/>
              </a:rPr>
              <a:t>(</a:t>
            </a:r>
            <a:r>
              <a:rPr lang="el-GR" dirty="0">
                <a:solidFill>
                  <a:srgbClr val="990099"/>
                </a:solidFill>
                <a:sym typeface="Symbol" pitchFamily="18" charset="2"/>
              </a:rPr>
              <a:t>ππ</a:t>
            </a:r>
            <a:r>
              <a:rPr lang="en-US" dirty="0">
                <a:solidFill>
                  <a:srgbClr val="990099"/>
                </a:solidFill>
                <a:sym typeface="Symbol" pitchFamily="18" charset="2"/>
              </a:rPr>
              <a:t>)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333399"/>
                </a:solidFill>
                <a:sym typeface="Symbol" pitchFamily="18" charset="2"/>
              </a:rPr>
              <a:t>ρ</a:t>
            </a:r>
            <a:r>
              <a:rPr lang="en-US" baseline="30000" dirty="0">
                <a:solidFill>
                  <a:srgbClr val="333399"/>
                </a:solidFill>
                <a:sym typeface="Symbol" pitchFamily="18" charset="2"/>
              </a:rPr>
              <a:t>0 </a:t>
            </a:r>
            <a:r>
              <a:rPr lang="en-US" dirty="0">
                <a:sym typeface="Symbol" pitchFamily="18" charset="2"/>
              </a:rPr>
              <a:t>daughter </a:t>
            </a:r>
            <a:r>
              <a:rPr lang="en-US" dirty="0" err="1">
                <a:sym typeface="Symbol" pitchFamily="18" charset="2"/>
              </a:rPr>
              <a:t>rescattering</a:t>
            </a:r>
            <a:r>
              <a:rPr lang="en-US" b="1" dirty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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l-GR" dirty="0">
                <a:solidFill>
                  <a:srgbClr val="FF0000"/>
                </a:solidFill>
                <a:sym typeface="Symbol" pitchFamily="18" charset="2"/>
              </a:rPr>
              <a:t>σ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l-GR" dirty="0">
                <a:solidFill>
                  <a:srgbClr val="FF0000"/>
                </a:solidFill>
                <a:sym typeface="Symbol" pitchFamily="18" charset="2"/>
              </a:rPr>
              <a:t>π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and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l-GR" dirty="0">
                <a:solidFill>
                  <a:srgbClr val="990099"/>
                </a:solidFill>
                <a:sym typeface="Symbol" pitchFamily="18" charset="2"/>
              </a:rPr>
              <a:t>σ</a:t>
            </a:r>
            <a:r>
              <a:rPr lang="en-US" dirty="0">
                <a:solidFill>
                  <a:srgbClr val="990099"/>
                </a:solidFill>
                <a:sym typeface="Symbol" pitchFamily="18" charset="2"/>
              </a:rPr>
              <a:t>(K</a:t>
            </a:r>
            <a:r>
              <a:rPr lang="el-GR" dirty="0">
                <a:solidFill>
                  <a:srgbClr val="990099"/>
                </a:solidFill>
                <a:sym typeface="Symbol" pitchFamily="18" charset="2"/>
              </a:rPr>
              <a:t>π</a:t>
            </a:r>
            <a:r>
              <a:rPr lang="en-US" dirty="0">
                <a:solidFill>
                  <a:srgbClr val="990099"/>
                </a:solidFill>
                <a:sym typeface="Symbol" pitchFamily="18" charset="2"/>
              </a:rPr>
              <a:t>)</a:t>
            </a:r>
            <a:endParaRPr lang="el-GR" dirty="0">
              <a:solidFill>
                <a:srgbClr val="990099"/>
              </a:solidFill>
              <a:sym typeface="Symbol" pitchFamily="18" charset="2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l-GR" dirty="0">
                <a:solidFill>
                  <a:srgbClr val="008000"/>
                </a:solidFill>
                <a:sym typeface="Symbol" pitchFamily="18" charset="2"/>
              </a:rPr>
              <a:t>σ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(</a:t>
            </a:r>
            <a:r>
              <a:rPr lang="el-GR" dirty="0">
                <a:solidFill>
                  <a:srgbClr val="008000"/>
                </a:solidFill>
                <a:sym typeface="Symbol" pitchFamily="18" charset="2"/>
              </a:rPr>
              <a:t>ππ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&gt; </a:t>
            </a:r>
            <a:r>
              <a:rPr lang="el-GR" dirty="0">
                <a:solidFill>
                  <a:srgbClr val="990099"/>
                </a:solidFill>
                <a:sym typeface="Symbol" pitchFamily="18" charset="2"/>
              </a:rPr>
              <a:t>σ</a:t>
            </a:r>
            <a:r>
              <a:rPr lang="en-US" dirty="0">
                <a:solidFill>
                  <a:srgbClr val="990099"/>
                </a:solidFill>
                <a:sym typeface="Symbol" pitchFamily="18" charset="2"/>
              </a:rPr>
              <a:t>(K</a:t>
            </a:r>
            <a:r>
              <a:rPr lang="el-GR" dirty="0">
                <a:solidFill>
                  <a:srgbClr val="990099"/>
                </a:solidFill>
                <a:sym typeface="Symbol" pitchFamily="18" charset="2"/>
              </a:rPr>
              <a:t>π</a:t>
            </a:r>
            <a:r>
              <a:rPr lang="en-US" dirty="0">
                <a:solidFill>
                  <a:srgbClr val="990099"/>
                </a:solidFill>
                <a:sym typeface="Symbol" pitchFamily="18" charset="2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l-GR" dirty="0">
                <a:solidFill>
                  <a:srgbClr val="FF0000"/>
                </a:solidFill>
                <a:sym typeface="Symbol" pitchFamily="18" charset="2"/>
              </a:rPr>
              <a:t>σ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l-GR" dirty="0">
                <a:solidFill>
                  <a:srgbClr val="FF0000"/>
                </a:solidFill>
                <a:sym typeface="Symbol" pitchFamily="18" charset="2"/>
              </a:rPr>
              <a:t>π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&gt;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l-GR" dirty="0">
                <a:solidFill>
                  <a:srgbClr val="008000"/>
                </a:solidFill>
                <a:sym typeface="Symbol" pitchFamily="18" charset="2"/>
              </a:rPr>
              <a:t>σ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(</a:t>
            </a:r>
            <a:r>
              <a:rPr lang="el-GR" dirty="0">
                <a:solidFill>
                  <a:srgbClr val="008000"/>
                </a:solidFill>
                <a:sym typeface="Symbol" pitchFamily="18" charset="2"/>
              </a:rPr>
              <a:t>ππ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1F75-7991-0947-B48C-76FB3E2ED3D9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10741-B9A6-2143-A00A-5D321C3C93D3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grpSp>
        <p:nvGrpSpPr>
          <p:cNvPr id="5" name="Group 4"/>
          <p:cNvGrpSpPr/>
          <p:nvPr/>
        </p:nvGrpSpPr>
        <p:grpSpPr>
          <a:xfrm>
            <a:off x="53975" y="1143000"/>
            <a:ext cx="9018588" cy="5194300"/>
            <a:chOff x="53975" y="1143000"/>
            <a:chExt cx="9018588" cy="519430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22263" y="1851026"/>
              <a:ext cx="5430837" cy="1503365"/>
              <a:chOff x="632011" y="1204913"/>
              <a:chExt cx="5430652" cy="1504394"/>
            </a:xfrm>
          </p:grpSpPr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632011" y="1204913"/>
                <a:ext cx="3288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0 &lt;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T</a:t>
                </a:r>
                <a:r>
                  <a:rPr lang="en-US" dirty="0"/>
                  <a:t> ≤ 1.5 </a:t>
                </a:r>
                <a:r>
                  <a:rPr lang="en-US" dirty="0" err="1"/>
                  <a:t>GeV/c</a:t>
                </a:r>
                <a:r>
                  <a:rPr lang="en-US" dirty="0"/>
                  <a:t>  </a:t>
                </a:r>
                <a:r>
                  <a:rPr lang="en-US" dirty="0" err="1">
                    <a:latin typeface="Wingdings" pitchFamily="2" charset="2"/>
                  </a:rPr>
                  <a:t></a:t>
                </a:r>
                <a:r>
                  <a:rPr lang="en-US" dirty="0">
                    <a:latin typeface="Wingdings" pitchFamily="2" charset="2"/>
                  </a:rPr>
                  <a:t>   </a:t>
                </a:r>
                <a:endParaRPr lang="en-US" dirty="0"/>
              </a:p>
            </p:txBody>
          </p:sp>
          <p:sp>
            <p:nvSpPr>
              <p:cNvPr id="17" name="TextBox 17"/>
              <p:cNvSpPr txBox="1">
                <a:spLocks noChangeArrowheads="1"/>
              </p:cNvSpPr>
              <p:nvPr/>
            </p:nvSpPr>
            <p:spPr bwMode="auto">
              <a:xfrm>
                <a:off x="3063875" y="1204913"/>
                <a:ext cx="257016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Hydrodynamics applies</a:t>
                </a:r>
              </a:p>
            </p:txBody>
          </p:sp>
          <p:sp>
            <p:nvSpPr>
              <p:cNvPr id="18" name="TextBox 18"/>
              <p:cNvSpPr txBox="1">
                <a:spLocks noChangeArrowheads="1"/>
              </p:cNvSpPr>
              <p:nvPr/>
            </p:nvSpPr>
            <p:spPr bwMode="auto">
              <a:xfrm>
                <a:off x="635280" y="1687513"/>
                <a:ext cx="25319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/>
                  <a:t> 1.5 &lt; p</a:t>
                </a:r>
                <a:r>
                  <a:rPr lang="en-US" baseline="-25000"/>
                  <a:t>T</a:t>
                </a:r>
                <a:r>
                  <a:rPr lang="en-US"/>
                  <a:t> ≤ 5 GeV/c </a:t>
                </a:r>
                <a:r>
                  <a:rPr lang="en-US">
                    <a:latin typeface="Wingdings" pitchFamily="2" charset="2"/>
                  </a:rPr>
                  <a:t></a:t>
                </a:r>
                <a:endParaRPr lang="en-US"/>
              </a:p>
            </p:txBody>
          </p:sp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3028950" y="1670050"/>
                <a:ext cx="3033713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Coalescence/recombination</a:t>
                </a:r>
              </a:p>
              <a:p>
                <a:r>
                  <a:rPr lang="en-US"/>
                  <a:t> model works</a:t>
                </a:r>
              </a:p>
            </p:txBody>
          </p:sp>
          <p:sp>
            <p:nvSpPr>
              <p:cNvPr id="20" name="TextBox 20"/>
              <p:cNvSpPr txBox="1">
                <a:spLocks noChangeArrowheads="1"/>
              </p:cNvSpPr>
              <p:nvPr/>
            </p:nvSpPr>
            <p:spPr bwMode="auto">
              <a:xfrm>
                <a:off x="639295" y="2339975"/>
                <a:ext cx="19484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/>
                  <a:t> p</a:t>
                </a:r>
                <a:r>
                  <a:rPr lang="en-US" baseline="-25000"/>
                  <a:t>T</a:t>
                </a:r>
                <a:r>
                  <a:rPr lang="en-US"/>
                  <a:t> ≥ 5 GeV/c </a:t>
                </a:r>
                <a:r>
                  <a:rPr lang="en-US">
                    <a:latin typeface="Wingdings" pitchFamily="2" charset="2"/>
                  </a:rPr>
                  <a:t></a:t>
                </a:r>
                <a:endParaRPr lang="en-US"/>
              </a:p>
            </p:txBody>
          </p:sp>
        </p:grp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2084388" y="2963863"/>
              <a:ext cx="38544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Contribution from jets fragmentation</a:t>
              </a: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3975" y="1143000"/>
              <a:ext cx="46926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dirty="0"/>
                <a:t> Physics is different in different transverse </a:t>
              </a:r>
            </a:p>
            <a:p>
              <a:r>
                <a:rPr lang="en-US" dirty="0"/>
                <a:t>    momentum ( </a:t>
              </a:r>
              <a:r>
                <a:rPr lang="en-US" dirty="0" err="1"/>
                <a:t>p</a:t>
              </a:r>
              <a:r>
                <a:rPr lang="en-US" baseline="-25000" dirty="0" err="1"/>
                <a:t>T</a:t>
              </a:r>
              <a:r>
                <a:rPr lang="en-US" dirty="0"/>
                <a:t>) regions.</a:t>
              </a:r>
              <a:endParaRPr lang="en-IN" dirty="0"/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80963" y="3586163"/>
              <a:ext cx="4230687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/>
                <a:t> Number of Constituent Quark(NCQ)</a:t>
              </a:r>
            </a:p>
            <a:p>
              <a:r>
                <a:rPr lang="en-US"/>
                <a:t>   scaling at intermediate p</a:t>
              </a:r>
              <a:r>
                <a:rPr lang="en-US" baseline="-25000"/>
                <a:t>T</a:t>
              </a:r>
              <a:r>
                <a:rPr lang="en-US"/>
                <a:t>(2=mesons,</a:t>
              </a:r>
            </a:p>
            <a:p>
              <a:r>
                <a:rPr lang="en-US"/>
                <a:t>   3=baryons)          Indication of </a:t>
              </a:r>
            </a:p>
            <a:p>
              <a:r>
                <a:rPr lang="en-US"/>
                <a:t>   partonic degrees of freedom.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606550" y="4235450"/>
              <a:ext cx="396875" cy="1809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83275" y="1266825"/>
              <a:ext cx="3189288" cy="208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9688" y="3679825"/>
              <a:ext cx="3503612" cy="228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5324475" y="5967413"/>
              <a:ext cx="35528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N"/>
                <a:t>Phys. Rev. Lett. </a:t>
              </a:r>
              <a:r>
                <a:rPr lang="en-IN" b="1"/>
                <a:t>92</a:t>
              </a:r>
              <a:r>
                <a:rPr lang="en-IN"/>
                <a:t> (2004) 52302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5750" y="214313"/>
            <a:ext cx="8358188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57188" y="214313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Motivation -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</a:t>
            </a:r>
            <a:endParaRPr lang="en-IN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375" y="4876800"/>
            <a:ext cx="3273425" cy="1489075"/>
            <a:chOff x="-12700" y="4941888"/>
            <a:chExt cx="3273425" cy="1489075"/>
          </a:xfrm>
        </p:grpSpPr>
        <p:sp>
          <p:nvSpPr>
            <p:cNvPr id="24" name="Rectangle 36"/>
            <p:cNvSpPr txBox="1">
              <a:spLocks noChangeArrowheads="1"/>
            </p:cNvSpPr>
            <p:nvPr/>
          </p:nvSpPr>
          <p:spPr bwMode="auto">
            <a:xfrm>
              <a:off x="92075" y="4991100"/>
              <a:ext cx="3168650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charset="2"/>
                <a:buChar char="Ø"/>
              </a:pPr>
              <a:endParaRPr lang="en-US" sz="2000" dirty="0">
                <a:latin typeface="Calibri" charset="0"/>
                <a:sym typeface="Symbol" charset="2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b="1" dirty="0">
                  <a:latin typeface="Calibri" charset="0"/>
                  <a:sym typeface="Symbol" charset="2"/>
                </a:rPr>
                <a:t>        </a:t>
              </a:r>
              <a:r>
                <a:rPr lang="en-US" sz="2000" b="1" dirty="0" err="1">
                  <a:latin typeface="Calibri" charset="0"/>
                  <a:sym typeface="Symbol" charset="2"/>
                </a:rPr>
                <a:t></a:t>
              </a:r>
              <a:r>
                <a:rPr lang="en-US" sz="2000" b="1" dirty="0">
                  <a:latin typeface="Calibri" charset="0"/>
                  <a:sym typeface="Symbol" charset="2"/>
                </a:rPr>
                <a:t> </a:t>
              </a:r>
              <a:r>
                <a:rPr lang="en-US" sz="2000" dirty="0">
                  <a:latin typeface="Calibri" charset="0"/>
                  <a:sym typeface="Symbol" charset="2"/>
                </a:rPr>
                <a:t>scale NCQ </a:t>
              </a:r>
              <a:r>
                <a:rPr lang="en-US" sz="2000" b="1" dirty="0" err="1">
                  <a:latin typeface="Calibri" charset="0"/>
                  <a:sym typeface="Symbol" charset="2"/>
                </a:rPr>
                <a:t></a:t>
              </a:r>
              <a:r>
                <a:rPr lang="en-US" sz="2000" b="1" dirty="0">
                  <a:latin typeface="Calibri" charset="0"/>
                  <a:sym typeface="Symbol" charset="2"/>
                </a:rPr>
                <a:t> </a:t>
              </a:r>
              <a:r>
                <a:rPr lang="en-US" sz="2000" dirty="0">
                  <a:latin typeface="Calibri" charset="0"/>
                  <a:sym typeface="Symbol" charset="2"/>
                </a:rPr>
                <a:t>v</a:t>
              </a:r>
              <a:r>
                <a:rPr lang="en-US" sz="2000" baseline="-25000" dirty="0">
                  <a:latin typeface="Calibri" charset="0"/>
                  <a:sym typeface="Symbol" charset="2"/>
                </a:rPr>
                <a:t>2</a:t>
              </a:r>
              <a:r>
                <a:rPr lang="en-US" sz="2000" dirty="0">
                  <a:latin typeface="Calibri" charset="0"/>
                  <a:sym typeface="Symbol" charset="2"/>
                </a:rPr>
                <a:t>/</a:t>
              </a:r>
              <a:r>
                <a:rPr lang="en-US" sz="2000" dirty="0">
                  <a:solidFill>
                    <a:srgbClr val="FF0000"/>
                  </a:solidFill>
                  <a:latin typeface="Calibri" charset="0"/>
                  <a:sym typeface="Symbol" charset="2"/>
                </a:rPr>
                <a:t>n</a:t>
              </a:r>
              <a:endParaRPr lang="en-US" sz="2000" dirty="0">
                <a:latin typeface="Calibri" charset="0"/>
                <a:sym typeface="Symbol" charset="2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–"/>
              </a:pPr>
              <a:r>
                <a:rPr lang="el-GR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π</a:t>
              </a:r>
              <a:r>
                <a:rPr lang="en-US" sz="2000" baseline="30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+</a:t>
              </a:r>
              <a:r>
                <a:rPr lang="el-GR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π</a:t>
              </a:r>
              <a:r>
                <a:rPr lang="en-US" sz="2000" baseline="30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-</a:t>
              </a:r>
              <a:r>
                <a:rPr lang="en-US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Calibri" charset="0"/>
                  <a:sym typeface="Symbol" charset="2"/>
                </a:rPr>
                <a:t></a:t>
              </a:r>
              <a:r>
                <a:rPr lang="en-US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 </a:t>
              </a:r>
              <a:r>
                <a:rPr lang="el-GR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ρ</a:t>
              </a:r>
              <a:r>
                <a:rPr lang="en-US" sz="2000" b="1" baseline="30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0 </a:t>
              </a:r>
              <a:r>
                <a:rPr lang="en-US" sz="2000" b="1" dirty="0" err="1">
                  <a:latin typeface="Calibri" charset="0"/>
                  <a:sym typeface="Symbol" charset="2"/>
                </a:rPr>
                <a:t></a:t>
              </a:r>
              <a:r>
                <a:rPr lang="en-US" sz="2000" b="1" dirty="0">
                  <a:latin typeface="Calibri" charset="0"/>
                  <a:sym typeface="Symbol" charset="2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Calibri" charset="0"/>
                  <a:sym typeface="Symbol" charset="2"/>
                </a:rPr>
                <a:t>n</a:t>
              </a:r>
              <a:r>
                <a:rPr lang="en-US" sz="2000" dirty="0">
                  <a:solidFill>
                    <a:srgbClr val="FF0000"/>
                  </a:solidFill>
                  <a:latin typeface="Calibri" charset="0"/>
                  <a:sym typeface="Symbol" charset="2"/>
                </a:rPr>
                <a:t> = 4 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–"/>
              </a:pPr>
              <a:r>
                <a:rPr lang="en-US" sz="2000" dirty="0" err="1">
                  <a:solidFill>
                    <a:srgbClr val="333399"/>
                  </a:solidFill>
                  <a:latin typeface="Calibri" charset="0"/>
                  <a:sym typeface="Symbol" charset="2"/>
                </a:rPr>
                <a:t>qq</a:t>
              </a:r>
              <a:r>
                <a:rPr lang="en-US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   </a:t>
              </a:r>
              <a:r>
                <a:rPr lang="en-US" sz="2000" b="1" dirty="0" err="1">
                  <a:solidFill>
                    <a:srgbClr val="333399"/>
                  </a:solidFill>
                  <a:latin typeface="Calibri" charset="0"/>
                  <a:sym typeface="Symbol" charset="2"/>
                </a:rPr>
                <a:t></a:t>
              </a:r>
              <a:r>
                <a:rPr lang="en-US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  </a:t>
              </a:r>
              <a:r>
                <a:rPr lang="el-GR" sz="2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ρ</a:t>
              </a:r>
              <a:r>
                <a:rPr lang="en-US" sz="2000" b="1" baseline="30000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0 </a:t>
              </a:r>
              <a:r>
                <a:rPr lang="en-US" sz="2000" b="1" dirty="0">
                  <a:solidFill>
                    <a:srgbClr val="333399"/>
                  </a:solidFill>
                  <a:latin typeface="Calibri" charset="0"/>
                  <a:sym typeface="Symbol" charset="2"/>
                </a:rPr>
                <a:t> </a:t>
              </a:r>
              <a:r>
                <a:rPr lang="en-US" sz="2000" b="1" dirty="0" err="1">
                  <a:latin typeface="Calibri" charset="0"/>
                  <a:sym typeface="Symbol" charset="2"/>
                </a:rPr>
                <a:t></a:t>
              </a:r>
              <a:r>
                <a:rPr lang="en-US" sz="2000" b="1" dirty="0">
                  <a:latin typeface="Calibri" charset="0"/>
                  <a:sym typeface="Symbol" charset="2"/>
                </a:rPr>
                <a:t>  </a:t>
              </a:r>
              <a:r>
                <a:rPr lang="en-US" sz="2000" dirty="0" err="1">
                  <a:solidFill>
                    <a:srgbClr val="FF0000"/>
                  </a:solidFill>
                  <a:latin typeface="Calibri" charset="0"/>
                  <a:sym typeface="Symbol" charset="2"/>
                </a:rPr>
                <a:t>n</a:t>
              </a:r>
              <a:r>
                <a:rPr lang="en-US" sz="2000" dirty="0">
                  <a:solidFill>
                    <a:srgbClr val="FF0000"/>
                  </a:solidFill>
                  <a:latin typeface="Calibri" charset="0"/>
                  <a:sym typeface="Symbol" charset="2"/>
                </a:rPr>
                <a:t> = 2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endParaRPr lang="en-US" sz="2000" dirty="0">
                <a:latin typeface="Calibri" charset="0"/>
                <a:sym typeface="Symbol" charset="2"/>
              </a:endParaRPr>
            </a:p>
          </p:txBody>
        </p:sp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-12700" y="4941888"/>
              <a:ext cx="29432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Wingdings" charset="2"/>
                <a:buChar char="Ø"/>
              </a:pPr>
              <a:r>
                <a:rPr lang="en-US" dirty="0"/>
                <a:t> </a:t>
              </a:r>
              <a:r>
                <a:rPr lang="el-GR" dirty="0">
                  <a:latin typeface="Calibri" charset="0"/>
                </a:rPr>
                <a:t>ρ</a:t>
              </a:r>
              <a:r>
                <a:rPr lang="en-US" baseline="30000" dirty="0">
                  <a:latin typeface="Calibri" charset="0"/>
                </a:rPr>
                <a:t>0</a:t>
              </a:r>
              <a:r>
                <a:rPr lang="en-US" dirty="0">
                  <a:latin typeface="Calibri" charset="0"/>
                </a:rPr>
                <a:t> production mechanism.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66800" y="6056313"/>
              <a:ext cx="152400" cy="15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10741-B9A6-2143-A00A-5D321C3C93D3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0650" y="214313"/>
            <a:ext cx="8675688" cy="5656262"/>
            <a:chOff x="120650" y="214313"/>
            <a:chExt cx="8675688" cy="5656262"/>
          </a:xfrm>
        </p:grpSpPr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428625" y="857250"/>
              <a:ext cx="71437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 used the Cu+Cu and high statistics Au+Au 200 GeV data to measure the </a:t>
              </a:r>
              <a:r>
                <a:rPr kumimoji="0" lang="el-GR" sz="1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ρ</a:t>
              </a:r>
              <a:r>
                <a:rPr kumimoji="0" lang="en-US" sz="1800" b="1" i="1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0 </a:t>
              </a:r>
              <a:r>
                <a:rPr kumimoji="0" lang="en-US" sz="1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observables for this study.</a:t>
              </a:r>
              <a:endParaRPr kumimoji="0" lang="en-IN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120650" y="2379663"/>
              <a:ext cx="400685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STAR TPC is used to identify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pion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 via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dE/dx in TPC gas.</a:t>
              </a: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625" y="3025775"/>
              <a:ext cx="3625850" cy="28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2406650"/>
              <a:ext cx="4224338" cy="298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357188" y="214313"/>
              <a:ext cx="8229600" cy="85725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STAR Experiment</a:t>
              </a:r>
              <a:endParaRPr kumimoji="0" lang="en-I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5750" y="214313"/>
              <a:ext cx="8358188" cy="5715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10741-B9A6-2143-A00A-5D321C3C93D3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grpSp>
        <p:nvGrpSpPr>
          <p:cNvPr id="5" name="Group 4"/>
          <p:cNvGrpSpPr/>
          <p:nvPr/>
        </p:nvGrpSpPr>
        <p:grpSpPr>
          <a:xfrm>
            <a:off x="201613" y="214313"/>
            <a:ext cx="8628628" cy="4851618"/>
            <a:chOff x="201613" y="214313"/>
            <a:chExt cx="8628628" cy="485161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57188" y="214313"/>
              <a:ext cx="8229600" cy="857250"/>
            </a:xfrm>
            <a:prstGeom prst="rect">
              <a:avLst/>
            </a:prstGeom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The Measurement</a:t>
              </a:r>
              <a:endParaRPr lang="en-IN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750" y="214313"/>
              <a:ext cx="8358188" cy="571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5427663" y="1676400"/>
              <a:ext cx="22510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dirty="0"/>
                <a:t> </a:t>
              </a:r>
              <a:r>
                <a:rPr lang="en-US" b="1" dirty="0" err="1"/>
                <a:t>Hadronic</a:t>
              </a:r>
              <a:r>
                <a:rPr lang="en-US" b="1" dirty="0"/>
                <a:t> cocktail</a:t>
              </a: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201613" y="877888"/>
              <a:ext cx="829151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dirty="0"/>
                <a:t> Final background subtracted M</a:t>
              </a:r>
              <a:r>
                <a:rPr lang="el-GR" baseline="-25000" dirty="0">
                  <a:latin typeface="Calibri" charset="0"/>
                </a:rPr>
                <a:t>π</a:t>
              </a:r>
              <a:r>
                <a:rPr lang="en-US" baseline="-25000" dirty="0">
                  <a:latin typeface="Calibri" charset="0"/>
                </a:rPr>
                <a:t>+</a:t>
              </a:r>
              <a:r>
                <a:rPr lang="el-GR" baseline="-25000" dirty="0">
                  <a:latin typeface="Calibri" charset="0"/>
                </a:rPr>
                <a:t>π</a:t>
              </a:r>
              <a:r>
                <a:rPr lang="en-US" baseline="-25000" dirty="0">
                  <a:latin typeface="Calibri" charset="0"/>
                </a:rPr>
                <a:t>-</a:t>
              </a:r>
              <a:r>
                <a:rPr lang="en-US" dirty="0">
                  <a:latin typeface="Calibri" charset="0"/>
                </a:rPr>
                <a:t> invariant mass distribution fitted with a cocktail</a:t>
              </a:r>
            </a:p>
            <a:p>
              <a:r>
                <a:rPr lang="en-US" baseline="-25000" dirty="0">
                  <a:latin typeface="Calibri" charset="0"/>
                </a:rPr>
                <a:t>    </a:t>
              </a:r>
              <a:r>
                <a:rPr lang="en-US" dirty="0">
                  <a:latin typeface="Calibri" charset="0"/>
                </a:rPr>
                <a:t>function to extract the </a:t>
              </a:r>
              <a:r>
                <a:rPr lang="el-GR" dirty="0">
                  <a:latin typeface="Calibri" charset="0"/>
                </a:rPr>
                <a:t>ρ</a:t>
              </a:r>
              <a:r>
                <a:rPr lang="en-US" baseline="30000" dirty="0">
                  <a:latin typeface="Calibri" charset="0"/>
                </a:rPr>
                <a:t>0</a:t>
              </a:r>
              <a:r>
                <a:rPr lang="en-US" dirty="0">
                  <a:latin typeface="Calibri" charset="0"/>
                </a:rPr>
                <a:t> yield.</a:t>
              </a:r>
              <a:endParaRPr lang="en-US" baseline="-25000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613" y="1676400"/>
              <a:ext cx="4437062" cy="322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029200" y="4419600"/>
              <a:ext cx="3801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 </a:t>
              </a:r>
              <a:r>
                <a:rPr lang="en-US" dirty="0" err="1" smtClean="0"/>
                <a:t>p</a:t>
              </a:r>
              <a:r>
                <a:rPr lang="en-US" dirty="0" smtClean="0"/>
                <a:t>-wave BW for ρ</a:t>
              </a:r>
              <a:r>
                <a:rPr lang="en-US" baseline="30000" dirty="0" smtClean="0"/>
                <a:t>0</a:t>
              </a:r>
              <a:r>
                <a:rPr lang="en-US" dirty="0" smtClean="0"/>
                <a:t> and </a:t>
              </a:r>
              <a:r>
                <a:rPr lang="en-US" dirty="0" err="1" smtClean="0"/>
                <a:t>s</a:t>
              </a:r>
              <a:r>
                <a:rPr lang="en-US" dirty="0" smtClean="0"/>
                <a:t>-wave BW</a:t>
              </a:r>
            </a:p>
            <a:p>
              <a:r>
                <a:rPr lang="en-US" dirty="0" smtClean="0"/>
                <a:t> for the scalar mesons)</a:t>
              </a:r>
              <a:endParaRPr lang="en-US" dirty="0"/>
            </a:p>
          </p:txBody>
        </p:sp>
      </p:grp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13300" y="2057400"/>
            <a:ext cx="41481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 K</a:t>
            </a:r>
            <a:r>
              <a:rPr lang="en-US" baseline="-25000" dirty="0"/>
              <a:t>s</a:t>
            </a:r>
            <a:r>
              <a:rPr lang="en-US" baseline="30000" dirty="0"/>
              <a:t>0</a:t>
            </a:r>
            <a:r>
              <a:rPr lang="en-US" dirty="0"/>
              <a:t> is fitted to a </a:t>
            </a:r>
            <a:r>
              <a:rPr lang="en-US" dirty="0" err="1"/>
              <a:t>gaussian</a:t>
            </a:r>
            <a:r>
              <a:rPr lang="en-US" dirty="0"/>
              <a:t> function.</a:t>
            </a:r>
          </a:p>
          <a:p>
            <a:pPr>
              <a:buFont typeface="Wingdings" charset="2"/>
              <a:buChar char="ü"/>
            </a:pPr>
            <a:endParaRPr lang="en-US" baseline="30000" dirty="0"/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l-GR" dirty="0"/>
              <a:t>ω</a:t>
            </a:r>
            <a:r>
              <a:rPr lang="en-US" baseline="30000" dirty="0"/>
              <a:t>0</a:t>
            </a:r>
            <a:r>
              <a:rPr lang="en-US" dirty="0"/>
              <a:t> and K* shapes obtained from</a:t>
            </a:r>
          </a:p>
          <a:p>
            <a:r>
              <a:rPr lang="en-US" baseline="30000" dirty="0"/>
              <a:t>    </a:t>
            </a:r>
            <a:r>
              <a:rPr lang="en-US" dirty="0"/>
              <a:t>HIJING event generator.</a:t>
            </a:r>
            <a:r>
              <a:rPr lang="en-US" baseline="30000" dirty="0"/>
              <a:t> </a:t>
            </a:r>
          </a:p>
          <a:p>
            <a:endParaRPr lang="en-US" baseline="30000" dirty="0"/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l-GR" dirty="0" smtClean="0">
                <a:latin typeface="Calibri" charset="0"/>
              </a:rPr>
              <a:t>ρ</a:t>
            </a:r>
            <a:r>
              <a:rPr lang="en-US" baseline="30000" dirty="0" smtClean="0">
                <a:latin typeface="Calibri" charset="0"/>
              </a:rPr>
              <a:t>0</a:t>
            </a:r>
            <a:r>
              <a:rPr lang="en-US" dirty="0" smtClean="0">
                <a:latin typeface="Calibri" charset="0"/>
              </a:rPr>
              <a:t>,</a:t>
            </a:r>
            <a:r>
              <a:rPr lang="el-GR" dirty="0" smtClean="0">
                <a:latin typeface="Calibri" charset="0"/>
              </a:rPr>
              <a:t>σ</a:t>
            </a:r>
            <a:r>
              <a:rPr lang="en-US" baseline="30000" dirty="0" smtClean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, f</a:t>
            </a:r>
            <a:r>
              <a:rPr lang="en-US" baseline="-25000" dirty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 and f</a:t>
            </a:r>
            <a:r>
              <a:rPr lang="en-US" baseline="-25000" dirty="0">
                <a:latin typeface="Calibri" charset="0"/>
              </a:rPr>
              <a:t>2 </a:t>
            </a:r>
            <a:r>
              <a:rPr lang="en-US" dirty="0">
                <a:latin typeface="Calibri" charset="0"/>
              </a:rPr>
              <a:t>are fitted</a:t>
            </a:r>
            <a:r>
              <a:rPr lang="en-US" baseline="30000" dirty="0"/>
              <a:t>  </a:t>
            </a:r>
            <a:r>
              <a:rPr lang="en-US" dirty="0"/>
              <a:t>with </a:t>
            </a:r>
          </a:p>
          <a:p>
            <a:r>
              <a:rPr lang="en-US" dirty="0"/>
              <a:t>   relativistic </a:t>
            </a:r>
            <a:r>
              <a:rPr lang="en-US" dirty="0" err="1"/>
              <a:t>Breit-Weigner</a:t>
            </a:r>
            <a:r>
              <a:rPr lang="en-US" dirty="0"/>
              <a:t> times </a:t>
            </a:r>
          </a:p>
          <a:p>
            <a:r>
              <a:rPr lang="en-US" dirty="0"/>
              <a:t>   the Boltzmann factor which takes the</a:t>
            </a:r>
          </a:p>
          <a:p>
            <a:r>
              <a:rPr lang="en-US" dirty="0"/>
              <a:t>   phase space in account.</a:t>
            </a:r>
            <a:r>
              <a:rPr lang="en-US" baseline="30000" dirty="0"/>
              <a:t> 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62038" y="5130800"/>
            <a:ext cx="7734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 The masses of K</a:t>
            </a:r>
            <a:r>
              <a:rPr lang="en-US" baseline="-25000" dirty="0"/>
              <a:t>s</a:t>
            </a:r>
            <a:r>
              <a:rPr lang="en-US" baseline="30000" dirty="0"/>
              <a:t>0</a:t>
            </a:r>
            <a:r>
              <a:rPr lang="en-US" dirty="0"/>
              <a:t> and </a:t>
            </a:r>
            <a:r>
              <a:rPr lang="el-GR" dirty="0">
                <a:latin typeface="Calibri" charset="0"/>
              </a:rPr>
              <a:t>ρ</a:t>
            </a:r>
            <a:r>
              <a:rPr lang="en-US" baseline="30000" dirty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 are free parameter in the above fit.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Calibri" charset="0"/>
              </a:rPr>
              <a:t> The </a:t>
            </a:r>
            <a:r>
              <a:rPr lang="el-GR" dirty="0">
                <a:latin typeface="Calibri" charset="0"/>
              </a:rPr>
              <a:t>ω</a:t>
            </a:r>
            <a:r>
              <a:rPr lang="en-US" baseline="30000" dirty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, f</a:t>
            </a:r>
            <a:r>
              <a:rPr lang="en-US" baseline="-25000" dirty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 and f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 masses are fixed according to PDG values .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Calibri" charset="0"/>
              </a:rPr>
              <a:t> The </a:t>
            </a:r>
            <a:r>
              <a:rPr lang="el-GR" dirty="0">
                <a:latin typeface="Calibri" charset="0"/>
              </a:rPr>
              <a:t>ρ</a:t>
            </a:r>
            <a:r>
              <a:rPr lang="en-US" baseline="30000" dirty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, f</a:t>
            </a:r>
            <a:r>
              <a:rPr lang="en-US" baseline="-25000" dirty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 and f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 widths are fixed in the cocktail fit. 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Calibri" charset="0"/>
              </a:rPr>
              <a:t> The mass and width of </a:t>
            </a:r>
            <a:r>
              <a:rPr lang="el-GR" dirty="0">
                <a:latin typeface="Calibri" charset="0"/>
              </a:rPr>
              <a:t>σ</a:t>
            </a:r>
            <a:r>
              <a:rPr lang="en-US" baseline="30000" dirty="0">
                <a:latin typeface="Calibri" charset="0"/>
              </a:rPr>
              <a:t>0</a:t>
            </a:r>
            <a:r>
              <a:rPr lang="en-US" dirty="0">
                <a:latin typeface="Calibri" charset="0"/>
              </a:rPr>
              <a:t> is fixed at 630 MeV/c</a:t>
            </a:r>
            <a:r>
              <a:rPr lang="en-US" baseline="30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 and 160 MeV/c</a:t>
            </a:r>
            <a:r>
              <a:rPr lang="en-US" baseline="30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 respectively.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119688" y="4071938"/>
          <a:ext cx="3810000" cy="588962"/>
        </p:xfrm>
        <a:graphic>
          <a:graphicData uri="http://schemas.openxmlformats.org/presentationml/2006/ole">
            <p:oleObj spid="_x0000_s2050" name="Equation" r:id="rId3" imgW="2962440" imgH="457200" progId="Equation.3">
              <p:embed/>
            </p:oleObj>
          </a:graphicData>
        </a:graphic>
      </p:graphicFrame>
      <p:sp>
        <p:nvSpPr>
          <p:cNvPr id="2051" name="Text Box 40"/>
          <p:cNvSpPr txBox="1">
            <a:spLocks noChangeArrowheads="1"/>
          </p:cNvSpPr>
          <p:nvPr/>
        </p:nvSpPr>
        <p:spPr bwMode="auto">
          <a:xfrm>
            <a:off x="571500" y="4214813"/>
            <a:ext cx="4151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Fit with </a:t>
            </a:r>
            <a:r>
              <a:rPr lang="en-US">
                <a:solidFill>
                  <a:srgbClr val="FF0066"/>
                </a:solidFill>
              </a:rPr>
              <a:t>exponential function </a:t>
            </a:r>
          </a:p>
          <a:p>
            <a:r>
              <a:rPr lang="en-US"/>
              <a:t>  extract the Yield and slope parameter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00063" y="45720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Small error bars shown here is only statistical.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Small signal to background ratio prevents the measurement  in central collisions (~1/1000).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Solid lines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000">
                <a:solidFill>
                  <a:srgbClr val="FF0066"/>
                </a:solidFill>
                <a:cs typeface="Times New Roman" pitchFamily="18" charset="0"/>
                <a:sym typeface="Symbol" pitchFamily="18" charset="2"/>
              </a:rPr>
              <a:t>exponential</a:t>
            </a:r>
            <a:r>
              <a:rPr lang="en-US" sz="2000" b="1">
                <a:solidFill>
                  <a:srgbClr val="FF0066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>
                <a:solidFill>
                  <a:srgbClr val="FF0066"/>
                </a:solidFill>
                <a:cs typeface="Times New Roman" pitchFamily="18" charset="0"/>
                <a:sym typeface="Symbol" pitchFamily="18" charset="2"/>
              </a:rPr>
              <a:t>fits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.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 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88" y="214313"/>
            <a:ext cx="8358187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2286000" y="252413"/>
            <a:ext cx="5049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Transverse Momentum(p</a:t>
            </a:r>
            <a:r>
              <a:rPr lang="en-US" sz="2400" baseline="-25000">
                <a:solidFill>
                  <a:srgbClr val="FF0000"/>
                </a:solidFill>
              </a:rPr>
              <a:t>T</a:t>
            </a:r>
            <a:r>
              <a:rPr lang="en-US" sz="2400">
                <a:solidFill>
                  <a:srgbClr val="FF0000"/>
                </a:solidFill>
              </a:rPr>
              <a:t>) Spectra</a:t>
            </a:r>
            <a:endParaRPr lang="en-IN" sz="2400">
              <a:solidFill>
                <a:srgbClr val="FF0000"/>
              </a:solidFill>
            </a:endParaRP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785813"/>
            <a:ext cx="5929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D63E6-B27F-504E-A40D-68F3859157D7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88" y="214313"/>
            <a:ext cx="8358187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219450" y="285750"/>
            <a:ext cx="317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Mean p</a:t>
            </a:r>
            <a:r>
              <a:rPr lang="en-US" sz="2400" baseline="-25000">
                <a:solidFill>
                  <a:srgbClr val="FF0000"/>
                </a:solidFill>
              </a:rPr>
              <a:t>T</a:t>
            </a:r>
            <a:r>
              <a:rPr lang="en-US" sz="2400">
                <a:solidFill>
                  <a:srgbClr val="FF0000"/>
                </a:solidFill>
              </a:rPr>
              <a:t> Distributions</a:t>
            </a:r>
            <a:endParaRPr lang="en-IN" sz="2400">
              <a:solidFill>
                <a:srgbClr val="FF0000"/>
              </a:solidFill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57200" y="51435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latin typeface="Calibri" pitchFamily="34" charset="0"/>
              </a:rPr>
              <a:t>ρ</a:t>
            </a:r>
            <a:r>
              <a:rPr lang="en-US" sz="2000" baseline="30000" dirty="0" smtClean="0">
                <a:solidFill>
                  <a:srgbClr val="0000FF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in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Cu+Cu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only s</a:t>
            </a:r>
            <a:r>
              <a:rPr lang="en-US" sz="2000" dirty="0">
                <a:solidFill>
                  <a:srgbClr val="000000"/>
                </a:solidFill>
              </a:rPr>
              <a:t>tatistical error.</a:t>
            </a:r>
            <a:endParaRPr lang="en-US" sz="2000" dirty="0">
              <a:solidFill>
                <a:srgbClr val="00009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ρ</a:t>
            </a:r>
            <a:r>
              <a:rPr lang="en-US" sz="2000" baseline="30000" dirty="0">
                <a:solidFill>
                  <a:srgbClr val="00009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mean </a:t>
            </a:r>
            <a:r>
              <a:rPr lang="en-US" sz="2000" dirty="0" err="1">
                <a:solidFill>
                  <a:srgbClr val="000000"/>
                </a:solidFill>
              </a:rPr>
              <a:t>p</a:t>
            </a:r>
            <a:r>
              <a:rPr lang="en-US" sz="2000" baseline="-25000" dirty="0" err="1">
                <a:solidFill>
                  <a:srgbClr val="000000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 slightly increases with </a:t>
            </a:r>
            <a:r>
              <a:rPr lang="en-US" sz="2000" dirty="0" err="1">
                <a:solidFill>
                  <a:srgbClr val="000000"/>
                </a:solidFill>
              </a:rPr>
              <a:t>N</a:t>
            </a:r>
            <a:r>
              <a:rPr lang="en-US" sz="2000" baseline="-25000" dirty="0" err="1">
                <a:solidFill>
                  <a:srgbClr val="000000"/>
                </a:solidFill>
              </a:rPr>
              <a:t>part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ρ</a:t>
            </a:r>
            <a:r>
              <a:rPr lang="en-US" sz="2000" baseline="30000" dirty="0">
                <a:solidFill>
                  <a:srgbClr val="00009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mean </a:t>
            </a:r>
            <a:r>
              <a:rPr lang="en-US" sz="2000" dirty="0" err="1">
                <a:solidFill>
                  <a:srgbClr val="000000"/>
                </a:solidFill>
              </a:rPr>
              <a:t>p</a:t>
            </a:r>
            <a:r>
              <a:rPr lang="en-US" sz="2000" baseline="-25000" dirty="0" err="1">
                <a:solidFill>
                  <a:srgbClr val="000000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 comparable with proton mean </a:t>
            </a:r>
            <a:r>
              <a:rPr lang="en-US" sz="2000" dirty="0" err="1">
                <a:solidFill>
                  <a:srgbClr val="000000"/>
                </a:solidFill>
              </a:rPr>
              <a:t>p</a:t>
            </a:r>
            <a:r>
              <a:rPr lang="en-US" sz="2000" baseline="-25000" dirty="0" err="1">
                <a:solidFill>
                  <a:srgbClr val="000000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2714625" y="6072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14438" y="4357688"/>
          <a:ext cx="5643562" cy="847725"/>
        </p:xfrm>
        <a:graphic>
          <a:graphicData uri="http://schemas.openxmlformats.org/presentationml/2006/ole">
            <p:oleObj spid="_x0000_s3074" name="Equation" r:id="rId3" imgW="2768400" imgH="482400" progId="Equation.3">
              <p:embed/>
            </p:oleObj>
          </a:graphicData>
        </a:graphic>
      </p:graphicFrame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813"/>
            <a:ext cx="5867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48400" y="2438400"/>
          <a:ext cx="457200" cy="369277"/>
        </p:xfrm>
        <a:graphic>
          <a:graphicData uri="http://schemas.openxmlformats.org/presentationml/2006/ole">
            <p:oleObj spid="_x0000_s3077" name="Equation" r:id="rId5" imgW="330200" imgH="2667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2438400"/>
            <a:ext cx="58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96750" y="24384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57759" y="2743200"/>
            <a:ext cx="3233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taken from STAR published</a:t>
            </a:r>
          </a:p>
          <a:p>
            <a:r>
              <a:rPr lang="en-US" dirty="0" smtClean="0"/>
              <a:t>results.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2788" y="2438400"/>
            <a:ext cx="170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, K,    and K*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543800" y="2438400"/>
          <a:ext cx="228600" cy="365760"/>
        </p:xfrm>
        <a:graphic>
          <a:graphicData uri="http://schemas.openxmlformats.org/presentationml/2006/ole">
            <p:oleObj spid="_x0000_s3079" name="Equation" r:id="rId6" imgW="127000" imgH="203200" progId="Equation.3">
              <p:embed/>
            </p:oleObj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D61A9-4C3F-BE47-B72E-80696104EA9D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5791200" y="3505200"/>
            <a:ext cx="3347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800000"/>
                </a:solidFill>
              </a:rPr>
              <a:t>ρ</a:t>
            </a:r>
            <a:r>
              <a:rPr lang="en-US" sz="900" baseline="30000" dirty="0" smtClean="0">
                <a:solidFill>
                  <a:srgbClr val="800000"/>
                </a:solidFill>
              </a:rPr>
              <a:t>0</a:t>
            </a:r>
            <a:r>
              <a:rPr lang="en-US" sz="900" dirty="0" smtClean="0">
                <a:solidFill>
                  <a:srgbClr val="800000"/>
                </a:solidFill>
              </a:rPr>
              <a:t> in </a:t>
            </a:r>
            <a:r>
              <a:rPr lang="en-US" sz="900" dirty="0" err="1" smtClean="0">
                <a:solidFill>
                  <a:srgbClr val="800000"/>
                </a:solidFill>
              </a:rPr>
              <a:t>p+p</a:t>
            </a:r>
            <a:r>
              <a:rPr lang="en-US" sz="900" dirty="0" smtClean="0">
                <a:solidFill>
                  <a:srgbClr val="800000"/>
                </a:solidFill>
              </a:rPr>
              <a:t>, </a:t>
            </a:r>
            <a:r>
              <a:rPr lang="en-US" sz="900" dirty="0" err="1" smtClean="0">
                <a:solidFill>
                  <a:srgbClr val="800000"/>
                </a:solidFill>
              </a:rPr>
              <a:t>Au+Au</a:t>
            </a:r>
            <a:r>
              <a:rPr lang="en-US" sz="900" dirty="0" smtClean="0">
                <a:solidFill>
                  <a:srgbClr val="800000"/>
                </a:solidFill>
              </a:rPr>
              <a:t> 200 </a:t>
            </a:r>
            <a:r>
              <a:rPr lang="en-US" sz="900" dirty="0" err="1" smtClean="0">
                <a:solidFill>
                  <a:srgbClr val="800000"/>
                </a:solidFill>
              </a:rPr>
              <a:t>GeV</a:t>
            </a:r>
            <a:r>
              <a:rPr lang="en-US" sz="900" dirty="0" smtClean="0">
                <a:solidFill>
                  <a:srgbClr val="800000"/>
                </a:solidFill>
              </a:rPr>
              <a:t>:  Phys. Rev. </a:t>
            </a:r>
            <a:r>
              <a:rPr lang="en-US" sz="900" dirty="0" err="1" smtClean="0">
                <a:solidFill>
                  <a:srgbClr val="800000"/>
                </a:solidFill>
              </a:rPr>
              <a:t>Lett</a:t>
            </a:r>
            <a:r>
              <a:rPr lang="en-US" sz="900" dirty="0" smtClean="0">
                <a:solidFill>
                  <a:srgbClr val="800000"/>
                </a:solidFill>
              </a:rPr>
              <a:t>. 92 (2004)  92301</a:t>
            </a:r>
            <a:endParaRPr lang="en-US" sz="900" dirty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21740" y="3810000"/>
            <a:ext cx="12362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800000"/>
                </a:solidFill>
              </a:rPr>
              <a:t>ρ</a:t>
            </a:r>
            <a:r>
              <a:rPr lang="en-US" sz="900" baseline="30000" dirty="0" smtClean="0">
                <a:solidFill>
                  <a:srgbClr val="800000"/>
                </a:solidFill>
              </a:rPr>
              <a:t>0</a:t>
            </a:r>
            <a:r>
              <a:rPr lang="en-US" sz="900" dirty="0" smtClean="0">
                <a:solidFill>
                  <a:srgbClr val="800000"/>
                </a:solidFill>
              </a:rPr>
              <a:t> in</a:t>
            </a:r>
            <a:r>
              <a:rPr lang="en-US" sz="900" dirty="0" smtClean="0">
                <a:solidFill>
                  <a:srgbClr val="800000"/>
                </a:solidFill>
              </a:rPr>
              <a:t> </a:t>
            </a:r>
            <a:r>
              <a:rPr lang="en-US" sz="900" dirty="0" err="1" smtClean="0">
                <a:solidFill>
                  <a:srgbClr val="800000"/>
                </a:solidFill>
              </a:rPr>
              <a:t>d+Au</a:t>
            </a:r>
            <a:r>
              <a:rPr lang="en-US" sz="900" dirty="0" smtClean="0">
                <a:solidFill>
                  <a:srgbClr val="800000"/>
                </a:solidFill>
              </a:rPr>
              <a:t> 200 </a:t>
            </a:r>
            <a:r>
              <a:rPr lang="en-US" sz="900" dirty="0" err="1" smtClean="0">
                <a:solidFill>
                  <a:srgbClr val="800000"/>
                </a:solidFill>
              </a:rPr>
              <a:t>GeV</a:t>
            </a:r>
            <a:r>
              <a:rPr lang="en-US" sz="900" dirty="0" smtClean="0">
                <a:solidFill>
                  <a:srgbClr val="800000"/>
                </a:solidFill>
              </a:rPr>
              <a:t>: </a:t>
            </a:r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>
            <a:off x="6958104" y="3807768"/>
            <a:ext cx="17286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800000"/>
                </a:solidFill>
              </a:rPr>
              <a:t>Phys. Rev. C 78 (2008) 44906</a:t>
            </a:r>
            <a:endParaRPr lang="en-US" sz="9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228600" y="4957763"/>
            <a:ext cx="6019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Cross-section</a:t>
            </a:r>
            <a:r>
              <a:rPr lang="en-US" sz="2000">
                <a:solidFill>
                  <a:srgbClr val="333399"/>
                </a:solidFill>
              </a:rPr>
              <a:t>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regeneration or rescattering.</a:t>
            </a:r>
            <a:r>
              <a:rPr lang="en-US" sz="2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K*/K</a:t>
            </a:r>
            <a:r>
              <a:rPr lang="en-US" sz="2000" baseline="30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baseline="-25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rescattering of the daughters.</a:t>
            </a:r>
            <a:endParaRPr lang="en-US" sz="20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ρ</a:t>
            </a:r>
            <a:r>
              <a:rPr lang="en-US" sz="2000" baseline="30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/π</a:t>
            </a:r>
            <a:r>
              <a:rPr lang="en-US" sz="2000" baseline="30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baseline="-25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regeneration compensating rescattering of the daughters.</a:t>
            </a:r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357188" y="214313"/>
            <a:ext cx="8358187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3471863" y="285750"/>
            <a:ext cx="2170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Particle Ratios</a:t>
            </a:r>
            <a:endParaRPr lang="en-IN" sz="2400">
              <a:solidFill>
                <a:srgbClr val="FF3300"/>
              </a:solidFill>
            </a:endParaRPr>
          </a:p>
        </p:txBody>
      </p:sp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57250"/>
            <a:ext cx="61404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A7099-5DB8-0A4A-9448-B78A9B59BB12}" type="datetime1">
              <a:rPr lang="en-US" smtClean="0"/>
              <a:pPr>
                <a:defRPr/>
              </a:pPr>
              <a:t>12/12/10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BA575-E687-40BA-A672-6A3CAF5C1FAF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DAE-NP, Pilani</a:t>
            </a:r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5897648" y="1981200"/>
            <a:ext cx="3246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K*/K</a:t>
            </a:r>
            <a:r>
              <a:rPr lang="en-US" baseline="30000" dirty="0" smtClean="0"/>
              <a:t>-</a:t>
            </a:r>
            <a:r>
              <a:rPr lang="en-US" dirty="0" smtClean="0"/>
              <a:t> ratio is obtained</a:t>
            </a:r>
          </a:p>
          <a:p>
            <a:r>
              <a:rPr lang="en-US" dirty="0" smtClean="0"/>
              <a:t>From STAR published results.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1180</Words>
  <Application>Microsoft Macintosh PowerPoint</Application>
  <PresentationFormat>On-screen Show (4:3)</PresentationFormat>
  <Paragraphs>197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prabhat</dc:creator>
  <cp:lastModifiedBy>Prabhat Pujahari</cp:lastModifiedBy>
  <cp:revision>199</cp:revision>
  <dcterms:created xsi:type="dcterms:W3CDTF">2010-12-12T06:09:08Z</dcterms:created>
  <dcterms:modified xsi:type="dcterms:W3CDTF">2010-12-12T06:25:28Z</dcterms:modified>
</cp:coreProperties>
</file>