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7" r:id="rId3"/>
    <p:sldId id="275" r:id="rId4"/>
    <p:sldId id="266" r:id="rId5"/>
    <p:sldId id="312" r:id="rId6"/>
    <p:sldId id="273" r:id="rId7"/>
    <p:sldId id="300" r:id="rId8"/>
    <p:sldId id="301" r:id="rId9"/>
    <p:sldId id="283" r:id="rId10"/>
    <p:sldId id="315" r:id="rId11"/>
    <p:sldId id="311" r:id="rId12"/>
    <p:sldId id="264" r:id="rId13"/>
    <p:sldId id="307" r:id="rId14"/>
    <p:sldId id="297" r:id="rId15"/>
    <p:sldId id="265" r:id="rId16"/>
    <p:sldId id="295" r:id="rId17"/>
    <p:sldId id="293" r:id="rId18"/>
    <p:sldId id="309" r:id="rId19"/>
    <p:sldId id="271" r:id="rId20"/>
    <p:sldId id="285" r:id="rId21"/>
    <p:sldId id="270" r:id="rId22"/>
    <p:sldId id="314" r:id="rId23"/>
    <p:sldId id="268" r:id="rId24"/>
    <p:sldId id="313" r:id="rId25"/>
    <p:sldId id="304" r:id="rId26"/>
    <p:sldId id="30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69" autoAdjust="0"/>
  </p:normalViewPr>
  <p:slideViewPr>
    <p:cSldViewPr snapToGrid="0" snapToObjects="1">
      <p:cViewPr>
        <p:scale>
          <a:sx n="100" d="100"/>
          <a:sy n="100" d="100"/>
        </p:scale>
        <p:origin x="-12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A3D5C-EE09-334C-8C06-1783FEF12BBE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4306B-E404-1248-A3F1-1C8A4350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5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3D3CE-0C60-7E47-BA43-4AC69DC4856F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F0F3F-C5AE-D749-A4D4-B464297AE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19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14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should include only data results, left slide remove theory and do chi test against hadrons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1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should include only data results, left slide remove theory and do chi test against hadrons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1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should include only data results, left slide remove theory and do chi test against hadrons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1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should include only data results, left slide remove theory and do chi test against hadrons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1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wait for plots to improve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74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wait for plots to improve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74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wait for plots to improve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74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r>
              <a:rPr lang="en-US" baseline="0" dirty="0" smtClean="0"/>
              <a:t> systematically lower than data at high </a:t>
            </a:r>
            <a:r>
              <a:rPr lang="en-US" baseline="0" dirty="0" err="1" smtClean="0"/>
              <a:t>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74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2 </a:t>
            </a:r>
            <a:r>
              <a:rPr lang="en-US" dirty="0" err="1" smtClean="0"/>
              <a:t>plts</a:t>
            </a:r>
            <a:r>
              <a:rPr lang="en-US" dirty="0" smtClean="0"/>
              <a:t> need to merge and include STAR data point, discussions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60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Run14 will have full statics</a:t>
            </a:r>
          </a:p>
          <a:p>
            <a:r>
              <a:rPr lang="en-US" dirty="0" smtClean="0"/>
              <a:t>Run</a:t>
            </a:r>
            <a:r>
              <a:rPr lang="en-US" baseline="0" dirty="0" smtClean="0"/>
              <a:t> 15 </a:t>
            </a:r>
            <a:r>
              <a:rPr lang="en-US" baseline="0" dirty="0" err="1" smtClean="0"/>
              <a:t>pp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pA</a:t>
            </a:r>
            <a:endParaRPr lang="en-US" baseline="0" dirty="0" smtClean="0"/>
          </a:p>
          <a:p>
            <a:r>
              <a:rPr lang="en-US" baseline="0" dirty="0" smtClean="0"/>
              <a:t>Run16 full aluminum cables, SSD and 2 billion -&gt; significance improvement 2-3 for 1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 D0 -&gt; centrality dependence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5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one is too general, give detailed information v2</a:t>
            </a:r>
          </a:p>
          <a:p>
            <a:r>
              <a:rPr lang="en-US" dirty="0" smtClean="0"/>
              <a:t>Before 2</a:t>
            </a:r>
            <a:r>
              <a:rPr lang="en-US" baseline="30000" dirty="0" smtClean="0"/>
              <a:t>nd</a:t>
            </a:r>
            <a:r>
              <a:rPr lang="en-US" dirty="0" smtClean="0"/>
              <a:t> bullet, high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suppresion</a:t>
            </a:r>
            <a:r>
              <a:rPr lang="en-US" baseline="0" dirty="0" smtClean="0"/>
              <a:t> is strong charm-medium interactions, </a:t>
            </a:r>
          </a:p>
          <a:p>
            <a:r>
              <a:rPr lang="en-US" baseline="0" dirty="0" smtClean="0"/>
              <a:t>Third </a:t>
            </a:r>
            <a:r>
              <a:rPr lang="en-US" baseline="0" dirty="0" err="1" smtClean="0"/>
              <a:t>poit</a:t>
            </a:r>
            <a:r>
              <a:rPr lang="en-US" baseline="0" dirty="0" smtClean="0"/>
              <a:t> also consistence , also </a:t>
            </a:r>
            <a:r>
              <a:rPr lang="en-US" baseline="0" dirty="0" err="1" smtClean="0"/>
              <a:t>siggests</a:t>
            </a:r>
            <a:r>
              <a:rPr lang="en-US" baseline="0" dirty="0" smtClean="0"/>
              <a:t> charm is thermalized</a:t>
            </a:r>
          </a:p>
          <a:p>
            <a:r>
              <a:rPr lang="en-US" baseline="0" dirty="0" smtClean="0"/>
              <a:t>Enhancement at low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consistent with models with coalescence + finite flow</a:t>
            </a:r>
            <a:endParaRPr lang="en-US" dirty="0" smtClean="0"/>
          </a:p>
          <a:p>
            <a:r>
              <a:rPr lang="en-US" dirty="0" smtClean="0"/>
              <a:t>Move reference to </a:t>
            </a:r>
            <a:r>
              <a:rPr lang="en-US" dirty="0" err="1" smtClean="0"/>
              <a:t>Guannan’s</a:t>
            </a:r>
            <a:r>
              <a:rPr lang="en-US" dirty="0" smtClean="0"/>
              <a:t> talk to bottom or</a:t>
            </a:r>
            <a:r>
              <a:rPr lang="en-US" baseline="0" dirty="0" smtClean="0"/>
              <a:t> corner somewhere </a:t>
            </a:r>
            <a:r>
              <a:rPr lang="en-US" dirty="0" smtClean="0"/>
              <a:t>Shorten last point</a:t>
            </a:r>
            <a:r>
              <a:rPr lang="en-US" baseline="0" dirty="0" smtClean="0"/>
              <a:t>, get rid of the details</a:t>
            </a:r>
          </a:p>
          <a:p>
            <a:r>
              <a:rPr lang="en-US" baseline="0" dirty="0" smtClean="0"/>
              <a:t>Fix 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2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plot of D0 v2 </a:t>
            </a:r>
            <a:r>
              <a:rPr lang="en-US" dirty="0" err="1" smtClean="0"/>
              <a:t>vs</a:t>
            </a:r>
            <a:r>
              <a:rPr lang="en-US" dirty="0" smtClean="0"/>
              <a:t> model </a:t>
            </a:r>
            <a:r>
              <a:rPr lang="en-US" dirty="0" err="1" smtClean="0"/>
              <a:t>caluclations</a:t>
            </a:r>
            <a:r>
              <a:rPr lang="en-US" dirty="0" smtClean="0"/>
              <a:t>, plot of extracted D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smtClean="0"/>
              <a:t>model calculations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9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should include only data results, left slide remove theory and do chi test against hadrons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1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should include only data results, left slide remove theory and do chi test against hadrons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the 30 microns to number at 1 </a:t>
            </a:r>
            <a:r>
              <a:rPr lang="en-US" baseline="0" dirty="0" err="1" smtClean="0"/>
              <a:t>GeV</a:t>
            </a:r>
            <a:endParaRPr lang="en-US" baseline="0" dirty="0" smtClean="0"/>
          </a:p>
          <a:p>
            <a:r>
              <a:rPr lang="en-US" baseline="0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00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the 30 microns to number at 1 </a:t>
            </a:r>
            <a:r>
              <a:rPr lang="en-US" baseline="0" dirty="0" err="1" smtClean="0"/>
              <a:t>GeV</a:t>
            </a:r>
            <a:endParaRPr lang="en-US" baseline="0" dirty="0" smtClean="0"/>
          </a:p>
          <a:p>
            <a:r>
              <a:rPr lang="en-US" baseline="0" dirty="0" smtClean="0"/>
              <a:t>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00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BR ratio to 3.89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89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the number of events to actual number</a:t>
            </a:r>
          </a:p>
          <a:p>
            <a:r>
              <a:rPr lang="en-US" dirty="0" smtClean="0"/>
              <a:t>Make comparison between significance</a:t>
            </a:r>
            <a:r>
              <a:rPr lang="en-US" baseline="0" dirty="0" smtClean="0"/>
              <a:t>’s as a function of no.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0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technical, fix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82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</a:t>
            </a:r>
            <a:r>
              <a:rPr lang="en-US" baseline="0" dirty="0" smtClean="0"/>
              <a:t> flattening plot is too technical, slide needs to be simplified.</a:t>
            </a:r>
          </a:p>
          <a:p>
            <a:r>
              <a:rPr lang="en-US" baseline="0" dirty="0" smtClean="0"/>
              <a:t>Have plot of v2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invariant mass, and signal extraction and v2’s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3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</a:t>
            </a:r>
            <a:r>
              <a:rPr lang="en-US" baseline="0" dirty="0" smtClean="0"/>
              <a:t> plot, show in and out of plane signal’s themselves</a:t>
            </a:r>
          </a:p>
          <a:p>
            <a:r>
              <a:rPr lang="en-US" baseline="0" dirty="0" smtClean="0"/>
              <a:t>Focus big on signal plot!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F0F3F-C5AE-D749-A4D4-B464297AEB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233" y="274080"/>
            <a:ext cx="2038909" cy="664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26" y="138189"/>
            <a:ext cx="1562154" cy="940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775" y="6235163"/>
            <a:ext cx="2142167" cy="538538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92934"/>
                </a:solidFill>
                <a:latin typeface="PT Sans"/>
                <a:cs typeface="PT Sans"/>
              </a:defRPr>
            </a:lvl1pPr>
          </a:lstStyle>
          <a:p>
            <a:r>
              <a:rPr lang="nb-NO" dirty="0" smtClean="0"/>
              <a:t>Michael </a:t>
            </a:r>
            <a:r>
              <a:rPr lang="nb-NO" dirty="0" err="1" smtClean="0"/>
              <a:t>Lomnitz</a:t>
            </a:r>
            <a:r>
              <a:rPr lang="nb-NO" dirty="0" smtClean="0"/>
              <a:t>, </a:t>
            </a:r>
            <a:r>
              <a:rPr lang="nb-NO" dirty="0" err="1" smtClean="0"/>
              <a:t>Quark</a:t>
            </a:r>
            <a:r>
              <a:rPr lang="nb-NO" dirty="0" smtClean="0"/>
              <a:t> Matter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38940" y="6529832"/>
            <a:ext cx="2087160" cy="3291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Tuesday, September 29,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38940" y="6529832"/>
            <a:ext cx="2087160" cy="3291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Tuesday, September 29,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65288"/>
            <a:ext cx="7770813" cy="1468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2"/>
          </p:nvPr>
        </p:nvSpPr>
        <p:spPr>
          <a:xfrm>
            <a:off x="7707066" y="6356350"/>
            <a:ext cx="979734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64058-03F9-144F-9F7A-551FDE51C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92934"/>
                </a:solidFill>
                <a:latin typeface="PT Sans"/>
                <a:cs typeface="PT Sans"/>
              </a:defRPr>
            </a:lvl1pPr>
          </a:lstStyle>
          <a:p>
            <a:r>
              <a:rPr lang="nb-NO" dirty="0" smtClean="0"/>
              <a:t>Michael </a:t>
            </a:r>
            <a:r>
              <a:rPr lang="nb-NO" dirty="0" err="1" smtClean="0"/>
              <a:t>Lomnitz</a:t>
            </a:r>
            <a:r>
              <a:rPr lang="nb-NO" dirty="0" smtClean="0"/>
              <a:t>, </a:t>
            </a:r>
            <a:r>
              <a:rPr lang="nb-NO" dirty="0" err="1" smtClean="0"/>
              <a:t>Quark</a:t>
            </a:r>
            <a:r>
              <a:rPr lang="nb-NO" dirty="0" smtClean="0"/>
              <a:t> Matter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9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92934"/>
                </a:solidFill>
                <a:latin typeface="PT Sans"/>
                <a:cs typeface="PT Sans"/>
              </a:defRPr>
            </a:lvl1pPr>
          </a:lstStyle>
          <a:p>
            <a:r>
              <a:rPr lang="nb-NO" dirty="0" smtClean="0"/>
              <a:t>Michael </a:t>
            </a:r>
            <a:r>
              <a:rPr lang="nb-NO" dirty="0" err="1" smtClean="0"/>
              <a:t>Lomnitz</a:t>
            </a:r>
            <a:r>
              <a:rPr lang="nb-NO" dirty="0" smtClean="0"/>
              <a:t>, </a:t>
            </a:r>
            <a:r>
              <a:rPr lang="nb-NO" dirty="0" err="1" smtClean="0"/>
              <a:t>Quark</a:t>
            </a:r>
            <a:r>
              <a:rPr lang="nb-NO" dirty="0" smtClean="0"/>
              <a:t> Matter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38940" y="6529832"/>
            <a:ext cx="2087160" cy="3291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Tuesday, September 29,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38940" y="6529832"/>
            <a:ext cx="2087160" cy="3291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Tuesday, September 29, 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38940" y="6529832"/>
            <a:ext cx="2087160" cy="3291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Tuesday, September 29, 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92934"/>
                </a:solidFill>
                <a:latin typeface="PT Sans"/>
                <a:cs typeface="PT Sans"/>
              </a:defRPr>
            </a:lvl1pPr>
          </a:lstStyle>
          <a:p>
            <a:r>
              <a:rPr lang="nb-NO" dirty="0" smtClean="0"/>
              <a:t>Michael </a:t>
            </a:r>
            <a:r>
              <a:rPr lang="nb-NO" dirty="0" err="1" smtClean="0"/>
              <a:t>Lomnitz</a:t>
            </a:r>
            <a:r>
              <a:rPr lang="nb-NO" dirty="0" smtClean="0"/>
              <a:t>, </a:t>
            </a:r>
            <a:r>
              <a:rPr lang="nb-NO" dirty="0" err="1" smtClean="0"/>
              <a:t>Quark</a:t>
            </a:r>
            <a:r>
              <a:rPr lang="nb-NO" dirty="0" smtClean="0"/>
              <a:t> Matter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92934"/>
                </a:solidFill>
                <a:latin typeface="PT Sans"/>
                <a:cs typeface="PT Sans"/>
              </a:defRPr>
            </a:lvl1pPr>
          </a:lstStyle>
          <a:p>
            <a:r>
              <a:rPr lang="nb-NO" dirty="0" smtClean="0"/>
              <a:t>Michael </a:t>
            </a:r>
            <a:r>
              <a:rPr lang="nb-NO" dirty="0" err="1" smtClean="0"/>
              <a:t>Lomnitz</a:t>
            </a:r>
            <a:r>
              <a:rPr lang="nb-NO" dirty="0" smtClean="0"/>
              <a:t>, </a:t>
            </a:r>
            <a:r>
              <a:rPr lang="nb-NO" dirty="0" err="1" smtClean="0"/>
              <a:t>Quark</a:t>
            </a:r>
            <a:r>
              <a:rPr lang="nb-NO" dirty="0" smtClean="0"/>
              <a:t> Matter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38940" y="6529832"/>
            <a:ext cx="2087160" cy="3291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Tuesday, September 29, 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38940" y="6529832"/>
            <a:ext cx="2087160" cy="3291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Tuesday, September 29, 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31752"/>
            <a:ext cx="9143999" cy="920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89001"/>
            <a:ext cx="9144000" cy="527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92934"/>
                </a:solidFill>
                <a:latin typeface="PT Sans"/>
                <a:cs typeface="PT Sans"/>
              </a:defRPr>
            </a:lvl1pPr>
          </a:lstStyle>
          <a:p>
            <a:r>
              <a:rPr lang="nb-NO" dirty="0" smtClean="0"/>
              <a:t>Michael </a:t>
            </a:r>
            <a:r>
              <a:rPr lang="nb-NO" dirty="0" err="1" smtClean="0"/>
              <a:t>Lomnitz</a:t>
            </a:r>
            <a:r>
              <a:rPr lang="nb-NO" dirty="0" smtClean="0"/>
              <a:t>, </a:t>
            </a:r>
            <a:r>
              <a:rPr lang="nb-NO" dirty="0" err="1" smtClean="0"/>
              <a:t>Quark</a:t>
            </a:r>
            <a:r>
              <a:rPr lang="nb-NO" dirty="0" smtClean="0"/>
              <a:t> Matter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200" y="6528816"/>
            <a:ext cx="558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292934"/>
                </a:solidFill>
                <a:latin typeface="PT Sans"/>
                <a:cs typeface="PT Sans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1" y="6392579"/>
            <a:ext cx="1532340" cy="406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608541" y="6207351"/>
            <a:ext cx="1041399" cy="651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 spc="-100" baseline="0">
          <a:solidFill>
            <a:srgbClr val="3366FF"/>
          </a:solidFill>
          <a:latin typeface="PT Sans"/>
          <a:ea typeface="+mj-ea"/>
          <a:cs typeface="PT San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chemeClr val="tx1"/>
          </a:solidFill>
          <a:latin typeface="PT Sans"/>
          <a:ea typeface="+mn-ea"/>
          <a:cs typeface="PT San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chemeClr val="tx1"/>
          </a:solidFill>
          <a:latin typeface="PT Sans"/>
          <a:ea typeface="+mn-ea"/>
          <a:cs typeface="PT San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chemeClr val="tx1"/>
          </a:solidFill>
          <a:latin typeface="PT Sans"/>
          <a:ea typeface="+mn-ea"/>
          <a:cs typeface="PT San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PT Sans"/>
          <a:ea typeface="+mn-ea"/>
          <a:cs typeface="PT San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PT Sans"/>
          <a:ea typeface="+mn-ea"/>
          <a:cs typeface="PT San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0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508000" y="1907175"/>
            <a:ext cx="803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PT Sans"/>
                <a:cs typeface="PT Sans"/>
              </a:rPr>
              <a:t>Measurement of </a:t>
            </a:r>
            <a:r>
              <a:rPr lang="en-US" sz="2800" i="1" dirty="0" smtClean="0">
                <a:solidFill>
                  <a:srgbClr val="0000FF"/>
                </a:solidFill>
                <a:latin typeface="PT Sans"/>
                <a:cs typeface="PT Sans"/>
              </a:rPr>
              <a:t>D</a:t>
            </a:r>
            <a:r>
              <a:rPr lang="en-US" sz="2800" dirty="0">
                <a:solidFill>
                  <a:srgbClr val="0000FF"/>
                </a:solidFill>
                <a:latin typeface="PT Sans"/>
                <a:cs typeface="PT Sans"/>
              </a:rPr>
              <a:t>-</a:t>
            </a:r>
            <a:r>
              <a:rPr lang="en-US" sz="2800" dirty="0" smtClean="0">
                <a:solidFill>
                  <a:srgbClr val="0000FF"/>
                </a:solidFill>
                <a:latin typeface="PT Sans"/>
                <a:cs typeface="PT Sans"/>
              </a:rPr>
              <a:t>meson azimuthal anisotropy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PT Sans"/>
                <a:cs typeface="PT Sans"/>
              </a:rPr>
              <a:t>in </a:t>
            </a:r>
            <a:r>
              <a:rPr lang="en-US" sz="2800" dirty="0" err="1" smtClean="0">
                <a:solidFill>
                  <a:srgbClr val="0000FF"/>
                </a:solidFill>
                <a:latin typeface="PT Sans"/>
                <a:cs typeface="PT Sans"/>
              </a:rPr>
              <a:t>Au+Au</a:t>
            </a:r>
            <a:r>
              <a:rPr lang="en-US" sz="2800" dirty="0" smtClean="0">
                <a:solidFill>
                  <a:srgbClr val="0000FF"/>
                </a:solidFill>
                <a:latin typeface="PT Sans"/>
                <a:cs typeface="PT Sans"/>
              </a:rPr>
              <a:t> 200GeV collisions at RHIC</a:t>
            </a:r>
            <a:r>
              <a:rPr lang="en-US" sz="2800" baseline="-25000" dirty="0" smtClean="0">
                <a:solidFill>
                  <a:srgbClr val="0000FF"/>
                </a:solidFill>
                <a:latin typeface="PT Sans"/>
                <a:cs typeface="PT Sans"/>
              </a:rPr>
              <a:t> </a:t>
            </a:r>
            <a:endParaRPr lang="en-US" sz="2800" baseline="-25000" dirty="0">
              <a:solidFill>
                <a:srgbClr val="0000FF"/>
              </a:solidFill>
              <a:latin typeface="PT Sans"/>
              <a:cs typeface="PT San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3420082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T Sans"/>
                <a:cs typeface="PT Sans"/>
              </a:rPr>
              <a:t>Michael R. </a:t>
            </a:r>
            <a:r>
              <a:rPr lang="en-US" sz="2400" dirty="0" err="1" smtClean="0">
                <a:latin typeface="PT Sans"/>
                <a:cs typeface="PT Sans"/>
              </a:rPr>
              <a:t>Lomnitz</a:t>
            </a:r>
            <a:r>
              <a:rPr lang="en-US" sz="2400" dirty="0" smtClean="0">
                <a:latin typeface="PT Sans"/>
                <a:cs typeface="PT Sans"/>
              </a:rPr>
              <a:t> </a:t>
            </a:r>
          </a:p>
          <a:p>
            <a:pPr algn="ctr"/>
            <a:r>
              <a:rPr lang="en-US" dirty="0" smtClean="0">
                <a:latin typeface="PT Sans"/>
                <a:cs typeface="PT Sans"/>
              </a:rPr>
              <a:t>Kent State University</a:t>
            </a:r>
          </a:p>
          <a:p>
            <a:pPr algn="ctr"/>
            <a:r>
              <a:rPr lang="en-US" dirty="0" smtClean="0">
                <a:latin typeface="PT Sans"/>
                <a:cs typeface="PT Sans"/>
              </a:rPr>
              <a:t>Lawrence Berkeley National Laboratory</a:t>
            </a:r>
          </a:p>
          <a:p>
            <a:pPr algn="ctr"/>
            <a:endParaRPr lang="en-US" dirty="0" smtClean="0">
              <a:latin typeface="PT Sans"/>
              <a:cs typeface="PT Sans"/>
            </a:endParaRPr>
          </a:p>
          <a:p>
            <a:pPr algn="ctr"/>
            <a:r>
              <a:rPr lang="en-US" sz="2400" dirty="0" smtClean="0">
                <a:latin typeface="PT Sans"/>
                <a:cs typeface="PT Sans"/>
              </a:rPr>
              <a:t>for the STAR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320276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521" y="3657601"/>
            <a:ext cx="4320540" cy="2545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1" y="3657601"/>
            <a:ext cx="4330782" cy="25511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8952" y="787028"/>
            <a:ext cx="4911548" cy="2308324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Direct topological reconstruction through channel: </a:t>
            </a:r>
          </a:p>
          <a:p>
            <a:endParaRPr lang="en-US" dirty="0">
              <a:latin typeface="PT Sans"/>
              <a:cs typeface="PT Sans"/>
            </a:endParaRPr>
          </a:p>
          <a:p>
            <a:endParaRPr lang="en-US" dirty="0" smtClean="0">
              <a:latin typeface="PT Sans"/>
              <a:cs typeface="PT Sans"/>
            </a:endParaRPr>
          </a:p>
          <a:p>
            <a:endParaRPr lang="en-US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Yield in</a:t>
            </a:r>
            <a:r>
              <a:rPr lang="en-US" dirty="0">
                <a:latin typeface="PT Sans"/>
                <a:cs typeface="PT Sans"/>
              </a:rPr>
              <a:t> </a:t>
            </a:r>
            <a:r>
              <a:rPr lang="en-US" dirty="0" smtClean="0">
                <a:latin typeface="PT Sans"/>
                <a:cs typeface="PT Sans"/>
              </a:rPr>
              <a:t>plane and out of plane obtained following event plane method</a:t>
            </a:r>
          </a:p>
          <a:p>
            <a:endParaRPr lang="en-US" dirty="0" smtClean="0">
              <a:latin typeface="PT Sans"/>
              <a:cs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D</a:t>
            </a:r>
            <a:r>
              <a:rPr lang="en-US" sz="2400" baseline="30000" dirty="0" smtClean="0"/>
              <a:t>+/-</a:t>
            </a:r>
            <a:r>
              <a:rPr lang="en-US" sz="2400" dirty="0" smtClean="0"/>
              <a:t> reconstruction</a:t>
            </a:r>
            <a:endParaRPr lang="en-US" sz="2400" dirty="0"/>
          </a:p>
        </p:txBody>
      </p:sp>
      <p:sp>
        <p:nvSpPr>
          <p:cNvPr id="79" name="Footer Placeholder 78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dirty="0" err="1" smtClean="0"/>
              <a:t>Quark</a:t>
            </a:r>
            <a:r>
              <a:rPr lang="nb-NO" dirty="0" smtClean="0"/>
              <a:t> Matter 2015, Kobe, Japan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70824" y="6208715"/>
            <a:ext cx="2387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</a:t>
            </a:r>
            <a:r>
              <a:rPr lang="en-US" sz="1400" baseline="30000" dirty="0" smtClean="0"/>
              <a:t>+/- </a:t>
            </a:r>
            <a:r>
              <a:rPr lang="en-US" sz="1400" dirty="0" smtClean="0"/>
              <a:t>yield in and out of plane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645883" y="313642"/>
            <a:ext cx="2963365" cy="3130337"/>
            <a:chOff x="556105" y="224982"/>
            <a:chExt cx="6233208" cy="5447338"/>
          </a:xfrm>
        </p:grpSpPr>
        <p:sp>
          <p:nvSpPr>
            <p:cNvPr id="38" name="Oval 37"/>
            <p:cNvSpPr/>
            <p:nvPr/>
          </p:nvSpPr>
          <p:spPr>
            <a:xfrm>
              <a:off x="556105" y="4916253"/>
              <a:ext cx="569846" cy="56980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>
              <a:endCxn id="50" idx="3"/>
            </p:cNvCxnSpPr>
            <p:nvPr/>
          </p:nvCxnSpPr>
          <p:spPr>
            <a:xfrm flipV="1">
              <a:off x="846667" y="3296452"/>
              <a:ext cx="2684110" cy="19190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3093452" y="428484"/>
              <a:ext cx="976880" cy="2783901"/>
            </a:xfrm>
            <a:custGeom>
              <a:avLst/>
              <a:gdLst>
                <a:gd name="connsiteX0" fmla="*/ 0 w 976880"/>
                <a:gd name="connsiteY0" fmla="*/ 2783901 h 2783901"/>
                <a:gd name="connsiteX1" fmla="*/ 618691 w 976880"/>
                <a:gd name="connsiteY1" fmla="*/ 1660573 h 2783901"/>
                <a:gd name="connsiteX2" fmla="*/ 976880 w 976880"/>
                <a:gd name="connsiteY2" fmla="*/ 0 h 278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6880" h="2783901">
                  <a:moveTo>
                    <a:pt x="0" y="2783901"/>
                  </a:moveTo>
                  <a:cubicBezTo>
                    <a:pt x="227939" y="2454228"/>
                    <a:pt x="455878" y="2124556"/>
                    <a:pt x="618691" y="1660573"/>
                  </a:cubicBezTo>
                  <a:cubicBezTo>
                    <a:pt x="781504" y="1196590"/>
                    <a:pt x="976880" y="0"/>
                    <a:pt x="976880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679580" y="1665773"/>
              <a:ext cx="3109733" cy="2100135"/>
            </a:xfrm>
            <a:custGeom>
              <a:avLst/>
              <a:gdLst>
                <a:gd name="connsiteX0" fmla="*/ 0 w 3109733"/>
                <a:gd name="connsiteY0" fmla="*/ 2100135 h 2100135"/>
                <a:gd name="connsiteX1" fmla="*/ 1286225 w 3109733"/>
                <a:gd name="connsiteY1" fmla="*/ 993087 h 2100135"/>
                <a:gd name="connsiteX2" fmla="*/ 3109733 w 3109733"/>
                <a:gd name="connsiteY2" fmla="*/ 0 h 210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9733" h="2100135">
                  <a:moveTo>
                    <a:pt x="0" y="2100135"/>
                  </a:moveTo>
                  <a:cubicBezTo>
                    <a:pt x="383968" y="1721622"/>
                    <a:pt x="767936" y="1343109"/>
                    <a:pt x="1286225" y="993087"/>
                  </a:cubicBezTo>
                  <a:cubicBezTo>
                    <a:pt x="1804514" y="643065"/>
                    <a:pt x="2865513" y="151948"/>
                    <a:pt x="3109733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679580" y="224982"/>
              <a:ext cx="2051447" cy="2881581"/>
            </a:xfrm>
            <a:custGeom>
              <a:avLst/>
              <a:gdLst>
                <a:gd name="connsiteX0" fmla="*/ 0 w 2051447"/>
                <a:gd name="connsiteY0" fmla="*/ 2881581 h 2881581"/>
                <a:gd name="connsiteX1" fmla="*/ 993161 w 2051447"/>
                <a:gd name="connsiteY1" fmla="*/ 1628012 h 2881581"/>
                <a:gd name="connsiteX2" fmla="*/ 2051447 w 2051447"/>
                <a:gd name="connsiteY2" fmla="*/ 0 h 288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1447" h="2881581">
                  <a:moveTo>
                    <a:pt x="0" y="2881581"/>
                  </a:moveTo>
                  <a:cubicBezTo>
                    <a:pt x="325626" y="2494928"/>
                    <a:pt x="651253" y="2108275"/>
                    <a:pt x="993161" y="1628012"/>
                  </a:cubicBezTo>
                  <a:cubicBezTo>
                    <a:pt x="1335069" y="1147749"/>
                    <a:pt x="2051447" y="0"/>
                    <a:pt x="2051447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0" idx="0"/>
              <a:endCxn id="41" idx="0"/>
            </p:cNvCxnSpPr>
            <p:nvPr/>
          </p:nvCxnSpPr>
          <p:spPr>
            <a:xfrm>
              <a:off x="3093452" y="3212385"/>
              <a:ext cx="586128" cy="5535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664186" y="3091169"/>
              <a:ext cx="390752" cy="3416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42" idx="0"/>
            </p:cNvCxnSpPr>
            <p:nvPr/>
          </p:nvCxnSpPr>
          <p:spPr>
            <a:xfrm>
              <a:off x="3340485" y="2878667"/>
              <a:ext cx="339095" cy="2278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3431929" y="2926295"/>
              <a:ext cx="128351" cy="11709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795996" y="3195786"/>
              <a:ext cx="128351" cy="11709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1490133" y="243344"/>
              <a:ext cx="4689938" cy="5428976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327098" y="3422264"/>
              <a:ext cx="128351" cy="11709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511980" y="3196509"/>
              <a:ext cx="128351" cy="117091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0133" y="3765908"/>
              <a:ext cx="647700" cy="43180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62596" y="825500"/>
              <a:ext cx="533400" cy="43180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8862" y="546100"/>
              <a:ext cx="533400" cy="43180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06971" y="1667504"/>
              <a:ext cx="673100" cy="36830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22500" y="4216372"/>
              <a:ext cx="203200" cy="342900"/>
            </a:xfrm>
            <a:prstGeom prst="rect">
              <a:avLst/>
            </a:prstGeom>
          </p:spPr>
        </p:pic>
        <p:sp>
          <p:nvSpPr>
            <p:cNvPr id="56" name="Freeform 55"/>
            <p:cNvSpPr/>
            <p:nvPr/>
          </p:nvSpPr>
          <p:spPr>
            <a:xfrm>
              <a:off x="2709335" y="3894665"/>
              <a:ext cx="127000" cy="203200"/>
            </a:xfrm>
            <a:custGeom>
              <a:avLst/>
              <a:gdLst>
                <a:gd name="connsiteX0" fmla="*/ 0 w 127000"/>
                <a:gd name="connsiteY0" fmla="*/ 0 h 203200"/>
                <a:gd name="connsiteX1" fmla="*/ 25400 w 127000"/>
                <a:gd name="connsiteY1" fmla="*/ 143934 h 203200"/>
                <a:gd name="connsiteX2" fmla="*/ 127000 w 12700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000" h="203200">
                  <a:moveTo>
                    <a:pt x="0" y="0"/>
                  </a:moveTo>
                  <a:cubicBezTo>
                    <a:pt x="2116" y="55033"/>
                    <a:pt x="4233" y="110067"/>
                    <a:pt x="25400" y="143934"/>
                  </a:cubicBezTo>
                  <a:cubicBezTo>
                    <a:pt x="46567" y="177801"/>
                    <a:pt x="111478" y="198967"/>
                    <a:pt x="127000" y="203200"/>
                  </a:cubicBezTo>
                </a:path>
              </a:pathLst>
            </a:custGeom>
            <a:ln>
              <a:solidFill>
                <a:srgbClr val="59595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40036" y="5456143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18914" y="5430743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0500" y="1852759"/>
            <a:ext cx="2235200" cy="215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6452" y="1476051"/>
            <a:ext cx="12827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7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889000"/>
            <a:ext cx="5760720" cy="4145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D</a:t>
            </a:r>
            <a:r>
              <a:rPr lang="en-US" sz="2400" dirty="0" smtClean="0"/>
              <a:t> Meson v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9300" y="5033251"/>
            <a:ext cx="7658100" cy="1043363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i="1" dirty="0" smtClean="0">
                <a:latin typeface="PT Sans"/>
                <a:cs typeface="PT Sans"/>
              </a:rPr>
              <a:t>D</a:t>
            </a:r>
            <a:r>
              <a:rPr lang="en-US" baseline="30000" dirty="0" smtClean="0">
                <a:latin typeface="PT Sans"/>
                <a:cs typeface="PT Sans"/>
              </a:rPr>
              <a:t>0</a:t>
            </a:r>
            <a:r>
              <a:rPr lang="en-US" dirty="0" smtClean="0">
                <a:latin typeface="PT Sans"/>
                <a:cs typeface="PT Sans"/>
              </a:rPr>
              <a:t> azimuthal anisotropy significantly different from zero for </a:t>
            </a:r>
            <a:r>
              <a:rPr lang="en-US" dirty="0" err="1" smtClean="0">
                <a:latin typeface="PT Sans"/>
                <a:cs typeface="PT Sans"/>
              </a:rPr>
              <a:t>p</a:t>
            </a:r>
            <a:r>
              <a:rPr lang="en-US" baseline="-25000" dirty="0" err="1" smtClean="0">
                <a:latin typeface="PT Sans"/>
                <a:cs typeface="PT Sans"/>
              </a:rPr>
              <a:t>T</a:t>
            </a:r>
            <a:r>
              <a:rPr lang="en-US" dirty="0" smtClean="0">
                <a:latin typeface="PT Sans"/>
                <a:cs typeface="PT Sans"/>
              </a:rPr>
              <a:t> &gt; 2 </a:t>
            </a:r>
            <a:r>
              <a:rPr lang="en-US" dirty="0" err="1" smtClean="0">
                <a:latin typeface="PT Sans"/>
                <a:cs typeface="PT Sans"/>
              </a:rPr>
              <a:t>GeV</a:t>
            </a:r>
            <a:r>
              <a:rPr lang="en-US" dirty="0" smtClean="0">
                <a:latin typeface="PT Sans"/>
                <a:cs typeface="PT Sans"/>
              </a:rPr>
              <a:t>/c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latin typeface="PT Sans"/>
                <a:cs typeface="PT Sans"/>
              </a:rPr>
              <a:t>	</a:t>
            </a:r>
            <a:r>
              <a:rPr lang="en-US" sz="1600" dirty="0" smtClean="0">
                <a:latin typeface="PT Sans"/>
                <a:cs typeface="PT Sans"/>
              </a:rPr>
              <a:t>( </a:t>
            </a:r>
            <a:r>
              <a:rPr lang="en-US" sz="1600" dirty="0" smtClean="0">
                <a:latin typeface="Symbol" charset="2"/>
                <a:cs typeface="Symbol" charset="2"/>
              </a:rPr>
              <a:t>c</a:t>
            </a:r>
            <a:r>
              <a:rPr lang="en-US" sz="1600" baseline="30000" dirty="0" smtClean="0">
                <a:latin typeface="PT Sans"/>
                <a:cs typeface="PT Sans"/>
              </a:rPr>
              <a:t>2</a:t>
            </a:r>
            <a:r>
              <a:rPr lang="en-US" sz="1600" dirty="0">
                <a:latin typeface="PT Sans"/>
                <a:cs typeface="PT Sans"/>
              </a:rPr>
              <a:t>/</a:t>
            </a:r>
            <a:r>
              <a:rPr lang="en-US" sz="1600" dirty="0" err="1">
                <a:latin typeface="PT Sans"/>
                <a:cs typeface="PT Sans"/>
              </a:rPr>
              <a:t>n.d.f</a:t>
            </a:r>
            <a:r>
              <a:rPr lang="en-US" sz="1600" dirty="0">
                <a:latin typeface="PT Sans"/>
                <a:cs typeface="PT Sans"/>
              </a:rPr>
              <a:t>. = </a:t>
            </a:r>
            <a:r>
              <a:rPr lang="en-US" sz="1600" dirty="0" smtClean="0">
                <a:latin typeface="PT Sans"/>
                <a:cs typeface="PT Sans"/>
              </a:rPr>
              <a:t>17.5/4 )</a:t>
            </a:r>
            <a:endParaRPr lang="en-US" baseline="-25000" dirty="0" smtClean="0">
              <a:latin typeface="PT Sans"/>
              <a:cs typeface="PT Sans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latin typeface="PT Sans"/>
                <a:cs typeface="PT Sans"/>
              </a:rPr>
              <a:t>B-&gt;D feed down is negligible at RHIC energies (&lt;5% relative contribution)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7436" y="3985920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4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976" y="889000"/>
            <a:ext cx="5760720" cy="4145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D</a:t>
            </a:r>
            <a:r>
              <a:rPr lang="en-US" sz="2400" dirty="0" smtClean="0"/>
              <a:t> Meson </a:t>
            </a:r>
            <a:r>
              <a:rPr lang="en-US" sz="2400" i="1" dirty="0" smtClean="0"/>
              <a:t>v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49300" y="5037302"/>
            <a:ext cx="7658100" cy="92333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Good agreement between EP and </a:t>
            </a:r>
            <a:r>
              <a:rPr lang="en-US" dirty="0">
                <a:latin typeface="PT Sans"/>
                <a:cs typeface="PT Sans"/>
              </a:rPr>
              <a:t>2</a:t>
            </a:r>
            <a:r>
              <a:rPr lang="en-US" dirty="0" smtClean="0">
                <a:latin typeface="PT Sans"/>
                <a:cs typeface="PT Sans"/>
              </a:rPr>
              <a:t> PC methods</a:t>
            </a:r>
            <a:r>
              <a:rPr lang="en-US" dirty="0">
                <a:latin typeface="PT Sans"/>
                <a:cs typeface="PT Sans"/>
              </a:rPr>
              <a:t> </a:t>
            </a:r>
            <a:r>
              <a:rPr lang="en-US" dirty="0" smtClean="0">
                <a:latin typeface="PT Sans"/>
                <a:cs typeface="PT Sans"/>
              </a:rPr>
              <a:t>within systematics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PT Sans"/>
              <a:cs typeface="PT Sans"/>
            </a:endParaRPr>
          </a:p>
          <a:p>
            <a:endParaRPr lang="en-US" dirty="0" smtClean="0">
              <a:latin typeface="PT Sans"/>
              <a:cs typeface="PT San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88136" y="3961617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4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886253"/>
            <a:ext cx="5760720" cy="4145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D</a:t>
            </a:r>
            <a:r>
              <a:rPr lang="en-US" sz="2400" dirty="0" smtClean="0"/>
              <a:t> Meson </a:t>
            </a:r>
            <a:r>
              <a:rPr lang="en-US" sz="2400" i="1" dirty="0" smtClean="0"/>
              <a:t>v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49300" y="5044233"/>
            <a:ext cx="76581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>
                <a:latin typeface="PT Sans"/>
                <a:cs typeface="PT Sans"/>
              </a:rPr>
              <a:t>D</a:t>
            </a:r>
            <a:r>
              <a:rPr lang="en-US" baseline="30000" dirty="0" smtClean="0">
                <a:latin typeface="PT Sans"/>
                <a:cs typeface="PT Sans"/>
              </a:rPr>
              <a:t>+/-</a:t>
            </a:r>
            <a:r>
              <a:rPr lang="en-US" dirty="0" smtClean="0">
                <a:latin typeface="PT Sans"/>
                <a:cs typeface="PT Sans"/>
              </a:rPr>
              <a:t> </a:t>
            </a:r>
            <a:r>
              <a:rPr lang="en-US" i="1" dirty="0" smtClean="0">
                <a:latin typeface="PT Sans"/>
                <a:cs typeface="PT Sans"/>
              </a:rPr>
              <a:t>v</a:t>
            </a:r>
            <a:r>
              <a:rPr lang="en-US" baseline="-25000" dirty="0" smtClean="0">
                <a:latin typeface="PT Sans"/>
                <a:cs typeface="PT Sans"/>
              </a:rPr>
              <a:t>2 </a:t>
            </a:r>
            <a:r>
              <a:rPr lang="en-US" dirty="0" smtClean="0">
                <a:latin typeface="PT Sans"/>
                <a:cs typeface="PT Sans"/>
              </a:rPr>
              <a:t>compatible with </a:t>
            </a:r>
            <a:r>
              <a:rPr lang="en-US" i="1" dirty="0" smtClean="0">
                <a:latin typeface="PT Sans"/>
                <a:cs typeface="PT Sans"/>
              </a:rPr>
              <a:t>D</a:t>
            </a:r>
            <a:r>
              <a:rPr lang="en-US" baseline="30000" dirty="0" smtClean="0">
                <a:latin typeface="PT Sans"/>
                <a:cs typeface="PT Sans"/>
              </a:rPr>
              <a:t>0</a:t>
            </a:r>
            <a:r>
              <a:rPr lang="en-US" dirty="0" smtClean="0">
                <a:latin typeface="PT Sans"/>
                <a:cs typeface="PT Sans"/>
              </a:rPr>
              <a:t> albeit within large error bars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PT Sans"/>
              <a:cs typeface="PT Sans"/>
            </a:endParaRPr>
          </a:p>
          <a:p>
            <a:endParaRPr lang="en-US" baseline="-25000" dirty="0">
              <a:latin typeface="PT Sans"/>
              <a:cs typeface="PT San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dirty="0" err="1" smtClean="0"/>
              <a:t>Quark</a:t>
            </a:r>
            <a:r>
              <a:rPr lang="nb-NO" dirty="0" smtClean="0"/>
              <a:t> Matter 2015, Kobe,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72336" y="4011320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1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887672"/>
            <a:ext cx="5760720" cy="4145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Comparison to experiment</a:t>
            </a:r>
            <a:endParaRPr lang="en-US" sz="2400" baseline="-25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9300" y="5058352"/>
            <a:ext cx="7658100" cy="800219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>
                <a:latin typeface="PT Sans"/>
                <a:cs typeface="PT Sans"/>
              </a:rPr>
              <a:t>D</a:t>
            </a:r>
            <a:r>
              <a:rPr lang="en-US" baseline="30000" dirty="0" smtClean="0">
                <a:latin typeface="PT Sans"/>
                <a:cs typeface="PT Sans"/>
              </a:rPr>
              <a:t>0 </a:t>
            </a:r>
            <a:r>
              <a:rPr lang="en-US" dirty="0" smtClean="0">
                <a:latin typeface="PT Sans"/>
                <a:cs typeface="PT Sans"/>
              </a:rPr>
              <a:t>v</a:t>
            </a:r>
            <a:r>
              <a:rPr lang="en-US" baseline="-25000" dirty="0" smtClean="0">
                <a:latin typeface="PT Sans"/>
                <a:cs typeface="PT Sans"/>
              </a:rPr>
              <a:t>2 </a:t>
            </a:r>
            <a:r>
              <a:rPr lang="en-US" dirty="0" smtClean="0">
                <a:latin typeface="PT Sans"/>
                <a:cs typeface="PT Sans"/>
              </a:rPr>
              <a:t>is below light hadrons for 1 &lt; </a:t>
            </a:r>
            <a:r>
              <a:rPr lang="en-US" dirty="0" err="1" smtClean="0">
                <a:latin typeface="PT Sans"/>
                <a:cs typeface="PT Sans"/>
              </a:rPr>
              <a:t>p</a:t>
            </a:r>
            <a:r>
              <a:rPr lang="en-US" baseline="-25000" dirty="0" err="1" smtClean="0">
                <a:latin typeface="PT Sans"/>
                <a:cs typeface="PT Sans"/>
              </a:rPr>
              <a:t>T</a:t>
            </a:r>
            <a:r>
              <a:rPr lang="en-US" dirty="0" smtClean="0">
                <a:latin typeface="PT Sans"/>
                <a:cs typeface="PT Sans"/>
              </a:rPr>
              <a:t> &lt; </a:t>
            </a:r>
            <a:r>
              <a:rPr lang="en-US" dirty="0">
                <a:latin typeface="PT Sans"/>
                <a:cs typeface="PT Sans"/>
              </a:rPr>
              <a:t>4</a:t>
            </a:r>
            <a:r>
              <a:rPr lang="en-US" dirty="0" smtClean="0">
                <a:latin typeface="PT Sans"/>
                <a:cs typeface="PT Sans"/>
              </a:rPr>
              <a:t> </a:t>
            </a:r>
            <a:r>
              <a:rPr lang="en-US" dirty="0" err="1" smtClean="0">
                <a:latin typeface="PT Sans"/>
                <a:cs typeface="PT Sans"/>
              </a:rPr>
              <a:t>GeV</a:t>
            </a:r>
            <a:r>
              <a:rPr lang="en-US" dirty="0" smtClean="0">
                <a:latin typeface="PT Sans"/>
                <a:cs typeface="PT Sans"/>
              </a:rPr>
              <a:t>/c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PT Sans"/>
                <a:cs typeface="PT Sans"/>
              </a:rPr>
              <a:t>( </a:t>
            </a:r>
            <a:r>
              <a:rPr lang="en-US" sz="1600" dirty="0">
                <a:latin typeface="Symbol" charset="2"/>
                <a:cs typeface="Symbol" charset="2"/>
              </a:rPr>
              <a:t>c</a:t>
            </a:r>
            <a:r>
              <a:rPr lang="en-US" sz="1600" baseline="30000" dirty="0">
                <a:latin typeface="PT Sans"/>
                <a:cs typeface="PT Sans"/>
              </a:rPr>
              <a:t>2</a:t>
            </a:r>
            <a:r>
              <a:rPr lang="en-US" sz="1600" dirty="0">
                <a:latin typeface="PT Sans"/>
                <a:cs typeface="PT Sans"/>
              </a:rPr>
              <a:t>/</a:t>
            </a:r>
            <a:r>
              <a:rPr lang="en-US" sz="1600" dirty="0" err="1">
                <a:latin typeface="PT Sans"/>
                <a:cs typeface="PT Sans"/>
              </a:rPr>
              <a:t>n.d.f</a:t>
            </a:r>
            <a:r>
              <a:rPr lang="en-US" sz="1600" dirty="0">
                <a:latin typeface="PT Sans"/>
                <a:cs typeface="PT Sans"/>
              </a:rPr>
              <a:t>. = </a:t>
            </a:r>
            <a:r>
              <a:rPr lang="en-US" sz="1600" dirty="0" smtClean="0">
                <a:latin typeface="PT Sans"/>
                <a:cs typeface="PT Sans"/>
              </a:rPr>
              <a:t>9.6/</a:t>
            </a:r>
            <a:r>
              <a:rPr lang="en-US" sz="1600" dirty="0">
                <a:latin typeface="PT Sans"/>
                <a:cs typeface="PT Sans"/>
              </a:rPr>
              <a:t>3</a:t>
            </a:r>
            <a:r>
              <a:rPr lang="en-US" sz="1600" dirty="0" smtClean="0">
                <a:latin typeface="PT Sans"/>
                <a:cs typeface="PT Sans"/>
              </a:rPr>
              <a:t> )</a:t>
            </a:r>
            <a:endParaRPr lang="en-US" sz="1600" baseline="-25000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baseline="-25000" dirty="0">
              <a:latin typeface="PT Sans"/>
              <a:cs typeface="PT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336" y="4024020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388101" y="6040969"/>
            <a:ext cx="2590799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r>
              <a:rPr lang="en-US" sz="1400" dirty="0" smtClean="0">
                <a:latin typeface="PT Serif"/>
                <a:cs typeface="PT Serif"/>
              </a:rPr>
              <a:t>STAR:PRC 77 (2008) 54901</a:t>
            </a:r>
            <a:endParaRPr lang="en-US" sz="1400" dirty="0">
              <a:latin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260635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415" y="0"/>
            <a:ext cx="4680585" cy="3368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415" y="3253740"/>
            <a:ext cx="4680585" cy="3425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752"/>
            <a:ext cx="4594859" cy="9207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Model comparison: TAMU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3200" y="1003300"/>
            <a:ext cx="3822700" cy="412420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Full T-matrix treatment, non-</a:t>
            </a:r>
            <a:r>
              <a:rPr lang="en-US" dirty="0" err="1" smtClean="0">
                <a:latin typeface="PT Sans"/>
                <a:cs typeface="PT Sans"/>
              </a:rPr>
              <a:t>perturbative</a:t>
            </a:r>
            <a:r>
              <a:rPr lang="en-US" dirty="0" smtClean="0">
                <a:latin typeface="PT Sans"/>
                <a:cs typeface="PT Sans"/>
              </a:rPr>
              <a:t> model with internal energy potential</a:t>
            </a:r>
          </a:p>
          <a:p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Diffusion coefficient extracted from calculation 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>
                <a:latin typeface="PT Sans"/>
                <a:cs typeface="PT Sans"/>
              </a:rPr>
              <a:t>T x D  = 2-</a:t>
            </a:r>
            <a:r>
              <a:rPr lang="en-US" dirty="0">
                <a:latin typeface="PT Sans"/>
                <a:cs typeface="PT Sans"/>
              </a:rPr>
              <a:t>7</a:t>
            </a:r>
            <a:r>
              <a:rPr lang="en-US" dirty="0" smtClean="0">
                <a:latin typeface="PT Sans"/>
                <a:cs typeface="PT Sans"/>
              </a:rPr>
              <a:t> </a:t>
            </a:r>
            <a:endParaRPr lang="en-US" dirty="0">
              <a:latin typeface="PT Sans"/>
              <a:cs typeface="PT Sans"/>
            </a:endParaRPr>
          </a:p>
          <a:p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Good agreement with </a:t>
            </a:r>
            <a:r>
              <a:rPr lang="en-US" i="1" dirty="0" smtClean="0">
                <a:latin typeface="PT Sans"/>
                <a:cs typeface="PT Sans"/>
              </a:rPr>
              <a:t>D</a:t>
            </a:r>
            <a:r>
              <a:rPr lang="en-US" i="1" baseline="30000" dirty="0" smtClean="0">
                <a:latin typeface="PT Sans"/>
                <a:cs typeface="PT Sans"/>
              </a:rPr>
              <a:t>0</a:t>
            </a:r>
            <a:r>
              <a:rPr lang="en-US" baseline="30000" dirty="0" smtClean="0">
                <a:latin typeface="PT Sans"/>
                <a:cs typeface="PT Sans"/>
              </a:rPr>
              <a:t> </a:t>
            </a:r>
            <a:r>
              <a:rPr lang="en-US" dirty="0" smtClean="0">
                <a:latin typeface="PT Sans"/>
                <a:cs typeface="PT Sans"/>
              </a:rPr>
              <a:t>meson v</a:t>
            </a:r>
            <a:r>
              <a:rPr lang="en-US" baseline="-25000" dirty="0" smtClean="0">
                <a:latin typeface="PT Sans"/>
                <a:cs typeface="PT Sans"/>
              </a:rPr>
              <a:t>2 </a:t>
            </a:r>
            <a:r>
              <a:rPr lang="en-US" dirty="0" smtClean="0">
                <a:latin typeface="PT Sans"/>
                <a:cs typeface="PT Sans"/>
              </a:rPr>
              <a:t>at low </a:t>
            </a:r>
            <a:r>
              <a:rPr lang="en-US" dirty="0" err="1" smtClean="0">
                <a:latin typeface="PT Sans"/>
                <a:cs typeface="PT Sans"/>
              </a:rPr>
              <a:t>p</a:t>
            </a:r>
            <a:r>
              <a:rPr lang="en-US" baseline="-25000" dirty="0" err="1" smtClean="0">
                <a:latin typeface="PT Sans"/>
                <a:cs typeface="PT Sans"/>
              </a:rPr>
              <a:t>T</a:t>
            </a:r>
            <a:r>
              <a:rPr lang="en-US" dirty="0" smtClean="0">
                <a:latin typeface="PT Sans"/>
                <a:cs typeface="PT Sans"/>
              </a:rPr>
              <a:t>, data favors model including c quark diffusion in the medium</a:t>
            </a:r>
          </a:p>
          <a:p>
            <a:pPr lvl="1"/>
            <a:r>
              <a:rPr lang="en-US" sz="1600" dirty="0" smtClean="0">
                <a:latin typeface="PT Sans"/>
                <a:cs typeface="PT Sans"/>
              </a:rPr>
              <a:t>( w/ c diff. </a:t>
            </a:r>
            <a:r>
              <a:rPr lang="en-US" sz="1600" dirty="0" smtClean="0">
                <a:latin typeface="Symbol" charset="2"/>
                <a:cs typeface="Symbol" charset="2"/>
              </a:rPr>
              <a:t>c</a:t>
            </a:r>
            <a:r>
              <a:rPr lang="en-US" sz="1600" baseline="30000" dirty="0" smtClean="0">
                <a:latin typeface="PT Sans"/>
                <a:cs typeface="PT Sans"/>
              </a:rPr>
              <a:t>2</a:t>
            </a:r>
            <a:r>
              <a:rPr lang="en-US" sz="1600" dirty="0" smtClean="0">
                <a:latin typeface="PT Sans"/>
                <a:cs typeface="PT Sans"/>
              </a:rPr>
              <a:t>/</a:t>
            </a:r>
            <a:r>
              <a:rPr lang="en-US" sz="1600" dirty="0" err="1" smtClean="0">
                <a:latin typeface="PT Sans"/>
                <a:cs typeface="PT Sans"/>
              </a:rPr>
              <a:t>n.d.f</a:t>
            </a:r>
            <a:r>
              <a:rPr lang="en-US" sz="1600" dirty="0" smtClean="0">
                <a:latin typeface="PT Sans"/>
                <a:cs typeface="PT Sans"/>
              </a:rPr>
              <a:t>. = 1.8/5 )</a:t>
            </a:r>
          </a:p>
          <a:p>
            <a:pPr lvl="1"/>
            <a:r>
              <a:rPr lang="en-US" sz="1600" dirty="0" smtClean="0">
                <a:latin typeface="PT Sans"/>
                <a:cs typeface="PT Sans"/>
              </a:rPr>
              <a:t>( w/o </a:t>
            </a:r>
            <a:r>
              <a:rPr lang="en-US" sz="1600" dirty="0">
                <a:latin typeface="PT Sans"/>
                <a:cs typeface="PT Sans"/>
              </a:rPr>
              <a:t>c diff. </a:t>
            </a:r>
            <a:r>
              <a:rPr lang="en-US" sz="1600" dirty="0">
                <a:latin typeface="Symbol" charset="2"/>
                <a:cs typeface="Symbol" charset="2"/>
              </a:rPr>
              <a:t>c</a:t>
            </a:r>
            <a:r>
              <a:rPr lang="en-US" sz="1600" baseline="30000" dirty="0">
                <a:latin typeface="PT Sans"/>
                <a:cs typeface="PT Sans"/>
              </a:rPr>
              <a:t>2</a:t>
            </a:r>
            <a:r>
              <a:rPr lang="en-US" sz="1600" dirty="0">
                <a:latin typeface="PT Sans"/>
                <a:cs typeface="PT Sans"/>
              </a:rPr>
              <a:t>/</a:t>
            </a:r>
            <a:r>
              <a:rPr lang="en-US" sz="1600" dirty="0" err="1">
                <a:latin typeface="PT Sans"/>
                <a:cs typeface="PT Sans"/>
              </a:rPr>
              <a:t>n.d.f</a:t>
            </a:r>
            <a:r>
              <a:rPr lang="en-US" sz="1600" dirty="0">
                <a:latin typeface="PT Sans"/>
                <a:cs typeface="PT Sans"/>
              </a:rPr>
              <a:t>. = </a:t>
            </a:r>
            <a:r>
              <a:rPr lang="en-US" sz="1600" dirty="0" smtClean="0">
                <a:latin typeface="PT Sans"/>
                <a:cs typeface="PT Sans"/>
              </a:rPr>
              <a:t>7.4/</a:t>
            </a:r>
            <a:r>
              <a:rPr lang="en-US" sz="1600" dirty="0">
                <a:latin typeface="PT Sans"/>
                <a:cs typeface="PT Sans"/>
              </a:rPr>
              <a:t>5 </a:t>
            </a:r>
            <a:r>
              <a:rPr lang="en-US" sz="1600" dirty="0" smtClean="0">
                <a:latin typeface="PT Sans"/>
                <a:cs typeface="PT Sans"/>
              </a:rPr>
              <a:t>)</a:t>
            </a:r>
          </a:p>
          <a:p>
            <a:pPr algn="ctr"/>
            <a:r>
              <a:rPr lang="en-US" sz="1600" i="1" dirty="0" smtClean="0">
                <a:latin typeface="PT Sans"/>
                <a:cs typeface="PT Sans"/>
              </a:rPr>
              <a:t>- </a:t>
            </a:r>
            <a:r>
              <a:rPr lang="en-US" sz="1600" i="1" dirty="0" smtClean="0">
                <a:latin typeface="Symbol" charset="2"/>
                <a:cs typeface="Symbol" charset="2"/>
              </a:rPr>
              <a:t>c</a:t>
            </a:r>
            <a:r>
              <a:rPr lang="en-US" sz="1600" i="1" baseline="30000" dirty="0" smtClean="0">
                <a:latin typeface="Symbol" charset="2"/>
                <a:cs typeface="Symbol" charset="2"/>
              </a:rPr>
              <a:t>2 </a:t>
            </a:r>
            <a:r>
              <a:rPr lang="en-US" sz="1600" i="1" dirty="0">
                <a:latin typeface="PT Sans"/>
                <a:cs typeface="PT Sans"/>
              </a:rPr>
              <a:t>tests done to v</a:t>
            </a:r>
            <a:r>
              <a:rPr lang="en-US" sz="1600" i="1" baseline="-25000" dirty="0">
                <a:latin typeface="PT Sans"/>
                <a:cs typeface="PT Sans"/>
              </a:rPr>
              <a:t>2</a:t>
            </a:r>
          </a:p>
          <a:p>
            <a:pPr lvl="1"/>
            <a:endParaRPr lang="en-US" sz="1600" dirty="0" smtClean="0">
              <a:latin typeface="PT Sans"/>
              <a:cs typeface="PT San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9400" y="5638800"/>
            <a:ext cx="4019049" cy="523220"/>
          </a:xfrm>
          <a:prstGeom prst="rect">
            <a:avLst/>
          </a:prstGeom>
          <a:noFill/>
          <a:ln>
            <a:solidFill>
              <a:srgbClr val="292934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>
                <a:latin typeface="PT Sans"/>
                <a:cs typeface="PT Sans"/>
              </a:rPr>
              <a:t>Theory: arXiv:1506.03981 (2015) &amp; private comm.</a:t>
            </a:r>
          </a:p>
          <a:p>
            <a:pPr marL="0" lvl="1"/>
            <a:r>
              <a:rPr lang="en-US" sz="1400" dirty="0" smtClean="0">
                <a:latin typeface="PT Sans"/>
                <a:cs typeface="PT Sans"/>
              </a:rPr>
              <a:t>STAR: PRL </a:t>
            </a:r>
            <a:r>
              <a:rPr lang="en-US" sz="1400" dirty="0">
                <a:latin typeface="PT Sans"/>
                <a:cs typeface="PT Sans"/>
              </a:rPr>
              <a:t>113 (2014) </a:t>
            </a:r>
            <a:r>
              <a:rPr lang="en-US" sz="1400" dirty="0" smtClean="0">
                <a:latin typeface="PT Sans"/>
                <a:cs typeface="PT Sans"/>
              </a:rPr>
              <a:t>142301</a:t>
            </a:r>
            <a:endParaRPr lang="en-US" sz="1400" dirty="0">
              <a:latin typeface="PT Sans"/>
              <a:cs typeface="PT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1936" y="2500020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672" y="5827420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4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415" y="3253740"/>
            <a:ext cx="4680585" cy="3425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415" y="0"/>
            <a:ext cx="4680585" cy="3368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752"/>
            <a:ext cx="4594859" cy="9207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Model comparison: SUBATECH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175127"/>
            <a:ext cx="3784600" cy="3970318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PT Sans"/>
                <a:cs typeface="PT Sans"/>
              </a:rPr>
              <a:t>pQCD+HTL</a:t>
            </a:r>
            <a:r>
              <a:rPr lang="en-US" dirty="0" smtClean="0">
                <a:latin typeface="PT Sans"/>
                <a:cs typeface="PT Sans"/>
              </a:rPr>
              <a:t> calculation with latest EPOS3 initial conditions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Diffusion coefficient extracted from </a:t>
            </a:r>
            <a:r>
              <a:rPr lang="en-US" dirty="0">
                <a:latin typeface="PT Sans"/>
                <a:cs typeface="PT Sans"/>
              </a:rPr>
              <a:t>calculations  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>
                <a:latin typeface="PT Sans"/>
                <a:cs typeface="PT Sans"/>
              </a:rPr>
              <a:t>T x D ~ </a:t>
            </a:r>
            <a:r>
              <a:rPr lang="en-US" dirty="0" smtClean="0">
                <a:latin typeface="PT Sans"/>
                <a:cs typeface="PT Sans"/>
              </a:rPr>
              <a:t>2-4</a:t>
            </a:r>
          </a:p>
          <a:p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Good agreement </a:t>
            </a:r>
            <a:r>
              <a:rPr lang="en-US" dirty="0">
                <a:latin typeface="PT Sans"/>
                <a:cs typeface="PT Sans"/>
              </a:rPr>
              <a:t>between model and experiment</a:t>
            </a:r>
            <a:r>
              <a:rPr lang="en-US" dirty="0" smtClean="0">
                <a:latin typeface="PT Sans"/>
                <a:cs typeface="PT Sans"/>
              </a:rPr>
              <a:t> for both </a:t>
            </a:r>
            <a:r>
              <a:rPr lang="en-US" i="1" dirty="0" smtClean="0">
                <a:latin typeface="PT Sans"/>
                <a:cs typeface="PT Sans"/>
              </a:rPr>
              <a:t>v</a:t>
            </a:r>
            <a:r>
              <a:rPr lang="en-US" baseline="-25000" dirty="0" smtClean="0">
                <a:latin typeface="PT Sans"/>
                <a:cs typeface="PT Sans"/>
              </a:rPr>
              <a:t>2</a:t>
            </a:r>
            <a:r>
              <a:rPr lang="en-US" dirty="0" smtClean="0">
                <a:latin typeface="PT Sans"/>
                <a:cs typeface="PT Sans"/>
              </a:rPr>
              <a:t> and R</a:t>
            </a:r>
            <a:r>
              <a:rPr lang="en-US" baseline="-25000" dirty="0" smtClean="0">
                <a:latin typeface="PT Sans"/>
                <a:cs typeface="PT Sans"/>
              </a:rPr>
              <a:t>AA</a:t>
            </a:r>
            <a:r>
              <a:rPr lang="en-US" dirty="0">
                <a:latin typeface="PT Sans"/>
                <a:cs typeface="PT Sans"/>
              </a:rPr>
              <a:t> </a:t>
            </a:r>
            <a:r>
              <a:rPr lang="en-US" dirty="0" smtClean="0">
                <a:latin typeface="PT Sans"/>
                <a:cs typeface="PT Sans"/>
              </a:rPr>
              <a:t>in entire </a:t>
            </a:r>
            <a:r>
              <a:rPr lang="en-US" dirty="0" err="1" smtClean="0">
                <a:latin typeface="PT Sans"/>
                <a:cs typeface="PT Sans"/>
              </a:rPr>
              <a:t>p</a:t>
            </a:r>
            <a:r>
              <a:rPr lang="en-US" baseline="-25000" dirty="0" err="1" smtClean="0">
                <a:latin typeface="PT Sans"/>
                <a:cs typeface="PT Sans"/>
              </a:rPr>
              <a:t>T</a:t>
            </a:r>
            <a:r>
              <a:rPr lang="en-US" dirty="0" smtClean="0">
                <a:latin typeface="PT Sans"/>
                <a:cs typeface="PT Sans"/>
              </a:rPr>
              <a:t> range</a:t>
            </a:r>
          </a:p>
          <a:p>
            <a:pPr lvl="1"/>
            <a:r>
              <a:rPr lang="en-US" sz="1600" dirty="0">
                <a:latin typeface="PT Sans"/>
                <a:cs typeface="PT Sans"/>
              </a:rPr>
              <a:t>( </a:t>
            </a:r>
            <a:r>
              <a:rPr lang="en-US" sz="1600" dirty="0">
                <a:latin typeface="Symbol" charset="2"/>
                <a:cs typeface="Symbol" charset="2"/>
              </a:rPr>
              <a:t>c</a:t>
            </a:r>
            <a:r>
              <a:rPr lang="en-US" sz="1600" baseline="30000" dirty="0">
                <a:latin typeface="PT Sans"/>
                <a:cs typeface="PT Sans"/>
              </a:rPr>
              <a:t>2</a:t>
            </a:r>
            <a:r>
              <a:rPr lang="en-US" sz="1600" dirty="0">
                <a:latin typeface="PT Sans"/>
                <a:cs typeface="PT Sans"/>
              </a:rPr>
              <a:t>/</a:t>
            </a:r>
            <a:r>
              <a:rPr lang="en-US" sz="1600" dirty="0" err="1">
                <a:latin typeface="PT Sans"/>
                <a:cs typeface="PT Sans"/>
              </a:rPr>
              <a:t>n.d.f</a:t>
            </a:r>
            <a:r>
              <a:rPr lang="en-US" sz="1600" dirty="0">
                <a:latin typeface="PT Sans"/>
                <a:cs typeface="PT Sans"/>
              </a:rPr>
              <a:t>. = </a:t>
            </a:r>
            <a:r>
              <a:rPr lang="en-US" sz="1600" dirty="0" smtClean="0">
                <a:latin typeface="PT Sans"/>
                <a:cs typeface="PT Sans"/>
              </a:rPr>
              <a:t>2.8/</a:t>
            </a:r>
            <a:r>
              <a:rPr lang="en-US" sz="1600" dirty="0">
                <a:latin typeface="PT Sans"/>
                <a:cs typeface="PT Sans"/>
              </a:rPr>
              <a:t>5 </a:t>
            </a:r>
            <a:r>
              <a:rPr lang="en-US" sz="1600" dirty="0" smtClean="0">
                <a:latin typeface="PT Sans"/>
                <a:cs typeface="PT Sans"/>
              </a:rPr>
              <a:t>)</a:t>
            </a:r>
          </a:p>
          <a:p>
            <a:pPr lvl="1" algn="ctr"/>
            <a:r>
              <a:rPr lang="en-US" sz="1600" i="1" dirty="0">
                <a:latin typeface="PT Sans"/>
                <a:cs typeface="PT Sans"/>
              </a:rPr>
              <a:t>- </a:t>
            </a:r>
            <a:r>
              <a:rPr lang="en-US" sz="1600" i="1" dirty="0">
                <a:latin typeface="Symbol" charset="2"/>
                <a:cs typeface="Symbol" charset="2"/>
              </a:rPr>
              <a:t>c</a:t>
            </a:r>
            <a:r>
              <a:rPr lang="en-US" sz="1600" i="1" baseline="30000" dirty="0">
                <a:latin typeface="Symbol" charset="2"/>
                <a:cs typeface="Symbol" charset="2"/>
              </a:rPr>
              <a:t>2 </a:t>
            </a:r>
            <a:r>
              <a:rPr lang="en-US" sz="1600" i="1" dirty="0">
                <a:latin typeface="PT Sans"/>
                <a:cs typeface="PT Sans"/>
              </a:rPr>
              <a:t>tests done to v</a:t>
            </a:r>
            <a:r>
              <a:rPr lang="en-US" sz="1600" i="1" baseline="-25000" dirty="0">
                <a:latin typeface="PT Sans"/>
                <a:cs typeface="PT Sans"/>
              </a:rPr>
              <a:t>2</a:t>
            </a:r>
          </a:p>
          <a:p>
            <a:pPr lvl="1"/>
            <a:endParaRPr lang="en-US" sz="1600" dirty="0">
              <a:latin typeface="PT Sans"/>
              <a:cs typeface="PT Sans"/>
            </a:endParaRPr>
          </a:p>
          <a:p>
            <a:endParaRPr lang="en-US" baseline="-25000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baseline="-25000" dirty="0">
              <a:latin typeface="PT Sans"/>
              <a:cs typeface="PT San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9400" y="5549900"/>
            <a:ext cx="4019049" cy="523220"/>
          </a:xfrm>
          <a:prstGeom prst="rect">
            <a:avLst/>
          </a:prstGeom>
          <a:noFill/>
          <a:ln>
            <a:solidFill>
              <a:srgbClr val="292934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>
                <a:solidFill>
                  <a:srgbClr val="292934"/>
                </a:solidFill>
                <a:latin typeface="PT Sans"/>
                <a:cs typeface="PT Sans"/>
              </a:rPr>
              <a:t>Theory: arXiv:1506.03981 (2015) &amp; private comm.</a:t>
            </a:r>
          </a:p>
          <a:p>
            <a:pPr marL="0" lvl="1"/>
            <a:r>
              <a:rPr lang="en-US" sz="1400" dirty="0" smtClean="0">
                <a:latin typeface="PT Sans"/>
                <a:cs typeface="PT Sans"/>
              </a:rPr>
              <a:t>STAR: </a:t>
            </a:r>
            <a:r>
              <a:rPr lang="en-US" sz="1400" dirty="0">
                <a:latin typeface="PT Sans"/>
                <a:cs typeface="PT Sans"/>
              </a:rPr>
              <a:t>PRL 113 (2014) </a:t>
            </a:r>
            <a:r>
              <a:rPr lang="en-US" sz="1400" dirty="0" smtClean="0">
                <a:latin typeface="PT Sans"/>
                <a:cs typeface="PT Sans"/>
              </a:rPr>
              <a:t>142301</a:t>
            </a:r>
            <a:endParaRPr lang="en-US" sz="1400" dirty="0">
              <a:latin typeface="PT Sans"/>
              <a:cs typeface="PT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1936" y="2500020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8672" y="5840120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92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415" y="3253740"/>
            <a:ext cx="4680585" cy="342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55" y="0"/>
            <a:ext cx="4680585" cy="3368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752"/>
            <a:ext cx="4594859" cy="9207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Model comparison: Duke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3200" y="1295400"/>
            <a:ext cx="3810000" cy="387798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Diffusion coefficient is a free parameter, fixed by fitting to R</a:t>
            </a:r>
            <a:r>
              <a:rPr lang="en-US" baseline="-25000" dirty="0" smtClean="0">
                <a:latin typeface="PT Sans"/>
                <a:cs typeface="PT Sans"/>
              </a:rPr>
              <a:t>AA</a:t>
            </a:r>
            <a:r>
              <a:rPr lang="en-US" dirty="0" smtClean="0">
                <a:latin typeface="PT Sans"/>
                <a:cs typeface="PT Sans"/>
              </a:rPr>
              <a:t> at high </a:t>
            </a:r>
            <a:r>
              <a:rPr lang="en-US" dirty="0" err="1" smtClean="0">
                <a:latin typeface="PT Sans"/>
                <a:cs typeface="PT Sans"/>
              </a:rPr>
              <a:t>p</a:t>
            </a:r>
            <a:r>
              <a:rPr lang="en-US" baseline="-25000" dirty="0" err="1" smtClean="0">
                <a:latin typeface="PT Sans"/>
                <a:cs typeface="PT Sans"/>
              </a:rPr>
              <a:t>T</a:t>
            </a:r>
            <a:endParaRPr lang="en-US" baseline="-25000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baseline="-25000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Input value for diffusion coefficient </a:t>
            </a:r>
            <a:r>
              <a:rPr lang="en-US" dirty="0">
                <a:latin typeface="PT Sans"/>
                <a:cs typeface="PT Sans"/>
              </a:rPr>
              <a:t>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>
                <a:latin typeface="PT Sans"/>
                <a:cs typeface="PT Sans"/>
              </a:rPr>
              <a:t>T x D = </a:t>
            </a:r>
            <a:r>
              <a:rPr lang="en-US" dirty="0" smtClean="0">
                <a:latin typeface="PT Sans"/>
                <a:cs typeface="PT Sans"/>
              </a:rPr>
              <a:t>7 fixed to fit LHC results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Model </a:t>
            </a:r>
            <a:r>
              <a:rPr lang="en-US" dirty="0">
                <a:latin typeface="PT Sans"/>
                <a:cs typeface="PT Sans"/>
              </a:rPr>
              <a:t>with 2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>
                <a:latin typeface="PT Sans"/>
                <a:cs typeface="PT Sans"/>
              </a:rPr>
              <a:t>T x D = </a:t>
            </a:r>
            <a:r>
              <a:rPr lang="en-US" dirty="0" smtClean="0">
                <a:latin typeface="PT Sans"/>
                <a:cs typeface="PT Sans"/>
              </a:rPr>
              <a:t>7</a:t>
            </a:r>
            <a:r>
              <a:rPr lang="en-US" dirty="0">
                <a:latin typeface="PT Sans"/>
                <a:cs typeface="PT Sans"/>
              </a:rPr>
              <a:t> </a:t>
            </a:r>
            <a:r>
              <a:rPr lang="en-US" dirty="0" smtClean="0">
                <a:latin typeface="PT Sans"/>
                <a:cs typeface="PT Sans"/>
              </a:rPr>
              <a:t>doesn’t describe the magnitude of v</a:t>
            </a:r>
            <a:r>
              <a:rPr lang="en-US" baseline="-25000" dirty="0" smtClean="0">
                <a:latin typeface="PT Sans"/>
                <a:cs typeface="PT Sans"/>
              </a:rPr>
              <a:t>2</a:t>
            </a:r>
            <a:r>
              <a:rPr lang="en-US" dirty="0" smtClean="0">
                <a:latin typeface="PT Sans"/>
                <a:cs typeface="PT Sans"/>
              </a:rPr>
              <a:t> in experimental data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PT Sans"/>
              <a:cs typeface="PT San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9400" y="5575300"/>
            <a:ext cx="3480440" cy="523220"/>
          </a:xfrm>
          <a:prstGeom prst="rect">
            <a:avLst/>
          </a:prstGeom>
          <a:noFill/>
          <a:ln>
            <a:solidFill>
              <a:srgbClr val="292934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>
                <a:latin typeface="PT Sans"/>
                <a:cs typeface="PT Sans"/>
              </a:rPr>
              <a:t>Theory: arXiv</a:t>
            </a:r>
            <a:r>
              <a:rPr lang="en-US" sz="1400" dirty="0">
                <a:latin typeface="PT Sans"/>
                <a:cs typeface="PT Sans"/>
              </a:rPr>
              <a:t>:</a:t>
            </a:r>
            <a:r>
              <a:rPr lang="en-US" sz="1400" dirty="0" smtClean="0">
                <a:latin typeface="PT Sans"/>
                <a:cs typeface="PT Sans"/>
              </a:rPr>
              <a:t>1505.01413 &amp; private comm.</a:t>
            </a:r>
          </a:p>
          <a:p>
            <a:pPr marL="0" lvl="1"/>
            <a:r>
              <a:rPr lang="en-US" sz="1400" dirty="0" smtClean="0">
                <a:latin typeface="PT Sans"/>
                <a:cs typeface="PT Sans"/>
              </a:rPr>
              <a:t>STAR: PRL 113 (2014) 142301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1936" y="2512720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8672" y="5878220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3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889000"/>
            <a:ext cx="5321300" cy="4164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752"/>
            <a:ext cx="9143999" cy="9207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Charm diffusion coefficient</a:t>
            </a:r>
            <a:endParaRPr lang="en-US" sz="24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65200" y="6221039"/>
            <a:ext cx="3448600" cy="307777"/>
          </a:xfrm>
          <a:prstGeom prst="rect">
            <a:avLst/>
          </a:prstGeom>
          <a:noFill/>
          <a:ln>
            <a:solidFill>
              <a:srgbClr val="292934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smtClean="0">
                <a:latin typeface="PT Sans"/>
                <a:cs typeface="PT Sans"/>
              </a:rPr>
              <a:t>Theory: </a:t>
            </a:r>
            <a:r>
              <a:rPr lang="en-US" sz="1400" dirty="0">
                <a:latin typeface="PT Sans"/>
                <a:cs typeface="PT Sans"/>
              </a:rPr>
              <a:t>arXiv:1505.01413 &amp; private </a:t>
            </a:r>
            <a:r>
              <a:rPr lang="en-US" sz="1400" dirty="0" smtClean="0">
                <a:latin typeface="PT Sans"/>
                <a:cs typeface="PT Sans"/>
              </a:rPr>
              <a:t>comm.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065369"/>
            <a:ext cx="8445500" cy="108029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Scan different values of the diffusion coefficient to find best agreement to data</a:t>
            </a:r>
            <a:endParaRPr lang="en-US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Best agreement for diffusion coefficient 2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T x D = ~1 – 3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This model seems to underestimate the data for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 3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3836" y="3815954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0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Diffusion coefficient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5840" y="5038089"/>
            <a:ext cx="8538760" cy="108029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Compatible with models predicting a value of diff. coefficient  between 2 to ~10</a:t>
            </a:r>
            <a:endParaRPr lang="en-US" dirty="0">
              <a:latin typeface="PT Sans"/>
              <a:cs typeface="PT Sans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Lattice calculations, although with large uncertainties, are consistent with values inferred from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838200"/>
            <a:ext cx="5816600" cy="41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9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752"/>
            <a:ext cx="9143999" cy="7190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Motivation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6841" y="562313"/>
            <a:ext cx="4672359" cy="526298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PT Sans"/>
                <a:cs typeface="PT Sans"/>
              </a:rPr>
              <a:t>Charm quarks: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Produced early in heavy ion collisions at RHIC,  through hard scattering</a:t>
            </a:r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Experience the whole evolution of the system -&gt; good probe for medium properties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PT Sans"/>
              <a:cs typeface="PT Sans"/>
            </a:endParaRPr>
          </a:p>
          <a:p>
            <a:r>
              <a:rPr lang="en-US" u="sng" dirty="0" smtClean="0">
                <a:latin typeface="PT Sans"/>
                <a:cs typeface="PT Sans"/>
              </a:rPr>
              <a:t>Physics interest:</a:t>
            </a:r>
          </a:p>
          <a:p>
            <a:endParaRPr lang="en-US" baseline="-25000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High </a:t>
            </a:r>
            <a:r>
              <a:rPr lang="en-US" dirty="0" err="1" smtClean="0">
                <a:latin typeface="PT Sans"/>
                <a:cs typeface="PT Sans"/>
              </a:rPr>
              <a:t>p</a:t>
            </a:r>
            <a:r>
              <a:rPr lang="en-US" baseline="-25000" dirty="0" err="1" smtClean="0">
                <a:latin typeface="PT Sans"/>
                <a:cs typeface="PT Sans"/>
              </a:rPr>
              <a:t>T</a:t>
            </a:r>
            <a:r>
              <a:rPr lang="en-US" dirty="0" smtClean="0">
                <a:latin typeface="PT Sans"/>
                <a:cs typeface="PT Sans"/>
              </a:rPr>
              <a:t>: test different energy loss mechanisms: </a:t>
            </a:r>
            <a:r>
              <a:rPr lang="en-US" dirty="0" err="1" smtClean="0">
                <a:latin typeface="PT Sans"/>
                <a:cs typeface="PT Sans"/>
              </a:rPr>
              <a:t>radiative</a:t>
            </a:r>
            <a:r>
              <a:rPr lang="en-US" dirty="0" smtClean="0">
                <a:latin typeface="PT Sans"/>
                <a:cs typeface="PT Sans"/>
              </a:rPr>
              <a:t> </a:t>
            </a:r>
            <a:r>
              <a:rPr lang="en-US" dirty="0" err="1" smtClean="0">
                <a:latin typeface="PT Sans"/>
                <a:cs typeface="PT Sans"/>
              </a:rPr>
              <a:t>vs</a:t>
            </a:r>
            <a:r>
              <a:rPr lang="en-US" dirty="0" smtClean="0">
                <a:latin typeface="PT Sans"/>
                <a:cs typeface="PT Sans"/>
              </a:rPr>
              <a:t> collisional</a:t>
            </a:r>
          </a:p>
          <a:p>
            <a:endParaRPr lang="en-US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PT Sans"/>
                <a:cs typeface="PT Sans"/>
              </a:rPr>
              <a:t>At low </a:t>
            </a:r>
            <a:r>
              <a:rPr lang="en-US" dirty="0" err="1" smtClean="0">
                <a:latin typeface="PT Sans"/>
                <a:cs typeface="PT Sans"/>
              </a:rPr>
              <a:t>p</a:t>
            </a:r>
            <a:r>
              <a:rPr lang="en-US" baseline="-25000" dirty="0" err="1" smtClean="0">
                <a:latin typeface="PT Sans"/>
                <a:cs typeface="PT Sans"/>
              </a:rPr>
              <a:t>T</a:t>
            </a:r>
            <a:r>
              <a:rPr lang="en-US" dirty="0" smtClean="0">
                <a:latin typeface="PT Sans"/>
                <a:cs typeface="PT Sans"/>
              </a:rPr>
              <a:t>: extract </a:t>
            </a:r>
            <a:r>
              <a:rPr lang="en-US" dirty="0">
                <a:latin typeface="PT Sans"/>
                <a:cs typeface="PT Sans"/>
              </a:rPr>
              <a:t>medium properties from </a:t>
            </a:r>
            <a:endParaRPr lang="en-US" dirty="0" smtClean="0">
              <a:latin typeface="PT Sans"/>
              <a:cs typeface="PT Sans"/>
            </a:endParaRPr>
          </a:p>
          <a:p>
            <a:r>
              <a:rPr lang="en-US" dirty="0">
                <a:latin typeface="PT Sans"/>
                <a:cs typeface="PT Sans"/>
              </a:rPr>
              <a:t> </a:t>
            </a:r>
            <a:r>
              <a:rPr lang="en-US" dirty="0" smtClean="0">
                <a:latin typeface="PT Sans"/>
                <a:cs typeface="PT Sans"/>
              </a:rPr>
              <a:t>   motion of heavy quarks in medium</a:t>
            </a:r>
          </a:p>
          <a:p>
            <a:r>
              <a:rPr lang="en-US" dirty="0">
                <a:latin typeface="PT Sans"/>
                <a:cs typeface="PT Sans"/>
              </a:rPr>
              <a:t> </a:t>
            </a:r>
            <a:r>
              <a:rPr lang="en-US" dirty="0" smtClean="0">
                <a:latin typeface="PT Sans"/>
                <a:cs typeface="PT Sans"/>
              </a:rPr>
              <a:t>   (Brownian motion), e.g. </a:t>
            </a:r>
          </a:p>
          <a:p>
            <a:r>
              <a:rPr lang="en-US" dirty="0">
                <a:latin typeface="PT Sans"/>
                <a:cs typeface="PT Sans"/>
              </a:rPr>
              <a:t> </a:t>
            </a:r>
            <a:r>
              <a:rPr lang="en-US" dirty="0" smtClean="0">
                <a:latin typeface="PT Sans"/>
                <a:cs typeface="PT Sans"/>
              </a:rPr>
              <a:t>   diffusion coefficient</a:t>
            </a:r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PT Sans"/>
              <a:cs typeface="PT San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pic>
        <p:nvPicPr>
          <p:cNvPr id="9" name="Picture 3" descr="qcd_mass2"/>
          <p:cNvPicPr>
            <a:picLocks noChangeAspect="1" noChangeArrowheads="1"/>
          </p:cNvPicPr>
          <p:nvPr/>
        </p:nvPicPr>
        <p:blipFill>
          <a:blip r:embed="rId3"/>
          <a:srcRect t="5367"/>
          <a:stretch>
            <a:fillRect/>
          </a:stretch>
        </p:blipFill>
        <p:spPr bwMode="auto">
          <a:xfrm>
            <a:off x="5262264" y="901551"/>
            <a:ext cx="3568491" cy="337670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47952" y="4210133"/>
            <a:ext cx="3547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PT Serif"/>
                <a:cs typeface="PT Serif"/>
              </a:rPr>
              <a:t>X. Zhu, </a:t>
            </a:r>
            <a:r>
              <a:rPr lang="en-US" sz="1400" i="1" dirty="0" smtClean="0">
                <a:latin typeface="PT Serif"/>
                <a:cs typeface="PT Serif"/>
              </a:rPr>
              <a:t>et al</a:t>
            </a:r>
            <a:r>
              <a:rPr lang="en-US" sz="1400" dirty="0" smtClean="0">
                <a:latin typeface="PT Serif"/>
                <a:cs typeface="PT Serif"/>
              </a:rPr>
              <a:t>, Phys. </a:t>
            </a:r>
            <a:r>
              <a:rPr lang="en-US" sz="1400" dirty="0" err="1" smtClean="0">
                <a:latin typeface="PT Serif"/>
                <a:cs typeface="PT Serif"/>
              </a:rPr>
              <a:t>Lett</a:t>
            </a:r>
            <a:r>
              <a:rPr lang="en-US" sz="1400" dirty="0" smtClean="0">
                <a:latin typeface="PT Serif"/>
                <a:cs typeface="PT Serif"/>
              </a:rPr>
              <a:t>. </a:t>
            </a:r>
            <a:r>
              <a:rPr lang="en-US" sz="1400" b="1" u="sng" dirty="0" smtClean="0">
                <a:latin typeface="PT Serif"/>
                <a:cs typeface="PT Serif"/>
              </a:rPr>
              <a:t>B647</a:t>
            </a:r>
            <a:r>
              <a:rPr lang="en-US" sz="1400" dirty="0" smtClean="0">
                <a:latin typeface="PT Serif"/>
                <a:cs typeface="PT Serif"/>
              </a:rPr>
              <a:t>, 366(2007).</a:t>
            </a:r>
            <a:endParaRPr lang="en-US" sz="1400" dirty="0">
              <a:latin typeface="PT Serif"/>
              <a:cs typeface="PT Serif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156" y="4969852"/>
            <a:ext cx="5219700" cy="142652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2117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41121"/>
            <a:ext cx="4610100" cy="4043680"/>
          </a:xfrm>
          <a:ln>
            <a:solidFill>
              <a:srgbClr val="3366FF"/>
            </a:solidFill>
          </a:ln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Run 14:</a:t>
            </a:r>
          </a:p>
          <a:p>
            <a:pPr lvl="1"/>
            <a:r>
              <a:rPr lang="en-US" sz="1400" dirty="0" smtClean="0"/>
              <a:t> </a:t>
            </a:r>
            <a:r>
              <a:rPr lang="en-US" sz="1800" dirty="0" smtClean="0"/>
              <a:t>Full statistics available soon</a:t>
            </a:r>
          </a:p>
          <a:p>
            <a:endParaRPr lang="en-US" sz="1800" dirty="0" smtClean="0"/>
          </a:p>
          <a:p>
            <a:r>
              <a:rPr lang="en-US" sz="1800" dirty="0" smtClean="0"/>
              <a:t>Run 15:</a:t>
            </a:r>
          </a:p>
          <a:p>
            <a:pPr marL="457200" lvl="2"/>
            <a:r>
              <a:rPr lang="en-US" dirty="0"/>
              <a:t>Full aluminum cables </a:t>
            </a:r>
            <a:r>
              <a:rPr lang="en-US" dirty="0" smtClean="0"/>
              <a:t>for inner layer of PXL</a:t>
            </a:r>
            <a:endParaRPr lang="en-US" dirty="0"/>
          </a:p>
          <a:p>
            <a:pPr lvl="1"/>
            <a:r>
              <a:rPr lang="en-US" sz="1800" dirty="0" err="1" smtClean="0"/>
              <a:t>p+p</a:t>
            </a:r>
            <a:r>
              <a:rPr lang="en-US" sz="1800" dirty="0" smtClean="0"/>
              <a:t> and </a:t>
            </a:r>
            <a:r>
              <a:rPr lang="en-US" sz="1800" dirty="0" err="1" smtClean="0"/>
              <a:t>p+A</a:t>
            </a:r>
            <a:r>
              <a:rPr lang="en-US" sz="1800" dirty="0" smtClean="0"/>
              <a:t> data sets with HFT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Run 16: </a:t>
            </a:r>
          </a:p>
          <a:p>
            <a:pPr lvl="1"/>
            <a:r>
              <a:rPr lang="en-US" sz="1800" dirty="0" smtClean="0"/>
              <a:t>Full aluminum cables for inner layer of PXL</a:t>
            </a:r>
          </a:p>
          <a:p>
            <a:pPr lvl="1"/>
            <a:r>
              <a:rPr lang="en-US" sz="1800" dirty="0" smtClean="0"/>
              <a:t>Factor 2 -3 improvement for </a:t>
            </a:r>
            <a:r>
              <a:rPr lang="en-US" sz="1800" i="1" dirty="0" smtClean="0"/>
              <a:t>D</a:t>
            </a:r>
            <a:r>
              <a:rPr lang="en-US" sz="1800" baseline="30000" dirty="0" smtClean="0"/>
              <a:t>0 </a:t>
            </a:r>
            <a:r>
              <a:rPr lang="en-US" sz="1800" dirty="0" smtClean="0"/>
              <a:t>significance @</a:t>
            </a:r>
            <a:r>
              <a:rPr lang="en-US" sz="1800" baseline="30000" dirty="0" smtClean="0"/>
              <a:t> </a:t>
            </a:r>
            <a:r>
              <a:rPr lang="en-US" sz="1800" dirty="0"/>
              <a:t>1 </a:t>
            </a:r>
            <a:r>
              <a:rPr lang="en-US" sz="1800" dirty="0" err="1"/>
              <a:t>GeV</a:t>
            </a:r>
            <a:r>
              <a:rPr lang="en-US" sz="1800" dirty="0"/>
              <a:t> 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-&gt;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centrality dependence for </a:t>
            </a:r>
            <a:r>
              <a:rPr lang="en-US" sz="1800" i="1" dirty="0" smtClean="0"/>
              <a:t>v</a:t>
            </a:r>
            <a:r>
              <a:rPr lang="en-US" sz="1800" baseline="-25000" dirty="0" smtClean="0"/>
              <a:t>2</a:t>
            </a:r>
            <a:endParaRPr lang="en-US" sz="1800" baseline="-25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48582"/>
              </p:ext>
            </p:extLst>
          </p:nvPr>
        </p:nvGraphicFramePr>
        <p:xfrm>
          <a:off x="5156200" y="1785620"/>
          <a:ext cx="3644901" cy="301752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214967"/>
                <a:gridCol w="1214967"/>
                <a:gridCol w="1214967"/>
              </a:tblGrid>
              <a:tr h="31019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Year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System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Events(MB)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  <a:tr h="31019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Run 14: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  <a:tr h="310198">
                <a:tc>
                  <a:txBody>
                    <a:bodyPr/>
                    <a:lstStyle/>
                    <a:p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PT Sans"/>
                          <a:cs typeface="PT Sans"/>
                        </a:rPr>
                        <a:t>Au+Au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1.2 B 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  <a:tr h="31019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Run 15: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  <a:tr h="310198">
                <a:tc>
                  <a:txBody>
                    <a:bodyPr/>
                    <a:lstStyle/>
                    <a:p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PT Sans"/>
                          <a:cs typeface="PT Sans"/>
                        </a:rPr>
                        <a:t>p+p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1 B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  <a:tr h="310198">
                <a:tc>
                  <a:txBody>
                    <a:bodyPr/>
                    <a:lstStyle/>
                    <a:p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PT Sans"/>
                          <a:cs typeface="PT Sans"/>
                        </a:rPr>
                        <a:t>p+Au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0.6 B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  <a:tr h="31019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PT Sans"/>
                          <a:cs typeface="PT Sans"/>
                        </a:rPr>
                        <a:t>Future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FF0000"/>
                        </a:solidFill>
                        <a:latin typeface="PT Sans"/>
                        <a:cs typeface="PT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  <a:tr h="31019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Run 16: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  <a:tr h="310198">
                <a:tc>
                  <a:txBody>
                    <a:bodyPr/>
                    <a:lstStyle/>
                    <a:p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PT Sans"/>
                          <a:cs typeface="PT Sans"/>
                        </a:rPr>
                        <a:t>Au+Au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2 B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623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682" y="638172"/>
            <a:ext cx="3938437" cy="2834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3472180"/>
            <a:ext cx="8610600" cy="26434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/>
              <a:t>D</a:t>
            </a:r>
            <a:r>
              <a:rPr lang="en-US" sz="2000" baseline="30000" dirty="0"/>
              <a:t>0</a:t>
            </a:r>
            <a:r>
              <a:rPr lang="en-US" sz="2000" dirty="0"/>
              <a:t> </a:t>
            </a:r>
            <a:r>
              <a:rPr lang="en-US" sz="2000" i="1" dirty="0"/>
              <a:t>v</a:t>
            </a:r>
            <a:r>
              <a:rPr lang="en-US" sz="2000" baseline="-25000" dirty="0"/>
              <a:t>2 </a:t>
            </a:r>
            <a:r>
              <a:rPr lang="en-US" sz="2000" dirty="0" smtClean="0"/>
              <a:t>is finite for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&gt;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2.0 </a:t>
            </a:r>
            <a:r>
              <a:rPr lang="en-US" sz="2000" dirty="0" err="1" smtClean="0"/>
              <a:t>GeV</a:t>
            </a:r>
            <a:r>
              <a:rPr lang="en-US" sz="2000" dirty="0" smtClean="0"/>
              <a:t>/c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i="1" dirty="0"/>
              <a:t>D</a:t>
            </a:r>
            <a:r>
              <a:rPr lang="en-US" sz="2000" baseline="30000" dirty="0"/>
              <a:t>0</a:t>
            </a:r>
            <a:r>
              <a:rPr lang="en-US" sz="2000" dirty="0"/>
              <a:t> </a:t>
            </a:r>
            <a:r>
              <a:rPr lang="en-US" sz="2000" i="1" dirty="0"/>
              <a:t>v</a:t>
            </a:r>
            <a:r>
              <a:rPr lang="en-US" sz="2000" baseline="-25000" dirty="0"/>
              <a:t>2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lower than light hadrons for 1&lt;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&lt; 4.0 </a:t>
            </a:r>
            <a:r>
              <a:rPr lang="en-US" sz="2000" dirty="0" err="1" smtClean="0"/>
              <a:t>GeV</a:t>
            </a:r>
            <a:r>
              <a:rPr lang="en-US" sz="2000" dirty="0" smtClean="0"/>
              <a:t>/c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 smtClean="0"/>
              <a:t>Data favor model scenario where charm quarks flow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i="1" dirty="0"/>
              <a:t>D</a:t>
            </a:r>
            <a:r>
              <a:rPr lang="en-US" sz="2000" baseline="30000" dirty="0"/>
              <a:t>0</a:t>
            </a:r>
            <a:r>
              <a:rPr lang="en-US" sz="2000" dirty="0"/>
              <a:t> </a:t>
            </a:r>
            <a:r>
              <a:rPr lang="en-US" sz="2000" i="1" dirty="0"/>
              <a:t>v</a:t>
            </a:r>
            <a:r>
              <a:rPr lang="en-US" sz="2000" baseline="-25000" dirty="0"/>
              <a:t>2</a:t>
            </a:r>
            <a:r>
              <a:rPr lang="en-US" sz="2000" dirty="0"/>
              <a:t> and R</a:t>
            </a:r>
            <a:r>
              <a:rPr lang="en-US" sz="2000" baseline="-25000" dirty="0"/>
              <a:t>AA </a:t>
            </a:r>
            <a:r>
              <a:rPr lang="en-US" sz="2000" dirty="0"/>
              <a:t>can be described simultaneously by models and </a:t>
            </a:r>
            <a:r>
              <a:rPr lang="en-US" sz="2000" dirty="0" smtClean="0"/>
              <a:t>are </a:t>
            </a:r>
            <a:r>
              <a:rPr lang="en-US" sz="2000" dirty="0"/>
              <a:t>consistent with </a:t>
            </a:r>
            <a:r>
              <a:rPr lang="en-US" sz="2000" dirty="0" smtClean="0"/>
              <a:t>values of 2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/>
              <a:t>TxD </a:t>
            </a:r>
            <a:r>
              <a:rPr lang="en-US" sz="2000" dirty="0"/>
              <a:t>between 2 and ~</a:t>
            </a:r>
            <a:r>
              <a:rPr lang="en-US" sz="2000" dirty="0" smtClean="0"/>
              <a:t>10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Looking forward to improved statistics in year 2016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dirty="0" err="1" smtClean="0"/>
              <a:t>Quark</a:t>
            </a:r>
            <a:r>
              <a:rPr lang="nb-NO" dirty="0" smtClean="0"/>
              <a:t> Matter 2015, Kobe,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18236" y="2710812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19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63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Thank you!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1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27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Diffusion Coefficient from DUKE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1" y="930275"/>
            <a:ext cx="5969000" cy="46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4600" y="1136262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54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65" y="889000"/>
            <a:ext cx="4129554" cy="2971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Comparison to ALICE</a:t>
            </a:r>
            <a:endParaRPr lang="en-US" sz="2400" baseline="-25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24100" y="1142222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400" y="3860531"/>
            <a:ext cx="4165600" cy="2997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400" y="889000"/>
            <a:ext cx="4165600" cy="29974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51700" y="1142222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1700" y="6068333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36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195" y="1320800"/>
            <a:ext cx="5866788" cy="459172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Effect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18100" y="4326947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9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Recent developments and understanding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8300" y="899038"/>
            <a:ext cx="4191000" cy="4616649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RHIC and LHC: </a:t>
            </a:r>
            <a:r>
              <a:rPr lang="en-US" i="1" dirty="0" smtClean="0">
                <a:latin typeface="PT Sans"/>
                <a:cs typeface="PT Sans"/>
              </a:rPr>
              <a:t>D</a:t>
            </a:r>
            <a:r>
              <a:rPr lang="en-US" dirty="0" smtClean="0">
                <a:latin typeface="PT Sans"/>
                <a:cs typeface="PT Sans"/>
              </a:rPr>
              <a:t>-meson R</a:t>
            </a:r>
            <a:r>
              <a:rPr lang="en-US" baseline="-25000" dirty="0" smtClean="0">
                <a:latin typeface="PT Sans"/>
                <a:cs typeface="PT Sans"/>
              </a:rPr>
              <a:t>AA</a:t>
            </a:r>
            <a:r>
              <a:rPr lang="en-US" dirty="0" smtClean="0">
                <a:latin typeface="PT Sans"/>
                <a:cs typeface="PT Sans"/>
              </a:rPr>
              <a:t> suppression at high </a:t>
            </a:r>
            <a:r>
              <a:rPr lang="en-US" dirty="0" err="1" smtClean="0">
                <a:latin typeface="PT Sans"/>
                <a:cs typeface="PT Sans"/>
              </a:rPr>
              <a:t>p</a:t>
            </a:r>
            <a:r>
              <a:rPr lang="en-US" baseline="-25000" dirty="0" err="1" smtClean="0">
                <a:latin typeface="PT Sans"/>
                <a:cs typeface="PT Sans"/>
              </a:rPr>
              <a:t>T</a:t>
            </a:r>
            <a:r>
              <a:rPr lang="en-US" baseline="-25000" dirty="0" smtClean="0">
                <a:latin typeface="PT Sans"/>
                <a:cs typeface="PT Sans"/>
              </a:rPr>
              <a:t> </a:t>
            </a:r>
            <a:r>
              <a:rPr lang="en-US" dirty="0" smtClean="0">
                <a:latin typeface="PT Sans"/>
                <a:cs typeface="PT Sans"/>
              </a:rPr>
              <a:t>:</a:t>
            </a:r>
            <a:r>
              <a:rPr lang="en-US" baseline="-25000" dirty="0" smtClean="0">
                <a:latin typeface="PT Sans"/>
                <a:cs typeface="PT Sans"/>
              </a:rPr>
              <a:t> </a:t>
            </a:r>
            <a:r>
              <a:rPr lang="en-US" dirty="0" smtClean="0">
                <a:latin typeface="PT Sans"/>
                <a:cs typeface="PT Sans"/>
              </a:rPr>
              <a:t>strong charm-medium interactions</a:t>
            </a:r>
          </a:p>
          <a:p>
            <a:endParaRPr lang="en-US" baseline="-25000" dirty="0">
              <a:latin typeface="PT Sans"/>
              <a:cs typeface="PT Sans"/>
            </a:endParaRPr>
          </a:p>
          <a:p>
            <a:endParaRPr lang="en-US" baseline="-25000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D</a:t>
            </a:r>
            <a:r>
              <a:rPr lang="en-US" baseline="30000" dirty="0" smtClean="0">
                <a:latin typeface="PT Sans"/>
                <a:cs typeface="PT Sans"/>
              </a:rPr>
              <a:t>0</a:t>
            </a:r>
            <a:r>
              <a:rPr lang="en-US" dirty="0" smtClean="0">
                <a:latin typeface="PT Sans"/>
                <a:cs typeface="PT Sans"/>
              </a:rPr>
              <a:t> </a:t>
            </a:r>
            <a:r>
              <a:rPr lang="en-US" i="1" dirty="0" smtClean="0">
                <a:latin typeface="PT Sans"/>
                <a:cs typeface="PT Sans"/>
              </a:rPr>
              <a:t>v</a:t>
            </a:r>
            <a:r>
              <a:rPr lang="en-US" baseline="-25000" dirty="0" smtClean="0">
                <a:latin typeface="PT Sans"/>
                <a:cs typeface="PT Sans"/>
              </a:rPr>
              <a:t>2</a:t>
            </a:r>
            <a:r>
              <a:rPr lang="en-US" dirty="0" smtClean="0">
                <a:latin typeface="PT Sans"/>
                <a:cs typeface="PT Sans"/>
              </a:rPr>
              <a:t> LHC results are compatible with light flavor </a:t>
            </a:r>
            <a:r>
              <a:rPr lang="en-US" i="1" dirty="0" smtClean="0">
                <a:latin typeface="PT Sans"/>
                <a:cs typeface="PT Sans"/>
              </a:rPr>
              <a:t>v</a:t>
            </a:r>
            <a:r>
              <a:rPr lang="en-US" baseline="-25000" dirty="0" smtClean="0">
                <a:latin typeface="PT Sans"/>
                <a:cs typeface="PT Sans"/>
              </a:rPr>
              <a:t>2</a:t>
            </a:r>
            <a:r>
              <a:rPr lang="en-US" dirty="0" smtClean="0">
                <a:latin typeface="PT Sans"/>
                <a:cs typeface="PT Sans"/>
              </a:rPr>
              <a:t>, charm thermalized?</a:t>
            </a:r>
          </a:p>
          <a:p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>
                <a:latin typeface="PT Sans"/>
                <a:cs typeface="PT Sans"/>
              </a:rPr>
              <a:t>v</a:t>
            </a:r>
            <a:r>
              <a:rPr lang="en-US" baseline="-25000" dirty="0">
                <a:latin typeface="PT Sans"/>
                <a:cs typeface="PT Sans"/>
              </a:rPr>
              <a:t>2 </a:t>
            </a:r>
            <a:r>
              <a:rPr lang="en-US" dirty="0">
                <a:latin typeface="PT Sans"/>
                <a:cs typeface="PT Sans"/>
              </a:rPr>
              <a:t>and R</a:t>
            </a:r>
            <a:r>
              <a:rPr lang="en-US" baseline="-25000" dirty="0">
                <a:latin typeface="PT Sans"/>
                <a:cs typeface="PT Sans"/>
              </a:rPr>
              <a:t>AA </a:t>
            </a:r>
            <a:r>
              <a:rPr lang="en-US" dirty="0">
                <a:latin typeface="PT Sans"/>
                <a:cs typeface="PT Sans"/>
              </a:rPr>
              <a:t>can be used simultaneously to constrain </a:t>
            </a:r>
            <a:r>
              <a:rPr lang="en-US" dirty="0" smtClean="0">
                <a:latin typeface="PT Sans"/>
                <a:cs typeface="PT Sans"/>
              </a:rPr>
              <a:t>models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PT Sans"/>
                <a:cs typeface="PT Sans"/>
              </a:rPr>
              <a:t>What is occurring at low </a:t>
            </a:r>
            <a:r>
              <a:rPr lang="en-US" dirty="0" err="1">
                <a:latin typeface="PT Sans"/>
                <a:cs typeface="PT Sans"/>
              </a:rPr>
              <a:t>p</a:t>
            </a:r>
            <a:r>
              <a:rPr lang="en-US" baseline="-25000" dirty="0" err="1">
                <a:latin typeface="PT Sans"/>
                <a:cs typeface="PT Sans"/>
              </a:rPr>
              <a:t>T</a:t>
            </a:r>
            <a:r>
              <a:rPr lang="en-US" baseline="-25000" dirty="0">
                <a:latin typeface="PT Sans"/>
                <a:cs typeface="PT Sans"/>
              </a:rPr>
              <a:t> </a:t>
            </a:r>
            <a:r>
              <a:rPr lang="en-US" dirty="0">
                <a:latin typeface="PT Sans"/>
                <a:cs typeface="PT Sans"/>
              </a:rPr>
              <a:t>at RHIC?</a:t>
            </a:r>
          </a:p>
          <a:p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PT Sans"/>
                <a:cs typeface="PT Sans"/>
              </a:rPr>
              <a:t>Low </a:t>
            </a:r>
            <a:r>
              <a:rPr lang="en-US" dirty="0" err="1">
                <a:latin typeface="PT Sans"/>
                <a:cs typeface="PT Sans"/>
              </a:rPr>
              <a:t>p</a:t>
            </a:r>
            <a:r>
              <a:rPr lang="en-US" baseline="-25000" dirty="0" err="1">
                <a:latin typeface="PT Sans"/>
                <a:cs typeface="PT Sans"/>
              </a:rPr>
              <a:t>T</a:t>
            </a:r>
            <a:r>
              <a:rPr lang="en-US" i="1" dirty="0">
                <a:latin typeface="PT Sans"/>
                <a:cs typeface="PT Sans"/>
              </a:rPr>
              <a:t> v</a:t>
            </a:r>
            <a:r>
              <a:rPr lang="en-US" baseline="-25000" dirty="0">
                <a:latin typeface="PT Sans"/>
                <a:cs typeface="PT Sans"/>
              </a:rPr>
              <a:t>2</a:t>
            </a:r>
            <a:r>
              <a:rPr lang="en-US" dirty="0">
                <a:latin typeface="PT Sans"/>
                <a:cs typeface="PT Sans"/>
              </a:rPr>
              <a:t> is especially sensitive to the </a:t>
            </a:r>
            <a:r>
              <a:rPr lang="en-US" dirty="0" err="1">
                <a:latin typeface="PT Sans"/>
                <a:cs typeface="PT Sans"/>
              </a:rPr>
              <a:t>partonic</a:t>
            </a:r>
            <a:r>
              <a:rPr lang="en-US" dirty="0">
                <a:latin typeface="PT Sans"/>
                <a:cs typeface="PT Sans"/>
              </a:rPr>
              <a:t> medium: scattering strength, transport </a:t>
            </a:r>
            <a:r>
              <a:rPr lang="en-US" dirty="0" smtClean="0">
                <a:latin typeface="PT Sans"/>
                <a:cs typeface="PT Sans"/>
              </a:rPr>
              <a:t>properties</a:t>
            </a:r>
          </a:p>
          <a:p>
            <a:endParaRPr lang="en-US" dirty="0">
              <a:latin typeface="PT Sans"/>
              <a:cs typeface="PT San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1501" y="5591887"/>
            <a:ext cx="3972331" cy="338554"/>
          </a:xfrm>
          <a:prstGeom prst="rect">
            <a:avLst/>
          </a:prstGeom>
          <a:solidFill>
            <a:srgbClr val="0000FF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PT Serif"/>
                <a:cs typeface="PT Serif"/>
              </a:rPr>
              <a:t>For R</a:t>
            </a:r>
            <a:r>
              <a:rPr lang="en-US" sz="1600" baseline="-25000" dirty="0" smtClean="0">
                <a:solidFill>
                  <a:srgbClr val="FF0000"/>
                </a:solidFill>
                <a:latin typeface="PT Serif"/>
                <a:cs typeface="PT Serif"/>
              </a:rPr>
              <a:t>AA</a:t>
            </a:r>
            <a:r>
              <a:rPr lang="en-US" sz="1600" dirty="0" smtClean="0">
                <a:solidFill>
                  <a:srgbClr val="FF0000"/>
                </a:solidFill>
                <a:latin typeface="PT Serif"/>
                <a:cs typeface="PT Serif"/>
              </a:rPr>
              <a:t> talk see G. </a:t>
            </a:r>
            <a:r>
              <a:rPr lang="en-US" sz="1600" dirty="0" err="1">
                <a:solidFill>
                  <a:srgbClr val="FF0000"/>
                </a:solidFill>
                <a:latin typeface="PT Serif"/>
                <a:cs typeface="PT Serif"/>
              </a:rPr>
              <a:t>Xie</a:t>
            </a:r>
            <a:r>
              <a:rPr lang="en-US" sz="1600" dirty="0">
                <a:solidFill>
                  <a:srgbClr val="FF0000"/>
                </a:solidFill>
                <a:latin typeface="PT Serif"/>
                <a:cs typeface="PT Serif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PT Serif"/>
                <a:cs typeface="PT Serif"/>
              </a:rPr>
              <a:t>(Monday 15:10)</a:t>
            </a:r>
            <a:endParaRPr lang="en-US" sz="1600" dirty="0">
              <a:solidFill>
                <a:srgbClr val="FF0000"/>
              </a:solidFill>
              <a:latin typeface="PT Serif"/>
              <a:cs typeface="PT Serif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651500" y="5557791"/>
            <a:ext cx="3251200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r" eaLnBrk="1" hangingPunct="1"/>
            <a:r>
              <a:rPr lang="en-US" sz="1400" dirty="0" smtClean="0">
                <a:latin typeface="PT Serif"/>
                <a:cs typeface="PT Serif"/>
              </a:rPr>
              <a:t>STAR:PRL 113 (2014) 142301</a:t>
            </a:r>
          </a:p>
          <a:p>
            <a:pPr algn="r" eaLnBrk="1" hangingPunct="1"/>
            <a:r>
              <a:rPr lang="en-US" sz="1400" dirty="0" smtClean="0">
                <a:latin typeface="PT Serif"/>
                <a:cs typeface="PT Serif"/>
              </a:rPr>
              <a:t> PHENIX:PRL 101 (2008) 232301 </a:t>
            </a:r>
          </a:p>
          <a:p>
            <a:pPr algn="r" eaLnBrk="1" hangingPunct="1"/>
            <a:r>
              <a:rPr lang="ro-RO" sz="1400" dirty="0" smtClean="0">
                <a:latin typeface="PT Serif"/>
                <a:cs typeface="PT Serif"/>
              </a:rPr>
              <a:t>ALICE: PRL 111 (2013) 102301</a:t>
            </a:r>
          </a:p>
          <a:p>
            <a:pPr algn="r" eaLnBrk="1" hangingPunct="1"/>
            <a:r>
              <a:rPr lang="en-US" sz="1400" dirty="0" smtClean="0">
                <a:latin typeface="PT Serif"/>
                <a:cs typeface="PT Serif"/>
              </a:rPr>
              <a:t>arXiv:1509.06888 (2015)</a:t>
            </a:r>
            <a:r>
              <a:rPr lang="ro-RO" sz="1400" dirty="0" smtClean="0">
                <a:latin typeface="PT Serif"/>
                <a:cs typeface="PT Serif"/>
              </a:rPr>
              <a:t>              </a:t>
            </a:r>
            <a:endParaRPr lang="en-US" sz="1400" dirty="0">
              <a:latin typeface="PT Serif"/>
              <a:cs typeface="PT Serif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806527"/>
            <a:ext cx="454914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0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413" y="8391"/>
            <a:ext cx="3594851" cy="5995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 experiment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8765" y="284776"/>
            <a:ext cx="1254976" cy="1569660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PT Sans"/>
                <a:cs typeface="PT Sans"/>
              </a:rPr>
              <a:t>TPC</a:t>
            </a:r>
            <a:r>
              <a:rPr lang="en-US" sz="1600" dirty="0" smtClean="0">
                <a:latin typeface="PT Sans"/>
                <a:cs typeface="PT Sans"/>
              </a:rPr>
              <a:t>:</a:t>
            </a:r>
          </a:p>
          <a:p>
            <a:r>
              <a:rPr lang="en-US" sz="1600" dirty="0" smtClean="0">
                <a:latin typeface="PT Sans"/>
                <a:cs typeface="PT Sans"/>
              </a:rPr>
              <a:t>Tracking,</a:t>
            </a:r>
          </a:p>
          <a:p>
            <a:r>
              <a:rPr lang="en-US" sz="1600" dirty="0" smtClean="0">
                <a:latin typeface="PT Sans"/>
                <a:cs typeface="PT Sans"/>
              </a:rPr>
              <a:t>PID (</a:t>
            </a:r>
            <a:r>
              <a:rPr lang="en-US" sz="1600" dirty="0" err="1" smtClean="0">
                <a:latin typeface="PT Sans"/>
                <a:cs typeface="PT Sans"/>
              </a:rPr>
              <a:t>dE</a:t>
            </a:r>
            <a:r>
              <a:rPr lang="en-US" sz="1600" dirty="0" smtClean="0">
                <a:latin typeface="PT Sans"/>
                <a:cs typeface="PT Sans"/>
              </a:rPr>
              <a:t>/dx)</a:t>
            </a:r>
          </a:p>
          <a:p>
            <a:endParaRPr lang="en-US" sz="1600" dirty="0">
              <a:latin typeface="PT Sans"/>
              <a:cs typeface="PT Sans"/>
            </a:endParaRPr>
          </a:p>
          <a:p>
            <a:r>
              <a:rPr lang="en-US" sz="1600" b="1" dirty="0" smtClean="0">
                <a:latin typeface="PT Sans"/>
                <a:cs typeface="PT Sans"/>
              </a:rPr>
              <a:t>TOF</a:t>
            </a:r>
            <a:r>
              <a:rPr lang="en-US" sz="1600" dirty="0" smtClean="0">
                <a:latin typeface="PT Sans"/>
                <a:cs typeface="PT Sans"/>
              </a:rPr>
              <a:t>:</a:t>
            </a:r>
          </a:p>
          <a:p>
            <a:r>
              <a:rPr lang="en-US" sz="1600" dirty="0" smtClean="0">
                <a:latin typeface="PT Sans"/>
                <a:cs typeface="PT Sans"/>
              </a:rPr>
              <a:t>PID (1/β)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3401" y="840653"/>
            <a:ext cx="2844800" cy="40011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PT Sans"/>
                <a:cs typeface="PT Sans"/>
              </a:rPr>
              <a:t>-1&lt;</a:t>
            </a:r>
            <a:r>
              <a:rPr lang="en-US" sz="2000" dirty="0" err="1" smtClean="0">
                <a:latin typeface="PT Sans"/>
                <a:cs typeface="PT Sans"/>
              </a:rPr>
              <a:t>η</a:t>
            </a:r>
            <a:r>
              <a:rPr lang="en-US" sz="2000" dirty="0" smtClean="0">
                <a:latin typeface="PT Sans"/>
                <a:cs typeface="PT Sans"/>
              </a:rPr>
              <a:t>&lt;1</a:t>
            </a:r>
            <a:r>
              <a:rPr lang="en-US" sz="2000" dirty="0">
                <a:latin typeface="PT Sans"/>
                <a:cs typeface="PT Sans"/>
              </a:rPr>
              <a:t>, 0</a:t>
            </a:r>
            <a:r>
              <a:rPr lang="en-US" sz="2000" dirty="0" smtClean="0">
                <a:latin typeface="PT Sans"/>
                <a:cs typeface="PT Sans"/>
              </a:rPr>
              <a:t>≤ϕ&lt;2π</a:t>
            </a:r>
            <a:endParaRPr lang="en-US" sz="2000" dirty="0">
              <a:latin typeface="PT Sans"/>
              <a:cs typeface="PT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70465" y="882806"/>
            <a:ext cx="1607284" cy="584776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PT Sans"/>
                <a:cs typeface="PT Sans"/>
              </a:rPr>
              <a:t>VPD</a:t>
            </a:r>
            <a:r>
              <a:rPr lang="en-US" sz="1600" dirty="0">
                <a:latin typeface="PT Sans"/>
                <a:cs typeface="PT Sans"/>
              </a:rPr>
              <a:t>:</a:t>
            </a:r>
          </a:p>
          <a:p>
            <a:r>
              <a:rPr lang="en-US" sz="1600" dirty="0" smtClean="0">
                <a:latin typeface="PT Sans"/>
                <a:cs typeface="PT Sans"/>
              </a:rPr>
              <a:t>Min-Bias trigger</a:t>
            </a: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590" y="4419600"/>
            <a:ext cx="4416710" cy="110799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29293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T Sans"/>
                <a:cs typeface="PT Sans"/>
              </a:rPr>
              <a:t>H</a:t>
            </a:r>
            <a:r>
              <a:rPr lang="en-US" dirty="0" smtClean="0">
                <a:latin typeface="PT Sans"/>
                <a:cs typeface="PT Sans"/>
              </a:rPr>
              <a:t>eavy</a:t>
            </a:r>
            <a:r>
              <a:rPr lang="en-US" b="1" dirty="0" smtClean="0">
                <a:latin typeface="PT Sans"/>
                <a:cs typeface="PT San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PT Sans"/>
                <a:cs typeface="PT Sans"/>
              </a:rPr>
              <a:t>F</a:t>
            </a:r>
            <a:r>
              <a:rPr lang="en-US" dirty="0" smtClean="0">
                <a:latin typeface="PT Sans"/>
                <a:cs typeface="PT Sans"/>
              </a:rPr>
              <a:t>lavor</a:t>
            </a:r>
            <a:r>
              <a:rPr lang="en-US" b="1" dirty="0" smtClean="0">
                <a:latin typeface="PT Sans"/>
                <a:cs typeface="PT San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PT Sans"/>
                <a:cs typeface="PT Sans"/>
              </a:rPr>
              <a:t>T</a:t>
            </a:r>
            <a:r>
              <a:rPr lang="en-US" dirty="0" smtClean="0">
                <a:latin typeface="PT Sans"/>
                <a:cs typeface="PT Sans"/>
              </a:rPr>
              <a:t>racker</a:t>
            </a:r>
            <a:r>
              <a:rPr lang="en-US" b="1" dirty="0" smtClean="0">
                <a:latin typeface="PT Sans"/>
                <a:cs typeface="PT Sans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PT Sans"/>
                <a:cs typeface="PT Sans"/>
              </a:rPr>
              <a:t>S</a:t>
            </a:r>
            <a:r>
              <a:rPr lang="en-US" sz="1600" dirty="0" smtClean="0">
                <a:latin typeface="PT Sans"/>
                <a:cs typeface="PT Sans"/>
              </a:rPr>
              <a:t>ilicon </a:t>
            </a:r>
            <a:r>
              <a:rPr lang="en-US" sz="1600" dirty="0" smtClean="0">
                <a:solidFill>
                  <a:srgbClr val="FF0000"/>
                </a:solidFill>
                <a:latin typeface="PT Sans"/>
                <a:cs typeface="PT Sans"/>
              </a:rPr>
              <a:t>S</a:t>
            </a:r>
            <a:r>
              <a:rPr lang="en-US" sz="1600" dirty="0" smtClean="0">
                <a:latin typeface="PT Sans"/>
                <a:cs typeface="PT Sans"/>
              </a:rPr>
              <a:t>trip </a:t>
            </a:r>
            <a:r>
              <a:rPr lang="en-US" sz="1600" dirty="0" smtClean="0">
                <a:solidFill>
                  <a:srgbClr val="FF0000"/>
                </a:solidFill>
                <a:latin typeface="PT Sans"/>
                <a:cs typeface="PT Sans"/>
              </a:rPr>
              <a:t>D</a:t>
            </a:r>
            <a:r>
              <a:rPr lang="en-US" sz="1600" dirty="0" smtClean="0">
                <a:latin typeface="PT Sans"/>
                <a:cs typeface="PT Sans"/>
              </a:rPr>
              <a:t>etector</a:t>
            </a:r>
            <a:endParaRPr lang="en-US" sz="1600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PT Sans"/>
                <a:cs typeface="PT Sans"/>
              </a:rPr>
              <a:t>I</a:t>
            </a:r>
            <a:r>
              <a:rPr lang="en-US" sz="1600" dirty="0" smtClean="0">
                <a:latin typeface="PT Sans"/>
                <a:cs typeface="PT Sans"/>
              </a:rPr>
              <a:t>ntermediate </a:t>
            </a:r>
            <a:r>
              <a:rPr lang="en-US" sz="1600" dirty="0" smtClean="0">
                <a:solidFill>
                  <a:srgbClr val="FF0000"/>
                </a:solidFill>
                <a:latin typeface="PT Sans"/>
                <a:cs typeface="PT Sans"/>
              </a:rPr>
              <a:t>S</a:t>
            </a:r>
            <a:r>
              <a:rPr lang="en-US" sz="1600" dirty="0" smtClean="0">
                <a:latin typeface="PT Sans"/>
                <a:cs typeface="PT Sans"/>
              </a:rPr>
              <a:t>ilicon </a:t>
            </a:r>
            <a:r>
              <a:rPr lang="en-US" sz="1600" dirty="0" smtClean="0">
                <a:solidFill>
                  <a:srgbClr val="FF0000"/>
                </a:solidFill>
                <a:latin typeface="PT Sans"/>
                <a:cs typeface="PT Sans"/>
              </a:rPr>
              <a:t>T</a:t>
            </a:r>
            <a:r>
              <a:rPr lang="en-US" sz="1600" dirty="0" smtClean="0">
                <a:latin typeface="PT Sans"/>
                <a:cs typeface="PT Sans"/>
              </a:rPr>
              <a:t>racker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solidFill>
                  <a:srgbClr val="FF0000"/>
                </a:solidFill>
                <a:latin typeface="PT Sans"/>
                <a:cs typeface="PT Sans"/>
              </a:rPr>
              <a:t>P</a:t>
            </a:r>
            <a:r>
              <a:rPr lang="en-US" sz="1600" dirty="0" err="1" smtClean="0">
                <a:latin typeface="PT Sans"/>
                <a:cs typeface="PT Sans"/>
              </a:rPr>
              <a:t>i</a:t>
            </a:r>
            <a:r>
              <a:rPr lang="en-US" sz="1600" dirty="0" err="1" smtClean="0">
                <a:solidFill>
                  <a:srgbClr val="FF0000"/>
                </a:solidFill>
                <a:latin typeface="PT Sans"/>
                <a:cs typeface="PT Sans"/>
              </a:rPr>
              <a:t>X</a:t>
            </a:r>
            <a:r>
              <a:rPr lang="en-US" sz="1600" dirty="0" err="1" smtClean="0">
                <a:latin typeface="PT Sans"/>
                <a:cs typeface="PT Sans"/>
              </a:rPr>
              <a:t>e</a:t>
            </a:r>
            <a:r>
              <a:rPr lang="en-US" sz="1600" dirty="0" err="1" smtClean="0">
                <a:solidFill>
                  <a:srgbClr val="FF0000"/>
                </a:solidFill>
                <a:latin typeface="PT Sans"/>
                <a:cs typeface="PT Sans"/>
              </a:rPr>
              <a:t>L</a:t>
            </a:r>
            <a:endParaRPr lang="en-US" sz="1600" dirty="0" smtClean="0">
              <a:solidFill>
                <a:srgbClr val="FF0000"/>
              </a:solidFill>
              <a:latin typeface="PT Sans"/>
              <a:cs typeface="PT Sans"/>
            </a:endParaRPr>
          </a:p>
        </p:txBody>
      </p:sp>
      <p:pic>
        <p:nvPicPr>
          <p:cNvPr id="14" name="Picture 13" descr="HFT_pictur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401" y="4406900"/>
            <a:ext cx="2640665" cy="17482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</p:pic>
      <p:cxnSp>
        <p:nvCxnSpPr>
          <p:cNvPr id="7" name="Straight Connector 6"/>
          <p:cNvCxnSpPr>
            <a:stCxn id="14" idx="0"/>
          </p:cNvCxnSpPr>
          <p:nvPr/>
        </p:nvCxnSpPr>
        <p:spPr>
          <a:xfrm flipH="1" flipV="1">
            <a:off x="4406900" y="3200400"/>
            <a:ext cx="1885834" cy="1206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1"/>
          </p:cNvCxnSpPr>
          <p:nvPr/>
        </p:nvCxnSpPr>
        <p:spPr>
          <a:xfrm flipH="1" flipV="1">
            <a:off x="4406900" y="3200400"/>
            <a:ext cx="565501" cy="2080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5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413" y="8391"/>
            <a:ext cx="3594851" cy="5995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 experiment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8765" y="284776"/>
            <a:ext cx="1254976" cy="1569660"/>
          </a:xfrm>
          <a:prstGeom prst="rect">
            <a:avLst/>
          </a:prstGeom>
          <a:solidFill>
            <a:schemeClr val="tx1">
              <a:alpha val="1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PT Sans"/>
                <a:cs typeface="PT Sans"/>
              </a:rPr>
              <a:t>TPC</a:t>
            </a:r>
            <a:r>
              <a:rPr lang="en-US" sz="1600" dirty="0" smtClean="0">
                <a:latin typeface="PT Sans"/>
                <a:cs typeface="PT Sans"/>
              </a:rPr>
              <a:t>:</a:t>
            </a:r>
          </a:p>
          <a:p>
            <a:r>
              <a:rPr lang="en-US" sz="1600" dirty="0" smtClean="0">
                <a:latin typeface="PT Sans"/>
                <a:cs typeface="PT Sans"/>
              </a:rPr>
              <a:t>Tracking,</a:t>
            </a:r>
          </a:p>
          <a:p>
            <a:r>
              <a:rPr lang="en-US" sz="1600" dirty="0" smtClean="0">
                <a:latin typeface="PT Sans"/>
                <a:cs typeface="PT Sans"/>
              </a:rPr>
              <a:t>PID (</a:t>
            </a:r>
            <a:r>
              <a:rPr lang="en-US" sz="1600" dirty="0" err="1" smtClean="0">
                <a:latin typeface="PT Sans"/>
                <a:cs typeface="PT Sans"/>
              </a:rPr>
              <a:t>dE</a:t>
            </a:r>
            <a:r>
              <a:rPr lang="en-US" sz="1600" dirty="0" smtClean="0">
                <a:latin typeface="PT Sans"/>
                <a:cs typeface="PT Sans"/>
              </a:rPr>
              <a:t>/dx)</a:t>
            </a:r>
          </a:p>
          <a:p>
            <a:endParaRPr lang="en-US" sz="1600" dirty="0">
              <a:latin typeface="PT Sans"/>
              <a:cs typeface="PT Sans"/>
            </a:endParaRPr>
          </a:p>
          <a:p>
            <a:r>
              <a:rPr lang="en-US" sz="1600" b="1" dirty="0" smtClean="0">
                <a:latin typeface="PT Sans"/>
                <a:cs typeface="PT Sans"/>
              </a:rPr>
              <a:t>TOF</a:t>
            </a:r>
            <a:r>
              <a:rPr lang="en-US" sz="1600" dirty="0" smtClean="0">
                <a:latin typeface="PT Sans"/>
                <a:cs typeface="PT Sans"/>
              </a:rPr>
              <a:t>:</a:t>
            </a:r>
          </a:p>
          <a:p>
            <a:r>
              <a:rPr lang="en-US" sz="1600" dirty="0" smtClean="0">
                <a:latin typeface="PT Sans"/>
                <a:cs typeface="PT Sans"/>
              </a:rPr>
              <a:t>PID (1/β)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3401" y="840653"/>
            <a:ext cx="2844800" cy="40011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PT Sans"/>
                <a:cs typeface="PT Sans"/>
              </a:rPr>
              <a:t>-1&lt;</a:t>
            </a:r>
            <a:r>
              <a:rPr lang="en-US" sz="2000" dirty="0" err="1" smtClean="0">
                <a:latin typeface="PT Sans"/>
                <a:cs typeface="PT Sans"/>
              </a:rPr>
              <a:t>η</a:t>
            </a:r>
            <a:r>
              <a:rPr lang="en-US" sz="2000" dirty="0" smtClean="0">
                <a:latin typeface="PT Sans"/>
                <a:cs typeface="PT Sans"/>
              </a:rPr>
              <a:t>&lt;1</a:t>
            </a:r>
            <a:r>
              <a:rPr lang="en-US" sz="2000" dirty="0">
                <a:latin typeface="PT Sans"/>
                <a:cs typeface="PT Sans"/>
              </a:rPr>
              <a:t>, 0</a:t>
            </a:r>
            <a:r>
              <a:rPr lang="en-US" sz="2000" dirty="0" smtClean="0">
                <a:latin typeface="PT Sans"/>
                <a:cs typeface="PT Sans"/>
              </a:rPr>
              <a:t>≤ϕ&lt;2π</a:t>
            </a:r>
            <a:endParaRPr lang="en-US" sz="2000" dirty="0">
              <a:latin typeface="PT Sans"/>
              <a:cs typeface="PT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70465" y="882806"/>
            <a:ext cx="1607284" cy="584776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PT Sans"/>
                <a:cs typeface="PT Sans"/>
              </a:rPr>
              <a:t>VPD</a:t>
            </a:r>
            <a:r>
              <a:rPr lang="en-US" sz="1600" dirty="0">
                <a:latin typeface="PT Sans"/>
                <a:cs typeface="PT Sans"/>
              </a:rPr>
              <a:t>:</a:t>
            </a:r>
          </a:p>
          <a:p>
            <a:r>
              <a:rPr lang="en-US" sz="1600" dirty="0" smtClean="0">
                <a:latin typeface="PT Sans"/>
                <a:cs typeface="PT Sans"/>
              </a:rPr>
              <a:t>Min-Bias trigger</a:t>
            </a: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dirty="0" err="1" smtClean="0"/>
              <a:t>Quark</a:t>
            </a:r>
            <a:r>
              <a:rPr lang="nb-NO" dirty="0" smtClean="0"/>
              <a:t> Matter 2015, Kobe, Japan</a:t>
            </a:r>
            <a:endParaRPr lang="en-US" dirty="0"/>
          </a:p>
        </p:txBody>
      </p:sp>
      <p:pic>
        <p:nvPicPr>
          <p:cNvPr id="14" name="Picture 13" descr="HFT_pictur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401" y="4406900"/>
            <a:ext cx="2640665" cy="174823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</p:pic>
      <p:cxnSp>
        <p:nvCxnSpPr>
          <p:cNvPr id="7" name="Straight Connector 6"/>
          <p:cNvCxnSpPr>
            <a:stCxn id="14" idx="0"/>
          </p:cNvCxnSpPr>
          <p:nvPr/>
        </p:nvCxnSpPr>
        <p:spPr>
          <a:xfrm flipH="1" flipV="1">
            <a:off x="4406900" y="3200400"/>
            <a:ext cx="1885834" cy="1206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1"/>
          </p:cNvCxnSpPr>
          <p:nvPr/>
        </p:nvCxnSpPr>
        <p:spPr>
          <a:xfrm flipH="1" flipV="1">
            <a:off x="4406900" y="3200400"/>
            <a:ext cx="565501" cy="20806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2590" y="4419600"/>
            <a:ext cx="4416710" cy="209288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29293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T Sans"/>
                <a:cs typeface="PT Sans"/>
              </a:rPr>
              <a:t>H</a:t>
            </a:r>
            <a:r>
              <a:rPr lang="en-US" dirty="0" smtClean="0">
                <a:latin typeface="PT Sans"/>
                <a:cs typeface="PT Sans"/>
              </a:rPr>
              <a:t>eavy</a:t>
            </a:r>
            <a:r>
              <a:rPr lang="en-US" b="1" dirty="0" smtClean="0">
                <a:latin typeface="PT Sans"/>
                <a:cs typeface="PT San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PT Sans"/>
                <a:cs typeface="PT Sans"/>
              </a:rPr>
              <a:t>F</a:t>
            </a:r>
            <a:r>
              <a:rPr lang="en-US" dirty="0" smtClean="0">
                <a:latin typeface="PT Sans"/>
                <a:cs typeface="PT Sans"/>
              </a:rPr>
              <a:t>lavor</a:t>
            </a:r>
            <a:r>
              <a:rPr lang="en-US" b="1" dirty="0" smtClean="0">
                <a:latin typeface="PT Sans"/>
                <a:cs typeface="PT San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PT Sans"/>
                <a:cs typeface="PT Sans"/>
              </a:rPr>
              <a:t>T</a:t>
            </a:r>
            <a:r>
              <a:rPr lang="en-US" dirty="0" smtClean="0">
                <a:latin typeface="PT Sans"/>
                <a:cs typeface="PT Sans"/>
              </a:rPr>
              <a:t>racker</a:t>
            </a:r>
            <a:r>
              <a:rPr lang="en-US" b="1" dirty="0" smtClean="0">
                <a:latin typeface="PT Sans"/>
                <a:cs typeface="PT Sans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PT Sans"/>
                <a:cs typeface="PT Sans"/>
              </a:rPr>
              <a:t>&lt;50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>
                <a:latin typeface="PT Sans"/>
                <a:cs typeface="PT Sans"/>
              </a:rPr>
              <a:t>m pointing resolution for </a:t>
            </a:r>
            <a:r>
              <a:rPr lang="en-US" sz="1600" dirty="0" err="1" smtClean="0">
                <a:latin typeface="PT Sans"/>
                <a:cs typeface="PT Sans"/>
              </a:rPr>
              <a:t>kaons</a:t>
            </a:r>
            <a:r>
              <a:rPr lang="en-US" sz="1600" dirty="0" smtClean="0">
                <a:latin typeface="PT Sans"/>
                <a:cs typeface="PT Sans"/>
              </a:rPr>
              <a:t> @ 750MeV/c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PT Sans"/>
                <a:cs typeface="PT Sans"/>
              </a:rPr>
              <a:t>Thinned Monolithic Active Pixel </a:t>
            </a:r>
            <a:r>
              <a:rPr lang="en-US" sz="1600" dirty="0">
                <a:latin typeface="PT Sans"/>
                <a:cs typeface="PT Sans"/>
              </a:rPr>
              <a:t>S</a:t>
            </a:r>
            <a:r>
              <a:rPr lang="en-US" sz="1600" dirty="0" smtClean="0">
                <a:latin typeface="PT Sans"/>
                <a:cs typeface="PT Sans"/>
              </a:rPr>
              <a:t>ensor technology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PT Sans"/>
                <a:cs typeface="PT Sans"/>
              </a:rPr>
              <a:t>Low material budget (0.4% X</a:t>
            </a:r>
            <a:r>
              <a:rPr lang="en-US" sz="1600" baseline="-25000" dirty="0" smtClean="0">
                <a:latin typeface="PT Sans"/>
                <a:cs typeface="PT Sans"/>
              </a:rPr>
              <a:t>0 </a:t>
            </a:r>
            <a:r>
              <a:rPr lang="en-US" sz="1600" dirty="0" smtClean="0">
                <a:latin typeface="PT Sans"/>
                <a:cs typeface="PT Sans"/>
              </a:rPr>
              <a:t>for inner most layer)</a:t>
            </a:r>
            <a:endParaRPr lang="en-US" sz="1600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  <a:latin typeface="PT Sans"/>
                <a:cs typeface="PT Sans"/>
              </a:rPr>
              <a:t>See talk by G. </a:t>
            </a:r>
            <a:r>
              <a:rPr lang="en-US" sz="1600" dirty="0" err="1" smtClean="0">
                <a:solidFill>
                  <a:srgbClr val="FF0000"/>
                </a:solidFill>
                <a:latin typeface="PT Sans"/>
                <a:cs typeface="PT Sans"/>
              </a:rPr>
              <a:t>Contin</a:t>
            </a:r>
            <a:r>
              <a:rPr lang="en-US" sz="1600" dirty="0" smtClean="0">
                <a:solidFill>
                  <a:srgbClr val="FF0000"/>
                </a:solidFill>
                <a:latin typeface="PT Sans"/>
                <a:cs typeface="PT Sans"/>
              </a:rPr>
              <a:t> (Tuesday 15:00)</a:t>
            </a:r>
            <a:endParaRPr lang="en-US" sz="1600" dirty="0">
              <a:solidFill>
                <a:srgbClr val="FF0000"/>
              </a:solidFill>
              <a:latin typeface="PT Sans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43056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1" y="114300"/>
            <a:ext cx="3962398" cy="92075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D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reconstruction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900" y="3434096"/>
            <a:ext cx="3607312" cy="3119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0" y="549715"/>
            <a:ext cx="5154603" cy="2927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863" y="1077499"/>
            <a:ext cx="3608810" cy="452431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PT Sans"/>
                <a:cs typeface="PT Sans"/>
              </a:rPr>
              <a:t>D</a:t>
            </a:r>
            <a:r>
              <a:rPr lang="en-US" dirty="0" smtClean="0">
                <a:latin typeface="PT Sans"/>
                <a:cs typeface="PT Sans"/>
              </a:rPr>
              <a:t>irect topological reconstruction through channel: </a:t>
            </a:r>
          </a:p>
          <a:p>
            <a:endParaRPr lang="en-US" dirty="0" smtClean="0">
              <a:latin typeface="PT Sans"/>
              <a:cs typeface="PT Sans"/>
            </a:endParaRPr>
          </a:p>
          <a:p>
            <a:endParaRPr lang="en-US" dirty="0" smtClean="0">
              <a:latin typeface="PT Sans"/>
              <a:cs typeface="PT Sans"/>
            </a:endParaRPr>
          </a:p>
          <a:p>
            <a:endParaRPr lang="en-US" dirty="0" smtClean="0">
              <a:latin typeface="PT Sans"/>
              <a:cs typeface="PT Sans"/>
            </a:endParaRPr>
          </a:p>
          <a:p>
            <a:endParaRPr lang="en-US" dirty="0">
              <a:latin typeface="PT Sans"/>
              <a:cs typeface="PT Sans"/>
            </a:endParaRPr>
          </a:p>
          <a:p>
            <a:endParaRPr lang="en-US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Greatly reduced combinatorial background (4 orders of magnitude)</a:t>
            </a:r>
          </a:p>
          <a:p>
            <a:endParaRPr lang="en-US" dirty="0" smtClean="0">
              <a:latin typeface="PT Sans"/>
              <a:cs typeface="PT Sans"/>
            </a:endParaRPr>
          </a:p>
          <a:p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Topological cuts optimized using TMVA (Toolkit for Multivariate Analysis) 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dirty="0" err="1" smtClean="0"/>
              <a:t>Quark</a:t>
            </a:r>
            <a:r>
              <a:rPr lang="nb-NO" dirty="0" smtClean="0"/>
              <a:t> Matter 2015, Kobe, Japan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" y="2044700"/>
            <a:ext cx="1752600" cy="26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00" y="2667000"/>
            <a:ext cx="2514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66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80" y="3509901"/>
            <a:ext cx="3240405" cy="2663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690501"/>
            <a:ext cx="3240405" cy="2663190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dirty="0" err="1" smtClean="0"/>
              <a:t>Quark</a:t>
            </a:r>
            <a:r>
              <a:rPr lang="nb-NO" dirty="0" smtClean="0"/>
              <a:t> Matter 2015, Kobe, Japan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752"/>
            <a:ext cx="9144000" cy="92075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D</a:t>
            </a:r>
            <a:r>
              <a:rPr lang="en-US" sz="2400" baseline="30000" dirty="0" smtClean="0"/>
              <a:t>0 </a:t>
            </a:r>
            <a:r>
              <a:rPr lang="en-US" sz="2400" dirty="0" smtClean="0"/>
              <a:t>reconstruction using HFT</a:t>
            </a:r>
            <a:endParaRPr lang="en-US" sz="24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712421"/>
            <a:ext cx="518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Significance greatly enhanced compared to STAR previous, 2010+2011 results.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PT Sans"/>
              <a:cs typeface="PT Sans"/>
            </a:endParaRPr>
          </a:p>
          <a:p>
            <a:r>
              <a:rPr lang="en-US" dirty="0" smtClean="0">
                <a:latin typeface="PT Sans"/>
                <a:cs typeface="PT Sans"/>
              </a:rPr>
              <a:t> </a:t>
            </a:r>
            <a:endParaRPr lang="en-US" dirty="0">
              <a:latin typeface="PT Sans"/>
              <a:cs typeface="PT San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44941"/>
              </p:ext>
            </p:extLst>
          </p:nvPr>
        </p:nvGraphicFramePr>
        <p:xfrm>
          <a:off x="4428759" y="1700938"/>
          <a:ext cx="4085631" cy="18999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361877"/>
                <a:gridCol w="1361877"/>
                <a:gridCol w="1361877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w/o HFT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w HFT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2010 + 2011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2014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# events(MB) analyzed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1.1 B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780 M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sig</a:t>
                      </a:r>
                      <a:r>
                        <a:rPr lang="en-US" sz="1600" baseline="0" dirty="0" smtClean="0">
                          <a:latin typeface="PT Sans"/>
                          <a:cs typeface="PT Sans"/>
                        </a:rPr>
                        <a:t> per billion events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13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PT Sans"/>
                          <a:cs typeface="PT Sans"/>
                        </a:rPr>
                        <a:t>51</a:t>
                      </a:r>
                      <a:endParaRPr lang="en-US" sz="1600" dirty="0">
                        <a:latin typeface="PT Sans"/>
                        <a:cs typeface="PT San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29136" y="4960843"/>
            <a:ext cx="1633264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9204" y="2655382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632" y="3677058"/>
            <a:ext cx="3035067" cy="2433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700" y="6110060"/>
            <a:ext cx="1231900" cy="3344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45744" y="5114731"/>
            <a:ext cx="1335697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STAR 2010/11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45744" y="6095871"/>
            <a:ext cx="2534757" cy="307777"/>
          </a:xfrm>
          <a:prstGeom prst="rect">
            <a:avLst/>
          </a:prstGeom>
          <a:ln>
            <a:solidFill>
              <a:srgbClr val="292934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PT Serif"/>
                <a:cs typeface="PT Serif"/>
              </a:rPr>
              <a:t>STAR: PRL </a:t>
            </a:r>
            <a:r>
              <a:rPr lang="en-US" sz="1400" dirty="0">
                <a:latin typeface="PT Serif"/>
                <a:cs typeface="PT Serif"/>
              </a:rPr>
              <a:t>113 (2014) 142301</a:t>
            </a:r>
          </a:p>
        </p:txBody>
      </p:sp>
    </p:spTree>
    <p:extLst>
      <p:ext uri="{BB962C8B-B14F-4D97-AF65-F5344CB8AC3E}">
        <p14:creationId xmlns:p14="http://schemas.microsoft.com/office/powerpoint/2010/main" val="321583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688" y="1282700"/>
            <a:ext cx="4699311" cy="3439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752"/>
            <a:ext cx="9143999" cy="742952"/>
          </a:xfrm>
        </p:spPr>
        <p:txBody>
          <a:bodyPr>
            <a:norm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Event plane </a:t>
            </a:r>
            <a:r>
              <a:rPr lang="en-US" sz="2400" dirty="0"/>
              <a:t>m</a:t>
            </a:r>
            <a:r>
              <a:rPr lang="en-US" sz="2400" dirty="0" smtClean="0"/>
              <a:t>ethod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9400" y="863600"/>
            <a:ext cx="4127500" cy="4985981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Event </a:t>
            </a:r>
            <a:r>
              <a:rPr lang="en-US" dirty="0">
                <a:latin typeface="PT Sans"/>
                <a:cs typeface="PT Sans"/>
              </a:rPr>
              <a:t>plane reconstructed using charged </a:t>
            </a:r>
            <a:r>
              <a:rPr lang="en-US" dirty="0" smtClean="0">
                <a:latin typeface="PT Sans"/>
                <a:cs typeface="PT Sans"/>
              </a:rPr>
              <a:t>hadrons </a:t>
            </a:r>
            <a:r>
              <a:rPr lang="en-US" dirty="0">
                <a:latin typeface="PT Sans"/>
                <a:cs typeface="PT Sans"/>
              </a:rPr>
              <a:t>within STAR TPC </a:t>
            </a:r>
            <a:r>
              <a:rPr lang="en-US" dirty="0" smtClean="0">
                <a:latin typeface="PT Sans"/>
                <a:cs typeface="PT Sans"/>
              </a:rPr>
              <a:t>acceptance (|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latin typeface="PT Sans"/>
                <a:cs typeface="PT Sans"/>
              </a:rPr>
              <a:t>|&lt;1)</a:t>
            </a:r>
            <a:endParaRPr lang="en-US" baseline="30000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baseline="30000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Corrected for detector acceptance</a:t>
            </a:r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PT Sans"/>
                <a:cs typeface="PT Sans"/>
              </a:rPr>
              <a:t> Yields in </a:t>
            </a:r>
            <a:r>
              <a:rPr lang="en-US" dirty="0" smtClean="0">
                <a:latin typeface="Symbol" charset="2"/>
                <a:cs typeface="Symbol" charset="2"/>
              </a:rPr>
              <a:t>f-Y</a:t>
            </a:r>
            <a:r>
              <a:rPr lang="en-US" dirty="0" smtClean="0">
                <a:latin typeface="PT Sans"/>
                <a:cs typeface="PT Sans"/>
              </a:rPr>
              <a:t> </a:t>
            </a:r>
            <a:r>
              <a:rPr lang="en-US" dirty="0">
                <a:latin typeface="PT Sans"/>
                <a:cs typeface="PT Sans"/>
              </a:rPr>
              <a:t>bins corrected for event plane </a:t>
            </a:r>
            <a:r>
              <a:rPr lang="en-US" dirty="0" smtClean="0">
                <a:latin typeface="PT Sans"/>
                <a:cs typeface="PT Sans"/>
              </a:rPr>
              <a:t>resolution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PT Sans"/>
              <a:cs typeface="PT Sans"/>
            </a:endParaRPr>
          </a:p>
          <a:p>
            <a:endParaRPr lang="en-US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Symbol" charset="2"/>
                <a:cs typeface="Symbol" charset="2"/>
              </a:rPr>
              <a:t>Dh</a:t>
            </a:r>
            <a:r>
              <a:rPr lang="en-US" dirty="0">
                <a:latin typeface="PT Sans"/>
                <a:cs typeface="PT Sans"/>
              </a:rPr>
              <a:t> gap of ~0.15 used in event plane reconstruction</a:t>
            </a:r>
          </a:p>
          <a:p>
            <a:endParaRPr lang="en-US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Non-flow estimated from measured D-h correlations in </a:t>
            </a:r>
            <a:r>
              <a:rPr lang="en-US" dirty="0" err="1" smtClean="0">
                <a:latin typeface="PT Sans"/>
                <a:cs typeface="PT Sans"/>
              </a:rPr>
              <a:t>p+p</a:t>
            </a:r>
            <a:r>
              <a:rPr lang="en-US" dirty="0" smtClean="0">
                <a:latin typeface="PT Sans"/>
                <a:cs typeface="PT Sans"/>
              </a:rPr>
              <a:t> 200GeV</a:t>
            </a:r>
            <a:endParaRPr lang="en-US" dirty="0">
              <a:latin typeface="PT Sans"/>
              <a:cs typeface="PT San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26100" y="5576131"/>
            <a:ext cx="330048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400" i="1" dirty="0" smtClean="0">
                <a:latin typeface="PT Sans"/>
                <a:cs typeface="PT Sans"/>
              </a:rPr>
              <a:t>A.M. </a:t>
            </a:r>
            <a:r>
              <a:rPr lang="en-US" sz="1400" i="1" dirty="0" err="1" smtClean="0">
                <a:latin typeface="PT Sans"/>
                <a:cs typeface="PT Sans"/>
              </a:rPr>
              <a:t>Poskanzer</a:t>
            </a:r>
            <a:r>
              <a:rPr lang="en-US" sz="1400" i="1" dirty="0" smtClean="0">
                <a:latin typeface="PT Sans"/>
                <a:cs typeface="PT Sans"/>
              </a:rPr>
              <a:t>, et al. </a:t>
            </a:r>
            <a:r>
              <a:rPr lang="en-US" sz="1400" dirty="0" smtClean="0">
                <a:latin typeface="PT Sans"/>
                <a:cs typeface="PT Sans"/>
              </a:rPr>
              <a:t>PRC 58 (1998) 1671</a:t>
            </a:r>
          </a:p>
          <a:p>
            <a:pPr marL="0" lvl="1"/>
            <a:r>
              <a:rPr lang="en-US" sz="1400" dirty="0" smtClean="0">
                <a:latin typeface="PT Sans"/>
                <a:cs typeface="PT Sans"/>
              </a:rPr>
              <a:t>STAR: PRL 93 (2004) 252301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10" y="3189123"/>
            <a:ext cx="2800350" cy="502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0" y="4552491"/>
            <a:ext cx="3394710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6100" y="4484814"/>
            <a:ext cx="806431" cy="338554"/>
          </a:xfrm>
          <a:prstGeom prst="rect">
            <a:avLst/>
          </a:prstGeom>
          <a:solidFill>
            <a:srgbClr val="FFFFFF"/>
          </a:solidFill>
          <a:ln>
            <a:solidFill>
              <a:srgbClr val="292934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p</a:t>
            </a:r>
            <a:r>
              <a:rPr lang="en-US" sz="1600" dirty="0" err="1" smtClean="0">
                <a:solidFill>
                  <a:srgbClr val="FF0000"/>
                </a:solidFill>
              </a:rPr>
              <a:t>+p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6100" y="4816802"/>
            <a:ext cx="806431" cy="338554"/>
          </a:xfrm>
          <a:prstGeom prst="rect">
            <a:avLst/>
          </a:prstGeom>
          <a:solidFill>
            <a:srgbClr val="FFFFFF"/>
          </a:solidFill>
          <a:ln>
            <a:solidFill>
              <a:srgbClr val="292934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Au+Au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3" idx="1"/>
          </p:cNvCxnSpPr>
          <p:nvPr/>
        </p:nvCxnSpPr>
        <p:spPr>
          <a:xfrm flipH="1">
            <a:off x="3949702" y="4654091"/>
            <a:ext cx="40639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5" idx="1"/>
          </p:cNvCxnSpPr>
          <p:nvPr/>
        </p:nvCxnSpPr>
        <p:spPr>
          <a:xfrm flipH="1" flipV="1">
            <a:off x="3233270" y="4979211"/>
            <a:ext cx="1122830" cy="68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289531" y="3728654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4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982" y="1237416"/>
            <a:ext cx="5726017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Two particle correlation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7800" y="6528816"/>
            <a:ext cx="2997200" cy="329184"/>
          </a:xfrm>
        </p:spPr>
        <p:txBody>
          <a:bodyPr/>
          <a:lstStyle/>
          <a:p>
            <a:pPr algn="r"/>
            <a:r>
              <a:rPr lang="nb-NO" smtClean="0"/>
              <a:t>Quark Matter 2015, Kobe, Japan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181100"/>
            <a:ext cx="3162458" cy="452431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Event by event </a:t>
            </a:r>
            <a:r>
              <a:rPr lang="en-US" i="1" dirty="0" smtClean="0">
                <a:latin typeface="PT Sans"/>
                <a:cs typeface="PT Sans"/>
              </a:rPr>
              <a:t>v</a:t>
            </a:r>
            <a:r>
              <a:rPr lang="en-US" baseline="-25000" dirty="0" smtClean="0">
                <a:latin typeface="PT Sans"/>
                <a:cs typeface="PT Sans"/>
              </a:rPr>
              <a:t>2 </a:t>
            </a:r>
            <a:r>
              <a:rPr lang="en-US" dirty="0" smtClean="0">
                <a:latin typeface="PT Sans"/>
                <a:cs typeface="PT Sans"/>
              </a:rPr>
              <a:t>for foreground and background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PT Sans"/>
              <a:cs typeface="PT Sans"/>
            </a:endParaRPr>
          </a:p>
          <a:p>
            <a:r>
              <a:rPr lang="en-US" baseline="-25000" dirty="0" smtClean="0">
                <a:latin typeface="PT Sans"/>
                <a:cs typeface="PT Sans"/>
              </a:rPr>
              <a:t> </a:t>
            </a:r>
            <a:endParaRPr lang="en-US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>
                <a:latin typeface="PT Sans"/>
                <a:cs typeface="PT Sans"/>
              </a:rPr>
              <a:t>h</a:t>
            </a:r>
            <a:r>
              <a:rPr lang="en-US" i="1" baseline="-25000" dirty="0" smtClean="0">
                <a:latin typeface="PT Sans"/>
                <a:cs typeface="PT Sans"/>
              </a:rPr>
              <a:t>1</a:t>
            </a:r>
            <a:r>
              <a:rPr lang="en-US" dirty="0" smtClean="0">
                <a:latin typeface="PT Sans"/>
                <a:cs typeface="PT Sans"/>
              </a:rPr>
              <a:t> in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latin typeface="PT Sans"/>
                <a:cs typeface="PT Sans"/>
              </a:rPr>
              <a:t> &lt; 0, </a:t>
            </a:r>
            <a:r>
              <a:rPr lang="en-US" i="1" dirty="0" smtClean="0">
                <a:latin typeface="PT Sans"/>
                <a:cs typeface="PT Sans"/>
              </a:rPr>
              <a:t>h</a:t>
            </a:r>
            <a:r>
              <a:rPr lang="en-US" i="1" baseline="-25000" dirty="0" smtClean="0">
                <a:latin typeface="PT Sans"/>
                <a:cs typeface="PT Sans"/>
              </a:rPr>
              <a:t>2</a:t>
            </a:r>
            <a:r>
              <a:rPr lang="en-US" dirty="0" smtClean="0">
                <a:latin typeface="PT Sans"/>
                <a:cs typeface="PT Sans"/>
              </a:rPr>
              <a:t> in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latin typeface="PT Sans"/>
                <a:cs typeface="PT Sans"/>
              </a:rPr>
              <a:t>&gt;0</a:t>
            </a:r>
          </a:p>
          <a:p>
            <a:pPr marL="285750" indent="-285750">
              <a:buFont typeface="Arial"/>
              <a:buChar char="•"/>
            </a:pPr>
            <a:endParaRPr lang="en-US" baseline="-25000" dirty="0" smtClean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Statistically </a:t>
            </a:r>
            <a:r>
              <a:rPr lang="en-US" dirty="0">
                <a:latin typeface="PT Sans"/>
                <a:cs typeface="PT Sans"/>
              </a:rPr>
              <a:t>subtract </a:t>
            </a:r>
            <a:r>
              <a:rPr lang="en-US" dirty="0" smtClean="0">
                <a:latin typeface="PT Sans"/>
                <a:cs typeface="PT Sans"/>
              </a:rPr>
              <a:t>background from foreground to obtain </a:t>
            </a:r>
            <a:r>
              <a:rPr lang="en-US" i="1" dirty="0" smtClean="0">
                <a:latin typeface="PT Sans"/>
                <a:cs typeface="PT Sans"/>
              </a:rPr>
              <a:t>D</a:t>
            </a:r>
            <a:r>
              <a:rPr lang="en-US" baseline="30000" dirty="0" smtClean="0">
                <a:latin typeface="PT Sans"/>
                <a:cs typeface="PT Sans"/>
              </a:rPr>
              <a:t>0 </a:t>
            </a:r>
            <a:r>
              <a:rPr lang="en-US" i="1" dirty="0" smtClean="0">
                <a:latin typeface="PT Sans"/>
                <a:cs typeface="PT Sans"/>
              </a:rPr>
              <a:t>v</a:t>
            </a:r>
            <a:r>
              <a:rPr lang="en-US" baseline="-25000" dirty="0" smtClean="0">
                <a:latin typeface="PT Sans"/>
                <a:cs typeface="PT Sans"/>
              </a:rPr>
              <a:t>2</a:t>
            </a:r>
          </a:p>
          <a:p>
            <a:endParaRPr lang="en-US" dirty="0">
              <a:latin typeface="PT Sans"/>
              <a:cs typeface="PT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PT Sans"/>
                <a:cs typeface="PT Sans"/>
              </a:rPr>
              <a:t>Corrected for detector acceptance</a:t>
            </a:r>
            <a:endParaRPr lang="en-US" baseline="30000" dirty="0">
              <a:latin typeface="PT Sans"/>
              <a:cs typeface="PT Sans"/>
            </a:endParaRPr>
          </a:p>
          <a:p>
            <a:endParaRPr lang="en-US" baseline="30000" dirty="0">
              <a:latin typeface="PT Sans"/>
              <a:cs typeface="PT San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22" y="2181892"/>
            <a:ext cx="2603500" cy="241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22" y="2602507"/>
            <a:ext cx="2692400" cy="5207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55822" y="5457030"/>
            <a:ext cx="3292768" cy="307777"/>
          </a:xfrm>
          <a:prstGeom prst="rect">
            <a:avLst/>
          </a:prstGeom>
          <a:noFill/>
          <a:ln>
            <a:solidFill>
              <a:srgbClr val="292934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1400" i="1" dirty="0">
                <a:latin typeface="PT Sans"/>
                <a:cs typeface="PT Sans"/>
              </a:rPr>
              <a:t>A.M. </a:t>
            </a:r>
            <a:r>
              <a:rPr lang="en-US" sz="1400" i="1" dirty="0" err="1">
                <a:latin typeface="PT Sans"/>
                <a:cs typeface="PT Sans"/>
              </a:rPr>
              <a:t>Poskanzer</a:t>
            </a:r>
            <a:r>
              <a:rPr lang="en-US" sz="1400" i="1" dirty="0">
                <a:latin typeface="PT Sans"/>
                <a:cs typeface="PT Sans"/>
              </a:rPr>
              <a:t>, et al. </a:t>
            </a:r>
            <a:r>
              <a:rPr lang="en-US" sz="1400" dirty="0" smtClean="0">
                <a:latin typeface="PT Sans"/>
                <a:cs typeface="PT Sans"/>
              </a:rPr>
              <a:t>PRC 58 (1998) 1671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0336" y="4258262"/>
            <a:ext cx="163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STAR </a:t>
            </a:r>
            <a:r>
              <a:rPr lang="en-US" sz="1400" i="1" dirty="0" smtClean="0">
                <a:solidFill>
                  <a:srgbClr val="FF0000"/>
                </a:solidFill>
              </a:rPr>
              <a:t>Preliminary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2869" y="5944040"/>
            <a:ext cx="3972331" cy="584776"/>
          </a:xfrm>
          <a:prstGeom prst="rect">
            <a:avLst/>
          </a:prstGeom>
          <a:solidFill>
            <a:srgbClr val="0000FF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PT Serif"/>
                <a:cs typeface="PT Serif"/>
              </a:rPr>
              <a:t>For details see poster by L. He  (Exhibition space 4) </a:t>
            </a:r>
            <a:endParaRPr lang="en-US" sz="1600" dirty="0">
              <a:solidFill>
                <a:srgbClr val="FF0000"/>
              </a:solidFill>
              <a:latin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3105574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U_LBL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KSU_LBL.thmx</Template>
  <TotalTime>14275</TotalTime>
  <Words>1851</Words>
  <Application>Microsoft Macintosh PowerPoint</Application>
  <PresentationFormat>On-screen Show (4:3)</PresentationFormat>
  <Paragraphs>355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KSU_LBL</vt:lpstr>
      <vt:lpstr>PowerPoint Presentation</vt:lpstr>
      <vt:lpstr>Motivation</vt:lpstr>
      <vt:lpstr>Recent developments and understanding</vt:lpstr>
      <vt:lpstr>STAR experiment</vt:lpstr>
      <vt:lpstr>STAR experiment </vt:lpstr>
      <vt:lpstr>D0 reconstruction</vt:lpstr>
      <vt:lpstr>D0 reconstruction using HFT</vt:lpstr>
      <vt:lpstr>v2: Event plane method</vt:lpstr>
      <vt:lpstr>v2: Two particle correlation</vt:lpstr>
      <vt:lpstr>D+/- reconstruction</vt:lpstr>
      <vt:lpstr>D Meson v2</vt:lpstr>
      <vt:lpstr>D Meson v2</vt:lpstr>
      <vt:lpstr>D Meson v2</vt:lpstr>
      <vt:lpstr>Comparison to experiment</vt:lpstr>
      <vt:lpstr>Model comparison: TAMU</vt:lpstr>
      <vt:lpstr>Model comparison: SUBATECH</vt:lpstr>
      <vt:lpstr>Model comparison: Duke</vt:lpstr>
      <vt:lpstr>Charm diffusion coefficient</vt:lpstr>
      <vt:lpstr>Diffusion coefficient</vt:lpstr>
      <vt:lpstr>Outlook </vt:lpstr>
      <vt:lpstr>Summary</vt:lpstr>
      <vt:lpstr>PowerPoint Presentation</vt:lpstr>
      <vt:lpstr>Back ups</vt:lpstr>
      <vt:lpstr>Diffusion Coefficient from DUKE</vt:lpstr>
      <vt:lpstr>Comparison to ALICE</vt:lpstr>
      <vt:lpstr>Mass Effect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Miguelon Bonbon</dc:creator>
  <cp:lastModifiedBy>Miguelon Bonbon</cp:lastModifiedBy>
  <cp:revision>397</cp:revision>
  <dcterms:created xsi:type="dcterms:W3CDTF">2015-08-26T22:25:36Z</dcterms:created>
  <dcterms:modified xsi:type="dcterms:W3CDTF">2015-09-28T15:05:12Z</dcterms:modified>
</cp:coreProperties>
</file>