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62" r:id="rId3"/>
    <p:sldId id="275" r:id="rId4"/>
    <p:sldId id="264" r:id="rId5"/>
    <p:sldId id="265" r:id="rId6"/>
    <p:sldId id="270" r:id="rId7"/>
    <p:sldId id="269" r:id="rId8"/>
    <p:sldId id="268" r:id="rId9"/>
    <p:sldId id="272" r:id="rId10"/>
    <p:sldId id="258" r:id="rId11"/>
    <p:sldId id="274" r:id="rId12"/>
    <p:sldId id="273" r:id="rId13"/>
    <p:sldId id="279" r:id="rId14"/>
    <p:sldId id="276" r:id="rId15"/>
    <p:sldId id="28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4824" autoAdjust="0"/>
  </p:normalViewPr>
  <p:slideViewPr>
    <p:cSldViewPr>
      <p:cViewPr varScale="1">
        <p:scale>
          <a:sx n="70" d="100"/>
          <a:sy n="70" d="100"/>
        </p:scale>
        <p:origin x="-107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2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56B6B5D-06A5-49CF-BD30-7094D51794AD}" type="datetimeFigureOut">
              <a:rPr lang="en-US" smtClean="0"/>
              <a:pPr/>
              <a:t>11/3/2010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789DC75-A3B0-4DAF-BA18-1C06757F6C7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789DC75-A3B0-4DAF-BA18-1C06757F6C7B}"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FBCF0FA-793F-44F2-856A-1D1FB21F352F}" type="datetime1">
              <a:rPr lang="en-US" smtClean="0"/>
              <a:pPr/>
              <a:t>11/3/2010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479549-EF1A-4238-B0F7-7635DDD857A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3CC794-8446-48FC-8DD4-D8036A494669}" type="datetime1">
              <a:rPr lang="en-US" smtClean="0"/>
              <a:pPr/>
              <a:t>11/3/2010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479549-EF1A-4238-B0F7-7635DDD857A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3A11C0-660D-41BD-B516-3032B8159572}" type="datetime1">
              <a:rPr lang="en-US" smtClean="0"/>
              <a:pPr/>
              <a:t>11/3/2010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479549-EF1A-4238-B0F7-7635DDD857A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DEDDC8-7803-4A10-985E-B64148A632D9}" type="datetime1">
              <a:rPr lang="en-US" smtClean="0"/>
              <a:pPr/>
              <a:t>11/3/2010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479549-EF1A-4238-B0F7-7635DDD857A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505C3F-877C-4593-AB1C-324A413DC860}" type="datetime1">
              <a:rPr lang="en-US" smtClean="0"/>
              <a:pPr/>
              <a:t>11/3/2010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479549-EF1A-4238-B0F7-7635DDD857A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21B16FC-898E-4EDA-98AF-1B62BDC94654}" type="datetime1">
              <a:rPr lang="en-US" smtClean="0"/>
              <a:pPr/>
              <a:t>11/3/2010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479549-EF1A-4238-B0F7-7635DDD857A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FAB236C-C33A-4B42-BD73-751ACEED98A4}" type="datetime1">
              <a:rPr lang="en-US" smtClean="0"/>
              <a:pPr/>
              <a:t>11/3/2010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479549-EF1A-4238-B0F7-7635DDD857A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1EA58F5-9B52-4EBC-9E3B-C17C18C7F3B0}" type="datetime1">
              <a:rPr lang="en-US" smtClean="0"/>
              <a:pPr/>
              <a:t>11/3/2010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479549-EF1A-4238-B0F7-7635DDD857A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BF4947-5310-41B7-AA0D-03FB69993B25}" type="datetime1">
              <a:rPr lang="en-US" smtClean="0"/>
              <a:pPr/>
              <a:t>11/3/2010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479549-EF1A-4238-B0F7-7635DDD857A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184D26-CF9E-4595-81D3-DFB6F933D33E}" type="datetime1">
              <a:rPr lang="en-US" smtClean="0"/>
              <a:pPr/>
              <a:t>11/3/2010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479549-EF1A-4238-B0F7-7635DDD857A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81D493-A093-4696-B9CC-B1D92A95FA99}" type="datetime1">
              <a:rPr lang="en-US" smtClean="0"/>
              <a:pPr/>
              <a:t>11/3/2010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479549-EF1A-4238-B0F7-7635DDD857A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7CF1DD-F588-4850-961C-0FC6C14D5169}" type="datetime1">
              <a:rPr lang="en-US" smtClean="0"/>
              <a:pPr/>
              <a:t>11/3/2010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479549-EF1A-4238-B0F7-7635DDD857A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arxiv.org/pdf/0806.0513" TargetMode="External"/><Relationship Id="rId2" Type="http://schemas.openxmlformats.org/officeDocument/2006/relationships/hyperlink" Target="http://arxiv.org/pdf/1008.0625" TargetMode="External"/><Relationship Id="rId1" Type="http://schemas.openxmlformats.org/officeDocument/2006/relationships/slideLayout" Target="../slideLayouts/slideLayout2.xml"/><Relationship Id="rId6" Type="http://schemas.openxmlformats.org/officeDocument/2006/relationships/image" Target="../media/image13.gif"/><Relationship Id="rId5" Type="http://schemas.openxmlformats.org/officeDocument/2006/relationships/image" Target="../media/image12.gif"/><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5.gif"/></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057400"/>
            <a:ext cx="8686800" cy="1676400"/>
          </a:xfrm>
          <a:solidFill>
            <a:schemeClr val="bg1"/>
          </a:solidFill>
        </p:spPr>
        <p:txBody>
          <a:bodyPr>
            <a:normAutofit fontScale="90000"/>
          </a:bodyPr>
          <a:lstStyle/>
          <a:p>
            <a:r>
              <a:rPr lang="fr-FR" sz="4000" b="1" dirty="0" err="1" smtClean="0"/>
              <a:t>Asymmetric</a:t>
            </a:r>
            <a:r>
              <a:rPr lang="fr-FR" sz="4000" b="1" dirty="0" smtClean="0"/>
              <a:t> dihadron </a:t>
            </a:r>
            <a:r>
              <a:rPr lang="fr-FR" sz="4000" b="1" dirty="0" err="1" smtClean="0"/>
              <a:t>azimuthal</a:t>
            </a:r>
            <a:r>
              <a:rPr lang="fr-FR" sz="4000" b="1" dirty="0" smtClean="0"/>
              <a:t> </a:t>
            </a:r>
            <a:r>
              <a:rPr lang="fr-FR" sz="4000" b="1" dirty="0" err="1" smtClean="0"/>
              <a:t>correlations</a:t>
            </a:r>
            <a:r>
              <a:rPr lang="fr-FR" sz="4000" b="1" dirty="0" smtClean="0"/>
              <a:t> in Au+Au collisions </a:t>
            </a:r>
            <a:r>
              <a:rPr lang="fr-FR" sz="4000" b="1" dirty="0" err="1" smtClean="0"/>
              <a:t>at</a:t>
            </a:r>
            <a:r>
              <a:rPr lang="fr-FR" sz="4000" b="1" dirty="0" smtClean="0"/>
              <a:t> 200 </a:t>
            </a:r>
            <a:r>
              <a:rPr lang="fr-FR" sz="4000" b="1" dirty="0" err="1" smtClean="0"/>
              <a:t>GeV</a:t>
            </a:r>
            <a:endParaRPr lang="en-US" sz="4000" dirty="0"/>
          </a:p>
        </p:txBody>
      </p:sp>
      <p:sp>
        <p:nvSpPr>
          <p:cNvPr id="3" name="Subtitle 2"/>
          <p:cNvSpPr>
            <a:spLocks noGrp="1"/>
          </p:cNvSpPr>
          <p:nvPr>
            <p:ph type="subTitle" idx="1"/>
          </p:nvPr>
        </p:nvSpPr>
        <p:spPr>
          <a:xfrm>
            <a:off x="1371600" y="4648200"/>
            <a:ext cx="6400800" cy="1752600"/>
          </a:xfrm>
          <a:solidFill>
            <a:schemeClr val="bg1"/>
          </a:solidFill>
        </p:spPr>
        <p:txBody>
          <a:bodyPr/>
          <a:lstStyle/>
          <a:p>
            <a:r>
              <a:rPr lang="en-US" dirty="0" smtClean="0">
                <a:solidFill>
                  <a:schemeClr val="tx1"/>
                </a:solidFill>
              </a:rPr>
              <a:t>Joshua </a:t>
            </a:r>
            <a:r>
              <a:rPr lang="en-US" dirty="0" err="1" smtClean="0">
                <a:solidFill>
                  <a:schemeClr val="tx1"/>
                </a:solidFill>
              </a:rPr>
              <a:t>Konzer</a:t>
            </a:r>
            <a:endParaRPr lang="en-US" dirty="0" smtClean="0">
              <a:solidFill>
                <a:schemeClr val="tx1"/>
              </a:solidFill>
            </a:endParaRPr>
          </a:p>
          <a:p>
            <a:r>
              <a:rPr lang="en-US" dirty="0" smtClean="0">
                <a:solidFill>
                  <a:schemeClr val="tx1"/>
                </a:solidFill>
              </a:rPr>
              <a:t>Purdue University</a:t>
            </a:r>
          </a:p>
          <a:p>
            <a:r>
              <a:rPr lang="en-US" dirty="0" smtClean="0">
                <a:solidFill>
                  <a:schemeClr val="tx1"/>
                </a:solidFill>
              </a:rPr>
              <a:t>STAR Collaboration</a:t>
            </a:r>
            <a:endParaRPr lang="en-US" dirty="0">
              <a:solidFill>
                <a:schemeClr val="tx1"/>
              </a:solidFill>
            </a:endParaRPr>
          </a:p>
        </p:txBody>
      </p:sp>
      <p:pic>
        <p:nvPicPr>
          <p:cNvPr id="6" name="Picture 5" descr="purdue-beamer-talk-example.png"/>
          <p:cNvPicPr>
            <a:picLocks noChangeAspect="1"/>
          </p:cNvPicPr>
          <p:nvPr/>
        </p:nvPicPr>
        <p:blipFill>
          <a:blip r:embed="rId3" cstate="print"/>
          <a:srcRect l="23545" t="65520" r="22487" b="9083"/>
          <a:stretch>
            <a:fillRect/>
          </a:stretch>
        </p:blipFill>
        <p:spPr>
          <a:xfrm>
            <a:off x="0" y="0"/>
            <a:ext cx="3022600" cy="1066800"/>
          </a:xfrm>
          <a:prstGeom prst="rect">
            <a:avLst/>
          </a:prstGeom>
        </p:spPr>
      </p:pic>
      <p:pic>
        <p:nvPicPr>
          <p:cNvPr id="8" name="Picture 7" descr="purdue-beamer-talk-example.png"/>
          <p:cNvPicPr>
            <a:picLocks noChangeAspect="1"/>
          </p:cNvPicPr>
          <p:nvPr/>
        </p:nvPicPr>
        <p:blipFill>
          <a:blip r:embed="rId3" cstate="print"/>
          <a:srcRect l="23545" t="65520" r="22487" b="9083"/>
          <a:stretch>
            <a:fillRect/>
          </a:stretch>
        </p:blipFill>
        <p:spPr>
          <a:xfrm>
            <a:off x="6121400" y="0"/>
            <a:ext cx="3022600" cy="1066800"/>
          </a:xfrm>
          <a:prstGeom prst="rect">
            <a:avLst/>
          </a:prstGeom>
        </p:spPr>
      </p:pic>
      <p:pic>
        <p:nvPicPr>
          <p:cNvPr id="9" name="Picture 8" descr="Picture5.png"/>
          <p:cNvPicPr>
            <a:picLocks noChangeAspect="1"/>
          </p:cNvPicPr>
          <p:nvPr/>
        </p:nvPicPr>
        <p:blipFill>
          <a:blip r:embed="rId4" cstate="print"/>
          <a:stretch>
            <a:fillRect/>
          </a:stretch>
        </p:blipFill>
        <p:spPr>
          <a:xfrm>
            <a:off x="0" y="4346655"/>
            <a:ext cx="2261429" cy="2511345"/>
          </a:xfrm>
          <a:prstGeom prst="rect">
            <a:avLst/>
          </a:prstGeom>
        </p:spPr>
      </p:pic>
      <p:pic>
        <p:nvPicPr>
          <p:cNvPr id="10" name="Picture 9" descr="Picture5.png"/>
          <p:cNvPicPr>
            <a:picLocks noChangeAspect="1"/>
          </p:cNvPicPr>
          <p:nvPr/>
        </p:nvPicPr>
        <p:blipFill>
          <a:blip r:embed="rId4" cstate="print"/>
          <a:stretch>
            <a:fillRect/>
          </a:stretch>
        </p:blipFill>
        <p:spPr>
          <a:xfrm>
            <a:off x="6882571" y="4346655"/>
            <a:ext cx="2261429" cy="251134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0" y="762000"/>
            <a:ext cx="9144000" cy="152400"/>
          </a:xfrm>
          <a:prstGeom prst="rect">
            <a:avLst/>
          </a:prstGeom>
          <a:solidFill>
            <a:srgbClr val="3366FF">
              <a:alpha val="58000"/>
            </a:srgbClr>
          </a:solidFill>
          <a:ln w="9525">
            <a:noFill/>
            <a:miter lim="800000"/>
            <a:headEnd/>
            <a:tailEnd/>
          </a:ln>
        </p:spPr>
        <p:txBody>
          <a:bodyPr wrap="none" anchor="ctr"/>
          <a:lstStyle/>
          <a:p>
            <a:endParaRPr lang="en-US"/>
          </a:p>
        </p:txBody>
      </p:sp>
      <p:sp>
        <p:nvSpPr>
          <p:cNvPr id="8" name="Rectangle 2"/>
          <p:cNvSpPr>
            <a:spLocks noGrp="1" noChangeArrowheads="1"/>
          </p:cNvSpPr>
          <p:nvPr>
            <p:ph type="title"/>
          </p:nvPr>
        </p:nvSpPr>
        <p:spPr>
          <a:xfrm>
            <a:off x="0" y="0"/>
            <a:ext cx="9144000" cy="762000"/>
          </a:xfrm>
          <a:solidFill>
            <a:schemeClr val="tx1">
              <a:lumMod val="50000"/>
              <a:lumOff val="50000"/>
              <a:alpha val="50000"/>
            </a:schemeClr>
          </a:solidFill>
        </p:spPr>
        <p:txBody>
          <a:bodyPr/>
          <a:lstStyle/>
          <a:p>
            <a:r>
              <a:rPr lang="en-US" dirty="0" smtClean="0"/>
              <a:t>Previous Studies</a:t>
            </a:r>
            <a:endParaRPr lang="en-US" dirty="0"/>
          </a:p>
        </p:txBody>
      </p:sp>
      <p:pic>
        <p:nvPicPr>
          <p:cNvPr id="4" name="Picture 3" descr="purdue-beamer-talk-example.png"/>
          <p:cNvPicPr>
            <a:picLocks noChangeAspect="1"/>
          </p:cNvPicPr>
          <p:nvPr/>
        </p:nvPicPr>
        <p:blipFill>
          <a:blip r:embed="rId2" cstate="print"/>
          <a:srcRect l="23545" t="65520" r="22487" b="9083"/>
          <a:stretch>
            <a:fillRect/>
          </a:stretch>
        </p:blipFill>
        <p:spPr>
          <a:xfrm>
            <a:off x="0" y="0"/>
            <a:ext cx="1295400" cy="457200"/>
          </a:xfrm>
          <a:prstGeom prst="rect">
            <a:avLst/>
          </a:prstGeom>
        </p:spPr>
      </p:pic>
      <p:pic>
        <p:nvPicPr>
          <p:cNvPr id="6" name="Picture 5" descr="purdue-beamer-talk-example.png"/>
          <p:cNvPicPr>
            <a:picLocks noChangeAspect="1"/>
          </p:cNvPicPr>
          <p:nvPr/>
        </p:nvPicPr>
        <p:blipFill>
          <a:blip r:embed="rId2" cstate="print"/>
          <a:srcRect l="23545" t="65520" r="22487" b="9083"/>
          <a:stretch>
            <a:fillRect/>
          </a:stretch>
        </p:blipFill>
        <p:spPr>
          <a:xfrm>
            <a:off x="7848600" y="0"/>
            <a:ext cx="1295400" cy="457200"/>
          </a:xfrm>
          <a:prstGeom prst="rect">
            <a:avLst/>
          </a:prstGeom>
        </p:spPr>
      </p:pic>
      <p:pic>
        <p:nvPicPr>
          <p:cNvPr id="7" name="Picture 49" descr="Aoqi.png"/>
          <p:cNvPicPr>
            <a:picLocks noChangeAspect="1"/>
          </p:cNvPicPr>
          <p:nvPr/>
        </p:nvPicPr>
        <p:blipFill>
          <a:blip r:embed="rId3" cstate="print"/>
          <a:srcRect/>
          <a:stretch>
            <a:fillRect/>
          </a:stretch>
        </p:blipFill>
        <p:spPr bwMode="auto">
          <a:xfrm>
            <a:off x="457200" y="914400"/>
            <a:ext cx="3581400" cy="3444739"/>
          </a:xfrm>
          <a:prstGeom prst="rect">
            <a:avLst/>
          </a:prstGeom>
          <a:noFill/>
          <a:ln w="9525">
            <a:noFill/>
            <a:miter lim="800000"/>
            <a:headEnd/>
            <a:tailEnd/>
          </a:ln>
        </p:spPr>
      </p:pic>
      <p:sp>
        <p:nvSpPr>
          <p:cNvPr id="22" name="TextBox 21"/>
          <p:cNvSpPr txBox="1"/>
          <p:nvPr/>
        </p:nvSpPr>
        <p:spPr>
          <a:xfrm>
            <a:off x="4267200" y="1295400"/>
            <a:ext cx="4191000" cy="1569660"/>
          </a:xfrm>
          <a:prstGeom prst="rect">
            <a:avLst/>
          </a:prstGeom>
          <a:noFill/>
        </p:spPr>
        <p:txBody>
          <a:bodyPr wrap="square" rtlCol="0">
            <a:spAutoFit/>
          </a:bodyPr>
          <a:lstStyle/>
          <a:p>
            <a:r>
              <a:rPr lang="en-US" sz="2400" dirty="0" smtClean="0"/>
              <a:t>Previous research involved </a:t>
            </a:r>
            <a:r>
              <a:rPr lang="en-US" sz="2400" dirty="0" err="1" smtClean="0"/>
              <a:t>Dihadron</a:t>
            </a:r>
            <a:r>
              <a:rPr lang="en-US" sz="2400" dirty="0" smtClean="0"/>
              <a:t> correlation with Reaction Plane orientation;</a:t>
            </a:r>
          </a:p>
          <a:p>
            <a:r>
              <a:rPr lang="en-US" sz="2400" dirty="0" smtClean="0"/>
              <a:t>MAGNITUDE ONLY</a:t>
            </a:r>
            <a:endParaRPr lang="en-US" sz="2400" dirty="0"/>
          </a:p>
        </p:txBody>
      </p:sp>
      <p:sp>
        <p:nvSpPr>
          <p:cNvPr id="23" name="TextBox 22"/>
          <p:cNvSpPr txBox="1"/>
          <p:nvPr/>
        </p:nvSpPr>
        <p:spPr>
          <a:xfrm>
            <a:off x="152400" y="4572000"/>
            <a:ext cx="3962400" cy="1569660"/>
          </a:xfrm>
          <a:prstGeom prst="rect">
            <a:avLst/>
          </a:prstGeom>
          <a:noFill/>
        </p:spPr>
        <p:txBody>
          <a:bodyPr wrap="square" rtlCol="0">
            <a:spAutoFit/>
          </a:bodyPr>
          <a:lstStyle/>
          <a:p>
            <a:pPr>
              <a:buFont typeface="Arial" pitchFamily="34" charset="0"/>
              <a:buChar char="•"/>
            </a:pPr>
            <a:r>
              <a:rPr lang="en-US" sz="2400" dirty="0" smtClean="0"/>
              <a:t> Ridge decreased as </a:t>
            </a:r>
            <a:r>
              <a:rPr lang="el-GR" sz="2400" dirty="0" smtClean="0"/>
              <a:t>φ</a:t>
            </a:r>
            <a:r>
              <a:rPr lang="en-US" sz="2400" baseline="-25000" dirty="0" smtClean="0"/>
              <a:t>Trig</a:t>
            </a:r>
            <a:r>
              <a:rPr lang="en-US" sz="2400" dirty="0" smtClean="0"/>
              <a:t> progressed from in-plane to out-of-plane</a:t>
            </a:r>
          </a:p>
          <a:p>
            <a:pPr>
              <a:buFont typeface="Arial" pitchFamily="34" charset="0"/>
              <a:buChar char="•"/>
            </a:pPr>
            <a:r>
              <a:rPr lang="en-US" sz="2400" dirty="0" smtClean="0"/>
              <a:t> Jet Remains constant </a:t>
            </a:r>
            <a:endParaRPr lang="en-US" sz="2400" dirty="0"/>
          </a:p>
        </p:txBody>
      </p:sp>
      <p:sp>
        <p:nvSpPr>
          <p:cNvPr id="25" name="TextBox 24"/>
          <p:cNvSpPr txBox="1"/>
          <p:nvPr/>
        </p:nvSpPr>
        <p:spPr>
          <a:xfrm>
            <a:off x="3886200" y="6488668"/>
            <a:ext cx="457200" cy="369332"/>
          </a:xfrm>
          <a:prstGeom prst="rect">
            <a:avLst/>
          </a:prstGeom>
          <a:noFill/>
        </p:spPr>
        <p:txBody>
          <a:bodyPr wrap="square" rtlCol="0">
            <a:spAutoFit/>
          </a:bodyPr>
          <a:lstStyle/>
          <a:p>
            <a:r>
              <a:rPr lang="en-US" dirty="0" smtClean="0"/>
              <a:t>10</a:t>
            </a:r>
            <a:endParaRPr lang="en-US" dirty="0"/>
          </a:p>
        </p:txBody>
      </p:sp>
      <p:pic>
        <p:nvPicPr>
          <p:cNvPr id="24577" name="Picture 1"/>
          <p:cNvPicPr>
            <a:picLocks noChangeAspect="1" noChangeArrowheads="1"/>
          </p:cNvPicPr>
          <p:nvPr/>
        </p:nvPicPr>
        <p:blipFill>
          <a:blip r:embed="rId4" cstate="print"/>
          <a:srcRect l="9780" t="8458" r="11980"/>
          <a:stretch>
            <a:fillRect/>
          </a:stretch>
        </p:blipFill>
        <p:spPr bwMode="auto">
          <a:xfrm>
            <a:off x="4648200" y="3048000"/>
            <a:ext cx="4495800" cy="3810000"/>
          </a:xfrm>
          <a:prstGeom prst="rect">
            <a:avLst/>
          </a:prstGeom>
          <a:noFill/>
          <a:ln w="9525">
            <a:noFill/>
            <a:miter lim="800000"/>
            <a:headEnd/>
            <a:tailEnd/>
          </a:ln>
        </p:spPr>
      </p:pic>
      <p:sp>
        <p:nvSpPr>
          <p:cNvPr id="24" name="TextBox 23"/>
          <p:cNvSpPr txBox="1"/>
          <p:nvPr/>
        </p:nvSpPr>
        <p:spPr>
          <a:xfrm>
            <a:off x="7200900" y="2743200"/>
            <a:ext cx="1943100" cy="369332"/>
          </a:xfrm>
          <a:prstGeom prst="rect">
            <a:avLst/>
          </a:prstGeom>
          <a:noFill/>
        </p:spPr>
        <p:txBody>
          <a:bodyPr wrap="square" rtlCol="0">
            <a:spAutoFit/>
          </a:bodyPr>
          <a:lstStyle/>
          <a:p>
            <a:pPr algn="r"/>
            <a:r>
              <a:rPr lang="en-US" dirty="0" smtClean="0"/>
              <a:t>arXiv:1010.0690</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a:xfrm>
            <a:off x="0" y="0"/>
            <a:ext cx="9144000" cy="762000"/>
          </a:xfrm>
          <a:solidFill>
            <a:schemeClr val="tx1">
              <a:lumMod val="50000"/>
              <a:lumOff val="50000"/>
              <a:alpha val="50000"/>
            </a:schemeClr>
          </a:solidFill>
        </p:spPr>
        <p:txBody>
          <a:bodyPr/>
          <a:lstStyle/>
          <a:p>
            <a:r>
              <a:rPr lang="en-US" dirty="0" smtClean="0"/>
              <a:t>Centrality Dependence</a:t>
            </a:r>
            <a:endParaRPr lang="en-US" dirty="0"/>
          </a:p>
        </p:txBody>
      </p:sp>
      <p:pic>
        <p:nvPicPr>
          <p:cNvPr id="4" name="Picture 3" descr="purdue-beamer-talk-example.png"/>
          <p:cNvPicPr>
            <a:picLocks noChangeAspect="1"/>
          </p:cNvPicPr>
          <p:nvPr/>
        </p:nvPicPr>
        <p:blipFill>
          <a:blip r:embed="rId2" cstate="print"/>
          <a:srcRect l="23545" t="65520" r="22487" b="9083"/>
          <a:stretch>
            <a:fillRect/>
          </a:stretch>
        </p:blipFill>
        <p:spPr>
          <a:xfrm>
            <a:off x="0" y="0"/>
            <a:ext cx="1295400" cy="457200"/>
          </a:xfrm>
          <a:prstGeom prst="rect">
            <a:avLst/>
          </a:prstGeom>
        </p:spPr>
      </p:pic>
      <p:pic>
        <p:nvPicPr>
          <p:cNvPr id="6" name="Picture 5" descr="purdue-beamer-talk-example.png"/>
          <p:cNvPicPr>
            <a:picLocks noChangeAspect="1"/>
          </p:cNvPicPr>
          <p:nvPr/>
        </p:nvPicPr>
        <p:blipFill>
          <a:blip r:embed="rId2" cstate="print"/>
          <a:srcRect l="23545" t="65520" r="22487" b="9083"/>
          <a:stretch>
            <a:fillRect/>
          </a:stretch>
        </p:blipFill>
        <p:spPr>
          <a:xfrm>
            <a:off x="7848600" y="0"/>
            <a:ext cx="1295400" cy="457200"/>
          </a:xfrm>
          <a:prstGeom prst="rect">
            <a:avLst/>
          </a:prstGeom>
        </p:spPr>
      </p:pic>
      <p:pic>
        <p:nvPicPr>
          <p:cNvPr id="14" name="Picture 3" descr="AoqiRidge.gif"/>
          <p:cNvPicPr>
            <a:picLocks noChangeAspect="1"/>
          </p:cNvPicPr>
          <p:nvPr/>
        </p:nvPicPr>
        <p:blipFill>
          <a:blip r:embed="rId3" cstate="print"/>
          <a:srcRect t="4553"/>
          <a:stretch>
            <a:fillRect/>
          </a:stretch>
        </p:blipFill>
        <p:spPr bwMode="auto">
          <a:xfrm>
            <a:off x="2590800" y="1066800"/>
            <a:ext cx="6553200" cy="2971800"/>
          </a:xfrm>
          <a:prstGeom prst="rect">
            <a:avLst/>
          </a:prstGeom>
          <a:noFill/>
          <a:ln w="9525">
            <a:noFill/>
            <a:miter lim="800000"/>
            <a:headEnd/>
            <a:tailEnd/>
          </a:ln>
        </p:spPr>
      </p:pic>
      <p:sp>
        <p:nvSpPr>
          <p:cNvPr id="15" name="TextBox 4"/>
          <p:cNvSpPr txBox="1">
            <a:spLocks noChangeArrowheads="1"/>
          </p:cNvSpPr>
          <p:nvPr/>
        </p:nvSpPr>
        <p:spPr bwMode="auto">
          <a:xfrm>
            <a:off x="2819400" y="773668"/>
            <a:ext cx="6324600" cy="369332"/>
          </a:xfrm>
          <a:prstGeom prst="rect">
            <a:avLst/>
          </a:prstGeom>
          <a:solidFill>
            <a:schemeClr val="bg1"/>
          </a:solidFill>
          <a:ln w="9525">
            <a:noFill/>
            <a:miter lim="800000"/>
            <a:headEnd/>
            <a:tailEnd/>
          </a:ln>
        </p:spPr>
        <p:txBody>
          <a:bodyPr wrap="square">
            <a:spAutoFit/>
          </a:bodyPr>
          <a:lstStyle/>
          <a:p>
            <a:r>
              <a:rPr lang="en-US"/>
              <a:t>   </a:t>
            </a:r>
          </a:p>
        </p:txBody>
      </p:sp>
      <p:sp>
        <p:nvSpPr>
          <p:cNvPr id="16" name="TextBox 5"/>
          <p:cNvSpPr txBox="1">
            <a:spLocks noChangeArrowheads="1"/>
          </p:cNvSpPr>
          <p:nvPr/>
        </p:nvSpPr>
        <p:spPr bwMode="auto">
          <a:xfrm>
            <a:off x="2895600" y="849868"/>
            <a:ext cx="1371600" cy="369332"/>
          </a:xfrm>
          <a:prstGeom prst="rect">
            <a:avLst/>
          </a:prstGeom>
          <a:noFill/>
          <a:ln w="9525">
            <a:noFill/>
            <a:miter lim="800000"/>
            <a:headEnd/>
            <a:tailEnd/>
          </a:ln>
        </p:spPr>
        <p:txBody>
          <a:bodyPr wrap="square">
            <a:spAutoFit/>
          </a:bodyPr>
          <a:lstStyle/>
          <a:p>
            <a:r>
              <a:rPr lang="en-US" dirty="0"/>
              <a:t>Peripheral</a:t>
            </a:r>
          </a:p>
        </p:txBody>
      </p:sp>
      <p:cxnSp>
        <p:nvCxnSpPr>
          <p:cNvPr id="18" name="Straight Arrow Connector 17"/>
          <p:cNvCxnSpPr/>
          <p:nvPr/>
        </p:nvCxnSpPr>
        <p:spPr>
          <a:xfrm>
            <a:off x="4343400" y="1002268"/>
            <a:ext cx="3664680" cy="84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TextBox 4"/>
          <p:cNvSpPr txBox="1">
            <a:spLocks noChangeArrowheads="1"/>
          </p:cNvSpPr>
          <p:nvPr/>
        </p:nvSpPr>
        <p:spPr bwMode="auto">
          <a:xfrm>
            <a:off x="2667000" y="2362200"/>
            <a:ext cx="6324600" cy="369332"/>
          </a:xfrm>
          <a:prstGeom prst="rect">
            <a:avLst/>
          </a:prstGeom>
          <a:solidFill>
            <a:schemeClr val="bg1"/>
          </a:solidFill>
          <a:ln w="9525">
            <a:noFill/>
            <a:miter lim="800000"/>
            <a:headEnd/>
            <a:tailEnd/>
          </a:ln>
        </p:spPr>
        <p:txBody>
          <a:bodyPr wrap="square">
            <a:spAutoFit/>
          </a:bodyPr>
          <a:lstStyle/>
          <a:p>
            <a:r>
              <a:rPr lang="en-US"/>
              <a:t>   </a:t>
            </a:r>
          </a:p>
        </p:txBody>
      </p:sp>
      <p:sp>
        <p:nvSpPr>
          <p:cNvPr id="17" name="TextBox 6"/>
          <p:cNvSpPr txBox="1">
            <a:spLocks noChangeArrowheads="1"/>
          </p:cNvSpPr>
          <p:nvPr/>
        </p:nvSpPr>
        <p:spPr bwMode="auto">
          <a:xfrm>
            <a:off x="6324600" y="2438400"/>
            <a:ext cx="1492250" cy="369888"/>
          </a:xfrm>
          <a:prstGeom prst="rect">
            <a:avLst/>
          </a:prstGeom>
          <a:noFill/>
          <a:ln w="9525">
            <a:noFill/>
            <a:miter lim="800000"/>
            <a:headEnd/>
            <a:tailEnd/>
          </a:ln>
        </p:spPr>
        <p:txBody>
          <a:bodyPr wrap="none">
            <a:spAutoFit/>
          </a:bodyPr>
          <a:lstStyle/>
          <a:p>
            <a:r>
              <a:rPr lang="en-US" dirty="0"/>
              <a:t>Most Central</a:t>
            </a:r>
          </a:p>
        </p:txBody>
      </p:sp>
      <p:cxnSp>
        <p:nvCxnSpPr>
          <p:cNvPr id="19" name="Straight Arrow Connector 18"/>
          <p:cNvCxnSpPr/>
          <p:nvPr/>
        </p:nvCxnSpPr>
        <p:spPr>
          <a:xfrm>
            <a:off x="2895600" y="2590800"/>
            <a:ext cx="3276600" cy="106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0" y="990600"/>
            <a:ext cx="2514600" cy="2677656"/>
          </a:xfrm>
          <a:prstGeom prst="rect">
            <a:avLst/>
          </a:prstGeom>
          <a:noFill/>
        </p:spPr>
        <p:txBody>
          <a:bodyPr wrap="square" rtlCol="0">
            <a:spAutoFit/>
          </a:bodyPr>
          <a:lstStyle/>
          <a:p>
            <a:r>
              <a:rPr lang="en-US" sz="2400" dirty="0" smtClean="0"/>
              <a:t>Progression toward more central shows the development of ridge peak and impact of medium interaction.</a:t>
            </a:r>
            <a:endParaRPr lang="en-US" sz="2400" dirty="0"/>
          </a:p>
        </p:txBody>
      </p:sp>
      <p:sp>
        <p:nvSpPr>
          <p:cNvPr id="27" name="Rectangle 3"/>
          <p:cNvSpPr>
            <a:spLocks noChangeArrowheads="1"/>
          </p:cNvSpPr>
          <p:nvPr/>
        </p:nvSpPr>
        <p:spPr bwMode="auto">
          <a:xfrm>
            <a:off x="0" y="762000"/>
            <a:ext cx="9144000" cy="152400"/>
          </a:xfrm>
          <a:prstGeom prst="rect">
            <a:avLst/>
          </a:prstGeom>
          <a:solidFill>
            <a:srgbClr val="3366FF">
              <a:alpha val="58000"/>
            </a:srgbClr>
          </a:solidFill>
          <a:ln w="9525">
            <a:noFill/>
            <a:miter lim="800000"/>
            <a:headEnd/>
            <a:tailEnd/>
          </a:ln>
        </p:spPr>
        <p:txBody>
          <a:bodyPr wrap="none" anchor="ctr"/>
          <a:lstStyle/>
          <a:p>
            <a:endParaRPr lang="en-US"/>
          </a:p>
        </p:txBody>
      </p:sp>
      <p:pic>
        <p:nvPicPr>
          <p:cNvPr id="28" name="Picture 5" descr="AsymHist.gif"/>
          <p:cNvPicPr>
            <a:picLocks noChangeAspect="1"/>
          </p:cNvPicPr>
          <p:nvPr/>
        </p:nvPicPr>
        <p:blipFill>
          <a:blip r:embed="rId4" cstate="print"/>
          <a:srcRect/>
          <a:stretch>
            <a:fillRect/>
          </a:stretch>
        </p:blipFill>
        <p:spPr bwMode="auto">
          <a:xfrm>
            <a:off x="381000" y="4114801"/>
            <a:ext cx="4191000" cy="2743199"/>
          </a:xfrm>
          <a:prstGeom prst="rect">
            <a:avLst/>
          </a:prstGeom>
          <a:noFill/>
          <a:ln w="9525">
            <a:noFill/>
            <a:miter lim="800000"/>
            <a:headEnd/>
            <a:tailEnd/>
          </a:ln>
        </p:spPr>
      </p:pic>
      <p:sp>
        <p:nvSpPr>
          <p:cNvPr id="29" name="TextBox 10"/>
          <p:cNvSpPr txBox="1">
            <a:spLocks noChangeArrowheads="1"/>
          </p:cNvSpPr>
          <p:nvPr/>
        </p:nvSpPr>
        <p:spPr bwMode="auto">
          <a:xfrm>
            <a:off x="4114800" y="6488668"/>
            <a:ext cx="457200" cy="369332"/>
          </a:xfrm>
          <a:prstGeom prst="rect">
            <a:avLst/>
          </a:prstGeom>
          <a:solidFill>
            <a:schemeClr val="bg1"/>
          </a:solidFill>
          <a:ln w="9525">
            <a:noFill/>
            <a:miter lim="800000"/>
            <a:headEnd/>
            <a:tailEnd/>
          </a:ln>
        </p:spPr>
        <p:txBody>
          <a:bodyPr wrap="square">
            <a:spAutoFit/>
          </a:bodyPr>
          <a:lstStyle/>
          <a:p>
            <a:r>
              <a:rPr lang="en-US" dirty="0" err="1">
                <a:latin typeface="Times New Roman" pitchFamily="18" charset="0"/>
                <a:cs typeface="Times New Roman" pitchFamily="18" charset="0"/>
              </a:rPr>
              <a:t>φ</a:t>
            </a:r>
            <a:r>
              <a:rPr lang="en-US" baseline="-25000" dirty="0" err="1">
                <a:latin typeface="Times New Roman" pitchFamily="18" charset="0"/>
                <a:cs typeface="Times New Roman" pitchFamily="18" charset="0"/>
              </a:rPr>
              <a:t>s</a:t>
            </a:r>
            <a:endParaRPr lang="en-US" dirty="0"/>
          </a:p>
        </p:txBody>
      </p:sp>
      <p:sp>
        <p:nvSpPr>
          <p:cNvPr id="30" name="TextBox 7"/>
          <p:cNvSpPr txBox="1">
            <a:spLocks noChangeArrowheads="1"/>
          </p:cNvSpPr>
          <p:nvPr/>
        </p:nvSpPr>
        <p:spPr bwMode="auto">
          <a:xfrm>
            <a:off x="152400" y="4651194"/>
            <a:ext cx="413839" cy="369332"/>
          </a:xfrm>
          <a:prstGeom prst="rect">
            <a:avLst/>
          </a:prstGeom>
          <a:solidFill>
            <a:schemeClr val="bg1"/>
          </a:solidFill>
          <a:ln w="9525">
            <a:noFill/>
            <a:miter lim="800000"/>
            <a:headEnd/>
            <a:tailEnd/>
          </a:ln>
        </p:spPr>
        <p:txBody>
          <a:bodyPr wrap="square">
            <a:spAutoFit/>
          </a:bodyPr>
          <a:lstStyle/>
          <a:p>
            <a:r>
              <a:rPr lang="en-US" dirty="0"/>
              <a:t>A</a:t>
            </a:r>
            <a:r>
              <a:rPr lang="en-US" baseline="-25000" dirty="0"/>
              <a:t>s</a:t>
            </a:r>
            <a:endParaRPr lang="en-US" dirty="0"/>
          </a:p>
        </p:txBody>
      </p:sp>
      <p:sp>
        <p:nvSpPr>
          <p:cNvPr id="31" name="TextBox 30"/>
          <p:cNvSpPr txBox="1">
            <a:spLocks noChangeArrowheads="1"/>
          </p:cNvSpPr>
          <p:nvPr/>
        </p:nvSpPr>
        <p:spPr bwMode="auto">
          <a:xfrm>
            <a:off x="4343400" y="4191000"/>
            <a:ext cx="1458777" cy="369332"/>
          </a:xfrm>
          <a:prstGeom prst="rect">
            <a:avLst/>
          </a:prstGeom>
          <a:solidFill>
            <a:schemeClr val="bg1"/>
          </a:solidFill>
          <a:ln w="9525">
            <a:noFill/>
            <a:miter lim="800000"/>
            <a:headEnd/>
            <a:tailEnd/>
          </a:ln>
        </p:spPr>
        <p:txBody>
          <a:bodyPr wrap="square">
            <a:spAutoFit/>
          </a:bodyPr>
          <a:lstStyle/>
          <a:p>
            <a:r>
              <a:rPr lang="en-US" dirty="0"/>
              <a:t>Centrality 9</a:t>
            </a:r>
          </a:p>
        </p:txBody>
      </p:sp>
      <p:sp>
        <p:nvSpPr>
          <p:cNvPr id="32" name="TextBox 7"/>
          <p:cNvSpPr txBox="1">
            <a:spLocks noChangeArrowheads="1"/>
          </p:cNvSpPr>
          <p:nvPr/>
        </p:nvSpPr>
        <p:spPr bwMode="auto">
          <a:xfrm>
            <a:off x="4343400" y="4495800"/>
            <a:ext cx="1295400" cy="369332"/>
          </a:xfrm>
          <a:prstGeom prst="rect">
            <a:avLst/>
          </a:prstGeom>
          <a:solidFill>
            <a:schemeClr val="bg1"/>
          </a:solidFill>
          <a:ln w="9525">
            <a:noFill/>
            <a:miter lim="800000"/>
            <a:headEnd/>
            <a:tailEnd/>
          </a:ln>
        </p:spPr>
        <p:txBody>
          <a:bodyPr wrap="square">
            <a:spAutoFit/>
          </a:bodyPr>
          <a:lstStyle/>
          <a:p>
            <a:r>
              <a:rPr lang="en-US" dirty="0">
                <a:solidFill>
                  <a:srgbClr val="FF0000"/>
                </a:solidFill>
              </a:rPr>
              <a:t>Centrality 5</a:t>
            </a:r>
          </a:p>
        </p:txBody>
      </p:sp>
      <p:sp>
        <p:nvSpPr>
          <p:cNvPr id="33" name="TextBox 8"/>
          <p:cNvSpPr txBox="1">
            <a:spLocks noChangeArrowheads="1"/>
          </p:cNvSpPr>
          <p:nvPr/>
        </p:nvSpPr>
        <p:spPr bwMode="auto">
          <a:xfrm>
            <a:off x="4343400" y="4800600"/>
            <a:ext cx="1687377" cy="369332"/>
          </a:xfrm>
          <a:prstGeom prst="rect">
            <a:avLst/>
          </a:prstGeom>
          <a:solidFill>
            <a:schemeClr val="bg1"/>
          </a:solidFill>
          <a:ln w="9525">
            <a:noFill/>
            <a:miter lim="800000"/>
            <a:headEnd/>
            <a:tailEnd/>
          </a:ln>
        </p:spPr>
        <p:txBody>
          <a:bodyPr wrap="square">
            <a:spAutoFit/>
          </a:bodyPr>
          <a:lstStyle/>
          <a:p>
            <a:r>
              <a:rPr lang="en-US" dirty="0">
                <a:solidFill>
                  <a:schemeClr val="accent1"/>
                </a:solidFill>
              </a:rPr>
              <a:t>Centrality 3</a:t>
            </a:r>
          </a:p>
        </p:txBody>
      </p:sp>
      <p:sp>
        <p:nvSpPr>
          <p:cNvPr id="34" name="TextBox 33"/>
          <p:cNvSpPr txBox="1"/>
          <p:nvPr/>
        </p:nvSpPr>
        <p:spPr>
          <a:xfrm>
            <a:off x="5638800" y="4343400"/>
            <a:ext cx="3352800" cy="2308324"/>
          </a:xfrm>
          <a:prstGeom prst="rect">
            <a:avLst/>
          </a:prstGeom>
          <a:noFill/>
        </p:spPr>
        <p:txBody>
          <a:bodyPr wrap="square" rtlCol="0">
            <a:spAutoFit/>
          </a:bodyPr>
          <a:lstStyle/>
          <a:p>
            <a:pPr>
              <a:lnSpc>
                <a:spcPct val="150000"/>
              </a:lnSpc>
              <a:buFont typeface="Arial" pitchFamily="34" charset="0"/>
              <a:buChar char="•"/>
            </a:pPr>
            <a:r>
              <a:rPr lang="en-US" sz="2400" dirty="0" smtClean="0"/>
              <a:t> Asymmetry appears to peak at different </a:t>
            </a:r>
            <a:r>
              <a:rPr lang="en-US" sz="2400" dirty="0" err="1" smtClean="0">
                <a:latin typeface="Times New Roman" pitchFamily="18" charset="0"/>
                <a:cs typeface="Times New Roman" pitchFamily="18" charset="0"/>
              </a:rPr>
              <a:t>φ</a:t>
            </a:r>
            <a:r>
              <a:rPr lang="en-US" sz="2400" baseline="-25000" dirty="0" err="1" smtClean="0">
                <a:latin typeface="Times New Roman" pitchFamily="18" charset="0"/>
                <a:cs typeface="Times New Roman" pitchFamily="18" charset="0"/>
              </a:rPr>
              <a:t>s</a:t>
            </a:r>
            <a:endParaRPr lang="en-US" sz="2400" dirty="0" smtClean="0"/>
          </a:p>
          <a:p>
            <a:pPr>
              <a:lnSpc>
                <a:spcPct val="150000"/>
              </a:lnSpc>
              <a:buFont typeface="Arial" pitchFamily="34" charset="0"/>
              <a:buChar char="•"/>
            </a:pPr>
            <a:r>
              <a:rPr lang="en-US" sz="2400" dirty="0" smtClean="0"/>
              <a:t> Sigma does not appear to change at different </a:t>
            </a:r>
            <a:r>
              <a:rPr lang="en-US" sz="2400" dirty="0" err="1" smtClean="0">
                <a:latin typeface="Times New Roman" pitchFamily="18" charset="0"/>
                <a:cs typeface="Times New Roman" pitchFamily="18" charset="0"/>
              </a:rPr>
              <a:t>φ</a:t>
            </a:r>
            <a:r>
              <a:rPr lang="en-US" sz="2400" baseline="-25000" dirty="0" err="1" smtClean="0">
                <a:latin typeface="Times New Roman" pitchFamily="18" charset="0"/>
                <a:cs typeface="Times New Roman" pitchFamily="18" charset="0"/>
              </a:rPr>
              <a:t>s</a:t>
            </a:r>
            <a:endParaRPr lang="en-US" sz="2400" dirty="0" smtClean="0"/>
          </a:p>
        </p:txBody>
      </p:sp>
      <p:sp>
        <p:nvSpPr>
          <p:cNvPr id="22" name="TextBox 21"/>
          <p:cNvSpPr txBox="1"/>
          <p:nvPr/>
        </p:nvSpPr>
        <p:spPr>
          <a:xfrm>
            <a:off x="4953000" y="6488668"/>
            <a:ext cx="457200" cy="369332"/>
          </a:xfrm>
          <a:prstGeom prst="rect">
            <a:avLst/>
          </a:prstGeom>
          <a:noFill/>
        </p:spPr>
        <p:txBody>
          <a:bodyPr wrap="square" rtlCol="0">
            <a:spAutoFit/>
          </a:bodyPr>
          <a:lstStyle/>
          <a:p>
            <a:r>
              <a:rPr lang="en-US" dirty="0" smtClean="0"/>
              <a:t>11</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0" y="762000"/>
            <a:ext cx="9144000" cy="152400"/>
          </a:xfrm>
          <a:prstGeom prst="rect">
            <a:avLst/>
          </a:prstGeom>
          <a:solidFill>
            <a:srgbClr val="3366FF">
              <a:alpha val="58000"/>
            </a:srgbClr>
          </a:solidFill>
          <a:ln w="9525">
            <a:noFill/>
            <a:miter lim="800000"/>
            <a:headEnd/>
            <a:tailEnd/>
          </a:ln>
        </p:spPr>
        <p:txBody>
          <a:bodyPr wrap="none" anchor="ctr"/>
          <a:lstStyle/>
          <a:p>
            <a:endParaRPr lang="en-US"/>
          </a:p>
        </p:txBody>
      </p:sp>
      <p:sp>
        <p:nvSpPr>
          <p:cNvPr id="8" name="Rectangle 2"/>
          <p:cNvSpPr>
            <a:spLocks noGrp="1" noChangeArrowheads="1"/>
          </p:cNvSpPr>
          <p:nvPr>
            <p:ph type="title"/>
          </p:nvPr>
        </p:nvSpPr>
        <p:spPr>
          <a:xfrm>
            <a:off x="0" y="0"/>
            <a:ext cx="9144000" cy="762000"/>
          </a:xfrm>
          <a:solidFill>
            <a:schemeClr val="tx1">
              <a:lumMod val="50000"/>
              <a:lumOff val="50000"/>
              <a:alpha val="50000"/>
            </a:schemeClr>
          </a:solidFill>
        </p:spPr>
        <p:txBody>
          <a:bodyPr/>
          <a:lstStyle/>
          <a:p>
            <a:r>
              <a:rPr lang="en-US" dirty="0" smtClean="0"/>
              <a:t>ZYAM Estimation</a:t>
            </a:r>
            <a:endParaRPr lang="en-US" dirty="0"/>
          </a:p>
        </p:txBody>
      </p:sp>
      <p:pic>
        <p:nvPicPr>
          <p:cNvPr id="4" name="Picture 3" descr="purdue-beamer-talk-example.png"/>
          <p:cNvPicPr>
            <a:picLocks noChangeAspect="1"/>
          </p:cNvPicPr>
          <p:nvPr/>
        </p:nvPicPr>
        <p:blipFill>
          <a:blip r:embed="rId2" cstate="print"/>
          <a:srcRect l="23545" t="65520" r="22487" b="9083"/>
          <a:stretch>
            <a:fillRect/>
          </a:stretch>
        </p:blipFill>
        <p:spPr>
          <a:xfrm>
            <a:off x="0" y="0"/>
            <a:ext cx="1295400" cy="457200"/>
          </a:xfrm>
          <a:prstGeom prst="rect">
            <a:avLst/>
          </a:prstGeom>
        </p:spPr>
      </p:pic>
      <p:pic>
        <p:nvPicPr>
          <p:cNvPr id="6" name="Picture 5" descr="purdue-beamer-talk-example.png"/>
          <p:cNvPicPr>
            <a:picLocks noChangeAspect="1"/>
          </p:cNvPicPr>
          <p:nvPr/>
        </p:nvPicPr>
        <p:blipFill>
          <a:blip r:embed="rId2" cstate="print"/>
          <a:srcRect l="23545" t="65520" r="22487" b="9083"/>
          <a:stretch>
            <a:fillRect/>
          </a:stretch>
        </p:blipFill>
        <p:spPr>
          <a:xfrm>
            <a:off x="7848600" y="0"/>
            <a:ext cx="1295400" cy="457200"/>
          </a:xfrm>
          <a:prstGeom prst="rect">
            <a:avLst/>
          </a:prstGeom>
        </p:spPr>
      </p:pic>
      <p:pic>
        <p:nvPicPr>
          <p:cNvPr id="7" name="Picture 6" descr="RidgeSanityComparison.gif"/>
          <p:cNvPicPr>
            <a:picLocks noChangeAspect="1"/>
          </p:cNvPicPr>
          <p:nvPr/>
        </p:nvPicPr>
        <p:blipFill>
          <a:blip r:embed="rId3" cstate="print"/>
          <a:stretch>
            <a:fillRect/>
          </a:stretch>
        </p:blipFill>
        <p:spPr>
          <a:xfrm>
            <a:off x="228600" y="914400"/>
            <a:ext cx="8915400" cy="3277210"/>
          </a:xfrm>
          <a:prstGeom prst="rect">
            <a:avLst/>
          </a:prstGeom>
        </p:spPr>
      </p:pic>
      <p:sp>
        <p:nvSpPr>
          <p:cNvPr id="9" name="TextBox 8"/>
          <p:cNvSpPr txBox="1"/>
          <p:nvPr/>
        </p:nvSpPr>
        <p:spPr>
          <a:xfrm>
            <a:off x="0" y="4114800"/>
            <a:ext cx="9144000" cy="2862322"/>
          </a:xfrm>
          <a:prstGeom prst="rect">
            <a:avLst/>
          </a:prstGeom>
          <a:noFill/>
        </p:spPr>
        <p:txBody>
          <a:bodyPr wrap="square" rtlCol="0">
            <a:spAutoFit/>
          </a:bodyPr>
          <a:lstStyle/>
          <a:p>
            <a:pPr>
              <a:buFont typeface="Arial" pitchFamily="34" charset="0"/>
              <a:buChar char="•"/>
            </a:pPr>
            <a:r>
              <a:rPr lang="en-US" dirty="0" smtClean="0"/>
              <a:t> Method 1 : v2 and ZYAM are calculated from this large centrality and applied respectively.</a:t>
            </a:r>
          </a:p>
          <a:p>
            <a:pPr>
              <a:buFont typeface="Arial" pitchFamily="34" charset="0"/>
              <a:buChar char="•"/>
            </a:pPr>
            <a:endParaRPr lang="en-US" dirty="0" smtClean="0"/>
          </a:p>
          <a:p>
            <a:pPr>
              <a:buFont typeface="Arial" pitchFamily="34" charset="0"/>
              <a:buChar char="•"/>
            </a:pPr>
            <a:r>
              <a:rPr lang="en-US" dirty="0" smtClean="0"/>
              <a:t> </a:t>
            </a:r>
            <a:r>
              <a:rPr lang="en-US" dirty="0" smtClean="0">
                <a:solidFill>
                  <a:srgbClr val="FF0000"/>
                </a:solidFill>
              </a:rPr>
              <a:t>Method 2 : v2 and ZYAM are calculated and applied for each of the centralities individually.  The background-subtracted signals are the added together, with proper trigger weighting, to form the larger centrality chunk.</a:t>
            </a:r>
          </a:p>
          <a:p>
            <a:pPr>
              <a:buFont typeface="Arial" pitchFamily="34" charset="0"/>
              <a:buChar char="•"/>
            </a:pPr>
            <a:endParaRPr lang="en-US" dirty="0" smtClean="0">
              <a:solidFill>
                <a:srgbClr val="FF0000"/>
              </a:solidFill>
            </a:endParaRPr>
          </a:p>
          <a:p>
            <a:pPr>
              <a:buFont typeface="Arial" pitchFamily="34" charset="0"/>
              <a:buChar char="•"/>
            </a:pPr>
            <a:r>
              <a:rPr lang="en-US" dirty="0" smtClean="0"/>
              <a:t> </a:t>
            </a:r>
            <a:r>
              <a:rPr lang="en-US" dirty="0" smtClean="0">
                <a:solidFill>
                  <a:schemeClr val="tx2"/>
                </a:solidFill>
              </a:rPr>
              <a:t>Method 3 : v2 is calculated and recorded for each centrality.  Raw signals for each centrality are combined as are the representative v2 background functions, with proper trigger weighting.  The ZYAM is then calculated from the conglomerate Raw and v2 background functions.</a:t>
            </a:r>
            <a:endParaRPr lang="en-US" dirty="0">
              <a:solidFill>
                <a:schemeClr val="tx2"/>
              </a:solidFill>
            </a:endParaRPr>
          </a:p>
        </p:txBody>
      </p:sp>
      <p:sp>
        <p:nvSpPr>
          <p:cNvPr id="10" name="TextBox 10"/>
          <p:cNvSpPr txBox="1">
            <a:spLocks noChangeArrowheads="1"/>
          </p:cNvSpPr>
          <p:nvPr/>
        </p:nvSpPr>
        <p:spPr bwMode="auto">
          <a:xfrm>
            <a:off x="1752600" y="3657600"/>
            <a:ext cx="457200" cy="369332"/>
          </a:xfrm>
          <a:prstGeom prst="rect">
            <a:avLst/>
          </a:prstGeom>
          <a:noFill/>
          <a:ln w="9525">
            <a:noFill/>
            <a:miter lim="800000"/>
            <a:headEnd/>
            <a:tailEnd/>
          </a:ln>
        </p:spPr>
        <p:txBody>
          <a:bodyPr wrap="square">
            <a:spAutoFit/>
          </a:bodyPr>
          <a:lstStyle/>
          <a:p>
            <a:r>
              <a:rPr lang="en-US" dirty="0" smtClean="0">
                <a:latin typeface="Times New Roman" pitchFamily="18" charset="0"/>
                <a:cs typeface="Times New Roman" pitchFamily="18" charset="0"/>
              </a:rPr>
              <a:t>φ</a:t>
            </a:r>
            <a:endParaRPr lang="en-US" dirty="0"/>
          </a:p>
        </p:txBody>
      </p:sp>
      <p:sp>
        <p:nvSpPr>
          <p:cNvPr id="11" name="TextBox 10"/>
          <p:cNvSpPr txBox="1">
            <a:spLocks noChangeArrowheads="1"/>
          </p:cNvSpPr>
          <p:nvPr/>
        </p:nvSpPr>
        <p:spPr bwMode="auto">
          <a:xfrm>
            <a:off x="3200400" y="3657600"/>
            <a:ext cx="457200" cy="369332"/>
          </a:xfrm>
          <a:prstGeom prst="rect">
            <a:avLst/>
          </a:prstGeom>
          <a:noFill/>
          <a:ln w="9525">
            <a:noFill/>
            <a:miter lim="800000"/>
            <a:headEnd/>
            <a:tailEnd/>
          </a:ln>
        </p:spPr>
        <p:txBody>
          <a:bodyPr wrap="square">
            <a:spAutoFit/>
          </a:bodyPr>
          <a:lstStyle/>
          <a:p>
            <a:r>
              <a:rPr lang="en-US" dirty="0" smtClean="0">
                <a:latin typeface="Times New Roman" pitchFamily="18" charset="0"/>
                <a:cs typeface="Times New Roman" pitchFamily="18" charset="0"/>
              </a:rPr>
              <a:t>φ</a:t>
            </a:r>
            <a:endParaRPr lang="en-US" dirty="0"/>
          </a:p>
        </p:txBody>
      </p:sp>
      <p:sp>
        <p:nvSpPr>
          <p:cNvPr id="12" name="TextBox 10"/>
          <p:cNvSpPr txBox="1">
            <a:spLocks noChangeArrowheads="1"/>
          </p:cNvSpPr>
          <p:nvPr/>
        </p:nvSpPr>
        <p:spPr bwMode="auto">
          <a:xfrm>
            <a:off x="228600" y="3657600"/>
            <a:ext cx="457200" cy="369332"/>
          </a:xfrm>
          <a:prstGeom prst="rect">
            <a:avLst/>
          </a:prstGeom>
          <a:noFill/>
          <a:ln w="9525">
            <a:noFill/>
            <a:miter lim="800000"/>
            <a:headEnd/>
            <a:tailEnd/>
          </a:ln>
        </p:spPr>
        <p:txBody>
          <a:bodyPr wrap="square">
            <a:spAutoFit/>
          </a:bodyPr>
          <a:lstStyle/>
          <a:p>
            <a:r>
              <a:rPr lang="en-US" dirty="0" smtClean="0">
                <a:latin typeface="Times New Roman" pitchFamily="18" charset="0"/>
                <a:cs typeface="Times New Roman" pitchFamily="18" charset="0"/>
              </a:rPr>
              <a:t>φ</a:t>
            </a:r>
            <a:endParaRPr lang="en-US" dirty="0"/>
          </a:p>
        </p:txBody>
      </p:sp>
      <p:sp>
        <p:nvSpPr>
          <p:cNvPr id="13" name="TextBox 10"/>
          <p:cNvSpPr txBox="1">
            <a:spLocks noChangeArrowheads="1"/>
          </p:cNvSpPr>
          <p:nvPr/>
        </p:nvSpPr>
        <p:spPr bwMode="auto">
          <a:xfrm>
            <a:off x="4724400" y="3657600"/>
            <a:ext cx="457200" cy="369332"/>
          </a:xfrm>
          <a:prstGeom prst="rect">
            <a:avLst/>
          </a:prstGeom>
          <a:noFill/>
          <a:ln w="9525">
            <a:noFill/>
            <a:miter lim="800000"/>
            <a:headEnd/>
            <a:tailEnd/>
          </a:ln>
        </p:spPr>
        <p:txBody>
          <a:bodyPr wrap="square">
            <a:spAutoFit/>
          </a:bodyPr>
          <a:lstStyle/>
          <a:p>
            <a:r>
              <a:rPr lang="en-US" dirty="0" smtClean="0">
                <a:latin typeface="Times New Roman" pitchFamily="18" charset="0"/>
                <a:cs typeface="Times New Roman" pitchFamily="18" charset="0"/>
              </a:rPr>
              <a:t>φ</a:t>
            </a:r>
            <a:endParaRPr lang="en-US" dirty="0"/>
          </a:p>
        </p:txBody>
      </p:sp>
      <p:sp>
        <p:nvSpPr>
          <p:cNvPr id="14" name="TextBox 10"/>
          <p:cNvSpPr txBox="1">
            <a:spLocks noChangeArrowheads="1"/>
          </p:cNvSpPr>
          <p:nvPr/>
        </p:nvSpPr>
        <p:spPr bwMode="auto">
          <a:xfrm>
            <a:off x="6248400" y="3657600"/>
            <a:ext cx="457200" cy="369332"/>
          </a:xfrm>
          <a:prstGeom prst="rect">
            <a:avLst/>
          </a:prstGeom>
          <a:noFill/>
          <a:ln w="9525">
            <a:noFill/>
            <a:miter lim="800000"/>
            <a:headEnd/>
            <a:tailEnd/>
          </a:ln>
        </p:spPr>
        <p:txBody>
          <a:bodyPr wrap="square">
            <a:spAutoFit/>
          </a:bodyPr>
          <a:lstStyle/>
          <a:p>
            <a:r>
              <a:rPr lang="en-US" dirty="0" smtClean="0">
                <a:latin typeface="Times New Roman" pitchFamily="18" charset="0"/>
                <a:cs typeface="Times New Roman" pitchFamily="18" charset="0"/>
              </a:rPr>
              <a:t>φ</a:t>
            </a:r>
            <a:endParaRPr lang="en-US" dirty="0"/>
          </a:p>
        </p:txBody>
      </p:sp>
      <p:sp>
        <p:nvSpPr>
          <p:cNvPr id="15" name="TextBox 10"/>
          <p:cNvSpPr txBox="1">
            <a:spLocks noChangeArrowheads="1"/>
          </p:cNvSpPr>
          <p:nvPr/>
        </p:nvSpPr>
        <p:spPr bwMode="auto">
          <a:xfrm>
            <a:off x="7696200" y="3657600"/>
            <a:ext cx="457200" cy="369332"/>
          </a:xfrm>
          <a:prstGeom prst="rect">
            <a:avLst/>
          </a:prstGeom>
          <a:noFill/>
          <a:ln w="9525">
            <a:noFill/>
            <a:miter lim="800000"/>
            <a:headEnd/>
            <a:tailEnd/>
          </a:ln>
        </p:spPr>
        <p:txBody>
          <a:bodyPr wrap="square">
            <a:spAutoFit/>
          </a:bodyPr>
          <a:lstStyle/>
          <a:p>
            <a:r>
              <a:rPr lang="en-US" dirty="0" smtClean="0">
                <a:latin typeface="Times New Roman" pitchFamily="18" charset="0"/>
                <a:cs typeface="Times New Roman" pitchFamily="18" charset="0"/>
              </a:rPr>
              <a:t>φ</a:t>
            </a:r>
            <a:endParaRPr lang="en-US" dirty="0"/>
          </a:p>
        </p:txBody>
      </p:sp>
      <p:sp>
        <p:nvSpPr>
          <p:cNvPr id="16" name="TextBox 15"/>
          <p:cNvSpPr txBox="1"/>
          <p:nvPr/>
        </p:nvSpPr>
        <p:spPr>
          <a:xfrm rot="16200000">
            <a:off x="-729734" y="1872734"/>
            <a:ext cx="1828800" cy="369332"/>
          </a:xfrm>
          <a:prstGeom prst="rect">
            <a:avLst/>
          </a:prstGeom>
          <a:solidFill>
            <a:schemeClr val="bg1"/>
          </a:solidFill>
        </p:spPr>
        <p:txBody>
          <a:bodyPr wrap="square" rtlCol="0">
            <a:spAutoFit/>
          </a:bodyPr>
          <a:lstStyle/>
          <a:p>
            <a:r>
              <a:rPr lang="en-US" dirty="0" smtClean="0"/>
              <a:t>1/</a:t>
            </a:r>
            <a:r>
              <a:rPr lang="en-US" dirty="0" err="1" smtClean="0"/>
              <a:t>N</a:t>
            </a:r>
            <a:r>
              <a:rPr lang="en-US" baseline="-25000" dirty="0" err="1" smtClean="0"/>
              <a:t>trig</a:t>
            </a:r>
            <a:r>
              <a:rPr lang="en-US" dirty="0" err="1" smtClean="0"/>
              <a:t>dNd</a:t>
            </a:r>
            <a:r>
              <a:rPr lang="el-GR" dirty="0" smtClean="0"/>
              <a:t>Δφ</a:t>
            </a:r>
            <a:endParaRPr lang="en-US" dirty="0"/>
          </a:p>
        </p:txBody>
      </p:sp>
      <p:sp>
        <p:nvSpPr>
          <p:cNvPr id="17" name="Text Box 9"/>
          <p:cNvSpPr txBox="1">
            <a:spLocks noChangeArrowheads="1"/>
          </p:cNvSpPr>
          <p:nvPr/>
        </p:nvSpPr>
        <p:spPr bwMode="auto">
          <a:xfrm>
            <a:off x="2133600" y="3505200"/>
            <a:ext cx="2146300" cy="298571"/>
          </a:xfrm>
          <a:prstGeom prst="rect">
            <a:avLst/>
          </a:prstGeom>
          <a:noFill/>
          <a:ln w="9525" algn="ctr">
            <a:noFill/>
            <a:miter lim="800000"/>
            <a:headEnd/>
            <a:tailEnd/>
          </a:ln>
        </p:spPr>
        <p:txBody>
          <a:bodyPr>
            <a:spAutoFit/>
          </a:bodyPr>
          <a:lstStyle/>
          <a:p>
            <a:pPr algn="ctr">
              <a:spcBef>
                <a:spcPct val="50000"/>
              </a:spcBef>
            </a:pPr>
            <a:r>
              <a:rPr lang="en-US" altLang="zh-CN" sz="2000" b="1" dirty="0">
                <a:solidFill>
                  <a:srgbClr val="CC0000"/>
                </a:solidFill>
                <a:latin typeface="Calibri" pitchFamily="34" charset="0"/>
              </a:rPr>
              <a:t>STAR Preliminary</a:t>
            </a:r>
          </a:p>
        </p:txBody>
      </p:sp>
      <p:sp>
        <p:nvSpPr>
          <p:cNvPr id="19" name="TextBox 18"/>
          <p:cNvSpPr txBox="1"/>
          <p:nvPr/>
        </p:nvSpPr>
        <p:spPr>
          <a:xfrm>
            <a:off x="8382000" y="6324600"/>
            <a:ext cx="457200" cy="369332"/>
          </a:xfrm>
          <a:prstGeom prst="rect">
            <a:avLst/>
          </a:prstGeom>
          <a:noFill/>
        </p:spPr>
        <p:txBody>
          <a:bodyPr wrap="square" rtlCol="0">
            <a:spAutoFit/>
          </a:bodyPr>
          <a:lstStyle/>
          <a:p>
            <a:r>
              <a:rPr lang="en-US" dirty="0" smtClean="0"/>
              <a:t>12</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Aoqi.gif"/>
          <p:cNvPicPr>
            <a:picLocks noChangeAspect="1"/>
          </p:cNvPicPr>
          <p:nvPr/>
        </p:nvPicPr>
        <p:blipFill>
          <a:blip r:embed="rId2" cstate="print"/>
          <a:stretch>
            <a:fillRect/>
          </a:stretch>
        </p:blipFill>
        <p:spPr>
          <a:xfrm>
            <a:off x="0" y="3733800"/>
            <a:ext cx="9144000" cy="2590800"/>
          </a:xfrm>
          <a:prstGeom prst="rect">
            <a:avLst/>
          </a:prstGeom>
        </p:spPr>
      </p:pic>
      <p:pic>
        <p:nvPicPr>
          <p:cNvPr id="29" name="Picture 28" descr="FullFourier.gif"/>
          <p:cNvPicPr>
            <a:picLocks noChangeAspect="1"/>
          </p:cNvPicPr>
          <p:nvPr/>
        </p:nvPicPr>
        <p:blipFill>
          <a:blip r:embed="rId3" cstate="print"/>
          <a:stretch>
            <a:fillRect/>
          </a:stretch>
        </p:blipFill>
        <p:spPr>
          <a:xfrm>
            <a:off x="0" y="1295400"/>
            <a:ext cx="9144000" cy="2667000"/>
          </a:xfrm>
          <a:prstGeom prst="rect">
            <a:avLst/>
          </a:prstGeom>
        </p:spPr>
      </p:pic>
      <p:sp>
        <p:nvSpPr>
          <p:cNvPr id="5" name="Rectangle 3"/>
          <p:cNvSpPr>
            <a:spLocks noChangeArrowheads="1"/>
          </p:cNvSpPr>
          <p:nvPr/>
        </p:nvSpPr>
        <p:spPr bwMode="auto">
          <a:xfrm>
            <a:off x="0" y="762000"/>
            <a:ext cx="9144000" cy="152400"/>
          </a:xfrm>
          <a:prstGeom prst="rect">
            <a:avLst/>
          </a:prstGeom>
          <a:solidFill>
            <a:srgbClr val="3366FF">
              <a:alpha val="58000"/>
            </a:srgbClr>
          </a:solidFill>
          <a:ln w="9525">
            <a:noFill/>
            <a:miter lim="800000"/>
            <a:headEnd/>
            <a:tailEnd/>
          </a:ln>
        </p:spPr>
        <p:txBody>
          <a:bodyPr wrap="none" anchor="ctr"/>
          <a:lstStyle/>
          <a:p>
            <a:endParaRPr lang="en-US"/>
          </a:p>
        </p:txBody>
      </p:sp>
      <p:sp>
        <p:nvSpPr>
          <p:cNvPr id="8" name="Rectangle 2"/>
          <p:cNvSpPr>
            <a:spLocks noGrp="1" noChangeArrowheads="1"/>
          </p:cNvSpPr>
          <p:nvPr>
            <p:ph type="title"/>
          </p:nvPr>
        </p:nvSpPr>
        <p:spPr>
          <a:xfrm>
            <a:off x="0" y="0"/>
            <a:ext cx="9144000" cy="762000"/>
          </a:xfrm>
          <a:solidFill>
            <a:schemeClr val="tx1">
              <a:lumMod val="50000"/>
              <a:lumOff val="50000"/>
              <a:alpha val="50000"/>
            </a:schemeClr>
          </a:solidFill>
        </p:spPr>
        <p:txBody>
          <a:bodyPr/>
          <a:lstStyle/>
          <a:p>
            <a:r>
              <a:rPr lang="en-US" dirty="0" smtClean="0"/>
              <a:t>Fourier Fit</a:t>
            </a:r>
            <a:endParaRPr lang="en-US" dirty="0"/>
          </a:p>
        </p:txBody>
      </p:sp>
      <p:pic>
        <p:nvPicPr>
          <p:cNvPr id="4" name="Picture 3" descr="purdue-beamer-talk-example.png"/>
          <p:cNvPicPr>
            <a:picLocks noChangeAspect="1"/>
          </p:cNvPicPr>
          <p:nvPr/>
        </p:nvPicPr>
        <p:blipFill>
          <a:blip r:embed="rId4" cstate="print"/>
          <a:srcRect l="23545" t="65520" r="22487" b="9083"/>
          <a:stretch>
            <a:fillRect/>
          </a:stretch>
        </p:blipFill>
        <p:spPr>
          <a:xfrm>
            <a:off x="0" y="0"/>
            <a:ext cx="1295400" cy="457200"/>
          </a:xfrm>
          <a:prstGeom prst="rect">
            <a:avLst/>
          </a:prstGeom>
        </p:spPr>
      </p:pic>
      <p:pic>
        <p:nvPicPr>
          <p:cNvPr id="6" name="Picture 5" descr="purdue-beamer-talk-example.png"/>
          <p:cNvPicPr>
            <a:picLocks noChangeAspect="1"/>
          </p:cNvPicPr>
          <p:nvPr/>
        </p:nvPicPr>
        <p:blipFill>
          <a:blip r:embed="rId4" cstate="print"/>
          <a:srcRect l="23545" t="65520" r="22487" b="9083"/>
          <a:stretch>
            <a:fillRect/>
          </a:stretch>
        </p:blipFill>
        <p:spPr>
          <a:xfrm>
            <a:off x="7848600" y="0"/>
            <a:ext cx="1295400" cy="457200"/>
          </a:xfrm>
          <a:prstGeom prst="rect">
            <a:avLst/>
          </a:prstGeom>
        </p:spPr>
      </p:pic>
      <p:sp>
        <p:nvSpPr>
          <p:cNvPr id="10" name="TextBox 9"/>
          <p:cNvSpPr txBox="1"/>
          <p:nvPr/>
        </p:nvSpPr>
        <p:spPr>
          <a:xfrm>
            <a:off x="228600" y="939225"/>
            <a:ext cx="1066800" cy="584775"/>
          </a:xfrm>
          <a:prstGeom prst="rect">
            <a:avLst/>
          </a:prstGeom>
          <a:solidFill>
            <a:schemeClr val="bg1"/>
          </a:solidFill>
        </p:spPr>
        <p:txBody>
          <a:bodyPr wrap="square" rtlCol="0">
            <a:spAutoFit/>
          </a:bodyPr>
          <a:lstStyle/>
          <a:p>
            <a:pPr algn="ctr"/>
            <a:r>
              <a:rPr lang="el-GR" sz="1600" dirty="0" smtClean="0"/>
              <a:t>χ</a:t>
            </a:r>
            <a:r>
              <a:rPr lang="en-US" sz="1600" baseline="30000" dirty="0" smtClean="0"/>
              <a:t>2</a:t>
            </a:r>
            <a:r>
              <a:rPr lang="en-US" sz="1600" dirty="0" smtClean="0"/>
              <a:t>/</a:t>
            </a:r>
            <a:r>
              <a:rPr lang="en-US" sz="1600" dirty="0" err="1" smtClean="0"/>
              <a:t>ndf</a:t>
            </a:r>
            <a:r>
              <a:rPr lang="en-US" sz="1600" dirty="0" smtClean="0"/>
              <a:t> =</a:t>
            </a:r>
          </a:p>
          <a:p>
            <a:pPr algn="ctr"/>
            <a:r>
              <a:rPr lang="en-US" sz="1600" dirty="0" smtClean="0">
                <a:solidFill>
                  <a:srgbClr val="FF0000"/>
                </a:solidFill>
              </a:rPr>
              <a:t>31.05/39</a:t>
            </a:r>
            <a:endParaRPr lang="en-US" sz="1600" dirty="0">
              <a:solidFill>
                <a:srgbClr val="FF0000"/>
              </a:solidFill>
            </a:endParaRPr>
          </a:p>
        </p:txBody>
      </p:sp>
      <p:sp>
        <p:nvSpPr>
          <p:cNvPr id="16" name="TextBox 15"/>
          <p:cNvSpPr txBox="1"/>
          <p:nvPr/>
        </p:nvSpPr>
        <p:spPr>
          <a:xfrm>
            <a:off x="1600200" y="939225"/>
            <a:ext cx="1295400" cy="584775"/>
          </a:xfrm>
          <a:prstGeom prst="rect">
            <a:avLst/>
          </a:prstGeom>
          <a:solidFill>
            <a:schemeClr val="bg1"/>
          </a:solidFill>
        </p:spPr>
        <p:txBody>
          <a:bodyPr wrap="square" rtlCol="0">
            <a:spAutoFit/>
          </a:bodyPr>
          <a:lstStyle/>
          <a:p>
            <a:pPr algn="ctr"/>
            <a:r>
              <a:rPr lang="el-GR" sz="1600" dirty="0" smtClean="0"/>
              <a:t>χ</a:t>
            </a:r>
            <a:r>
              <a:rPr lang="en-US" sz="1600" baseline="30000" dirty="0" smtClean="0"/>
              <a:t>2</a:t>
            </a:r>
            <a:r>
              <a:rPr lang="en-US" sz="1600" dirty="0" smtClean="0"/>
              <a:t>/</a:t>
            </a:r>
            <a:r>
              <a:rPr lang="en-US" sz="1600" dirty="0" err="1" smtClean="0"/>
              <a:t>ndf</a:t>
            </a:r>
            <a:r>
              <a:rPr lang="en-US" sz="1600" dirty="0" smtClean="0"/>
              <a:t> =</a:t>
            </a:r>
          </a:p>
          <a:p>
            <a:pPr algn="ctr"/>
            <a:r>
              <a:rPr lang="en-US" sz="1600" dirty="0" smtClean="0">
                <a:solidFill>
                  <a:srgbClr val="FF0000"/>
                </a:solidFill>
              </a:rPr>
              <a:t>46.84/39</a:t>
            </a:r>
            <a:endParaRPr lang="en-US" sz="1600" dirty="0">
              <a:solidFill>
                <a:srgbClr val="FF0000"/>
              </a:solidFill>
            </a:endParaRPr>
          </a:p>
        </p:txBody>
      </p:sp>
      <p:sp>
        <p:nvSpPr>
          <p:cNvPr id="17" name="TextBox 16"/>
          <p:cNvSpPr txBox="1"/>
          <p:nvPr/>
        </p:nvSpPr>
        <p:spPr>
          <a:xfrm>
            <a:off x="3200400" y="939225"/>
            <a:ext cx="1143000" cy="584775"/>
          </a:xfrm>
          <a:prstGeom prst="rect">
            <a:avLst/>
          </a:prstGeom>
          <a:solidFill>
            <a:schemeClr val="bg1"/>
          </a:solidFill>
        </p:spPr>
        <p:txBody>
          <a:bodyPr wrap="square" rtlCol="0">
            <a:spAutoFit/>
          </a:bodyPr>
          <a:lstStyle/>
          <a:p>
            <a:pPr algn="ctr"/>
            <a:r>
              <a:rPr lang="el-GR" sz="1600" dirty="0" smtClean="0"/>
              <a:t>χ</a:t>
            </a:r>
            <a:r>
              <a:rPr lang="en-US" sz="1600" baseline="30000" dirty="0" smtClean="0"/>
              <a:t>2</a:t>
            </a:r>
            <a:r>
              <a:rPr lang="en-US" sz="1600" dirty="0" smtClean="0"/>
              <a:t>/</a:t>
            </a:r>
            <a:r>
              <a:rPr lang="en-US" sz="1600" dirty="0" err="1" smtClean="0"/>
              <a:t>ndf</a:t>
            </a:r>
            <a:r>
              <a:rPr lang="en-US" sz="1600" dirty="0" smtClean="0"/>
              <a:t> =</a:t>
            </a:r>
          </a:p>
          <a:p>
            <a:pPr algn="ctr"/>
            <a:r>
              <a:rPr lang="en-US" sz="1600" dirty="0" smtClean="0">
                <a:solidFill>
                  <a:srgbClr val="FF0000"/>
                </a:solidFill>
              </a:rPr>
              <a:t>57.28/39</a:t>
            </a:r>
            <a:endParaRPr lang="en-US" sz="1600" dirty="0">
              <a:solidFill>
                <a:srgbClr val="FF0000"/>
              </a:solidFill>
            </a:endParaRPr>
          </a:p>
        </p:txBody>
      </p:sp>
      <p:sp>
        <p:nvSpPr>
          <p:cNvPr id="18" name="TextBox 17"/>
          <p:cNvSpPr txBox="1"/>
          <p:nvPr/>
        </p:nvSpPr>
        <p:spPr>
          <a:xfrm>
            <a:off x="4648200" y="939225"/>
            <a:ext cx="1295400" cy="584775"/>
          </a:xfrm>
          <a:prstGeom prst="rect">
            <a:avLst/>
          </a:prstGeom>
          <a:solidFill>
            <a:schemeClr val="bg1"/>
          </a:solidFill>
        </p:spPr>
        <p:txBody>
          <a:bodyPr wrap="square" rtlCol="0">
            <a:spAutoFit/>
          </a:bodyPr>
          <a:lstStyle/>
          <a:p>
            <a:pPr algn="ctr"/>
            <a:r>
              <a:rPr lang="el-GR" sz="1600" dirty="0" smtClean="0"/>
              <a:t>χ</a:t>
            </a:r>
            <a:r>
              <a:rPr lang="en-US" sz="1600" baseline="30000" dirty="0" smtClean="0"/>
              <a:t>2</a:t>
            </a:r>
            <a:r>
              <a:rPr lang="en-US" sz="1600" dirty="0" smtClean="0"/>
              <a:t>/</a:t>
            </a:r>
            <a:r>
              <a:rPr lang="en-US" sz="1600" dirty="0" err="1" smtClean="0"/>
              <a:t>ndf</a:t>
            </a:r>
            <a:r>
              <a:rPr lang="en-US" sz="1600" dirty="0" smtClean="0"/>
              <a:t> =</a:t>
            </a:r>
          </a:p>
          <a:p>
            <a:pPr algn="ctr"/>
            <a:r>
              <a:rPr lang="en-US" sz="1600" dirty="0" smtClean="0">
                <a:solidFill>
                  <a:srgbClr val="FF0000"/>
                </a:solidFill>
              </a:rPr>
              <a:t>27.1/39</a:t>
            </a:r>
            <a:endParaRPr lang="en-US" sz="1600" dirty="0">
              <a:solidFill>
                <a:srgbClr val="FF0000"/>
              </a:solidFill>
            </a:endParaRPr>
          </a:p>
        </p:txBody>
      </p:sp>
      <p:sp>
        <p:nvSpPr>
          <p:cNvPr id="19" name="TextBox 18"/>
          <p:cNvSpPr txBox="1"/>
          <p:nvPr/>
        </p:nvSpPr>
        <p:spPr>
          <a:xfrm>
            <a:off x="6172200" y="939225"/>
            <a:ext cx="1219200" cy="584775"/>
          </a:xfrm>
          <a:prstGeom prst="rect">
            <a:avLst/>
          </a:prstGeom>
          <a:solidFill>
            <a:schemeClr val="bg1"/>
          </a:solidFill>
        </p:spPr>
        <p:txBody>
          <a:bodyPr wrap="square" rtlCol="0">
            <a:spAutoFit/>
          </a:bodyPr>
          <a:lstStyle/>
          <a:p>
            <a:pPr algn="ctr"/>
            <a:r>
              <a:rPr lang="el-GR" sz="1600" dirty="0" smtClean="0"/>
              <a:t>χ</a:t>
            </a:r>
            <a:r>
              <a:rPr lang="en-US" sz="1600" baseline="30000" dirty="0" smtClean="0"/>
              <a:t>2</a:t>
            </a:r>
            <a:r>
              <a:rPr lang="en-US" sz="1600" dirty="0" smtClean="0"/>
              <a:t>/</a:t>
            </a:r>
            <a:r>
              <a:rPr lang="en-US" sz="1600" dirty="0" err="1" smtClean="0"/>
              <a:t>ndf</a:t>
            </a:r>
            <a:r>
              <a:rPr lang="en-US" sz="1600" dirty="0" smtClean="0"/>
              <a:t> =</a:t>
            </a:r>
          </a:p>
          <a:p>
            <a:pPr algn="ctr"/>
            <a:r>
              <a:rPr lang="en-US" sz="1600" dirty="0" smtClean="0">
                <a:solidFill>
                  <a:srgbClr val="FF0000"/>
                </a:solidFill>
              </a:rPr>
              <a:t>45.9/39</a:t>
            </a:r>
            <a:endParaRPr lang="en-US" sz="1600" dirty="0">
              <a:solidFill>
                <a:srgbClr val="FF0000"/>
              </a:solidFill>
            </a:endParaRPr>
          </a:p>
        </p:txBody>
      </p:sp>
      <p:sp>
        <p:nvSpPr>
          <p:cNvPr id="20" name="TextBox 19"/>
          <p:cNvSpPr txBox="1"/>
          <p:nvPr/>
        </p:nvSpPr>
        <p:spPr>
          <a:xfrm>
            <a:off x="7848600" y="939225"/>
            <a:ext cx="1066800" cy="584775"/>
          </a:xfrm>
          <a:prstGeom prst="rect">
            <a:avLst/>
          </a:prstGeom>
          <a:solidFill>
            <a:schemeClr val="bg1"/>
          </a:solidFill>
        </p:spPr>
        <p:txBody>
          <a:bodyPr wrap="square" rtlCol="0">
            <a:spAutoFit/>
          </a:bodyPr>
          <a:lstStyle/>
          <a:p>
            <a:pPr algn="ctr"/>
            <a:r>
              <a:rPr lang="el-GR" sz="1600" dirty="0" smtClean="0"/>
              <a:t>χ</a:t>
            </a:r>
            <a:r>
              <a:rPr lang="en-US" sz="1600" baseline="30000" dirty="0" smtClean="0"/>
              <a:t>2</a:t>
            </a:r>
            <a:r>
              <a:rPr lang="en-US" sz="1600" dirty="0" smtClean="0"/>
              <a:t>/</a:t>
            </a:r>
            <a:r>
              <a:rPr lang="en-US" sz="1600" dirty="0" err="1" smtClean="0"/>
              <a:t>ndf</a:t>
            </a:r>
            <a:r>
              <a:rPr lang="en-US" sz="1600" dirty="0" smtClean="0"/>
              <a:t> =</a:t>
            </a:r>
          </a:p>
          <a:p>
            <a:pPr algn="ctr"/>
            <a:r>
              <a:rPr lang="en-US" sz="1600" dirty="0" smtClean="0">
                <a:solidFill>
                  <a:srgbClr val="FF0000"/>
                </a:solidFill>
              </a:rPr>
              <a:t>51.89/39</a:t>
            </a:r>
            <a:endParaRPr lang="en-US" sz="1600" dirty="0">
              <a:solidFill>
                <a:srgbClr val="FF0000"/>
              </a:solidFill>
            </a:endParaRPr>
          </a:p>
        </p:txBody>
      </p:sp>
      <p:sp>
        <p:nvSpPr>
          <p:cNvPr id="22" name="TextBox 21"/>
          <p:cNvSpPr txBox="1"/>
          <p:nvPr/>
        </p:nvSpPr>
        <p:spPr>
          <a:xfrm>
            <a:off x="152400" y="6273225"/>
            <a:ext cx="1066800" cy="584775"/>
          </a:xfrm>
          <a:prstGeom prst="rect">
            <a:avLst/>
          </a:prstGeom>
          <a:solidFill>
            <a:schemeClr val="bg1"/>
          </a:solidFill>
        </p:spPr>
        <p:txBody>
          <a:bodyPr wrap="square" rtlCol="0">
            <a:spAutoFit/>
          </a:bodyPr>
          <a:lstStyle/>
          <a:p>
            <a:pPr algn="ctr"/>
            <a:r>
              <a:rPr lang="el-GR" sz="1600" dirty="0" smtClean="0"/>
              <a:t>χ</a:t>
            </a:r>
            <a:r>
              <a:rPr lang="en-US" sz="1600" baseline="30000" dirty="0" smtClean="0"/>
              <a:t>2</a:t>
            </a:r>
            <a:r>
              <a:rPr lang="en-US" sz="1600" dirty="0" smtClean="0"/>
              <a:t>/</a:t>
            </a:r>
            <a:r>
              <a:rPr lang="en-US" sz="1600" dirty="0" err="1" smtClean="0"/>
              <a:t>ndf</a:t>
            </a:r>
            <a:r>
              <a:rPr lang="en-US" sz="1600" dirty="0" smtClean="0"/>
              <a:t> =</a:t>
            </a:r>
          </a:p>
          <a:p>
            <a:pPr algn="ctr"/>
            <a:r>
              <a:rPr lang="en-US" sz="1600" dirty="0" smtClean="0"/>
              <a:t> </a:t>
            </a:r>
            <a:r>
              <a:rPr lang="en-US" sz="1600" dirty="0" smtClean="0">
                <a:solidFill>
                  <a:srgbClr val="FF0000"/>
                </a:solidFill>
              </a:rPr>
              <a:t>46.94/43</a:t>
            </a:r>
            <a:endParaRPr lang="en-US" sz="1600" dirty="0">
              <a:solidFill>
                <a:srgbClr val="FF0000"/>
              </a:solidFill>
            </a:endParaRPr>
          </a:p>
        </p:txBody>
      </p:sp>
      <p:sp>
        <p:nvSpPr>
          <p:cNvPr id="23" name="TextBox 22"/>
          <p:cNvSpPr txBox="1"/>
          <p:nvPr/>
        </p:nvSpPr>
        <p:spPr>
          <a:xfrm>
            <a:off x="1524000" y="6273225"/>
            <a:ext cx="1295400" cy="584775"/>
          </a:xfrm>
          <a:prstGeom prst="rect">
            <a:avLst/>
          </a:prstGeom>
          <a:solidFill>
            <a:schemeClr val="bg1"/>
          </a:solidFill>
        </p:spPr>
        <p:txBody>
          <a:bodyPr wrap="square" rtlCol="0">
            <a:spAutoFit/>
          </a:bodyPr>
          <a:lstStyle/>
          <a:p>
            <a:pPr algn="ctr"/>
            <a:r>
              <a:rPr lang="el-GR" sz="1600" dirty="0" smtClean="0"/>
              <a:t>χ</a:t>
            </a:r>
            <a:r>
              <a:rPr lang="en-US" sz="1600" baseline="30000" dirty="0" smtClean="0"/>
              <a:t>2</a:t>
            </a:r>
            <a:r>
              <a:rPr lang="en-US" sz="1600" dirty="0" smtClean="0"/>
              <a:t>/</a:t>
            </a:r>
            <a:r>
              <a:rPr lang="en-US" sz="1600" dirty="0" err="1" smtClean="0"/>
              <a:t>ndf</a:t>
            </a:r>
            <a:r>
              <a:rPr lang="en-US" sz="1600" dirty="0" smtClean="0"/>
              <a:t> =</a:t>
            </a:r>
          </a:p>
          <a:p>
            <a:pPr algn="ctr"/>
            <a:r>
              <a:rPr lang="en-US" sz="1600" dirty="0" smtClean="0"/>
              <a:t> </a:t>
            </a:r>
            <a:r>
              <a:rPr lang="en-US" sz="1600" dirty="0" smtClean="0">
                <a:solidFill>
                  <a:srgbClr val="FF0000"/>
                </a:solidFill>
              </a:rPr>
              <a:t>46.47/43</a:t>
            </a:r>
            <a:endParaRPr lang="en-US" sz="1600" dirty="0">
              <a:solidFill>
                <a:srgbClr val="FF0000"/>
              </a:solidFill>
            </a:endParaRPr>
          </a:p>
        </p:txBody>
      </p:sp>
      <p:sp>
        <p:nvSpPr>
          <p:cNvPr id="24" name="TextBox 23"/>
          <p:cNvSpPr txBox="1"/>
          <p:nvPr/>
        </p:nvSpPr>
        <p:spPr>
          <a:xfrm>
            <a:off x="3124200" y="6273225"/>
            <a:ext cx="1143000" cy="584775"/>
          </a:xfrm>
          <a:prstGeom prst="rect">
            <a:avLst/>
          </a:prstGeom>
          <a:solidFill>
            <a:schemeClr val="bg1"/>
          </a:solidFill>
        </p:spPr>
        <p:txBody>
          <a:bodyPr wrap="square" rtlCol="0">
            <a:spAutoFit/>
          </a:bodyPr>
          <a:lstStyle/>
          <a:p>
            <a:pPr algn="ctr"/>
            <a:r>
              <a:rPr lang="el-GR" sz="1600" dirty="0" smtClean="0"/>
              <a:t>χ</a:t>
            </a:r>
            <a:r>
              <a:rPr lang="en-US" sz="1600" baseline="30000" dirty="0" smtClean="0"/>
              <a:t>2</a:t>
            </a:r>
            <a:r>
              <a:rPr lang="en-US" sz="1600" dirty="0" smtClean="0"/>
              <a:t>/</a:t>
            </a:r>
            <a:r>
              <a:rPr lang="en-US" sz="1600" dirty="0" err="1" smtClean="0"/>
              <a:t>ndf</a:t>
            </a:r>
            <a:r>
              <a:rPr lang="en-US" sz="1600" dirty="0" smtClean="0"/>
              <a:t> =</a:t>
            </a:r>
          </a:p>
          <a:p>
            <a:pPr algn="ctr"/>
            <a:r>
              <a:rPr lang="en-US" sz="1600" dirty="0" smtClean="0"/>
              <a:t> </a:t>
            </a:r>
            <a:r>
              <a:rPr lang="en-US" sz="1600" dirty="0" smtClean="0">
                <a:solidFill>
                  <a:srgbClr val="FF0000"/>
                </a:solidFill>
              </a:rPr>
              <a:t>57.44/43</a:t>
            </a:r>
            <a:endParaRPr lang="en-US" sz="1600" dirty="0">
              <a:solidFill>
                <a:srgbClr val="FF0000"/>
              </a:solidFill>
            </a:endParaRPr>
          </a:p>
        </p:txBody>
      </p:sp>
      <p:sp>
        <p:nvSpPr>
          <p:cNvPr id="25" name="TextBox 24"/>
          <p:cNvSpPr txBox="1"/>
          <p:nvPr/>
        </p:nvSpPr>
        <p:spPr>
          <a:xfrm>
            <a:off x="4572000" y="6273225"/>
            <a:ext cx="1295400" cy="584775"/>
          </a:xfrm>
          <a:prstGeom prst="rect">
            <a:avLst/>
          </a:prstGeom>
          <a:solidFill>
            <a:schemeClr val="bg1"/>
          </a:solidFill>
        </p:spPr>
        <p:txBody>
          <a:bodyPr wrap="square" rtlCol="0">
            <a:spAutoFit/>
          </a:bodyPr>
          <a:lstStyle/>
          <a:p>
            <a:pPr algn="ctr"/>
            <a:r>
              <a:rPr lang="el-GR" sz="1600" dirty="0" smtClean="0"/>
              <a:t>χ</a:t>
            </a:r>
            <a:r>
              <a:rPr lang="en-US" sz="1600" baseline="30000" dirty="0" smtClean="0"/>
              <a:t>2</a:t>
            </a:r>
            <a:r>
              <a:rPr lang="en-US" sz="1600" dirty="0" smtClean="0"/>
              <a:t>/</a:t>
            </a:r>
            <a:r>
              <a:rPr lang="en-US" sz="1600" dirty="0" err="1" smtClean="0"/>
              <a:t>ndf</a:t>
            </a:r>
            <a:r>
              <a:rPr lang="en-US" sz="1600" dirty="0" smtClean="0"/>
              <a:t> =</a:t>
            </a:r>
          </a:p>
          <a:p>
            <a:pPr algn="ctr"/>
            <a:r>
              <a:rPr lang="en-US" sz="1600" dirty="0" smtClean="0"/>
              <a:t> </a:t>
            </a:r>
            <a:r>
              <a:rPr lang="en-US" sz="1600" dirty="0" smtClean="0">
                <a:solidFill>
                  <a:srgbClr val="FF0000"/>
                </a:solidFill>
              </a:rPr>
              <a:t>41.13/43</a:t>
            </a:r>
            <a:endParaRPr lang="en-US" sz="1600" dirty="0">
              <a:solidFill>
                <a:srgbClr val="FF0000"/>
              </a:solidFill>
            </a:endParaRPr>
          </a:p>
        </p:txBody>
      </p:sp>
      <p:sp>
        <p:nvSpPr>
          <p:cNvPr id="26" name="TextBox 25"/>
          <p:cNvSpPr txBox="1"/>
          <p:nvPr/>
        </p:nvSpPr>
        <p:spPr>
          <a:xfrm>
            <a:off x="6096000" y="6273225"/>
            <a:ext cx="1219200" cy="584775"/>
          </a:xfrm>
          <a:prstGeom prst="rect">
            <a:avLst/>
          </a:prstGeom>
          <a:solidFill>
            <a:schemeClr val="bg1"/>
          </a:solidFill>
        </p:spPr>
        <p:txBody>
          <a:bodyPr wrap="square" rtlCol="0">
            <a:spAutoFit/>
          </a:bodyPr>
          <a:lstStyle/>
          <a:p>
            <a:pPr algn="ctr"/>
            <a:r>
              <a:rPr lang="el-GR" sz="1600" dirty="0" smtClean="0"/>
              <a:t>χ</a:t>
            </a:r>
            <a:r>
              <a:rPr lang="en-US" sz="1600" baseline="30000" dirty="0" smtClean="0"/>
              <a:t>2</a:t>
            </a:r>
            <a:r>
              <a:rPr lang="en-US" sz="1600" dirty="0" smtClean="0"/>
              <a:t>/</a:t>
            </a:r>
            <a:r>
              <a:rPr lang="en-US" sz="1600" dirty="0" err="1" smtClean="0"/>
              <a:t>ndf</a:t>
            </a:r>
            <a:r>
              <a:rPr lang="en-US" sz="1600" dirty="0" smtClean="0"/>
              <a:t> =</a:t>
            </a:r>
          </a:p>
          <a:p>
            <a:pPr algn="ctr"/>
            <a:r>
              <a:rPr lang="en-US" sz="1600" dirty="0" smtClean="0"/>
              <a:t> </a:t>
            </a:r>
            <a:r>
              <a:rPr lang="en-US" sz="1600" dirty="0" smtClean="0">
                <a:solidFill>
                  <a:srgbClr val="FF0000"/>
                </a:solidFill>
              </a:rPr>
              <a:t>60.62/43</a:t>
            </a:r>
            <a:endParaRPr lang="en-US" sz="1600" dirty="0">
              <a:solidFill>
                <a:srgbClr val="FF0000"/>
              </a:solidFill>
            </a:endParaRPr>
          </a:p>
        </p:txBody>
      </p:sp>
      <p:sp>
        <p:nvSpPr>
          <p:cNvPr id="27" name="TextBox 26"/>
          <p:cNvSpPr txBox="1"/>
          <p:nvPr/>
        </p:nvSpPr>
        <p:spPr>
          <a:xfrm>
            <a:off x="7772400" y="6273225"/>
            <a:ext cx="1066800" cy="584775"/>
          </a:xfrm>
          <a:prstGeom prst="rect">
            <a:avLst/>
          </a:prstGeom>
          <a:solidFill>
            <a:schemeClr val="bg1"/>
          </a:solidFill>
        </p:spPr>
        <p:txBody>
          <a:bodyPr wrap="square" rtlCol="0">
            <a:spAutoFit/>
          </a:bodyPr>
          <a:lstStyle/>
          <a:p>
            <a:pPr algn="ctr"/>
            <a:r>
              <a:rPr lang="el-GR" sz="1600" dirty="0" smtClean="0"/>
              <a:t>χ</a:t>
            </a:r>
            <a:r>
              <a:rPr lang="en-US" sz="1600" baseline="30000" dirty="0" smtClean="0"/>
              <a:t>2</a:t>
            </a:r>
            <a:r>
              <a:rPr lang="en-US" sz="1600" dirty="0" smtClean="0"/>
              <a:t>/</a:t>
            </a:r>
            <a:r>
              <a:rPr lang="en-US" sz="1600" dirty="0" err="1" smtClean="0"/>
              <a:t>ndf</a:t>
            </a:r>
            <a:r>
              <a:rPr lang="en-US" sz="1600" dirty="0" smtClean="0"/>
              <a:t> =</a:t>
            </a:r>
          </a:p>
          <a:p>
            <a:pPr algn="ctr"/>
            <a:r>
              <a:rPr lang="en-US" sz="1600" dirty="0" smtClean="0"/>
              <a:t> </a:t>
            </a:r>
            <a:r>
              <a:rPr lang="en-US" sz="1600" dirty="0" smtClean="0">
                <a:solidFill>
                  <a:srgbClr val="FF0000"/>
                </a:solidFill>
              </a:rPr>
              <a:t>64.26/43</a:t>
            </a:r>
            <a:endParaRPr lang="en-US" sz="1600" dirty="0">
              <a:solidFill>
                <a:srgbClr val="FF0000"/>
              </a:solidFill>
            </a:endParaRPr>
          </a:p>
        </p:txBody>
      </p:sp>
      <p:sp>
        <p:nvSpPr>
          <p:cNvPr id="28" name="TextBox 27"/>
          <p:cNvSpPr txBox="1"/>
          <p:nvPr/>
        </p:nvSpPr>
        <p:spPr>
          <a:xfrm>
            <a:off x="8686800" y="6488668"/>
            <a:ext cx="457200" cy="369332"/>
          </a:xfrm>
          <a:prstGeom prst="rect">
            <a:avLst/>
          </a:prstGeom>
          <a:noFill/>
        </p:spPr>
        <p:txBody>
          <a:bodyPr wrap="square" rtlCol="0">
            <a:spAutoFit/>
          </a:bodyPr>
          <a:lstStyle/>
          <a:p>
            <a:r>
              <a:rPr lang="en-US" dirty="0" smtClean="0"/>
              <a:t>13</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FitData.gif"/>
          <p:cNvPicPr>
            <a:picLocks noChangeAspect="1"/>
          </p:cNvPicPr>
          <p:nvPr/>
        </p:nvPicPr>
        <p:blipFill>
          <a:blip r:embed="rId3" cstate="print"/>
          <a:stretch>
            <a:fillRect/>
          </a:stretch>
        </p:blipFill>
        <p:spPr>
          <a:xfrm>
            <a:off x="0" y="914401"/>
            <a:ext cx="9144000" cy="3352800"/>
          </a:xfrm>
          <a:prstGeom prst="rect">
            <a:avLst/>
          </a:prstGeom>
        </p:spPr>
      </p:pic>
      <p:sp>
        <p:nvSpPr>
          <p:cNvPr id="5" name="Rectangle 3"/>
          <p:cNvSpPr>
            <a:spLocks noChangeArrowheads="1"/>
          </p:cNvSpPr>
          <p:nvPr/>
        </p:nvSpPr>
        <p:spPr bwMode="auto">
          <a:xfrm>
            <a:off x="0" y="762000"/>
            <a:ext cx="9144000" cy="152400"/>
          </a:xfrm>
          <a:prstGeom prst="rect">
            <a:avLst/>
          </a:prstGeom>
          <a:solidFill>
            <a:srgbClr val="3366FF">
              <a:alpha val="58000"/>
            </a:srgbClr>
          </a:solidFill>
          <a:ln w="9525">
            <a:noFill/>
            <a:miter lim="800000"/>
            <a:headEnd/>
            <a:tailEnd/>
          </a:ln>
        </p:spPr>
        <p:txBody>
          <a:bodyPr wrap="none" anchor="ctr"/>
          <a:lstStyle/>
          <a:p>
            <a:endParaRPr lang="en-US"/>
          </a:p>
        </p:txBody>
      </p:sp>
      <p:sp>
        <p:nvSpPr>
          <p:cNvPr id="8" name="Rectangle 2"/>
          <p:cNvSpPr>
            <a:spLocks noGrp="1" noChangeArrowheads="1"/>
          </p:cNvSpPr>
          <p:nvPr>
            <p:ph type="title"/>
          </p:nvPr>
        </p:nvSpPr>
        <p:spPr>
          <a:xfrm>
            <a:off x="0" y="0"/>
            <a:ext cx="9144000" cy="762000"/>
          </a:xfrm>
          <a:solidFill>
            <a:schemeClr val="tx1">
              <a:lumMod val="50000"/>
              <a:lumOff val="50000"/>
              <a:alpha val="50000"/>
            </a:schemeClr>
          </a:solidFill>
        </p:spPr>
        <p:txBody>
          <a:bodyPr/>
          <a:lstStyle/>
          <a:p>
            <a:r>
              <a:rPr lang="en-US" dirty="0" smtClean="0"/>
              <a:t>Fourier Fits to Data</a:t>
            </a:r>
            <a:endParaRPr lang="en-US" dirty="0"/>
          </a:p>
        </p:txBody>
      </p:sp>
      <p:pic>
        <p:nvPicPr>
          <p:cNvPr id="4" name="Picture 3" descr="purdue-beamer-talk-example.png"/>
          <p:cNvPicPr>
            <a:picLocks noChangeAspect="1"/>
          </p:cNvPicPr>
          <p:nvPr/>
        </p:nvPicPr>
        <p:blipFill>
          <a:blip r:embed="rId4" cstate="print"/>
          <a:srcRect l="23545" t="65520" r="22487" b="9083"/>
          <a:stretch>
            <a:fillRect/>
          </a:stretch>
        </p:blipFill>
        <p:spPr>
          <a:xfrm>
            <a:off x="0" y="0"/>
            <a:ext cx="1295400" cy="457200"/>
          </a:xfrm>
          <a:prstGeom prst="rect">
            <a:avLst/>
          </a:prstGeom>
        </p:spPr>
      </p:pic>
      <p:pic>
        <p:nvPicPr>
          <p:cNvPr id="6" name="Picture 5" descr="purdue-beamer-talk-example.png"/>
          <p:cNvPicPr>
            <a:picLocks noChangeAspect="1"/>
          </p:cNvPicPr>
          <p:nvPr/>
        </p:nvPicPr>
        <p:blipFill>
          <a:blip r:embed="rId4" cstate="print"/>
          <a:srcRect l="23545" t="65520" r="22487" b="9083"/>
          <a:stretch>
            <a:fillRect/>
          </a:stretch>
        </p:blipFill>
        <p:spPr>
          <a:xfrm>
            <a:off x="7848600" y="0"/>
            <a:ext cx="1295400" cy="457200"/>
          </a:xfrm>
          <a:prstGeom prst="rect">
            <a:avLst/>
          </a:prstGeom>
        </p:spPr>
      </p:pic>
      <p:sp>
        <p:nvSpPr>
          <p:cNvPr id="9" name="TextBox 8"/>
          <p:cNvSpPr txBox="1"/>
          <p:nvPr/>
        </p:nvSpPr>
        <p:spPr>
          <a:xfrm>
            <a:off x="685800" y="914400"/>
            <a:ext cx="457200" cy="369332"/>
          </a:xfrm>
          <a:prstGeom prst="rect">
            <a:avLst/>
          </a:prstGeom>
          <a:solidFill>
            <a:schemeClr val="bg1"/>
          </a:solidFill>
        </p:spPr>
        <p:txBody>
          <a:bodyPr wrap="square" rtlCol="0">
            <a:spAutoFit/>
          </a:bodyPr>
          <a:lstStyle/>
          <a:p>
            <a:r>
              <a:rPr lang="en-US" dirty="0" smtClean="0"/>
              <a:t>V</a:t>
            </a:r>
            <a:r>
              <a:rPr lang="en-US" baseline="-25000" dirty="0" smtClean="0"/>
              <a:t>1</a:t>
            </a:r>
            <a:endParaRPr lang="en-US" dirty="0"/>
          </a:p>
        </p:txBody>
      </p:sp>
      <p:sp>
        <p:nvSpPr>
          <p:cNvPr id="10" name="TextBox 9"/>
          <p:cNvSpPr txBox="1"/>
          <p:nvPr/>
        </p:nvSpPr>
        <p:spPr>
          <a:xfrm>
            <a:off x="2590800" y="914400"/>
            <a:ext cx="457200" cy="369332"/>
          </a:xfrm>
          <a:prstGeom prst="rect">
            <a:avLst/>
          </a:prstGeom>
          <a:solidFill>
            <a:schemeClr val="bg1"/>
          </a:solidFill>
        </p:spPr>
        <p:txBody>
          <a:bodyPr wrap="square" rtlCol="0">
            <a:spAutoFit/>
          </a:bodyPr>
          <a:lstStyle/>
          <a:p>
            <a:r>
              <a:rPr lang="en-US" dirty="0" smtClean="0"/>
              <a:t>V</a:t>
            </a:r>
            <a:r>
              <a:rPr lang="en-US" baseline="-25000" dirty="0" smtClean="0"/>
              <a:t>2</a:t>
            </a:r>
            <a:endParaRPr lang="en-US" dirty="0"/>
          </a:p>
        </p:txBody>
      </p:sp>
      <p:sp>
        <p:nvSpPr>
          <p:cNvPr id="11" name="TextBox 10"/>
          <p:cNvSpPr txBox="1"/>
          <p:nvPr/>
        </p:nvSpPr>
        <p:spPr>
          <a:xfrm>
            <a:off x="4343400" y="914400"/>
            <a:ext cx="457200" cy="369332"/>
          </a:xfrm>
          <a:prstGeom prst="rect">
            <a:avLst/>
          </a:prstGeom>
          <a:solidFill>
            <a:schemeClr val="bg1"/>
          </a:solidFill>
        </p:spPr>
        <p:txBody>
          <a:bodyPr wrap="square" rtlCol="0">
            <a:spAutoFit/>
          </a:bodyPr>
          <a:lstStyle/>
          <a:p>
            <a:r>
              <a:rPr lang="en-US" dirty="0" smtClean="0"/>
              <a:t>V</a:t>
            </a:r>
            <a:r>
              <a:rPr lang="en-US" baseline="-25000" dirty="0" smtClean="0"/>
              <a:t>3</a:t>
            </a:r>
            <a:endParaRPr lang="en-US" dirty="0"/>
          </a:p>
        </p:txBody>
      </p:sp>
      <p:sp>
        <p:nvSpPr>
          <p:cNvPr id="12" name="TextBox 11"/>
          <p:cNvSpPr txBox="1"/>
          <p:nvPr/>
        </p:nvSpPr>
        <p:spPr>
          <a:xfrm>
            <a:off x="6172200" y="914400"/>
            <a:ext cx="457200" cy="369332"/>
          </a:xfrm>
          <a:prstGeom prst="rect">
            <a:avLst/>
          </a:prstGeom>
          <a:solidFill>
            <a:schemeClr val="bg1"/>
          </a:solidFill>
        </p:spPr>
        <p:txBody>
          <a:bodyPr wrap="square" rtlCol="0">
            <a:spAutoFit/>
          </a:bodyPr>
          <a:lstStyle/>
          <a:p>
            <a:r>
              <a:rPr lang="en-US" dirty="0" smtClean="0"/>
              <a:t>V</a:t>
            </a:r>
            <a:r>
              <a:rPr lang="en-US" baseline="-25000" dirty="0" smtClean="0"/>
              <a:t>4</a:t>
            </a:r>
            <a:endParaRPr lang="en-US" dirty="0"/>
          </a:p>
        </p:txBody>
      </p:sp>
      <p:sp>
        <p:nvSpPr>
          <p:cNvPr id="13" name="TextBox 12"/>
          <p:cNvSpPr txBox="1"/>
          <p:nvPr/>
        </p:nvSpPr>
        <p:spPr>
          <a:xfrm>
            <a:off x="0" y="5029200"/>
            <a:ext cx="8534400" cy="1754326"/>
          </a:xfrm>
          <a:prstGeom prst="rect">
            <a:avLst/>
          </a:prstGeom>
          <a:noFill/>
        </p:spPr>
        <p:txBody>
          <a:bodyPr wrap="square" rtlCol="0">
            <a:spAutoFit/>
          </a:bodyPr>
          <a:lstStyle/>
          <a:p>
            <a:pPr>
              <a:lnSpc>
                <a:spcPct val="150000"/>
              </a:lnSpc>
              <a:buFont typeface="Arial" pitchFamily="34" charset="0"/>
              <a:buChar char="•"/>
            </a:pPr>
            <a:r>
              <a:rPr lang="en-US" sz="2400" dirty="0" smtClean="0"/>
              <a:t> </a:t>
            </a:r>
          </a:p>
          <a:p>
            <a:pPr>
              <a:lnSpc>
                <a:spcPct val="150000"/>
              </a:lnSpc>
              <a:buFont typeface="Arial" pitchFamily="34" charset="0"/>
              <a:buChar char="•"/>
            </a:pPr>
            <a:r>
              <a:rPr lang="en-US" sz="2400" dirty="0" smtClean="0"/>
              <a:t> </a:t>
            </a:r>
          </a:p>
          <a:p>
            <a:pPr>
              <a:lnSpc>
                <a:spcPct val="150000"/>
              </a:lnSpc>
              <a:buFont typeface="Arial" pitchFamily="34" charset="0"/>
              <a:buChar char="•"/>
            </a:pPr>
            <a:r>
              <a:rPr lang="en-US" sz="2400" dirty="0" smtClean="0"/>
              <a:t> Fit values don’t necessarily agree with calculated values from data</a:t>
            </a:r>
          </a:p>
        </p:txBody>
      </p:sp>
      <p:graphicFrame>
        <p:nvGraphicFramePr>
          <p:cNvPr id="14" name="Object 13"/>
          <p:cNvGraphicFramePr>
            <a:graphicFrameLocks noChangeAspect="1"/>
          </p:cNvGraphicFramePr>
          <p:nvPr/>
        </p:nvGraphicFramePr>
        <p:xfrm>
          <a:off x="304800" y="5191125"/>
          <a:ext cx="8305800" cy="361950"/>
        </p:xfrm>
        <a:graphic>
          <a:graphicData uri="http://schemas.openxmlformats.org/presentationml/2006/ole">
            <p:oleObj spid="_x0000_s20482" name="Equation" r:id="rId5" imgW="5168880" imgH="228600" progId="Equation.3">
              <p:embed/>
            </p:oleObj>
          </a:graphicData>
        </a:graphic>
      </p:graphicFrame>
      <p:sp>
        <p:nvSpPr>
          <p:cNvPr id="15" name="TextBox 14"/>
          <p:cNvSpPr txBox="1"/>
          <p:nvPr/>
        </p:nvSpPr>
        <p:spPr>
          <a:xfrm>
            <a:off x="0" y="4267200"/>
            <a:ext cx="9144000" cy="707886"/>
          </a:xfrm>
          <a:prstGeom prst="rect">
            <a:avLst/>
          </a:prstGeom>
          <a:noFill/>
        </p:spPr>
        <p:txBody>
          <a:bodyPr wrap="square" rtlCol="0">
            <a:spAutoFit/>
          </a:bodyPr>
          <a:lstStyle/>
          <a:p>
            <a:pPr algn="ctr"/>
            <a:r>
              <a:rPr lang="en-US" sz="2000" dirty="0" smtClean="0">
                <a:solidFill>
                  <a:srgbClr val="0070C0"/>
                </a:solidFill>
              </a:rPr>
              <a:t>RP-dep. w/o direction Dependence	    	               </a:t>
            </a:r>
            <a:r>
              <a:rPr lang="en-US" sz="2000" dirty="0" smtClean="0">
                <a:solidFill>
                  <a:srgbClr val="FF0000"/>
                </a:solidFill>
              </a:rPr>
              <a:t>RP-dep. w/ direction Dependence   </a:t>
            </a:r>
            <a:r>
              <a:rPr lang="en-US" sz="2000" b="1" dirty="0" smtClean="0"/>
              <a:t>Calculated values: RP-dep. w/o direction dep.       </a:t>
            </a:r>
            <a:r>
              <a:rPr lang="en-US" sz="2000" dirty="0" smtClean="0"/>
              <a:t>v</a:t>
            </a:r>
            <a:r>
              <a:rPr lang="en-US" sz="2000" baseline="-25000" dirty="0" smtClean="0"/>
              <a:t>2</a:t>
            </a:r>
            <a:r>
              <a:rPr lang="en-US" sz="2000" dirty="0" smtClean="0"/>
              <a:t>(assoc.)*v</a:t>
            </a:r>
            <a:r>
              <a:rPr lang="en-US" sz="2000" baseline="-25000" dirty="0" smtClean="0"/>
              <a:t>2</a:t>
            </a:r>
            <a:r>
              <a:rPr lang="en-US" sz="2000" dirty="0" smtClean="0"/>
              <a:t>(trig)=0.02305</a:t>
            </a:r>
            <a:endParaRPr lang="en-US" sz="2000" b="1" dirty="0"/>
          </a:p>
        </p:txBody>
      </p:sp>
      <p:cxnSp>
        <p:nvCxnSpPr>
          <p:cNvPr id="21" name="Straight Arrow Connector 20"/>
          <p:cNvCxnSpPr/>
          <p:nvPr/>
        </p:nvCxnSpPr>
        <p:spPr>
          <a:xfrm rot="16200000" flipH="1">
            <a:off x="-38100" y="4838700"/>
            <a:ext cx="685800" cy="152400"/>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0484" name="Object 4"/>
          <p:cNvGraphicFramePr>
            <a:graphicFrameLocks noChangeAspect="1"/>
          </p:cNvGraphicFramePr>
          <p:nvPr/>
        </p:nvGraphicFramePr>
        <p:xfrm>
          <a:off x="304800" y="5562600"/>
          <a:ext cx="8188325" cy="723900"/>
        </p:xfrm>
        <a:graphic>
          <a:graphicData uri="http://schemas.openxmlformats.org/presentationml/2006/ole">
            <p:oleObj spid="_x0000_s20484" name="Equation" r:id="rId6" imgW="5219640" imgH="482400" progId="Equation.3">
              <p:embed/>
            </p:oleObj>
          </a:graphicData>
        </a:graphic>
      </p:graphicFrame>
      <p:cxnSp>
        <p:nvCxnSpPr>
          <p:cNvPr id="20" name="Straight Arrow Connector 19"/>
          <p:cNvCxnSpPr>
            <a:endCxn id="13" idx="3"/>
          </p:cNvCxnSpPr>
          <p:nvPr/>
        </p:nvCxnSpPr>
        <p:spPr>
          <a:xfrm rot="5400000">
            <a:off x="8095819" y="5086781"/>
            <a:ext cx="1258163" cy="3810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7315200" y="914400"/>
            <a:ext cx="1828800" cy="369332"/>
          </a:xfrm>
          <a:prstGeom prst="rect">
            <a:avLst/>
          </a:prstGeom>
          <a:solidFill>
            <a:schemeClr val="bg1"/>
          </a:solidFill>
        </p:spPr>
        <p:txBody>
          <a:bodyPr wrap="square" rtlCol="0">
            <a:spAutoFit/>
          </a:bodyPr>
          <a:lstStyle/>
          <a:p>
            <a:pPr algn="ctr"/>
            <a:r>
              <a:rPr lang="en-US" dirty="0" smtClean="0"/>
              <a:t>V</a:t>
            </a:r>
            <a:r>
              <a:rPr lang="en-US" baseline="-25000" dirty="0" smtClean="0"/>
              <a:t>2</a:t>
            </a:r>
            <a:r>
              <a:rPr lang="en-US" dirty="0" smtClean="0"/>
              <a:t>(fit) – V</a:t>
            </a:r>
            <a:r>
              <a:rPr lang="en-US" baseline="-25000" dirty="0" smtClean="0"/>
              <a:t>2</a:t>
            </a:r>
            <a:r>
              <a:rPr lang="en-US" dirty="0" smtClean="0"/>
              <a:t>(</a:t>
            </a:r>
            <a:r>
              <a:rPr lang="en-US" dirty="0" err="1" smtClean="0"/>
              <a:t>meas</a:t>
            </a:r>
            <a:r>
              <a:rPr lang="en-US" dirty="0" smtClean="0"/>
              <a:t>)</a:t>
            </a:r>
            <a:endParaRPr lang="en-US" dirty="0"/>
          </a:p>
        </p:txBody>
      </p:sp>
      <p:sp>
        <p:nvSpPr>
          <p:cNvPr id="22" name="TextBox 21"/>
          <p:cNvSpPr txBox="1"/>
          <p:nvPr/>
        </p:nvSpPr>
        <p:spPr>
          <a:xfrm>
            <a:off x="8686800" y="6488668"/>
            <a:ext cx="457200" cy="369332"/>
          </a:xfrm>
          <a:prstGeom prst="rect">
            <a:avLst/>
          </a:prstGeom>
          <a:noFill/>
        </p:spPr>
        <p:txBody>
          <a:bodyPr wrap="square" rtlCol="0">
            <a:spAutoFit/>
          </a:bodyPr>
          <a:lstStyle/>
          <a:p>
            <a:r>
              <a:rPr lang="en-US" dirty="0" smtClean="0"/>
              <a:t>14</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descr="4GGraphs.gif"/>
          <p:cNvPicPr>
            <a:picLocks noChangeAspect="1"/>
          </p:cNvPicPr>
          <p:nvPr/>
        </p:nvPicPr>
        <p:blipFill>
          <a:blip r:embed="rId2" cstate="print"/>
          <a:stretch>
            <a:fillRect/>
          </a:stretch>
        </p:blipFill>
        <p:spPr>
          <a:xfrm>
            <a:off x="381000" y="1078468"/>
            <a:ext cx="8763000" cy="4038600"/>
          </a:xfrm>
          <a:prstGeom prst="rect">
            <a:avLst/>
          </a:prstGeom>
        </p:spPr>
      </p:pic>
      <p:sp>
        <p:nvSpPr>
          <p:cNvPr id="5" name="Rectangle 3"/>
          <p:cNvSpPr>
            <a:spLocks noChangeArrowheads="1"/>
          </p:cNvSpPr>
          <p:nvPr/>
        </p:nvSpPr>
        <p:spPr bwMode="auto">
          <a:xfrm>
            <a:off x="0" y="762000"/>
            <a:ext cx="9144000" cy="152400"/>
          </a:xfrm>
          <a:prstGeom prst="rect">
            <a:avLst/>
          </a:prstGeom>
          <a:solidFill>
            <a:srgbClr val="3366FF">
              <a:alpha val="58000"/>
            </a:srgbClr>
          </a:solidFill>
          <a:ln w="9525">
            <a:noFill/>
            <a:miter lim="800000"/>
            <a:headEnd/>
            <a:tailEnd/>
          </a:ln>
        </p:spPr>
        <p:txBody>
          <a:bodyPr wrap="none" anchor="ctr"/>
          <a:lstStyle/>
          <a:p>
            <a:endParaRPr lang="en-US"/>
          </a:p>
        </p:txBody>
      </p:sp>
      <p:sp>
        <p:nvSpPr>
          <p:cNvPr id="8" name="Rectangle 2"/>
          <p:cNvSpPr>
            <a:spLocks noGrp="1" noChangeArrowheads="1"/>
          </p:cNvSpPr>
          <p:nvPr>
            <p:ph type="title"/>
          </p:nvPr>
        </p:nvSpPr>
        <p:spPr>
          <a:xfrm>
            <a:off x="0" y="0"/>
            <a:ext cx="9144000" cy="762000"/>
          </a:xfrm>
          <a:solidFill>
            <a:schemeClr val="tx1">
              <a:lumMod val="50000"/>
              <a:lumOff val="50000"/>
              <a:alpha val="50000"/>
            </a:schemeClr>
          </a:solidFill>
        </p:spPr>
        <p:txBody>
          <a:bodyPr/>
          <a:lstStyle/>
          <a:p>
            <a:r>
              <a:rPr lang="en-US" dirty="0" smtClean="0"/>
              <a:t>Jet Correlation Effect on EP</a:t>
            </a:r>
            <a:endParaRPr lang="en-US" dirty="0"/>
          </a:p>
        </p:txBody>
      </p:sp>
      <p:pic>
        <p:nvPicPr>
          <p:cNvPr id="4" name="Picture 3" descr="purdue-beamer-talk-example.png"/>
          <p:cNvPicPr>
            <a:picLocks noChangeAspect="1"/>
          </p:cNvPicPr>
          <p:nvPr/>
        </p:nvPicPr>
        <p:blipFill>
          <a:blip r:embed="rId3" cstate="print"/>
          <a:srcRect l="23545" t="65520" r="22487" b="9083"/>
          <a:stretch>
            <a:fillRect/>
          </a:stretch>
        </p:blipFill>
        <p:spPr>
          <a:xfrm>
            <a:off x="0" y="0"/>
            <a:ext cx="1295400" cy="457200"/>
          </a:xfrm>
          <a:prstGeom prst="rect">
            <a:avLst/>
          </a:prstGeom>
        </p:spPr>
      </p:pic>
      <p:pic>
        <p:nvPicPr>
          <p:cNvPr id="6" name="Picture 5" descr="purdue-beamer-talk-example.png"/>
          <p:cNvPicPr>
            <a:picLocks noChangeAspect="1"/>
          </p:cNvPicPr>
          <p:nvPr/>
        </p:nvPicPr>
        <p:blipFill>
          <a:blip r:embed="rId3" cstate="print"/>
          <a:srcRect l="23545" t="65520" r="22487" b="9083"/>
          <a:stretch>
            <a:fillRect/>
          </a:stretch>
        </p:blipFill>
        <p:spPr>
          <a:xfrm>
            <a:off x="7848600" y="0"/>
            <a:ext cx="1295400" cy="457200"/>
          </a:xfrm>
          <a:prstGeom prst="rect">
            <a:avLst/>
          </a:prstGeom>
        </p:spPr>
      </p:pic>
      <p:sp>
        <p:nvSpPr>
          <p:cNvPr id="10" name="TextBox 9"/>
          <p:cNvSpPr txBox="1"/>
          <p:nvPr/>
        </p:nvSpPr>
        <p:spPr>
          <a:xfrm>
            <a:off x="1371102" y="4888468"/>
            <a:ext cx="1295898" cy="265161"/>
          </a:xfrm>
          <a:prstGeom prst="rect">
            <a:avLst/>
          </a:prstGeom>
          <a:noFill/>
        </p:spPr>
        <p:txBody>
          <a:bodyPr wrap="none" rtlCol="0">
            <a:spAutoFit/>
          </a:bodyPr>
          <a:lstStyle/>
          <a:p>
            <a:r>
              <a:rPr lang="en-US" dirty="0" smtClean="0">
                <a:latin typeface="Calibri"/>
              </a:rPr>
              <a:t>∆</a:t>
            </a:r>
            <a:r>
              <a:rPr lang="el-GR" dirty="0" smtClean="0">
                <a:latin typeface="Times New Roman"/>
                <a:cs typeface="Times New Roman"/>
              </a:rPr>
              <a:t>φ</a:t>
            </a:r>
            <a:r>
              <a:rPr lang="en-US" dirty="0" smtClean="0"/>
              <a:t> (radians)</a:t>
            </a:r>
            <a:endParaRPr lang="en-US" dirty="0"/>
          </a:p>
        </p:txBody>
      </p:sp>
      <p:sp>
        <p:nvSpPr>
          <p:cNvPr id="11" name="TextBox 10"/>
          <p:cNvSpPr txBox="1"/>
          <p:nvPr/>
        </p:nvSpPr>
        <p:spPr>
          <a:xfrm>
            <a:off x="4495302" y="4888468"/>
            <a:ext cx="1295898" cy="265161"/>
          </a:xfrm>
          <a:prstGeom prst="rect">
            <a:avLst/>
          </a:prstGeom>
          <a:noFill/>
        </p:spPr>
        <p:txBody>
          <a:bodyPr wrap="none" rtlCol="0">
            <a:spAutoFit/>
          </a:bodyPr>
          <a:lstStyle/>
          <a:p>
            <a:r>
              <a:rPr lang="en-US" dirty="0" smtClean="0">
                <a:latin typeface="Calibri"/>
              </a:rPr>
              <a:t>∆</a:t>
            </a:r>
            <a:r>
              <a:rPr lang="el-GR" dirty="0" smtClean="0">
                <a:latin typeface="Times New Roman"/>
                <a:cs typeface="Times New Roman"/>
              </a:rPr>
              <a:t>φ</a:t>
            </a:r>
            <a:r>
              <a:rPr lang="en-US" dirty="0" smtClean="0"/>
              <a:t> (radians)</a:t>
            </a:r>
            <a:endParaRPr lang="en-US" dirty="0"/>
          </a:p>
        </p:txBody>
      </p:sp>
      <p:sp>
        <p:nvSpPr>
          <p:cNvPr id="12" name="TextBox 11"/>
          <p:cNvSpPr txBox="1"/>
          <p:nvPr/>
        </p:nvSpPr>
        <p:spPr>
          <a:xfrm>
            <a:off x="7239000" y="4888468"/>
            <a:ext cx="1295898" cy="265161"/>
          </a:xfrm>
          <a:prstGeom prst="rect">
            <a:avLst/>
          </a:prstGeom>
          <a:noFill/>
        </p:spPr>
        <p:txBody>
          <a:bodyPr wrap="none" rtlCol="0">
            <a:spAutoFit/>
          </a:bodyPr>
          <a:lstStyle/>
          <a:p>
            <a:r>
              <a:rPr lang="en-US" dirty="0" smtClean="0">
                <a:latin typeface="Calibri"/>
              </a:rPr>
              <a:t>∆</a:t>
            </a:r>
            <a:r>
              <a:rPr lang="el-GR" dirty="0" smtClean="0">
                <a:latin typeface="Times New Roman"/>
                <a:cs typeface="Times New Roman"/>
              </a:rPr>
              <a:t>φ</a:t>
            </a:r>
            <a:r>
              <a:rPr lang="en-US" dirty="0" smtClean="0"/>
              <a:t> (radians)</a:t>
            </a:r>
            <a:endParaRPr lang="en-US" dirty="0"/>
          </a:p>
        </p:txBody>
      </p:sp>
      <p:sp>
        <p:nvSpPr>
          <p:cNvPr id="13" name="TextBox 12"/>
          <p:cNvSpPr txBox="1"/>
          <p:nvPr/>
        </p:nvSpPr>
        <p:spPr>
          <a:xfrm>
            <a:off x="1447302" y="2907268"/>
            <a:ext cx="1295898" cy="265161"/>
          </a:xfrm>
          <a:prstGeom prst="rect">
            <a:avLst/>
          </a:prstGeom>
          <a:noFill/>
        </p:spPr>
        <p:txBody>
          <a:bodyPr wrap="none" rtlCol="0">
            <a:spAutoFit/>
          </a:bodyPr>
          <a:lstStyle/>
          <a:p>
            <a:r>
              <a:rPr lang="en-US" dirty="0" smtClean="0">
                <a:latin typeface="Calibri"/>
              </a:rPr>
              <a:t>∆</a:t>
            </a:r>
            <a:r>
              <a:rPr lang="el-GR" dirty="0" smtClean="0">
                <a:latin typeface="Times New Roman"/>
                <a:cs typeface="Times New Roman"/>
              </a:rPr>
              <a:t>φ</a:t>
            </a:r>
            <a:r>
              <a:rPr lang="en-US" dirty="0" smtClean="0"/>
              <a:t> (radians)</a:t>
            </a:r>
            <a:endParaRPr lang="en-US" dirty="0"/>
          </a:p>
        </p:txBody>
      </p:sp>
      <p:sp>
        <p:nvSpPr>
          <p:cNvPr id="14" name="TextBox 13"/>
          <p:cNvSpPr txBox="1"/>
          <p:nvPr/>
        </p:nvSpPr>
        <p:spPr>
          <a:xfrm>
            <a:off x="4342902" y="2907268"/>
            <a:ext cx="1295898" cy="265161"/>
          </a:xfrm>
          <a:prstGeom prst="rect">
            <a:avLst/>
          </a:prstGeom>
          <a:noFill/>
        </p:spPr>
        <p:txBody>
          <a:bodyPr wrap="none" rtlCol="0">
            <a:spAutoFit/>
          </a:bodyPr>
          <a:lstStyle/>
          <a:p>
            <a:r>
              <a:rPr lang="en-US" dirty="0" smtClean="0">
                <a:latin typeface="Calibri"/>
              </a:rPr>
              <a:t>∆</a:t>
            </a:r>
            <a:r>
              <a:rPr lang="el-GR" dirty="0" smtClean="0">
                <a:latin typeface="Times New Roman"/>
                <a:cs typeface="Times New Roman"/>
              </a:rPr>
              <a:t>φ</a:t>
            </a:r>
            <a:r>
              <a:rPr lang="en-US" dirty="0" smtClean="0"/>
              <a:t> (radians)</a:t>
            </a:r>
            <a:endParaRPr lang="en-US" dirty="0"/>
          </a:p>
        </p:txBody>
      </p:sp>
      <p:sp>
        <p:nvSpPr>
          <p:cNvPr id="15" name="TextBox 14"/>
          <p:cNvSpPr txBox="1"/>
          <p:nvPr/>
        </p:nvSpPr>
        <p:spPr>
          <a:xfrm>
            <a:off x="7238502" y="2907268"/>
            <a:ext cx="1295898" cy="265161"/>
          </a:xfrm>
          <a:prstGeom prst="rect">
            <a:avLst/>
          </a:prstGeom>
          <a:noFill/>
        </p:spPr>
        <p:txBody>
          <a:bodyPr wrap="none" rtlCol="0">
            <a:spAutoFit/>
          </a:bodyPr>
          <a:lstStyle/>
          <a:p>
            <a:r>
              <a:rPr lang="en-US" dirty="0" smtClean="0">
                <a:latin typeface="Calibri"/>
              </a:rPr>
              <a:t>∆</a:t>
            </a:r>
            <a:r>
              <a:rPr lang="el-GR" dirty="0" smtClean="0">
                <a:latin typeface="Times New Roman"/>
                <a:cs typeface="Times New Roman"/>
              </a:rPr>
              <a:t>φ</a:t>
            </a:r>
            <a:r>
              <a:rPr lang="en-US" dirty="0" smtClean="0"/>
              <a:t> (radians)</a:t>
            </a:r>
            <a:endParaRPr lang="en-US" dirty="0"/>
          </a:p>
        </p:txBody>
      </p:sp>
      <p:sp>
        <p:nvSpPr>
          <p:cNvPr id="16" name="TextBox 15"/>
          <p:cNvSpPr txBox="1"/>
          <p:nvPr/>
        </p:nvSpPr>
        <p:spPr>
          <a:xfrm>
            <a:off x="6909935" y="3305810"/>
            <a:ext cx="1929265" cy="287258"/>
          </a:xfrm>
          <a:prstGeom prst="rect">
            <a:avLst/>
          </a:prstGeom>
          <a:noFill/>
        </p:spPr>
        <p:txBody>
          <a:bodyPr wrap="none" rtlCol="0">
            <a:spAutoFit/>
          </a:bodyPr>
          <a:lstStyle/>
          <a:p>
            <a:r>
              <a:rPr lang="en-US" sz="2000" dirty="0" smtClean="0">
                <a:solidFill>
                  <a:srgbClr val="FF0000"/>
                </a:solidFill>
              </a:rPr>
              <a:t>Away-side peak 1</a:t>
            </a:r>
            <a:endParaRPr lang="en-US" sz="2000" dirty="0">
              <a:solidFill>
                <a:srgbClr val="FF0000"/>
              </a:solidFill>
            </a:endParaRPr>
          </a:p>
        </p:txBody>
      </p:sp>
      <p:sp>
        <p:nvSpPr>
          <p:cNvPr id="17" name="TextBox 16"/>
          <p:cNvSpPr txBox="1"/>
          <p:nvPr/>
        </p:nvSpPr>
        <p:spPr>
          <a:xfrm>
            <a:off x="989228" y="3305810"/>
            <a:ext cx="1982572" cy="287258"/>
          </a:xfrm>
          <a:prstGeom prst="rect">
            <a:avLst/>
          </a:prstGeom>
          <a:noFill/>
        </p:spPr>
        <p:txBody>
          <a:bodyPr wrap="none" rtlCol="0">
            <a:spAutoFit/>
          </a:bodyPr>
          <a:lstStyle/>
          <a:p>
            <a:r>
              <a:rPr lang="en-US" sz="2000" dirty="0" smtClean="0"/>
              <a:t>Near-side “ridge”</a:t>
            </a:r>
            <a:endParaRPr lang="en-US" sz="2000" dirty="0"/>
          </a:p>
        </p:txBody>
      </p:sp>
      <p:sp>
        <p:nvSpPr>
          <p:cNvPr id="18" name="TextBox 17"/>
          <p:cNvSpPr txBox="1"/>
          <p:nvPr/>
        </p:nvSpPr>
        <p:spPr>
          <a:xfrm>
            <a:off x="3957025" y="3212068"/>
            <a:ext cx="1910375" cy="707886"/>
          </a:xfrm>
          <a:prstGeom prst="rect">
            <a:avLst/>
          </a:prstGeom>
          <a:noFill/>
        </p:spPr>
        <p:txBody>
          <a:bodyPr wrap="square" rtlCol="0">
            <a:spAutoFit/>
          </a:bodyPr>
          <a:lstStyle/>
          <a:p>
            <a:r>
              <a:rPr lang="en-US" sz="2000" dirty="0" smtClean="0"/>
              <a:t>Away-side “ridge” (dashed)</a:t>
            </a:r>
            <a:endParaRPr lang="en-US" sz="2000" dirty="0"/>
          </a:p>
        </p:txBody>
      </p:sp>
      <p:sp>
        <p:nvSpPr>
          <p:cNvPr id="19" name="TextBox 18"/>
          <p:cNvSpPr txBox="1"/>
          <p:nvPr/>
        </p:nvSpPr>
        <p:spPr>
          <a:xfrm>
            <a:off x="7482754" y="1289755"/>
            <a:ext cx="882922" cy="703113"/>
          </a:xfrm>
          <a:prstGeom prst="rect">
            <a:avLst/>
          </a:prstGeom>
          <a:noFill/>
        </p:spPr>
        <p:txBody>
          <a:bodyPr wrap="square" rtlCol="0">
            <a:spAutoFit/>
          </a:bodyPr>
          <a:lstStyle/>
          <a:p>
            <a:r>
              <a:rPr lang="en-US" dirty="0" smtClean="0">
                <a:solidFill>
                  <a:srgbClr val="FF0000"/>
                </a:solidFill>
              </a:rPr>
              <a:t>Data points</a:t>
            </a:r>
            <a:endParaRPr lang="en-US" dirty="0">
              <a:solidFill>
                <a:srgbClr val="FF0000"/>
              </a:solidFill>
            </a:endParaRPr>
          </a:p>
        </p:txBody>
      </p:sp>
      <p:sp>
        <p:nvSpPr>
          <p:cNvPr id="20" name="Isosceles Triangle 19"/>
          <p:cNvSpPr/>
          <p:nvPr/>
        </p:nvSpPr>
        <p:spPr>
          <a:xfrm>
            <a:off x="7391400" y="1463611"/>
            <a:ext cx="97801" cy="109415"/>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1" name="TextBox 20"/>
          <p:cNvSpPr txBox="1"/>
          <p:nvPr/>
        </p:nvSpPr>
        <p:spPr>
          <a:xfrm>
            <a:off x="6909935" y="3610610"/>
            <a:ext cx="1929265" cy="287258"/>
          </a:xfrm>
          <a:prstGeom prst="rect">
            <a:avLst/>
          </a:prstGeom>
          <a:noFill/>
        </p:spPr>
        <p:txBody>
          <a:bodyPr wrap="none" rtlCol="0">
            <a:spAutoFit/>
          </a:bodyPr>
          <a:lstStyle/>
          <a:p>
            <a:r>
              <a:rPr lang="en-US" sz="2000" dirty="0" smtClean="0">
                <a:solidFill>
                  <a:srgbClr val="0070C0"/>
                </a:solidFill>
              </a:rPr>
              <a:t>Away-side peak 2</a:t>
            </a:r>
            <a:endParaRPr lang="en-US" sz="2000" dirty="0">
              <a:solidFill>
                <a:srgbClr val="0070C0"/>
              </a:solidFill>
            </a:endParaRPr>
          </a:p>
        </p:txBody>
      </p:sp>
      <p:sp>
        <p:nvSpPr>
          <p:cNvPr id="22" name="TextBox 21"/>
          <p:cNvSpPr txBox="1"/>
          <p:nvPr/>
        </p:nvSpPr>
        <p:spPr>
          <a:xfrm rot="16200000">
            <a:off x="-729734" y="2875002"/>
            <a:ext cx="1828800" cy="369332"/>
          </a:xfrm>
          <a:prstGeom prst="rect">
            <a:avLst/>
          </a:prstGeom>
          <a:solidFill>
            <a:schemeClr val="bg1"/>
          </a:solidFill>
        </p:spPr>
        <p:txBody>
          <a:bodyPr wrap="square" rtlCol="0">
            <a:spAutoFit/>
          </a:bodyPr>
          <a:lstStyle/>
          <a:p>
            <a:r>
              <a:rPr lang="en-US" dirty="0" smtClean="0"/>
              <a:t>1/</a:t>
            </a:r>
            <a:r>
              <a:rPr lang="en-US" dirty="0" err="1" smtClean="0"/>
              <a:t>N</a:t>
            </a:r>
            <a:r>
              <a:rPr lang="en-US" baseline="-25000" dirty="0" err="1" smtClean="0"/>
              <a:t>trig</a:t>
            </a:r>
            <a:r>
              <a:rPr lang="en-US" dirty="0" err="1" smtClean="0"/>
              <a:t>dNd</a:t>
            </a:r>
            <a:r>
              <a:rPr lang="el-GR" dirty="0" smtClean="0"/>
              <a:t>Δφ</a:t>
            </a:r>
            <a:endParaRPr lang="en-US" dirty="0"/>
          </a:p>
        </p:txBody>
      </p:sp>
      <p:cxnSp>
        <p:nvCxnSpPr>
          <p:cNvPr id="23" name="Straight Arrow Connector 22"/>
          <p:cNvCxnSpPr/>
          <p:nvPr/>
        </p:nvCxnSpPr>
        <p:spPr>
          <a:xfrm>
            <a:off x="2286000" y="990600"/>
            <a:ext cx="57150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762000" y="838200"/>
            <a:ext cx="1447800" cy="369332"/>
          </a:xfrm>
          <a:prstGeom prst="rect">
            <a:avLst/>
          </a:prstGeom>
          <a:noFill/>
        </p:spPr>
        <p:txBody>
          <a:bodyPr wrap="square" rtlCol="0">
            <a:spAutoFit/>
          </a:bodyPr>
          <a:lstStyle/>
          <a:p>
            <a:r>
              <a:rPr lang="el-GR" dirty="0" smtClean="0">
                <a:solidFill>
                  <a:srgbClr val="FF0000"/>
                </a:solidFill>
              </a:rPr>
              <a:t>φ</a:t>
            </a:r>
            <a:r>
              <a:rPr lang="en-US" baseline="-25000" dirty="0" smtClean="0">
                <a:solidFill>
                  <a:srgbClr val="FF0000"/>
                </a:solidFill>
              </a:rPr>
              <a:t>s</a:t>
            </a:r>
            <a:r>
              <a:rPr lang="en-US" dirty="0" smtClean="0">
                <a:solidFill>
                  <a:srgbClr val="FF0000"/>
                </a:solidFill>
              </a:rPr>
              <a:t> – in-plane</a:t>
            </a:r>
            <a:endParaRPr lang="en-US" dirty="0">
              <a:solidFill>
                <a:srgbClr val="FF0000"/>
              </a:solidFill>
            </a:endParaRPr>
          </a:p>
        </p:txBody>
      </p:sp>
      <p:sp>
        <p:nvSpPr>
          <p:cNvPr id="25" name="TextBox 24"/>
          <p:cNvSpPr txBox="1"/>
          <p:nvPr/>
        </p:nvSpPr>
        <p:spPr>
          <a:xfrm>
            <a:off x="6400800" y="5193268"/>
            <a:ext cx="1981200" cy="369332"/>
          </a:xfrm>
          <a:prstGeom prst="rect">
            <a:avLst/>
          </a:prstGeom>
          <a:noFill/>
        </p:spPr>
        <p:txBody>
          <a:bodyPr wrap="square" rtlCol="0">
            <a:spAutoFit/>
          </a:bodyPr>
          <a:lstStyle/>
          <a:p>
            <a:r>
              <a:rPr lang="el-GR" dirty="0" smtClean="0">
                <a:solidFill>
                  <a:srgbClr val="FF0000"/>
                </a:solidFill>
              </a:rPr>
              <a:t>φ</a:t>
            </a:r>
            <a:r>
              <a:rPr lang="en-US" baseline="-25000" dirty="0" smtClean="0">
                <a:solidFill>
                  <a:srgbClr val="FF0000"/>
                </a:solidFill>
              </a:rPr>
              <a:t>s</a:t>
            </a:r>
            <a:r>
              <a:rPr lang="en-US" dirty="0" smtClean="0">
                <a:solidFill>
                  <a:srgbClr val="FF0000"/>
                </a:solidFill>
              </a:rPr>
              <a:t> – out-of-plane</a:t>
            </a:r>
            <a:endParaRPr lang="en-US" dirty="0">
              <a:solidFill>
                <a:srgbClr val="FF0000"/>
              </a:solidFill>
            </a:endParaRPr>
          </a:p>
        </p:txBody>
      </p:sp>
      <p:cxnSp>
        <p:nvCxnSpPr>
          <p:cNvPr id="26" name="Straight Arrow Connector 25"/>
          <p:cNvCxnSpPr/>
          <p:nvPr/>
        </p:nvCxnSpPr>
        <p:spPr>
          <a:xfrm>
            <a:off x="381000" y="5344080"/>
            <a:ext cx="57150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 name="Text Box 9"/>
          <p:cNvSpPr txBox="1">
            <a:spLocks noChangeArrowheads="1"/>
          </p:cNvSpPr>
          <p:nvPr/>
        </p:nvSpPr>
        <p:spPr bwMode="auto">
          <a:xfrm>
            <a:off x="3873500" y="1078468"/>
            <a:ext cx="2146300" cy="298571"/>
          </a:xfrm>
          <a:prstGeom prst="rect">
            <a:avLst/>
          </a:prstGeom>
          <a:solidFill>
            <a:schemeClr val="bg1"/>
          </a:solidFill>
          <a:ln w="9525" algn="ctr">
            <a:noFill/>
            <a:miter lim="800000"/>
            <a:headEnd/>
            <a:tailEnd/>
          </a:ln>
        </p:spPr>
        <p:txBody>
          <a:bodyPr>
            <a:spAutoFit/>
          </a:bodyPr>
          <a:lstStyle/>
          <a:p>
            <a:pPr algn="ctr">
              <a:spcBef>
                <a:spcPct val="50000"/>
              </a:spcBef>
            </a:pPr>
            <a:r>
              <a:rPr lang="en-US" altLang="zh-CN" sz="2000" b="1" dirty="0">
                <a:solidFill>
                  <a:srgbClr val="CC0000"/>
                </a:solidFill>
                <a:latin typeface="Calibri" pitchFamily="34" charset="0"/>
              </a:rPr>
              <a:t>STAR Preliminary</a:t>
            </a:r>
          </a:p>
        </p:txBody>
      </p:sp>
      <p:sp>
        <p:nvSpPr>
          <p:cNvPr id="28" name="TextBox 27"/>
          <p:cNvSpPr txBox="1"/>
          <p:nvPr/>
        </p:nvSpPr>
        <p:spPr>
          <a:xfrm>
            <a:off x="304800" y="5380672"/>
            <a:ext cx="8610600" cy="1477328"/>
          </a:xfrm>
          <a:prstGeom prst="rect">
            <a:avLst/>
          </a:prstGeom>
          <a:noFill/>
        </p:spPr>
        <p:txBody>
          <a:bodyPr wrap="square" rtlCol="0">
            <a:spAutoFit/>
          </a:bodyPr>
          <a:lstStyle/>
          <a:p>
            <a:pPr>
              <a:lnSpc>
                <a:spcPct val="150000"/>
              </a:lnSpc>
              <a:buFont typeface="Arial" pitchFamily="34" charset="0"/>
              <a:buChar char="•"/>
            </a:pPr>
            <a:r>
              <a:rPr lang="en-US" sz="2000" dirty="0" smtClean="0"/>
              <a:t>  No Leading particle (|</a:t>
            </a:r>
            <a:r>
              <a:rPr lang="el-GR" sz="2000" dirty="0" smtClean="0"/>
              <a:t>Δη</a:t>
            </a:r>
            <a:r>
              <a:rPr lang="en-US" sz="2000" dirty="0" smtClean="0"/>
              <a:t>|&gt;0.5) cut when constructing Event Plane</a:t>
            </a:r>
          </a:p>
          <a:p>
            <a:pPr>
              <a:lnSpc>
                <a:spcPct val="150000"/>
              </a:lnSpc>
              <a:buFont typeface="Arial" pitchFamily="34" charset="0"/>
              <a:buChar char="•"/>
            </a:pPr>
            <a:r>
              <a:rPr lang="en-US" sz="2000" dirty="0" smtClean="0"/>
              <a:t> At trigger </a:t>
            </a:r>
            <a:r>
              <a:rPr lang="en-US" sz="2000" dirty="0" err="1" smtClean="0"/>
              <a:t>p</a:t>
            </a:r>
            <a:r>
              <a:rPr lang="en-US" sz="2000" baseline="-25000" dirty="0" err="1" smtClean="0"/>
              <a:t>T</a:t>
            </a:r>
            <a:r>
              <a:rPr lang="en-US" sz="2000" dirty="0" smtClean="0"/>
              <a:t> of 3-4 </a:t>
            </a:r>
            <a:r>
              <a:rPr lang="en-US" sz="2000" dirty="0" err="1" smtClean="0"/>
              <a:t>GeV</a:t>
            </a:r>
            <a:r>
              <a:rPr lang="en-US" sz="2000" dirty="0" smtClean="0"/>
              <a:t> (shown), jet impact on the Event Plane calculation has little effect on final signal</a:t>
            </a:r>
          </a:p>
        </p:txBody>
      </p:sp>
      <p:sp>
        <p:nvSpPr>
          <p:cNvPr id="29" name="TextBox 28"/>
          <p:cNvSpPr txBox="1"/>
          <p:nvPr/>
        </p:nvSpPr>
        <p:spPr>
          <a:xfrm>
            <a:off x="8686800" y="6488668"/>
            <a:ext cx="457200" cy="369332"/>
          </a:xfrm>
          <a:prstGeom prst="rect">
            <a:avLst/>
          </a:prstGeom>
          <a:noFill/>
        </p:spPr>
        <p:txBody>
          <a:bodyPr wrap="square" rtlCol="0">
            <a:spAutoFit/>
          </a:bodyPr>
          <a:lstStyle/>
          <a:p>
            <a:r>
              <a:rPr lang="en-US" smtClean="0"/>
              <a:t>15</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0" y="762000"/>
            <a:ext cx="9144000" cy="152400"/>
          </a:xfrm>
          <a:prstGeom prst="rect">
            <a:avLst/>
          </a:prstGeom>
          <a:solidFill>
            <a:srgbClr val="3366FF">
              <a:alpha val="58000"/>
            </a:srgbClr>
          </a:solidFill>
          <a:ln w="9525">
            <a:noFill/>
            <a:miter lim="800000"/>
            <a:headEnd/>
            <a:tailEnd/>
          </a:ln>
        </p:spPr>
        <p:txBody>
          <a:bodyPr wrap="none" anchor="ctr"/>
          <a:lstStyle/>
          <a:p>
            <a:endParaRPr lang="en-US"/>
          </a:p>
        </p:txBody>
      </p:sp>
      <p:sp>
        <p:nvSpPr>
          <p:cNvPr id="8" name="Rectangle 2"/>
          <p:cNvSpPr>
            <a:spLocks noGrp="1" noChangeArrowheads="1"/>
          </p:cNvSpPr>
          <p:nvPr>
            <p:ph type="title"/>
          </p:nvPr>
        </p:nvSpPr>
        <p:spPr>
          <a:xfrm>
            <a:off x="0" y="0"/>
            <a:ext cx="9144000" cy="762000"/>
          </a:xfrm>
          <a:solidFill>
            <a:schemeClr val="tx1">
              <a:lumMod val="50000"/>
              <a:lumOff val="50000"/>
              <a:alpha val="50000"/>
            </a:schemeClr>
          </a:solidFill>
        </p:spPr>
        <p:txBody>
          <a:bodyPr/>
          <a:lstStyle/>
          <a:p>
            <a:r>
              <a:rPr lang="en-US" dirty="0" smtClean="0"/>
              <a:t>QM 2009 Results</a:t>
            </a:r>
            <a:endParaRPr lang="en-US" dirty="0"/>
          </a:p>
        </p:txBody>
      </p:sp>
      <p:pic>
        <p:nvPicPr>
          <p:cNvPr id="4" name="Picture 3" descr="purdue-beamer-talk-example.png"/>
          <p:cNvPicPr>
            <a:picLocks noChangeAspect="1"/>
          </p:cNvPicPr>
          <p:nvPr/>
        </p:nvPicPr>
        <p:blipFill>
          <a:blip r:embed="rId3" cstate="print"/>
          <a:srcRect l="23545" t="65520" r="22487" b="9083"/>
          <a:stretch>
            <a:fillRect/>
          </a:stretch>
        </p:blipFill>
        <p:spPr>
          <a:xfrm>
            <a:off x="0" y="0"/>
            <a:ext cx="1295400" cy="457200"/>
          </a:xfrm>
          <a:prstGeom prst="rect">
            <a:avLst/>
          </a:prstGeom>
        </p:spPr>
      </p:pic>
      <p:pic>
        <p:nvPicPr>
          <p:cNvPr id="6" name="Picture 5" descr="purdue-beamer-talk-example.png"/>
          <p:cNvPicPr>
            <a:picLocks noChangeAspect="1"/>
          </p:cNvPicPr>
          <p:nvPr/>
        </p:nvPicPr>
        <p:blipFill>
          <a:blip r:embed="rId3" cstate="print"/>
          <a:srcRect l="23545" t="65520" r="22487" b="9083"/>
          <a:stretch>
            <a:fillRect/>
          </a:stretch>
        </p:blipFill>
        <p:spPr>
          <a:xfrm>
            <a:off x="7848600" y="0"/>
            <a:ext cx="1295400" cy="457200"/>
          </a:xfrm>
          <a:prstGeom prst="rect">
            <a:avLst/>
          </a:prstGeom>
        </p:spPr>
      </p:pic>
      <p:pic>
        <p:nvPicPr>
          <p:cNvPr id="7" name="Picture 96" descr="Picture3.png"/>
          <p:cNvPicPr>
            <a:picLocks noChangeAspect="1"/>
          </p:cNvPicPr>
          <p:nvPr/>
        </p:nvPicPr>
        <p:blipFill>
          <a:blip r:embed="rId4" cstate="print"/>
          <a:srcRect/>
          <a:stretch>
            <a:fillRect/>
          </a:stretch>
        </p:blipFill>
        <p:spPr bwMode="auto">
          <a:xfrm>
            <a:off x="0" y="914400"/>
            <a:ext cx="2819400" cy="2934478"/>
          </a:xfrm>
          <a:prstGeom prst="rect">
            <a:avLst/>
          </a:prstGeom>
          <a:noFill/>
          <a:ln w="9525">
            <a:noFill/>
            <a:miter lim="800000"/>
            <a:headEnd/>
            <a:tailEnd/>
          </a:ln>
        </p:spPr>
      </p:pic>
      <p:sp>
        <p:nvSpPr>
          <p:cNvPr id="9" name="TextBox 8"/>
          <p:cNvSpPr txBox="1"/>
          <p:nvPr/>
        </p:nvSpPr>
        <p:spPr>
          <a:xfrm>
            <a:off x="2590800" y="914400"/>
            <a:ext cx="6553200" cy="1754326"/>
          </a:xfrm>
          <a:prstGeom prst="rect">
            <a:avLst/>
          </a:prstGeom>
          <a:noFill/>
        </p:spPr>
        <p:txBody>
          <a:bodyPr wrap="square" rtlCol="0">
            <a:spAutoFit/>
          </a:bodyPr>
          <a:lstStyle/>
          <a:p>
            <a:pPr>
              <a:lnSpc>
                <a:spcPct val="150000"/>
              </a:lnSpc>
              <a:buFont typeface="Arial" pitchFamily="34" charset="0"/>
              <a:buChar char="•"/>
            </a:pPr>
            <a:r>
              <a:rPr lang="en-US" sz="2400" dirty="0" smtClean="0"/>
              <a:t> </a:t>
            </a:r>
            <a:r>
              <a:rPr lang="en-US" sz="2400" dirty="0" err="1" smtClean="0"/>
              <a:t>AuAu</a:t>
            </a:r>
            <a:r>
              <a:rPr lang="en-US" sz="2400" dirty="0" smtClean="0"/>
              <a:t> √</a:t>
            </a:r>
            <a:r>
              <a:rPr lang="en-US" sz="2400" dirty="0" err="1" smtClean="0"/>
              <a:t>s</a:t>
            </a:r>
            <a:r>
              <a:rPr lang="en-US" sz="2400" baseline="-25000" dirty="0" err="1" smtClean="0"/>
              <a:t>NN</a:t>
            </a:r>
            <a:r>
              <a:rPr lang="en-US" sz="2400" dirty="0" smtClean="0"/>
              <a:t> = 200GeV; 20-60% Centrality</a:t>
            </a:r>
          </a:p>
          <a:p>
            <a:pPr>
              <a:lnSpc>
                <a:spcPct val="150000"/>
              </a:lnSpc>
              <a:buFont typeface="Arial" pitchFamily="34" charset="0"/>
              <a:buChar char="•"/>
            </a:pPr>
            <a:r>
              <a:rPr lang="en-US" sz="2400" dirty="0" smtClean="0"/>
              <a:t> Dihadron Correlations separated into 12 different  groups/slices depending on </a:t>
            </a:r>
            <a:r>
              <a:rPr lang="el-GR" sz="2400" dirty="0" smtClean="0"/>
              <a:t>φ</a:t>
            </a:r>
            <a:r>
              <a:rPr lang="en-US" sz="2400" baseline="-25000" dirty="0" smtClean="0"/>
              <a:t>s</a:t>
            </a:r>
            <a:r>
              <a:rPr lang="en-US" sz="2400" dirty="0" smtClean="0"/>
              <a:t> = </a:t>
            </a:r>
            <a:r>
              <a:rPr lang="el-GR" sz="2400" dirty="0" smtClean="0"/>
              <a:t>φ</a:t>
            </a:r>
            <a:r>
              <a:rPr lang="en-US" sz="2400" baseline="-25000" dirty="0" smtClean="0"/>
              <a:t>Trig</a:t>
            </a:r>
            <a:r>
              <a:rPr lang="en-US" sz="2400" dirty="0" smtClean="0"/>
              <a:t> – </a:t>
            </a:r>
            <a:r>
              <a:rPr lang="el-GR" sz="2400" dirty="0" smtClean="0"/>
              <a:t>ψ</a:t>
            </a:r>
            <a:r>
              <a:rPr lang="en-US" sz="2400" baseline="-25000" dirty="0" smtClean="0"/>
              <a:t>EP</a:t>
            </a:r>
          </a:p>
        </p:txBody>
      </p:sp>
      <p:grpSp>
        <p:nvGrpSpPr>
          <p:cNvPr id="10" name="Group 17"/>
          <p:cNvGrpSpPr>
            <a:grpSpLocks/>
          </p:cNvGrpSpPr>
          <p:nvPr/>
        </p:nvGrpSpPr>
        <p:grpSpPr bwMode="auto">
          <a:xfrm>
            <a:off x="5181600" y="3496066"/>
            <a:ext cx="3962400" cy="3361934"/>
            <a:chOff x="76200" y="1255712"/>
            <a:chExt cx="5486400" cy="5101377"/>
          </a:xfrm>
        </p:grpSpPr>
        <p:pic>
          <p:nvPicPr>
            <p:cNvPr id="11" name="Picture 18" descr="Asymmetry"/>
            <p:cNvPicPr>
              <a:picLocks noChangeAspect="1" noChangeArrowheads="1"/>
            </p:cNvPicPr>
            <p:nvPr/>
          </p:nvPicPr>
          <p:blipFill>
            <a:blip r:embed="rId5" cstate="print">
              <a:lum contrast="12000"/>
            </a:blip>
            <a:srcRect r="5882"/>
            <a:stretch>
              <a:fillRect/>
            </a:stretch>
          </p:blipFill>
          <p:spPr bwMode="auto">
            <a:xfrm>
              <a:off x="76200" y="1279271"/>
              <a:ext cx="5486400" cy="4479748"/>
            </a:xfrm>
            <a:prstGeom prst="rect">
              <a:avLst/>
            </a:prstGeom>
            <a:noFill/>
            <a:ln w="9525">
              <a:noFill/>
              <a:miter lim="800000"/>
              <a:headEnd/>
              <a:tailEnd/>
            </a:ln>
          </p:spPr>
        </p:pic>
        <p:sp>
          <p:nvSpPr>
            <p:cNvPr id="12" name="Rectangle 8"/>
            <p:cNvSpPr>
              <a:spLocks noChangeArrowheads="1"/>
            </p:cNvSpPr>
            <p:nvPr/>
          </p:nvSpPr>
          <p:spPr bwMode="auto">
            <a:xfrm>
              <a:off x="304800" y="5628541"/>
              <a:ext cx="1060450" cy="418618"/>
            </a:xfrm>
            <a:prstGeom prst="rect">
              <a:avLst/>
            </a:prstGeom>
            <a:noFill/>
            <a:ln w="9525">
              <a:noFill/>
              <a:miter lim="800000"/>
              <a:headEnd/>
              <a:tailEnd/>
            </a:ln>
          </p:spPr>
          <p:txBody>
            <a:bodyPr wrap="none">
              <a:spAutoFit/>
            </a:bodyPr>
            <a:lstStyle/>
            <a:p>
              <a:r>
                <a:rPr lang="en-US" b="1">
                  <a:latin typeface="Calibri" pitchFamily="34" charset="0"/>
                </a:rPr>
                <a:t>in-plane</a:t>
              </a:r>
            </a:p>
          </p:txBody>
        </p:sp>
        <p:sp>
          <p:nvSpPr>
            <p:cNvPr id="13" name="Text Box 9"/>
            <p:cNvSpPr txBox="1">
              <a:spLocks noChangeArrowheads="1"/>
            </p:cNvSpPr>
            <p:nvPr/>
          </p:nvSpPr>
          <p:spPr bwMode="auto">
            <a:xfrm>
              <a:off x="3048000" y="1286520"/>
              <a:ext cx="2124075" cy="384186"/>
            </a:xfrm>
            <a:prstGeom prst="rect">
              <a:avLst/>
            </a:prstGeom>
            <a:solidFill>
              <a:schemeClr val="bg1"/>
            </a:solidFill>
            <a:ln w="9525">
              <a:noFill/>
              <a:miter lim="800000"/>
              <a:headEnd/>
              <a:tailEnd/>
            </a:ln>
          </p:spPr>
          <p:txBody>
            <a:bodyPr wrap="none">
              <a:spAutoFit/>
            </a:bodyPr>
            <a:lstStyle/>
            <a:p>
              <a:r>
                <a:rPr lang="en-US" sz="1600" b="1">
                  <a:latin typeface="Calibri" pitchFamily="34" charset="0"/>
                </a:rPr>
                <a:t>trigger pt=3-4 GeV/c</a:t>
              </a:r>
            </a:p>
          </p:txBody>
        </p:sp>
        <p:sp>
          <p:nvSpPr>
            <p:cNvPr id="14" name="Text Box 10"/>
            <p:cNvSpPr txBox="1">
              <a:spLocks noChangeArrowheads="1"/>
            </p:cNvSpPr>
            <p:nvPr/>
          </p:nvSpPr>
          <p:spPr bwMode="auto">
            <a:xfrm>
              <a:off x="4267200" y="4584716"/>
              <a:ext cx="548035" cy="461665"/>
            </a:xfrm>
            <a:prstGeom prst="rect">
              <a:avLst/>
            </a:prstGeom>
            <a:noFill/>
            <a:ln w="9525">
              <a:noFill/>
              <a:miter lim="800000"/>
              <a:headEnd/>
              <a:tailEnd/>
            </a:ln>
          </p:spPr>
          <p:txBody>
            <a:bodyPr wrap="none">
              <a:spAutoFit/>
            </a:bodyPr>
            <a:lstStyle/>
            <a:p>
              <a:r>
                <a:rPr lang="en-US" sz="2400" b="1">
                  <a:solidFill>
                    <a:schemeClr val="hlink"/>
                  </a:solidFill>
                  <a:latin typeface="Calibri" pitchFamily="34" charset="0"/>
                </a:rPr>
                <a:t>Jet</a:t>
              </a:r>
            </a:p>
          </p:txBody>
        </p:sp>
        <p:sp>
          <p:nvSpPr>
            <p:cNvPr id="15" name="Text Box 11"/>
            <p:cNvSpPr txBox="1">
              <a:spLocks noChangeArrowheads="1"/>
            </p:cNvSpPr>
            <p:nvPr/>
          </p:nvSpPr>
          <p:spPr bwMode="auto">
            <a:xfrm>
              <a:off x="4286250" y="2286000"/>
              <a:ext cx="896271" cy="461665"/>
            </a:xfrm>
            <a:prstGeom prst="rect">
              <a:avLst/>
            </a:prstGeom>
            <a:noFill/>
            <a:ln w="9525">
              <a:noFill/>
              <a:miter lim="800000"/>
              <a:headEnd/>
              <a:tailEnd/>
            </a:ln>
          </p:spPr>
          <p:txBody>
            <a:bodyPr wrap="none">
              <a:spAutoFit/>
            </a:bodyPr>
            <a:lstStyle/>
            <a:p>
              <a:r>
                <a:rPr lang="en-US" sz="2400" b="1">
                  <a:solidFill>
                    <a:srgbClr val="FF0000"/>
                  </a:solidFill>
                  <a:latin typeface="Calibri" pitchFamily="34" charset="0"/>
                </a:rPr>
                <a:t>Ridge</a:t>
              </a:r>
            </a:p>
          </p:txBody>
        </p:sp>
        <p:sp>
          <p:nvSpPr>
            <p:cNvPr id="16" name="Rectangle 12"/>
            <p:cNvSpPr>
              <a:spLocks noChangeArrowheads="1"/>
            </p:cNvSpPr>
            <p:nvPr/>
          </p:nvSpPr>
          <p:spPr bwMode="auto">
            <a:xfrm>
              <a:off x="1524000" y="5715527"/>
              <a:ext cx="2819400" cy="449604"/>
            </a:xfrm>
            <a:prstGeom prst="rect">
              <a:avLst/>
            </a:prstGeom>
            <a:noFill/>
            <a:ln w="9525">
              <a:noFill/>
              <a:miter lim="800000"/>
              <a:headEnd/>
              <a:tailEnd/>
            </a:ln>
          </p:spPr>
          <p:txBody>
            <a:bodyPr>
              <a:spAutoFit/>
            </a:bodyPr>
            <a:lstStyle/>
            <a:p>
              <a:pPr algn="ctr">
                <a:lnSpc>
                  <a:spcPct val="70000"/>
                </a:lnSpc>
              </a:pPr>
              <a:r>
                <a:rPr lang="en-US" b="1" dirty="0">
                  <a:latin typeface="Symbol" pitchFamily="18" charset="2"/>
                </a:rPr>
                <a:t>|</a:t>
              </a:r>
              <a:r>
                <a:rPr lang="en-US" b="1" dirty="0" err="1">
                  <a:latin typeface="Symbol" pitchFamily="18" charset="2"/>
                </a:rPr>
                <a:t>f</a:t>
              </a:r>
              <a:r>
                <a:rPr lang="en-US" b="1" baseline="-25000" dirty="0" err="1">
                  <a:latin typeface="Calibri" pitchFamily="34" charset="0"/>
                </a:rPr>
                <a:t>s</a:t>
              </a:r>
              <a:r>
                <a:rPr lang="en-US" b="1" dirty="0">
                  <a:latin typeface="Calibri" pitchFamily="34" charset="0"/>
                </a:rPr>
                <a:t>|= </a:t>
              </a:r>
              <a:r>
                <a:rPr lang="en-US" b="1" dirty="0" err="1">
                  <a:latin typeface="Symbol" pitchFamily="18" charset="2"/>
                </a:rPr>
                <a:t>f</a:t>
              </a:r>
              <a:r>
                <a:rPr lang="en-US" b="1" baseline="-25000" dirty="0" err="1">
                  <a:latin typeface="Calibri" pitchFamily="34" charset="0"/>
                </a:rPr>
                <a:t>trig</a:t>
              </a:r>
              <a:r>
                <a:rPr lang="en-US" b="1" baseline="-25000" dirty="0">
                  <a:latin typeface="Calibri" pitchFamily="34" charset="0"/>
                </a:rPr>
                <a:t>  </a:t>
              </a:r>
              <a:r>
                <a:rPr lang="en-US" b="1" dirty="0">
                  <a:latin typeface="Calibri" pitchFamily="34" charset="0"/>
                </a:rPr>
                <a:t>– </a:t>
              </a:r>
              <a:r>
                <a:rPr lang="el-GR" b="1" dirty="0">
                  <a:latin typeface="Calibri" pitchFamily="34" charset="0"/>
                </a:rPr>
                <a:t>ψ</a:t>
              </a:r>
              <a:r>
                <a:rPr lang="en-US" b="1" baseline="-25000" dirty="0">
                  <a:latin typeface="Calibri" pitchFamily="34" charset="0"/>
                </a:rPr>
                <a:t>RP</a:t>
              </a:r>
              <a:r>
                <a:rPr lang="en-US" b="1" dirty="0">
                  <a:latin typeface="Calibri" pitchFamily="34" charset="0"/>
                </a:rPr>
                <a:t> </a:t>
              </a:r>
              <a:endParaRPr lang="en-US" b="1" baseline="-25000" dirty="0">
                <a:latin typeface="Calibri" pitchFamily="34" charset="0"/>
              </a:endParaRPr>
            </a:p>
          </p:txBody>
        </p:sp>
        <p:sp>
          <p:nvSpPr>
            <p:cNvPr id="17" name="Rectangle 13"/>
            <p:cNvSpPr>
              <a:spLocks noChangeArrowheads="1"/>
            </p:cNvSpPr>
            <p:nvPr/>
          </p:nvSpPr>
          <p:spPr bwMode="auto">
            <a:xfrm>
              <a:off x="4296508" y="5628541"/>
              <a:ext cx="1189893" cy="728548"/>
            </a:xfrm>
            <a:prstGeom prst="rect">
              <a:avLst/>
            </a:prstGeom>
            <a:noFill/>
            <a:ln w="9525">
              <a:noFill/>
              <a:miter lim="800000"/>
              <a:headEnd/>
              <a:tailEnd/>
            </a:ln>
          </p:spPr>
          <p:txBody>
            <a:bodyPr wrap="square">
              <a:spAutoFit/>
            </a:bodyPr>
            <a:lstStyle/>
            <a:p>
              <a:pPr algn="ctr">
                <a:lnSpc>
                  <a:spcPct val="70000"/>
                </a:lnSpc>
              </a:pPr>
              <a:r>
                <a:rPr lang="en-US" b="1" dirty="0" smtClean="0">
                  <a:latin typeface="Calibri" pitchFamily="34" charset="0"/>
                </a:rPr>
                <a:t>Out-plane</a:t>
              </a:r>
              <a:endParaRPr lang="en-US" b="1" dirty="0">
                <a:latin typeface="Calibri" pitchFamily="34" charset="0"/>
              </a:endParaRPr>
            </a:p>
          </p:txBody>
        </p:sp>
        <p:sp>
          <p:nvSpPr>
            <p:cNvPr id="18" name="Text Box 15"/>
            <p:cNvSpPr txBox="1">
              <a:spLocks noChangeArrowheads="1"/>
            </p:cNvSpPr>
            <p:nvPr/>
          </p:nvSpPr>
          <p:spPr bwMode="auto">
            <a:xfrm>
              <a:off x="1162050" y="2339405"/>
              <a:ext cx="1404552" cy="400110"/>
            </a:xfrm>
            <a:prstGeom prst="rect">
              <a:avLst/>
            </a:prstGeom>
            <a:noFill/>
            <a:ln w="9525">
              <a:noFill/>
              <a:miter lim="800000"/>
              <a:headEnd/>
              <a:tailEnd/>
            </a:ln>
          </p:spPr>
          <p:txBody>
            <a:bodyPr wrap="none">
              <a:spAutoFit/>
            </a:bodyPr>
            <a:lstStyle/>
            <a:p>
              <a:r>
                <a:rPr lang="en-US" sz="2000" b="1">
                  <a:latin typeface="Calibri" pitchFamily="34" charset="0"/>
                </a:rPr>
                <a:t>CEM model</a:t>
              </a:r>
            </a:p>
          </p:txBody>
        </p:sp>
        <p:sp>
          <p:nvSpPr>
            <p:cNvPr id="19" name="Rectangle 18"/>
            <p:cNvSpPr>
              <a:spLocks noChangeArrowheads="1"/>
            </p:cNvSpPr>
            <p:nvPr/>
          </p:nvSpPr>
          <p:spPr bwMode="auto">
            <a:xfrm>
              <a:off x="603738" y="4377598"/>
              <a:ext cx="2228850" cy="730315"/>
            </a:xfrm>
            <a:prstGeom prst="rect">
              <a:avLst/>
            </a:prstGeom>
            <a:noFill/>
            <a:ln w="9525">
              <a:noFill/>
              <a:miter lim="800000"/>
              <a:headEnd/>
              <a:tailEnd/>
            </a:ln>
          </p:spPr>
          <p:txBody>
            <a:bodyPr wrap="none">
              <a:spAutoFit/>
            </a:bodyPr>
            <a:lstStyle/>
            <a:p>
              <a:r>
                <a:rPr lang="en-US" sz="1200" b="1" dirty="0">
                  <a:solidFill>
                    <a:srgbClr val="FF0000"/>
                  </a:solidFill>
                  <a:latin typeface="Calibri" pitchFamily="34" charset="0"/>
                </a:rPr>
                <a:t>Ridge: assoc pt=1-1.5 </a:t>
              </a:r>
              <a:r>
                <a:rPr lang="en-US" sz="1200" b="1" dirty="0" err="1">
                  <a:solidFill>
                    <a:srgbClr val="FF0000"/>
                  </a:solidFill>
                  <a:latin typeface="Calibri" pitchFamily="34" charset="0"/>
                </a:rPr>
                <a:t>GeV</a:t>
              </a:r>
              <a:r>
                <a:rPr lang="en-US" sz="1200" b="1" dirty="0">
                  <a:solidFill>
                    <a:srgbClr val="FF0000"/>
                  </a:solidFill>
                  <a:latin typeface="Calibri" pitchFamily="34" charset="0"/>
                </a:rPr>
                <a:t>/c</a:t>
              </a:r>
            </a:p>
            <a:p>
              <a:r>
                <a:rPr lang="en-US" sz="1200" b="1" dirty="0">
                  <a:latin typeface="Calibri" pitchFamily="34" charset="0"/>
                </a:rPr>
                <a:t>Ridge: assoc pt=1.5-2 </a:t>
              </a:r>
              <a:r>
                <a:rPr lang="en-US" sz="1200" b="1" dirty="0" err="1">
                  <a:latin typeface="Calibri" pitchFamily="34" charset="0"/>
                </a:rPr>
                <a:t>GeV</a:t>
              </a:r>
              <a:r>
                <a:rPr lang="en-US" sz="1200" b="1" dirty="0">
                  <a:latin typeface="Calibri" pitchFamily="34" charset="0"/>
                </a:rPr>
                <a:t>/c</a:t>
              </a:r>
            </a:p>
            <a:p>
              <a:r>
                <a:rPr lang="en-US" sz="1200" b="1" dirty="0">
                  <a:solidFill>
                    <a:schemeClr val="hlink"/>
                  </a:solidFill>
                  <a:latin typeface="Calibri" pitchFamily="34" charset="0"/>
                </a:rPr>
                <a:t>Jet:     assoc pt=1.5-2 </a:t>
              </a:r>
              <a:r>
                <a:rPr lang="en-US" sz="1200" b="1" dirty="0" err="1">
                  <a:solidFill>
                    <a:schemeClr val="hlink"/>
                  </a:solidFill>
                  <a:latin typeface="Calibri" pitchFamily="34" charset="0"/>
                </a:rPr>
                <a:t>GeV</a:t>
              </a:r>
              <a:r>
                <a:rPr lang="en-US" sz="1200" b="1" dirty="0">
                  <a:solidFill>
                    <a:schemeClr val="hlink"/>
                  </a:solidFill>
                  <a:latin typeface="Calibri" pitchFamily="34" charset="0"/>
                </a:rPr>
                <a:t>/c</a:t>
              </a:r>
            </a:p>
          </p:txBody>
        </p:sp>
        <p:sp>
          <p:nvSpPr>
            <p:cNvPr id="20" name="Text Box 9"/>
            <p:cNvSpPr txBox="1">
              <a:spLocks noChangeArrowheads="1"/>
            </p:cNvSpPr>
            <p:nvPr/>
          </p:nvSpPr>
          <p:spPr bwMode="auto">
            <a:xfrm>
              <a:off x="304800" y="1255712"/>
              <a:ext cx="2971800" cy="453049"/>
            </a:xfrm>
            <a:prstGeom prst="rect">
              <a:avLst/>
            </a:prstGeom>
            <a:noFill/>
            <a:ln w="9525" algn="ctr">
              <a:noFill/>
              <a:miter lim="800000"/>
              <a:headEnd/>
              <a:tailEnd/>
            </a:ln>
          </p:spPr>
          <p:txBody>
            <a:bodyPr>
              <a:spAutoFit/>
            </a:bodyPr>
            <a:lstStyle/>
            <a:p>
              <a:pPr algn="ctr">
                <a:spcBef>
                  <a:spcPct val="50000"/>
                </a:spcBef>
              </a:pPr>
              <a:r>
                <a:rPr lang="en-US" altLang="zh-CN" sz="2000" b="1" dirty="0">
                  <a:solidFill>
                    <a:srgbClr val="CC0000"/>
                  </a:solidFill>
                  <a:latin typeface="Calibri" pitchFamily="34" charset="0"/>
                </a:rPr>
                <a:t>STAR Preliminary</a:t>
              </a:r>
            </a:p>
          </p:txBody>
        </p:sp>
      </p:grpSp>
      <p:graphicFrame>
        <p:nvGraphicFramePr>
          <p:cNvPr id="21" name="Object 45"/>
          <p:cNvGraphicFramePr>
            <a:graphicFrameLocks noChangeAspect="1"/>
          </p:cNvGraphicFramePr>
          <p:nvPr/>
        </p:nvGraphicFramePr>
        <p:xfrm>
          <a:off x="2590800" y="3276600"/>
          <a:ext cx="2433638" cy="893763"/>
        </p:xfrm>
        <a:graphic>
          <a:graphicData uri="http://schemas.openxmlformats.org/presentationml/2006/ole">
            <p:oleObj spid="_x0000_s4097" name="Equation" r:id="rId6" imgW="1282680" imgH="469800" progId="">
              <p:embed/>
            </p:oleObj>
          </a:graphicData>
        </a:graphic>
      </p:graphicFrame>
      <p:sp>
        <p:nvSpPr>
          <p:cNvPr id="22" name="Rectangle 14"/>
          <p:cNvSpPr>
            <a:spLocks noChangeArrowheads="1"/>
          </p:cNvSpPr>
          <p:nvPr/>
        </p:nvSpPr>
        <p:spPr bwMode="auto">
          <a:xfrm>
            <a:off x="304800" y="4343400"/>
            <a:ext cx="4648200" cy="2308324"/>
          </a:xfrm>
          <a:prstGeom prst="rect">
            <a:avLst/>
          </a:prstGeom>
          <a:noFill/>
          <a:ln w="9525">
            <a:noFill/>
            <a:miter lim="800000"/>
            <a:headEnd/>
            <a:tailEnd/>
          </a:ln>
        </p:spPr>
        <p:txBody>
          <a:bodyPr wrap="square">
            <a:spAutoFit/>
          </a:bodyPr>
          <a:lstStyle/>
          <a:p>
            <a:pPr marL="342900" indent="-342900">
              <a:buFontTx/>
              <a:buChar char="•"/>
            </a:pPr>
            <a:r>
              <a:rPr lang="en-US" sz="2400" b="1" dirty="0">
                <a:solidFill>
                  <a:schemeClr val="hlink"/>
                </a:solidFill>
                <a:latin typeface="Calibri" pitchFamily="34" charset="0"/>
              </a:rPr>
              <a:t>Jet is </a:t>
            </a:r>
            <a:r>
              <a:rPr lang="en-US" sz="2400" b="1" dirty="0" smtClean="0">
                <a:solidFill>
                  <a:schemeClr val="hlink"/>
                </a:solidFill>
                <a:latin typeface="Calibri" pitchFamily="34" charset="0"/>
              </a:rPr>
              <a:t>symmetric and remains constant as </a:t>
            </a:r>
            <a:r>
              <a:rPr lang="el-GR" sz="2400" b="1" dirty="0" smtClean="0">
                <a:solidFill>
                  <a:schemeClr val="hlink"/>
                </a:solidFill>
                <a:latin typeface="Calibri" pitchFamily="34" charset="0"/>
              </a:rPr>
              <a:t>φ</a:t>
            </a:r>
            <a:r>
              <a:rPr lang="en-US" sz="2400" b="1" baseline="-25000" dirty="0" smtClean="0">
                <a:solidFill>
                  <a:schemeClr val="hlink"/>
                </a:solidFill>
                <a:latin typeface="Calibri" pitchFamily="34" charset="0"/>
              </a:rPr>
              <a:t>s</a:t>
            </a:r>
            <a:r>
              <a:rPr lang="el-GR" sz="2400" b="1" dirty="0" smtClean="0">
                <a:solidFill>
                  <a:schemeClr val="hlink"/>
                </a:solidFill>
                <a:latin typeface="Calibri" pitchFamily="34" charset="0"/>
              </a:rPr>
              <a:t>→</a:t>
            </a:r>
            <a:r>
              <a:rPr lang="en-US" sz="2400" b="1" dirty="0" smtClean="0">
                <a:solidFill>
                  <a:schemeClr val="hlink"/>
                </a:solidFill>
                <a:latin typeface="Calibri" pitchFamily="34" charset="0"/>
              </a:rPr>
              <a:t>90</a:t>
            </a:r>
            <a:r>
              <a:rPr lang="en-US" sz="2400" b="1" baseline="30000" dirty="0" smtClean="0">
                <a:solidFill>
                  <a:schemeClr val="hlink"/>
                </a:solidFill>
                <a:latin typeface="Calibri" pitchFamily="34" charset="0"/>
              </a:rPr>
              <a:t>o</a:t>
            </a:r>
            <a:r>
              <a:rPr lang="en-US" sz="2400" b="1" dirty="0" smtClean="0">
                <a:solidFill>
                  <a:schemeClr val="hlink"/>
                </a:solidFill>
                <a:latin typeface="Calibri" pitchFamily="34" charset="0"/>
              </a:rPr>
              <a:t>. </a:t>
            </a:r>
            <a:endParaRPr lang="en-US" sz="2400" b="1" dirty="0">
              <a:solidFill>
                <a:schemeClr val="hlink"/>
              </a:solidFill>
              <a:latin typeface="Calibri" pitchFamily="34" charset="0"/>
            </a:endParaRPr>
          </a:p>
          <a:p>
            <a:pPr marL="342900" indent="-342900">
              <a:buFontTx/>
              <a:buChar char="•"/>
            </a:pPr>
            <a:r>
              <a:rPr lang="en-US" sz="2400" b="1" dirty="0" smtClean="0">
                <a:solidFill>
                  <a:schemeClr val="hlink"/>
                </a:solidFill>
                <a:latin typeface="Calibri" pitchFamily="34" charset="0"/>
              </a:rPr>
              <a:t>Ridge </a:t>
            </a:r>
            <a:r>
              <a:rPr lang="en-US" sz="2400" b="1" dirty="0">
                <a:solidFill>
                  <a:schemeClr val="hlink"/>
                </a:solidFill>
                <a:latin typeface="Calibri" pitchFamily="34" charset="0"/>
              </a:rPr>
              <a:t>is </a:t>
            </a:r>
            <a:r>
              <a:rPr lang="en-US" sz="2400" b="1" dirty="0" smtClean="0">
                <a:solidFill>
                  <a:schemeClr val="hlink"/>
                </a:solidFill>
                <a:latin typeface="Calibri" pitchFamily="34" charset="0"/>
              </a:rPr>
              <a:t>Asymmetric and decreases as </a:t>
            </a:r>
            <a:r>
              <a:rPr lang="el-GR" sz="2400" b="1" dirty="0" smtClean="0">
                <a:solidFill>
                  <a:schemeClr val="hlink"/>
                </a:solidFill>
                <a:latin typeface="Calibri" pitchFamily="34" charset="0"/>
              </a:rPr>
              <a:t>φ</a:t>
            </a:r>
            <a:r>
              <a:rPr lang="en-US" sz="2400" b="1" baseline="-25000" dirty="0" smtClean="0">
                <a:solidFill>
                  <a:schemeClr val="hlink"/>
                </a:solidFill>
                <a:latin typeface="Calibri" pitchFamily="34" charset="0"/>
              </a:rPr>
              <a:t>s</a:t>
            </a:r>
            <a:r>
              <a:rPr lang="el-GR" sz="2400" b="1" dirty="0" smtClean="0">
                <a:solidFill>
                  <a:schemeClr val="hlink"/>
                </a:solidFill>
                <a:latin typeface="Calibri" pitchFamily="34" charset="0"/>
              </a:rPr>
              <a:t>→</a:t>
            </a:r>
            <a:r>
              <a:rPr lang="en-US" sz="2400" b="1" dirty="0" smtClean="0">
                <a:solidFill>
                  <a:schemeClr val="hlink"/>
                </a:solidFill>
                <a:latin typeface="Calibri" pitchFamily="34" charset="0"/>
              </a:rPr>
              <a:t>90</a:t>
            </a:r>
            <a:r>
              <a:rPr lang="en-US" sz="2400" b="1" baseline="30000" dirty="0" smtClean="0">
                <a:solidFill>
                  <a:schemeClr val="hlink"/>
                </a:solidFill>
                <a:latin typeface="Calibri" pitchFamily="34" charset="0"/>
              </a:rPr>
              <a:t>o</a:t>
            </a:r>
            <a:r>
              <a:rPr lang="en-US" sz="2400" b="1" dirty="0" smtClean="0">
                <a:solidFill>
                  <a:schemeClr val="hlink"/>
                </a:solidFill>
                <a:latin typeface="Calibri" pitchFamily="34" charset="0"/>
              </a:rPr>
              <a:t>! </a:t>
            </a:r>
            <a:endParaRPr lang="en-US" sz="2400" b="1" dirty="0">
              <a:solidFill>
                <a:schemeClr val="hlink"/>
              </a:solidFill>
              <a:latin typeface="Calibri" pitchFamily="34" charset="0"/>
            </a:endParaRPr>
          </a:p>
          <a:p>
            <a:pPr marL="342900" indent="-342900">
              <a:buFontTx/>
              <a:buChar char="•"/>
            </a:pPr>
            <a:r>
              <a:rPr lang="en-US" sz="2400" b="1" dirty="0" smtClean="0">
                <a:solidFill>
                  <a:schemeClr val="hlink"/>
                </a:solidFill>
                <a:latin typeface="Calibri" pitchFamily="34" charset="0"/>
              </a:rPr>
              <a:t>Ridge may be </a:t>
            </a:r>
            <a:r>
              <a:rPr lang="en-US" sz="2400" b="1" dirty="0">
                <a:solidFill>
                  <a:schemeClr val="hlink"/>
                </a:solidFill>
                <a:latin typeface="Calibri" pitchFamily="34" charset="0"/>
              </a:rPr>
              <a:t>due to </a:t>
            </a:r>
            <a:endParaRPr lang="en-US" sz="2400" b="1" dirty="0" smtClean="0">
              <a:solidFill>
                <a:schemeClr val="hlink"/>
              </a:solidFill>
              <a:latin typeface="Calibri" pitchFamily="34" charset="0"/>
            </a:endParaRPr>
          </a:p>
          <a:p>
            <a:pPr marL="342900" indent="-342900"/>
            <a:r>
              <a:rPr lang="en-US" sz="2400" b="1" dirty="0" smtClean="0">
                <a:solidFill>
                  <a:schemeClr val="hlink"/>
                </a:solidFill>
                <a:latin typeface="Calibri" pitchFamily="34" charset="0"/>
              </a:rPr>
              <a:t>	jet-flow alignment.</a:t>
            </a:r>
            <a:endParaRPr lang="en-US" sz="2400" b="1" dirty="0">
              <a:solidFill>
                <a:schemeClr val="hlink"/>
              </a:solidFill>
              <a:latin typeface="Calibri" pitchFamily="34" charset="0"/>
            </a:endParaRPr>
          </a:p>
        </p:txBody>
      </p:sp>
      <p:sp>
        <p:nvSpPr>
          <p:cNvPr id="24" name="TextBox 23"/>
          <p:cNvSpPr txBox="1"/>
          <p:nvPr/>
        </p:nvSpPr>
        <p:spPr>
          <a:xfrm>
            <a:off x="4114800" y="6477000"/>
            <a:ext cx="260931" cy="369332"/>
          </a:xfrm>
          <a:prstGeom prst="rect">
            <a:avLst/>
          </a:prstGeom>
          <a:noFill/>
        </p:spPr>
        <p:txBody>
          <a:bodyPr wrap="square" rtlCol="0">
            <a:spAutoFit/>
          </a:bodyPr>
          <a:lstStyle/>
          <a:p>
            <a:r>
              <a:rPr lang="en-US" dirty="0" smtClean="0"/>
              <a:t>2</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92" descr="GaussFit.gif"/>
          <p:cNvPicPr>
            <a:picLocks noChangeAspect="1"/>
          </p:cNvPicPr>
          <p:nvPr/>
        </p:nvPicPr>
        <p:blipFill>
          <a:blip r:embed="rId2" cstate="print"/>
          <a:srcRect l="66375" t="8899" r="17236"/>
          <a:stretch>
            <a:fillRect/>
          </a:stretch>
        </p:blipFill>
        <p:spPr bwMode="auto">
          <a:xfrm>
            <a:off x="6172200" y="3738267"/>
            <a:ext cx="2971800" cy="3119733"/>
          </a:xfrm>
          <a:prstGeom prst="rect">
            <a:avLst/>
          </a:prstGeom>
          <a:noFill/>
          <a:ln w="9525">
            <a:noFill/>
            <a:miter lim="800000"/>
            <a:headEnd/>
            <a:tailEnd/>
          </a:ln>
        </p:spPr>
      </p:pic>
      <p:sp>
        <p:nvSpPr>
          <p:cNvPr id="5" name="Rectangle 3"/>
          <p:cNvSpPr>
            <a:spLocks noChangeArrowheads="1"/>
          </p:cNvSpPr>
          <p:nvPr/>
        </p:nvSpPr>
        <p:spPr bwMode="auto">
          <a:xfrm>
            <a:off x="0" y="762000"/>
            <a:ext cx="9144000" cy="152400"/>
          </a:xfrm>
          <a:prstGeom prst="rect">
            <a:avLst/>
          </a:prstGeom>
          <a:solidFill>
            <a:srgbClr val="3366FF">
              <a:alpha val="58000"/>
            </a:srgbClr>
          </a:solidFill>
          <a:ln w="9525">
            <a:noFill/>
            <a:miter lim="800000"/>
            <a:headEnd/>
            <a:tailEnd/>
          </a:ln>
        </p:spPr>
        <p:txBody>
          <a:bodyPr wrap="none" anchor="ctr"/>
          <a:lstStyle/>
          <a:p>
            <a:endParaRPr lang="en-US"/>
          </a:p>
        </p:txBody>
      </p:sp>
      <p:sp>
        <p:nvSpPr>
          <p:cNvPr id="8" name="Rectangle 2"/>
          <p:cNvSpPr>
            <a:spLocks noGrp="1" noChangeArrowheads="1"/>
          </p:cNvSpPr>
          <p:nvPr>
            <p:ph type="title"/>
          </p:nvPr>
        </p:nvSpPr>
        <p:spPr>
          <a:xfrm>
            <a:off x="0" y="0"/>
            <a:ext cx="9144000" cy="762000"/>
          </a:xfrm>
          <a:solidFill>
            <a:schemeClr val="tx1">
              <a:lumMod val="50000"/>
              <a:lumOff val="50000"/>
              <a:alpha val="50000"/>
            </a:schemeClr>
          </a:solidFill>
        </p:spPr>
        <p:txBody>
          <a:bodyPr/>
          <a:lstStyle/>
          <a:p>
            <a:r>
              <a:rPr lang="en-US" dirty="0" smtClean="0"/>
              <a:t>4-Gaussian Fit</a:t>
            </a:r>
            <a:endParaRPr lang="en-US" dirty="0"/>
          </a:p>
        </p:txBody>
      </p:sp>
      <p:pic>
        <p:nvPicPr>
          <p:cNvPr id="4" name="Picture 3" descr="purdue-beamer-talk-example.png"/>
          <p:cNvPicPr>
            <a:picLocks noChangeAspect="1"/>
          </p:cNvPicPr>
          <p:nvPr/>
        </p:nvPicPr>
        <p:blipFill>
          <a:blip r:embed="rId3" cstate="print"/>
          <a:srcRect l="23545" t="65520" r="22487" b="9083"/>
          <a:stretch>
            <a:fillRect/>
          </a:stretch>
        </p:blipFill>
        <p:spPr>
          <a:xfrm>
            <a:off x="0" y="0"/>
            <a:ext cx="1295400" cy="457200"/>
          </a:xfrm>
          <a:prstGeom prst="rect">
            <a:avLst/>
          </a:prstGeom>
        </p:spPr>
      </p:pic>
      <p:pic>
        <p:nvPicPr>
          <p:cNvPr id="6" name="Picture 5" descr="purdue-beamer-talk-example.png"/>
          <p:cNvPicPr>
            <a:picLocks noChangeAspect="1"/>
          </p:cNvPicPr>
          <p:nvPr/>
        </p:nvPicPr>
        <p:blipFill>
          <a:blip r:embed="rId3" cstate="print"/>
          <a:srcRect l="23545" t="65520" r="22487" b="9083"/>
          <a:stretch>
            <a:fillRect/>
          </a:stretch>
        </p:blipFill>
        <p:spPr>
          <a:xfrm>
            <a:off x="7848600" y="0"/>
            <a:ext cx="1295400" cy="457200"/>
          </a:xfrm>
          <a:prstGeom prst="rect">
            <a:avLst/>
          </a:prstGeom>
        </p:spPr>
      </p:pic>
      <p:grpSp>
        <p:nvGrpSpPr>
          <p:cNvPr id="7" name="Group 50"/>
          <p:cNvGrpSpPr>
            <a:grpSpLocks/>
          </p:cNvGrpSpPr>
          <p:nvPr/>
        </p:nvGrpSpPr>
        <p:grpSpPr bwMode="auto">
          <a:xfrm>
            <a:off x="152400" y="990600"/>
            <a:ext cx="2895600" cy="3048000"/>
            <a:chOff x="2080392" y="1981200"/>
            <a:chExt cx="4371607" cy="3123900"/>
          </a:xfrm>
        </p:grpSpPr>
        <p:grpSp>
          <p:nvGrpSpPr>
            <p:cNvPr id="9" name="Group 36"/>
            <p:cNvGrpSpPr>
              <a:grpSpLocks/>
            </p:cNvGrpSpPr>
            <p:nvPr/>
          </p:nvGrpSpPr>
          <p:grpSpPr bwMode="auto">
            <a:xfrm>
              <a:off x="2391804" y="1981201"/>
              <a:ext cx="3981373" cy="3123899"/>
              <a:chOff x="2391804" y="1981201"/>
              <a:chExt cx="3981373" cy="3123899"/>
            </a:xfrm>
          </p:grpSpPr>
          <p:sp>
            <p:nvSpPr>
              <p:cNvPr id="14" name="Oval 13"/>
              <p:cNvSpPr/>
              <p:nvPr/>
            </p:nvSpPr>
            <p:spPr>
              <a:xfrm>
                <a:off x="3048785" y="2057958"/>
                <a:ext cx="1600155" cy="3047142"/>
              </a:xfrm>
              <a:prstGeom prst="ellipse">
                <a:avLst/>
              </a:prstGeom>
              <a:solidFill>
                <a:srgbClr val="FC9F24"/>
              </a:solidFill>
              <a:ln>
                <a:solidFill>
                  <a:srgbClr val="FC9F2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400"/>
              </a:p>
            </p:txBody>
          </p:sp>
          <p:sp>
            <p:nvSpPr>
              <p:cNvPr id="15" name="Freeform 14"/>
              <p:cNvSpPr/>
              <p:nvPr/>
            </p:nvSpPr>
            <p:spPr>
              <a:xfrm rot="14757166">
                <a:off x="2781960" y="3718494"/>
                <a:ext cx="395796" cy="1176108"/>
              </a:xfrm>
              <a:custGeom>
                <a:avLst/>
                <a:gdLst>
                  <a:gd name="connsiteX0" fmla="*/ 0 w 1136342"/>
                  <a:gd name="connsiteY0" fmla="*/ 1413029 h 1421906"/>
                  <a:gd name="connsiteX1" fmla="*/ 559293 w 1136342"/>
                  <a:gd name="connsiteY1" fmla="*/ 1479 h 1421906"/>
                  <a:gd name="connsiteX2" fmla="*/ 1136342 w 1136342"/>
                  <a:gd name="connsiteY2" fmla="*/ 1421906 h 1421906"/>
                </a:gdLst>
                <a:ahLst/>
                <a:cxnLst>
                  <a:cxn ang="0">
                    <a:pos x="connsiteX0" y="connsiteY0"/>
                  </a:cxn>
                  <a:cxn ang="0">
                    <a:pos x="connsiteX1" y="connsiteY1"/>
                  </a:cxn>
                  <a:cxn ang="0">
                    <a:pos x="connsiteX2" y="connsiteY2"/>
                  </a:cxn>
                </a:cxnLst>
                <a:rect l="l" t="t" r="r" b="b"/>
                <a:pathLst>
                  <a:path w="1136342" h="1421906">
                    <a:moveTo>
                      <a:pt x="0" y="1413029"/>
                    </a:moveTo>
                    <a:cubicBezTo>
                      <a:pt x="184951" y="706514"/>
                      <a:pt x="369903" y="0"/>
                      <a:pt x="559293" y="1479"/>
                    </a:cubicBezTo>
                    <a:cubicBezTo>
                      <a:pt x="748683" y="2959"/>
                      <a:pt x="942512" y="712432"/>
                      <a:pt x="1136342" y="1421906"/>
                    </a:cubicBezTo>
                  </a:path>
                </a:pathLst>
              </a:custGeom>
              <a:solidFill>
                <a:srgbClr val="0070C0">
                  <a:alpha val="50000"/>
                </a:srgbClr>
              </a:solidFill>
              <a:ln w="19050">
                <a:solidFill>
                  <a:srgbClr val="0070C0"/>
                </a:solidFill>
              </a:ln>
              <a:effectLst>
                <a:innerShdw blurRad="114300">
                  <a:schemeClr val="tx1"/>
                </a:innerShdw>
              </a:effectLst>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sz="2400"/>
              </a:p>
            </p:txBody>
          </p:sp>
          <p:sp>
            <p:nvSpPr>
              <p:cNvPr id="16" name="Freeform 15"/>
              <p:cNvSpPr/>
              <p:nvPr/>
            </p:nvSpPr>
            <p:spPr>
              <a:xfrm rot="2014347">
                <a:off x="4496765" y="2971811"/>
                <a:ext cx="396580" cy="609718"/>
              </a:xfrm>
              <a:custGeom>
                <a:avLst/>
                <a:gdLst>
                  <a:gd name="connsiteX0" fmla="*/ 0 w 1136342"/>
                  <a:gd name="connsiteY0" fmla="*/ 1413029 h 1421906"/>
                  <a:gd name="connsiteX1" fmla="*/ 559293 w 1136342"/>
                  <a:gd name="connsiteY1" fmla="*/ 1479 h 1421906"/>
                  <a:gd name="connsiteX2" fmla="*/ 1136342 w 1136342"/>
                  <a:gd name="connsiteY2" fmla="*/ 1421906 h 1421906"/>
                </a:gdLst>
                <a:ahLst/>
                <a:cxnLst>
                  <a:cxn ang="0">
                    <a:pos x="connsiteX0" y="connsiteY0"/>
                  </a:cxn>
                  <a:cxn ang="0">
                    <a:pos x="connsiteX1" y="connsiteY1"/>
                  </a:cxn>
                  <a:cxn ang="0">
                    <a:pos x="connsiteX2" y="connsiteY2"/>
                  </a:cxn>
                </a:cxnLst>
                <a:rect l="l" t="t" r="r" b="b"/>
                <a:pathLst>
                  <a:path w="1136342" h="1421906">
                    <a:moveTo>
                      <a:pt x="0" y="1413029"/>
                    </a:moveTo>
                    <a:cubicBezTo>
                      <a:pt x="184951" y="706514"/>
                      <a:pt x="369903" y="0"/>
                      <a:pt x="559293" y="1479"/>
                    </a:cubicBezTo>
                    <a:cubicBezTo>
                      <a:pt x="748683" y="2959"/>
                      <a:pt x="942512" y="712432"/>
                      <a:pt x="1136342" y="1421906"/>
                    </a:cubicBezTo>
                  </a:path>
                </a:pathLst>
              </a:custGeom>
              <a:solidFill>
                <a:srgbClr val="0070C0">
                  <a:alpha val="50000"/>
                </a:srgbClr>
              </a:solidFill>
              <a:ln w="19050">
                <a:solidFill>
                  <a:srgbClr val="0070C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sz="2400"/>
              </a:p>
            </p:txBody>
          </p:sp>
          <p:cxnSp>
            <p:nvCxnSpPr>
              <p:cNvPr id="17" name="Straight Connector 16"/>
              <p:cNvCxnSpPr/>
              <p:nvPr/>
            </p:nvCxnSpPr>
            <p:spPr>
              <a:xfrm>
                <a:off x="2516169" y="3656839"/>
                <a:ext cx="2665389" cy="1448"/>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sp>
            <p:nvSpPr>
              <p:cNvPr id="18" name="Freeform 17"/>
              <p:cNvSpPr/>
              <p:nvPr/>
            </p:nvSpPr>
            <p:spPr>
              <a:xfrm rot="8064170">
                <a:off x="4641473" y="3459215"/>
                <a:ext cx="395375" cy="836968"/>
              </a:xfrm>
              <a:custGeom>
                <a:avLst/>
                <a:gdLst>
                  <a:gd name="connsiteX0" fmla="*/ 0 w 1136342"/>
                  <a:gd name="connsiteY0" fmla="*/ 1413029 h 1421906"/>
                  <a:gd name="connsiteX1" fmla="*/ 559293 w 1136342"/>
                  <a:gd name="connsiteY1" fmla="*/ 1479 h 1421906"/>
                  <a:gd name="connsiteX2" fmla="*/ 1136342 w 1136342"/>
                  <a:gd name="connsiteY2" fmla="*/ 1421906 h 1421906"/>
                </a:gdLst>
                <a:ahLst/>
                <a:cxnLst>
                  <a:cxn ang="0">
                    <a:pos x="connsiteX0" y="connsiteY0"/>
                  </a:cxn>
                  <a:cxn ang="0">
                    <a:pos x="connsiteX1" y="connsiteY1"/>
                  </a:cxn>
                  <a:cxn ang="0">
                    <a:pos x="connsiteX2" y="connsiteY2"/>
                  </a:cxn>
                </a:cxnLst>
                <a:rect l="l" t="t" r="r" b="b"/>
                <a:pathLst>
                  <a:path w="1136342" h="1421906">
                    <a:moveTo>
                      <a:pt x="0" y="1413029"/>
                    </a:moveTo>
                    <a:cubicBezTo>
                      <a:pt x="184951" y="706514"/>
                      <a:pt x="369903" y="0"/>
                      <a:pt x="559293" y="1479"/>
                    </a:cubicBezTo>
                    <a:cubicBezTo>
                      <a:pt x="748683" y="2959"/>
                      <a:pt x="942512" y="712432"/>
                      <a:pt x="1136342" y="1421906"/>
                    </a:cubicBezTo>
                  </a:path>
                </a:pathLst>
              </a:custGeom>
              <a:solidFill>
                <a:schemeClr val="tx1">
                  <a:alpha val="50000"/>
                </a:schemeClr>
              </a:solidFill>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sz="2400"/>
              </a:p>
            </p:txBody>
          </p:sp>
          <p:sp>
            <p:nvSpPr>
              <p:cNvPr id="19" name="Freeform 18"/>
              <p:cNvSpPr/>
              <p:nvPr/>
            </p:nvSpPr>
            <p:spPr>
              <a:xfrm rot="7204259">
                <a:off x="4602277" y="3435581"/>
                <a:ext cx="395375" cy="652514"/>
              </a:xfrm>
              <a:custGeom>
                <a:avLst/>
                <a:gdLst>
                  <a:gd name="connsiteX0" fmla="*/ 0 w 1136342"/>
                  <a:gd name="connsiteY0" fmla="*/ 1413029 h 1421906"/>
                  <a:gd name="connsiteX1" fmla="*/ 559293 w 1136342"/>
                  <a:gd name="connsiteY1" fmla="*/ 1479 h 1421906"/>
                  <a:gd name="connsiteX2" fmla="*/ 1136342 w 1136342"/>
                  <a:gd name="connsiteY2" fmla="*/ 1421906 h 1421906"/>
                </a:gdLst>
                <a:ahLst/>
                <a:cxnLst>
                  <a:cxn ang="0">
                    <a:pos x="connsiteX0" y="connsiteY0"/>
                  </a:cxn>
                  <a:cxn ang="0">
                    <a:pos x="connsiteX1" y="connsiteY1"/>
                  </a:cxn>
                  <a:cxn ang="0">
                    <a:pos x="connsiteX2" y="connsiteY2"/>
                  </a:cxn>
                </a:cxnLst>
                <a:rect l="l" t="t" r="r" b="b"/>
                <a:pathLst>
                  <a:path w="1136342" h="1421906">
                    <a:moveTo>
                      <a:pt x="0" y="1413029"/>
                    </a:moveTo>
                    <a:cubicBezTo>
                      <a:pt x="184951" y="706514"/>
                      <a:pt x="369903" y="0"/>
                      <a:pt x="559293" y="1479"/>
                    </a:cubicBezTo>
                    <a:cubicBezTo>
                      <a:pt x="748683" y="2959"/>
                      <a:pt x="942512" y="712432"/>
                      <a:pt x="1136342" y="1421906"/>
                    </a:cubicBezTo>
                  </a:path>
                </a:pathLst>
              </a:custGeom>
              <a:solidFill>
                <a:srgbClr val="FF0000">
                  <a:alpha val="50000"/>
                </a:srgbClr>
              </a:solidFill>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sz="2400"/>
              </a:p>
            </p:txBody>
          </p:sp>
          <p:cxnSp>
            <p:nvCxnSpPr>
              <p:cNvPr id="20" name="Straight Connector 19"/>
              <p:cNvCxnSpPr/>
              <p:nvPr/>
            </p:nvCxnSpPr>
            <p:spPr>
              <a:xfrm>
                <a:off x="2896609" y="2057958"/>
                <a:ext cx="1752332" cy="1598880"/>
              </a:xfrm>
              <a:prstGeom prst="line">
                <a:avLst/>
              </a:prstGeom>
              <a:ln w="19050">
                <a:solidFill>
                  <a:srgbClr val="4A01FF"/>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2744433" y="3656839"/>
                <a:ext cx="1863005" cy="747303"/>
              </a:xfrm>
              <a:prstGeom prst="line">
                <a:avLst/>
              </a:prstGeom>
              <a:ln w="19050">
                <a:solidFill>
                  <a:srgbClr val="4A01FF"/>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4062900" y="2528044"/>
                <a:ext cx="1665500" cy="571813"/>
              </a:xfrm>
              <a:prstGeom prst="line">
                <a:avLst/>
              </a:prstGeom>
              <a:ln w="19050">
                <a:solidFill>
                  <a:srgbClr val="4A01FF"/>
                </a:solidFill>
                <a:prstDash val="dash"/>
              </a:ln>
            </p:spPr>
            <p:style>
              <a:lnRef idx="1">
                <a:schemeClr val="accent1"/>
              </a:lnRef>
              <a:fillRef idx="0">
                <a:schemeClr val="accent1"/>
              </a:fillRef>
              <a:effectRef idx="0">
                <a:schemeClr val="accent1"/>
              </a:effectRef>
              <a:fontRef idx="minor">
                <a:schemeClr val="tx1"/>
              </a:fontRef>
            </p:style>
          </p:cxnSp>
          <p:sp>
            <p:nvSpPr>
              <p:cNvPr id="23" name="TextBox 65"/>
              <p:cNvSpPr txBox="1">
                <a:spLocks noChangeArrowheads="1"/>
              </p:cNvSpPr>
              <p:nvPr/>
            </p:nvSpPr>
            <p:spPr bwMode="auto">
              <a:xfrm>
                <a:off x="5105400" y="3352800"/>
                <a:ext cx="740937" cy="421237"/>
              </a:xfrm>
              <a:prstGeom prst="rect">
                <a:avLst/>
              </a:prstGeom>
              <a:noFill/>
              <a:ln w="9525">
                <a:noFill/>
                <a:miter lim="800000"/>
                <a:headEnd/>
                <a:tailEnd/>
              </a:ln>
            </p:spPr>
            <p:txBody>
              <a:bodyPr wrap="none">
                <a:spAutoFit/>
              </a:bodyPr>
              <a:lstStyle/>
              <a:p>
                <a:r>
                  <a:rPr lang="en-US" sz="2400" dirty="0">
                    <a:solidFill>
                      <a:srgbClr val="7030A0"/>
                    </a:solidFill>
                    <a:latin typeface="Calibri" pitchFamily="34" charset="0"/>
                  </a:rPr>
                  <a:t>RP</a:t>
                </a:r>
              </a:p>
            </p:txBody>
          </p:sp>
          <p:sp>
            <p:nvSpPr>
              <p:cNvPr id="24" name="TextBox 66"/>
              <p:cNvSpPr txBox="1">
                <a:spLocks noChangeArrowheads="1"/>
              </p:cNvSpPr>
              <p:nvPr/>
            </p:nvSpPr>
            <p:spPr bwMode="auto">
              <a:xfrm>
                <a:off x="5334002" y="4191000"/>
                <a:ext cx="1039175" cy="421237"/>
              </a:xfrm>
              <a:prstGeom prst="rect">
                <a:avLst/>
              </a:prstGeom>
              <a:noFill/>
              <a:ln w="9525">
                <a:noFill/>
                <a:miter lim="800000"/>
                <a:headEnd/>
                <a:tailEnd/>
              </a:ln>
            </p:spPr>
            <p:txBody>
              <a:bodyPr wrap="none">
                <a:spAutoFit/>
              </a:bodyPr>
              <a:lstStyle/>
              <a:p>
                <a:r>
                  <a:rPr lang="en-US" sz="2400">
                    <a:solidFill>
                      <a:srgbClr val="00B050"/>
                    </a:solidFill>
                    <a:latin typeface="Calibri" pitchFamily="34" charset="0"/>
                  </a:rPr>
                  <a:t>Trig.</a:t>
                </a:r>
              </a:p>
            </p:txBody>
          </p:sp>
          <p:cxnSp>
            <p:nvCxnSpPr>
              <p:cNvPr id="25" name="Straight Arrow Connector 24"/>
              <p:cNvCxnSpPr/>
              <p:nvPr/>
            </p:nvCxnSpPr>
            <p:spPr>
              <a:xfrm>
                <a:off x="4616661" y="3649597"/>
                <a:ext cx="740130" cy="705304"/>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sp>
          <p:nvSpPr>
            <p:cNvPr id="10" name="TextBox 52"/>
            <p:cNvSpPr txBox="1">
              <a:spLocks noChangeArrowheads="1"/>
            </p:cNvSpPr>
            <p:nvPr/>
          </p:nvSpPr>
          <p:spPr bwMode="auto">
            <a:xfrm>
              <a:off x="4572000" y="4038600"/>
              <a:ext cx="780429" cy="421237"/>
            </a:xfrm>
            <a:prstGeom prst="rect">
              <a:avLst/>
            </a:prstGeom>
            <a:noFill/>
            <a:ln w="9525">
              <a:noFill/>
              <a:miter lim="800000"/>
              <a:headEnd/>
              <a:tailEnd/>
            </a:ln>
          </p:spPr>
          <p:txBody>
            <a:bodyPr wrap="none">
              <a:spAutoFit/>
            </a:bodyPr>
            <a:lstStyle/>
            <a:p>
              <a:r>
                <a:rPr lang="en-US" sz="2400">
                  <a:latin typeface="Calibri" pitchFamily="34" charset="0"/>
                </a:rPr>
                <a:t>Jet</a:t>
              </a:r>
            </a:p>
          </p:txBody>
        </p:sp>
        <p:sp>
          <p:nvSpPr>
            <p:cNvPr id="11" name="TextBox 53"/>
            <p:cNvSpPr txBox="1">
              <a:spLocks noChangeArrowheads="1"/>
            </p:cNvSpPr>
            <p:nvPr/>
          </p:nvSpPr>
          <p:spPr bwMode="auto">
            <a:xfrm>
              <a:off x="5105400" y="3657601"/>
              <a:ext cx="1277429" cy="421237"/>
            </a:xfrm>
            <a:prstGeom prst="rect">
              <a:avLst/>
            </a:prstGeom>
            <a:noFill/>
            <a:ln w="9525">
              <a:noFill/>
              <a:miter lim="800000"/>
              <a:headEnd/>
              <a:tailEnd/>
            </a:ln>
          </p:spPr>
          <p:txBody>
            <a:bodyPr wrap="none">
              <a:spAutoFit/>
            </a:bodyPr>
            <a:lstStyle/>
            <a:p>
              <a:r>
                <a:rPr lang="en-US" sz="2400">
                  <a:solidFill>
                    <a:srgbClr val="FF0000"/>
                  </a:solidFill>
                  <a:latin typeface="Calibri" pitchFamily="34" charset="0"/>
                </a:rPr>
                <a:t>Ridge</a:t>
              </a:r>
            </a:p>
          </p:txBody>
        </p:sp>
        <p:sp>
          <p:nvSpPr>
            <p:cNvPr id="12" name="TextBox 54"/>
            <p:cNvSpPr txBox="1">
              <a:spLocks noChangeArrowheads="1"/>
            </p:cNvSpPr>
            <p:nvPr/>
          </p:nvSpPr>
          <p:spPr bwMode="auto">
            <a:xfrm>
              <a:off x="2080392" y="4642556"/>
              <a:ext cx="1575199" cy="421237"/>
            </a:xfrm>
            <a:prstGeom prst="rect">
              <a:avLst/>
            </a:prstGeom>
            <a:noFill/>
            <a:ln w="9525">
              <a:noFill/>
              <a:miter lim="800000"/>
              <a:headEnd/>
              <a:tailEnd/>
            </a:ln>
          </p:spPr>
          <p:txBody>
            <a:bodyPr wrap="none">
              <a:spAutoFit/>
            </a:bodyPr>
            <a:lstStyle/>
            <a:p>
              <a:r>
                <a:rPr lang="en-US" sz="2400">
                  <a:solidFill>
                    <a:srgbClr val="0070C0"/>
                  </a:solidFill>
                  <a:latin typeface="Calibri" pitchFamily="34" charset="0"/>
                </a:rPr>
                <a:t>Away 2</a:t>
              </a:r>
            </a:p>
          </p:txBody>
        </p:sp>
        <p:sp>
          <p:nvSpPr>
            <p:cNvPr id="13" name="TextBox 55"/>
            <p:cNvSpPr txBox="1">
              <a:spLocks noChangeArrowheads="1"/>
            </p:cNvSpPr>
            <p:nvPr/>
          </p:nvSpPr>
          <p:spPr bwMode="auto">
            <a:xfrm>
              <a:off x="4876800" y="2666999"/>
              <a:ext cx="1575199" cy="421237"/>
            </a:xfrm>
            <a:prstGeom prst="rect">
              <a:avLst/>
            </a:prstGeom>
            <a:noFill/>
            <a:ln w="9525">
              <a:noFill/>
              <a:miter lim="800000"/>
              <a:headEnd/>
              <a:tailEnd/>
            </a:ln>
          </p:spPr>
          <p:txBody>
            <a:bodyPr wrap="none">
              <a:spAutoFit/>
            </a:bodyPr>
            <a:lstStyle/>
            <a:p>
              <a:r>
                <a:rPr lang="en-US" sz="2400">
                  <a:solidFill>
                    <a:srgbClr val="0070C0"/>
                  </a:solidFill>
                  <a:latin typeface="Calibri" pitchFamily="34" charset="0"/>
                </a:rPr>
                <a:t>Away 1</a:t>
              </a:r>
            </a:p>
          </p:txBody>
        </p:sp>
      </p:grpSp>
      <p:pic>
        <p:nvPicPr>
          <p:cNvPr id="26" name="Picture 3"/>
          <p:cNvPicPr>
            <a:picLocks noChangeAspect="1" noChangeArrowheads="1"/>
          </p:cNvPicPr>
          <p:nvPr/>
        </p:nvPicPr>
        <p:blipFill>
          <a:blip r:embed="rId4" cstate="print"/>
          <a:srcRect/>
          <a:stretch>
            <a:fillRect/>
          </a:stretch>
        </p:blipFill>
        <p:spPr bwMode="auto">
          <a:xfrm>
            <a:off x="457200" y="4419600"/>
            <a:ext cx="1968500" cy="2438400"/>
          </a:xfrm>
          <a:prstGeom prst="rect">
            <a:avLst/>
          </a:prstGeom>
          <a:noFill/>
          <a:ln w="9525">
            <a:noFill/>
            <a:miter lim="800000"/>
            <a:headEnd/>
            <a:tailEnd/>
          </a:ln>
        </p:spPr>
      </p:pic>
      <p:sp>
        <p:nvSpPr>
          <p:cNvPr id="27" name="TextBox 9"/>
          <p:cNvSpPr txBox="1">
            <a:spLocks noChangeArrowheads="1"/>
          </p:cNvSpPr>
          <p:nvPr/>
        </p:nvSpPr>
        <p:spPr bwMode="auto">
          <a:xfrm>
            <a:off x="152400" y="4114800"/>
            <a:ext cx="3213100" cy="369887"/>
          </a:xfrm>
          <a:prstGeom prst="rect">
            <a:avLst/>
          </a:prstGeom>
          <a:noFill/>
          <a:ln w="9525">
            <a:noFill/>
            <a:miter lim="800000"/>
            <a:headEnd/>
            <a:tailEnd/>
          </a:ln>
        </p:spPr>
        <p:txBody>
          <a:bodyPr wrap="none">
            <a:spAutoFit/>
          </a:bodyPr>
          <a:lstStyle/>
          <a:p>
            <a:r>
              <a:rPr lang="en-US" dirty="0" err="1"/>
              <a:t>Jia</a:t>
            </a:r>
            <a:r>
              <a:rPr lang="en-US" dirty="0"/>
              <a:t> et al, PRL 103 (2009) 022301</a:t>
            </a:r>
          </a:p>
        </p:txBody>
      </p:sp>
      <p:sp>
        <p:nvSpPr>
          <p:cNvPr id="52" name="TextBox 51"/>
          <p:cNvSpPr txBox="1"/>
          <p:nvPr/>
        </p:nvSpPr>
        <p:spPr>
          <a:xfrm>
            <a:off x="3200400" y="1143000"/>
            <a:ext cx="5943600" cy="2251065"/>
          </a:xfrm>
          <a:prstGeom prst="rect">
            <a:avLst/>
          </a:prstGeom>
          <a:noFill/>
        </p:spPr>
        <p:txBody>
          <a:bodyPr wrap="square" rtlCol="0">
            <a:spAutoFit/>
          </a:bodyPr>
          <a:lstStyle/>
          <a:p>
            <a:pPr>
              <a:lnSpc>
                <a:spcPct val="150000"/>
              </a:lnSpc>
              <a:buFont typeface="Arial" pitchFamily="34" charset="0"/>
              <a:buChar char="•"/>
            </a:pPr>
            <a:r>
              <a:rPr lang="en-US" sz="2400" dirty="0" smtClean="0"/>
              <a:t> Flow subtracted signal includes jet, ridge, away-side ridge?, and away-side double peak</a:t>
            </a:r>
          </a:p>
          <a:p>
            <a:pPr>
              <a:lnSpc>
                <a:spcPct val="150000"/>
              </a:lnSpc>
              <a:buFont typeface="Arial" pitchFamily="34" charset="0"/>
              <a:buChar char="•"/>
            </a:pPr>
            <a:r>
              <a:rPr lang="en-US" sz="2400" dirty="0" smtClean="0"/>
              <a:t> Need to remove jet to get to ridge; </a:t>
            </a:r>
            <a:r>
              <a:rPr lang="el-GR" sz="2400" dirty="0" smtClean="0"/>
              <a:t>Δη</a:t>
            </a:r>
            <a:r>
              <a:rPr lang="en-US" sz="2400" dirty="0" smtClean="0"/>
              <a:t> &gt; 0.7</a:t>
            </a:r>
          </a:p>
          <a:p>
            <a:pPr>
              <a:lnSpc>
                <a:spcPct val="150000"/>
              </a:lnSpc>
              <a:buFont typeface="Arial" pitchFamily="34" charset="0"/>
              <a:buChar char="•"/>
            </a:pPr>
            <a:r>
              <a:rPr lang="en-US" sz="2400" dirty="0" smtClean="0"/>
              <a:t> Away-side asymmetry</a:t>
            </a:r>
            <a:endParaRPr lang="en-US" sz="2400" dirty="0"/>
          </a:p>
        </p:txBody>
      </p:sp>
      <p:sp>
        <p:nvSpPr>
          <p:cNvPr id="58" name="TextBox 57"/>
          <p:cNvSpPr txBox="1"/>
          <p:nvPr/>
        </p:nvSpPr>
        <p:spPr>
          <a:xfrm>
            <a:off x="2667000" y="4419600"/>
            <a:ext cx="3429000" cy="2308324"/>
          </a:xfrm>
          <a:prstGeom prst="rect">
            <a:avLst/>
          </a:prstGeom>
          <a:noFill/>
        </p:spPr>
        <p:txBody>
          <a:bodyPr wrap="square" rtlCol="0">
            <a:spAutoFit/>
          </a:bodyPr>
          <a:lstStyle/>
          <a:p>
            <a:pPr>
              <a:lnSpc>
                <a:spcPct val="150000"/>
              </a:lnSpc>
              <a:buFont typeface="Arial" pitchFamily="34" charset="0"/>
              <a:buChar char="•"/>
            </a:pPr>
            <a:r>
              <a:rPr lang="en-US" sz="2400" dirty="0" smtClean="0"/>
              <a:t> Fit with 4 Gauss to analyze features</a:t>
            </a:r>
          </a:p>
          <a:p>
            <a:pPr>
              <a:lnSpc>
                <a:spcPct val="150000"/>
              </a:lnSpc>
              <a:buFont typeface="Arial" pitchFamily="34" charset="0"/>
              <a:buChar char="•"/>
            </a:pPr>
            <a:r>
              <a:rPr lang="en-US" sz="2400" dirty="0" smtClean="0"/>
              <a:t> Away-side </a:t>
            </a:r>
            <a:r>
              <a:rPr lang="en-US" sz="2400" dirty="0" err="1" smtClean="0"/>
              <a:t>pathlength</a:t>
            </a:r>
            <a:r>
              <a:rPr lang="en-US" sz="2400" dirty="0" smtClean="0"/>
              <a:t> sensitivity</a:t>
            </a:r>
            <a:endParaRPr lang="en-US" sz="2400" dirty="0"/>
          </a:p>
        </p:txBody>
      </p:sp>
      <p:sp>
        <p:nvSpPr>
          <p:cNvPr id="59" name="TextBox 58"/>
          <p:cNvSpPr txBox="1"/>
          <p:nvPr/>
        </p:nvSpPr>
        <p:spPr>
          <a:xfrm>
            <a:off x="6934200" y="3810000"/>
            <a:ext cx="1295400" cy="400110"/>
          </a:xfrm>
          <a:prstGeom prst="rect">
            <a:avLst/>
          </a:prstGeom>
          <a:solidFill>
            <a:schemeClr val="bg1"/>
          </a:solidFill>
        </p:spPr>
        <p:txBody>
          <a:bodyPr wrap="square" rtlCol="0">
            <a:spAutoFit/>
          </a:bodyPr>
          <a:lstStyle/>
          <a:p>
            <a:endParaRPr lang="en-US" sz="2000" dirty="0"/>
          </a:p>
        </p:txBody>
      </p:sp>
      <p:cxnSp>
        <p:nvCxnSpPr>
          <p:cNvPr id="55" name="Straight Arrow Connector 54"/>
          <p:cNvCxnSpPr/>
          <p:nvPr/>
        </p:nvCxnSpPr>
        <p:spPr>
          <a:xfrm>
            <a:off x="6400801" y="3276600"/>
            <a:ext cx="1828799" cy="68580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52" idx="2"/>
          </p:cNvCxnSpPr>
          <p:nvPr/>
        </p:nvCxnSpPr>
        <p:spPr>
          <a:xfrm rot="16200000" flipH="1">
            <a:off x="6230933" y="3335332"/>
            <a:ext cx="1101735" cy="121920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51" name="Picture 50" descr="variedRidge.gif"/>
          <p:cNvPicPr>
            <a:picLocks noChangeAspect="1"/>
          </p:cNvPicPr>
          <p:nvPr/>
        </p:nvPicPr>
        <p:blipFill>
          <a:blip r:embed="rId5" cstate="print"/>
          <a:srcRect l="32500" t="51533" r="33333"/>
          <a:stretch>
            <a:fillRect/>
          </a:stretch>
        </p:blipFill>
        <p:spPr>
          <a:xfrm>
            <a:off x="6248400" y="3733800"/>
            <a:ext cx="2743200" cy="3124200"/>
          </a:xfrm>
          <a:prstGeom prst="rect">
            <a:avLst/>
          </a:prstGeom>
        </p:spPr>
      </p:pic>
      <p:sp>
        <p:nvSpPr>
          <p:cNvPr id="34" name="TextBox 33"/>
          <p:cNvSpPr txBox="1"/>
          <p:nvPr/>
        </p:nvSpPr>
        <p:spPr>
          <a:xfrm>
            <a:off x="4114800" y="6477000"/>
            <a:ext cx="260931" cy="369332"/>
          </a:xfrm>
          <a:prstGeom prst="rect">
            <a:avLst/>
          </a:prstGeom>
          <a:noFill/>
        </p:spPr>
        <p:txBody>
          <a:bodyPr wrap="square" rtlCol="0">
            <a:spAutoFit/>
          </a:bodyPr>
          <a:lstStyle/>
          <a:p>
            <a:r>
              <a:rPr lang="en-US" dirty="0" smtClean="0"/>
              <a:t>3</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linds(horizontal)">
                                      <p:cBhvr>
                                        <p:cTn id="7" dur="500"/>
                                        <p:tgtEl>
                                          <p:spTgt spid="51"/>
                                        </p:tgtEl>
                                      </p:cBhvr>
                                    </p:animEffect>
                                  </p:childTnLst>
                                </p:cTn>
                              </p:par>
                              <p:par>
                                <p:cTn id="8" presetID="3" presetClass="entr" presetSubtype="1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blinds(horizontal)">
                                      <p:cBhvr>
                                        <p:cTn id="10" dur="500"/>
                                        <p:tgtEl>
                                          <p:spTgt spid="26"/>
                                        </p:tgtEl>
                                      </p:cBhvr>
                                    </p:animEffect>
                                  </p:childTnLst>
                                </p:cTn>
                              </p:par>
                              <p:par>
                                <p:cTn id="11" presetID="3" presetClass="exit" presetSubtype="10" fill="hold" nodeType="withEffect">
                                  <p:stCondLst>
                                    <p:cond delay="0"/>
                                  </p:stCondLst>
                                  <p:childTnLst>
                                    <p:animEffect transition="out" filter="blinds(horizontal)">
                                      <p:cBhvr>
                                        <p:cTn id="12" dur="500"/>
                                        <p:tgtEl>
                                          <p:spTgt spid="55"/>
                                        </p:tgtEl>
                                      </p:cBhvr>
                                    </p:animEffect>
                                    <p:set>
                                      <p:cBhvr>
                                        <p:cTn id="13" dur="1" fill="hold">
                                          <p:stCondLst>
                                            <p:cond delay="499"/>
                                          </p:stCondLst>
                                        </p:cTn>
                                        <p:tgtEl>
                                          <p:spTgt spid="55"/>
                                        </p:tgtEl>
                                        <p:attrNameLst>
                                          <p:attrName>style.visibility</p:attrName>
                                        </p:attrNameLst>
                                      </p:cBhvr>
                                      <p:to>
                                        <p:strVal val="hidden"/>
                                      </p:to>
                                    </p:set>
                                  </p:childTnLst>
                                </p:cTn>
                              </p:par>
                              <p:par>
                                <p:cTn id="14" presetID="3" presetClass="exit" presetSubtype="10" fill="hold" nodeType="withEffect">
                                  <p:stCondLst>
                                    <p:cond delay="0"/>
                                  </p:stCondLst>
                                  <p:childTnLst>
                                    <p:animEffect transition="out" filter="blinds(horizontal)">
                                      <p:cBhvr>
                                        <p:cTn id="15" dur="500"/>
                                        <p:tgtEl>
                                          <p:spTgt spid="54"/>
                                        </p:tgtEl>
                                      </p:cBhvr>
                                    </p:animEffect>
                                    <p:set>
                                      <p:cBhvr>
                                        <p:cTn id="16" dur="1" fill="hold">
                                          <p:stCondLst>
                                            <p:cond delay="499"/>
                                          </p:stCondLst>
                                        </p:cTn>
                                        <p:tgtEl>
                                          <p:spTgt spid="54"/>
                                        </p:tgtEl>
                                        <p:attrNameLst>
                                          <p:attrName>style.visibility</p:attrName>
                                        </p:attrNameLst>
                                      </p:cBhvr>
                                      <p:to>
                                        <p:strVal val="hidden"/>
                                      </p:to>
                                    </p:set>
                                  </p:childTnLst>
                                </p:cTn>
                              </p:par>
                              <p:par>
                                <p:cTn id="17" presetID="3" presetClass="entr" presetSubtype="10" fill="hold" grpId="0" nodeType="withEffect">
                                  <p:stCondLst>
                                    <p:cond delay="0"/>
                                  </p:stCondLst>
                                  <p:childTnLst>
                                    <p:set>
                                      <p:cBhvr>
                                        <p:cTn id="18" dur="1" fill="hold">
                                          <p:stCondLst>
                                            <p:cond delay="0"/>
                                          </p:stCondLst>
                                        </p:cTn>
                                        <p:tgtEl>
                                          <p:spTgt spid="58"/>
                                        </p:tgtEl>
                                        <p:attrNameLst>
                                          <p:attrName>style.visibility</p:attrName>
                                        </p:attrNameLst>
                                      </p:cBhvr>
                                      <p:to>
                                        <p:strVal val="visible"/>
                                      </p:to>
                                    </p:set>
                                    <p:animEffect transition="in" filter="blinds(horizontal)">
                                      <p:cBhvr>
                                        <p:cTn id="19"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descr="4Gaussesnocut.gif"/>
          <p:cNvPicPr>
            <a:picLocks noChangeAspect="1"/>
          </p:cNvPicPr>
          <p:nvPr/>
        </p:nvPicPr>
        <p:blipFill>
          <a:blip r:embed="rId2" cstate="print"/>
          <a:stretch>
            <a:fillRect/>
          </a:stretch>
        </p:blipFill>
        <p:spPr>
          <a:xfrm>
            <a:off x="304800" y="1066800"/>
            <a:ext cx="8839200" cy="4267200"/>
          </a:xfrm>
          <a:prstGeom prst="rect">
            <a:avLst/>
          </a:prstGeom>
        </p:spPr>
      </p:pic>
      <p:sp>
        <p:nvSpPr>
          <p:cNvPr id="5" name="Rectangle 3"/>
          <p:cNvSpPr>
            <a:spLocks noChangeArrowheads="1"/>
          </p:cNvSpPr>
          <p:nvPr/>
        </p:nvSpPr>
        <p:spPr bwMode="auto">
          <a:xfrm>
            <a:off x="0" y="762000"/>
            <a:ext cx="9144000" cy="152400"/>
          </a:xfrm>
          <a:prstGeom prst="rect">
            <a:avLst/>
          </a:prstGeom>
          <a:solidFill>
            <a:srgbClr val="3366FF">
              <a:alpha val="58000"/>
            </a:srgbClr>
          </a:solidFill>
          <a:ln w="9525">
            <a:noFill/>
            <a:miter lim="800000"/>
            <a:headEnd/>
            <a:tailEnd/>
          </a:ln>
        </p:spPr>
        <p:txBody>
          <a:bodyPr wrap="none" anchor="ctr"/>
          <a:lstStyle/>
          <a:p>
            <a:endParaRPr lang="en-US"/>
          </a:p>
        </p:txBody>
      </p:sp>
      <p:sp>
        <p:nvSpPr>
          <p:cNvPr id="8" name="Rectangle 2"/>
          <p:cNvSpPr>
            <a:spLocks noGrp="1" noChangeArrowheads="1"/>
          </p:cNvSpPr>
          <p:nvPr>
            <p:ph type="title"/>
          </p:nvPr>
        </p:nvSpPr>
        <p:spPr>
          <a:xfrm>
            <a:off x="0" y="0"/>
            <a:ext cx="9144000" cy="762000"/>
          </a:xfrm>
          <a:solidFill>
            <a:schemeClr val="tx1">
              <a:lumMod val="50000"/>
              <a:lumOff val="50000"/>
              <a:alpha val="50000"/>
            </a:schemeClr>
          </a:solidFill>
        </p:spPr>
        <p:txBody>
          <a:bodyPr/>
          <a:lstStyle/>
          <a:p>
            <a:r>
              <a:rPr lang="en-US" dirty="0" smtClean="0"/>
              <a:t>4-Gaussian Fits</a:t>
            </a:r>
            <a:endParaRPr lang="en-US" dirty="0"/>
          </a:p>
        </p:txBody>
      </p:sp>
      <p:pic>
        <p:nvPicPr>
          <p:cNvPr id="4" name="Picture 3" descr="purdue-beamer-talk-example.png"/>
          <p:cNvPicPr>
            <a:picLocks noChangeAspect="1"/>
          </p:cNvPicPr>
          <p:nvPr/>
        </p:nvPicPr>
        <p:blipFill>
          <a:blip r:embed="rId3" cstate="print"/>
          <a:srcRect l="23545" t="65520" r="22487" b="9083"/>
          <a:stretch>
            <a:fillRect/>
          </a:stretch>
        </p:blipFill>
        <p:spPr>
          <a:xfrm>
            <a:off x="0" y="0"/>
            <a:ext cx="1295400" cy="457200"/>
          </a:xfrm>
          <a:prstGeom prst="rect">
            <a:avLst/>
          </a:prstGeom>
        </p:spPr>
      </p:pic>
      <p:pic>
        <p:nvPicPr>
          <p:cNvPr id="6" name="Picture 5" descr="purdue-beamer-talk-example.png"/>
          <p:cNvPicPr>
            <a:picLocks noChangeAspect="1"/>
          </p:cNvPicPr>
          <p:nvPr/>
        </p:nvPicPr>
        <p:blipFill>
          <a:blip r:embed="rId3" cstate="print"/>
          <a:srcRect l="23545" t="65520" r="22487" b="9083"/>
          <a:stretch>
            <a:fillRect/>
          </a:stretch>
        </p:blipFill>
        <p:spPr>
          <a:xfrm>
            <a:off x="7848600" y="0"/>
            <a:ext cx="1295400" cy="457200"/>
          </a:xfrm>
          <a:prstGeom prst="rect">
            <a:avLst/>
          </a:prstGeom>
        </p:spPr>
      </p:pic>
      <p:sp>
        <p:nvSpPr>
          <p:cNvPr id="10" name="TextBox 9"/>
          <p:cNvSpPr txBox="1"/>
          <p:nvPr/>
        </p:nvSpPr>
        <p:spPr>
          <a:xfrm>
            <a:off x="1128613" y="5068839"/>
            <a:ext cx="1295898" cy="265161"/>
          </a:xfrm>
          <a:prstGeom prst="rect">
            <a:avLst/>
          </a:prstGeom>
          <a:noFill/>
        </p:spPr>
        <p:txBody>
          <a:bodyPr wrap="none" rtlCol="0">
            <a:spAutoFit/>
          </a:bodyPr>
          <a:lstStyle/>
          <a:p>
            <a:r>
              <a:rPr lang="en-US" dirty="0" smtClean="0">
                <a:latin typeface="Calibri"/>
              </a:rPr>
              <a:t>∆</a:t>
            </a:r>
            <a:r>
              <a:rPr lang="el-GR" dirty="0" smtClean="0">
                <a:latin typeface="Times New Roman"/>
                <a:cs typeface="Times New Roman"/>
              </a:rPr>
              <a:t>φ</a:t>
            </a:r>
            <a:r>
              <a:rPr lang="en-US" dirty="0" smtClean="0"/>
              <a:t> (radians)</a:t>
            </a:r>
            <a:endParaRPr lang="en-US" dirty="0"/>
          </a:p>
        </p:txBody>
      </p:sp>
      <p:sp>
        <p:nvSpPr>
          <p:cNvPr id="11" name="TextBox 10"/>
          <p:cNvSpPr txBox="1"/>
          <p:nvPr/>
        </p:nvSpPr>
        <p:spPr>
          <a:xfrm>
            <a:off x="3998110" y="5068839"/>
            <a:ext cx="1295898" cy="265161"/>
          </a:xfrm>
          <a:prstGeom prst="rect">
            <a:avLst/>
          </a:prstGeom>
          <a:noFill/>
        </p:spPr>
        <p:txBody>
          <a:bodyPr wrap="none" rtlCol="0">
            <a:spAutoFit/>
          </a:bodyPr>
          <a:lstStyle/>
          <a:p>
            <a:r>
              <a:rPr lang="en-US" dirty="0" smtClean="0">
                <a:latin typeface="Calibri"/>
              </a:rPr>
              <a:t>∆</a:t>
            </a:r>
            <a:r>
              <a:rPr lang="el-GR" dirty="0" smtClean="0">
                <a:latin typeface="Times New Roman"/>
                <a:cs typeface="Times New Roman"/>
              </a:rPr>
              <a:t>φ</a:t>
            </a:r>
            <a:r>
              <a:rPr lang="en-US" dirty="0" smtClean="0"/>
              <a:t> (radians)</a:t>
            </a:r>
            <a:endParaRPr lang="en-US" dirty="0"/>
          </a:p>
        </p:txBody>
      </p:sp>
      <p:sp>
        <p:nvSpPr>
          <p:cNvPr id="12" name="TextBox 11"/>
          <p:cNvSpPr txBox="1"/>
          <p:nvPr/>
        </p:nvSpPr>
        <p:spPr>
          <a:xfrm>
            <a:off x="6858000" y="5068839"/>
            <a:ext cx="1295898" cy="265161"/>
          </a:xfrm>
          <a:prstGeom prst="rect">
            <a:avLst/>
          </a:prstGeom>
          <a:noFill/>
        </p:spPr>
        <p:txBody>
          <a:bodyPr wrap="none" rtlCol="0">
            <a:spAutoFit/>
          </a:bodyPr>
          <a:lstStyle/>
          <a:p>
            <a:r>
              <a:rPr lang="en-US" dirty="0" smtClean="0">
                <a:latin typeface="Calibri"/>
              </a:rPr>
              <a:t>∆</a:t>
            </a:r>
            <a:r>
              <a:rPr lang="el-GR" dirty="0" smtClean="0">
                <a:latin typeface="Times New Roman"/>
                <a:cs typeface="Times New Roman"/>
              </a:rPr>
              <a:t>φ</a:t>
            </a:r>
            <a:r>
              <a:rPr lang="en-US" dirty="0" smtClean="0"/>
              <a:t> (radians)</a:t>
            </a:r>
            <a:endParaRPr lang="en-US" dirty="0"/>
          </a:p>
        </p:txBody>
      </p:sp>
      <p:sp>
        <p:nvSpPr>
          <p:cNvPr id="13" name="TextBox 12"/>
          <p:cNvSpPr txBox="1"/>
          <p:nvPr/>
        </p:nvSpPr>
        <p:spPr>
          <a:xfrm>
            <a:off x="1055036" y="2963424"/>
            <a:ext cx="1295898" cy="265161"/>
          </a:xfrm>
          <a:prstGeom prst="rect">
            <a:avLst/>
          </a:prstGeom>
          <a:noFill/>
        </p:spPr>
        <p:txBody>
          <a:bodyPr wrap="none" rtlCol="0">
            <a:spAutoFit/>
          </a:bodyPr>
          <a:lstStyle/>
          <a:p>
            <a:r>
              <a:rPr lang="en-US" dirty="0" smtClean="0">
                <a:latin typeface="Calibri"/>
              </a:rPr>
              <a:t>∆</a:t>
            </a:r>
            <a:r>
              <a:rPr lang="el-GR" dirty="0" smtClean="0">
                <a:latin typeface="Times New Roman"/>
                <a:cs typeface="Times New Roman"/>
              </a:rPr>
              <a:t>φ</a:t>
            </a:r>
            <a:r>
              <a:rPr lang="en-US" dirty="0" smtClean="0"/>
              <a:t> (radians)</a:t>
            </a:r>
            <a:endParaRPr lang="en-US" dirty="0"/>
          </a:p>
        </p:txBody>
      </p:sp>
      <p:sp>
        <p:nvSpPr>
          <p:cNvPr id="14" name="TextBox 13"/>
          <p:cNvSpPr txBox="1"/>
          <p:nvPr/>
        </p:nvSpPr>
        <p:spPr>
          <a:xfrm>
            <a:off x="4038600" y="2963424"/>
            <a:ext cx="1295898" cy="265161"/>
          </a:xfrm>
          <a:prstGeom prst="rect">
            <a:avLst/>
          </a:prstGeom>
          <a:noFill/>
        </p:spPr>
        <p:txBody>
          <a:bodyPr wrap="none" rtlCol="0">
            <a:spAutoFit/>
          </a:bodyPr>
          <a:lstStyle/>
          <a:p>
            <a:r>
              <a:rPr lang="en-US" dirty="0" smtClean="0">
                <a:latin typeface="Calibri"/>
              </a:rPr>
              <a:t>∆</a:t>
            </a:r>
            <a:r>
              <a:rPr lang="el-GR" dirty="0" smtClean="0">
                <a:latin typeface="Times New Roman"/>
                <a:cs typeface="Times New Roman"/>
              </a:rPr>
              <a:t>φ</a:t>
            </a:r>
            <a:r>
              <a:rPr lang="en-US" dirty="0" smtClean="0"/>
              <a:t> (radians)</a:t>
            </a:r>
            <a:endParaRPr lang="en-US" dirty="0"/>
          </a:p>
        </p:txBody>
      </p:sp>
      <p:sp>
        <p:nvSpPr>
          <p:cNvPr id="15" name="TextBox 14"/>
          <p:cNvSpPr txBox="1"/>
          <p:nvPr/>
        </p:nvSpPr>
        <p:spPr>
          <a:xfrm>
            <a:off x="6941185" y="2963424"/>
            <a:ext cx="1295898" cy="265161"/>
          </a:xfrm>
          <a:prstGeom prst="rect">
            <a:avLst/>
          </a:prstGeom>
          <a:noFill/>
        </p:spPr>
        <p:txBody>
          <a:bodyPr wrap="none" rtlCol="0">
            <a:spAutoFit/>
          </a:bodyPr>
          <a:lstStyle/>
          <a:p>
            <a:r>
              <a:rPr lang="en-US" dirty="0" smtClean="0">
                <a:latin typeface="Calibri"/>
              </a:rPr>
              <a:t>∆</a:t>
            </a:r>
            <a:r>
              <a:rPr lang="el-GR" dirty="0" smtClean="0">
                <a:latin typeface="Times New Roman"/>
                <a:cs typeface="Times New Roman"/>
              </a:rPr>
              <a:t>φ</a:t>
            </a:r>
            <a:r>
              <a:rPr lang="en-US" dirty="0" smtClean="0"/>
              <a:t> (radians)</a:t>
            </a:r>
            <a:endParaRPr lang="en-US" dirty="0"/>
          </a:p>
        </p:txBody>
      </p:sp>
      <p:sp>
        <p:nvSpPr>
          <p:cNvPr id="16" name="TextBox 15"/>
          <p:cNvSpPr txBox="1"/>
          <p:nvPr/>
        </p:nvSpPr>
        <p:spPr>
          <a:xfrm>
            <a:off x="6794031" y="3352800"/>
            <a:ext cx="1929265" cy="287258"/>
          </a:xfrm>
          <a:prstGeom prst="rect">
            <a:avLst/>
          </a:prstGeom>
          <a:noFill/>
        </p:spPr>
        <p:txBody>
          <a:bodyPr wrap="none" rtlCol="0">
            <a:spAutoFit/>
          </a:bodyPr>
          <a:lstStyle/>
          <a:p>
            <a:r>
              <a:rPr lang="en-US" sz="2000" dirty="0" smtClean="0">
                <a:solidFill>
                  <a:srgbClr val="FF0000"/>
                </a:solidFill>
              </a:rPr>
              <a:t>Away-side peak 1</a:t>
            </a:r>
            <a:endParaRPr lang="en-US" sz="2000" dirty="0">
              <a:solidFill>
                <a:srgbClr val="FF0000"/>
              </a:solidFill>
            </a:endParaRPr>
          </a:p>
        </p:txBody>
      </p:sp>
      <p:sp>
        <p:nvSpPr>
          <p:cNvPr id="17" name="TextBox 16"/>
          <p:cNvSpPr txBox="1"/>
          <p:nvPr/>
        </p:nvSpPr>
        <p:spPr>
          <a:xfrm>
            <a:off x="838200" y="3352800"/>
            <a:ext cx="1982572" cy="287258"/>
          </a:xfrm>
          <a:prstGeom prst="rect">
            <a:avLst/>
          </a:prstGeom>
          <a:noFill/>
        </p:spPr>
        <p:txBody>
          <a:bodyPr wrap="none" rtlCol="0">
            <a:spAutoFit/>
          </a:bodyPr>
          <a:lstStyle/>
          <a:p>
            <a:r>
              <a:rPr lang="en-US" sz="2000" dirty="0" smtClean="0"/>
              <a:t>Near-side “ridge”</a:t>
            </a:r>
            <a:endParaRPr lang="en-US" sz="2000" dirty="0"/>
          </a:p>
        </p:txBody>
      </p:sp>
      <p:sp>
        <p:nvSpPr>
          <p:cNvPr id="18" name="TextBox 17"/>
          <p:cNvSpPr txBox="1"/>
          <p:nvPr/>
        </p:nvSpPr>
        <p:spPr>
          <a:xfrm>
            <a:off x="3804625" y="3301774"/>
            <a:ext cx="1986575" cy="508226"/>
          </a:xfrm>
          <a:prstGeom prst="rect">
            <a:avLst/>
          </a:prstGeom>
          <a:noFill/>
        </p:spPr>
        <p:txBody>
          <a:bodyPr wrap="square" rtlCol="0">
            <a:spAutoFit/>
          </a:bodyPr>
          <a:lstStyle/>
          <a:p>
            <a:r>
              <a:rPr lang="en-US" sz="2000" dirty="0" smtClean="0"/>
              <a:t>Away-side “ridge” (dashed)</a:t>
            </a:r>
            <a:endParaRPr lang="en-US" sz="2000" dirty="0"/>
          </a:p>
        </p:txBody>
      </p:sp>
      <p:sp>
        <p:nvSpPr>
          <p:cNvPr id="19" name="TextBox 18"/>
          <p:cNvSpPr txBox="1"/>
          <p:nvPr/>
        </p:nvSpPr>
        <p:spPr>
          <a:xfrm>
            <a:off x="7575278" y="1232589"/>
            <a:ext cx="882922" cy="703113"/>
          </a:xfrm>
          <a:prstGeom prst="rect">
            <a:avLst/>
          </a:prstGeom>
          <a:noFill/>
        </p:spPr>
        <p:txBody>
          <a:bodyPr wrap="square" rtlCol="0">
            <a:spAutoFit/>
          </a:bodyPr>
          <a:lstStyle/>
          <a:p>
            <a:r>
              <a:rPr lang="en-US" dirty="0" smtClean="0">
                <a:solidFill>
                  <a:srgbClr val="FF0000"/>
                </a:solidFill>
              </a:rPr>
              <a:t>Data points</a:t>
            </a:r>
            <a:endParaRPr lang="en-US" dirty="0">
              <a:solidFill>
                <a:srgbClr val="FF0000"/>
              </a:solidFill>
            </a:endParaRPr>
          </a:p>
        </p:txBody>
      </p:sp>
      <p:sp>
        <p:nvSpPr>
          <p:cNvPr id="20" name="Isosceles Triangle 19"/>
          <p:cNvSpPr/>
          <p:nvPr/>
        </p:nvSpPr>
        <p:spPr>
          <a:xfrm>
            <a:off x="7483924" y="1406445"/>
            <a:ext cx="97801" cy="109415"/>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1" name="TextBox 20"/>
          <p:cNvSpPr txBox="1"/>
          <p:nvPr/>
        </p:nvSpPr>
        <p:spPr>
          <a:xfrm>
            <a:off x="6794031" y="3581400"/>
            <a:ext cx="1929265" cy="287258"/>
          </a:xfrm>
          <a:prstGeom prst="rect">
            <a:avLst/>
          </a:prstGeom>
          <a:noFill/>
        </p:spPr>
        <p:txBody>
          <a:bodyPr wrap="none" rtlCol="0">
            <a:spAutoFit/>
          </a:bodyPr>
          <a:lstStyle/>
          <a:p>
            <a:r>
              <a:rPr lang="en-US" sz="2000" dirty="0" smtClean="0">
                <a:solidFill>
                  <a:srgbClr val="0070C0"/>
                </a:solidFill>
              </a:rPr>
              <a:t>Away-side peak 2</a:t>
            </a:r>
            <a:endParaRPr lang="en-US" sz="2000" dirty="0">
              <a:solidFill>
                <a:srgbClr val="0070C0"/>
              </a:solidFill>
            </a:endParaRPr>
          </a:p>
        </p:txBody>
      </p:sp>
      <p:sp>
        <p:nvSpPr>
          <p:cNvPr id="22" name="TextBox 21"/>
          <p:cNvSpPr txBox="1"/>
          <p:nvPr/>
        </p:nvSpPr>
        <p:spPr>
          <a:xfrm>
            <a:off x="152400" y="5657671"/>
            <a:ext cx="6324600" cy="1200329"/>
          </a:xfrm>
          <a:prstGeom prst="rect">
            <a:avLst/>
          </a:prstGeom>
          <a:noFill/>
        </p:spPr>
        <p:txBody>
          <a:bodyPr wrap="square" rtlCol="0">
            <a:spAutoFit/>
          </a:bodyPr>
          <a:lstStyle/>
          <a:p>
            <a:pPr>
              <a:lnSpc>
                <a:spcPct val="150000"/>
              </a:lnSpc>
              <a:buFont typeface="Arial" pitchFamily="34" charset="0"/>
              <a:buChar char="•"/>
            </a:pPr>
            <a:r>
              <a:rPr lang="en-US" sz="2400" dirty="0" smtClean="0"/>
              <a:t> 4 Gaussian is a good fit to data ; </a:t>
            </a:r>
            <a:r>
              <a:rPr lang="el-GR" sz="2400" dirty="0" smtClean="0"/>
              <a:t>χ</a:t>
            </a:r>
            <a:r>
              <a:rPr lang="en-US" sz="2400" baseline="30000" dirty="0" smtClean="0"/>
              <a:t>2</a:t>
            </a:r>
            <a:r>
              <a:rPr lang="en-US" sz="2400" dirty="0" smtClean="0"/>
              <a:t> ≈ 1.0 </a:t>
            </a:r>
          </a:p>
          <a:p>
            <a:pPr>
              <a:lnSpc>
                <a:spcPct val="150000"/>
              </a:lnSpc>
              <a:buFont typeface="Arial" pitchFamily="34" charset="0"/>
              <a:buChar char="•"/>
            </a:pPr>
            <a:r>
              <a:rPr lang="en-US" sz="2400" dirty="0" smtClean="0"/>
              <a:t> Possible away-side ridge </a:t>
            </a:r>
            <a:endParaRPr lang="en-US" sz="2400" dirty="0"/>
          </a:p>
        </p:txBody>
      </p:sp>
      <p:sp>
        <p:nvSpPr>
          <p:cNvPr id="23" name="TextBox 22"/>
          <p:cNvSpPr txBox="1"/>
          <p:nvPr/>
        </p:nvSpPr>
        <p:spPr>
          <a:xfrm rot="16200000">
            <a:off x="-729734" y="1948934"/>
            <a:ext cx="1828800" cy="369332"/>
          </a:xfrm>
          <a:prstGeom prst="rect">
            <a:avLst/>
          </a:prstGeom>
          <a:solidFill>
            <a:schemeClr val="bg1"/>
          </a:solidFill>
        </p:spPr>
        <p:txBody>
          <a:bodyPr wrap="square" rtlCol="0">
            <a:spAutoFit/>
          </a:bodyPr>
          <a:lstStyle/>
          <a:p>
            <a:r>
              <a:rPr lang="en-US" dirty="0" smtClean="0"/>
              <a:t>1/</a:t>
            </a:r>
            <a:r>
              <a:rPr lang="en-US" dirty="0" err="1" smtClean="0"/>
              <a:t>N</a:t>
            </a:r>
            <a:r>
              <a:rPr lang="en-US" baseline="-25000" dirty="0" err="1" smtClean="0"/>
              <a:t>trig</a:t>
            </a:r>
            <a:r>
              <a:rPr lang="en-US" dirty="0" err="1" smtClean="0"/>
              <a:t>dNd</a:t>
            </a:r>
            <a:r>
              <a:rPr lang="el-GR" dirty="0" smtClean="0"/>
              <a:t>Δφ</a:t>
            </a:r>
            <a:endParaRPr lang="en-US" dirty="0"/>
          </a:p>
        </p:txBody>
      </p:sp>
      <p:cxnSp>
        <p:nvCxnSpPr>
          <p:cNvPr id="26" name="Straight Arrow Connector 25"/>
          <p:cNvCxnSpPr/>
          <p:nvPr/>
        </p:nvCxnSpPr>
        <p:spPr>
          <a:xfrm>
            <a:off x="2286000" y="990600"/>
            <a:ext cx="57150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762000" y="838200"/>
            <a:ext cx="1447800" cy="369332"/>
          </a:xfrm>
          <a:prstGeom prst="rect">
            <a:avLst/>
          </a:prstGeom>
          <a:noFill/>
        </p:spPr>
        <p:txBody>
          <a:bodyPr wrap="square" rtlCol="0">
            <a:spAutoFit/>
          </a:bodyPr>
          <a:lstStyle/>
          <a:p>
            <a:r>
              <a:rPr lang="el-GR" dirty="0" smtClean="0">
                <a:solidFill>
                  <a:srgbClr val="FF0000"/>
                </a:solidFill>
              </a:rPr>
              <a:t>φ</a:t>
            </a:r>
            <a:r>
              <a:rPr lang="en-US" baseline="-25000" dirty="0" smtClean="0">
                <a:solidFill>
                  <a:srgbClr val="FF0000"/>
                </a:solidFill>
              </a:rPr>
              <a:t>s</a:t>
            </a:r>
            <a:r>
              <a:rPr lang="en-US" dirty="0" smtClean="0">
                <a:solidFill>
                  <a:srgbClr val="FF0000"/>
                </a:solidFill>
              </a:rPr>
              <a:t> – in-plane</a:t>
            </a:r>
            <a:endParaRPr lang="en-US" dirty="0">
              <a:solidFill>
                <a:srgbClr val="FF0000"/>
              </a:solidFill>
            </a:endParaRPr>
          </a:p>
        </p:txBody>
      </p:sp>
      <p:sp>
        <p:nvSpPr>
          <p:cNvPr id="33" name="TextBox 32"/>
          <p:cNvSpPr txBox="1"/>
          <p:nvPr/>
        </p:nvSpPr>
        <p:spPr>
          <a:xfrm>
            <a:off x="6324600" y="5410200"/>
            <a:ext cx="1981200" cy="369332"/>
          </a:xfrm>
          <a:prstGeom prst="rect">
            <a:avLst/>
          </a:prstGeom>
          <a:noFill/>
        </p:spPr>
        <p:txBody>
          <a:bodyPr wrap="square" rtlCol="0">
            <a:spAutoFit/>
          </a:bodyPr>
          <a:lstStyle/>
          <a:p>
            <a:r>
              <a:rPr lang="el-GR" dirty="0" smtClean="0">
                <a:solidFill>
                  <a:srgbClr val="FF0000"/>
                </a:solidFill>
              </a:rPr>
              <a:t>φ</a:t>
            </a:r>
            <a:r>
              <a:rPr lang="en-US" baseline="-25000" dirty="0" smtClean="0">
                <a:solidFill>
                  <a:srgbClr val="FF0000"/>
                </a:solidFill>
              </a:rPr>
              <a:t>s</a:t>
            </a:r>
            <a:r>
              <a:rPr lang="en-US" dirty="0" smtClean="0">
                <a:solidFill>
                  <a:srgbClr val="FF0000"/>
                </a:solidFill>
              </a:rPr>
              <a:t> – out-of-plane</a:t>
            </a:r>
            <a:endParaRPr lang="en-US" dirty="0">
              <a:solidFill>
                <a:srgbClr val="FF0000"/>
              </a:solidFill>
            </a:endParaRPr>
          </a:p>
        </p:txBody>
      </p:sp>
      <p:cxnSp>
        <p:nvCxnSpPr>
          <p:cNvPr id="34" name="Straight Arrow Connector 33"/>
          <p:cNvCxnSpPr/>
          <p:nvPr/>
        </p:nvCxnSpPr>
        <p:spPr>
          <a:xfrm>
            <a:off x="381000" y="5562600"/>
            <a:ext cx="57150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5" name="Text Box 9"/>
          <p:cNvSpPr txBox="1">
            <a:spLocks noChangeArrowheads="1"/>
          </p:cNvSpPr>
          <p:nvPr/>
        </p:nvSpPr>
        <p:spPr bwMode="auto">
          <a:xfrm>
            <a:off x="3886200" y="1066800"/>
            <a:ext cx="2146300" cy="298571"/>
          </a:xfrm>
          <a:prstGeom prst="rect">
            <a:avLst/>
          </a:prstGeom>
          <a:solidFill>
            <a:schemeClr val="bg1"/>
          </a:solidFill>
          <a:ln w="9525" algn="ctr">
            <a:noFill/>
            <a:miter lim="800000"/>
            <a:headEnd/>
            <a:tailEnd/>
          </a:ln>
        </p:spPr>
        <p:txBody>
          <a:bodyPr>
            <a:spAutoFit/>
          </a:bodyPr>
          <a:lstStyle/>
          <a:p>
            <a:pPr algn="ctr">
              <a:spcBef>
                <a:spcPct val="50000"/>
              </a:spcBef>
            </a:pPr>
            <a:r>
              <a:rPr lang="en-US" altLang="zh-CN" sz="2000" b="1" dirty="0">
                <a:solidFill>
                  <a:srgbClr val="CC0000"/>
                </a:solidFill>
                <a:latin typeface="Calibri" pitchFamily="34" charset="0"/>
              </a:rPr>
              <a:t>STAR Preliminary</a:t>
            </a:r>
          </a:p>
        </p:txBody>
      </p:sp>
      <p:sp>
        <p:nvSpPr>
          <p:cNvPr id="28" name="TextBox 27"/>
          <p:cNvSpPr txBox="1"/>
          <p:nvPr/>
        </p:nvSpPr>
        <p:spPr>
          <a:xfrm>
            <a:off x="4114800" y="6477000"/>
            <a:ext cx="260931" cy="369332"/>
          </a:xfrm>
          <a:prstGeom prst="rect">
            <a:avLst/>
          </a:prstGeom>
          <a:noFill/>
        </p:spPr>
        <p:txBody>
          <a:bodyPr wrap="square" rtlCol="0">
            <a:spAutoFit/>
          </a:bodyPr>
          <a:lstStyle/>
          <a:p>
            <a:r>
              <a:rPr lang="en-US" dirty="0" smtClean="0"/>
              <a:t>4</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AwaysideData.gif"/>
          <p:cNvPicPr>
            <a:picLocks noChangeAspect="1"/>
          </p:cNvPicPr>
          <p:nvPr/>
        </p:nvPicPr>
        <p:blipFill>
          <a:blip r:embed="rId2" cstate="print"/>
          <a:stretch>
            <a:fillRect/>
          </a:stretch>
        </p:blipFill>
        <p:spPr>
          <a:xfrm>
            <a:off x="228600" y="914400"/>
            <a:ext cx="8915400" cy="3429000"/>
          </a:xfrm>
          <a:prstGeom prst="rect">
            <a:avLst/>
          </a:prstGeom>
        </p:spPr>
      </p:pic>
      <p:sp>
        <p:nvSpPr>
          <p:cNvPr id="5" name="Rectangle 3"/>
          <p:cNvSpPr>
            <a:spLocks noChangeArrowheads="1"/>
          </p:cNvSpPr>
          <p:nvPr/>
        </p:nvSpPr>
        <p:spPr bwMode="auto">
          <a:xfrm>
            <a:off x="0" y="762000"/>
            <a:ext cx="9144000" cy="152400"/>
          </a:xfrm>
          <a:prstGeom prst="rect">
            <a:avLst/>
          </a:prstGeom>
          <a:solidFill>
            <a:srgbClr val="3366FF">
              <a:alpha val="58000"/>
            </a:srgbClr>
          </a:solidFill>
          <a:ln w="9525">
            <a:noFill/>
            <a:miter lim="800000"/>
            <a:headEnd/>
            <a:tailEnd/>
          </a:ln>
        </p:spPr>
        <p:txBody>
          <a:bodyPr wrap="none" anchor="ctr"/>
          <a:lstStyle/>
          <a:p>
            <a:endParaRPr lang="en-US"/>
          </a:p>
        </p:txBody>
      </p:sp>
      <p:sp>
        <p:nvSpPr>
          <p:cNvPr id="8" name="Rectangle 2"/>
          <p:cNvSpPr>
            <a:spLocks noGrp="1" noChangeArrowheads="1"/>
          </p:cNvSpPr>
          <p:nvPr>
            <p:ph type="title"/>
          </p:nvPr>
        </p:nvSpPr>
        <p:spPr>
          <a:xfrm>
            <a:off x="0" y="0"/>
            <a:ext cx="9144000" cy="762000"/>
          </a:xfrm>
          <a:solidFill>
            <a:schemeClr val="tx1">
              <a:lumMod val="50000"/>
              <a:lumOff val="50000"/>
              <a:alpha val="50000"/>
            </a:schemeClr>
          </a:solidFill>
        </p:spPr>
        <p:txBody>
          <a:bodyPr/>
          <a:lstStyle/>
          <a:p>
            <a:r>
              <a:rPr lang="en-US" dirty="0" smtClean="0"/>
              <a:t>4-Gaussian Data</a:t>
            </a:r>
            <a:endParaRPr lang="en-US" dirty="0"/>
          </a:p>
        </p:txBody>
      </p:sp>
      <p:pic>
        <p:nvPicPr>
          <p:cNvPr id="4" name="Picture 3" descr="purdue-beamer-talk-example.png"/>
          <p:cNvPicPr>
            <a:picLocks noChangeAspect="1"/>
          </p:cNvPicPr>
          <p:nvPr/>
        </p:nvPicPr>
        <p:blipFill>
          <a:blip r:embed="rId3" cstate="print"/>
          <a:srcRect l="23545" t="65520" r="22487" b="9083"/>
          <a:stretch>
            <a:fillRect/>
          </a:stretch>
        </p:blipFill>
        <p:spPr>
          <a:xfrm>
            <a:off x="0" y="0"/>
            <a:ext cx="1295400" cy="457200"/>
          </a:xfrm>
          <a:prstGeom prst="rect">
            <a:avLst/>
          </a:prstGeom>
        </p:spPr>
      </p:pic>
      <p:pic>
        <p:nvPicPr>
          <p:cNvPr id="6" name="Picture 5" descr="purdue-beamer-talk-example.png"/>
          <p:cNvPicPr>
            <a:picLocks noChangeAspect="1"/>
          </p:cNvPicPr>
          <p:nvPr/>
        </p:nvPicPr>
        <p:blipFill>
          <a:blip r:embed="rId3" cstate="print"/>
          <a:srcRect l="23545" t="65520" r="22487" b="9083"/>
          <a:stretch>
            <a:fillRect/>
          </a:stretch>
        </p:blipFill>
        <p:spPr>
          <a:xfrm>
            <a:off x="7848600" y="0"/>
            <a:ext cx="1295400" cy="457200"/>
          </a:xfrm>
          <a:prstGeom prst="rect">
            <a:avLst/>
          </a:prstGeom>
        </p:spPr>
      </p:pic>
      <p:sp>
        <p:nvSpPr>
          <p:cNvPr id="9" name="TextBox 8"/>
          <p:cNvSpPr txBox="1"/>
          <p:nvPr/>
        </p:nvSpPr>
        <p:spPr>
          <a:xfrm>
            <a:off x="304800" y="4549676"/>
            <a:ext cx="8610600" cy="2308324"/>
          </a:xfrm>
          <a:prstGeom prst="rect">
            <a:avLst/>
          </a:prstGeom>
          <a:noFill/>
        </p:spPr>
        <p:txBody>
          <a:bodyPr wrap="square" rtlCol="0">
            <a:spAutoFit/>
          </a:bodyPr>
          <a:lstStyle/>
          <a:p>
            <a:pPr>
              <a:lnSpc>
                <a:spcPct val="150000"/>
              </a:lnSpc>
              <a:buFont typeface="Arial" pitchFamily="34" charset="0"/>
              <a:buChar char="•"/>
            </a:pPr>
            <a:r>
              <a:rPr lang="en-US" sz="2400" dirty="0" smtClean="0"/>
              <a:t> Peak locations reflect Event Plane influence</a:t>
            </a:r>
          </a:p>
          <a:p>
            <a:pPr>
              <a:lnSpc>
                <a:spcPct val="150000"/>
              </a:lnSpc>
              <a:buFont typeface="Arial" pitchFamily="34" charset="0"/>
              <a:buChar char="•"/>
            </a:pPr>
            <a:r>
              <a:rPr lang="en-US" sz="2400" dirty="0" smtClean="0"/>
              <a:t> Away-side peak areas similarity; inconsistent with absorption</a:t>
            </a:r>
          </a:p>
          <a:p>
            <a:pPr>
              <a:lnSpc>
                <a:spcPct val="150000"/>
              </a:lnSpc>
              <a:buFont typeface="Arial" pitchFamily="34" charset="0"/>
              <a:buChar char="•"/>
            </a:pPr>
            <a:r>
              <a:rPr lang="en-US" sz="2400" dirty="0" smtClean="0"/>
              <a:t> Peak width differences may be result of medium interaction showing sensitivity to medium </a:t>
            </a:r>
            <a:r>
              <a:rPr lang="en-US" sz="2400" dirty="0" err="1" smtClean="0"/>
              <a:t>pathlength</a:t>
            </a:r>
            <a:endParaRPr lang="en-US" sz="2400" dirty="0"/>
          </a:p>
        </p:txBody>
      </p:sp>
      <p:sp>
        <p:nvSpPr>
          <p:cNvPr id="10" name="TextBox 10"/>
          <p:cNvSpPr txBox="1">
            <a:spLocks noChangeArrowheads="1"/>
          </p:cNvSpPr>
          <p:nvPr/>
        </p:nvSpPr>
        <p:spPr bwMode="auto">
          <a:xfrm>
            <a:off x="1676400" y="3886200"/>
            <a:ext cx="457200" cy="369332"/>
          </a:xfrm>
          <a:prstGeom prst="rect">
            <a:avLst/>
          </a:prstGeom>
          <a:noFill/>
          <a:ln w="9525">
            <a:noFill/>
            <a:miter lim="800000"/>
            <a:headEnd/>
            <a:tailEnd/>
          </a:ln>
        </p:spPr>
        <p:txBody>
          <a:bodyPr wrap="square">
            <a:spAutoFit/>
          </a:bodyPr>
          <a:lstStyle/>
          <a:p>
            <a:r>
              <a:rPr lang="en-US" dirty="0" err="1">
                <a:latin typeface="Times New Roman" pitchFamily="18" charset="0"/>
                <a:cs typeface="Times New Roman" pitchFamily="18" charset="0"/>
              </a:rPr>
              <a:t>φ</a:t>
            </a:r>
            <a:r>
              <a:rPr lang="en-US" baseline="-25000" dirty="0" err="1">
                <a:latin typeface="Times New Roman" pitchFamily="18" charset="0"/>
                <a:cs typeface="Times New Roman" pitchFamily="18" charset="0"/>
              </a:rPr>
              <a:t>s</a:t>
            </a:r>
            <a:endParaRPr lang="en-US" dirty="0"/>
          </a:p>
        </p:txBody>
      </p:sp>
      <p:sp>
        <p:nvSpPr>
          <p:cNvPr id="11" name="TextBox 10"/>
          <p:cNvSpPr txBox="1">
            <a:spLocks noChangeArrowheads="1"/>
          </p:cNvSpPr>
          <p:nvPr/>
        </p:nvSpPr>
        <p:spPr bwMode="auto">
          <a:xfrm>
            <a:off x="5257800" y="3886200"/>
            <a:ext cx="457200" cy="369332"/>
          </a:xfrm>
          <a:prstGeom prst="rect">
            <a:avLst/>
          </a:prstGeom>
          <a:noFill/>
          <a:ln w="9525">
            <a:noFill/>
            <a:miter lim="800000"/>
            <a:headEnd/>
            <a:tailEnd/>
          </a:ln>
        </p:spPr>
        <p:txBody>
          <a:bodyPr wrap="square">
            <a:spAutoFit/>
          </a:bodyPr>
          <a:lstStyle/>
          <a:p>
            <a:r>
              <a:rPr lang="en-US" dirty="0" err="1">
                <a:latin typeface="Times New Roman" pitchFamily="18" charset="0"/>
                <a:cs typeface="Times New Roman" pitchFamily="18" charset="0"/>
              </a:rPr>
              <a:t>φ</a:t>
            </a:r>
            <a:r>
              <a:rPr lang="en-US" baseline="-25000" dirty="0" err="1">
                <a:latin typeface="Times New Roman" pitchFamily="18" charset="0"/>
                <a:cs typeface="Times New Roman" pitchFamily="18" charset="0"/>
              </a:rPr>
              <a:t>s</a:t>
            </a:r>
            <a:endParaRPr lang="en-US" dirty="0"/>
          </a:p>
        </p:txBody>
      </p:sp>
      <p:sp>
        <p:nvSpPr>
          <p:cNvPr id="12" name="TextBox 10"/>
          <p:cNvSpPr txBox="1">
            <a:spLocks noChangeArrowheads="1"/>
          </p:cNvSpPr>
          <p:nvPr/>
        </p:nvSpPr>
        <p:spPr bwMode="auto">
          <a:xfrm>
            <a:off x="8229600" y="3886200"/>
            <a:ext cx="457200" cy="369332"/>
          </a:xfrm>
          <a:prstGeom prst="rect">
            <a:avLst/>
          </a:prstGeom>
          <a:noFill/>
          <a:ln w="9525">
            <a:noFill/>
            <a:miter lim="800000"/>
            <a:headEnd/>
            <a:tailEnd/>
          </a:ln>
        </p:spPr>
        <p:txBody>
          <a:bodyPr wrap="square">
            <a:spAutoFit/>
          </a:bodyPr>
          <a:lstStyle/>
          <a:p>
            <a:r>
              <a:rPr lang="en-US" dirty="0" err="1">
                <a:latin typeface="Times New Roman" pitchFamily="18" charset="0"/>
                <a:cs typeface="Times New Roman" pitchFamily="18" charset="0"/>
              </a:rPr>
              <a:t>φ</a:t>
            </a:r>
            <a:r>
              <a:rPr lang="en-US" baseline="-25000" dirty="0" err="1">
                <a:latin typeface="Times New Roman" pitchFamily="18" charset="0"/>
                <a:cs typeface="Times New Roman" pitchFamily="18" charset="0"/>
              </a:rPr>
              <a:t>s</a:t>
            </a:r>
            <a:endParaRPr lang="en-US" dirty="0"/>
          </a:p>
        </p:txBody>
      </p:sp>
      <p:sp>
        <p:nvSpPr>
          <p:cNvPr id="14" name="TextBox 13"/>
          <p:cNvSpPr txBox="1"/>
          <p:nvPr/>
        </p:nvSpPr>
        <p:spPr>
          <a:xfrm>
            <a:off x="381000" y="914400"/>
            <a:ext cx="1752600" cy="369332"/>
          </a:xfrm>
          <a:prstGeom prst="rect">
            <a:avLst/>
          </a:prstGeom>
          <a:noFill/>
        </p:spPr>
        <p:txBody>
          <a:bodyPr wrap="square" rtlCol="0">
            <a:spAutoFit/>
          </a:bodyPr>
          <a:lstStyle/>
          <a:p>
            <a:r>
              <a:rPr lang="en-US" dirty="0" smtClean="0"/>
              <a:t>Peak Location</a:t>
            </a:r>
            <a:endParaRPr lang="en-US" dirty="0"/>
          </a:p>
        </p:txBody>
      </p:sp>
      <p:sp>
        <p:nvSpPr>
          <p:cNvPr id="15" name="TextBox 10"/>
          <p:cNvSpPr txBox="1">
            <a:spLocks noChangeArrowheads="1"/>
          </p:cNvSpPr>
          <p:nvPr/>
        </p:nvSpPr>
        <p:spPr bwMode="auto">
          <a:xfrm>
            <a:off x="152400" y="1066800"/>
            <a:ext cx="457200" cy="369332"/>
          </a:xfrm>
          <a:prstGeom prst="rect">
            <a:avLst/>
          </a:prstGeom>
          <a:noFill/>
          <a:ln w="9525">
            <a:noFill/>
            <a:miter lim="800000"/>
            <a:headEnd/>
            <a:tailEnd/>
          </a:ln>
        </p:spPr>
        <p:txBody>
          <a:bodyPr wrap="square">
            <a:spAutoFit/>
          </a:bodyPr>
          <a:lstStyle/>
          <a:p>
            <a:r>
              <a:rPr lang="en-US" dirty="0" smtClean="0">
                <a:latin typeface="Times New Roman" pitchFamily="18" charset="0"/>
                <a:cs typeface="Times New Roman" pitchFamily="18" charset="0"/>
              </a:rPr>
              <a:t>φ</a:t>
            </a:r>
            <a:endParaRPr lang="en-US" dirty="0"/>
          </a:p>
        </p:txBody>
      </p:sp>
      <p:sp>
        <p:nvSpPr>
          <p:cNvPr id="16" name="TextBox 15"/>
          <p:cNvSpPr txBox="1"/>
          <p:nvPr/>
        </p:nvSpPr>
        <p:spPr>
          <a:xfrm>
            <a:off x="3810000" y="914400"/>
            <a:ext cx="1752600" cy="369332"/>
          </a:xfrm>
          <a:prstGeom prst="rect">
            <a:avLst/>
          </a:prstGeom>
          <a:noFill/>
        </p:spPr>
        <p:txBody>
          <a:bodyPr wrap="square" rtlCol="0">
            <a:spAutoFit/>
          </a:bodyPr>
          <a:lstStyle/>
          <a:p>
            <a:r>
              <a:rPr lang="en-US" dirty="0" smtClean="0"/>
              <a:t>Gaussian Areas</a:t>
            </a:r>
            <a:endParaRPr lang="en-US" dirty="0"/>
          </a:p>
        </p:txBody>
      </p:sp>
      <p:sp>
        <p:nvSpPr>
          <p:cNvPr id="17" name="TextBox 16"/>
          <p:cNvSpPr txBox="1"/>
          <p:nvPr/>
        </p:nvSpPr>
        <p:spPr>
          <a:xfrm>
            <a:off x="6858000" y="914400"/>
            <a:ext cx="1752600" cy="369332"/>
          </a:xfrm>
          <a:prstGeom prst="rect">
            <a:avLst/>
          </a:prstGeom>
          <a:noFill/>
        </p:spPr>
        <p:txBody>
          <a:bodyPr wrap="square" rtlCol="0">
            <a:spAutoFit/>
          </a:bodyPr>
          <a:lstStyle/>
          <a:p>
            <a:r>
              <a:rPr lang="en-US" dirty="0" smtClean="0"/>
              <a:t>Gaussian </a:t>
            </a:r>
            <a:r>
              <a:rPr lang="en-US" dirty="0" err="1" smtClean="0"/>
              <a:t>Sigmas</a:t>
            </a:r>
            <a:endParaRPr lang="en-US" dirty="0"/>
          </a:p>
        </p:txBody>
      </p:sp>
      <p:sp>
        <p:nvSpPr>
          <p:cNvPr id="19" name="Text Box 9"/>
          <p:cNvSpPr txBox="1">
            <a:spLocks noChangeArrowheads="1"/>
          </p:cNvSpPr>
          <p:nvPr/>
        </p:nvSpPr>
        <p:spPr bwMode="auto">
          <a:xfrm>
            <a:off x="914400" y="1676400"/>
            <a:ext cx="2146300" cy="298571"/>
          </a:xfrm>
          <a:prstGeom prst="rect">
            <a:avLst/>
          </a:prstGeom>
          <a:solidFill>
            <a:schemeClr val="bg1"/>
          </a:solidFill>
          <a:ln w="9525" algn="ctr">
            <a:noFill/>
            <a:miter lim="800000"/>
            <a:headEnd/>
            <a:tailEnd/>
          </a:ln>
        </p:spPr>
        <p:txBody>
          <a:bodyPr>
            <a:spAutoFit/>
          </a:bodyPr>
          <a:lstStyle/>
          <a:p>
            <a:pPr algn="ctr">
              <a:spcBef>
                <a:spcPct val="50000"/>
              </a:spcBef>
            </a:pPr>
            <a:r>
              <a:rPr lang="en-US" altLang="zh-CN" sz="2000" b="1" dirty="0">
                <a:solidFill>
                  <a:srgbClr val="CC0000"/>
                </a:solidFill>
                <a:latin typeface="Calibri" pitchFamily="34" charset="0"/>
              </a:rPr>
              <a:t>STAR Preliminary</a:t>
            </a:r>
          </a:p>
        </p:txBody>
      </p:sp>
      <p:sp>
        <p:nvSpPr>
          <p:cNvPr id="20" name="TextBox 19"/>
          <p:cNvSpPr txBox="1"/>
          <p:nvPr/>
        </p:nvSpPr>
        <p:spPr>
          <a:xfrm>
            <a:off x="8458200" y="6324600"/>
            <a:ext cx="260931" cy="369332"/>
          </a:xfrm>
          <a:prstGeom prst="rect">
            <a:avLst/>
          </a:prstGeom>
          <a:noFill/>
        </p:spPr>
        <p:txBody>
          <a:bodyPr wrap="square" rtlCol="0">
            <a:spAutoFit/>
          </a:bodyPr>
          <a:lstStyle/>
          <a:p>
            <a:r>
              <a:rPr lang="en-US" dirty="0" smtClean="0"/>
              <a:t>5</a:t>
            </a:r>
            <a:endParaRPr lang="en-US" dirty="0"/>
          </a:p>
        </p:txBody>
      </p:sp>
      <p:sp>
        <p:nvSpPr>
          <p:cNvPr id="21" name="TextBox 20"/>
          <p:cNvSpPr txBox="1"/>
          <p:nvPr/>
        </p:nvSpPr>
        <p:spPr>
          <a:xfrm>
            <a:off x="228600" y="4267200"/>
            <a:ext cx="8610600" cy="400110"/>
          </a:xfrm>
          <a:prstGeom prst="rect">
            <a:avLst/>
          </a:prstGeom>
          <a:noFill/>
        </p:spPr>
        <p:txBody>
          <a:bodyPr wrap="square" rtlCol="0">
            <a:spAutoFit/>
          </a:bodyPr>
          <a:lstStyle/>
          <a:p>
            <a:r>
              <a:rPr lang="en-US" sz="2000" b="1" dirty="0" smtClean="0"/>
              <a:t>Near-side Ridge 	    </a:t>
            </a:r>
            <a:r>
              <a:rPr lang="en-US" sz="2000" i="1" dirty="0" smtClean="0"/>
              <a:t>Away-side Ridge</a:t>
            </a:r>
            <a:r>
              <a:rPr lang="en-US" sz="2000" b="1" dirty="0" smtClean="0"/>
              <a:t>	</a:t>
            </a:r>
            <a:r>
              <a:rPr lang="en-US" sz="2000" b="1" dirty="0" smtClean="0">
                <a:solidFill>
                  <a:srgbClr val="FF0000"/>
                </a:solidFill>
              </a:rPr>
              <a:t>Away-side 1	</a:t>
            </a:r>
            <a:r>
              <a:rPr lang="en-US" sz="2000" b="1" dirty="0" smtClean="0">
                <a:solidFill>
                  <a:srgbClr val="0070C0"/>
                </a:solidFill>
              </a:rPr>
              <a:t>Away-side 2</a:t>
            </a:r>
            <a:endParaRPr lang="en-US" sz="2000" b="1" dirty="0">
              <a:solidFill>
                <a:srgbClr val="0070C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p:cNvSpPr txBox="1"/>
          <p:nvPr/>
        </p:nvSpPr>
        <p:spPr>
          <a:xfrm>
            <a:off x="6324600" y="4419600"/>
            <a:ext cx="2819400" cy="1477328"/>
          </a:xfrm>
          <a:prstGeom prst="rect">
            <a:avLst/>
          </a:prstGeom>
          <a:noFill/>
        </p:spPr>
        <p:txBody>
          <a:bodyPr wrap="square" rtlCol="0">
            <a:spAutoFit/>
          </a:bodyPr>
          <a:lstStyle/>
          <a:p>
            <a:r>
              <a:rPr lang="en-US" b="1" dirty="0" smtClean="0"/>
              <a:t>v</a:t>
            </a:r>
            <a:r>
              <a:rPr lang="en-US" b="1" baseline="-25000" dirty="0" smtClean="0"/>
              <a:t>3</a:t>
            </a:r>
            <a:r>
              <a:rPr lang="en-US" b="1" dirty="0" smtClean="0"/>
              <a:t> estimates from</a:t>
            </a:r>
          </a:p>
          <a:p>
            <a:r>
              <a:rPr lang="en-US" dirty="0" smtClean="0"/>
              <a:t>AMPT – Phys. Rev. C 81,     	054905 (2010)</a:t>
            </a:r>
          </a:p>
          <a:p>
            <a:r>
              <a:rPr lang="en-US" dirty="0" err="1" smtClean="0"/>
              <a:t>UrQMD</a:t>
            </a:r>
            <a:r>
              <a:rPr lang="en-US" dirty="0" smtClean="0"/>
              <a:t> - </a:t>
            </a:r>
            <a:r>
              <a:rPr lang="en-US" dirty="0" smtClean="0">
                <a:hlinkClick r:id="rId2"/>
              </a:rPr>
              <a:t>arXiv:1008.0625</a:t>
            </a:r>
            <a:endParaRPr lang="en-US" dirty="0" smtClean="0"/>
          </a:p>
          <a:p>
            <a:r>
              <a:rPr lang="en-US" dirty="0" smtClean="0"/>
              <a:t>STAR data- </a:t>
            </a:r>
            <a:r>
              <a:rPr lang="en-US" dirty="0" smtClean="0">
                <a:hlinkClick r:id="rId3"/>
              </a:rPr>
              <a:t>arXiv:0806.0513</a:t>
            </a:r>
            <a:endParaRPr lang="en-US" dirty="0"/>
          </a:p>
        </p:txBody>
      </p:sp>
      <p:sp>
        <p:nvSpPr>
          <p:cNvPr id="31" name="TextBox 30"/>
          <p:cNvSpPr txBox="1"/>
          <p:nvPr/>
        </p:nvSpPr>
        <p:spPr>
          <a:xfrm>
            <a:off x="0" y="3581400"/>
            <a:ext cx="9144000" cy="3416320"/>
          </a:xfrm>
          <a:prstGeom prst="rect">
            <a:avLst/>
          </a:prstGeom>
          <a:noFill/>
        </p:spPr>
        <p:txBody>
          <a:bodyPr wrap="square" rtlCol="0">
            <a:spAutoFit/>
          </a:bodyPr>
          <a:lstStyle/>
          <a:p>
            <a:r>
              <a:rPr lang="en-US" sz="2400" dirty="0" smtClean="0"/>
              <a:t>Raw </a:t>
            </a:r>
            <a:r>
              <a:rPr lang="en-US" sz="2400" dirty="0" err="1" smtClean="0"/>
              <a:t>Dihadron</a:t>
            </a:r>
            <a:r>
              <a:rPr lang="en-US" sz="2400" dirty="0" smtClean="0"/>
              <a:t> Correlation  	</a:t>
            </a:r>
            <a:r>
              <a:rPr lang="en-US" sz="2400" dirty="0" smtClean="0">
                <a:solidFill>
                  <a:srgbClr val="FF0000"/>
                </a:solidFill>
              </a:rPr>
              <a:t>v</a:t>
            </a:r>
            <a:r>
              <a:rPr lang="en-US" sz="2400" baseline="-25000" dirty="0" smtClean="0">
                <a:solidFill>
                  <a:srgbClr val="FF0000"/>
                </a:solidFill>
              </a:rPr>
              <a:t>2 </a:t>
            </a:r>
            <a:r>
              <a:rPr lang="en-US" sz="2400" dirty="0" smtClean="0">
                <a:solidFill>
                  <a:srgbClr val="FF0000"/>
                </a:solidFill>
              </a:rPr>
              <a:t>&amp; v</a:t>
            </a:r>
            <a:r>
              <a:rPr lang="en-US" sz="2400" baseline="-25000" dirty="0" smtClean="0">
                <a:solidFill>
                  <a:srgbClr val="FF0000"/>
                </a:solidFill>
              </a:rPr>
              <a:t>4</a:t>
            </a:r>
            <a:r>
              <a:rPr lang="en-US" sz="2400" dirty="0" smtClean="0">
                <a:solidFill>
                  <a:srgbClr val="FF0000"/>
                </a:solidFill>
              </a:rPr>
              <a:t> background 	</a:t>
            </a:r>
            <a:r>
              <a:rPr lang="en-US" sz="2400" dirty="0" smtClean="0">
                <a:solidFill>
                  <a:schemeClr val="tx2"/>
                </a:solidFill>
              </a:rPr>
              <a:t>v</a:t>
            </a:r>
            <a:r>
              <a:rPr lang="en-US" sz="2400" baseline="-25000" dirty="0" smtClean="0">
                <a:solidFill>
                  <a:schemeClr val="tx2"/>
                </a:solidFill>
              </a:rPr>
              <a:t>3</a:t>
            </a:r>
            <a:r>
              <a:rPr lang="en-US" sz="2400" dirty="0" smtClean="0">
                <a:solidFill>
                  <a:schemeClr val="tx2"/>
                </a:solidFill>
              </a:rPr>
              <a:t> background</a:t>
            </a:r>
          </a:p>
          <a:p>
            <a:r>
              <a:rPr lang="en-US" sz="2400" dirty="0" smtClean="0">
                <a:solidFill>
                  <a:schemeClr val="tx2"/>
                </a:solidFill>
              </a:rPr>
              <a:t>		</a:t>
            </a:r>
            <a:r>
              <a:rPr lang="en-US" sz="2400" dirty="0" smtClean="0">
                <a:solidFill>
                  <a:srgbClr val="00B050"/>
                </a:solidFill>
              </a:rPr>
              <a:t>All inclusive Background</a:t>
            </a:r>
          </a:p>
          <a:p>
            <a:endParaRPr lang="en-US" sz="2400" dirty="0" smtClean="0">
              <a:solidFill>
                <a:schemeClr val="accent3"/>
              </a:solidFill>
            </a:endParaRPr>
          </a:p>
          <a:p>
            <a:pPr>
              <a:lnSpc>
                <a:spcPct val="150000"/>
              </a:lnSpc>
              <a:buFont typeface="Arial" pitchFamily="34" charset="0"/>
              <a:buChar char="•"/>
            </a:pPr>
            <a:r>
              <a:rPr lang="en-US" sz="2400" dirty="0" smtClean="0"/>
              <a:t> v</a:t>
            </a:r>
            <a:r>
              <a:rPr lang="en-US" sz="2400" baseline="-25000" dirty="0" smtClean="0"/>
              <a:t>3</a:t>
            </a:r>
            <a:r>
              <a:rPr lang="en-US" sz="2400" dirty="0" smtClean="0"/>
              <a:t> inclusion has very little effect on Background</a:t>
            </a:r>
          </a:p>
          <a:p>
            <a:pPr>
              <a:lnSpc>
                <a:spcPct val="150000"/>
              </a:lnSpc>
              <a:buFont typeface="Arial" pitchFamily="34" charset="0"/>
              <a:buChar char="•"/>
            </a:pPr>
            <a:r>
              <a:rPr lang="en-US" sz="2400" dirty="0" smtClean="0"/>
              <a:t> v</a:t>
            </a:r>
            <a:r>
              <a:rPr lang="en-US" sz="2400" baseline="-25000" dirty="0" smtClean="0"/>
              <a:t>2</a:t>
            </a:r>
            <a:r>
              <a:rPr lang="en-US" sz="2400" dirty="0" smtClean="0"/>
              <a:t> &amp; v</a:t>
            </a:r>
            <a:r>
              <a:rPr lang="en-US" sz="2400" baseline="-25000" dirty="0" smtClean="0"/>
              <a:t>4</a:t>
            </a:r>
            <a:r>
              <a:rPr lang="en-US" sz="2400" dirty="0" smtClean="0"/>
              <a:t> from calculation</a:t>
            </a:r>
          </a:p>
          <a:p>
            <a:pPr>
              <a:lnSpc>
                <a:spcPct val="150000"/>
              </a:lnSpc>
              <a:buFont typeface="Arial" pitchFamily="34" charset="0"/>
              <a:buChar char="•"/>
            </a:pPr>
            <a:r>
              <a:rPr lang="en-US" sz="2400" dirty="0" smtClean="0"/>
              <a:t> Theorized that away side peak and dip at 1 radian could change ZYAM and create away-side double peak</a:t>
            </a:r>
          </a:p>
        </p:txBody>
      </p:sp>
      <p:sp>
        <p:nvSpPr>
          <p:cNvPr id="5" name="Rectangle 3"/>
          <p:cNvSpPr>
            <a:spLocks noChangeArrowheads="1"/>
          </p:cNvSpPr>
          <p:nvPr/>
        </p:nvSpPr>
        <p:spPr bwMode="auto">
          <a:xfrm>
            <a:off x="0" y="762000"/>
            <a:ext cx="9144000" cy="152400"/>
          </a:xfrm>
          <a:prstGeom prst="rect">
            <a:avLst/>
          </a:prstGeom>
          <a:solidFill>
            <a:srgbClr val="3366FF">
              <a:alpha val="58000"/>
            </a:srgbClr>
          </a:solidFill>
          <a:ln w="9525">
            <a:noFill/>
            <a:miter lim="800000"/>
            <a:headEnd/>
            <a:tailEnd/>
          </a:ln>
        </p:spPr>
        <p:txBody>
          <a:bodyPr wrap="none" anchor="ctr"/>
          <a:lstStyle/>
          <a:p>
            <a:endParaRPr lang="en-US"/>
          </a:p>
        </p:txBody>
      </p:sp>
      <p:sp>
        <p:nvSpPr>
          <p:cNvPr id="8" name="Rectangle 2"/>
          <p:cNvSpPr>
            <a:spLocks noGrp="1" noChangeArrowheads="1"/>
          </p:cNvSpPr>
          <p:nvPr>
            <p:ph type="title"/>
          </p:nvPr>
        </p:nvSpPr>
        <p:spPr>
          <a:xfrm>
            <a:off x="0" y="0"/>
            <a:ext cx="9144000" cy="762000"/>
          </a:xfrm>
          <a:solidFill>
            <a:schemeClr val="tx1">
              <a:lumMod val="50000"/>
              <a:lumOff val="50000"/>
              <a:alpha val="50000"/>
            </a:schemeClr>
          </a:solidFill>
        </p:spPr>
        <p:txBody>
          <a:bodyPr/>
          <a:lstStyle/>
          <a:p>
            <a:r>
              <a:rPr lang="en-US" dirty="0" smtClean="0"/>
              <a:t>v</a:t>
            </a:r>
            <a:r>
              <a:rPr lang="en-US" baseline="-25000" dirty="0" smtClean="0"/>
              <a:t>3</a:t>
            </a:r>
            <a:r>
              <a:rPr lang="en-US" dirty="0" smtClean="0"/>
              <a:t> Estimation</a:t>
            </a:r>
            <a:endParaRPr lang="en-US" dirty="0"/>
          </a:p>
        </p:txBody>
      </p:sp>
      <p:pic>
        <p:nvPicPr>
          <p:cNvPr id="4" name="Picture 3" descr="purdue-beamer-talk-example.png"/>
          <p:cNvPicPr>
            <a:picLocks noChangeAspect="1"/>
          </p:cNvPicPr>
          <p:nvPr/>
        </p:nvPicPr>
        <p:blipFill>
          <a:blip r:embed="rId4" cstate="print"/>
          <a:srcRect l="23545" t="65520" r="22487" b="9083"/>
          <a:stretch>
            <a:fillRect/>
          </a:stretch>
        </p:blipFill>
        <p:spPr>
          <a:xfrm>
            <a:off x="0" y="0"/>
            <a:ext cx="1295400" cy="457200"/>
          </a:xfrm>
          <a:prstGeom prst="rect">
            <a:avLst/>
          </a:prstGeom>
        </p:spPr>
      </p:pic>
      <p:pic>
        <p:nvPicPr>
          <p:cNvPr id="6" name="Picture 5" descr="purdue-beamer-talk-example.png"/>
          <p:cNvPicPr>
            <a:picLocks noChangeAspect="1"/>
          </p:cNvPicPr>
          <p:nvPr/>
        </p:nvPicPr>
        <p:blipFill>
          <a:blip r:embed="rId4" cstate="print"/>
          <a:srcRect l="23545" t="65520" r="22487" b="9083"/>
          <a:stretch>
            <a:fillRect/>
          </a:stretch>
        </p:blipFill>
        <p:spPr>
          <a:xfrm>
            <a:off x="7848600" y="0"/>
            <a:ext cx="1295400" cy="457200"/>
          </a:xfrm>
          <a:prstGeom prst="rect">
            <a:avLst/>
          </a:prstGeom>
        </p:spPr>
      </p:pic>
      <p:grpSp>
        <p:nvGrpSpPr>
          <p:cNvPr id="29" name="Group 28"/>
          <p:cNvGrpSpPr/>
          <p:nvPr/>
        </p:nvGrpSpPr>
        <p:grpSpPr>
          <a:xfrm>
            <a:off x="0" y="914400"/>
            <a:ext cx="9144000" cy="2579132"/>
            <a:chOff x="0" y="914400"/>
            <a:chExt cx="9144000" cy="2579132"/>
          </a:xfrm>
        </p:grpSpPr>
        <p:pic>
          <p:nvPicPr>
            <p:cNvPr id="11" name="Picture 10" descr="Rawv2.gif"/>
            <p:cNvPicPr>
              <a:picLocks noChangeAspect="1"/>
            </p:cNvPicPr>
            <p:nvPr/>
          </p:nvPicPr>
          <p:blipFill>
            <a:blip r:embed="rId5" cstate="print"/>
            <a:stretch>
              <a:fillRect/>
            </a:stretch>
          </p:blipFill>
          <p:spPr>
            <a:xfrm>
              <a:off x="381000" y="914400"/>
              <a:ext cx="8763000" cy="2572546"/>
            </a:xfrm>
            <a:prstGeom prst="rect">
              <a:avLst/>
            </a:prstGeom>
          </p:spPr>
        </p:pic>
        <p:sp>
          <p:nvSpPr>
            <p:cNvPr id="14" name="TextBox 10"/>
            <p:cNvSpPr txBox="1">
              <a:spLocks noChangeArrowheads="1"/>
            </p:cNvSpPr>
            <p:nvPr/>
          </p:nvSpPr>
          <p:spPr bwMode="auto">
            <a:xfrm>
              <a:off x="1295400" y="3124200"/>
              <a:ext cx="304800" cy="369332"/>
            </a:xfrm>
            <a:prstGeom prst="rect">
              <a:avLst/>
            </a:prstGeom>
            <a:noFill/>
            <a:ln w="9525">
              <a:noFill/>
              <a:miter lim="800000"/>
              <a:headEnd/>
              <a:tailEnd/>
            </a:ln>
          </p:spPr>
          <p:txBody>
            <a:bodyPr wrap="square">
              <a:spAutoFit/>
            </a:bodyPr>
            <a:lstStyle/>
            <a:p>
              <a:r>
                <a:rPr lang="en-US" dirty="0" smtClean="0">
                  <a:latin typeface="Times New Roman" pitchFamily="18" charset="0"/>
                  <a:cs typeface="Times New Roman" pitchFamily="18" charset="0"/>
                </a:rPr>
                <a:t>φ</a:t>
              </a:r>
              <a:endParaRPr lang="en-US" dirty="0"/>
            </a:p>
          </p:txBody>
        </p:sp>
        <p:sp>
          <p:nvSpPr>
            <p:cNvPr id="15" name="TextBox 10"/>
            <p:cNvSpPr txBox="1">
              <a:spLocks noChangeArrowheads="1"/>
            </p:cNvSpPr>
            <p:nvPr/>
          </p:nvSpPr>
          <p:spPr bwMode="auto">
            <a:xfrm>
              <a:off x="2743200" y="3124200"/>
              <a:ext cx="304800" cy="369332"/>
            </a:xfrm>
            <a:prstGeom prst="rect">
              <a:avLst/>
            </a:prstGeom>
            <a:noFill/>
            <a:ln w="9525">
              <a:noFill/>
              <a:miter lim="800000"/>
              <a:headEnd/>
              <a:tailEnd/>
            </a:ln>
          </p:spPr>
          <p:txBody>
            <a:bodyPr wrap="square">
              <a:spAutoFit/>
            </a:bodyPr>
            <a:lstStyle/>
            <a:p>
              <a:r>
                <a:rPr lang="en-US" dirty="0" smtClean="0">
                  <a:latin typeface="Times New Roman" pitchFamily="18" charset="0"/>
                  <a:cs typeface="Times New Roman" pitchFamily="18" charset="0"/>
                </a:rPr>
                <a:t>φ</a:t>
              </a:r>
              <a:endParaRPr lang="en-US" dirty="0"/>
            </a:p>
          </p:txBody>
        </p:sp>
        <p:sp>
          <p:nvSpPr>
            <p:cNvPr id="16" name="TextBox 10"/>
            <p:cNvSpPr txBox="1">
              <a:spLocks noChangeArrowheads="1"/>
            </p:cNvSpPr>
            <p:nvPr/>
          </p:nvSpPr>
          <p:spPr bwMode="auto">
            <a:xfrm>
              <a:off x="4267200" y="3124200"/>
              <a:ext cx="304800" cy="369332"/>
            </a:xfrm>
            <a:prstGeom prst="rect">
              <a:avLst/>
            </a:prstGeom>
            <a:noFill/>
            <a:ln w="9525">
              <a:noFill/>
              <a:miter lim="800000"/>
              <a:headEnd/>
              <a:tailEnd/>
            </a:ln>
          </p:spPr>
          <p:txBody>
            <a:bodyPr wrap="square">
              <a:spAutoFit/>
            </a:bodyPr>
            <a:lstStyle/>
            <a:p>
              <a:r>
                <a:rPr lang="en-US" dirty="0" smtClean="0">
                  <a:latin typeface="Times New Roman" pitchFamily="18" charset="0"/>
                  <a:cs typeface="Times New Roman" pitchFamily="18" charset="0"/>
                </a:rPr>
                <a:t>φ</a:t>
              </a:r>
              <a:endParaRPr lang="en-US" dirty="0"/>
            </a:p>
          </p:txBody>
        </p:sp>
        <p:sp>
          <p:nvSpPr>
            <p:cNvPr id="17" name="TextBox 10"/>
            <p:cNvSpPr txBox="1">
              <a:spLocks noChangeArrowheads="1"/>
            </p:cNvSpPr>
            <p:nvPr/>
          </p:nvSpPr>
          <p:spPr bwMode="auto">
            <a:xfrm>
              <a:off x="5715000" y="3124200"/>
              <a:ext cx="304800" cy="369332"/>
            </a:xfrm>
            <a:prstGeom prst="rect">
              <a:avLst/>
            </a:prstGeom>
            <a:noFill/>
            <a:ln w="9525">
              <a:noFill/>
              <a:miter lim="800000"/>
              <a:headEnd/>
              <a:tailEnd/>
            </a:ln>
          </p:spPr>
          <p:txBody>
            <a:bodyPr wrap="square">
              <a:spAutoFit/>
            </a:bodyPr>
            <a:lstStyle/>
            <a:p>
              <a:r>
                <a:rPr lang="en-US" dirty="0" smtClean="0">
                  <a:latin typeface="Times New Roman" pitchFamily="18" charset="0"/>
                  <a:cs typeface="Times New Roman" pitchFamily="18" charset="0"/>
                </a:rPr>
                <a:t>φ</a:t>
              </a:r>
              <a:endParaRPr lang="en-US" dirty="0"/>
            </a:p>
          </p:txBody>
        </p:sp>
        <p:sp>
          <p:nvSpPr>
            <p:cNvPr id="18" name="TextBox 10"/>
            <p:cNvSpPr txBox="1">
              <a:spLocks noChangeArrowheads="1"/>
            </p:cNvSpPr>
            <p:nvPr/>
          </p:nvSpPr>
          <p:spPr bwMode="auto">
            <a:xfrm>
              <a:off x="7162800" y="3124200"/>
              <a:ext cx="457200" cy="369332"/>
            </a:xfrm>
            <a:prstGeom prst="rect">
              <a:avLst/>
            </a:prstGeom>
            <a:noFill/>
            <a:ln w="9525">
              <a:noFill/>
              <a:miter lim="800000"/>
              <a:headEnd/>
              <a:tailEnd/>
            </a:ln>
          </p:spPr>
          <p:txBody>
            <a:bodyPr wrap="square">
              <a:spAutoFit/>
            </a:bodyPr>
            <a:lstStyle/>
            <a:p>
              <a:r>
                <a:rPr lang="en-US" dirty="0" smtClean="0">
                  <a:latin typeface="Times New Roman" pitchFamily="18" charset="0"/>
                  <a:cs typeface="Times New Roman" pitchFamily="18" charset="0"/>
                </a:rPr>
                <a:t>φ</a:t>
              </a:r>
              <a:endParaRPr lang="en-US" dirty="0"/>
            </a:p>
          </p:txBody>
        </p:sp>
        <p:sp>
          <p:nvSpPr>
            <p:cNvPr id="19" name="TextBox 10"/>
            <p:cNvSpPr txBox="1">
              <a:spLocks noChangeArrowheads="1"/>
            </p:cNvSpPr>
            <p:nvPr/>
          </p:nvSpPr>
          <p:spPr bwMode="auto">
            <a:xfrm>
              <a:off x="8610600" y="3124200"/>
              <a:ext cx="457200" cy="369332"/>
            </a:xfrm>
            <a:prstGeom prst="rect">
              <a:avLst/>
            </a:prstGeom>
            <a:noFill/>
            <a:ln w="9525">
              <a:noFill/>
              <a:miter lim="800000"/>
              <a:headEnd/>
              <a:tailEnd/>
            </a:ln>
          </p:spPr>
          <p:txBody>
            <a:bodyPr wrap="square">
              <a:spAutoFit/>
            </a:bodyPr>
            <a:lstStyle/>
            <a:p>
              <a:r>
                <a:rPr lang="en-US" dirty="0" smtClean="0">
                  <a:latin typeface="Times New Roman" pitchFamily="18" charset="0"/>
                  <a:cs typeface="Times New Roman" pitchFamily="18" charset="0"/>
                </a:rPr>
                <a:t>φ</a:t>
              </a:r>
              <a:endParaRPr lang="en-US" dirty="0"/>
            </a:p>
          </p:txBody>
        </p:sp>
        <p:sp>
          <p:nvSpPr>
            <p:cNvPr id="20" name="TextBox 19"/>
            <p:cNvSpPr txBox="1"/>
            <p:nvPr/>
          </p:nvSpPr>
          <p:spPr>
            <a:xfrm rot="16200000">
              <a:off x="-729734" y="1948934"/>
              <a:ext cx="1828800" cy="369332"/>
            </a:xfrm>
            <a:prstGeom prst="rect">
              <a:avLst/>
            </a:prstGeom>
            <a:solidFill>
              <a:schemeClr val="bg1"/>
            </a:solidFill>
          </p:spPr>
          <p:txBody>
            <a:bodyPr wrap="square" rtlCol="0">
              <a:spAutoFit/>
            </a:bodyPr>
            <a:lstStyle/>
            <a:p>
              <a:r>
                <a:rPr lang="en-US" dirty="0" smtClean="0"/>
                <a:t>1/</a:t>
              </a:r>
              <a:r>
                <a:rPr lang="en-US" dirty="0" err="1" smtClean="0"/>
                <a:t>N</a:t>
              </a:r>
              <a:r>
                <a:rPr lang="en-US" baseline="-25000" dirty="0" err="1" smtClean="0"/>
                <a:t>trig</a:t>
              </a:r>
              <a:r>
                <a:rPr lang="en-US" dirty="0" err="1" smtClean="0"/>
                <a:t>dNd</a:t>
              </a:r>
              <a:r>
                <a:rPr lang="el-GR" dirty="0" smtClean="0"/>
                <a:t>Δφ</a:t>
              </a:r>
              <a:endParaRPr lang="en-US" dirty="0"/>
            </a:p>
          </p:txBody>
        </p:sp>
      </p:grpSp>
      <p:sp>
        <p:nvSpPr>
          <p:cNvPr id="30" name="TextBox 29"/>
          <p:cNvSpPr txBox="1"/>
          <p:nvPr/>
        </p:nvSpPr>
        <p:spPr>
          <a:xfrm>
            <a:off x="0" y="6396335"/>
            <a:ext cx="8382000" cy="461665"/>
          </a:xfrm>
          <a:prstGeom prst="rect">
            <a:avLst/>
          </a:prstGeom>
          <a:solidFill>
            <a:schemeClr val="bg1"/>
          </a:solidFill>
        </p:spPr>
        <p:txBody>
          <a:bodyPr wrap="square" rtlCol="0">
            <a:spAutoFit/>
          </a:bodyPr>
          <a:lstStyle/>
          <a:p>
            <a:r>
              <a:rPr lang="en-US" sz="2400" dirty="0" smtClean="0"/>
              <a:t>v</a:t>
            </a:r>
            <a:r>
              <a:rPr lang="en-US" sz="2400" baseline="-25000" dirty="0" smtClean="0"/>
              <a:t>3</a:t>
            </a:r>
            <a:r>
              <a:rPr lang="en-US" sz="2400" dirty="0" smtClean="0"/>
              <a:t> has very little effect on final </a:t>
            </a:r>
            <a:r>
              <a:rPr lang="en-US" sz="2400" dirty="0" err="1" smtClean="0"/>
              <a:t>Dihadron</a:t>
            </a:r>
            <a:r>
              <a:rPr lang="en-US" sz="2400" dirty="0" smtClean="0"/>
              <a:t> Correlation</a:t>
            </a:r>
            <a:endParaRPr lang="en-US" sz="2400" dirty="0"/>
          </a:p>
        </p:txBody>
      </p:sp>
      <p:sp>
        <p:nvSpPr>
          <p:cNvPr id="38" name="Text Box 9"/>
          <p:cNvSpPr txBox="1">
            <a:spLocks noChangeArrowheads="1"/>
          </p:cNvSpPr>
          <p:nvPr/>
        </p:nvSpPr>
        <p:spPr bwMode="auto">
          <a:xfrm>
            <a:off x="6553200" y="1143000"/>
            <a:ext cx="2146300" cy="298571"/>
          </a:xfrm>
          <a:prstGeom prst="rect">
            <a:avLst/>
          </a:prstGeom>
          <a:solidFill>
            <a:schemeClr val="bg1"/>
          </a:solidFill>
          <a:ln w="9525" algn="ctr">
            <a:noFill/>
            <a:miter lim="800000"/>
            <a:headEnd/>
            <a:tailEnd/>
          </a:ln>
        </p:spPr>
        <p:txBody>
          <a:bodyPr>
            <a:spAutoFit/>
          </a:bodyPr>
          <a:lstStyle/>
          <a:p>
            <a:pPr algn="ctr">
              <a:spcBef>
                <a:spcPct val="50000"/>
              </a:spcBef>
            </a:pPr>
            <a:r>
              <a:rPr lang="en-US" altLang="zh-CN" sz="2000" b="1" dirty="0">
                <a:solidFill>
                  <a:srgbClr val="CC0000"/>
                </a:solidFill>
                <a:latin typeface="Calibri" pitchFamily="34" charset="0"/>
              </a:rPr>
              <a:t>STAR Preliminary</a:t>
            </a:r>
          </a:p>
        </p:txBody>
      </p:sp>
      <p:sp>
        <p:nvSpPr>
          <p:cNvPr id="36" name="TextBox 35"/>
          <p:cNvSpPr txBox="1"/>
          <p:nvPr/>
        </p:nvSpPr>
        <p:spPr>
          <a:xfrm>
            <a:off x="8458200" y="6488668"/>
            <a:ext cx="260931" cy="369332"/>
          </a:xfrm>
          <a:prstGeom prst="rect">
            <a:avLst/>
          </a:prstGeom>
          <a:noFill/>
        </p:spPr>
        <p:txBody>
          <a:bodyPr wrap="square" rtlCol="0">
            <a:spAutoFit/>
          </a:bodyPr>
          <a:lstStyle/>
          <a:p>
            <a:r>
              <a:rPr lang="en-US" dirty="0" smtClean="0"/>
              <a:t>6</a:t>
            </a:r>
            <a:endParaRPr lang="en-US" dirty="0"/>
          </a:p>
        </p:txBody>
      </p:sp>
      <p:grpSp>
        <p:nvGrpSpPr>
          <p:cNvPr id="41" name="Group 40"/>
          <p:cNvGrpSpPr/>
          <p:nvPr/>
        </p:nvGrpSpPr>
        <p:grpSpPr>
          <a:xfrm>
            <a:off x="0" y="3657600"/>
            <a:ext cx="9144000" cy="2838511"/>
            <a:chOff x="0" y="3562290"/>
            <a:chExt cx="9144000" cy="2838511"/>
          </a:xfrm>
        </p:grpSpPr>
        <p:pic>
          <p:nvPicPr>
            <p:cNvPr id="13" name="Picture 12" descr="NewandOldv3sub.gif"/>
            <p:cNvPicPr>
              <a:picLocks noChangeAspect="1"/>
            </p:cNvPicPr>
            <p:nvPr/>
          </p:nvPicPr>
          <p:blipFill>
            <a:blip r:embed="rId6" cstate="print"/>
            <a:srcRect t="11121"/>
            <a:stretch>
              <a:fillRect/>
            </a:stretch>
          </p:blipFill>
          <p:spPr>
            <a:xfrm>
              <a:off x="451485" y="3962400"/>
              <a:ext cx="8692515" cy="2401151"/>
            </a:xfrm>
            <a:prstGeom prst="rect">
              <a:avLst/>
            </a:prstGeom>
          </p:spPr>
        </p:pic>
        <p:sp>
          <p:nvSpPr>
            <p:cNvPr id="32" name="TextBox 31"/>
            <p:cNvSpPr txBox="1"/>
            <p:nvPr/>
          </p:nvSpPr>
          <p:spPr>
            <a:xfrm>
              <a:off x="0" y="3562290"/>
              <a:ext cx="9144000" cy="400110"/>
            </a:xfrm>
            <a:prstGeom prst="rect">
              <a:avLst/>
            </a:prstGeom>
            <a:solidFill>
              <a:schemeClr val="bg1"/>
            </a:solidFill>
          </p:spPr>
          <p:txBody>
            <a:bodyPr wrap="square" rtlCol="0">
              <a:spAutoFit/>
            </a:bodyPr>
            <a:lstStyle/>
            <a:p>
              <a:r>
                <a:rPr lang="en-US" sz="2000" dirty="0" smtClean="0">
                  <a:solidFill>
                    <a:srgbClr val="FF0000"/>
                  </a:solidFill>
                </a:rPr>
                <a:t>					Signal w/ v3 		       </a:t>
              </a:r>
              <a:r>
                <a:rPr lang="en-US" sz="2000" dirty="0" smtClean="0"/>
                <a:t>Signal w/o </a:t>
              </a:r>
              <a:endParaRPr lang="en-US" sz="2000" dirty="0"/>
            </a:p>
          </p:txBody>
        </p:sp>
        <p:sp>
          <p:nvSpPr>
            <p:cNvPr id="39" name="Text Box 9"/>
            <p:cNvSpPr txBox="1">
              <a:spLocks noChangeArrowheads="1"/>
            </p:cNvSpPr>
            <p:nvPr/>
          </p:nvSpPr>
          <p:spPr bwMode="auto">
            <a:xfrm>
              <a:off x="914400" y="3657600"/>
              <a:ext cx="2146300" cy="298571"/>
            </a:xfrm>
            <a:prstGeom prst="rect">
              <a:avLst/>
            </a:prstGeom>
            <a:noFill/>
            <a:ln w="9525" algn="ctr">
              <a:noFill/>
              <a:miter lim="800000"/>
              <a:headEnd/>
              <a:tailEnd/>
            </a:ln>
          </p:spPr>
          <p:txBody>
            <a:bodyPr>
              <a:spAutoFit/>
            </a:bodyPr>
            <a:lstStyle/>
            <a:p>
              <a:pPr algn="ctr">
                <a:spcBef>
                  <a:spcPct val="50000"/>
                </a:spcBef>
              </a:pPr>
              <a:r>
                <a:rPr lang="en-US" altLang="zh-CN" sz="2000" b="1" dirty="0">
                  <a:solidFill>
                    <a:srgbClr val="CC0000"/>
                  </a:solidFill>
                  <a:latin typeface="Calibri" pitchFamily="34" charset="0"/>
                </a:rPr>
                <a:t>STAR Preliminary</a:t>
              </a:r>
            </a:p>
          </p:txBody>
        </p:sp>
        <p:sp>
          <p:nvSpPr>
            <p:cNvPr id="21" name="TextBox 20"/>
            <p:cNvSpPr txBox="1"/>
            <p:nvPr/>
          </p:nvSpPr>
          <p:spPr>
            <a:xfrm rot="16200000">
              <a:off x="-1159132" y="4806435"/>
              <a:ext cx="2819400" cy="369332"/>
            </a:xfrm>
            <a:prstGeom prst="rect">
              <a:avLst/>
            </a:prstGeom>
            <a:solidFill>
              <a:schemeClr val="bg1"/>
            </a:solidFill>
          </p:spPr>
          <p:txBody>
            <a:bodyPr wrap="square" rtlCol="0">
              <a:spAutoFit/>
            </a:bodyPr>
            <a:lstStyle/>
            <a:p>
              <a:pPr algn="ctr"/>
              <a:r>
                <a:rPr lang="en-US" dirty="0" smtClean="0"/>
                <a:t>1/</a:t>
              </a:r>
              <a:r>
                <a:rPr lang="en-US" dirty="0" err="1" smtClean="0"/>
                <a:t>N</a:t>
              </a:r>
              <a:r>
                <a:rPr lang="en-US" baseline="-25000" dirty="0" err="1" smtClean="0"/>
                <a:t>trig</a:t>
              </a:r>
              <a:r>
                <a:rPr lang="en-US" dirty="0" err="1" smtClean="0"/>
                <a:t>dNd</a:t>
              </a:r>
              <a:r>
                <a:rPr lang="el-GR" dirty="0" smtClean="0"/>
                <a:t>Δφ</a:t>
              </a:r>
              <a:endParaRPr lang="en-US" dirty="0"/>
            </a:p>
          </p:txBody>
        </p:sp>
        <p:cxnSp>
          <p:nvCxnSpPr>
            <p:cNvPr id="35" name="Straight Arrow Connector 34"/>
            <p:cNvCxnSpPr/>
            <p:nvPr/>
          </p:nvCxnSpPr>
          <p:spPr>
            <a:xfrm rot="16200000" flipH="1">
              <a:off x="8343900" y="4076700"/>
              <a:ext cx="457200" cy="76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rot="16200000" flipH="1">
              <a:off x="5334000" y="4191000"/>
              <a:ext cx="762000" cy="1524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2" name="TextBox 10"/>
            <p:cNvSpPr txBox="1">
              <a:spLocks noChangeArrowheads="1"/>
            </p:cNvSpPr>
            <p:nvPr/>
          </p:nvSpPr>
          <p:spPr bwMode="auto">
            <a:xfrm>
              <a:off x="1417320" y="5998029"/>
              <a:ext cx="297180" cy="390437"/>
            </a:xfrm>
            <a:prstGeom prst="rect">
              <a:avLst/>
            </a:prstGeom>
            <a:noFill/>
            <a:ln w="9525">
              <a:noFill/>
              <a:miter lim="800000"/>
              <a:headEnd/>
              <a:tailEnd/>
            </a:ln>
          </p:spPr>
          <p:txBody>
            <a:bodyPr wrap="square">
              <a:spAutoFit/>
            </a:bodyPr>
            <a:lstStyle/>
            <a:p>
              <a:r>
                <a:rPr lang="en-US" dirty="0" smtClean="0">
                  <a:latin typeface="Times New Roman" pitchFamily="18" charset="0"/>
                  <a:cs typeface="Times New Roman" pitchFamily="18" charset="0"/>
                </a:rPr>
                <a:t>φ</a:t>
              </a:r>
              <a:endParaRPr lang="en-US" dirty="0"/>
            </a:p>
          </p:txBody>
        </p:sp>
        <p:sp>
          <p:nvSpPr>
            <p:cNvPr id="23" name="TextBox 10"/>
            <p:cNvSpPr txBox="1">
              <a:spLocks noChangeArrowheads="1"/>
            </p:cNvSpPr>
            <p:nvPr/>
          </p:nvSpPr>
          <p:spPr bwMode="auto">
            <a:xfrm>
              <a:off x="2828925" y="5998029"/>
              <a:ext cx="297180" cy="390437"/>
            </a:xfrm>
            <a:prstGeom prst="rect">
              <a:avLst/>
            </a:prstGeom>
            <a:noFill/>
            <a:ln w="9525">
              <a:noFill/>
              <a:miter lim="800000"/>
              <a:headEnd/>
              <a:tailEnd/>
            </a:ln>
          </p:spPr>
          <p:txBody>
            <a:bodyPr wrap="square">
              <a:spAutoFit/>
            </a:bodyPr>
            <a:lstStyle/>
            <a:p>
              <a:r>
                <a:rPr lang="en-US" dirty="0" smtClean="0">
                  <a:latin typeface="Times New Roman" pitchFamily="18" charset="0"/>
                  <a:cs typeface="Times New Roman" pitchFamily="18" charset="0"/>
                </a:rPr>
                <a:t>φ</a:t>
              </a:r>
              <a:endParaRPr lang="en-US" dirty="0"/>
            </a:p>
          </p:txBody>
        </p:sp>
        <p:sp>
          <p:nvSpPr>
            <p:cNvPr id="24" name="TextBox 10"/>
            <p:cNvSpPr txBox="1">
              <a:spLocks noChangeArrowheads="1"/>
            </p:cNvSpPr>
            <p:nvPr/>
          </p:nvSpPr>
          <p:spPr bwMode="auto">
            <a:xfrm>
              <a:off x="4314825" y="5998029"/>
              <a:ext cx="297180" cy="390437"/>
            </a:xfrm>
            <a:prstGeom prst="rect">
              <a:avLst/>
            </a:prstGeom>
            <a:noFill/>
            <a:ln w="9525">
              <a:noFill/>
              <a:miter lim="800000"/>
              <a:headEnd/>
              <a:tailEnd/>
            </a:ln>
          </p:spPr>
          <p:txBody>
            <a:bodyPr wrap="square">
              <a:spAutoFit/>
            </a:bodyPr>
            <a:lstStyle/>
            <a:p>
              <a:r>
                <a:rPr lang="en-US" dirty="0" smtClean="0">
                  <a:latin typeface="Times New Roman" pitchFamily="18" charset="0"/>
                  <a:cs typeface="Times New Roman" pitchFamily="18" charset="0"/>
                </a:rPr>
                <a:t>φ</a:t>
              </a:r>
              <a:endParaRPr lang="en-US" dirty="0"/>
            </a:p>
          </p:txBody>
        </p:sp>
        <p:sp>
          <p:nvSpPr>
            <p:cNvPr id="25" name="TextBox 10"/>
            <p:cNvSpPr txBox="1">
              <a:spLocks noChangeArrowheads="1"/>
            </p:cNvSpPr>
            <p:nvPr/>
          </p:nvSpPr>
          <p:spPr bwMode="auto">
            <a:xfrm>
              <a:off x="5726430" y="5998029"/>
              <a:ext cx="297180" cy="390437"/>
            </a:xfrm>
            <a:prstGeom prst="rect">
              <a:avLst/>
            </a:prstGeom>
            <a:noFill/>
            <a:ln w="9525">
              <a:noFill/>
              <a:miter lim="800000"/>
              <a:headEnd/>
              <a:tailEnd/>
            </a:ln>
          </p:spPr>
          <p:txBody>
            <a:bodyPr wrap="square">
              <a:spAutoFit/>
            </a:bodyPr>
            <a:lstStyle/>
            <a:p>
              <a:r>
                <a:rPr lang="en-US" dirty="0" smtClean="0">
                  <a:latin typeface="Times New Roman" pitchFamily="18" charset="0"/>
                  <a:cs typeface="Times New Roman" pitchFamily="18" charset="0"/>
                </a:rPr>
                <a:t>φ</a:t>
              </a:r>
              <a:endParaRPr lang="en-US" dirty="0"/>
            </a:p>
          </p:txBody>
        </p:sp>
        <p:sp>
          <p:nvSpPr>
            <p:cNvPr id="26" name="TextBox 10"/>
            <p:cNvSpPr txBox="1">
              <a:spLocks noChangeArrowheads="1"/>
            </p:cNvSpPr>
            <p:nvPr/>
          </p:nvSpPr>
          <p:spPr bwMode="auto">
            <a:xfrm>
              <a:off x="7138035" y="5998029"/>
              <a:ext cx="445770" cy="390437"/>
            </a:xfrm>
            <a:prstGeom prst="rect">
              <a:avLst/>
            </a:prstGeom>
            <a:noFill/>
            <a:ln w="9525">
              <a:noFill/>
              <a:miter lim="800000"/>
              <a:headEnd/>
              <a:tailEnd/>
            </a:ln>
          </p:spPr>
          <p:txBody>
            <a:bodyPr wrap="square">
              <a:spAutoFit/>
            </a:bodyPr>
            <a:lstStyle/>
            <a:p>
              <a:r>
                <a:rPr lang="en-US" dirty="0" smtClean="0">
                  <a:latin typeface="Times New Roman" pitchFamily="18" charset="0"/>
                  <a:cs typeface="Times New Roman" pitchFamily="18" charset="0"/>
                </a:rPr>
                <a:t>φ</a:t>
              </a:r>
              <a:endParaRPr lang="en-US" dirty="0"/>
            </a:p>
          </p:txBody>
        </p:sp>
        <p:sp>
          <p:nvSpPr>
            <p:cNvPr id="27" name="TextBox 10"/>
            <p:cNvSpPr txBox="1">
              <a:spLocks noChangeArrowheads="1"/>
            </p:cNvSpPr>
            <p:nvPr/>
          </p:nvSpPr>
          <p:spPr bwMode="auto">
            <a:xfrm>
              <a:off x="8549640" y="5998029"/>
              <a:ext cx="445770" cy="390437"/>
            </a:xfrm>
            <a:prstGeom prst="rect">
              <a:avLst/>
            </a:prstGeom>
            <a:noFill/>
            <a:ln w="9525">
              <a:noFill/>
              <a:miter lim="800000"/>
              <a:headEnd/>
              <a:tailEnd/>
            </a:ln>
          </p:spPr>
          <p:txBody>
            <a:bodyPr wrap="square">
              <a:spAutoFit/>
            </a:bodyPr>
            <a:lstStyle/>
            <a:p>
              <a:r>
                <a:rPr lang="en-US" dirty="0" smtClean="0">
                  <a:latin typeface="Times New Roman" pitchFamily="18" charset="0"/>
                  <a:cs typeface="Times New Roman" pitchFamily="18" charset="0"/>
                </a:rPr>
                <a:t>φ</a:t>
              </a:r>
              <a:endParaRPr lang="en-US"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1+#ppt_w/2"/>
                                          </p:val>
                                        </p:tav>
                                        <p:tav tm="100000">
                                          <p:val>
                                            <p:strVal val="#ppt_x"/>
                                          </p:val>
                                        </p:tav>
                                      </p:tavLst>
                                    </p:anim>
                                    <p:anim calcmode="lin" valueType="num">
                                      <p:cBhvr additive="base">
                                        <p:cTn id="8" dur="500" fill="hold"/>
                                        <p:tgtEl>
                                          <p:spTgt spid="41"/>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1+#ppt_w/2"/>
                                          </p:val>
                                        </p:tav>
                                        <p:tav tm="100000">
                                          <p:val>
                                            <p:strVal val="#ppt_x"/>
                                          </p:val>
                                        </p:tav>
                                      </p:tavLst>
                                    </p:anim>
                                    <p:anim calcmode="lin" valueType="num">
                                      <p:cBhvr additive="base">
                                        <p:cTn id="12" dur="5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0" y="762000"/>
            <a:ext cx="9144000" cy="152400"/>
          </a:xfrm>
          <a:prstGeom prst="rect">
            <a:avLst/>
          </a:prstGeom>
          <a:solidFill>
            <a:srgbClr val="3366FF">
              <a:alpha val="58000"/>
            </a:srgbClr>
          </a:solidFill>
          <a:ln w="9525">
            <a:noFill/>
            <a:miter lim="800000"/>
            <a:headEnd/>
            <a:tailEnd/>
          </a:ln>
        </p:spPr>
        <p:txBody>
          <a:bodyPr wrap="none" anchor="ctr"/>
          <a:lstStyle/>
          <a:p>
            <a:endParaRPr lang="en-US"/>
          </a:p>
        </p:txBody>
      </p:sp>
      <p:sp>
        <p:nvSpPr>
          <p:cNvPr id="8" name="Rectangle 2"/>
          <p:cNvSpPr>
            <a:spLocks noGrp="1" noChangeArrowheads="1"/>
          </p:cNvSpPr>
          <p:nvPr>
            <p:ph type="title"/>
          </p:nvPr>
        </p:nvSpPr>
        <p:spPr>
          <a:xfrm>
            <a:off x="0" y="0"/>
            <a:ext cx="9144000" cy="762000"/>
          </a:xfrm>
          <a:solidFill>
            <a:schemeClr val="tx1">
              <a:lumMod val="50000"/>
              <a:lumOff val="50000"/>
              <a:alpha val="50000"/>
            </a:schemeClr>
          </a:solidFill>
        </p:spPr>
        <p:txBody>
          <a:bodyPr/>
          <a:lstStyle/>
          <a:p>
            <a:r>
              <a:rPr lang="en-US" dirty="0" err="1" smtClean="0"/>
              <a:t>Minbias</a:t>
            </a:r>
            <a:r>
              <a:rPr lang="en-US" dirty="0" smtClean="0"/>
              <a:t> ZYAM Estimation</a:t>
            </a:r>
            <a:endParaRPr lang="en-US" dirty="0"/>
          </a:p>
        </p:txBody>
      </p:sp>
      <p:pic>
        <p:nvPicPr>
          <p:cNvPr id="4" name="Picture 3" descr="purdue-beamer-talk-example.png"/>
          <p:cNvPicPr>
            <a:picLocks noChangeAspect="1"/>
          </p:cNvPicPr>
          <p:nvPr/>
        </p:nvPicPr>
        <p:blipFill>
          <a:blip r:embed="rId2" cstate="print"/>
          <a:srcRect l="23545" t="65520" r="22487" b="9083"/>
          <a:stretch>
            <a:fillRect/>
          </a:stretch>
        </p:blipFill>
        <p:spPr>
          <a:xfrm>
            <a:off x="0" y="0"/>
            <a:ext cx="1295400" cy="457200"/>
          </a:xfrm>
          <a:prstGeom prst="rect">
            <a:avLst/>
          </a:prstGeom>
        </p:spPr>
      </p:pic>
      <p:pic>
        <p:nvPicPr>
          <p:cNvPr id="6" name="Picture 5" descr="purdue-beamer-talk-example.png"/>
          <p:cNvPicPr>
            <a:picLocks noChangeAspect="1"/>
          </p:cNvPicPr>
          <p:nvPr/>
        </p:nvPicPr>
        <p:blipFill>
          <a:blip r:embed="rId2" cstate="print"/>
          <a:srcRect l="23545" t="65520" r="22487" b="9083"/>
          <a:stretch>
            <a:fillRect/>
          </a:stretch>
        </p:blipFill>
        <p:spPr>
          <a:xfrm>
            <a:off x="7848600" y="0"/>
            <a:ext cx="1295400" cy="457200"/>
          </a:xfrm>
          <a:prstGeom prst="rect">
            <a:avLst/>
          </a:prstGeom>
        </p:spPr>
      </p:pic>
      <p:pic>
        <p:nvPicPr>
          <p:cNvPr id="7" name="Picture 6" descr="raw.gif"/>
          <p:cNvPicPr>
            <a:picLocks noChangeAspect="1"/>
          </p:cNvPicPr>
          <p:nvPr/>
        </p:nvPicPr>
        <p:blipFill>
          <a:blip r:embed="rId3" cstate="print"/>
          <a:stretch>
            <a:fillRect/>
          </a:stretch>
        </p:blipFill>
        <p:spPr>
          <a:xfrm>
            <a:off x="0" y="1066800"/>
            <a:ext cx="4495800" cy="3136900"/>
          </a:xfrm>
          <a:prstGeom prst="rect">
            <a:avLst/>
          </a:prstGeom>
        </p:spPr>
      </p:pic>
      <p:pic>
        <p:nvPicPr>
          <p:cNvPr id="9" name="Picture 8" descr="bkgd.gif"/>
          <p:cNvPicPr>
            <a:picLocks noChangeAspect="1"/>
          </p:cNvPicPr>
          <p:nvPr/>
        </p:nvPicPr>
        <p:blipFill>
          <a:blip r:embed="rId4" cstate="print"/>
          <a:stretch>
            <a:fillRect/>
          </a:stretch>
        </p:blipFill>
        <p:spPr>
          <a:xfrm>
            <a:off x="4572000" y="1066800"/>
            <a:ext cx="4572000" cy="3136900"/>
          </a:xfrm>
          <a:prstGeom prst="rect">
            <a:avLst/>
          </a:prstGeom>
        </p:spPr>
      </p:pic>
      <p:sp>
        <p:nvSpPr>
          <p:cNvPr id="10" name="TextBox 9"/>
          <p:cNvSpPr txBox="1"/>
          <p:nvPr/>
        </p:nvSpPr>
        <p:spPr>
          <a:xfrm>
            <a:off x="228600" y="4191000"/>
            <a:ext cx="8686800" cy="2308324"/>
          </a:xfrm>
          <a:prstGeom prst="rect">
            <a:avLst/>
          </a:prstGeom>
          <a:noFill/>
        </p:spPr>
        <p:txBody>
          <a:bodyPr wrap="square" rtlCol="0">
            <a:spAutoFit/>
          </a:bodyPr>
          <a:lstStyle/>
          <a:p>
            <a:r>
              <a:rPr lang="en-US" sz="2400" dirty="0" smtClean="0"/>
              <a:t>Raw Correlation			</a:t>
            </a:r>
            <a:r>
              <a:rPr lang="en-US" sz="2400" dirty="0" smtClean="0">
                <a:solidFill>
                  <a:srgbClr val="FF0000"/>
                </a:solidFill>
              </a:rPr>
              <a:t>Background v</a:t>
            </a:r>
            <a:r>
              <a:rPr lang="en-US" sz="2400" baseline="-25000" dirty="0" smtClean="0">
                <a:solidFill>
                  <a:srgbClr val="FF0000"/>
                </a:solidFill>
              </a:rPr>
              <a:t>2</a:t>
            </a:r>
            <a:r>
              <a:rPr lang="en-US" sz="2400" dirty="0" smtClean="0">
                <a:solidFill>
                  <a:srgbClr val="FF0000"/>
                </a:solidFill>
              </a:rPr>
              <a:t> average	</a:t>
            </a:r>
          </a:p>
          <a:p>
            <a:r>
              <a:rPr lang="en-US" sz="2400" dirty="0" smtClean="0">
                <a:solidFill>
                  <a:srgbClr val="0070C0"/>
                </a:solidFill>
              </a:rPr>
              <a:t>Background v</a:t>
            </a:r>
            <a:r>
              <a:rPr lang="en-US" sz="2400" baseline="-25000" dirty="0" smtClean="0">
                <a:solidFill>
                  <a:srgbClr val="0070C0"/>
                </a:solidFill>
              </a:rPr>
              <a:t>2</a:t>
            </a:r>
            <a:r>
              <a:rPr lang="en-US" sz="2400" dirty="0" smtClean="0">
                <a:solidFill>
                  <a:srgbClr val="0070C0"/>
                </a:solidFill>
              </a:rPr>
              <a:t> maximum</a:t>
            </a:r>
            <a:r>
              <a:rPr lang="en-US" sz="2400" dirty="0" smtClean="0">
                <a:solidFill>
                  <a:srgbClr val="FF0000"/>
                </a:solidFill>
              </a:rPr>
              <a:t>		</a:t>
            </a:r>
            <a:r>
              <a:rPr lang="en-US" sz="2400" dirty="0" smtClean="0">
                <a:solidFill>
                  <a:srgbClr val="00B050"/>
                </a:solidFill>
              </a:rPr>
              <a:t>Background v</a:t>
            </a:r>
            <a:r>
              <a:rPr lang="en-US" sz="2400" baseline="-25000" dirty="0" smtClean="0">
                <a:solidFill>
                  <a:srgbClr val="00B050"/>
                </a:solidFill>
              </a:rPr>
              <a:t>2</a:t>
            </a:r>
            <a:r>
              <a:rPr lang="en-US" sz="2400" dirty="0" smtClean="0">
                <a:solidFill>
                  <a:srgbClr val="00B050"/>
                </a:solidFill>
              </a:rPr>
              <a:t> minimum</a:t>
            </a:r>
          </a:p>
          <a:p>
            <a:endParaRPr lang="en-US" sz="2400" dirty="0" smtClean="0">
              <a:solidFill>
                <a:srgbClr val="00B050"/>
              </a:solidFill>
            </a:endParaRPr>
          </a:p>
          <a:p>
            <a:pPr>
              <a:buFont typeface="Arial" pitchFamily="34" charset="0"/>
              <a:buChar char="•"/>
            </a:pPr>
            <a:r>
              <a:rPr lang="en-US" sz="2400" dirty="0" smtClean="0"/>
              <a:t> </a:t>
            </a:r>
            <a:r>
              <a:rPr lang="en-US" sz="2400" dirty="0" err="1" smtClean="0"/>
              <a:t>Minbias</a:t>
            </a:r>
            <a:r>
              <a:rPr lang="en-US" sz="2400" dirty="0" smtClean="0"/>
              <a:t> data is used to give most unbiased estimation of ZYAM</a:t>
            </a:r>
          </a:p>
          <a:p>
            <a:pPr>
              <a:buFont typeface="Arial" pitchFamily="34" charset="0"/>
              <a:buChar char="•"/>
            </a:pPr>
            <a:r>
              <a:rPr lang="en-US" sz="2400" dirty="0" smtClean="0"/>
              <a:t> Background is obtained from mixed events with v</a:t>
            </a:r>
            <a:r>
              <a:rPr lang="en-US" sz="2400" baseline="-25000" dirty="0" smtClean="0"/>
              <a:t>2</a:t>
            </a:r>
            <a:r>
              <a:rPr lang="en-US" sz="2400" dirty="0" smtClean="0"/>
              <a:t> added on top</a:t>
            </a:r>
          </a:p>
          <a:p>
            <a:pPr>
              <a:buFont typeface="Arial" pitchFamily="34" charset="0"/>
              <a:buChar char="•"/>
            </a:pPr>
            <a:r>
              <a:rPr lang="en-US" sz="2400" dirty="0" smtClean="0"/>
              <a:t> ZYAM values align very well with raw correlation at ≈ 1 radian </a:t>
            </a:r>
            <a:endParaRPr lang="en-US" sz="2400" dirty="0"/>
          </a:p>
        </p:txBody>
      </p:sp>
      <p:sp>
        <p:nvSpPr>
          <p:cNvPr id="11" name="Text Box 9"/>
          <p:cNvSpPr txBox="1">
            <a:spLocks noChangeArrowheads="1"/>
          </p:cNvSpPr>
          <p:nvPr/>
        </p:nvSpPr>
        <p:spPr bwMode="auto">
          <a:xfrm>
            <a:off x="5715000" y="1905000"/>
            <a:ext cx="2146300" cy="298571"/>
          </a:xfrm>
          <a:prstGeom prst="rect">
            <a:avLst/>
          </a:prstGeom>
          <a:noFill/>
          <a:ln w="9525" algn="ctr">
            <a:noFill/>
            <a:miter lim="800000"/>
            <a:headEnd/>
            <a:tailEnd/>
          </a:ln>
        </p:spPr>
        <p:txBody>
          <a:bodyPr>
            <a:spAutoFit/>
          </a:bodyPr>
          <a:lstStyle/>
          <a:p>
            <a:pPr algn="ctr">
              <a:spcBef>
                <a:spcPct val="50000"/>
              </a:spcBef>
            </a:pPr>
            <a:r>
              <a:rPr lang="en-US" altLang="zh-CN" sz="2000" b="1" dirty="0">
                <a:solidFill>
                  <a:srgbClr val="CC0000"/>
                </a:solidFill>
                <a:latin typeface="Calibri" pitchFamily="34" charset="0"/>
              </a:rPr>
              <a:t>STAR Preliminary</a:t>
            </a:r>
          </a:p>
        </p:txBody>
      </p:sp>
      <p:sp>
        <p:nvSpPr>
          <p:cNvPr id="12" name="Text Box 9"/>
          <p:cNvSpPr txBox="1">
            <a:spLocks noChangeArrowheads="1"/>
          </p:cNvSpPr>
          <p:nvPr/>
        </p:nvSpPr>
        <p:spPr bwMode="auto">
          <a:xfrm>
            <a:off x="609600" y="1371600"/>
            <a:ext cx="2146300" cy="298571"/>
          </a:xfrm>
          <a:prstGeom prst="rect">
            <a:avLst/>
          </a:prstGeom>
          <a:noFill/>
          <a:ln w="9525" algn="ctr">
            <a:noFill/>
            <a:miter lim="800000"/>
            <a:headEnd/>
            <a:tailEnd/>
          </a:ln>
        </p:spPr>
        <p:txBody>
          <a:bodyPr>
            <a:spAutoFit/>
          </a:bodyPr>
          <a:lstStyle/>
          <a:p>
            <a:pPr algn="ctr">
              <a:spcBef>
                <a:spcPct val="50000"/>
              </a:spcBef>
            </a:pPr>
            <a:r>
              <a:rPr lang="en-US" altLang="zh-CN" sz="2000" b="1" dirty="0">
                <a:solidFill>
                  <a:srgbClr val="CC0000"/>
                </a:solidFill>
                <a:latin typeface="Calibri" pitchFamily="34" charset="0"/>
              </a:rPr>
              <a:t>STAR Preliminary</a:t>
            </a:r>
          </a:p>
        </p:txBody>
      </p:sp>
      <p:sp>
        <p:nvSpPr>
          <p:cNvPr id="14" name="TextBox 13"/>
          <p:cNvSpPr txBox="1"/>
          <p:nvPr/>
        </p:nvSpPr>
        <p:spPr>
          <a:xfrm>
            <a:off x="4114800" y="6477000"/>
            <a:ext cx="260931" cy="369332"/>
          </a:xfrm>
          <a:prstGeom prst="rect">
            <a:avLst/>
          </a:prstGeom>
          <a:noFill/>
        </p:spPr>
        <p:txBody>
          <a:bodyPr wrap="square" rtlCol="0">
            <a:spAutoFit/>
          </a:bodyPr>
          <a:lstStyle/>
          <a:p>
            <a:r>
              <a:rPr lang="en-US" dirty="0" smtClean="0"/>
              <a:t>7</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0" y="762000"/>
            <a:ext cx="9144000" cy="152400"/>
          </a:xfrm>
          <a:prstGeom prst="rect">
            <a:avLst/>
          </a:prstGeom>
          <a:solidFill>
            <a:srgbClr val="3366FF">
              <a:alpha val="58000"/>
            </a:srgbClr>
          </a:solidFill>
          <a:ln w="9525">
            <a:noFill/>
            <a:miter lim="800000"/>
            <a:headEnd/>
            <a:tailEnd/>
          </a:ln>
        </p:spPr>
        <p:txBody>
          <a:bodyPr wrap="none" anchor="ctr"/>
          <a:lstStyle/>
          <a:p>
            <a:endParaRPr lang="en-US"/>
          </a:p>
        </p:txBody>
      </p:sp>
      <p:sp>
        <p:nvSpPr>
          <p:cNvPr id="8" name="Rectangle 2"/>
          <p:cNvSpPr>
            <a:spLocks noGrp="1" noChangeArrowheads="1"/>
          </p:cNvSpPr>
          <p:nvPr>
            <p:ph type="title"/>
          </p:nvPr>
        </p:nvSpPr>
        <p:spPr>
          <a:xfrm>
            <a:off x="0" y="0"/>
            <a:ext cx="9144000" cy="762000"/>
          </a:xfrm>
          <a:solidFill>
            <a:schemeClr val="tx1">
              <a:lumMod val="50000"/>
              <a:lumOff val="50000"/>
              <a:alpha val="50000"/>
            </a:schemeClr>
          </a:solidFill>
        </p:spPr>
        <p:txBody>
          <a:bodyPr/>
          <a:lstStyle/>
          <a:p>
            <a:r>
              <a:rPr lang="en-US" dirty="0" smtClean="0"/>
              <a:t>Conclusions</a:t>
            </a:r>
            <a:endParaRPr lang="en-US" dirty="0"/>
          </a:p>
        </p:txBody>
      </p:sp>
      <p:pic>
        <p:nvPicPr>
          <p:cNvPr id="4" name="Picture 3" descr="purdue-beamer-talk-example.png"/>
          <p:cNvPicPr>
            <a:picLocks noChangeAspect="1"/>
          </p:cNvPicPr>
          <p:nvPr/>
        </p:nvPicPr>
        <p:blipFill>
          <a:blip r:embed="rId2" cstate="print"/>
          <a:srcRect l="23545" t="65520" r="22487" b="9083"/>
          <a:stretch>
            <a:fillRect/>
          </a:stretch>
        </p:blipFill>
        <p:spPr>
          <a:xfrm>
            <a:off x="0" y="0"/>
            <a:ext cx="1295400" cy="457200"/>
          </a:xfrm>
          <a:prstGeom prst="rect">
            <a:avLst/>
          </a:prstGeom>
        </p:spPr>
      </p:pic>
      <p:pic>
        <p:nvPicPr>
          <p:cNvPr id="6" name="Picture 5" descr="purdue-beamer-talk-example.png"/>
          <p:cNvPicPr>
            <a:picLocks noChangeAspect="1"/>
          </p:cNvPicPr>
          <p:nvPr/>
        </p:nvPicPr>
        <p:blipFill>
          <a:blip r:embed="rId2" cstate="print"/>
          <a:srcRect l="23545" t="65520" r="22487" b="9083"/>
          <a:stretch>
            <a:fillRect/>
          </a:stretch>
        </p:blipFill>
        <p:spPr>
          <a:xfrm>
            <a:off x="7848600" y="0"/>
            <a:ext cx="1295400" cy="457200"/>
          </a:xfrm>
          <a:prstGeom prst="rect">
            <a:avLst/>
          </a:prstGeom>
        </p:spPr>
      </p:pic>
      <p:sp>
        <p:nvSpPr>
          <p:cNvPr id="7" name="TextBox 6"/>
          <p:cNvSpPr txBox="1"/>
          <p:nvPr/>
        </p:nvSpPr>
        <p:spPr>
          <a:xfrm>
            <a:off x="228600" y="856357"/>
            <a:ext cx="8610600" cy="5909310"/>
          </a:xfrm>
          <a:prstGeom prst="rect">
            <a:avLst/>
          </a:prstGeom>
          <a:noFill/>
        </p:spPr>
        <p:txBody>
          <a:bodyPr wrap="square" rtlCol="0">
            <a:spAutoFit/>
          </a:bodyPr>
          <a:lstStyle/>
          <a:p>
            <a:pPr>
              <a:lnSpc>
                <a:spcPct val="150000"/>
              </a:lnSpc>
              <a:buFont typeface="Arial" pitchFamily="34" charset="0"/>
              <a:buChar char="•"/>
            </a:pPr>
            <a:r>
              <a:rPr lang="en-US" sz="2800" dirty="0" smtClean="0"/>
              <a:t> 4 Gauss fit seems to suggest back-to-back ridge</a:t>
            </a:r>
          </a:p>
          <a:p>
            <a:pPr>
              <a:lnSpc>
                <a:spcPct val="150000"/>
              </a:lnSpc>
              <a:buFont typeface="Arial" pitchFamily="34" charset="0"/>
              <a:buChar char="•"/>
            </a:pPr>
            <a:r>
              <a:rPr lang="en-US" sz="2800" dirty="0" smtClean="0"/>
              <a:t> Away-side peaks seem to be effected by medium but not absorbed</a:t>
            </a:r>
          </a:p>
          <a:p>
            <a:pPr>
              <a:lnSpc>
                <a:spcPct val="150000"/>
              </a:lnSpc>
              <a:buFont typeface="Arial" pitchFamily="34" charset="0"/>
              <a:buChar char="•"/>
            </a:pPr>
            <a:r>
              <a:rPr lang="en-US" sz="2800" dirty="0" smtClean="0"/>
              <a:t> Ridge decreases as </a:t>
            </a:r>
            <a:r>
              <a:rPr lang="el-GR" sz="2800" dirty="0" smtClean="0"/>
              <a:t>φ</a:t>
            </a:r>
            <a:r>
              <a:rPr lang="en-US" sz="2800" baseline="-25000" dirty="0" smtClean="0"/>
              <a:t>s</a:t>
            </a:r>
            <a:r>
              <a:rPr lang="en-US" sz="2800" dirty="0" smtClean="0"/>
              <a:t> progresses from in-plane to out-of-plane</a:t>
            </a:r>
          </a:p>
          <a:p>
            <a:pPr>
              <a:lnSpc>
                <a:spcPct val="150000"/>
              </a:lnSpc>
              <a:buFont typeface="Arial" pitchFamily="34" charset="0"/>
              <a:buChar char="•"/>
            </a:pPr>
            <a:r>
              <a:rPr lang="en-US" sz="2800" dirty="0" smtClean="0"/>
              <a:t> ZYAM is an assumption.  Minimum bias data study indicates ZYAM appears reasonable.</a:t>
            </a:r>
          </a:p>
          <a:p>
            <a:pPr>
              <a:lnSpc>
                <a:spcPct val="150000"/>
              </a:lnSpc>
              <a:buFont typeface="Arial" pitchFamily="34" charset="0"/>
              <a:buChar char="•"/>
            </a:pPr>
            <a:r>
              <a:rPr lang="en-US" sz="2800" dirty="0" smtClean="0"/>
              <a:t> Present study suggests that v</a:t>
            </a:r>
            <a:r>
              <a:rPr lang="en-US" sz="2800" baseline="-25000" dirty="0" smtClean="0"/>
              <a:t>3</a:t>
            </a:r>
            <a:r>
              <a:rPr lang="en-US" sz="2800" dirty="0" smtClean="0"/>
              <a:t> has very </a:t>
            </a:r>
            <a:r>
              <a:rPr lang="en-US" sz="2800" smtClean="0"/>
              <a:t>little </a:t>
            </a:r>
            <a:r>
              <a:rPr lang="en-US" sz="2800" smtClean="0"/>
              <a:t>affect </a:t>
            </a:r>
            <a:r>
              <a:rPr lang="en-US" sz="2800" smtClean="0"/>
              <a:t>on </a:t>
            </a:r>
            <a:r>
              <a:rPr lang="en-US" sz="2800" smtClean="0"/>
              <a:t>final </a:t>
            </a:r>
            <a:r>
              <a:rPr lang="en-US" sz="2800" dirty="0" smtClean="0"/>
              <a:t>dihadron correlations.</a:t>
            </a:r>
          </a:p>
        </p:txBody>
      </p:sp>
      <p:sp>
        <p:nvSpPr>
          <p:cNvPr id="10" name="TextBox 9"/>
          <p:cNvSpPr txBox="1"/>
          <p:nvPr/>
        </p:nvSpPr>
        <p:spPr>
          <a:xfrm>
            <a:off x="8458200" y="6324600"/>
            <a:ext cx="260931" cy="369332"/>
          </a:xfrm>
          <a:prstGeom prst="rect">
            <a:avLst/>
          </a:prstGeom>
          <a:noFill/>
        </p:spPr>
        <p:txBody>
          <a:bodyPr wrap="square" rtlCol="0">
            <a:spAutoFit/>
          </a:bodyPr>
          <a:lstStyle/>
          <a:p>
            <a:r>
              <a:rPr lang="en-US" dirty="0" smtClean="0"/>
              <a:t>8</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0" y="762000"/>
            <a:ext cx="9144000" cy="152400"/>
          </a:xfrm>
          <a:prstGeom prst="rect">
            <a:avLst/>
          </a:prstGeom>
          <a:solidFill>
            <a:srgbClr val="3366FF">
              <a:alpha val="58000"/>
            </a:srgbClr>
          </a:solidFill>
          <a:ln w="9525">
            <a:noFill/>
            <a:miter lim="800000"/>
            <a:headEnd/>
            <a:tailEnd/>
          </a:ln>
        </p:spPr>
        <p:txBody>
          <a:bodyPr wrap="none" anchor="ctr"/>
          <a:lstStyle/>
          <a:p>
            <a:endParaRPr lang="en-US"/>
          </a:p>
        </p:txBody>
      </p:sp>
      <p:sp>
        <p:nvSpPr>
          <p:cNvPr id="8" name="Rectangle 2"/>
          <p:cNvSpPr>
            <a:spLocks noGrp="1" noChangeArrowheads="1"/>
          </p:cNvSpPr>
          <p:nvPr>
            <p:ph type="title"/>
          </p:nvPr>
        </p:nvSpPr>
        <p:spPr>
          <a:xfrm>
            <a:off x="0" y="0"/>
            <a:ext cx="9144000" cy="762000"/>
          </a:xfrm>
          <a:solidFill>
            <a:schemeClr val="tx1">
              <a:lumMod val="50000"/>
              <a:lumOff val="50000"/>
              <a:alpha val="50000"/>
            </a:schemeClr>
          </a:solidFill>
        </p:spPr>
        <p:txBody>
          <a:bodyPr/>
          <a:lstStyle/>
          <a:p>
            <a:r>
              <a:rPr lang="en-US" dirty="0" smtClean="0"/>
              <a:t>Backup Slides</a:t>
            </a:r>
            <a:endParaRPr lang="en-US" dirty="0"/>
          </a:p>
        </p:txBody>
      </p:sp>
      <p:pic>
        <p:nvPicPr>
          <p:cNvPr id="4" name="Picture 3" descr="purdue-beamer-talk-example.png"/>
          <p:cNvPicPr>
            <a:picLocks noChangeAspect="1"/>
          </p:cNvPicPr>
          <p:nvPr/>
        </p:nvPicPr>
        <p:blipFill>
          <a:blip r:embed="rId2" cstate="print"/>
          <a:srcRect l="23545" t="65520" r="22487" b="9083"/>
          <a:stretch>
            <a:fillRect/>
          </a:stretch>
        </p:blipFill>
        <p:spPr>
          <a:xfrm>
            <a:off x="0" y="0"/>
            <a:ext cx="1295400" cy="457200"/>
          </a:xfrm>
          <a:prstGeom prst="rect">
            <a:avLst/>
          </a:prstGeom>
        </p:spPr>
      </p:pic>
      <p:pic>
        <p:nvPicPr>
          <p:cNvPr id="6" name="Picture 5" descr="purdue-beamer-talk-example.png"/>
          <p:cNvPicPr>
            <a:picLocks noChangeAspect="1"/>
          </p:cNvPicPr>
          <p:nvPr/>
        </p:nvPicPr>
        <p:blipFill>
          <a:blip r:embed="rId2" cstate="print"/>
          <a:srcRect l="23545" t="65520" r="22487" b="9083"/>
          <a:stretch>
            <a:fillRect/>
          </a:stretch>
        </p:blipFill>
        <p:spPr>
          <a:xfrm>
            <a:off x="7848600" y="0"/>
            <a:ext cx="1295400" cy="45720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Asymmetric dihadron azimuthal correlations in Au+Au collisions a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Asymmetric dihadron azimuthal correlations in Au+Au collisions at</Template>
  <TotalTime>1665</TotalTime>
  <Words>751</Words>
  <Application>Microsoft Office PowerPoint</Application>
  <PresentationFormat>On-screen Show (4:3)</PresentationFormat>
  <Paragraphs>211</Paragraphs>
  <Slides>15</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17" baseType="lpstr">
      <vt:lpstr>Asymmetric dihadron azimuthal correlations in Au+Au collisions at</vt:lpstr>
      <vt:lpstr>Equation</vt:lpstr>
      <vt:lpstr>Asymmetric dihadron azimuthal correlations in Au+Au collisions at 200 GeV</vt:lpstr>
      <vt:lpstr>QM 2009 Results</vt:lpstr>
      <vt:lpstr>4-Gaussian Fit</vt:lpstr>
      <vt:lpstr>4-Gaussian Fits</vt:lpstr>
      <vt:lpstr>4-Gaussian Data</vt:lpstr>
      <vt:lpstr>v3 Estimation</vt:lpstr>
      <vt:lpstr>Minbias ZYAM Estimation</vt:lpstr>
      <vt:lpstr>Conclusions</vt:lpstr>
      <vt:lpstr>Backup Slides</vt:lpstr>
      <vt:lpstr>Previous Studies</vt:lpstr>
      <vt:lpstr>Centrality Dependence</vt:lpstr>
      <vt:lpstr>ZYAM Estimation</vt:lpstr>
      <vt:lpstr>Fourier Fit</vt:lpstr>
      <vt:lpstr>Fourier Fits to Data</vt:lpstr>
      <vt:lpstr>Jet Correlation Effect on EP</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Asymmetric dihadron azimuthal correlations in Au+Au collisions at 200 GeV</dc:title>
  <dc:creator>KNizzle</dc:creator>
  <cp:lastModifiedBy>KNizzle</cp:lastModifiedBy>
  <cp:revision>145</cp:revision>
  <dcterms:created xsi:type="dcterms:W3CDTF">2010-10-15T01:37:37Z</dcterms:created>
  <dcterms:modified xsi:type="dcterms:W3CDTF">2010-11-03T20:28:19Z</dcterms:modified>
</cp:coreProperties>
</file>