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83128376c6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83128376c6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8e37ebdc8a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8e37ebdc8a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83128376c6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83128376c6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83128376c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83128376c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867deb147a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867deb147a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Hole around the beam line in the low angle region </a:t>
            </a:r>
            <a:r>
              <a:rPr lang="en">
                <a:solidFill>
                  <a:srgbClr val="434343"/>
                </a:solidFill>
              </a:rPr>
              <a:t>(2.5&lt;η&lt;4).</a:t>
            </a:r>
            <a:endParaRPr sz="4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Upgrade includes EMCal, </a:t>
            </a:r>
            <a:r>
              <a:rPr lang="en"/>
              <a:t>Forward</a:t>
            </a:r>
            <a:r>
              <a:rPr lang="en"/>
              <a:t> Tracker, HCal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Dimensions of towers: 1.3 meters wide and 2 meters tall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Does not enclose the beam line 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Located next to the EMCAL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867deb147a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867deb147a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83128376c6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83128376c6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83128376c6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83128376c6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83128376c6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83128376c6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8f0a1ef434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8f0a1ef434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8f0a1ef434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8f0a1ef434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Relationship Id="rId4" Type="http://schemas.openxmlformats.org/officeDocument/2006/relationships/image" Target="../media/image18.gif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jpg"/><Relationship Id="rId4" Type="http://schemas.openxmlformats.org/officeDocument/2006/relationships/image" Target="../media/image23.png"/><Relationship Id="rId5" Type="http://schemas.openxmlformats.org/officeDocument/2006/relationships/image" Target="../media/image2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Relationship Id="rId4" Type="http://schemas.openxmlformats.org/officeDocument/2006/relationships/image" Target="../media/image13.gif"/><Relationship Id="rId5" Type="http://schemas.openxmlformats.org/officeDocument/2006/relationships/image" Target="../media/image27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g"/><Relationship Id="rId4" Type="http://schemas.openxmlformats.org/officeDocument/2006/relationships/image" Target="../media/image3.jpg"/><Relationship Id="rId5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g"/><Relationship Id="rId4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jpg"/><Relationship Id="rId4" Type="http://schemas.openxmlformats.org/officeDocument/2006/relationships/image" Target="../media/image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jpg"/><Relationship Id="rId4" Type="http://schemas.openxmlformats.org/officeDocument/2006/relationships/image" Target="../media/image8.jpg"/><Relationship Id="rId5" Type="http://schemas.openxmlformats.org/officeDocument/2006/relationships/image" Target="../media/image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jpg"/><Relationship Id="rId4" Type="http://schemas.openxmlformats.org/officeDocument/2006/relationships/image" Target="../media/image9.jpg"/><Relationship Id="rId5" Type="http://schemas.openxmlformats.org/officeDocument/2006/relationships/image" Target="../media/image2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jpg"/><Relationship Id="rId4" Type="http://schemas.openxmlformats.org/officeDocument/2006/relationships/image" Target="../media/image26.png"/><Relationship Id="rId5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Manufacturing Scintillator Tiles for the STAR Forward Hadronic </a:t>
            </a:r>
            <a:r>
              <a:rPr lang="en" sz="3600"/>
              <a:t>Calorimeter</a:t>
            </a:r>
            <a:r>
              <a:rPr lang="en" sz="4800"/>
              <a:t> </a:t>
            </a:r>
            <a:endParaRPr sz="3600"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Lilian McIntosh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 </a:t>
            </a:r>
            <a:endParaRPr sz="2400"/>
          </a:p>
        </p:txBody>
      </p:sp>
      <p:sp>
        <p:nvSpPr>
          <p:cNvPr id="56" name="Google Shape;56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2200" y="3313500"/>
            <a:ext cx="2141500" cy="145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28126" y="2771812"/>
            <a:ext cx="3293025" cy="2539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6" name="Google Shape;156;p22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351C75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Current Manufacturing Process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57" name="Google Shape;157;p22"/>
          <p:cNvSpPr txBox="1"/>
          <p:nvPr>
            <p:ph idx="1" type="body"/>
          </p:nvPr>
        </p:nvSpPr>
        <p:spPr>
          <a:xfrm>
            <a:off x="-4820125" y="1664800"/>
            <a:ext cx="4448700" cy="372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9" name="Google Shape;159;p22"/>
          <p:cNvSpPr txBox="1"/>
          <p:nvPr/>
        </p:nvSpPr>
        <p:spPr>
          <a:xfrm>
            <a:off x="62600" y="572700"/>
            <a:ext cx="7208400" cy="8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en" sz="1800">
                <a:solidFill>
                  <a:srgbClr val="434343"/>
                </a:solidFill>
              </a:rPr>
              <a:t>After Milling we sand, polish, paint, and </a:t>
            </a:r>
            <a:r>
              <a:rPr lang="en" sz="1800">
                <a:solidFill>
                  <a:srgbClr val="434343"/>
                </a:solidFill>
              </a:rPr>
              <a:t>package</a:t>
            </a:r>
            <a:r>
              <a:rPr lang="en" sz="1800">
                <a:solidFill>
                  <a:srgbClr val="434343"/>
                </a:solidFill>
              </a:rPr>
              <a:t> the tiles. </a:t>
            </a:r>
            <a:endParaRPr sz="1800">
              <a:solidFill>
                <a:srgbClr val="434343"/>
              </a:solidFill>
            </a:endParaRPr>
          </a:p>
        </p:txBody>
      </p:sp>
      <p:pic>
        <p:nvPicPr>
          <p:cNvPr id="160" name="Google Shape;160;p22"/>
          <p:cNvPicPr preferRelativeResize="0"/>
          <p:nvPr/>
        </p:nvPicPr>
        <p:blipFill rotWithShape="1">
          <a:blip r:embed="rId3">
            <a:alphaModFix/>
          </a:blip>
          <a:srcRect b="4098" l="21715" r="20836" t="9628"/>
          <a:stretch/>
        </p:blipFill>
        <p:spPr>
          <a:xfrm>
            <a:off x="1734163" y="1212800"/>
            <a:ext cx="1477550" cy="2955076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61" name="Google Shape;161;p22"/>
          <p:cNvPicPr preferRelativeResize="0"/>
          <p:nvPr/>
        </p:nvPicPr>
        <p:blipFill rotWithShape="1">
          <a:blip r:embed="rId4">
            <a:alphaModFix/>
          </a:blip>
          <a:srcRect b="0" l="0" r="0" t="11863"/>
          <a:stretch/>
        </p:blipFill>
        <p:spPr>
          <a:xfrm>
            <a:off x="5317300" y="1244899"/>
            <a:ext cx="2461474" cy="2890874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62" name="Google Shape;162;p22"/>
          <p:cNvSpPr txBox="1"/>
          <p:nvPr/>
        </p:nvSpPr>
        <p:spPr>
          <a:xfrm>
            <a:off x="1671600" y="4167875"/>
            <a:ext cx="1989900" cy="9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</a:rPr>
              <a:t>One micron Alumina Powder, this is used as the polishing </a:t>
            </a:r>
            <a:r>
              <a:rPr lang="en">
                <a:solidFill>
                  <a:srgbClr val="434343"/>
                </a:solidFill>
              </a:rPr>
              <a:t>compound</a:t>
            </a:r>
            <a:r>
              <a:rPr lang="en">
                <a:solidFill>
                  <a:srgbClr val="434343"/>
                </a:solidFill>
              </a:rPr>
              <a:t>. 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163" name="Google Shape;163;p22"/>
          <p:cNvSpPr txBox="1"/>
          <p:nvPr/>
        </p:nvSpPr>
        <p:spPr>
          <a:xfrm>
            <a:off x="5317313" y="4103675"/>
            <a:ext cx="24615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</a:rPr>
              <a:t>97mm side polished using alumina powder and polishing wheel. </a:t>
            </a:r>
            <a:endParaRPr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9" name="Google Shape;169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0" name="Google Shape;170;p23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351C75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Current Manufacturing Process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71" name="Google Shape;171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2" name="Google Shape;172;p23"/>
          <p:cNvSpPr txBox="1"/>
          <p:nvPr/>
        </p:nvSpPr>
        <p:spPr>
          <a:xfrm>
            <a:off x="62600" y="572700"/>
            <a:ext cx="7208400" cy="8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en" sz="1800">
                <a:solidFill>
                  <a:srgbClr val="434343"/>
                </a:solidFill>
              </a:rPr>
              <a:t>After polishing, we paint and package the tiles. </a:t>
            </a:r>
            <a:endParaRPr sz="1800">
              <a:solidFill>
                <a:srgbClr val="434343"/>
              </a:solidFill>
            </a:endParaRPr>
          </a:p>
        </p:txBody>
      </p:sp>
      <p:pic>
        <p:nvPicPr>
          <p:cNvPr id="173" name="Google Shape;17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0675" y="1212800"/>
            <a:ext cx="2880075" cy="31548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74" name="Google Shape;174;p23"/>
          <p:cNvSpPr txBox="1"/>
          <p:nvPr/>
        </p:nvSpPr>
        <p:spPr>
          <a:xfrm>
            <a:off x="2785263" y="4367600"/>
            <a:ext cx="2790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</a:rPr>
              <a:t>After polishing, the 95mm side is painted with a reflective coat of paint. </a:t>
            </a:r>
            <a:endParaRPr>
              <a:solidFill>
                <a:srgbClr val="434343"/>
              </a:solidFill>
            </a:endParaRPr>
          </a:p>
        </p:txBody>
      </p:sp>
      <p:pic>
        <p:nvPicPr>
          <p:cNvPr id="175" name="Google Shape;175;p23"/>
          <p:cNvPicPr preferRelativeResize="0"/>
          <p:nvPr/>
        </p:nvPicPr>
        <p:blipFill rotWithShape="1">
          <a:blip r:embed="rId4">
            <a:alphaModFix/>
          </a:blip>
          <a:srcRect b="12645" l="28218" r="30050" t="22237"/>
          <a:stretch/>
        </p:blipFill>
        <p:spPr>
          <a:xfrm>
            <a:off x="724800" y="1212800"/>
            <a:ext cx="1518289" cy="31548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76" name="Google Shape;176;p23"/>
          <p:cNvSpPr txBox="1"/>
          <p:nvPr/>
        </p:nvSpPr>
        <p:spPr>
          <a:xfrm>
            <a:off x="724800" y="4367600"/>
            <a:ext cx="1476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</a:rPr>
              <a:t>EJ-510 Reflective Paint</a:t>
            </a:r>
            <a:endParaRPr>
              <a:solidFill>
                <a:srgbClr val="434343"/>
              </a:solidFill>
            </a:endParaRPr>
          </a:p>
        </p:txBody>
      </p:sp>
      <p:pic>
        <p:nvPicPr>
          <p:cNvPr id="177" name="Google Shape;177;p23"/>
          <p:cNvPicPr preferRelativeResize="0"/>
          <p:nvPr/>
        </p:nvPicPr>
        <p:blipFill rotWithShape="1">
          <a:blip r:embed="rId5">
            <a:alphaModFix/>
          </a:blip>
          <a:srcRect b="5908" l="5888" r="8149" t="13374"/>
          <a:stretch/>
        </p:blipFill>
        <p:spPr>
          <a:xfrm>
            <a:off x="6006777" y="1212800"/>
            <a:ext cx="2515281" cy="3154801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78" name="Google Shape;178;p23"/>
          <p:cNvSpPr txBox="1"/>
          <p:nvPr/>
        </p:nvSpPr>
        <p:spPr>
          <a:xfrm>
            <a:off x="6006775" y="4367600"/>
            <a:ext cx="2578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</a:rPr>
              <a:t>Packaged tiles on cart. Awaiting on shipment. </a:t>
            </a:r>
            <a:endParaRPr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4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351C75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Conclusions and Thanks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84" name="Google Shape;184;p24"/>
          <p:cNvSpPr txBox="1"/>
          <p:nvPr>
            <p:ph idx="1" type="body"/>
          </p:nvPr>
        </p:nvSpPr>
        <p:spPr>
          <a:xfrm>
            <a:off x="311700" y="863550"/>
            <a:ext cx="4944900" cy="184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Char char="●"/>
            </a:pPr>
            <a:r>
              <a:rPr lang="en" sz="2100">
                <a:solidFill>
                  <a:srgbClr val="434343"/>
                </a:solidFill>
              </a:rPr>
              <a:t>ACU cut and milled over 4,200 tiles in the summer of 2020. This makes over 6,700 in total.</a:t>
            </a:r>
            <a:endParaRPr sz="2400">
              <a:solidFill>
                <a:srgbClr val="434343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Char char="●"/>
            </a:pPr>
            <a:r>
              <a:rPr lang="en" sz="2100">
                <a:solidFill>
                  <a:srgbClr val="434343"/>
                </a:solidFill>
              </a:rPr>
              <a:t>Tile stacking at BNL began on October 16, 2020. </a:t>
            </a:r>
            <a:endParaRPr sz="2100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400"/>
          </a:p>
        </p:txBody>
      </p:sp>
      <p:sp>
        <p:nvSpPr>
          <p:cNvPr id="185" name="Google Shape;185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6" name="Google Shape;186;p24"/>
          <p:cNvSpPr txBox="1"/>
          <p:nvPr/>
        </p:nvSpPr>
        <p:spPr>
          <a:xfrm>
            <a:off x="253350" y="3306925"/>
            <a:ext cx="5444700" cy="174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34343"/>
                </a:solidFill>
              </a:rPr>
              <a:t>Special thanks to:</a:t>
            </a:r>
            <a:endParaRPr sz="1600">
              <a:solidFill>
                <a:srgbClr val="434343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Char char="-"/>
            </a:pPr>
            <a:r>
              <a:rPr lang="en" sz="1600">
                <a:solidFill>
                  <a:srgbClr val="434343"/>
                </a:solidFill>
              </a:rPr>
              <a:t>Dr. Jim Drachenberg </a:t>
            </a:r>
            <a:endParaRPr sz="1600">
              <a:solidFill>
                <a:srgbClr val="434343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Char char="-"/>
            </a:pPr>
            <a:r>
              <a:rPr lang="en" sz="1600">
                <a:solidFill>
                  <a:srgbClr val="434343"/>
                </a:solidFill>
              </a:rPr>
              <a:t>Dr. Donald Isenhower</a:t>
            </a:r>
            <a:endParaRPr sz="1600">
              <a:solidFill>
                <a:srgbClr val="434343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Char char="-"/>
            </a:pPr>
            <a:r>
              <a:rPr lang="en" sz="1600">
                <a:solidFill>
                  <a:srgbClr val="434343"/>
                </a:solidFill>
              </a:rPr>
              <a:t>The ACU Nuclear Physics Research Group</a:t>
            </a:r>
            <a:endParaRPr sz="1600">
              <a:solidFill>
                <a:srgbClr val="434343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Char char="-"/>
            </a:pPr>
            <a:r>
              <a:rPr lang="en" sz="1600">
                <a:solidFill>
                  <a:srgbClr val="434343"/>
                </a:solidFill>
              </a:rPr>
              <a:t>This research was supported by NSF MRI Grant #1920077</a:t>
            </a:r>
            <a:endParaRPr sz="1600">
              <a:solidFill>
                <a:srgbClr val="434343"/>
              </a:solidFill>
            </a:endParaRPr>
          </a:p>
        </p:txBody>
      </p:sp>
      <p:pic>
        <p:nvPicPr>
          <p:cNvPr id="187" name="Google Shape;18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8000" y="4079225"/>
            <a:ext cx="2774451" cy="1064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78424" y="2571750"/>
            <a:ext cx="2165587" cy="167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4"/>
          <p:cNvPicPr preferRelativeResize="0"/>
          <p:nvPr/>
        </p:nvPicPr>
        <p:blipFill rotWithShape="1">
          <a:blip r:embed="rId5">
            <a:alphaModFix/>
          </a:blip>
          <a:srcRect b="8725" l="0" r="0" t="14663"/>
          <a:stretch/>
        </p:blipFill>
        <p:spPr>
          <a:xfrm>
            <a:off x="5373300" y="638350"/>
            <a:ext cx="3499151" cy="2010574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4" name="Google Shape;64;p14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351C75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The STAR Experiment 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65" name="Google Shape;65;p14"/>
          <p:cNvSpPr txBox="1"/>
          <p:nvPr>
            <p:ph idx="1" type="body"/>
          </p:nvPr>
        </p:nvSpPr>
        <p:spPr>
          <a:xfrm>
            <a:off x="5444275" y="817175"/>
            <a:ext cx="3681300" cy="375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en">
                <a:solidFill>
                  <a:srgbClr val="434343"/>
                </a:solidFill>
              </a:rPr>
              <a:t>STAR is located at Brookhaven National Lab (BNL)</a:t>
            </a:r>
            <a:endParaRPr>
              <a:solidFill>
                <a:srgbClr val="434343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en">
                <a:solidFill>
                  <a:srgbClr val="434343"/>
                </a:solidFill>
              </a:rPr>
              <a:t>The Solenoidal Tracker at RHIC (STAR)</a:t>
            </a:r>
            <a:endParaRPr>
              <a:solidFill>
                <a:srgbClr val="434343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en">
                <a:solidFill>
                  <a:srgbClr val="434343"/>
                </a:solidFill>
              </a:rPr>
              <a:t>STAR studies the proton structure and the interactions of quarks and gluons that make up the proton </a:t>
            </a:r>
            <a:endParaRPr>
              <a:solidFill>
                <a:srgbClr val="434343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en">
                <a:solidFill>
                  <a:srgbClr val="434343"/>
                </a:solidFill>
              </a:rPr>
              <a:t>STAR consists of multiple different detectors including:</a:t>
            </a:r>
            <a:endParaRPr>
              <a:solidFill>
                <a:srgbClr val="434343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</a:pPr>
            <a:r>
              <a:rPr lang="en">
                <a:solidFill>
                  <a:srgbClr val="434343"/>
                </a:solidFill>
              </a:rPr>
              <a:t>Electromagnetic Calorimeter </a:t>
            </a:r>
            <a:endParaRPr>
              <a:solidFill>
                <a:srgbClr val="434343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</a:pPr>
            <a:r>
              <a:rPr lang="en">
                <a:solidFill>
                  <a:srgbClr val="434343"/>
                </a:solidFill>
              </a:rPr>
              <a:t>Time-Of-Flight Detector</a:t>
            </a:r>
            <a:endParaRPr>
              <a:solidFill>
                <a:srgbClr val="434343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</a:pPr>
            <a:r>
              <a:rPr lang="en">
                <a:solidFill>
                  <a:srgbClr val="434343"/>
                </a:solidFill>
              </a:rPr>
              <a:t>Time Projection Chamber  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66" name="Google Shape;66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7" name="Google Shape;67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8813" y="1115475"/>
            <a:ext cx="5021475" cy="3398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 rotWithShape="1">
          <a:blip r:embed="rId4">
            <a:alphaModFix/>
          </a:blip>
          <a:srcRect b="4860" l="3050" r="2521" t="3957"/>
          <a:stretch/>
        </p:blipFill>
        <p:spPr>
          <a:xfrm>
            <a:off x="354863" y="1367493"/>
            <a:ext cx="5089401" cy="306792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4"/>
          <p:cNvSpPr/>
          <p:nvPr/>
        </p:nvSpPr>
        <p:spPr>
          <a:xfrm flipH="1" rot="-2259170">
            <a:off x="2334106" y="1722416"/>
            <a:ext cx="223941" cy="585469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0" name="Google Shape;70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47495"/>
            <a:ext cx="2672275" cy="10250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6" name="Google Shape;76;p15"/>
          <p:cNvSpPr txBox="1"/>
          <p:nvPr/>
        </p:nvSpPr>
        <p:spPr>
          <a:xfrm>
            <a:off x="0" y="0"/>
            <a:ext cx="9184500" cy="572700"/>
          </a:xfrm>
          <a:prstGeom prst="rect">
            <a:avLst/>
          </a:prstGeom>
          <a:solidFill>
            <a:srgbClr val="351C75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FFFFFF"/>
                </a:solidFill>
              </a:rPr>
              <a:t>Overview and Motivation</a:t>
            </a:r>
            <a:endParaRPr sz="2800">
              <a:solidFill>
                <a:srgbClr val="FFFFFF"/>
              </a:solidFill>
            </a:endParaRPr>
          </a:p>
        </p:txBody>
      </p:sp>
      <p:sp>
        <p:nvSpPr>
          <p:cNvPr id="77" name="Google Shape;77;p15"/>
          <p:cNvSpPr txBox="1"/>
          <p:nvPr/>
        </p:nvSpPr>
        <p:spPr>
          <a:xfrm>
            <a:off x="5364025" y="698750"/>
            <a:ext cx="3780000" cy="444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en" sz="1800">
                <a:solidFill>
                  <a:srgbClr val="434343"/>
                </a:solidFill>
              </a:rPr>
              <a:t>The STAR </a:t>
            </a:r>
            <a:r>
              <a:rPr lang="en" sz="1800">
                <a:solidFill>
                  <a:srgbClr val="434343"/>
                </a:solidFill>
              </a:rPr>
              <a:t>Forward</a:t>
            </a:r>
            <a:r>
              <a:rPr lang="en" sz="1800">
                <a:solidFill>
                  <a:srgbClr val="434343"/>
                </a:solidFill>
              </a:rPr>
              <a:t> Upgrade will be implemented to measure</a:t>
            </a:r>
            <a:r>
              <a:rPr lang="en" sz="1800">
                <a:solidFill>
                  <a:srgbClr val="434343"/>
                </a:solidFill>
              </a:rPr>
              <a:t> data in the forward region.</a:t>
            </a:r>
            <a:endParaRPr sz="1800">
              <a:solidFill>
                <a:srgbClr val="434343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en" sz="1800">
                <a:solidFill>
                  <a:srgbClr val="434343"/>
                </a:solidFill>
              </a:rPr>
              <a:t>This upgrade will enhance STAR’s capabilities by creating new low-angle subsystems</a:t>
            </a:r>
            <a:endParaRPr sz="1800">
              <a:solidFill>
                <a:srgbClr val="434343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en" sz="1800">
                <a:solidFill>
                  <a:srgbClr val="434343"/>
                </a:solidFill>
              </a:rPr>
              <a:t>Pair of left/right symmetric modules assembled on either side of the beam</a:t>
            </a:r>
            <a:endParaRPr sz="1800">
              <a:solidFill>
                <a:srgbClr val="434343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en" sz="1800">
                <a:solidFill>
                  <a:srgbClr val="434343"/>
                </a:solidFill>
              </a:rPr>
              <a:t>ACU has contributed to the manufacturing of scintillator tiles for HCal</a:t>
            </a:r>
            <a:endParaRPr sz="1800">
              <a:solidFill>
                <a:srgbClr val="434343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34343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78" name="Google Shape;78;p15"/>
          <p:cNvPicPr preferRelativeResize="0"/>
          <p:nvPr/>
        </p:nvPicPr>
        <p:blipFill rotWithShape="1">
          <a:blip r:embed="rId3">
            <a:alphaModFix/>
          </a:blip>
          <a:srcRect b="4860" l="3050" r="2521" t="3957"/>
          <a:stretch/>
        </p:blipFill>
        <p:spPr>
          <a:xfrm>
            <a:off x="311700" y="839038"/>
            <a:ext cx="5194226" cy="3465427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5"/>
          <p:cNvSpPr/>
          <p:nvPr/>
        </p:nvSpPr>
        <p:spPr>
          <a:xfrm rot="2363624">
            <a:off x="2901324" y="3211700"/>
            <a:ext cx="684003" cy="273329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80" name="Google Shape;80;p15"/>
          <p:cNvCxnSpPr/>
          <p:nvPr/>
        </p:nvCxnSpPr>
        <p:spPr>
          <a:xfrm flipH="1">
            <a:off x="752578" y="2836375"/>
            <a:ext cx="2150400" cy="14430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1" name="Google Shape;81;p15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595959"/>
                </a:solidFill>
              </a:rPr>
              <a:t>‹#›</a:t>
            </a:fld>
            <a:endParaRPr sz="1000">
              <a:solidFill>
                <a:srgbClr val="595959"/>
              </a:solidFill>
            </a:endParaRPr>
          </a:p>
        </p:txBody>
      </p:sp>
      <p:pic>
        <p:nvPicPr>
          <p:cNvPr id="82" name="Google Shape;82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1700" y="839050"/>
            <a:ext cx="4816849" cy="4023075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5"/>
          <p:cNvSpPr/>
          <p:nvPr/>
        </p:nvSpPr>
        <p:spPr>
          <a:xfrm flipH="1" rot="8101131">
            <a:off x="3577983" y="828739"/>
            <a:ext cx="644669" cy="25074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9" name="Google Shape;89;p16"/>
          <p:cNvSpPr txBox="1"/>
          <p:nvPr/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351C75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FFFFFF"/>
                </a:solidFill>
              </a:rPr>
              <a:t>HCal Design</a:t>
            </a:r>
            <a:endParaRPr sz="2800">
              <a:solidFill>
                <a:srgbClr val="FFFFFF"/>
              </a:solidFill>
            </a:endParaRPr>
          </a:p>
        </p:txBody>
      </p:sp>
      <p:sp>
        <p:nvSpPr>
          <p:cNvPr id="90" name="Google Shape;90;p16"/>
          <p:cNvSpPr txBox="1"/>
          <p:nvPr/>
        </p:nvSpPr>
        <p:spPr>
          <a:xfrm>
            <a:off x="5188825" y="680100"/>
            <a:ext cx="3910200" cy="378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en" sz="1800">
                <a:solidFill>
                  <a:srgbClr val="434343"/>
                </a:solidFill>
              </a:rPr>
              <a:t>Two partial stacks shown on the left</a:t>
            </a:r>
            <a:endParaRPr sz="1800">
              <a:solidFill>
                <a:srgbClr val="434343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en" sz="1800">
                <a:solidFill>
                  <a:srgbClr val="434343"/>
                </a:solidFill>
              </a:rPr>
              <a:t>The stack will consist of layers of 20mm of iron following a 3.1mm gap for a scintillator tile</a:t>
            </a:r>
            <a:endParaRPr sz="1800">
              <a:solidFill>
                <a:srgbClr val="434343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en" sz="1800">
                <a:solidFill>
                  <a:srgbClr val="434343"/>
                </a:solidFill>
              </a:rPr>
              <a:t>Each stack is layered with a perforated iron sheet </a:t>
            </a:r>
            <a:endParaRPr sz="1800">
              <a:solidFill>
                <a:srgbClr val="434343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en" sz="1800">
                <a:solidFill>
                  <a:srgbClr val="434343"/>
                </a:solidFill>
              </a:rPr>
              <a:t>Then pegs will be placed into the holes slotting into each iron plate</a:t>
            </a:r>
            <a:endParaRPr sz="1800">
              <a:solidFill>
                <a:srgbClr val="434343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en" sz="1800">
                <a:solidFill>
                  <a:srgbClr val="434343"/>
                </a:solidFill>
              </a:rPr>
              <a:t>This process is repeated until the towers are 1.3 meters wide and 2 meters tall.</a:t>
            </a:r>
            <a:endParaRPr sz="1800">
              <a:solidFill>
                <a:srgbClr val="434343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000000"/>
              </a:solidFill>
            </a:endParaRPr>
          </a:p>
        </p:txBody>
      </p:sp>
      <p:pic>
        <p:nvPicPr>
          <p:cNvPr id="91" name="Google Shape;9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625" y="785650"/>
            <a:ext cx="5227349" cy="3783225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6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595959"/>
                </a:solidFill>
              </a:rPr>
              <a:t>‹#›</a:t>
            </a:fld>
            <a:endParaRPr sz="100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7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351C75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ACU’s Contribution to the STAR Forward Upgrade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98" name="Google Shape;98;p17"/>
          <p:cNvSpPr txBox="1"/>
          <p:nvPr>
            <p:ph idx="1" type="body"/>
          </p:nvPr>
        </p:nvSpPr>
        <p:spPr>
          <a:xfrm>
            <a:off x="311700" y="764138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Char char="●"/>
            </a:pPr>
            <a:r>
              <a:rPr lang="en" sz="2200">
                <a:solidFill>
                  <a:srgbClr val="434343"/>
                </a:solidFill>
              </a:rPr>
              <a:t>ACU has manufactured </a:t>
            </a:r>
            <a:r>
              <a:rPr lang="en" sz="2200">
                <a:solidFill>
                  <a:srgbClr val="434343"/>
                </a:solidFill>
              </a:rPr>
              <a:t>approximately </a:t>
            </a:r>
            <a:r>
              <a:rPr lang="en" sz="2200">
                <a:solidFill>
                  <a:srgbClr val="434343"/>
                </a:solidFill>
              </a:rPr>
              <a:t>6,700 new HCal scintillator tiles.</a:t>
            </a:r>
            <a:endParaRPr sz="2200">
              <a:solidFill>
                <a:srgbClr val="434343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Char char="●"/>
            </a:pPr>
            <a:r>
              <a:rPr lang="en" sz="2200">
                <a:solidFill>
                  <a:srgbClr val="434343"/>
                </a:solidFill>
              </a:rPr>
              <a:t>Manufacturing at ACU includes:</a:t>
            </a:r>
            <a:endParaRPr sz="2200">
              <a:solidFill>
                <a:srgbClr val="434343"/>
              </a:solidFill>
            </a:endParaRPr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Char char="○"/>
            </a:pPr>
            <a:r>
              <a:rPr lang="en" sz="2200">
                <a:solidFill>
                  <a:srgbClr val="434343"/>
                </a:solidFill>
              </a:rPr>
              <a:t>Cutting</a:t>
            </a:r>
            <a:endParaRPr sz="2200">
              <a:solidFill>
                <a:srgbClr val="434343"/>
              </a:solidFill>
            </a:endParaRPr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Char char="○"/>
            </a:pPr>
            <a:r>
              <a:rPr lang="en" sz="2200">
                <a:solidFill>
                  <a:srgbClr val="434343"/>
                </a:solidFill>
              </a:rPr>
              <a:t>Milling</a:t>
            </a:r>
            <a:endParaRPr sz="2200">
              <a:solidFill>
                <a:srgbClr val="434343"/>
              </a:solidFill>
            </a:endParaRPr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Char char="○"/>
            </a:pPr>
            <a:r>
              <a:rPr lang="en" sz="2200">
                <a:solidFill>
                  <a:srgbClr val="434343"/>
                </a:solidFill>
              </a:rPr>
              <a:t>Polishing</a:t>
            </a:r>
            <a:endParaRPr sz="2200">
              <a:solidFill>
                <a:srgbClr val="434343"/>
              </a:solidFill>
            </a:endParaRPr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Char char="○"/>
            </a:pPr>
            <a:r>
              <a:rPr lang="en" sz="2200">
                <a:solidFill>
                  <a:srgbClr val="434343"/>
                </a:solidFill>
              </a:rPr>
              <a:t>Painting </a:t>
            </a:r>
            <a:endParaRPr sz="2200">
              <a:solidFill>
                <a:srgbClr val="434343"/>
              </a:solidFill>
              <a:highlight>
                <a:srgbClr val="FFF2CC"/>
              </a:highlight>
            </a:endParaRPr>
          </a:p>
          <a:p>
            <a:pPr indent="0" lvl="0" marL="9144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99" name="Google Shape;99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0" name="Google Shape;10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82325" y="2269549"/>
            <a:ext cx="5849971" cy="22726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351C75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Creating the Manufacturing Process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06" name="Google Shape;106;p18"/>
          <p:cNvSpPr txBox="1"/>
          <p:nvPr>
            <p:ph idx="1" type="body"/>
          </p:nvPr>
        </p:nvSpPr>
        <p:spPr>
          <a:xfrm>
            <a:off x="123150" y="863425"/>
            <a:ext cx="8520600" cy="370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en">
                <a:solidFill>
                  <a:srgbClr val="434343"/>
                </a:solidFill>
              </a:rPr>
              <a:t>Summer 2019</a:t>
            </a:r>
            <a:endParaRPr>
              <a:solidFill>
                <a:srgbClr val="434343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en">
                <a:solidFill>
                  <a:srgbClr val="434343"/>
                </a:solidFill>
              </a:rPr>
              <a:t>Cutting Techniques </a:t>
            </a:r>
            <a:endParaRPr>
              <a:solidFill>
                <a:srgbClr val="434343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○"/>
            </a:pPr>
            <a:r>
              <a:rPr lang="en" sz="1800">
                <a:solidFill>
                  <a:srgbClr val="434343"/>
                </a:solidFill>
              </a:rPr>
              <a:t>Table Saw</a:t>
            </a:r>
            <a:endParaRPr sz="1800">
              <a:solidFill>
                <a:srgbClr val="434343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○"/>
            </a:pPr>
            <a:r>
              <a:rPr lang="en" sz="1800">
                <a:solidFill>
                  <a:srgbClr val="434343"/>
                </a:solidFill>
              </a:rPr>
              <a:t>Chop Saw</a:t>
            </a:r>
            <a:endParaRPr sz="1800">
              <a:solidFill>
                <a:srgbClr val="434343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○"/>
            </a:pPr>
            <a:r>
              <a:rPr lang="en" sz="1800">
                <a:solidFill>
                  <a:srgbClr val="434343"/>
                </a:solidFill>
              </a:rPr>
              <a:t>CNC Router </a:t>
            </a:r>
            <a:endParaRPr sz="1800">
              <a:solidFill>
                <a:srgbClr val="434343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○"/>
            </a:pPr>
            <a:r>
              <a:rPr lang="en" sz="1800">
                <a:solidFill>
                  <a:srgbClr val="434343"/>
                </a:solidFill>
              </a:rPr>
              <a:t>Band Saw </a:t>
            </a:r>
            <a:endParaRPr sz="1800">
              <a:solidFill>
                <a:srgbClr val="434343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en">
                <a:solidFill>
                  <a:srgbClr val="434343"/>
                </a:solidFill>
              </a:rPr>
              <a:t>Sanding and Polishing Techniques</a:t>
            </a:r>
            <a:endParaRPr>
              <a:solidFill>
                <a:srgbClr val="434343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○"/>
            </a:pPr>
            <a:r>
              <a:rPr lang="en" sz="1800">
                <a:solidFill>
                  <a:srgbClr val="434343"/>
                </a:solidFill>
              </a:rPr>
              <a:t>Hand Sanding</a:t>
            </a:r>
            <a:endParaRPr sz="1800">
              <a:solidFill>
                <a:srgbClr val="434343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○"/>
            </a:pPr>
            <a:r>
              <a:rPr lang="en" sz="1800">
                <a:solidFill>
                  <a:srgbClr val="434343"/>
                </a:solidFill>
              </a:rPr>
              <a:t>Sanding with a jig </a:t>
            </a:r>
            <a:endParaRPr sz="1800">
              <a:solidFill>
                <a:srgbClr val="434343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>
                <a:solidFill>
                  <a:srgbClr val="434343"/>
                </a:solidFill>
              </a:rPr>
              <a:t>Polishing wheel</a:t>
            </a:r>
            <a:r>
              <a:rPr lang="en" sz="1800"/>
              <a:t> </a:t>
            </a:r>
            <a:endParaRPr sz="1800"/>
          </a:p>
        </p:txBody>
      </p:sp>
      <p:sp>
        <p:nvSpPr>
          <p:cNvPr id="107" name="Google Shape;107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8" name="Google Shape;108;p18"/>
          <p:cNvSpPr/>
          <p:nvPr/>
        </p:nvSpPr>
        <p:spPr>
          <a:xfrm>
            <a:off x="2220700" y="2480850"/>
            <a:ext cx="300600" cy="2877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18"/>
          <p:cNvSpPr/>
          <p:nvPr/>
        </p:nvSpPr>
        <p:spPr>
          <a:xfrm>
            <a:off x="2982800" y="3454850"/>
            <a:ext cx="300600" cy="287700"/>
          </a:xfrm>
          <a:prstGeom prst="star5">
            <a:avLst>
              <a:gd fmla="val 24046" name="adj"/>
              <a:gd fmla="val 105146" name="hf"/>
              <a:gd fmla="val 110557" name="vf"/>
            </a:avLst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18"/>
          <p:cNvSpPr/>
          <p:nvPr/>
        </p:nvSpPr>
        <p:spPr>
          <a:xfrm>
            <a:off x="2771550" y="3795325"/>
            <a:ext cx="300600" cy="287700"/>
          </a:xfrm>
          <a:prstGeom prst="star5">
            <a:avLst>
              <a:gd fmla="val 24046" name="adj"/>
              <a:gd fmla="val 105146" name="hf"/>
              <a:gd fmla="val 110557" name="vf"/>
            </a:avLst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1" name="Google Shape;11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47300" y="1657575"/>
            <a:ext cx="2372626" cy="2653425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2" name="Google Shape;112;p18"/>
          <p:cNvPicPr preferRelativeResize="0"/>
          <p:nvPr/>
        </p:nvPicPr>
        <p:blipFill rotWithShape="1">
          <a:blip r:embed="rId4">
            <a:alphaModFix/>
          </a:blip>
          <a:srcRect b="4507" l="0" r="9198" t="0"/>
          <a:stretch/>
        </p:blipFill>
        <p:spPr>
          <a:xfrm>
            <a:off x="6694625" y="1353150"/>
            <a:ext cx="2326522" cy="3262271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3" name="Google Shape;113;p18"/>
          <p:cNvSpPr txBox="1"/>
          <p:nvPr/>
        </p:nvSpPr>
        <p:spPr>
          <a:xfrm>
            <a:off x="225275" y="4192400"/>
            <a:ext cx="3591600" cy="8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34343"/>
                </a:solidFill>
              </a:rPr>
              <a:t>Updated process now includes milling!</a:t>
            </a:r>
            <a:endParaRPr sz="1800">
              <a:solidFill>
                <a:srgbClr val="434343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351C75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ACU’s Current Manufacturing Process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19" name="Google Shape;119;p19"/>
          <p:cNvSpPr txBox="1"/>
          <p:nvPr>
            <p:ph idx="1" type="body"/>
          </p:nvPr>
        </p:nvSpPr>
        <p:spPr>
          <a:xfrm>
            <a:off x="47250" y="663075"/>
            <a:ext cx="4448700" cy="372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Char char="●"/>
            </a:pPr>
            <a:r>
              <a:rPr lang="en" sz="2200">
                <a:solidFill>
                  <a:srgbClr val="434343"/>
                </a:solidFill>
              </a:rPr>
              <a:t>Square scintillator tiles </a:t>
            </a:r>
            <a:r>
              <a:rPr lang="en" sz="2200">
                <a:solidFill>
                  <a:srgbClr val="434343"/>
                </a:solidFill>
              </a:rPr>
              <a:t>(EJ-212) </a:t>
            </a:r>
            <a:r>
              <a:rPr lang="en" sz="2200">
                <a:solidFill>
                  <a:srgbClr val="434343"/>
                </a:solidFill>
              </a:rPr>
              <a:t>arrive to ACU</a:t>
            </a:r>
            <a:endParaRPr sz="2200">
              <a:solidFill>
                <a:srgbClr val="434343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Char char="●"/>
            </a:pPr>
            <a:r>
              <a:rPr lang="en" sz="2200">
                <a:solidFill>
                  <a:srgbClr val="434343"/>
                </a:solidFill>
              </a:rPr>
              <a:t>Square tiles are cut into 4 smaller rectangles on a bandsaw  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120" name="Google Shape;120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1" name="Google Shape;121;p19"/>
          <p:cNvPicPr preferRelativeResize="0"/>
          <p:nvPr/>
        </p:nvPicPr>
        <p:blipFill rotWithShape="1">
          <a:blip r:embed="rId3">
            <a:alphaModFix/>
          </a:blip>
          <a:srcRect b="5748" l="18767" r="19213" t="12478"/>
          <a:stretch/>
        </p:blipFill>
        <p:spPr>
          <a:xfrm>
            <a:off x="5819300" y="838845"/>
            <a:ext cx="2874926" cy="28749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2" name="Google Shape;122;p19"/>
          <p:cNvPicPr preferRelativeResize="0"/>
          <p:nvPr/>
        </p:nvPicPr>
        <p:blipFill rotWithShape="1">
          <a:blip r:embed="rId4">
            <a:alphaModFix/>
          </a:blip>
          <a:srcRect b="12482" l="0" r="27641" t="4412"/>
          <a:stretch/>
        </p:blipFill>
        <p:spPr>
          <a:xfrm>
            <a:off x="3101103" y="2808900"/>
            <a:ext cx="2556877" cy="22273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3" name="Google Shape;123;p19"/>
          <p:cNvPicPr preferRelativeResize="0"/>
          <p:nvPr/>
        </p:nvPicPr>
        <p:blipFill rotWithShape="1">
          <a:blip r:embed="rId5">
            <a:alphaModFix/>
          </a:blip>
          <a:srcRect b="23675" l="10111" r="22967" t="0"/>
          <a:stretch/>
        </p:blipFill>
        <p:spPr>
          <a:xfrm>
            <a:off x="335900" y="2808900"/>
            <a:ext cx="2603884" cy="22273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0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351C75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ACU’s Current Manufacturing Process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29" name="Google Shape;129;p20"/>
          <p:cNvSpPr txBox="1"/>
          <p:nvPr>
            <p:ph idx="1" type="body"/>
          </p:nvPr>
        </p:nvSpPr>
        <p:spPr>
          <a:xfrm>
            <a:off x="149000" y="669550"/>
            <a:ext cx="7309800" cy="48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Mill the scintillator tiles in stacks of 8 </a:t>
            </a:r>
            <a:endParaRPr/>
          </a:p>
        </p:txBody>
      </p:sp>
      <p:sp>
        <p:nvSpPr>
          <p:cNvPr id="130" name="Google Shape;130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1" name="Google Shape;131;p20"/>
          <p:cNvPicPr preferRelativeResize="0"/>
          <p:nvPr/>
        </p:nvPicPr>
        <p:blipFill rotWithShape="1">
          <a:blip r:embed="rId3">
            <a:alphaModFix/>
          </a:blip>
          <a:srcRect b="9110" l="0" r="0" t="22288"/>
          <a:stretch/>
        </p:blipFill>
        <p:spPr>
          <a:xfrm>
            <a:off x="356224" y="1248200"/>
            <a:ext cx="2360500" cy="2155775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2" name="Google Shape;132;p20"/>
          <p:cNvPicPr preferRelativeResize="0"/>
          <p:nvPr/>
        </p:nvPicPr>
        <p:blipFill rotWithShape="1">
          <a:blip r:embed="rId4">
            <a:alphaModFix/>
          </a:blip>
          <a:srcRect b="33964" l="7975" r="-286" t="10683"/>
          <a:stretch/>
        </p:blipFill>
        <p:spPr>
          <a:xfrm>
            <a:off x="3098062" y="1248200"/>
            <a:ext cx="2697540" cy="2155775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3" name="Google Shape;133;p20"/>
          <p:cNvSpPr txBox="1"/>
          <p:nvPr/>
        </p:nvSpPr>
        <p:spPr>
          <a:xfrm>
            <a:off x="206100" y="3403975"/>
            <a:ext cx="2360400" cy="8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</a:pPr>
            <a:r>
              <a:rPr lang="en">
                <a:solidFill>
                  <a:srgbClr val="434343"/>
                </a:solidFill>
              </a:rPr>
              <a:t>Align the most alike scintillators to avoid shifting 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134" name="Google Shape;134;p20"/>
          <p:cNvSpPr txBox="1"/>
          <p:nvPr/>
        </p:nvSpPr>
        <p:spPr>
          <a:xfrm>
            <a:off x="3098000" y="3403975"/>
            <a:ext cx="2697600" cy="10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</a:rPr>
              <a:t>2. Use air to spray between the tiles to remove excess scintillator dusts. This prevents shifting. 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135" name="Google Shape;135;p20"/>
          <p:cNvSpPr txBox="1"/>
          <p:nvPr/>
        </p:nvSpPr>
        <p:spPr>
          <a:xfrm>
            <a:off x="6176925" y="420887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</a:rPr>
              <a:t>3. Align the stack of 8 into the jig, making sure the edges are flush. </a:t>
            </a:r>
            <a:endParaRPr/>
          </a:p>
        </p:txBody>
      </p:sp>
      <p:pic>
        <p:nvPicPr>
          <p:cNvPr id="136" name="Google Shape;136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27150" y="1151350"/>
            <a:ext cx="2313014" cy="3093525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2" name="Google Shape;142;p21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351C75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ACU’s Current Manufacturing Process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43" name="Google Shape;143;p21"/>
          <p:cNvSpPr txBox="1"/>
          <p:nvPr>
            <p:ph idx="1" type="body"/>
          </p:nvPr>
        </p:nvSpPr>
        <p:spPr>
          <a:xfrm>
            <a:off x="149000" y="669550"/>
            <a:ext cx="7309800" cy="48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Mill the scintillator tiles in stacks of 8 </a:t>
            </a:r>
            <a:endParaRPr/>
          </a:p>
        </p:txBody>
      </p:sp>
      <p:sp>
        <p:nvSpPr>
          <p:cNvPr id="144" name="Google Shape;144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5" name="Google Shape;145;p21"/>
          <p:cNvSpPr txBox="1"/>
          <p:nvPr/>
        </p:nvSpPr>
        <p:spPr>
          <a:xfrm>
            <a:off x="626700" y="3109375"/>
            <a:ext cx="2360400" cy="16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</a:rPr>
              <a:t>4. Close the horizontal clamps to hold the tiles in place. Make sure the tightness is the correct amount to make sure they do not bow or crack. 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146" name="Google Shape;146;p21"/>
          <p:cNvSpPr txBox="1"/>
          <p:nvPr/>
        </p:nvSpPr>
        <p:spPr>
          <a:xfrm>
            <a:off x="3782763" y="3188125"/>
            <a:ext cx="2697600" cy="14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</a:rPr>
              <a:t>5</a:t>
            </a:r>
            <a:r>
              <a:rPr lang="en">
                <a:solidFill>
                  <a:srgbClr val="434343"/>
                </a:solidFill>
              </a:rPr>
              <a:t>. Tighten the top clamp over a metal plate to spread out the surface area of the impact. This will help the tiles stay in place while milling and not to bow or crack.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147" name="Google Shape;147;p21"/>
          <p:cNvSpPr txBox="1"/>
          <p:nvPr/>
        </p:nvSpPr>
        <p:spPr>
          <a:xfrm>
            <a:off x="6742550" y="3980575"/>
            <a:ext cx="2360400" cy="304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</a:rPr>
              <a:t>6</a:t>
            </a:r>
            <a:r>
              <a:rPr lang="en">
                <a:solidFill>
                  <a:srgbClr val="434343"/>
                </a:solidFill>
              </a:rPr>
              <a:t>. Align the drill bit. Mill off 1mm of material at a time until you reach the desired dimension. </a:t>
            </a:r>
            <a:endParaRPr/>
          </a:p>
        </p:txBody>
      </p:sp>
      <p:pic>
        <p:nvPicPr>
          <p:cNvPr id="148" name="Google Shape;14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42549" y="870508"/>
            <a:ext cx="2278600" cy="3040567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9" name="Google Shape;149;p21"/>
          <p:cNvPicPr preferRelativeResize="0"/>
          <p:nvPr/>
        </p:nvPicPr>
        <p:blipFill rotWithShape="1">
          <a:blip r:embed="rId4">
            <a:alphaModFix/>
          </a:blip>
          <a:srcRect b="15176" l="8045" r="0" t="6232"/>
          <a:stretch/>
        </p:blipFill>
        <p:spPr>
          <a:xfrm>
            <a:off x="93225" y="1335383"/>
            <a:ext cx="3427351" cy="1773991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0" name="Google Shape;150;p21"/>
          <p:cNvPicPr preferRelativeResize="0"/>
          <p:nvPr/>
        </p:nvPicPr>
        <p:blipFill rotWithShape="1">
          <a:blip r:embed="rId5">
            <a:alphaModFix/>
          </a:blip>
          <a:srcRect b="7301" l="19211" r="0" t="23224"/>
          <a:stretch/>
        </p:blipFill>
        <p:spPr>
          <a:xfrm>
            <a:off x="3591987" y="1335362"/>
            <a:ext cx="3079151" cy="17740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