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1428" r:id="rId3"/>
    <p:sldId id="1439" r:id="rId4"/>
    <p:sldId id="1430" r:id="rId5"/>
    <p:sldId id="1433" r:id="rId6"/>
    <p:sldId id="1441" r:id="rId7"/>
    <p:sldId id="1442" r:id="rId8"/>
    <p:sldId id="1443" r:id="rId9"/>
    <p:sldId id="1444" r:id="rId10"/>
    <p:sldId id="1435" r:id="rId11"/>
    <p:sldId id="1440" r:id="rId12"/>
    <p:sldId id="1373" r:id="rId13"/>
    <p:sldId id="1379" r:id="rId14"/>
    <p:sldId id="138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492170"/>
    <a:srgbClr val="008000"/>
    <a:srgbClr val="0432FF"/>
    <a:srgbClr val="166538"/>
    <a:srgbClr val="996633"/>
    <a:srgbClr val="FF9300"/>
    <a:srgbClr val="C50E18"/>
    <a:srgbClr val="FFCC00"/>
    <a:srgbClr val="613318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14" autoAdjust="0"/>
    <p:restoredTop sz="92077" autoAdjust="0"/>
  </p:normalViewPr>
  <p:slideViewPr>
    <p:cSldViewPr snapToGrid="0" snapToObjects="1">
      <p:cViewPr>
        <p:scale>
          <a:sx n="90" d="100"/>
          <a:sy n="90" d="100"/>
        </p:scale>
        <p:origin x="256" y="7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3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E057B-E6DF-CF44-A503-7973A0C11BF9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52A2-AE33-DE4D-8927-816314FA0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383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BAD2B-6444-A442-95D0-7E127116F5FA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AAF82-67B9-264A-A98B-F6DF97BAD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887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68364-4A88-4248-B842-4E57EBD5EE89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80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9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316940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10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428162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11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79109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12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18955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204283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69390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2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19437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24298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4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050984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5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758594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6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932727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7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57893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8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62032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EF9E01-FC90-1841-8087-FC6913CC71A7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2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E67FBE3-520C-5C4D-8E94-750999AD9231}" type="datetime1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0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AC4CA4-3549-CC41-81A9-B71DA3DAF7C1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37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BA5F31-5D62-0148-B4D9-78BC5B74A86C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5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chemeClr val="tx1"/>
              </a:buClr>
              <a:defRPr sz="2000"/>
            </a:lvl1pPr>
            <a:lvl2pPr>
              <a:buClr>
                <a:schemeClr val="tx1"/>
              </a:buClr>
              <a:defRPr sz="2000"/>
            </a:lvl2pPr>
            <a:lvl3pPr>
              <a:buClr>
                <a:schemeClr val="tx1"/>
              </a:buClr>
              <a:defRPr sz="2000"/>
            </a:lvl3pPr>
            <a:lvl4pPr>
              <a:buClr>
                <a:schemeClr val="tx1"/>
              </a:buClr>
              <a:defRPr sz="2000"/>
            </a:lvl4pPr>
            <a:lvl5pPr>
              <a:buClr>
                <a:schemeClr val="tx1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034E439-1673-2542-9131-EAFD192C92E7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7953" y="6534860"/>
            <a:ext cx="5507420" cy="365125"/>
          </a:xfrm>
        </p:spPr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  <p:sp useBgFill="1">
        <p:nvSpPr>
          <p:cNvPr id="7" name="Line 3"/>
          <p:cNvSpPr>
            <a:spLocks noChangeShapeType="1"/>
          </p:cNvSpPr>
          <p:nvPr userDrawn="1"/>
        </p:nvSpPr>
        <p:spPr bwMode="auto">
          <a:xfrm>
            <a:off x="0" y="729014"/>
            <a:ext cx="12192000" cy="0"/>
          </a:xfrm>
          <a:prstGeom prst="line">
            <a:avLst/>
          </a:prstGeom>
          <a:ln w="57150">
            <a:solidFill>
              <a:srgbClr val="49217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Line 17"/>
          <p:cNvSpPr>
            <a:spLocks noChangeShapeType="1"/>
          </p:cNvSpPr>
          <p:nvPr userDrawn="1"/>
        </p:nvSpPr>
        <p:spPr bwMode="auto">
          <a:xfrm>
            <a:off x="0" y="6578600"/>
            <a:ext cx="12192000" cy="0"/>
          </a:xfrm>
          <a:prstGeom prst="line">
            <a:avLst/>
          </a:prstGeom>
          <a:noFill/>
          <a:ln w="57150">
            <a:solidFill>
              <a:srgbClr val="49217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2600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2"/>
            <a:ext cx="12192000" cy="754062"/>
          </a:xfrm>
          <a:solidFill>
            <a:srgbClr val="492170"/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1631216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buClr>
                <a:schemeClr val="tx1"/>
              </a:buClr>
              <a:defRPr sz="2000"/>
            </a:lvl1pPr>
            <a:lvl2pPr>
              <a:spcBef>
                <a:spcPts val="0"/>
              </a:spcBef>
              <a:buClr>
                <a:schemeClr val="tx1"/>
              </a:buClr>
              <a:defRPr sz="2000"/>
            </a:lvl2pPr>
            <a:lvl3pPr>
              <a:spcBef>
                <a:spcPts val="0"/>
              </a:spcBef>
              <a:buClr>
                <a:schemeClr val="tx1"/>
              </a:buClr>
              <a:defRPr sz="2000"/>
            </a:lvl3pPr>
            <a:lvl4pPr>
              <a:spcBef>
                <a:spcPts val="0"/>
              </a:spcBef>
              <a:buClr>
                <a:schemeClr val="tx1"/>
              </a:buClr>
              <a:defRPr sz="2000"/>
            </a:lvl4pPr>
            <a:lvl5pPr>
              <a:spcBef>
                <a:spcPts val="0"/>
              </a:spcBef>
              <a:buClr>
                <a:schemeClr val="tx1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8DA2282-79F0-CB4F-85BB-25B309DB5ECC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7953" y="6534860"/>
            <a:ext cx="2591967" cy="365125"/>
          </a:xfrm>
        </p:spPr>
        <p:txBody>
          <a:bodyPr/>
          <a:lstStyle/>
          <a:p>
            <a:r>
              <a:rPr lang="en-US" dirty="0"/>
              <a:t>Drachenberg -- Hadrons-in-jets at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Line 17"/>
          <p:cNvSpPr>
            <a:spLocks noChangeShapeType="1"/>
          </p:cNvSpPr>
          <p:nvPr userDrawn="1"/>
        </p:nvSpPr>
        <p:spPr bwMode="auto">
          <a:xfrm>
            <a:off x="0" y="6578600"/>
            <a:ext cx="12192000" cy="0"/>
          </a:xfrm>
          <a:prstGeom prst="line">
            <a:avLst/>
          </a:prstGeom>
          <a:noFill/>
          <a:ln w="57150">
            <a:solidFill>
              <a:srgbClr val="49217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1089F17-393E-6C48-A062-6D10F4BF8AD5}"/>
              </a:ext>
            </a:extLst>
          </p:cNvPr>
          <p:cNvSpPr txBox="1">
            <a:spLocks/>
          </p:cNvSpPr>
          <p:nvPr userDrawn="1"/>
        </p:nvSpPr>
        <p:spPr>
          <a:xfrm>
            <a:off x="4800016" y="6534859"/>
            <a:ext cx="25919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DNP 2021</a:t>
            </a:r>
          </a:p>
        </p:txBody>
      </p:sp>
    </p:spTree>
    <p:extLst>
      <p:ext uri="{BB962C8B-B14F-4D97-AF65-F5344CB8AC3E}">
        <p14:creationId xmlns:p14="http://schemas.microsoft.com/office/powerpoint/2010/main" val="364184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C5587-2045-4742-8D6E-BAA4F264A50E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FF5F66C-E7FD-D340-99D7-BA07EDC55106}" type="datetime1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5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A05D08D-188A-5346-834C-765E0CA209D2}" type="datetime1">
              <a:rPr lang="en-US" smtClean="0"/>
              <a:t>10/6/21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77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E28B010-7CB3-0144-8923-40A4FA2A1947}" type="datetime1">
              <a:rPr lang="en-US" smtClean="0"/>
              <a:t>10/6/21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8BE445-F33D-2C42-9140-A5B5511CD8CE}" type="datetime1">
              <a:rPr lang="en-US" smtClean="0"/>
              <a:t>10/6/21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9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F19AF4-5834-184D-A7DA-BE4B5AAB7E6E}" type="datetime1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8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7953" y="6534860"/>
            <a:ext cx="4931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Drachenberg -- Hadrons-in-jets at STAR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81293" y="65452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37852-23F2-554D-AF3C-BD02726B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7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6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48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831277" y="646400"/>
            <a:ext cx="10396187" cy="2923877"/>
          </a:xfrm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Investigating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Transversity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and Fragmentation Functions with Hadrons in Jets at STAR</a:t>
            </a:r>
            <a:br>
              <a:rPr lang="en-US" sz="32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en-US" sz="2400" b="1" dirty="0"/>
              <a:t>Jim Drachenberg</a:t>
            </a:r>
            <a:br>
              <a:rPr lang="en-US" sz="2400" b="1" dirty="0"/>
            </a:br>
            <a:r>
              <a:rPr lang="en-US" sz="2400" b="1" dirty="0">
                <a:ln w="15875">
                  <a:noFill/>
                </a:ln>
              </a:rPr>
              <a:t>for the STAR Collaboration</a:t>
            </a:r>
            <a:br>
              <a:rPr lang="en-US" sz="2400" b="1" dirty="0">
                <a:ln w="15875">
                  <a:noFill/>
                </a:ln>
              </a:rPr>
            </a:br>
            <a:br>
              <a:rPr lang="en-US" sz="2400" b="1" dirty="0">
                <a:ln w="15875">
                  <a:noFill/>
                </a:ln>
              </a:rPr>
            </a:br>
            <a:r>
              <a:rPr lang="en-US" sz="2400" b="1" dirty="0">
                <a:ln w="15875">
                  <a:noFill/>
                </a:ln>
                <a:solidFill>
                  <a:srgbClr val="008000"/>
                </a:solidFill>
              </a:rPr>
              <a:t>2021 Fall Meeting of the APS Division of Nuclear Physics</a:t>
            </a:r>
            <a:br>
              <a:rPr lang="en-US" sz="2400" b="1" dirty="0">
                <a:ln w="15875">
                  <a:noFill/>
                </a:ln>
                <a:solidFill>
                  <a:srgbClr val="008000"/>
                </a:solidFill>
              </a:rPr>
            </a:br>
            <a:r>
              <a:rPr lang="en-US" sz="2400" b="1" dirty="0">
                <a:ln w="15875">
                  <a:noFill/>
                </a:ln>
              </a:rPr>
              <a:t>October 13, 2021</a:t>
            </a:r>
            <a:endParaRPr lang="en-US" sz="24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966473" y="4284503"/>
            <a:ext cx="2900055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Arial" pitchFamily="76" charset="0"/>
              </a:rPr>
              <a:t>OUTLINE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Transversity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and TSSAs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STAR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Hadrons-in-jets at STAR</a:t>
            </a:r>
          </a:p>
          <a:p>
            <a:pPr marL="180975" indent="-18097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Looking forward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65D78-7AA4-4A4B-B417-564B8DD67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05" y="4244519"/>
            <a:ext cx="1384300" cy="161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0EC20-D5FB-4744-87F2-636A9D368D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3" r="9548"/>
          <a:stretch/>
        </p:blipFill>
        <p:spPr>
          <a:xfrm>
            <a:off x="10329246" y="5083936"/>
            <a:ext cx="1670793" cy="1612900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E5ABCE-378B-B346-A989-7D311BEB6376}"/>
              </a:ext>
            </a:extLst>
          </p:cNvPr>
          <p:cNvGrpSpPr/>
          <p:nvPr/>
        </p:nvGrpSpPr>
        <p:grpSpPr>
          <a:xfrm>
            <a:off x="77681" y="5890386"/>
            <a:ext cx="2802971" cy="806450"/>
            <a:chOff x="77681" y="5890386"/>
            <a:chExt cx="2802971" cy="80645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BFAE7A1-0CB9-954E-9861-B80F7EC67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905" y="6239636"/>
              <a:ext cx="2723747" cy="4572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9CFE18-95FB-524C-80CC-21C2FCA7E9C0}"/>
                </a:ext>
              </a:extLst>
            </p:cNvPr>
            <p:cNvSpPr txBox="1"/>
            <p:nvPr/>
          </p:nvSpPr>
          <p:spPr>
            <a:xfrm>
              <a:off x="77681" y="5890386"/>
              <a:ext cx="2117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66538"/>
                  </a:solidFill>
                </a:rPr>
                <a:t>Supported in part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74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43C1-F367-ED4A-B424-25951FE1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3C72B73-816B-AD45-910B-A85B97118F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817" y="983912"/>
                <a:ext cx="11480830" cy="5386090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TSSAs at STAR provide a unique window to nucleon structure and hadronization</a:t>
                </a:r>
                <a:endParaRPr lang="en-US" sz="24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lvl="1" indent="-342900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Access </a:t>
                </a:r>
                <a:r>
                  <a:rPr lang="en-US" sz="2400" dirty="0" err="1">
                    <a:solidFill>
                      <a:srgbClr val="492170"/>
                    </a:solidFill>
                  </a:rPr>
                  <a:t>transversity</a:t>
                </a:r>
                <a:r>
                  <a:rPr lang="en-US" sz="2400" dirty="0">
                    <a:solidFill>
                      <a:srgbClr val="492170"/>
                    </a:solidFill>
                  </a:rPr>
                  <a:t> via </a:t>
                </a:r>
                <a:r>
                  <a:rPr lang="en-US" sz="2400" dirty="0" err="1">
                    <a:solidFill>
                      <a:srgbClr val="492170"/>
                    </a:solidFill>
                  </a:rPr>
                  <a:t>dihadrons</a:t>
                </a:r>
                <a:r>
                  <a:rPr lang="en-US" sz="2400" dirty="0">
                    <a:solidFill>
                      <a:srgbClr val="492170"/>
                    </a:solidFill>
                  </a:rPr>
                  <a:t> (collinear) and Collins (TMD)</a:t>
                </a:r>
              </a:p>
              <a:p>
                <a:pPr lvl="1" indent="-342900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Test TMD factorization/universality and evolution</a:t>
                </a:r>
              </a:p>
              <a:p>
                <a:pPr lvl="1" indent="-342900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Collins asymmetries consistent with expectations based on SIDIS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STAR Collins asymmetries at 200 and 500 GeV informing model calculations</a:t>
                </a:r>
              </a:p>
              <a:p>
                <a:pPr lvl="1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Asymmetries exhibit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492170"/>
                    </a:solidFill>
                  </a:rPr>
                  <a:t> scaling</a:t>
                </a:r>
              </a:p>
              <a:p>
                <a:pPr lvl="1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Shape of asymmetries appears to depend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492170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Preliminary results from 2015 dataset</a:t>
                </a:r>
              </a:p>
              <a:p>
                <a:pPr lvl="1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Improved precision at 200 GeV</a:t>
                </a:r>
              </a:p>
              <a:p>
                <a:pPr lvl="1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First look at kaon asymmetries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Published results for forward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C00000"/>
                    </a:solidFill>
                  </a:rPr>
                  <a:t> in EM-jet</a:t>
                </a:r>
              </a:p>
              <a:p>
                <a:pPr lvl="1">
                  <a:buFont typeface="System Font Regular"/>
                  <a:buChar char="-"/>
                </a:pPr>
                <a:r>
                  <a:rPr lang="en-US" sz="2400" dirty="0">
                    <a:solidFill>
                      <a:srgbClr val="492170"/>
                    </a:solidFill>
                  </a:rPr>
                  <a:t>Asymmetries small with possible dependence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b="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492170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Analysis of (un)polarized data from recent runs underway</a:t>
                </a:r>
                <a:endParaRPr lang="en-US" sz="3200" b="1" i="1" dirty="0">
                  <a:solidFill>
                    <a:srgbClr val="0432FF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3200" b="1" i="1" dirty="0">
                    <a:solidFill>
                      <a:srgbClr val="0432FF"/>
                    </a:solidFill>
                  </a:rPr>
                  <a:t>Stay tuned!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3C72B73-816B-AD45-910B-A85B97118F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817" y="983912"/>
                <a:ext cx="11480830" cy="5386090"/>
              </a:xfrm>
              <a:blipFill>
                <a:blip r:embed="rId3"/>
                <a:stretch>
                  <a:fillRect l="-774" t="-941" b="-2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6211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43C1-F367-ED4A-B424-25951FE1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Back-up Slides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1441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43C1-F367-ED4A-B424-25951FE1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Unpolarized Hadrons Within Jets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0B564C-52A0-204D-8E17-252DE62219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8009" y="862765"/>
                <a:ext cx="11380529" cy="2711896"/>
              </a:xfr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400" dirty="0">
                    <a:solidFill>
                      <a:srgbClr val="C00000"/>
                    </a:solidFill>
                  </a:rPr>
                  <a:t>Following the approach of </a:t>
                </a:r>
                <a:r>
                  <a:rPr lang="en-US" sz="2400" dirty="0"/>
                  <a:t>PRD 92, 054015 (2015)</a:t>
                </a:r>
                <a:r>
                  <a:rPr lang="en-US" sz="2400" dirty="0">
                    <a:solidFill>
                      <a:srgbClr val="C00000"/>
                    </a:solidFill>
                  </a:rPr>
                  <a:t> and </a:t>
                </a:r>
                <a:r>
                  <a:rPr lang="en-US" sz="2400" dirty="0"/>
                  <a:t>JHEP11 (2017) 068</a:t>
                </a:r>
              </a:p>
              <a:p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Formulate NLO partonic cross-section in terms of </a:t>
                </a:r>
                <a:r>
                  <a:rPr lang="en-US" sz="2400" i="1" dirty="0">
                    <a:solidFill>
                      <a:schemeClr val="accent6">
                        <a:lumMod val="50000"/>
                      </a:schemeClr>
                    </a:solidFill>
                  </a:rPr>
                  <a:t>universal </a:t>
                </a: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jet functions</a:t>
                </a:r>
              </a:p>
              <a:p>
                <a:r>
                  <a:rPr lang="en-US" sz="2400" dirty="0">
                    <a:solidFill>
                      <a:srgbClr val="008000"/>
                    </a:solidFill>
                  </a:rPr>
                  <a:t>Also define semi-inclusive transverse-momentum-dependent (TMD) jet functions</a:t>
                </a:r>
              </a:p>
              <a:p>
                <a:r>
                  <a:rPr lang="en-US" sz="2400" dirty="0">
                    <a:solidFill>
                      <a:srgbClr val="0432FF"/>
                    </a:solidFill>
                  </a:rPr>
                  <a:t>Facilitate comparison with standard TMDFF from SIDIS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using inclusive jets with</a:t>
                </a:r>
                <a:r>
                  <a:rPr lang="en-US" sz="2400" dirty="0"/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 i="0" dirty="0" smtClean="0">
                            <a:latin typeface="Cambria Math" panose="02040503050406030204" pitchFamily="18" charset="0"/>
                          </a:rPr>
                          <m:t>jet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0432FF"/>
                    </a:solidFill>
                  </a:rPr>
                  <a:t>calculated relative to </a:t>
                </a:r>
                <a:r>
                  <a:rPr lang="en-US" sz="2400" i="1" dirty="0">
                    <a:solidFill>
                      <a:srgbClr val="0432FF"/>
                    </a:solidFill>
                  </a:rPr>
                  <a:t>standard jet axis</a:t>
                </a:r>
              </a:p>
              <a:p>
                <a:r>
                  <a:rPr lang="en-US" sz="2400" dirty="0">
                    <a:solidFill>
                      <a:srgbClr val="492170"/>
                    </a:solidFill>
                  </a:rPr>
                  <a:t>Argue FFs universal to NLO, </a:t>
                </a:r>
                <a:r>
                  <a:rPr lang="en-US" sz="2400" i="1" dirty="0">
                    <a:solidFill>
                      <a:srgbClr val="492170"/>
                    </a:solidFill>
                  </a:rPr>
                  <a:t>including TMDFFs</a:t>
                </a:r>
              </a:p>
              <a:p>
                <a:r>
                  <a:rPr lang="en-US" sz="2400" dirty="0">
                    <a:solidFill>
                      <a:srgbClr val="C00000"/>
                    </a:solidFill>
                  </a:rPr>
                  <a:t>No dependence on TMDPDFs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0B564C-52A0-204D-8E17-252DE62219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8009" y="862765"/>
                <a:ext cx="11380529" cy="2711896"/>
              </a:xfrm>
              <a:blipFill>
                <a:blip r:embed="rId3"/>
                <a:stretch>
                  <a:fillRect l="-892" t="-2336" b="-4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56A1B-DE69-F64D-8B35-DA2877862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06"/>
          <a:stretch/>
        </p:blipFill>
        <p:spPr>
          <a:xfrm>
            <a:off x="3177952" y="3241720"/>
            <a:ext cx="4023468" cy="3283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F12A7E-4AFC-494B-A212-F119668079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80" r="35057" b="15169"/>
          <a:stretch/>
        </p:blipFill>
        <p:spPr>
          <a:xfrm>
            <a:off x="8490857" y="2761654"/>
            <a:ext cx="2743200" cy="368885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63A9C-EB98-114E-A013-E1B467AB7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</p:spTree>
    <p:extLst>
      <p:ext uri="{BB962C8B-B14F-4D97-AF65-F5344CB8AC3E}">
        <p14:creationId xmlns:p14="http://schemas.microsoft.com/office/powerpoint/2010/main" val="2370213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AA3505-5C05-2649-ACF4-513F58D2E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578" y="4343517"/>
            <a:ext cx="4090417" cy="21913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0DE7F2F-C079-D643-AE56-C0DDE10CDCB3}"/>
              </a:ext>
            </a:extLst>
          </p:cNvPr>
          <p:cNvGrpSpPr/>
          <p:nvPr/>
        </p:nvGrpSpPr>
        <p:grpSpPr>
          <a:xfrm>
            <a:off x="8071338" y="1862044"/>
            <a:ext cx="4025658" cy="2446978"/>
            <a:chOff x="8071338" y="1862044"/>
            <a:chExt cx="4025658" cy="24469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1FF4EC-7E71-FD4A-AA5E-B70C05D7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1338" y="2177949"/>
              <a:ext cx="4025658" cy="213107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3CE396-38DF-1942-8753-878807DC7D51}"/>
                </a:ext>
              </a:extLst>
            </p:cNvPr>
            <p:cNvSpPr txBox="1"/>
            <p:nvPr/>
          </p:nvSpPr>
          <p:spPr>
            <a:xfrm>
              <a:off x="8474599" y="1862044"/>
              <a:ext cx="3184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/>
                <a:t>Embedded Monte Carlo Studies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1B43C1-F367-ED4A-B424-25951FE1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Status of In-jet FF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11112F38-4737-A74D-9BEC-CF45BC28D1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5004" y="801380"/>
                <a:ext cx="10972800" cy="4646144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𝑗𝑒𝑡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𝑗𝑒𝑡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𝑑𝑧𝑑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𝑗𝑒𝑡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𝑗𝑒𝑡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𝑑𝑧𝑑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vtx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reco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jet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reco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vtx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reco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jet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reco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track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reco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  <a:p>
                <a:endParaRPr lang="en-US" sz="2400" b="1" dirty="0"/>
              </a:p>
              <a:p>
                <a:pPr marL="0" indent="0">
                  <a:buNone/>
                </a:pPr>
                <a:r>
                  <a:rPr lang="en-US" sz="2400" b="1" dirty="0"/>
                  <a:t>Two key steps in analysis</a:t>
                </a:r>
              </a:p>
              <a:p>
                <a:r>
                  <a:rPr lang="en-US" sz="2400" dirty="0">
                    <a:solidFill>
                      <a:srgbClr val="C00000"/>
                    </a:solidFill>
                  </a:rPr>
                  <a:t>Efficiency corrections (tracking and jet reconstruction)</a:t>
                </a:r>
              </a:p>
              <a:p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Bin migration correction, aka “unfolding”</a:t>
                </a:r>
              </a:p>
              <a:p>
                <a:pPr lvl="1"/>
                <a:r>
                  <a:rPr lang="en-US" sz="2400" dirty="0">
                    <a:solidFill>
                      <a:srgbClr val="008000"/>
                    </a:solidFill>
                  </a:rPr>
                  <a:t>Unfold in jet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8000"/>
                    </a:solidFill>
                  </a:rPr>
                  <a:t>, pion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400" dirty="0">
                    <a:solidFill>
                      <a:srgbClr val="008000"/>
                    </a:solidFill>
                  </a:rPr>
                  <a:t>, and pion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08000"/>
                  </a:solidFill>
                </a:endParaRP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432FF"/>
                    </a:solidFill>
                  </a:rPr>
                  <a:t>Try different methods to minimize systematic uncertainties, e.g.</a:t>
                </a:r>
              </a:p>
              <a:p>
                <a:r>
                  <a:rPr lang="en-US" sz="2400" dirty="0">
                    <a:solidFill>
                      <a:srgbClr val="492170"/>
                    </a:solidFill>
                  </a:rPr>
                  <a:t>2-D and 3-D Bayesian with </a:t>
                </a:r>
                <a:r>
                  <a:rPr lang="en-US" sz="2400" dirty="0" err="1">
                    <a:solidFill>
                      <a:srgbClr val="492170"/>
                    </a:solidFill>
                  </a:rPr>
                  <a:t>RooUnfold</a:t>
                </a:r>
                <a:endParaRPr lang="en-US" sz="2400" dirty="0">
                  <a:solidFill>
                    <a:srgbClr val="492170"/>
                  </a:solidFill>
                </a:endParaRPr>
              </a:p>
              <a:p>
                <a:r>
                  <a:rPr lang="en-US" sz="2400" dirty="0">
                    <a:solidFill>
                      <a:srgbClr val="C00000"/>
                    </a:solidFill>
                  </a:rPr>
                  <a:t>ROOT’s Toolkit for Multivariate Analysis (TMVA)</a:t>
                </a:r>
              </a:p>
              <a:p>
                <a:pPr lvl="1"/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Multilayer perceptron and boosted decision trees</a:t>
                </a: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11112F38-4737-A74D-9BEC-CF45BC28D1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5004" y="801380"/>
                <a:ext cx="10972800" cy="4646144"/>
              </a:xfrm>
              <a:blipFill>
                <a:blip r:embed="rId5"/>
                <a:stretch>
                  <a:fillRect l="-809" b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12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42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Collins-like Effect at RHIC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95D67-9FAB-B64F-B226-8AA2C1396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93" y="1057077"/>
            <a:ext cx="10807072" cy="1569660"/>
          </a:xfrm>
        </p:spPr>
        <p:txBody>
          <a:bodyPr/>
          <a:lstStyle/>
          <a:p>
            <a:pPr marL="22225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Collins-like effect</a:t>
            </a:r>
          </a:p>
          <a:p>
            <a:pPr marL="298450" indent="-276225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Sensitive to linearly polarized gluons in a transversely polarized proton</a:t>
            </a:r>
          </a:p>
          <a:p>
            <a:pPr marL="287338" indent="-265113"/>
            <a:r>
              <a:rPr lang="en-US" sz="2400" dirty="0">
                <a:solidFill>
                  <a:srgbClr val="008000"/>
                </a:solidFill>
              </a:rPr>
              <a:t>Asymmetries consistent at zero in 500 GeV (shown) and also preliminary 200 GeV</a:t>
            </a:r>
          </a:p>
          <a:p>
            <a:pPr marL="233363" indent="-279400"/>
            <a:r>
              <a:rPr lang="en-US" sz="2400" dirty="0">
                <a:solidFill>
                  <a:srgbClr val="0432FF"/>
                </a:solidFill>
              </a:rPr>
              <a:t>STAR data provide first-ever constraints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13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CE3226-15BC-7140-B7CF-1B73BD500116}"/>
              </a:ext>
            </a:extLst>
          </p:cNvPr>
          <p:cNvSpPr/>
          <p:nvPr/>
        </p:nvSpPr>
        <p:spPr>
          <a:xfrm>
            <a:off x="-27296" y="6227083"/>
            <a:ext cx="3326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STAR Collaboration, PRD 97, 032004 (2018)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65FC9-652D-F640-A91C-7865BDE6D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27" y="2964068"/>
            <a:ext cx="5758524" cy="3036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9DF1F3-8A61-0248-859C-00B26A1B3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792" y="2964068"/>
            <a:ext cx="5758524" cy="303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338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823DFD-23AC-8641-B77B-34F0B389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Transversity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879A7A-2547-9347-B1F7-0025FAA01202}"/>
              </a:ext>
            </a:extLst>
          </p:cNvPr>
          <p:cNvGrpSpPr/>
          <p:nvPr/>
        </p:nvGrpSpPr>
        <p:grpSpPr>
          <a:xfrm>
            <a:off x="5184770" y="2732643"/>
            <a:ext cx="6975737" cy="3094481"/>
            <a:chOff x="4109651" y="2732642"/>
            <a:chExt cx="6975737" cy="309448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8546B86-EDB9-8046-90C5-7BF14BAD3BA8}"/>
                </a:ext>
              </a:extLst>
            </p:cNvPr>
            <p:cNvGrpSpPr/>
            <p:nvPr/>
          </p:nvGrpSpPr>
          <p:grpSpPr>
            <a:xfrm>
              <a:off x="4109651" y="2732642"/>
              <a:ext cx="3971360" cy="3094481"/>
              <a:chOff x="4109651" y="2732642"/>
              <a:chExt cx="3971360" cy="309448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C79B25C-0095-AE48-872D-049EC8437E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50167"/>
              <a:stretch/>
            </p:blipFill>
            <p:spPr>
              <a:xfrm>
                <a:off x="4109651" y="2732642"/>
                <a:ext cx="3971360" cy="3094481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6D11A2D-04AB-E546-922D-46CCF6ED0E03}"/>
                  </a:ext>
                </a:extLst>
              </p:cNvPr>
              <p:cNvSpPr/>
              <p:nvPr/>
            </p:nvSpPr>
            <p:spPr>
              <a:xfrm>
                <a:off x="6371429" y="2832028"/>
                <a:ext cx="162256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PRD 93, 014009 (2016)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A4FF2B-EA9A-5F47-BA48-04EF436FA75E}"/>
                </a:ext>
              </a:extLst>
            </p:cNvPr>
            <p:cNvSpPr txBox="1"/>
            <p:nvPr/>
          </p:nvSpPr>
          <p:spPr>
            <a:xfrm>
              <a:off x="8015137" y="4741108"/>
              <a:ext cx="30702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Kang et al: PRD 93, 014009 (2016)</a:t>
              </a:r>
            </a:p>
            <a:p>
              <a:r>
                <a:rPr lang="en-US" sz="1400" dirty="0" err="1"/>
                <a:t>Anselmino</a:t>
              </a:r>
              <a:r>
                <a:rPr lang="en-US" sz="1400" dirty="0"/>
                <a:t> et al: PRD 87, 094019 (2013)</a:t>
              </a:r>
            </a:p>
            <a:p>
              <a:r>
                <a:rPr lang="en-US" sz="1400" dirty="0" err="1"/>
                <a:t>Radici</a:t>
              </a:r>
              <a:r>
                <a:rPr lang="en-US" sz="1400" dirty="0"/>
                <a:t> et al: JHEP 05, 123 (2015)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FEB5C7B-02C9-8846-9E93-63757F3E7B2F}"/>
              </a:ext>
            </a:extLst>
          </p:cNvPr>
          <p:cNvGrpSpPr>
            <a:grpSpLocks noChangeAspect="1"/>
          </p:cNvGrpSpPr>
          <p:nvPr/>
        </p:nvGrpSpPr>
        <p:grpSpPr>
          <a:xfrm>
            <a:off x="1157156" y="2670467"/>
            <a:ext cx="4027613" cy="3054451"/>
            <a:chOff x="1733153" y="2670468"/>
            <a:chExt cx="3451616" cy="26176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670EC4-F4A0-AF4F-9FF6-93B80A4C1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3153" y="2670468"/>
              <a:ext cx="3451616" cy="2617628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D29F181-DD1D-0942-AAE9-C79E0EF87341}"/>
                </a:ext>
              </a:extLst>
            </p:cNvPr>
            <p:cNvGrpSpPr/>
            <p:nvPr/>
          </p:nvGrpSpPr>
          <p:grpSpPr>
            <a:xfrm>
              <a:off x="2346960" y="2894328"/>
              <a:ext cx="2161756" cy="1208170"/>
              <a:chOff x="822960" y="2894328"/>
              <a:chExt cx="2161756" cy="120817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DEDD85D-C890-6B4E-B47B-F4E8697AB162}"/>
                  </a:ext>
                </a:extLst>
              </p:cNvPr>
              <p:cNvSpPr/>
              <p:nvPr/>
            </p:nvSpPr>
            <p:spPr>
              <a:xfrm>
                <a:off x="822960" y="3257550"/>
                <a:ext cx="1154430" cy="1485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0819DC-8B7D-3F4A-9B72-F1483A7874DC}"/>
                  </a:ext>
                </a:extLst>
              </p:cNvPr>
              <p:cNvSpPr/>
              <p:nvPr/>
            </p:nvSpPr>
            <p:spPr>
              <a:xfrm>
                <a:off x="1691640" y="2894328"/>
                <a:ext cx="1293076" cy="10850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F1001A9-18AE-1944-AA20-628FB0FF842E}"/>
                  </a:ext>
                </a:extLst>
              </p:cNvPr>
              <p:cNvSpPr/>
              <p:nvPr/>
            </p:nvSpPr>
            <p:spPr>
              <a:xfrm>
                <a:off x="1015587" y="3953908"/>
                <a:ext cx="1154430" cy="1485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DFAE74-CDB0-9F46-B94E-BC790172AEB8}"/>
                  </a:ext>
                </a:extLst>
              </p:cNvPr>
              <p:cNvSpPr txBox="1"/>
              <p:nvPr/>
            </p:nvSpPr>
            <p:spPr>
              <a:xfrm>
                <a:off x="913663" y="739863"/>
                <a:ext cx="10525301" cy="2076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algn="ctr">
                  <a:buClr>
                    <a:schemeClr val="tx1"/>
                  </a:buClr>
                </a:pPr>
                <a:r>
                  <a:rPr lang="en-US" sz="2000" b="1" dirty="0"/>
                  <a:t>Complete understanding of nucleon structure requires knowledge of</a:t>
                </a:r>
              </a:p>
              <a:p>
                <a:pPr marL="52578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C00000"/>
                    </a:solidFill>
                    <a:sym typeface="Wingdings"/>
                  </a:rPr>
                  <a:t>Unpolarized PDF,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C00000"/>
                  </a:solidFill>
                  <a:sym typeface="Wingdings"/>
                </a:endParaRPr>
              </a:p>
              <a:p>
                <a:pPr marL="52578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Helicity PDF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Wingdings"/>
                      </a:rPr>
                      <m:t>Δ</m:t>
                    </m:r>
                    <m:r>
                      <a:rPr lang="en-US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) [</a:t>
                </a:r>
                <a:r>
                  <a:rPr lang="en-US" sz="2000" i="1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see talk by A. Quintero</a:t>
                </a: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]</a:t>
                </a:r>
              </a:p>
              <a:p>
                <a:pPr marL="52578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rgbClr val="008000"/>
                    </a:solidFill>
                    <a:sym typeface="Wingdings"/>
                  </a:rPr>
                  <a:t>Transversity</a:t>
                </a:r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h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US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8000"/>
                    </a:solidFill>
                    <a:sym typeface="Wingdings"/>
                  </a:rPr>
                  <a:t>) – chiral odd</a:t>
                </a:r>
                <a:endParaRPr lang="en-US" sz="2000" dirty="0">
                  <a:solidFill>
                    <a:srgbClr val="0432FF"/>
                  </a:solidFill>
                  <a:sym typeface="Wingdings"/>
                </a:endParaRPr>
              </a:p>
              <a:p>
                <a:pPr marL="982980" lvl="1" indent="-342900">
                  <a:buClr>
                    <a:schemeClr val="tx1"/>
                  </a:buClr>
                  <a:buFont typeface="System Font Regular"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Δ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−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432FF"/>
                    </a:solidFill>
                    <a:sym typeface="Wingdings"/>
                  </a:rPr>
                  <a:t>: direct connection to </a:t>
                </a:r>
                <a:r>
                  <a:rPr lang="en-US" sz="2000" i="1" dirty="0">
                    <a:solidFill>
                      <a:srgbClr val="0432FF"/>
                    </a:solidFill>
                    <a:sym typeface="Wingdings"/>
                  </a:rPr>
                  <a:t>non-zero OAM components </a:t>
                </a:r>
                <a:r>
                  <a:rPr lang="en-US" sz="2000" dirty="0">
                    <a:solidFill>
                      <a:srgbClr val="0432FF"/>
                    </a:solidFill>
                    <a:sym typeface="Wingdings"/>
                  </a:rPr>
                  <a:t>of proton wave function</a:t>
                </a:r>
              </a:p>
              <a:p>
                <a:pPr marL="982980" lvl="1" indent="-342900">
                  <a:buClr>
                    <a:schemeClr val="tx1"/>
                  </a:buClr>
                  <a:buFont typeface="System Font Regular"/>
                  <a:buChar char="-"/>
                </a:pPr>
                <a:r>
                  <a:rPr lang="en-US" sz="2000" dirty="0">
                    <a:solidFill>
                      <a:srgbClr val="492170"/>
                    </a:solidFill>
                    <a:sym typeface="Wingdings"/>
                  </a:rPr>
                  <a:t>Tensor charge,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492170"/>
                        </a:solidFill>
                        <a:latin typeface="Cambria Math" panose="02040503050406030204" pitchFamily="18" charset="0"/>
                        <a:sym typeface="Wingdings"/>
                      </a:rPr>
                      <m:t>𝛿</m:t>
                    </m:r>
                    <m:r>
                      <a:rPr lang="en-US" sz="2000" i="1">
                        <a:solidFill>
                          <a:srgbClr val="492170"/>
                        </a:solidFill>
                        <a:latin typeface="Cambria Math" panose="02040503050406030204" pitchFamily="18" charset="0"/>
                        <a:sym typeface="Wingdings"/>
                      </a:rPr>
                      <m:t>𝑞</m:t>
                    </m:r>
                    <m:r>
                      <a:rPr lang="en-US" sz="2000" b="0" i="1" smtClean="0">
                        <a:solidFill>
                          <a:srgbClr val="492170"/>
                        </a:solidFill>
                        <a:latin typeface="Cambria Math" panose="02040503050406030204" pitchFamily="18" charset="0"/>
                        <a:sym typeface="Wingdings"/>
                      </a:rPr>
                      <m:t>=</m:t>
                    </m:r>
                    <m:nary>
                      <m:naryPr>
                        <m:ctrlP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𝛿</m:t>
                            </m:r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rgbClr val="492170"/>
                                </a:solidFill>
                                <a:latin typeface="Cambria Math" panose="02040503050406030204" pitchFamily="18" charset="0"/>
                                <a:sym typeface="Wingdings"/>
                              </a:rPr>
                              <m:t>𝛿</m:t>
                            </m:r>
                            <m:acc>
                              <m:accPr>
                                <m:chr m:val="̅"/>
                                <m:ctrlP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𝑞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492170"/>
                                    </a:solidFill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000" b="0" i="1" smtClean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  <m:t>𝑑𝑥</m:t>
                        </m:r>
                      </m:e>
                    </m:nary>
                  </m:oMath>
                </a14:m>
                <a:endParaRPr lang="en-US" sz="2000" dirty="0">
                  <a:solidFill>
                    <a:srgbClr val="492170"/>
                  </a:solidFill>
                  <a:sym typeface="Wingding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DFAE74-CDB0-9F46-B94E-BC790172A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63" y="739863"/>
                <a:ext cx="10525301" cy="2076466"/>
              </a:xfrm>
              <a:prstGeom prst="rect">
                <a:avLst/>
              </a:prstGeom>
              <a:blipFill>
                <a:blip r:embed="rId5"/>
                <a:stretch>
                  <a:fillRect t="-1829" b="-40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91144B-3C22-C046-AC65-F405042A79D7}"/>
                  </a:ext>
                </a:extLst>
              </p:cNvPr>
              <p:cNvSpPr/>
              <p:nvPr/>
            </p:nvSpPr>
            <p:spPr>
              <a:xfrm>
                <a:off x="432692" y="5710138"/>
                <a:ext cx="1117211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Accessed through global analyses in SIDIS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sz="24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, e.g. via “Collins” or IFF asymmetries</a:t>
                </a:r>
              </a:p>
              <a:p>
                <a:pPr algn="ctr"/>
                <a:r>
                  <a:rPr lang="en-US" sz="2400" b="1" i="1" dirty="0">
                    <a:solidFill>
                      <a:srgbClr val="C00000"/>
                    </a:solidFill>
                  </a:rPr>
                  <a:t>Currently limited reach 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40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91144B-3C22-C046-AC65-F405042A79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92" y="5710138"/>
                <a:ext cx="11172119" cy="830997"/>
              </a:xfrm>
              <a:prstGeom prst="rect">
                <a:avLst/>
              </a:prstGeom>
              <a:blipFill>
                <a:blip r:embed="rId6"/>
                <a:stretch>
                  <a:fillRect l="-341" t="-4545" r="-34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B9C9881-FA97-BD4E-879D-65474F618BEC}"/>
              </a:ext>
            </a:extLst>
          </p:cNvPr>
          <p:cNvSpPr/>
          <p:nvPr/>
        </p:nvSpPr>
        <p:spPr>
          <a:xfrm>
            <a:off x="5816332" y="1644134"/>
            <a:ext cx="4622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>
                <a:solidFill>
                  <a:srgbClr val="008000"/>
                </a:solidFill>
                <a:sym typeface="Wingdings" pitchFamily="2" charset="2"/>
              </a:rPr>
              <a:t> 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requires another chiral-odd distribution</a:t>
            </a:r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EE5D17-C33D-684E-B401-002FD55DCB0B}"/>
              </a:ext>
            </a:extLst>
          </p:cNvPr>
          <p:cNvGrpSpPr/>
          <p:nvPr/>
        </p:nvGrpSpPr>
        <p:grpSpPr>
          <a:xfrm>
            <a:off x="7920644" y="3377248"/>
            <a:ext cx="3956831" cy="1031615"/>
            <a:chOff x="7920644" y="3377248"/>
            <a:chExt cx="3956831" cy="1031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CD62DDB-180B-1449-B7CC-2385A499E916}"/>
                    </a:ext>
                  </a:extLst>
                </p:cNvPr>
                <p:cNvSpPr txBox="1"/>
                <p:nvPr/>
              </p:nvSpPr>
              <p:spPr>
                <a:xfrm>
                  <a:off x="9610508" y="3377248"/>
                  <a:ext cx="226696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C00000"/>
                      </a:solidFill>
                    </a:rPr>
                    <a:t>Large uncertainties:</a:t>
                  </a:r>
                </a:p>
                <a:p>
                  <a:r>
                    <a:rPr lang="en-US" sz="20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u-quark for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&gt;0.1</m:t>
                      </m:r>
                    </m:oMath>
                  </a14:m>
                  <a:endParaRPr lang="en-US" sz="20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  <a:p>
                  <a:r>
                    <a:rPr lang="en-US" sz="2000" dirty="0">
                      <a:solidFill>
                        <a:srgbClr val="008000"/>
                      </a:solidFill>
                    </a:rPr>
                    <a:t>d-quark </a:t>
                  </a:r>
                  <a:r>
                    <a:rPr lang="en-US" sz="2000" dirty="0" err="1">
                      <a:solidFill>
                        <a:srgbClr val="008000"/>
                      </a:solidFill>
                    </a:rPr>
                    <a:t>pos</a:t>
                  </a:r>
                  <a:r>
                    <a:rPr lang="en-US" sz="2000" dirty="0">
                      <a:solidFill>
                        <a:srgbClr val="008000"/>
                      </a:solidFill>
                    </a:rPr>
                    <a:t> or neg?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CD62DDB-180B-1449-B7CC-2385A499E9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0508" y="3377248"/>
                  <a:ext cx="2266967" cy="1015663"/>
                </a:xfrm>
                <a:prstGeom prst="rect">
                  <a:avLst/>
                </a:prstGeom>
                <a:blipFill>
                  <a:blip r:embed="rId7"/>
                  <a:stretch>
                    <a:fillRect l="-2793" t="-2469" r="-1676" b="-86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5C0D681-6E87-3D48-85D2-F3AB46FF03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03524" y="3722616"/>
              <a:ext cx="1449835" cy="162314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15F596F-C3B7-6947-891D-FEEDFAD59F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20644" y="4203584"/>
              <a:ext cx="1685363" cy="205279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F288C3A-5CB1-AA44-99E8-3313296BC368}"/>
              </a:ext>
            </a:extLst>
          </p:cNvPr>
          <p:cNvSpPr txBox="1"/>
          <p:nvPr/>
        </p:nvSpPr>
        <p:spPr>
          <a:xfrm>
            <a:off x="8734097" y="6067786"/>
            <a:ext cx="3491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[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see talks by B. </a:t>
            </a:r>
            <a:r>
              <a:rPr lang="en-US" sz="1800" i="1" dirty="0" err="1">
                <a:solidFill>
                  <a:schemeClr val="accent6">
                    <a:lumMod val="50000"/>
                  </a:schemeClr>
                </a:solidFill>
                <a:sym typeface="Wingdings"/>
              </a:rPr>
              <a:t>Pokhrel</a:t>
            </a:r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, N. Ghimire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14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C4FE7B3-35CA-8A41-A044-CF7680B7ABC7}"/>
              </a:ext>
            </a:extLst>
          </p:cNvPr>
          <p:cNvGrpSpPr>
            <a:grpSpLocks noChangeAspect="1"/>
          </p:cNvGrpSpPr>
          <p:nvPr/>
        </p:nvGrpSpPr>
        <p:grpSpPr>
          <a:xfrm>
            <a:off x="30147" y="767530"/>
            <a:ext cx="6065853" cy="5145880"/>
            <a:chOff x="30147" y="748165"/>
            <a:chExt cx="3932464" cy="353390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78AE038-98C8-1246-8B6C-C631630370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042" y="748165"/>
              <a:ext cx="3923569" cy="3533908"/>
              <a:chOff x="12741" y="729570"/>
              <a:chExt cx="5628837" cy="506982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6323B1F-027E-E04C-A78A-228575E6B5AC}"/>
                  </a:ext>
                </a:extLst>
              </p:cNvPr>
              <p:cNvGrpSpPr/>
              <p:nvPr/>
            </p:nvGrpSpPr>
            <p:grpSpPr>
              <a:xfrm>
                <a:off x="12741" y="729570"/>
                <a:ext cx="5541897" cy="5069829"/>
                <a:chOff x="12741" y="729570"/>
                <a:chExt cx="5541897" cy="5069829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0E36B54A-6123-9E4C-9C85-561BF1D9CD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3074" b="12230"/>
                <a:stretch/>
              </p:blipFill>
              <p:spPr>
                <a:xfrm>
                  <a:off x="12741" y="729570"/>
                  <a:ext cx="5204836" cy="4993883"/>
                </a:xfrm>
                <a:prstGeom prst="rect">
                  <a:avLst/>
                </a:prstGeom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2AEE56F-3235-5041-8070-EBC6C9795B9A}"/>
                    </a:ext>
                  </a:extLst>
                </p:cNvPr>
                <p:cNvSpPr/>
                <p:nvPr/>
              </p:nvSpPr>
              <p:spPr>
                <a:xfrm>
                  <a:off x="4202088" y="3920164"/>
                  <a:ext cx="1352550" cy="18792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2B6BFD0-1C44-A94B-9A7B-7A52F822CBA4}"/>
                  </a:ext>
                </a:extLst>
              </p:cNvPr>
              <p:cNvSpPr/>
              <p:nvPr/>
            </p:nvSpPr>
            <p:spPr>
              <a:xfrm>
                <a:off x="4344580" y="3539737"/>
                <a:ext cx="1296998" cy="868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ECE3078-3C42-5643-9376-5F64D0DD913D}"/>
                  </a:ext>
                </a:extLst>
              </p:cNvPr>
              <p:cNvSpPr/>
              <p:nvPr/>
            </p:nvSpPr>
            <p:spPr>
              <a:xfrm>
                <a:off x="4289028" y="3953144"/>
                <a:ext cx="969524" cy="4549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1AB8DF-AD65-C74A-AB54-4CA51049EB8D}"/>
                </a:ext>
              </a:extLst>
            </p:cNvPr>
            <p:cNvSpPr txBox="1"/>
            <p:nvPr/>
          </p:nvSpPr>
          <p:spPr>
            <a:xfrm>
              <a:off x="30147" y="774904"/>
              <a:ext cx="2222350" cy="565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Anselmino</a:t>
              </a:r>
              <a:r>
                <a:rPr lang="en-US" sz="1400" dirty="0"/>
                <a:t> et al, PRD 73, 014020 (2006)</a:t>
              </a:r>
            </a:p>
            <a:p>
              <a:r>
                <a:rPr lang="en-US" sz="1400" dirty="0"/>
                <a:t>F. Yuan, PRL 100, 032003 (2008)</a:t>
              </a:r>
            </a:p>
            <a:p>
              <a:r>
                <a:rPr lang="en-US" sz="1400" dirty="0" err="1"/>
                <a:t>D’Alesio</a:t>
              </a:r>
              <a:r>
                <a:rPr lang="en-US" sz="1400" dirty="0"/>
                <a:t> et al., PRD 83, 034021 (2011)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52ECB4-BB5B-5747-973F-C517F4DD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Polarized Hadrons Within Jets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B80AB-6C10-DD45-999F-D7C6F8768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5551" y="1149855"/>
            <a:ext cx="6120954" cy="489364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Collins mechanism</a:t>
            </a:r>
          </a:p>
          <a:p>
            <a:pPr marL="0" indent="0">
              <a:buNone/>
            </a:pP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J. Collins,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/>
              <a:t>NP B396, 161 (1993)</a:t>
            </a:r>
            <a:endParaRPr lang="en-US" sz="2400" i="1" dirty="0">
              <a:solidFill>
                <a:srgbClr val="C00000"/>
              </a:solidFill>
            </a:endParaRPr>
          </a:p>
          <a:p>
            <a:pPr marL="185738" indent="-185738"/>
            <a:r>
              <a:rPr lang="en-US" sz="2400" dirty="0">
                <a:solidFill>
                  <a:srgbClr val="C00000"/>
                </a:solidFill>
              </a:rPr>
              <a:t>Transversely polarized quarks inside transversely polarized proton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185738" indent="-185738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Polarization transfer during hard scattering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marL="185738" indent="-185738"/>
            <a:r>
              <a:rPr lang="en-US" sz="2400" dirty="0">
                <a:solidFill>
                  <a:srgbClr val="008000"/>
                </a:solidFill>
              </a:rPr>
              <a:t>Distribution of hadrons correlated to quark polarization</a:t>
            </a:r>
          </a:p>
          <a:p>
            <a:pPr marL="185738" indent="-185738"/>
            <a:r>
              <a:rPr lang="en-US" sz="2400" dirty="0">
                <a:solidFill>
                  <a:srgbClr val="0432FF"/>
                </a:solidFill>
              </a:rPr>
              <a:t>Azimuthal asymmetry in distribution of hadrons within the jet</a:t>
            </a:r>
          </a:p>
          <a:p>
            <a:pPr marL="585788" lvl="1" indent="-185738"/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492170"/>
                </a:solidFill>
              </a:rPr>
              <a:t>Requires non-zero quark </a:t>
            </a:r>
            <a:r>
              <a:rPr lang="en-US" sz="2400" dirty="0" err="1">
                <a:solidFill>
                  <a:srgbClr val="492170"/>
                </a:solidFill>
              </a:rPr>
              <a:t>transversity</a:t>
            </a:r>
            <a:endParaRPr lang="en-US" sz="2400" dirty="0">
              <a:solidFill>
                <a:srgbClr val="492170"/>
              </a:solidFill>
            </a:endParaRPr>
          </a:p>
          <a:p>
            <a:pPr marL="585788" lvl="1" indent="-185738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Requires spin-dependent TMD FF</a:t>
            </a:r>
          </a:p>
          <a:p>
            <a:pPr marL="0" indent="0" algn="ctr">
              <a:buNone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400" i="1" dirty="0">
                <a:solidFill>
                  <a:srgbClr val="008000"/>
                </a:solidFill>
              </a:rPr>
              <a:t>analogous effect for gluon linear polarization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E78B2-8754-944D-9A56-2DD1F22A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</p:spTree>
    <p:extLst>
      <p:ext uri="{BB962C8B-B14F-4D97-AF65-F5344CB8AC3E}">
        <p14:creationId xmlns:p14="http://schemas.microsoft.com/office/powerpoint/2010/main" val="3440181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43C1-F367-ED4A-B424-25951FE1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Solenoidal Tracker at RHIC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A78D5-1D40-CE4E-B369-21F18A323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7484" y="715432"/>
            <a:ext cx="7605487" cy="193899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RHIC as Polarized-proton Collider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“Siberian Snakes”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mitigate depolarization resonances</a:t>
            </a:r>
          </a:p>
          <a:p>
            <a:r>
              <a:rPr lang="en-US" sz="24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Choice of spin orientation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independent of experiment</a:t>
            </a:r>
          </a:p>
          <a:p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Spin direction varies bucket-to-bucket (9.4 MHz)</a:t>
            </a:r>
          </a:p>
          <a:p>
            <a:r>
              <a:rPr lang="en-US" sz="2400" dirty="0">
                <a:solidFill>
                  <a:srgbClr val="4921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Spin pattern varies fill-to-fill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3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280900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CE881-7945-2945-8D8A-9B214BFE4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23" y="831544"/>
            <a:ext cx="4425434" cy="34196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95F3BBF-5434-C040-88D0-4896271F27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537" y="4202788"/>
                <a:ext cx="6319839" cy="231755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0"/>
                  </a:spcBef>
                  <a:buClr>
                    <a:schemeClr val="tx1"/>
                  </a:buClr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Central Detectors: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Font typeface="Arial"/>
                  <a:buNone/>
                </a:pPr>
                <a:r>
                  <a:rPr lang="en-US" sz="24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Tracking + PID + E/M Cal.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Jets</a:t>
                </a: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Forward Detectors: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2.5</m:t>
                    </m:r>
                    <m:r>
                      <a:rPr lang="en-US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&lt;4</m:t>
                    </m:r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Tracking (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1&lt;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sz="24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&lt;1.3</m:t>
                    </m:r>
                  </m:oMath>
                </a14:m>
                <a:r>
                  <a:rPr lang="en-US" sz="2400" dirty="0">
                    <a:solidFill>
                      <a:srgbClr val="008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+ E/M Cal.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432FF"/>
                    </a:solidFill>
                  </a:rPr>
                  <a:t>Jets (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1&lt;</m:t>
                    </m:r>
                    <m:r>
                      <a:rPr lang="en-US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&lt;1.8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95F3BBF-5434-C040-88D0-4896271F2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37" y="4202788"/>
                <a:ext cx="6319839" cy="2317558"/>
              </a:xfrm>
              <a:prstGeom prst="rect">
                <a:avLst/>
              </a:prstGeom>
              <a:blipFill>
                <a:blip r:embed="rId4"/>
                <a:stretch>
                  <a:fillRect l="-1403" t="-1639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D68E4A6-F78E-2F40-83DA-FFDF8A8BD6CA}"/>
              </a:ext>
            </a:extLst>
          </p:cNvPr>
          <p:cNvGrpSpPr/>
          <p:nvPr/>
        </p:nvGrpSpPr>
        <p:grpSpPr>
          <a:xfrm>
            <a:off x="2039969" y="1681999"/>
            <a:ext cx="4425434" cy="2231633"/>
            <a:chOff x="2025455" y="1711027"/>
            <a:chExt cx="4425434" cy="223163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01CA3A1-A782-494D-81C2-C3933569BD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25455" y="1711027"/>
              <a:ext cx="580571" cy="5805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85CC263-24C0-DB40-AEA9-B1511FA04470}"/>
                </a:ext>
              </a:extLst>
            </p:cNvPr>
            <p:cNvCxnSpPr>
              <a:cxnSpLocks/>
              <a:stCxn id="6" idx="5"/>
            </p:cNvCxnSpPr>
            <p:nvPr/>
          </p:nvCxnSpPr>
          <p:spPr>
            <a:xfrm>
              <a:off x="2521003" y="2206575"/>
              <a:ext cx="3929886" cy="173608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031E610-07C7-C347-83C5-938ABDBF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8415" y="2626584"/>
            <a:ext cx="4522077" cy="3808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9F156D-8BC2-4F40-AD04-973B2CD51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735" y="2541370"/>
            <a:ext cx="4193386" cy="396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97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40E83B8-E04A-C343-9AD4-49B3C0034319}"/>
              </a:ext>
            </a:extLst>
          </p:cNvPr>
          <p:cNvGrpSpPr/>
          <p:nvPr/>
        </p:nvGrpSpPr>
        <p:grpSpPr>
          <a:xfrm>
            <a:off x="7123436" y="830188"/>
            <a:ext cx="4935214" cy="5570612"/>
            <a:chOff x="7123436" y="830188"/>
            <a:chExt cx="4935214" cy="55706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9FB7E0-F3E7-4948-88AE-AB0C372DA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3436" y="830188"/>
              <a:ext cx="4935214" cy="557061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F83386-317B-FA4D-9885-F998BA3384CE}"/>
                </a:ext>
              </a:extLst>
            </p:cNvPr>
            <p:cNvSpPr txBox="1"/>
            <p:nvPr/>
          </p:nvSpPr>
          <p:spPr>
            <a:xfrm>
              <a:off x="9258340" y="4426172"/>
              <a:ext cx="6885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2012 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748532"/>
            <a:ext cx="5965786" cy="31459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Collins Effect at STAR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277858-C20B-B546-B674-FE2DCB9ACBD4}"/>
              </a:ext>
            </a:extLst>
          </p:cNvPr>
          <p:cNvSpPr/>
          <p:nvPr/>
        </p:nvSpPr>
        <p:spPr>
          <a:xfrm>
            <a:off x="0" y="5884121"/>
            <a:ext cx="3289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STAR Collaboration, PRD 97, 032004 (2018)</a:t>
            </a:r>
          </a:p>
          <a:p>
            <a:r>
              <a:rPr lang="en-US" sz="1200" i="1" dirty="0" err="1"/>
              <a:t>D’Alesio</a:t>
            </a:r>
            <a:r>
              <a:rPr lang="en-US" sz="1200" i="1" dirty="0"/>
              <a:t>, </a:t>
            </a:r>
            <a:r>
              <a:rPr lang="en-US" sz="1200" i="1" dirty="0" err="1"/>
              <a:t>Murgia</a:t>
            </a:r>
            <a:r>
              <a:rPr lang="en-US" sz="1200" i="1" dirty="0"/>
              <a:t>, Pisano: PLB 773, 300 (2017)</a:t>
            </a:r>
          </a:p>
          <a:p>
            <a:r>
              <a:rPr lang="en-US" sz="1200" i="1" dirty="0"/>
              <a:t>Kang, </a:t>
            </a:r>
            <a:r>
              <a:rPr lang="en-US" sz="1200" i="1" dirty="0" err="1"/>
              <a:t>Prokudin</a:t>
            </a:r>
            <a:r>
              <a:rPr lang="en-US" sz="1200" i="1" dirty="0"/>
              <a:t>, Ringer, Yuan: PLB 774, 635 (2017)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0395C8-6D4B-E346-AED8-D76DDF9D71FE}"/>
              </a:ext>
            </a:extLst>
          </p:cNvPr>
          <p:cNvCxnSpPr>
            <a:cxnSpLocks/>
          </p:cNvCxnSpPr>
          <p:nvPr/>
        </p:nvCxnSpPr>
        <p:spPr>
          <a:xfrm>
            <a:off x="9144000" y="1740877"/>
            <a:ext cx="1037492" cy="3556055"/>
          </a:xfrm>
          <a:prstGeom prst="straightConnector1">
            <a:avLst/>
          </a:prstGeom>
          <a:ln w="5715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25DBABF-5737-A54E-BE02-0290F8C63940}"/>
                  </a:ext>
                </a:extLst>
              </p:cNvPr>
              <p:cNvSpPr txBox="1"/>
              <p:nvPr/>
            </p:nvSpPr>
            <p:spPr>
              <a:xfrm>
                <a:off x="4397253" y="5703863"/>
                <a:ext cx="339749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8000"/>
                    </a:solidFill>
                  </a:rPr>
                  <a:t>Peak appears to shift to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b="0" i="1" dirty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8000"/>
                    </a:solidFill>
                  </a:rPr>
                  <a:t> for increasing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25DBABF-5737-A54E-BE02-0290F8C63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253" y="5703863"/>
                <a:ext cx="3397494" cy="830997"/>
              </a:xfrm>
              <a:prstGeom prst="rect">
                <a:avLst/>
              </a:prstGeom>
              <a:blipFill>
                <a:blip r:embed="rId6"/>
                <a:stretch>
                  <a:fillRect l="-1866" t="-6061" r="-1493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7175" y="3838491"/>
                <a:ext cx="7358063" cy="1985736"/>
              </a:xfrm>
            </p:spPr>
            <p:txBody>
              <a:bodyPr/>
              <a:lstStyle/>
              <a:p>
                <a:pPr marL="287338" indent="-265113"/>
                <a:r>
                  <a:rPr lang="en-US" sz="2400" dirty="0">
                    <a:solidFill>
                      <a:srgbClr val="FF0000"/>
                    </a:solidFill>
                  </a:rPr>
                  <a:t>Consistent with models based on SIDIS/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e</m:t>
                        </m:r>
                      </m:e>
                      <m:sup>
                        <m:r>
                          <a:rPr lang="en-US" sz="2400" b="0" i="0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e</m:t>
                        </m:r>
                      </m:e>
                      <m:sup>
                        <m:r>
                          <a:rPr lang="en-US" sz="2400" b="0" i="0" dirty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  <a:p>
                <a:pPr marL="287338" indent="-265113"/>
                <a:r>
                  <a:rPr lang="en-US" sz="2400" dirty="0">
                    <a:solidFill>
                      <a:srgbClr val="0432FF"/>
                    </a:solidFill>
                    <a:sym typeface="Wingdings"/>
                  </a:rPr>
                  <a:t>Suggest robust factorization and universality</a:t>
                </a:r>
              </a:p>
              <a:p>
                <a:pPr marL="687388" lvl="1" indent="-265113"/>
                <a:r>
                  <a:rPr lang="en-US" sz="2400" i="1" dirty="0">
                    <a:solidFill>
                      <a:schemeClr val="accent6">
                        <a:lumMod val="50000"/>
                      </a:schemeClr>
                    </a:solidFill>
                    <a:sym typeface="Wingdings"/>
                  </a:rPr>
                  <a:t>Not yet sensitive to evolution assumptions</a:t>
                </a:r>
              </a:p>
              <a:p>
                <a:pPr marL="287338" indent="-265113"/>
                <a:r>
                  <a:rPr lang="en-US" sz="2400" dirty="0">
                    <a:solidFill>
                      <a:srgbClr val="492170"/>
                    </a:solidFill>
                  </a:rPr>
                  <a:t>Consistency between 500 GeV and preliminary 200 GeV data (2012 RHIC run) for common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i="1" dirty="0">
                        <a:solidFill>
                          <a:srgbClr val="49217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jet</m:t>
                        </m:r>
                      </m:sub>
                    </m:sSub>
                    <m:r>
                      <a:rPr lang="en-US" sz="2400" i="1" dirty="0">
                        <a:solidFill>
                          <a:srgbClr val="492170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dirty="0">
                            <a:solidFill>
                              <a:srgbClr val="49217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endParaRPr lang="en-US" sz="2400" dirty="0">
                  <a:solidFill>
                    <a:srgbClr val="492170"/>
                  </a:solidFill>
                </a:endParaRP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7175" y="3838491"/>
                <a:ext cx="7358063" cy="1985736"/>
              </a:xfrm>
              <a:blipFill>
                <a:blip r:embed="rId7"/>
                <a:stretch>
                  <a:fillRect l="-862" t="-1911" r="-2069" b="-4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7184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1FB6C75-076B-CC48-9CB3-2B66D9F7E6B7}"/>
              </a:ext>
            </a:extLst>
          </p:cNvPr>
          <p:cNvGrpSpPr/>
          <p:nvPr/>
        </p:nvGrpSpPr>
        <p:grpSpPr>
          <a:xfrm>
            <a:off x="5293627" y="4905045"/>
            <a:ext cx="2338191" cy="1591805"/>
            <a:chOff x="5293627" y="4905045"/>
            <a:chExt cx="2338191" cy="159180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5EC0517-EEE3-C44A-B450-FF5983876ADB}"/>
                </a:ext>
              </a:extLst>
            </p:cNvPr>
            <p:cNvGrpSpPr/>
            <p:nvPr/>
          </p:nvGrpSpPr>
          <p:grpSpPr>
            <a:xfrm>
              <a:off x="5293627" y="5094094"/>
              <a:ext cx="2338191" cy="1402756"/>
              <a:chOff x="2821267" y="5002219"/>
              <a:chExt cx="2338191" cy="140275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EE3A1B1-94EB-5C45-BFD2-ADFEF2751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28266" y="5002219"/>
                <a:ext cx="1931192" cy="140275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297E513-BD59-F044-9155-D6F2516ECAA5}"/>
                  </a:ext>
                </a:extLst>
              </p:cNvPr>
              <p:cNvSpPr/>
              <p:nvPr/>
            </p:nvSpPr>
            <p:spPr>
              <a:xfrm>
                <a:off x="2821267" y="5463881"/>
                <a:ext cx="714358" cy="4299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17CFC02-7C63-F74C-AE97-C2BE6BE931BE}"/>
                    </a:ext>
                  </a:extLst>
                </p:cNvPr>
                <p:cNvSpPr txBox="1"/>
                <p:nvPr/>
              </p:nvSpPr>
              <p:spPr>
                <a:xfrm>
                  <a:off x="6370023" y="4905045"/>
                  <a:ext cx="1099039" cy="3780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17CFC02-7C63-F74C-AE97-C2BE6BE931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0023" y="4905045"/>
                  <a:ext cx="1099039" cy="378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63757A7-F0A3-DA4C-B796-F8F4D48B6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62" y="862507"/>
            <a:ext cx="5562662" cy="5562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716E99-DE82-0846-82C0-EBFA26B4D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15" y="858991"/>
            <a:ext cx="5575409" cy="55593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 2015 Data: Higher Statistics at 200 GeV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62902" y="2296001"/>
                <a:ext cx="6508026" cy="2327625"/>
              </a:xfrm>
            </p:spPr>
            <p:txBody>
              <a:bodyPr/>
              <a:lstStyle/>
              <a:p>
                <a:pPr marL="287338" indent="-265113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52 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pb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GeV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687388" lvl="1" indent="-265113"/>
                <a:r>
                  <a:rPr lang="en-US" sz="2400" i="1" dirty="0">
                    <a:solidFill>
                      <a:schemeClr val="accent6">
                        <a:lumMod val="50000"/>
                      </a:schemeClr>
                    </a:solidFill>
                  </a:rPr>
                  <a:t>Roughly twice the amount collected in 2012</a:t>
                </a:r>
              </a:p>
              <a:p>
                <a:pPr marL="287338" indent="-265113"/>
                <a:r>
                  <a:rPr lang="en-US" sz="2400" dirty="0">
                    <a:solidFill>
                      <a:srgbClr val="0432FF"/>
                    </a:solidFill>
                    <a:sym typeface="Wingdings"/>
                  </a:rPr>
                  <a:t>Excellent consistency with 2012 preliminary data</a:t>
                </a:r>
              </a:p>
              <a:p>
                <a:pPr marL="687388" lvl="1" indent="-265113"/>
                <a:r>
                  <a:rPr lang="en-US" sz="2400" dirty="0">
                    <a:solidFill>
                      <a:srgbClr val="008000"/>
                    </a:solidFill>
                    <a:sym typeface="Wingdings"/>
                  </a:rPr>
                  <a:t>Large asymmetries for forward scattering</a:t>
                </a:r>
              </a:p>
              <a:p>
                <a:pPr marL="687388" lvl="1" indent="-265113"/>
                <a:r>
                  <a:rPr lang="en-US" sz="2400" dirty="0">
                    <a:solidFill>
                      <a:srgbClr val="008000"/>
                    </a:solidFill>
                    <a:sym typeface="Wingdings"/>
                  </a:rPr>
                  <a:t>Small asymmetries for backward scattering</a:t>
                </a:r>
              </a:p>
              <a:p>
                <a:pPr marL="287338" indent="-265113"/>
                <a:r>
                  <a:rPr lang="en-US" sz="2400" dirty="0">
                    <a:solidFill>
                      <a:srgbClr val="FF0000"/>
                    </a:solidFill>
                    <a:sym typeface="Wingdings"/>
                  </a:rPr>
                  <a:t>Should provide valuable constraints for models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62902" y="2296001"/>
                <a:ext cx="6508026" cy="2327625"/>
              </a:xfrm>
              <a:blipFill>
                <a:blip r:embed="rId7"/>
                <a:stretch>
                  <a:fillRect l="-778" t="-543" r="-973" b="-4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49EA1B8E-D28B-EB4E-AB6C-F6FA398680DB}"/>
              </a:ext>
            </a:extLst>
          </p:cNvPr>
          <p:cNvGrpSpPr/>
          <p:nvPr/>
        </p:nvGrpSpPr>
        <p:grpSpPr>
          <a:xfrm>
            <a:off x="6085620" y="839800"/>
            <a:ext cx="2391045" cy="1248765"/>
            <a:chOff x="6085620" y="839800"/>
            <a:chExt cx="2391045" cy="12487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DB82D6-897B-684D-A6F6-350355F4B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5620" y="839800"/>
              <a:ext cx="2391045" cy="12487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44C67BC-4251-8E46-B9D8-044951CDF163}"/>
                    </a:ext>
                  </a:extLst>
                </p:cNvPr>
                <p:cNvSpPr txBox="1"/>
                <p:nvPr/>
              </p:nvSpPr>
              <p:spPr>
                <a:xfrm>
                  <a:off x="6356837" y="1013877"/>
                  <a:ext cx="1099039" cy="3780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44C67BC-4251-8E46-B9D8-044951CDF1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6837" y="1013877"/>
                  <a:ext cx="1099039" cy="37809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9074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 2015 Data: Higher Statistics at 200 GeV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2338" y="892333"/>
                <a:ext cx="7576363" cy="2246769"/>
              </a:xfrm>
            </p:spPr>
            <p:txBody>
              <a:bodyPr/>
              <a:lstStyle/>
              <a:p>
                <a:pPr marL="287338" indent="-265113"/>
                <a:r>
                  <a:rPr lang="en-US" sz="2800" dirty="0">
                    <a:solidFill>
                      <a:srgbClr val="FF0000"/>
                    </a:solidFill>
                  </a:rPr>
                  <a:t>Significantly improved precision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study</a:t>
                </a:r>
              </a:p>
              <a:p>
                <a:pPr marL="287338" indent="-265113"/>
                <a:r>
                  <a:rPr lang="en-US" sz="2800" dirty="0">
                    <a:solidFill>
                      <a:srgbClr val="0432FF"/>
                    </a:solidFill>
                  </a:rPr>
                  <a:t>As with previous data peak appears to shift to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 for increasing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800" dirty="0">
                  <a:solidFill>
                    <a:srgbClr val="0432FF"/>
                  </a:solidFill>
                </a:endParaRPr>
              </a:p>
              <a:p>
                <a:pPr marL="633413" lvl="1" indent="-279400"/>
                <a:r>
                  <a:rPr lang="en-US" sz="2800" dirty="0">
                    <a:solidFill>
                      <a:srgbClr val="492170"/>
                    </a:solidFill>
                  </a:rPr>
                  <a:t>Suggests asymmetry does not factorize as most models assume, 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𝑈𝑇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2338" y="892333"/>
                <a:ext cx="7576363" cy="2246769"/>
              </a:xfrm>
              <a:blipFill>
                <a:blip r:embed="rId3"/>
                <a:stretch>
                  <a:fillRect l="-1003" t="-2809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3F526F2-27D5-0143-A007-6B5F25860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725" y="831320"/>
            <a:ext cx="4094285" cy="56215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ECF491A-7748-B249-9EF9-C495AC92197D}"/>
              </a:ext>
            </a:extLst>
          </p:cNvPr>
          <p:cNvGrpSpPr>
            <a:grpSpLocks noChangeAspect="1"/>
          </p:cNvGrpSpPr>
          <p:nvPr/>
        </p:nvGrpSpPr>
        <p:grpSpPr>
          <a:xfrm>
            <a:off x="1972819" y="3315869"/>
            <a:ext cx="4313042" cy="3136969"/>
            <a:chOff x="39042" y="748165"/>
            <a:chExt cx="4586761" cy="353390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108D0C4-2BEA-784C-9768-FFB9CC87B3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042" y="748165"/>
              <a:ext cx="3923569" cy="3533908"/>
              <a:chOff x="12741" y="729570"/>
              <a:chExt cx="5628837" cy="506982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C2B9D4A-4C95-C745-8EC1-4BB764ECA66E}"/>
                  </a:ext>
                </a:extLst>
              </p:cNvPr>
              <p:cNvGrpSpPr/>
              <p:nvPr/>
            </p:nvGrpSpPr>
            <p:grpSpPr>
              <a:xfrm>
                <a:off x="12741" y="729570"/>
                <a:ext cx="5541897" cy="5069829"/>
                <a:chOff x="12741" y="729570"/>
                <a:chExt cx="5541897" cy="5069829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033E62A5-3F72-D946-A24E-9EF8E3DE6B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3074" b="12230"/>
                <a:stretch/>
              </p:blipFill>
              <p:spPr>
                <a:xfrm>
                  <a:off x="12741" y="729570"/>
                  <a:ext cx="5204836" cy="4993883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827BEE3-B676-4147-AEB8-5D5A264203E1}"/>
                    </a:ext>
                  </a:extLst>
                </p:cNvPr>
                <p:cNvSpPr/>
                <p:nvPr/>
              </p:nvSpPr>
              <p:spPr>
                <a:xfrm>
                  <a:off x="4202088" y="3920164"/>
                  <a:ext cx="1352550" cy="18792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1409F8-49BD-384D-8514-D6D1B3D2582A}"/>
                  </a:ext>
                </a:extLst>
              </p:cNvPr>
              <p:cNvSpPr/>
              <p:nvPr/>
            </p:nvSpPr>
            <p:spPr>
              <a:xfrm>
                <a:off x="4344580" y="3539737"/>
                <a:ext cx="1296998" cy="868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81D80C3-7D86-6F45-81E9-CFEE092907E3}"/>
                  </a:ext>
                </a:extLst>
              </p:cNvPr>
              <p:cNvSpPr/>
              <p:nvPr/>
            </p:nvSpPr>
            <p:spPr>
              <a:xfrm>
                <a:off x="4289028" y="3953144"/>
                <a:ext cx="969524" cy="4549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51FCF6-BB7F-274D-9B43-2C2AD541187F}"/>
                </a:ext>
              </a:extLst>
            </p:cNvPr>
            <p:cNvSpPr txBox="1"/>
            <p:nvPr/>
          </p:nvSpPr>
          <p:spPr>
            <a:xfrm>
              <a:off x="2235424" y="3631505"/>
              <a:ext cx="2390379" cy="624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Anselmino</a:t>
              </a:r>
              <a:r>
                <a:rPr lang="en-US" sz="1000" dirty="0"/>
                <a:t> et al, PRD 73, 014020 (2006)</a:t>
              </a:r>
            </a:p>
            <a:p>
              <a:r>
                <a:rPr lang="en-US" sz="1000" dirty="0"/>
                <a:t>F. Yuan, PRL 100, 032003 (2008)</a:t>
              </a:r>
            </a:p>
            <a:p>
              <a:r>
                <a:rPr lang="en-US" sz="1000" dirty="0" err="1"/>
                <a:t>D’Alesio</a:t>
              </a:r>
              <a:r>
                <a:rPr lang="en-US" sz="1000" dirty="0"/>
                <a:t> et al., PRD 83, 034021 (2011)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259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Kaon Asymmetries at 200 GeV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03615" y="4255118"/>
                <a:ext cx="9932955" cy="2246769"/>
              </a:xfrm>
            </p:spPr>
            <p:txBody>
              <a:bodyPr/>
              <a:lstStyle/>
              <a:p>
                <a:pPr marL="287338" indent="-265113"/>
                <a:r>
                  <a:rPr lang="en-US" sz="2800" dirty="0">
                    <a:solidFill>
                      <a:srgbClr val="0432FF"/>
                    </a:solidFill>
                  </a:rPr>
                  <a:t>Charged particle ID from TPC and time-of-flight</a:t>
                </a:r>
              </a:p>
              <a:p>
                <a:pPr marL="287338" indent="-265113"/>
                <a:r>
                  <a:rPr lang="en-US" sz="2800" b="0" dirty="0">
                    <a:solidFill>
                      <a:srgbClr val="0432FF"/>
                    </a:solidFill>
                  </a:rPr>
                  <a:t>Asymmetries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 about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sz="2800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 larger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0432FF"/>
                  </a:solidFill>
                </a:endParaRPr>
              </a:p>
              <a:p>
                <a:pPr marL="687388" lvl="1" indent="-265113"/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8000"/>
                    </a:solidFill>
                  </a:rPr>
                  <a:t> can be produced through favored u-quark fragmentation</a:t>
                </a:r>
              </a:p>
              <a:p>
                <a:pPr marL="233363" indent="-279400"/>
                <a:r>
                  <a:rPr lang="en-US" sz="2800" dirty="0">
                    <a:solidFill>
                      <a:srgbClr val="0432FF"/>
                    </a:solidFill>
                  </a:rPr>
                  <a:t>Asymmetries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432FF"/>
                    </a:solidFill>
                  </a:rPr>
                  <a:t> consistent with zero</a:t>
                </a:r>
              </a:p>
              <a:p>
                <a:pPr marL="233363" indent="-279400"/>
                <a:r>
                  <a:rPr lang="en-US" sz="2800" dirty="0">
                    <a:solidFill>
                      <a:srgbClr val="C00000"/>
                    </a:solidFill>
                  </a:rPr>
                  <a:t>Similar observations to SIDIS data</a:t>
                </a:r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03615" y="4255118"/>
                <a:ext cx="9932955" cy="2246769"/>
              </a:xfrm>
              <a:blipFill>
                <a:blip r:embed="rId3"/>
                <a:stretch>
                  <a:fillRect l="-1022" t="-3371" b="-6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B45E8FD-50DA-1C49-965B-42B0E922B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48121"/>
            <a:ext cx="6045200" cy="3530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27C7313-4DFC-444A-BB71-4560F1B6601A}"/>
              </a:ext>
            </a:extLst>
          </p:cNvPr>
          <p:cNvGrpSpPr/>
          <p:nvPr/>
        </p:nvGrpSpPr>
        <p:grpSpPr>
          <a:xfrm>
            <a:off x="828830" y="896266"/>
            <a:ext cx="4235539" cy="3012484"/>
            <a:chOff x="600229" y="1177621"/>
            <a:chExt cx="4235539" cy="30124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2FC38E-AF9E-7B40-89CF-8DF92020A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229" y="1479905"/>
              <a:ext cx="4235539" cy="2710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696E7C-D785-1348-B153-DB09A7D6D3BB}"/>
                </a:ext>
              </a:extLst>
            </p:cNvPr>
            <p:cNvSpPr txBox="1"/>
            <p:nvPr/>
          </p:nvSpPr>
          <p:spPr>
            <a:xfrm>
              <a:off x="917955" y="1177621"/>
              <a:ext cx="32671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Charged Particle Identification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74768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4A89BF-282E-D14D-8C69-D3DA9DEE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Neutral Pion in Electromagnetic Jet Asymmetries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Drachenberg -- Hadrons-in-jets at STAR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4309548"/>
                <a:ext cx="11791744" cy="1973232"/>
              </a:xfrm>
            </p:spPr>
            <p:txBody>
              <a:bodyPr/>
              <a:lstStyle/>
              <a:p>
                <a:pPr marL="287338" indent="-265113"/>
                <a:r>
                  <a:rPr lang="en-US" sz="2400" dirty="0">
                    <a:solidFill>
                      <a:srgbClr val="0432FF"/>
                    </a:solidFill>
                  </a:rPr>
                  <a:t>Electromagnetic (EM) jets reconstructed with photon candidates in forward EM calorimeter</a:t>
                </a:r>
              </a:p>
              <a:p>
                <a:pPr marL="287338" indent="-265113"/>
                <a:r>
                  <a:rPr lang="en-US" sz="2400" b="0" dirty="0">
                    <a:solidFill>
                      <a:srgbClr val="0432FF"/>
                    </a:solidFill>
                  </a:rPr>
                  <a:t>Asymmetries plotted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𝑒𝑚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jet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432FF"/>
                  </a:solidFill>
                </a:endParaRPr>
              </a:p>
              <a:p>
                <a:pPr marL="233363" indent="-279400"/>
                <a:r>
                  <a:rPr lang="en-US" sz="2400" dirty="0">
                    <a:solidFill>
                      <a:srgbClr val="0432FF"/>
                    </a:solidFill>
                  </a:rPr>
                  <a:t>Asymmetries integrated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𝑒𝑚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are small</a:t>
                </a:r>
              </a:p>
              <a:p>
                <a:pPr marL="633413" lvl="1" indent="-279400"/>
                <a:r>
                  <a:rPr lang="en-US" sz="2400" i="1" dirty="0">
                    <a:solidFill>
                      <a:schemeClr val="accent6">
                        <a:lumMod val="50000"/>
                      </a:schemeClr>
                    </a:solidFill>
                  </a:rPr>
                  <a:t>Expected from mixing of u and d-quarks for which the Collins effect has opposite sign</a:t>
                </a:r>
              </a:p>
              <a:p>
                <a:pPr marL="233363" indent="-279400"/>
                <a:r>
                  <a:rPr lang="en-US" sz="2400" dirty="0">
                    <a:solidFill>
                      <a:srgbClr val="008000"/>
                    </a:solidFill>
                  </a:rPr>
                  <a:t>Possible dependence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CE95D67-9FAB-B64F-B226-8AA2C1396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4309548"/>
                <a:ext cx="11791744" cy="1973232"/>
              </a:xfrm>
              <a:blipFill>
                <a:blip r:embed="rId3"/>
                <a:stretch>
                  <a:fillRect l="-753" t="-2564" r="-538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8548256-4EFF-0547-B111-856C68856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742" y="879928"/>
            <a:ext cx="4227286" cy="3097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E1F3C-5727-C841-BFD2-49EF1AC3F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093" y="879928"/>
            <a:ext cx="4245507" cy="3097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B2BDFA-AE1C-AC4B-BE06-E5018F0466CA}"/>
              </a:ext>
            </a:extLst>
          </p:cNvPr>
          <p:cNvSpPr txBox="1"/>
          <p:nvPr/>
        </p:nvSpPr>
        <p:spPr>
          <a:xfrm>
            <a:off x="2075543" y="3931647"/>
            <a:ext cx="613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STAR Collaboration, PRD </a:t>
            </a:r>
            <a:r>
              <a:rPr lang="en-US" b="1" dirty="0"/>
              <a:t>103</a:t>
            </a:r>
            <a:r>
              <a:rPr lang="en-US" sz="1800" b="1" dirty="0"/>
              <a:t>, 092009 (2021)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20E9EE-6785-8A45-A791-AE82DECB81B5}"/>
              </a:ext>
            </a:extLst>
          </p:cNvPr>
          <p:cNvSpPr txBox="1"/>
          <p:nvPr/>
        </p:nvSpPr>
        <p:spPr>
          <a:xfrm>
            <a:off x="0" y="6268280"/>
            <a:ext cx="3774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Theory: Kang, </a:t>
            </a:r>
            <a:r>
              <a:rPr lang="en-US" sz="1200" dirty="0" err="1"/>
              <a:t>Prokudin</a:t>
            </a:r>
            <a:r>
              <a:rPr lang="en-US" sz="1200" dirty="0"/>
              <a:t>, Ringer, Yuan, PLB 774, 635 (2017)</a:t>
            </a:r>
          </a:p>
        </p:txBody>
      </p:sp>
    </p:spTree>
    <p:extLst>
      <p:ext uri="{BB962C8B-B14F-4D97-AF65-F5344CB8AC3E}">
        <p14:creationId xmlns:p14="http://schemas.microsoft.com/office/powerpoint/2010/main" val="2288279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48664</TotalTime>
  <Words>1170</Words>
  <Application>Microsoft Macintosh PowerPoint</Application>
  <PresentationFormat>Widescreen</PresentationFormat>
  <Paragraphs>174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System Font Regular</vt:lpstr>
      <vt:lpstr>Office Theme</vt:lpstr>
      <vt:lpstr>Investigating Transversity and Fragmentation Functions with Hadrons in Jets at STAR Jim Drachenberg for the STAR Collaboration  2021 Fall Meeting of the APS Division of Nuclear Physics October 13, 2021</vt:lpstr>
      <vt:lpstr>Transversity</vt:lpstr>
      <vt:lpstr>Polarized Hadrons Within Jets</vt:lpstr>
      <vt:lpstr>The Solenoidal Tracker at RHIC</vt:lpstr>
      <vt:lpstr>Collins Effect at STAR</vt:lpstr>
      <vt:lpstr>STAR 2015 Data: Higher Statistics at 200 GeV</vt:lpstr>
      <vt:lpstr>STAR 2015 Data: Higher Statistics at 200 GeV</vt:lpstr>
      <vt:lpstr>Kaon Asymmetries at 200 GeV</vt:lpstr>
      <vt:lpstr>Neutral Pion in Electromagnetic Jet Asymmetries</vt:lpstr>
      <vt:lpstr>Summary</vt:lpstr>
      <vt:lpstr>Back-up Slides</vt:lpstr>
      <vt:lpstr>Unpolarized Hadrons Within Jets</vt:lpstr>
      <vt:lpstr>Status of In-jet FF Analysis</vt:lpstr>
      <vt:lpstr>Collins-like Effect at RHIC</vt:lpstr>
    </vt:vector>
  </TitlesOfParts>
  <Company>Texas A&amp;M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 Production from p + p at STAR</dc:title>
  <dc:creator>Jim Drachenberg</dc:creator>
  <cp:lastModifiedBy>James Drachenberg</cp:lastModifiedBy>
  <cp:revision>2368</cp:revision>
  <cp:lastPrinted>2019-10-05T19:20:33Z</cp:lastPrinted>
  <dcterms:created xsi:type="dcterms:W3CDTF">2013-06-11T18:26:24Z</dcterms:created>
  <dcterms:modified xsi:type="dcterms:W3CDTF">2021-10-06T17:27:15Z</dcterms:modified>
</cp:coreProperties>
</file>