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1428" r:id="rId3"/>
    <p:sldId id="1439" r:id="rId4"/>
    <p:sldId id="1430" r:id="rId5"/>
    <p:sldId id="1433" r:id="rId6"/>
    <p:sldId id="1441" r:id="rId7"/>
    <p:sldId id="1446" r:id="rId8"/>
    <p:sldId id="1442" r:id="rId9"/>
    <p:sldId id="1447" r:id="rId10"/>
    <p:sldId id="1443" r:id="rId11"/>
    <p:sldId id="1444" r:id="rId12"/>
    <p:sldId id="1435" r:id="rId13"/>
    <p:sldId id="1440" r:id="rId14"/>
    <p:sldId id="1373" r:id="rId15"/>
    <p:sldId id="1380" r:id="rId16"/>
    <p:sldId id="144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432FF"/>
    <a:srgbClr val="008000"/>
    <a:srgbClr val="492170"/>
    <a:srgbClr val="166538"/>
    <a:srgbClr val="996633"/>
    <a:srgbClr val="FF9300"/>
    <a:srgbClr val="C50E18"/>
    <a:srgbClr val="FFCC00"/>
    <a:srgbClr val="61331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30" autoAdjust="0"/>
    <p:restoredTop sz="92077" autoAdjust="0"/>
  </p:normalViewPr>
  <p:slideViewPr>
    <p:cSldViewPr snapToGrid="0" snapToObjects="1">
      <p:cViewPr varScale="1">
        <p:scale>
          <a:sx n="92" d="100"/>
          <a:sy n="92" d="100"/>
        </p:scale>
        <p:origin x="192" y="7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057B-E6DF-CF44-A503-7973A0C11BF9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52A2-AE33-DE4D-8927-816314FA0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38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BAD2B-6444-A442-95D0-7E127116F5FA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AAF82-67B9-264A-A98B-F6DF97BAD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8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68364-4A88-4248-B842-4E57EBD5EE89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7893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20322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16940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2816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7910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04283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6266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939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943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4298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5098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5859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84722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932727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93429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EF9E01-FC90-1841-8087-FC6913CC71A7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E67FBE3-520C-5C4D-8E94-750999AD9231}" type="datetime1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AC4CA4-3549-CC41-81A9-B71DA3DAF7C1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37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A5F31-5D62-0148-B4D9-78BC5B74A86C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5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2000"/>
            </a:lvl2pPr>
            <a:lvl3pPr>
              <a:buClr>
                <a:schemeClr val="tx1"/>
              </a:buClr>
              <a:defRPr sz="2000"/>
            </a:lvl3pPr>
            <a:lvl4pPr>
              <a:buClr>
                <a:schemeClr val="tx1"/>
              </a:buClr>
              <a:defRPr sz="2000"/>
            </a:lvl4pPr>
            <a:lvl5pPr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034E439-1673-2542-9131-EAFD192C92E7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0" y="729014"/>
            <a:ext cx="12192000" cy="0"/>
          </a:xfrm>
          <a:prstGeom prst="line">
            <a:avLst/>
          </a:prstGeom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60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12192000" cy="754062"/>
          </a:xfrm>
          <a:solidFill>
            <a:srgbClr val="49217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163121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2000"/>
            </a:lvl1pPr>
            <a:lvl2pPr>
              <a:spcBef>
                <a:spcPts val="0"/>
              </a:spcBef>
              <a:buClr>
                <a:schemeClr val="tx1"/>
              </a:buClr>
              <a:defRPr sz="2000"/>
            </a:lvl2pPr>
            <a:lvl3pPr>
              <a:spcBef>
                <a:spcPts val="0"/>
              </a:spcBef>
              <a:buClr>
                <a:schemeClr val="tx1"/>
              </a:buClr>
              <a:defRPr sz="2000"/>
            </a:lvl3pPr>
            <a:lvl4pPr>
              <a:spcBef>
                <a:spcPts val="0"/>
              </a:spcBef>
              <a:buClr>
                <a:schemeClr val="tx1"/>
              </a:buClr>
              <a:defRPr sz="2000"/>
            </a:lvl4pPr>
            <a:lvl5pPr>
              <a:spcBef>
                <a:spcPts val="0"/>
              </a:spcBef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DA2282-79F0-CB4F-85BB-25B309DB5ECC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2591967" cy="365125"/>
          </a:xfrm>
        </p:spPr>
        <p:txBody>
          <a:bodyPr/>
          <a:lstStyle/>
          <a:p>
            <a:r>
              <a:rPr lang="en-US" dirty="0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089F17-393E-6C48-A062-6D10F4BF8AD5}"/>
              </a:ext>
            </a:extLst>
          </p:cNvPr>
          <p:cNvSpPr txBox="1">
            <a:spLocks/>
          </p:cNvSpPr>
          <p:nvPr userDrawn="1"/>
        </p:nvSpPr>
        <p:spPr>
          <a:xfrm>
            <a:off x="4800016" y="6534859"/>
            <a:ext cx="2591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DNP 2022</a:t>
            </a:r>
          </a:p>
        </p:txBody>
      </p:sp>
    </p:spTree>
    <p:extLst>
      <p:ext uri="{BB962C8B-B14F-4D97-AF65-F5344CB8AC3E}">
        <p14:creationId xmlns:p14="http://schemas.microsoft.com/office/powerpoint/2010/main" val="364184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C5587-2045-4742-8D6E-BAA4F264A50E}" type="datetime1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F5F66C-E7FD-D340-99D7-BA07EDC55106}" type="datetime1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5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05D08D-188A-5346-834C-765E0CA209D2}" type="datetime1">
              <a:rPr lang="en-US" smtClean="0"/>
              <a:t>10/22/22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7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E28B010-7CB3-0144-8923-40A4FA2A1947}" type="datetime1">
              <a:rPr lang="en-US" smtClean="0"/>
              <a:t>10/22/22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8BE445-F33D-2C42-9140-A5B5511CD8CE}" type="datetime1">
              <a:rPr lang="en-US" smtClean="0"/>
              <a:t>10/22/22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F19AF4-5834-184D-A7DA-BE4B5AAB7E6E}" type="datetime1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7953" y="6534860"/>
            <a:ext cx="4931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1293" y="65452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7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8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945214" y="754693"/>
            <a:ext cx="8301572" cy="2923877"/>
          </a:xfrm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Investigating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Transversity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with Hadrons in Jets at STAR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2400" b="1" dirty="0"/>
              <a:t>Jim Drachenberg</a:t>
            </a:r>
            <a:br>
              <a:rPr lang="en-US" sz="2400" b="1" dirty="0"/>
            </a:br>
            <a:r>
              <a:rPr lang="en-US" sz="2400" b="1" dirty="0">
                <a:ln w="15875">
                  <a:noFill/>
                </a:ln>
              </a:rPr>
              <a:t>for the STAR Collaboration</a:t>
            </a:r>
            <a:br>
              <a:rPr lang="en-US" sz="2400" b="1" dirty="0">
                <a:ln w="15875">
                  <a:noFill/>
                </a:ln>
              </a:rPr>
            </a:br>
            <a:br>
              <a:rPr lang="en-US" sz="2400" b="1" dirty="0">
                <a:ln w="15875">
                  <a:noFill/>
                </a:ln>
              </a:rPr>
            </a:br>
            <a:r>
              <a:rPr lang="en-US" sz="2400" b="1" dirty="0">
                <a:ln w="15875">
                  <a:noFill/>
                </a:ln>
                <a:solidFill>
                  <a:srgbClr val="008000"/>
                </a:solidFill>
              </a:rPr>
              <a:t>2022 Fall Meeting of the APS Division of Nuclear Physics</a:t>
            </a:r>
            <a:br>
              <a:rPr lang="en-US" sz="2400" b="1" dirty="0">
                <a:ln w="15875">
                  <a:noFill/>
                </a:ln>
                <a:solidFill>
                  <a:srgbClr val="008000"/>
                </a:solidFill>
              </a:rPr>
            </a:br>
            <a:r>
              <a:rPr lang="en-US" sz="2400" b="1" dirty="0">
                <a:ln w="15875">
                  <a:noFill/>
                </a:ln>
              </a:rPr>
              <a:t>October 28, 2022</a:t>
            </a:r>
            <a:endParaRPr lang="en-US" sz="24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966473" y="4115688"/>
            <a:ext cx="3263127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Arial" pitchFamily="76" charset="0"/>
              </a:rPr>
              <a:t>OUTLINE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Transversity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and TSSAs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STAR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First results at 500 GeV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High statistics at 200 GeV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First look at kaons/protons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65D78-7AA4-4A4B-B417-564B8DD6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5" y="4244519"/>
            <a:ext cx="13843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0EC20-D5FB-4744-87F2-636A9D36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 r="9548"/>
          <a:stretch/>
        </p:blipFill>
        <p:spPr>
          <a:xfrm>
            <a:off x="10329246" y="5083936"/>
            <a:ext cx="1670793" cy="16129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E5ABCE-378B-B346-A989-7D311BEB6376}"/>
              </a:ext>
            </a:extLst>
          </p:cNvPr>
          <p:cNvGrpSpPr/>
          <p:nvPr/>
        </p:nvGrpSpPr>
        <p:grpSpPr>
          <a:xfrm>
            <a:off x="77681" y="5890386"/>
            <a:ext cx="2802971" cy="806450"/>
            <a:chOff x="77681" y="5890386"/>
            <a:chExt cx="2802971" cy="8064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FAE7A1-0CB9-954E-9861-B80F7EC6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05" y="6239636"/>
              <a:ext cx="2723747" cy="4572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CFE18-95FB-524C-80CC-21C2FCA7E9C0}"/>
                </a:ext>
              </a:extLst>
            </p:cNvPr>
            <p:cNvSpPr txBox="1"/>
            <p:nvPr/>
          </p:nvSpPr>
          <p:spPr>
            <a:xfrm>
              <a:off x="77681" y="5890386"/>
              <a:ext cx="2117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66538"/>
                  </a:solidFill>
                </a:rPr>
                <a:t>Supported in part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7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4C954-EBC1-85F9-599A-C8A5AE20A48E}"/>
              </a:ext>
            </a:extLst>
          </p:cNvPr>
          <p:cNvGrpSpPr/>
          <p:nvPr/>
        </p:nvGrpSpPr>
        <p:grpSpPr>
          <a:xfrm>
            <a:off x="85845" y="727450"/>
            <a:ext cx="4403855" cy="3366675"/>
            <a:chOff x="578219" y="896266"/>
            <a:chExt cx="4403855" cy="3366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1BB240-A49B-6B6D-0695-280EDBCC5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219" y="1164654"/>
              <a:ext cx="4403855" cy="309828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696E7C-D785-1348-B153-DB09A7D6D3BB}"/>
                </a:ext>
              </a:extLst>
            </p:cNvPr>
            <p:cNvSpPr txBox="1"/>
            <p:nvPr/>
          </p:nvSpPr>
          <p:spPr>
            <a:xfrm>
              <a:off x="1146556" y="896266"/>
              <a:ext cx="32671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Charged Particle Identification</a:t>
              </a:r>
              <a:endParaRPr lang="en-US" b="1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Kaon and Proton Asymmetries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0166" y="4198846"/>
                <a:ext cx="11268221" cy="2246769"/>
              </a:xfrm>
            </p:spPr>
            <p:txBody>
              <a:bodyPr/>
              <a:lstStyle/>
              <a:p>
                <a:pPr marL="287338" indent="-265113"/>
                <a:r>
                  <a:rPr lang="en-US" sz="2800" dirty="0">
                    <a:solidFill>
                      <a:srgbClr val="0432FF"/>
                    </a:solidFill>
                  </a:rPr>
                  <a:t>Charged particle ID from TPC and time-of-flight</a:t>
                </a:r>
              </a:p>
              <a:p>
                <a:pPr marL="287338" indent="-265113"/>
                <a:r>
                  <a:rPr lang="en-US" sz="2800" b="0" dirty="0">
                    <a:solidFill>
                      <a:srgbClr val="0432FF"/>
                    </a:solidFill>
                  </a:rPr>
                  <a:t>Asymmetries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similar in size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8000"/>
                    </a:solidFill>
                  </a:rPr>
                  <a:t> </a:t>
                </a:r>
                <a:r>
                  <a:rPr lang="en-US" sz="2800" dirty="0">
                    <a:solidFill>
                      <a:srgbClr val="0432FF"/>
                    </a:solidFill>
                  </a:rPr>
                  <a:t>(favored u-quark fragmentation)</a:t>
                </a:r>
              </a:p>
              <a:p>
                <a:pPr marL="233363" indent="-279400"/>
                <a:r>
                  <a:rPr lang="en-US" sz="2800" dirty="0">
                    <a:solidFill>
                      <a:srgbClr val="0432FF"/>
                    </a:solidFill>
                  </a:rPr>
                  <a:t>Asymmetries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(unfavored fragmentation) consistent with zero</a:t>
                </a:r>
              </a:p>
              <a:p>
                <a:pPr marL="633413" lvl="1" indent="-279400"/>
                <a:r>
                  <a:rPr lang="en-US" sz="2800" dirty="0">
                    <a:solidFill>
                      <a:srgbClr val="C00000"/>
                    </a:solidFill>
                  </a:rPr>
                  <a:t>Similar observations to SIDIS data</a:t>
                </a:r>
                <a:endParaRPr lang="en-US" sz="2800" dirty="0">
                  <a:solidFill>
                    <a:srgbClr val="0432FF"/>
                  </a:solidFill>
                </a:endParaRPr>
              </a:p>
              <a:p>
                <a:pPr marL="233363" indent="-279400"/>
                <a:r>
                  <a:rPr lang="en-US" sz="2800" dirty="0">
                    <a:solidFill>
                      <a:srgbClr val="0432FF"/>
                    </a:solidFill>
                  </a:rPr>
                  <a:t>Asymmetries for protons consistent with zero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166" y="4198846"/>
                <a:ext cx="11268221" cy="2246769"/>
              </a:xfrm>
              <a:blipFill>
                <a:blip r:embed="rId4"/>
                <a:stretch>
                  <a:fillRect l="-1014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90B4B02-16DA-4F72-38D7-0D168FA0BDF6}"/>
              </a:ext>
            </a:extLst>
          </p:cNvPr>
          <p:cNvSpPr/>
          <p:nvPr/>
        </p:nvSpPr>
        <p:spPr>
          <a:xfrm rot="5400000">
            <a:off x="10151022" y="2528221"/>
            <a:ext cx="3703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 (accepted by PRD)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7806E8-3D22-B6FE-7417-29A4D3F24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674" y="815188"/>
            <a:ext cx="7383585" cy="34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68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Asymmetries of Neutral </a:t>
            </a:r>
            <a:r>
              <a:rPr lang="en-US" dirty="0" err="1"/>
              <a:t>Pions</a:t>
            </a:r>
            <a:r>
              <a:rPr lang="en-US" dirty="0"/>
              <a:t> in Electromagnetic Jets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4450228"/>
                <a:ext cx="11791744" cy="1659621"/>
              </a:xfrm>
            </p:spPr>
            <p:txBody>
              <a:bodyPr/>
              <a:lstStyle/>
              <a:p>
                <a:pPr marL="287338" indent="-265113"/>
                <a:r>
                  <a:rPr lang="en-US" dirty="0">
                    <a:solidFill>
                      <a:srgbClr val="0432FF"/>
                    </a:solidFill>
                  </a:rPr>
                  <a:t>Electromagnetic (EM) jets reconstructed with photon candidates in forward EM calorimeter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2.7&lt;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&lt;4.0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)</a:t>
                </a:r>
              </a:p>
              <a:p>
                <a:pPr marL="287338" indent="-265113"/>
                <a:r>
                  <a:rPr lang="en-US" b="0" dirty="0">
                    <a:solidFill>
                      <a:srgbClr val="0432FF"/>
                    </a:solidFill>
                  </a:rPr>
                  <a:t>Asymmetries plotted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  <a:p>
                <a:pPr marL="233363" indent="-279400"/>
                <a:r>
                  <a:rPr lang="en-US" dirty="0">
                    <a:solidFill>
                      <a:srgbClr val="0432FF"/>
                    </a:solidFill>
                  </a:rPr>
                  <a:t>Asymmetries integrated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 are small</a:t>
                </a:r>
              </a:p>
              <a:p>
                <a:pPr marL="633413" lvl="1" indent="-279400"/>
                <a:r>
                  <a:rPr lang="en-US" i="1" dirty="0">
                    <a:solidFill>
                      <a:schemeClr val="accent6">
                        <a:lumMod val="50000"/>
                      </a:schemeClr>
                    </a:solidFill>
                  </a:rPr>
                  <a:t>Expected from mixing of u and d-quarks for which the Collins effect has opposite sign</a:t>
                </a:r>
              </a:p>
              <a:p>
                <a:pPr marL="233363" indent="-279400"/>
                <a:r>
                  <a:rPr lang="en-US" dirty="0">
                    <a:solidFill>
                      <a:srgbClr val="008000"/>
                    </a:solidFill>
                  </a:rPr>
                  <a:t>Possible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4450228"/>
                <a:ext cx="11791744" cy="1659621"/>
              </a:xfrm>
              <a:blipFill>
                <a:blip r:embed="rId3"/>
                <a:stretch>
                  <a:fillRect l="-538" t="-1527" b="-6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8548256-4EFF-0547-B111-856C68856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742" y="879928"/>
            <a:ext cx="4227286" cy="3097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1F3C-5727-C841-BFD2-49EF1AC3F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93" y="879928"/>
            <a:ext cx="4245507" cy="3097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2BDFA-AE1C-AC4B-BE06-E5018F0466CA}"/>
              </a:ext>
            </a:extLst>
          </p:cNvPr>
          <p:cNvSpPr txBox="1"/>
          <p:nvPr/>
        </p:nvSpPr>
        <p:spPr>
          <a:xfrm>
            <a:off x="5001623" y="3778885"/>
            <a:ext cx="2979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STAR Collaboration, PRD 103, 092009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0E9EE-6785-8A45-A791-AE82DECB81B5}"/>
              </a:ext>
            </a:extLst>
          </p:cNvPr>
          <p:cNvSpPr txBox="1"/>
          <p:nvPr/>
        </p:nvSpPr>
        <p:spPr>
          <a:xfrm>
            <a:off x="4474678" y="3949864"/>
            <a:ext cx="377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Theory: Kang, </a:t>
            </a:r>
            <a:r>
              <a:rPr lang="en-US" sz="1200" i="1" dirty="0" err="1"/>
              <a:t>Prokudin</a:t>
            </a:r>
            <a:r>
              <a:rPr lang="en-US" sz="1200" i="1" dirty="0"/>
              <a:t>, Ringer, Yuan, PLB 774, 635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23F734-1F34-DB4E-A9DF-34C81F6E1BC0}"/>
                  </a:ext>
                </a:extLst>
              </p:cNvPr>
              <p:cNvSpPr txBox="1"/>
              <p:nvPr/>
            </p:nvSpPr>
            <p:spPr>
              <a:xfrm>
                <a:off x="7039779" y="3198704"/>
                <a:ext cx="1268424" cy="310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1400" dirty="0"/>
                  <a:t> GeV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23F734-1F34-DB4E-A9DF-34C81F6E1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779" y="3198704"/>
                <a:ext cx="1268424" cy="310085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279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921" y="772892"/>
                <a:ext cx="11861083" cy="6124754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TSSAs at STAR provide a unique window to nucleon structure and fragmentation functions</a:t>
                </a:r>
                <a:endParaRPr 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Access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transversity</a:t>
                </a:r>
                <a:r>
                  <a:rPr lang="en-US" sz="2400" dirty="0">
                    <a:solidFill>
                      <a:srgbClr val="492170"/>
                    </a:solidFill>
                  </a:rPr>
                  <a:t> via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dihadrons</a:t>
                </a:r>
                <a:r>
                  <a:rPr lang="en-US" sz="2400" dirty="0">
                    <a:solidFill>
                      <a:srgbClr val="492170"/>
                    </a:solidFill>
                  </a:rPr>
                  <a:t> (collinear) and Collins (TMD)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Test TMD factorization/universality and evolution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Collins asymmetries consistent with expectations based on SIDIS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STAR Collins asymmetries informing model calculations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Asymmetries exhibit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492170"/>
                    </a:solidFill>
                  </a:rPr>
                  <a:t> scaling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Shape of asymmetries appears to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Results from 2012 and 2015 datasets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Improved precision at 200 GeV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First look at kaon and proton asymmetries in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Published results for forward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in EM-jet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Asymmetries small with possible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Analysis of high-statistics 510 GeV data taken in 2017 underway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Analysis of (un)polarized data from recent runs underway</a:t>
                </a:r>
                <a:endParaRPr lang="en-US" sz="3200" b="1" i="1" dirty="0">
                  <a:solidFill>
                    <a:srgbClr val="0432FF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200" b="1" i="1" dirty="0">
                    <a:solidFill>
                      <a:srgbClr val="0432FF"/>
                    </a:solidFill>
                  </a:rPr>
                  <a:t>Stay tuned!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921" y="772892"/>
                <a:ext cx="11861083" cy="6124754"/>
              </a:xfrm>
              <a:blipFill>
                <a:blip r:embed="rId3"/>
                <a:stretch>
                  <a:fillRect l="-641" t="-620" r="-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11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Back-up Slides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144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Unpolarized Hadrons Within Jets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B564C-52A0-204D-8E17-252DE62219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8009" y="862765"/>
                <a:ext cx="11380529" cy="2711896"/>
              </a:xfr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Following the approach of </a:t>
                </a:r>
                <a:r>
                  <a:rPr lang="en-US" sz="2400" dirty="0"/>
                  <a:t>PRD 92, 054015 (2015)</a:t>
                </a:r>
                <a:r>
                  <a:rPr lang="en-US" sz="2400" dirty="0">
                    <a:solidFill>
                      <a:srgbClr val="C00000"/>
                    </a:solidFill>
                  </a:rPr>
                  <a:t> and </a:t>
                </a:r>
                <a:r>
                  <a:rPr lang="en-US" sz="2400" dirty="0"/>
                  <a:t>JHEP11 (2017) 068</a:t>
                </a:r>
              </a:p>
              <a:p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Formulate NLO partonic cross-section in terms of </a:t>
                </a:r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</a:rPr>
                  <a:t>universal 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jet functions</a:t>
                </a:r>
              </a:p>
              <a:p>
                <a:r>
                  <a:rPr lang="en-US" sz="2400" dirty="0">
                    <a:solidFill>
                      <a:srgbClr val="008000"/>
                    </a:solidFill>
                  </a:rPr>
                  <a:t>Also define semi-inclusive transverse-momentum-dependent (TMD) jet functions</a:t>
                </a:r>
              </a:p>
              <a:p>
                <a:r>
                  <a:rPr lang="en-US" sz="2400" dirty="0">
                    <a:solidFill>
                      <a:srgbClr val="0432FF"/>
                    </a:solidFill>
                  </a:rPr>
                  <a:t>Facilitate comparison with standard TMDFF from SIDIS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using inclusive jets with</a:t>
                </a:r>
                <a:r>
                  <a:rPr lang="en-US" sz="24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432FF"/>
                    </a:solidFill>
                  </a:rPr>
                  <a:t>calculated relative to </a:t>
                </a:r>
                <a:r>
                  <a:rPr lang="en-US" sz="2400" i="1" dirty="0">
                    <a:solidFill>
                      <a:srgbClr val="0432FF"/>
                    </a:solidFill>
                  </a:rPr>
                  <a:t>standard jet axis</a:t>
                </a:r>
              </a:p>
              <a:p>
                <a:r>
                  <a:rPr lang="en-US" sz="2400" dirty="0">
                    <a:solidFill>
                      <a:srgbClr val="492170"/>
                    </a:solidFill>
                  </a:rPr>
                  <a:t>Argue FFs universal to NLO, </a:t>
                </a:r>
                <a:r>
                  <a:rPr lang="en-US" sz="2400" i="1" dirty="0">
                    <a:solidFill>
                      <a:srgbClr val="492170"/>
                    </a:solidFill>
                  </a:rPr>
                  <a:t>including TMDFFs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No dependence on TMDPDFs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B564C-52A0-204D-8E17-252DE62219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009" y="862765"/>
                <a:ext cx="11380529" cy="2711896"/>
              </a:xfrm>
              <a:blipFill>
                <a:blip r:embed="rId3"/>
                <a:stretch>
                  <a:fillRect l="-892" t="-2336" b="-4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56A1B-DE69-F64D-8B35-DA2877862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06"/>
          <a:stretch/>
        </p:blipFill>
        <p:spPr>
          <a:xfrm>
            <a:off x="3177952" y="3241720"/>
            <a:ext cx="4023468" cy="328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12A7E-4AFC-494B-A212-F11966807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80" r="35057" b="15169"/>
          <a:stretch/>
        </p:blipFill>
        <p:spPr>
          <a:xfrm>
            <a:off x="8490857" y="2761654"/>
            <a:ext cx="2743200" cy="368885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63A9C-EB98-114E-A013-E1B467AB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</p:spTree>
    <p:extLst>
      <p:ext uri="{BB962C8B-B14F-4D97-AF65-F5344CB8AC3E}">
        <p14:creationId xmlns:p14="http://schemas.microsoft.com/office/powerpoint/2010/main" val="2370213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9DF1F3-8A61-0248-859C-00B26A1B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2" y="3710057"/>
            <a:ext cx="5327807" cy="28095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Collins-like Effect at RHIC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-27296" y="6283355"/>
            <a:ext cx="287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PRD 97, 032004 (2018)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65FC9-652D-F640-A91C-7865BDE6D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88" y="1013241"/>
            <a:ext cx="5327807" cy="280954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D02F2D-CFD4-1614-0E1B-946E9F8D236E}"/>
              </a:ext>
            </a:extLst>
          </p:cNvPr>
          <p:cNvSpPr txBox="1">
            <a:spLocks/>
          </p:cNvSpPr>
          <p:nvPr/>
        </p:nvSpPr>
        <p:spPr>
          <a:xfrm>
            <a:off x="497640" y="734460"/>
            <a:ext cx="11388438" cy="46166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indent="0">
              <a:buFont typeface="Arial"/>
              <a:buNone/>
            </a:pPr>
            <a:r>
              <a:rPr lang="en-US" sz="2400">
                <a:solidFill>
                  <a:srgbClr val="C00000"/>
                </a:solidFill>
              </a:rPr>
              <a:t>Collins-like effect: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Sensitive to linearly polarized gluons in a transversely polarized proton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F5C0AB-BF6A-3389-D903-567388F32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195" y="2095987"/>
            <a:ext cx="6676252" cy="31409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2C6E40-5FA1-EDCE-E74F-4A2F28FECC65}"/>
              </a:ext>
            </a:extLst>
          </p:cNvPr>
          <p:cNvSpPr/>
          <p:nvPr/>
        </p:nvSpPr>
        <p:spPr>
          <a:xfrm>
            <a:off x="9672362" y="6268280"/>
            <a:ext cx="2541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</a:t>
            </a:r>
          </a:p>
        </p:txBody>
      </p:sp>
    </p:spTree>
    <p:extLst>
      <p:ext uri="{BB962C8B-B14F-4D97-AF65-F5344CB8AC3E}">
        <p14:creationId xmlns:p14="http://schemas.microsoft.com/office/powerpoint/2010/main" val="19959338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Collins Effect at RHIC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8711" y="5131065"/>
                <a:ext cx="4568853" cy="461665"/>
              </a:xfrm>
            </p:spPr>
            <p:txBody>
              <a:bodyPr/>
              <a:lstStyle/>
              <a:p>
                <a:pPr marL="298450" indent="-276225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dependence in bins of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8711" y="5131065"/>
                <a:ext cx="4568853" cy="461665"/>
              </a:xfrm>
              <a:blipFill>
                <a:blip r:embed="rId3"/>
                <a:stretch>
                  <a:fillRect l="-1385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32E91-FE55-DA22-E0AE-B5A2E20C3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825" y="857757"/>
            <a:ext cx="8902607" cy="42545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A5EB32-2091-49EE-029F-0C65382E4329}"/>
              </a:ext>
            </a:extLst>
          </p:cNvPr>
          <p:cNvSpPr/>
          <p:nvPr/>
        </p:nvSpPr>
        <p:spPr>
          <a:xfrm>
            <a:off x="12484" y="6268280"/>
            <a:ext cx="2541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</a:t>
            </a:r>
          </a:p>
        </p:txBody>
      </p:sp>
    </p:spTree>
    <p:extLst>
      <p:ext uri="{BB962C8B-B14F-4D97-AF65-F5344CB8AC3E}">
        <p14:creationId xmlns:p14="http://schemas.microsoft.com/office/powerpoint/2010/main" val="41500554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3DFD-23AC-8641-B77B-34F0B389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EAC4FC-3931-2D0C-0A59-7B102A6D2EF7}"/>
              </a:ext>
            </a:extLst>
          </p:cNvPr>
          <p:cNvGrpSpPr/>
          <p:nvPr/>
        </p:nvGrpSpPr>
        <p:grpSpPr>
          <a:xfrm>
            <a:off x="5286584" y="2531967"/>
            <a:ext cx="6806263" cy="3147130"/>
            <a:chOff x="5528958" y="2531967"/>
            <a:chExt cx="6806263" cy="31471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29E057-DD60-475D-F8A7-4C2CE1C367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28958" y="2725553"/>
              <a:ext cx="3616486" cy="2953544"/>
              <a:chOff x="3917950" y="2959100"/>
              <a:chExt cx="2266967" cy="185140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AA6EF3F-96D9-7E5B-7431-9F5BBDD5D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7959"/>
              <a:stretch/>
            </p:blipFill>
            <p:spPr>
              <a:xfrm>
                <a:off x="3917950" y="2959100"/>
                <a:ext cx="2266967" cy="9398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A562F1-5127-F49D-8B97-95EF56018C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483"/>
              <a:stretch/>
            </p:blipFill>
            <p:spPr>
              <a:xfrm>
                <a:off x="4030619" y="3870707"/>
                <a:ext cx="2113454" cy="9398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879A7A-2547-9347-B1F7-0025FAA01202}"/>
                </a:ext>
              </a:extLst>
            </p:cNvPr>
            <p:cNvGrpSpPr/>
            <p:nvPr/>
          </p:nvGrpSpPr>
          <p:grpSpPr>
            <a:xfrm>
              <a:off x="7060890" y="2531967"/>
              <a:ext cx="5274331" cy="2947806"/>
              <a:chOff x="5985771" y="2531966"/>
              <a:chExt cx="5274331" cy="294780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6D11A2D-04AB-E546-922D-46CCF6ED0E03}"/>
                  </a:ext>
                </a:extLst>
              </p:cNvPr>
              <p:cNvSpPr/>
              <p:nvPr/>
            </p:nvSpPr>
            <p:spPr>
              <a:xfrm>
                <a:off x="5985771" y="2531966"/>
                <a:ext cx="20463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JAM: PRD 106, 034014 (2022)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A4FF2B-EA9A-5F47-BA48-04EF436FA75E}"/>
                  </a:ext>
                </a:extLst>
              </p:cNvPr>
              <p:cNvSpPr txBox="1"/>
              <p:nvPr/>
            </p:nvSpPr>
            <p:spPr>
              <a:xfrm>
                <a:off x="8015137" y="4741108"/>
                <a:ext cx="32449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D’Alesio</a:t>
                </a:r>
                <a:r>
                  <a:rPr lang="en-US" sz="1400" dirty="0"/>
                  <a:t> et al: PLB 803, 135347 (2020)</a:t>
                </a:r>
              </a:p>
              <a:p>
                <a:r>
                  <a:rPr lang="en-US" sz="1400" dirty="0" err="1"/>
                  <a:t>Radici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Bacchetta</a:t>
                </a:r>
                <a:r>
                  <a:rPr lang="en-US" sz="1400" dirty="0"/>
                  <a:t>: PRL 120, 192001 (2018)</a:t>
                </a:r>
              </a:p>
              <a:p>
                <a:r>
                  <a:rPr lang="en-US" sz="1400" dirty="0"/>
                  <a:t>Kang et al: PRD 93, 014009 (2016)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B5C7B-02C9-8846-9E93-63757F3E7B2F}"/>
              </a:ext>
            </a:extLst>
          </p:cNvPr>
          <p:cNvGrpSpPr>
            <a:grpSpLocks noChangeAspect="1"/>
          </p:cNvGrpSpPr>
          <p:nvPr/>
        </p:nvGrpSpPr>
        <p:grpSpPr>
          <a:xfrm>
            <a:off x="1157156" y="2670467"/>
            <a:ext cx="4027613" cy="3054451"/>
            <a:chOff x="1733153" y="2670468"/>
            <a:chExt cx="3451616" cy="26176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670EC4-F4A0-AF4F-9FF6-93B80A4C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153" y="2670468"/>
              <a:ext cx="3451616" cy="261762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29F181-DD1D-0942-AAE9-C79E0EF87341}"/>
                </a:ext>
              </a:extLst>
            </p:cNvPr>
            <p:cNvGrpSpPr/>
            <p:nvPr/>
          </p:nvGrpSpPr>
          <p:grpSpPr>
            <a:xfrm>
              <a:off x="2346960" y="2894328"/>
              <a:ext cx="2161756" cy="1208170"/>
              <a:chOff x="822960" y="2894328"/>
              <a:chExt cx="2161756" cy="120817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EDD85D-C890-6B4E-B47B-F4E8697AB162}"/>
                  </a:ext>
                </a:extLst>
              </p:cNvPr>
              <p:cNvSpPr/>
              <p:nvPr/>
            </p:nvSpPr>
            <p:spPr>
              <a:xfrm>
                <a:off x="822960" y="3257550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0819DC-8B7D-3F4A-9B72-F1483A7874DC}"/>
                  </a:ext>
                </a:extLst>
              </p:cNvPr>
              <p:cNvSpPr/>
              <p:nvPr/>
            </p:nvSpPr>
            <p:spPr>
              <a:xfrm>
                <a:off x="1691640" y="2894328"/>
                <a:ext cx="1293076" cy="1085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F1001A9-18AE-1944-AA20-628FB0FF842E}"/>
                  </a:ext>
                </a:extLst>
              </p:cNvPr>
              <p:cNvSpPr/>
              <p:nvPr/>
            </p:nvSpPr>
            <p:spPr>
              <a:xfrm>
                <a:off x="1015587" y="3953908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/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algn="ctr">
                  <a:buClr>
                    <a:schemeClr val="tx1"/>
                  </a:buClr>
                </a:pPr>
                <a:r>
                  <a:rPr lang="en-US" sz="2000" b="1" dirty="0"/>
                  <a:t>Complete understanding of nucleon structure requires knowledge of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  <a:sym typeface="Wingdings"/>
                  </a:rPr>
                  <a:t>Unpolarized PDF,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  <a:sym typeface="Wingdings"/>
                </a:endParaRP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Helicity PDF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) [</a:t>
                </a:r>
                <a:r>
                  <a:rPr lang="en-US" sz="2000" i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see talk by A. Quintero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]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8000"/>
                    </a:solidFill>
                    <a:sym typeface="Wingdings"/>
                  </a:rPr>
                  <a:t>Transversity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) – chiral odd</a:t>
                </a:r>
                <a:endParaRPr lang="en-US" sz="2000" dirty="0">
                  <a:solidFill>
                    <a:srgbClr val="0432FF"/>
                  </a:solidFill>
                  <a:sym typeface="Wingdings"/>
                </a:endParaRP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: direct connection to </a:t>
                </a:r>
                <a:r>
                  <a:rPr lang="en-US" sz="2000" i="1" dirty="0">
                    <a:solidFill>
                      <a:srgbClr val="0432FF"/>
                    </a:solidFill>
                    <a:sym typeface="Wingdings"/>
                  </a:rPr>
                  <a:t>non-zero OAM components </a:t>
                </a:r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of proton wave function</a:t>
                </a: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:r>
                  <a:rPr lang="en-US" sz="2000" dirty="0">
                    <a:solidFill>
                      <a:srgbClr val="492170"/>
                    </a:solidFill>
                    <a:sym typeface="Wingdings"/>
                  </a:rPr>
                  <a:t>Tensor charge,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>
                  <a:solidFill>
                    <a:srgbClr val="492170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blipFill>
                <a:blip r:embed="rId5"/>
                <a:stretch>
                  <a:fillRect t="-1829" b="-40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/>
              <p:nvPr/>
            </p:nvSpPr>
            <p:spPr>
              <a:xfrm>
                <a:off x="432692" y="5710138"/>
                <a:ext cx="1117211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One way to access: SIDIS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 via “Collins” or IFF asymmetries</a:t>
                </a:r>
              </a:p>
              <a:p>
                <a:pPr algn="ctr"/>
                <a:r>
                  <a:rPr lang="en-US" sz="2400" b="1" i="1" dirty="0">
                    <a:solidFill>
                      <a:srgbClr val="C00000"/>
                    </a:solidFill>
                  </a:rPr>
                  <a:t>Currently limited reach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92" y="5710138"/>
                <a:ext cx="11172119" cy="830997"/>
              </a:xfrm>
              <a:prstGeom prst="rect">
                <a:avLst/>
              </a:prstGeom>
              <a:blipFill>
                <a:blip r:embed="rId6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B9C9881-FA97-BD4E-879D-65474F618BEC}"/>
              </a:ext>
            </a:extLst>
          </p:cNvPr>
          <p:cNvSpPr/>
          <p:nvPr/>
        </p:nvSpPr>
        <p:spPr>
          <a:xfrm>
            <a:off x="5816332" y="1644134"/>
            <a:ext cx="4622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requires another chiral-odd distribution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E5D17-C33D-684E-B401-002FD55DCB0B}"/>
              </a:ext>
            </a:extLst>
          </p:cNvPr>
          <p:cNvGrpSpPr/>
          <p:nvPr/>
        </p:nvGrpSpPr>
        <p:grpSpPr>
          <a:xfrm>
            <a:off x="8382207" y="2790197"/>
            <a:ext cx="3300250" cy="1631216"/>
            <a:chOff x="8382207" y="2790197"/>
            <a:chExt cx="3300250" cy="16312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D62DDB-180B-1449-B7CC-2385A499E916}"/>
                </a:ext>
              </a:extLst>
            </p:cNvPr>
            <p:cNvSpPr txBox="1"/>
            <p:nvPr/>
          </p:nvSpPr>
          <p:spPr>
            <a:xfrm>
              <a:off x="9125325" y="2790197"/>
              <a:ext cx="255713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Lots of on-going work and questions</a:t>
              </a:r>
            </a:p>
            <a:p>
              <a:r>
                <a:rPr lang="en-US" sz="2000" dirty="0">
                  <a:solidFill>
                    <a:srgbClr val="008000"/>
                  </a:solidFill>
                </a:rPr>
                <a:t>d-quark, </a:t>
              </a:r>
              <a:r>
                <a:rPr lang="en-US" sz="2000" dirty="0" err="1">
                  <a:solidFill>
                    <a:srgbClr val="008000"/>
                  </a:solidFill>
                </a:rPr>
                <a:t>Soffer</a:t>
              </a:r>
              <a:r>
                <a:rPr lang="en-US" sz="2000" dirty="0">
                  <a:solidFill>
                    <a:srgbClr val="008000"/>
                  </a:solidFill>
                </a:rPr>
                <a:t> bound, consistency with Lattice QCD, etc.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15F596F-C3B7-6947-891D-FEEDFAD59F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2207" y="3805860"/>
              <a:ext cx="737261" cy="535610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8714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4FE7B3-35CA-8A41-A044-CF7680B7ABC7}"/>
              </a:ext>
            </a:extLst>
          </p:cNvPr>
          <p:cNvGrpSpPr>
            <a:grpSpLocks noChangeAspect="1"/>
          </p:cNvGrpSpPr>
          <p:nvPr/>
        </p:nvGrpSpPr>
        <p:grpSpPr>
          <a:xfrm>
            <a:off x="30147" y="767530"/>
            <a:ext cx="6065853" cy="5145880"/>
            <a:chOff x="30147" y="748165"/>
            <a:chExt cx="3932464" cy="35339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8AE038-98C8-1246-8B6C-C631630370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42" y="748165"/>
              <a:ext cx="3923569" cy="3533908"/>
              <a:chOff x="12741" y="729570"/>
              <a:chExt cx="5628837" cy="50698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6323B1F-027E-E04C-A78A-228575E6B5AC}"/>
                  </a:ext>
                </a:extLst>
              </p:cNvPr>
              <p:cNvGrpSpPr/>
              <p:nvPr/>
            </p:nvGrpSpPr>
            <p:grpSpPr>
              <a:xfrm>
                <a:off x="12741" y="729570"/>
                <a:ext cx="5541897" cy="5069829"/>
                <a:chOff x="12741" y="729570"/>
                <a:chExt cx="5541897" cy="506982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E36B54A-6123-9E4C-9C85-561BF1D9C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3074" b="12230"/>
                <a:stretch/>
              </p:blipFill>
              <p:spPr>
                <a:xfrm>
                  <a:off x="12741" y="729570"/>
                  <a:ext cx="5204836" cy="4993883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2AEE56F-3235-5041-8070-EBC6C9795B9A}"/>
                    </a:ext>
                  </a:extLst>
                </p:cNvPr>
                <p:cNvSpPr/>
                <p:nvPr/>
              </p:nvSpPr>
              <p:spPr>
                <a:xfrm>
                  <a:off x="4202088" y="3920164"/>
                  <a:ext cx="1352550" cy="187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B6BFD0-1C44-A94B-9A7B-7A52F822CBA4}"/>
                  </a:ext>
                </a:extLst>
              </p:cNvPr>
              <p:cNvSpPr/>
              <p:nvPr/>
            </p:nvSpPr>
            <p:spPr>
              <a:xfrm>
                <a:off x="4344580" y="3539737"/>
                <a:ext cx="1296998" cy="868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ECE3078-3C42-5643-9376-5F64D0DD913D}"/>
                  </a:ext>
                </a:extLst>
              </p:cNvPr>
              <p:cNvSpPr/>
              <p:nvPr/>
            </p:nvSpPr>
            <p:spPr>
              <a:xfrm>
                <a:off x="4289028" y="3953144"/>
                <a:ext cx="969524" cy="4549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1AB8DF-AD65-C74A-AB54-4CA51049EB8D}"/>
                </a:ext>
              </a:extLst>
            </p:cNvPr>
            <p:cNvSpPr txBox="1"/>
            <p:nvPr/>
          </p:nvSpPr>
          <p:spPr>
            <a:xfrm>
              <a:off x="30147" y="774904"/>
              <a:ext cx="2222350" cy="56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Anselmino</a:t>
              </a:r>
              <a:r>
                <a:rPr lang="en-US" sz="1400" dirty="0"/>
                <a:t> et al, PRD 73, 014020 (2006)</a:t>
              </a:r>
            </a:p>
            <a:p>
              <a:r>
                <a:rPr lang="en-US" sz="1400" dirty="0"/>
                <a:t>F. Yuan, PRL 100, 032003 (2008)</a:t>
              </a:r>
            </a:p>
            <a:p>
              <a:r>
                <a:rPr lang="en-US" sz="1400" dirty="0" err="1"/>
                <a:t>D’Alesio</a:t>
              </a:r>
              <a:r>
                <a:rPr lang="en-US" sz="1400" dirty="0"/>
                <a:t> et al., PRD 83, 034021 (2011)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52ECB4-BB5B-5747-973F-C517F4DD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Polarized Hadrons Within Jets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B80AB-6C10-DD45-999F-D7C6F876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551" y="1149855"/>
            <a:ext cx="6120954" cy="489364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Collins mechanism</a:t>
            </a:r>
          </a:p>
          <a:p>
            <a:pPr marL="0" indent="0"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J. Collins,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/>
              <a:t>NP B396, 161 (1993)</a:t>
            </a:r>
            <a:endParaRPr lang="en-US" sz="2400" i="1" dirty="0">
              <a:solidFill>
                <a:srgbClr val="C00000"/>
              </a:solidFill>
            </a:endParaRPr>
          </a:p>
          <a:p>
            <a:pPr marL="185738" indent="-185738"/>
            <a:r>
              <a:rPr lang="en-US" sz="2400" dirty="0">
                <a:solidFill>
                  <a:srgbClr val="C00000"/>
                </a:solidFill>
              </a:rPr>
              <a:t>Transversely polarized quarks inside transversely polarized proton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185738" indent="-185738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Polarization transfer during hard scattering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85738" indent="-185738"/>
            <a:r>
              <a:rPr lang="en-US" sz="2400" dirty="0">
                <a:solidFill>
                  <a:srgbClr val="008000"/>
                </a:solidFill>
              </a:rPr>
              <a:t>Distribution of hadrons correlated to quark polarization</a:t>
            </a:r>
          </a:p>
          <a:p>
            <a:pPr marL="185738" indent="-185738"/>
            <a:r>
              <a:rPr lang="en-US" sz="2400" dirty="0">
                <a:solidFill>
                  <a:srgbClr val="0432FF"/>
                </a:solidFill>
              </a:rPr>
              <a:t>Azimuthal asymmetry in distribution of hadrons within the jet</a:t>
            </a:r>
          </a:p>
          <a:p>
            <a:pPr marL="585788" lvl="1" indent="-185738"/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492170"/>
                </a:solidFill>
              </a:rPr>
              <a:t>Requires non-zero quark </a:t>
            </a:r>
            <a:r>
              <a:rPr lang="en-US" sz="2400" dirty="0" err="1">
                <a:solidFill>
                  <a:srgbClr val="492170"/>
                </a:solidFill>
              </a:rPr>
              <a:t>transversity</a:t>
            </a:r>
            <a:endParaRPr lang="en-US" sz="2400" dirty="0">
              <a:solidFill>
                <a:srgbClr val="492170"/>
              </a:solidFill>
            </a:endParaRPr>
          </a:p>
          <a:p>
            <a:pPr marL="585788" lvl="1" indent="-185738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Requires spin-dependent TMD FF</a:t>
            </a:r>
          </a:p>
          <a:p>
            <a:pPr marL="0" indent="0" algn="ctr"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400" i="1" dirty="0">
                <a:solidFill>
                  <a:srgbClr val="008000"/>
                </a:solidFill>
              </a:rPr>
              <a:t>analogous effect for gluon linear polarization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E78B2-8754-944D-9A56-2DD1F22A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</p:spTree>
    <p:extLst>
      <p:ext uri="{BB962C8B-B14F-4D97-AF65-F5344CB8AC3E}">
        <p14:creationId xmlns:p14="http://schemas.microsoft.com/office/powerpoint/2010/main" val="3440181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31E610-07C7-C347-83C5-938ABDBF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415" y="2626584"/>
            <a:ext cx="4522077" cy="3808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9F156D-8BC2-4F40-AD04-973B2CD5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735" y="2541370"/>
            <a:ext cx="4193386" cy="3967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Solenoidal Tracker at RHIC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A78D5-1D40-CE4E-B369-21F18A32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484" y="715432"/>
            <a:ext cx="7605487" cy="193899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 as Polarized-proton Collider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“Siberian Snakes”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mitigate depolarization resonances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of spin orientation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independent of experiment</a:t>
            </a:r>
          </a:p>
          <a:p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 direction varies bucket-to-bucket (9.4 MHz)</a:t>
            </a:r>
          </a:p>
          <a:p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 pattern varies fill-to-fill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3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CE881-7945-2945-8D8A-9B214BFE4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23" y="831544"/>
            <a:ext cx="4425434" cy="3419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95F3BBF-5434-C040-88D0-4896271F27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537" y="4202788"/>
                <a:ext cx="6319839" cy="23175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Central Detectors: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Font typeface="Arial"/>
                  <a:buNone/>
                </a:pPr>
                <a:r>
                  <a:rPr lang="en-US" sz="24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Tracking + PID + E/M Cal.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Jets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Forward Detectors: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2.5</m:t>
                    </m:r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&lt;4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Tracking (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&lt;1.3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+ E/M Cal.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432FF"/>
                    </a:solidFill>
                  </a:rPr>
                  <a:t>Jets (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&lt;1.8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95F3BBF-5434-C040-88D0-4896271F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7" y="4202788"/>
                <a:ext cx="6319839" cy="2317558"/>
              </a:xfrm>
              <a:prstGeom prst="rect">
                <a:avLst/>
              </a:prstGeom>
              <a:blipFill>
                <a:blip r:embed="rId6"/>
                <a:stretch>
                  <a:fillRect l="-1403" t="-163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68E4A6-F78E-2F40-83DA-FFDF8A8BD6CA}"/>
              </a:ext>
            </a:extLst>
          </p:cNvPr>
          <p:cNvGrpSpPr/>
          <p:nvPr/>
        </p:nvGrpSpPr>
        <p:grpSpPr>
          <a:xfrm>
            <a:off x="2039969" y="1681999"/>
            <a:ext cx="4425434" cy="2231633"/>
            <a:chOff x="2025455" y="1711027"/>
            <a:chExt cx="4425434" cy="22316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01CA3A1-A782-494D-81C2-C3933569BD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5455" y="1711027"/>
              <a:ext cx="580571" cy="5805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5CC263-24C0-DB40-AEA9-B1511FA04470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2521003" y="2206575"/>
              <a:ext cx="3929886" cy="173608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D3DCD8-8D2D-F84C-86E4-3DE46EE5201A}"/>
              </a:ext>
            </a:extLst>
          </p:cNvPr>
          <p:cNvSpPr txBox="1"/>
          <p:nvPr/>
        </p:nvSpPr>
        <p:spPr>
          <a:xfrm>
            <a:off x="4557484" y="4619823"/>
            <a:ext cx="112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 in 2015</a:t>
            </a:r>
          </a:p>
        </p:txBody>
      </p:sp>
    </p:spTree>
    <p:extLst>
      <p:ext uri="{BB962C8B-B14F-4D97-AF65-F5344CB8AC3E}">
        <p14:creationId xmlns:p14="http://schemas.microsoft.com/office/powerpoint/2010/main" val="145449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375551"/>
            <a:ext cx="5965786" cy="31459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Collins Results at 500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77858-C20B-B546-B674-FE2DCB9ACBD4}"/>
              </a:ext>
            </a:extLst>
          </p:cNvPr>
          <p:cNvSpPr/>
          <p:nvPr/>
        </p:nvSpPr>
        <p:spPr>
          <a:xfrm>
            <a:off x="39189" y="804823"/>
            <a:ext cx="328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PRD 97, 032004 (2018)</a:t>
            </a:r>
          </a:p>
          <a:p>
            <a:r>
              <a:rPr lang="en-US" sz="1200" i="1" dirty="0" err="1"/>
              <a:t>D’Alesio</a:t>
            </a:r>
            <a:r>
              <a:rPr lang="en-US" sz="1200" i="1" dirty="0"/>
              <a:t>, </a:t>
            </a:r>
            <a:r>
              <a:rPr lang="en-US" sz="1200" i="1" dirty="0" err="1"/>
              <a:t>Murgia</a:t>
            </a:r>
            <a:r>
              <a:rPr lang="en-US" sz="1200" i="1" dirty="0"/>
              <a:t>, Pisano: PLB 773, 300 (2017)</a:t>
            </a:r>
          </a:p>
          <a:p>
            <a:r>
              <a:rPr lang="en-US" sz="1200" i="1" dirty="0"/>
              <a:t>Kang, </a:t>
            </a:r>
            <a:r>
              <a:rPr lang="en-US" sz="1200" i="1" dirty="0" err="1"/>
              <a:t>Prokudin</a:t>
            </a:r>
            <a:r>
              <a:rPr lang="en-US" sz="1200" i="1" dirty="0"/>
              <a:t>, Ringer, Yuan: PLB 774, 635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7176" y="4530825"/>
                <a:ext cx="6185828" cy="1938992"/>
              </a:xfrm>
            </p:spPr>
            <p:txBody>
              <a:bodyPr/>
              <a:lstStyle/>
              <a:p>
                <a:pPr marL="287338" indent="-265113"/>
                <a:r>
                  <a:rPr lang="en-US" sz="2400" dirty="0">
                    <a:solidFill>
                      <a:srgbClr val="FF0000"/>
                    </a:solidFill>
                  </a:rPr>
                  <a:t>Consistent with models based on SIDIS/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Suggest robust factorization and universality</a:t>
                </a:r>
              </a:p>
              <a:p>
                <a:pPr marL="687388" lvl="1" indent="-265113"/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Not yet sensitive to evolution assumptions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492170"/>
                    </a:solidFill>
                  </a:rPr>
                  <a:t>First look at dependence on momentum transverse to jet axis,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176" y="4530825"/>
                <a:ext cx="6185828" cy="1938992"/>
              </a:xfrm>
              <a:blipFill>
                <a:blip r:embed="rId4"/>
                <a:stretch>
                  <a:fillRect l="-1025" t="-1948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DEE67EB-C901-AEA4-FD68-3E9A78A1D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382" y="935410"/>
            <a:ext cx="5391854" cy="51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8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1FB6C75-076B-CC48-9CB3-2B66D9F7E6B7}"/>
              </a:ext>
            </a:extLst>
          </p:cNvPr>
          <p:cNvGrpSpPr/>
          <p:nvPr/>
        </p:nvGrpSpPr>
        <p:grpSpPr>
          <a:xfrm>
            <a:off x="5293627" y="4905045"/>
            <a:ext cx="2338191" cy="1591805"/>
            <a:chOff x="5293627" y="4905045"/>
            <a:chExt cx="2338191" cy="15918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EC0517-EEE3-C44A-B450-FF5983876ADB}"/>
                </a:ext>
              </a:extLst>
            </p:cNvPr>
            <p:cNvGrpSpPr/>
            <p:nvPr/>
          </p:nvGrpSpPr>
          <p:grpSpPr>
            <a:xfrm>
              <a:off x="5293627" y="5094094"/>
              <a:ext cx="2338191" cy="1402756"/>
              <a:chOff x="2821267" y="5002219"/>
              <a:chExt cx="2338191" cy="140275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EE3A1B1-94EB-5C45-BFD2-ADFEF275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8266" y="5002219"/>
                <a:ext cx="1931192" cy="140275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97E513-BD59-F044-9155-D6F2516ECAA5}"/>
                  </a:ext>
                </a:extLst>
              </p:cNvPr>
              <p:cNvSpPr/>
              <p:nvPr/>
            </p:nvSpPr>
            <p:spPr>
              <a:xfrm>
                <a:off x="2821267" y="5463881"/>
                <a:ext cx="714358" cy="4299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17CFC02-7C63-F74C-AE97-C2BE6BE931BE}"/>
                    </a:ext>
                  </a:extLst>
                </p:cNvPr>
                <p:cNvSpPr txBox="1"/>
                <p:nvPr/>
              </p:nvSpPr>
              <p:spPr>
                <a:xfrm>
                  <a:off x="6370023" y="4905045"/>
                  <a:ext cx="1099039" cy="378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17CFC02-7C63-F74C-AE97-C2BE6BE93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0023" y="4905045"/>
                  <a:ext cx="1099039" cy="378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FBF06B-1DC0-834F-5A10-78A1F29AC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27" y="844176"/>
            <a:ext cx="5151189" cy="55004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2012-2015: High Statistics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62902" y="2296001"/>
                <a:ext cx="6508026" cy="2327625"/>
              </a:xfrm>
            </p:spPr>
            <p:txBody>
              <a:bodyPr/>
              <a:lstStyle/>
              <a:p>
                <a:pPr marL="287338" indent="-265113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22 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GeV in 2012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7338" indent="-265113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52 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GeV in 2015</a:t>
                </a:r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Excellent consistency between data sets</a:t>
                </a:r>
              </a:p>
              <a:p>
                <a:pPr marL="687388" lvl="1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Large asymmetries for forward scattering</a:t>
                </a:r>
              </a:p>
              <a:p>
                <a:pPr marL="687388" lvl="1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Small asymmetries for backward scattering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FF0000"/>
                    </a:solidFill>
                    <a:sym typeface="Wingdings"/>
                  </a:rPr>
                  <a:t>Provide valuable constraints for models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62902" y="2296001"/>
                <a:ext cx="6508026" cy="2327625"/>
              </a:xfrm>
              <a:blipFill>
                <a:blip r:embed="rId6"/>
                <a:stretch>
                  <a:fillRect l="-778" t="-108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9EA1B8E-D28B-EB4E-AB6C-F6FA398680DB}"/>
              </a:ext>
            </a:extLst>
          </p:cNvPr>
          <p:cNvGrpSpPr/>
          <p:nvPr/>
        </p:nvGrpSpPr>
        <p:grpSpPr>
          <a:xfrm>
            <a:off x="6085620" y="839800"/>
            <a:ext cx="2391045" cy="1248765"/>
            <a:chOff x="6085620" y="839800"/>
            <a:chExt cx="2391045" cy="12487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DB82D6-897B-684D-A6F6-350355F4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5620" y="839800"/>
              <a:ext cx="2391045" cy="12487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44C67BC-4251-8E46-B9D8-044951CDF163}"/>
                    </a:ext>
                  </a:extLst>
                </p:cNvPr>
                <p:cNvSpPr txBox="1"/>
                <p:nvPr/>
              </p:nvSpPr>
              <p:spPr>
                <a:xfrm>
                  <a:off x="6356837" y="1013877"/>
                  <a:ext cx="1099039" cy="378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44C67BC-4251-8E46-B9D8-044951CDF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6837" y="1013877"/>
                  <a:ext cx="1099039" cy="3780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8537A9-0E36-B199-6991-B36C2AFC0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927" y="839800"/>
            <a:ext cx="5151189" cy="55004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A70B2B-0113-91A1-0801-45F2DC8C0A91}"/>
              </a:ext>
            </a:extLst>
          </p:cNvPr>
          <p:cNvSpPr/>
          <p:nvPr/>
        </p:nvSpPr>
        <p:spPr>
          <a:xfrm>
            <a:off x="976104" y="5133282"/>
            <a:ext cx="3703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 (accepted by PRD)</a:t>
            </a:r>
          </a:p>
          <a:p>
            <a:r>
              <a:rPr lang="en-US" sz="1200" i="1" dirty="0"/>
              <a:t>Theory: </a:t>
            </a:r>
            <a:r>
              <a:rPr lang="en-US" sz="1200" i="1" dirty="0" err="1"/>
              <a:t>D’Alesio</a:t>
            </a:r>
            <a:r>
              <a:rPr lang="en-US" sz="1200" i="1" dirty="0"/>
              <a:t>, </a:t>
            </a:r>
            <a:r>
              <a:rPr lang="en-US" sz="1200" i="1" dirty="0" err="1"/>
              <a:t>Murgia</a:t>
            </a:r>
            <a:r>
              <a:rPr lang="en-US" sz="1200" i="1" dirty="0"/>
              <a:t>, Pisano: PLB 773, 300 (2017)</a:t>
            </a:r>
          </a:p>
        </p:txBody>
      </p:sp>
    </p:spTree>
    <p:extLst>
      <p:ext uri="{BB962C8B-B14F-4D97-AF65-F5344CB8AC3E}">
        <p14:creationId xmlns:p14="http://schemas.microsoft.com/office/powerpoint/2010/main" val="1809074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2012-2015: High Statistics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609" y="4531645"/>
                <a:ext cx="8141693" cy="1938992"/>
              </a:xfrm>
            </p:spPr>
            <p:txBody>
              <a:bodyPr/>
              <a:lstStyle/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</a:rPr>
                  <a:t>Asymmetries show dependence on both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 and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General consistency with models at lower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8000"/>
                  </a:solidFill>
                  <a:sym typeface="Wingdings"/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Discrepancies at higher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8000"/>
                  </a:solidFill>
                  <a:sym typeface="Wingdings"/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Authors emphasize that </a:t>
                </a:r>
                <a:r>
                  <a:rPr lang="en-US" sz="2400" i="1" dirty="0">
                    <a:solidFill>
                      <a:srgbClr val="008000"/>
                    </a:solidFill>
                    <a:sym typeface="Wingdings"/>
                  </a:rPr>
                  <a:t>transverse momentum dependence </a:t>
                </a:r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of fragmentation functions in models is not well understood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609" y="4531645"/>
                <a:ext cx="8141693" cy="1938992"/>
              </a:xfrm>
              <a:blipFill>
                <a:blip r:embed="rId3"/>
                <a:stretch>
                  <a:fillRect l="-779" t="-1948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29BBF72-E996-D9FB-E325-608AEAB6F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" y="784938"/>
            <a:ext cx="7861689" cy="3675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D2D5A990-8D2C-9E99-4B79-C1A21856C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5369" y="964132"/>
                <a:ext cx="4384140" cy="120032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7338" indent="-265113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dependence in bins of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DMP+2013 – no TMD evolution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KPRY – TMD evolution to NLL</a:t>
                </a:r>
                <a:endParaRPr lang="en-US" sz="2400" dirty="0">
                  <a:solidFill>
                    <a:srgbClr val="008000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D2D5A990-8D2C-9E99-4B79-C1A21856C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69" y="964132"/>
                <a:ext cx="4384140" cy="1200329"/>
              </a:xfrm>
              <a:prstGeom prst="rect">
                <a:avLst/>
              </a:prstGeom>
              <a:blipFill>
                <a:blip r:embed="rId5"/>
                <a:stretch>
                  <a:fillRect l="-1445" t="-3125" r="-144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EFD8C2C-E8F4-CD43-1B71-D39CC6625AB0}"/>
              </a:ext>
            </a:extLst>
          </p:cNvPr>
          <p:cNvSpPr/>
          <p:nvPr/>
        </p:nvSpPr>
        <p:spPr>
          <a:xfrm>
            <a:off x="7841881" y="2127731"/>
            <a:ext cx="3760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 (accepted by PRD)</a:t>
            </a:r>
          </a:p>
          <a:p>
            <a:r>
              <a:rPr lang="en-US" sz="1200" i="1" dirty="0"/>
              <a:t>Theory: </a:t>
            </a:r>
            <a:r>
              <a:rPr lang="en-US" sz="1200" i="1" dirty="0" err="1"/>
              <a:t>D’Alesio</a:t>
            </a:r>
            <a:r>
              <a:rPr lang="en-US" sz="1200" i="1" dirty="0"/>
              <a:t>, </a:t>
            </a:r>
            <a:r>
              <a:rPr lang="en-US" sz="1200" i="1" dirty="0" err="1"/>
              <a:t>Murgia</a:t>
            </a:r>
            <a:r>
              <a:rPr lang="en-US" sz="1200" i="1" dirty="0"/>
              <a:t>, Pisano: PLB 773, 300 (2017)</a:t>
            </a:r>
          </a:p>
          <a:p>
            <a:r>
              <a:rPr lang="en-US" sz="1200" i="1" dirty="0"/>
              <a:t>Theory: Kang, </a:t>
            </a:r>
            <a:r>
              <a:rPr lang="en-US" sz="1200" i="1" dirty="0" err="1"/>
              <a:t>Prokudin</a:t>
            </a:r>
            <a:r>
              <a:rPr lang="en-US" sz="1200" i="1" dirty="0"/>
              <a:t>, Ringer, Yuan: PLB 774, 635 (2017)</a:t>
            </a:r>
          </a:p>
        </p:txBody>
      </p:sp>
    </p:spTree>
    <p:extLst>
      <p:ext uri="{BB962C8B-B14F-4D97-AF65-F5344CB8AC3E}">
        <p14:creationId xmlns:p14="http://schemas.microsoft.com/office/powerpoint/2010/main" val="714509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66DC4-AF11-EE3B-B0E5-BF6A06A6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642" y="724088"/>
            <a:ext cx="3358097" cy="57867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2012-2015: High Statistics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2338" y="892333"/>
                <a:ext cx="7576363" cy="2246769"/>
              </a:xfrm>
            </p:spPr>
            <p:txBody>
              <a:bodyPr/>
              <a:lstStyle/>
              <a:p>
                <a:pPr marL="287338" indent="-265113"/>
                <a:r>
                  <a:rPr lang="en-US" sz="2800" dirty="0">
                    <a:solidFill>
                      <a:srgbClr val="FF0000"/>
                    </a:solidFill>
                  </a:rPr>
                  <a:t>Significantly improved precision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analysis</a:t>
                </a:r>
              </a:p>
              <a:p>
                <a:pPr marL="287338" indent="-265113"/>
                <a:r>
                  <a:rPr lang="en-US" sz="2800" dirty="0">
                    <a:solidFill>
                      <a:srgbClr val="0432FF"/>
                    </a:solidFill>
                  </a:rPr>
                  <a:t>Tension with models at low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287338" indent="-265113"/>
                <a:r>
                  <a:rPr lang="en-US" sz="2800" dirty="0">
                    <a:solidFill>
                      <a:srgbClr val="0432FF"/>
                    </a:solidFill>
                  </a:rPr>
                  <a:t>Peak appears to shift to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for increasing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633413" lvl="1" indent="-279400"/>
                <a:r>
                  <a:rPr lang="en-US" sz="2800" dirty="0">
                    <a:solidFill>
                      <a:srgbClr val="492170"/>
                    </a:solidFill>
                  </a:rPr>
                  <a:t>Suggests asymmetry does not factorize as most models assume,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2338" y="892333"/>
                <a:ext cx="7576363" cy="2246769"/>
              </a:xfrm>
              <a:blipFill>
                <a:blip r:embed="rId4"/>
                <a:stretch>
                  <a:fillRect l="-1003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ECF491A-7748-B249-9EF9-C495AC92197D}"/>
              </a:ext>
            </a:extLst>
          </p:cNvPr>
          <p:cNvGrpSpPr>
            <a:grpSpLocks noChangeAspect="1"/>
          </p:cNvGrpSpPr>
          <p:nvPr/>
        </p:nvGrpSpPr>
        <p:grpSpPr>
          <a:xfrm>
            <a:off x="2971626" y="3118917"/>
            <a:ext cx="4313042" cy="3136969"/>
            <a:chOff x="39042" y="748165"/>
            <a:chExt cx="4586761" cy="353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108D0C4-2BEA-784C-9768-FFB9CC87B3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42" y="748165"/>
              <a:ext cx="3923569" cy="3533908"/>
              <a:chOff x="12741" y="729570"/>
              <a:chExt cx="5628837" cy="506982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C2B9D4A-4C95-C745-8EC1-4BB764ECA66E}"/>
                  </a:ext>
                </a:extLst>
              </p:cNvPr>
              <p:cNvGrpSpPr/>
              <p:nvPr/>
            </p:nvGrpSpPr>
            <p:grpSpPr>
              <a:xfrm>
                <a:off x="12741" y="729570"/>
                <a:ext cx="5541897" cy="5069829"/>
                <a:chOff x="12741" y="729570"/>
                <a:chExt cx="5541897" cy="5069829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33E62A5-3F72-D946-A24E-9EF8E3DE6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074" b="12230"/>
                <a:stretch/>
              </p:blipFill>
              <p:spPr>
                <a:xfrm>
                  <a:off x="12741" y="729570"/>
                  <a:ext cx="5204836" cy="4993883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827BEE3-B676-4147-AEB8-5D5A264203E1}"/>
                    </a:ext>
                  </a:extLst>
                </p:cNvPr>
                <p:cNvSpPr/>
                <p:nvPr/>
              </p:nvSpPr>
              <p:spPr>
                <a:xfrm>
                  <a:off x="4202088" y="3920164"/>
                  <a:ext cx="1352550" cy="187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1409F8-49BD-384D-8514-D6D1B3D2582A}"/>
                  </a:ext>
                </a:extLst>
              </p:cNvPr>
              <p:cNvSpPr/>
              <p:nvPr/>
            </p:nvSpPr>
            <p:spPr>
              <a:xfrm>
                <a:off x="4344580" y="3539737"/>
                <a:ext cx="1296998" cy="868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81D80C3-7D86-6F45-81E9-CFEE092907E3}"/>
                  </a:ext>
                </a:extLst>
              </p:cNvPr>
              <p:cNvSpPr/>
              <p:nvPr/>
            </p:nvSpPr>
            <p:spPr>
              <a:xfrm>
                <a:off x="4289028" y="3953144"/>
                <a:ext cx="969524" cy="4549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51FCF6-BB7F-274D-9B43-2C2AD541187F}"/>
                </a:ext>
              </a:extLst>
            </p:cNvPr>
            <p:cNvSpPr txBox="1"/>
            <p:nvPr/>
          </p:nvSpPr>
          <p:spPr>
            <a:xfrm>
              <a:off x="2235424" y="3631505"/>
              <a:ext cx="2390379" cy="624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Anselmino</a:t>
              </a:r>
              <a:r>
                <a:rPr lang="en-US" sz="1000" dirty="0"/>
                <a:t> et al, PRD 73, 014020 (2006)</a:t>
              </a:r>
            </a:p>
            <a:p>
              <a:r>
                <a:rPr lang="en-US" sz="1000" dirty="0"/>
                <a:t>F. Yuan, PRL 100, 032003 (2008)</a:t>
              </a:r>
            </a:p>
            <a:p>
              <a:r>
                <a:rPr lang="en-US" sz="1000" dirty="0" err="1"/>
                <a:t>D’Alesio</a:t>
              </a:r>
              <a:r>
                <a:rPr lang="en-US" sz="1000" dirty="0"/>
                <a:t> et al., PRD 83, 034021 (2011)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563402-F8B0-79BC-1EF3-7D8F050F8040}"/>
              </a:ext>
            </a:extLst>
          </p:cNvPr>
          <p:cNvCxnSpPr>
            <a:cxnSpLocks/>
          </p:cNvCxnSpPr>
          <p:nvPr/>
        </p:nvCxnSpPr>
        <p:spPr>
          <a:xfrm>
            <a:off x="9645605" y="1304802"/>
            <a:ext cx="676063" cy="3858041"/>
          </a:xfrm>
          <a:prstGeom prst="straightConnector1">
            <a:avLst/>
          </a:prstGeom>
          <a:ln w="57150">
            <a:solidFill>
              <a:srgbClr val="008000">
                <a:alpha val="50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F2C590D-B697-9018-0CAC-9807DE192054}"/>
              </a:ext>
            </a:extLst>
          </p:cNvPr>
          <p:cNvSpPr/>
          <p:nvPr/>
        </p:nvSpPr>
        <p:spPr>
          <a:xfrm rot="5400000">
            <a:off x="9970578" y="2340638"/>
            <a:ext cx="3760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 (accepted by PRD)</a:t>
            </a:r>
          </a:p>
          <a:p>
            <a:r>
              <a:rPr lang="en-US" sz="1200" i="1" dirty="0"/>
              <a:t>Theory: </a:t>
            </a:r>
            <a:r>
              <a:rPr lang="en-US" sz="1200" i="1" dirty="0" err="1"/>
              <a:t>D’Alesio</a:t>
            </a:r>
            <a:r>
              <a:rPr lang="en-US" sz="1200" i="1" dirty="0"/>
              <a:t>, </a:t>
            </a:r>
            <a:r>
              <a:rPr lang="en-US" sz="1200" i="1" dirty="0" err="1"/>
              <a:t>Murgia</a:t>
            </a:r>
            <a:r>
              <a:rPr lang="en-US" sz="1200" i="1" dirty="0"/>
              <a:t>, Pisano: PLB 773, 300 (2017)</a:t>
            </a:r>
          </a:p>
          <a:p>
            <a:r>
              <a:rPr lang="en-US" sz="1200" i="1" dirty="0"/>
              <a:t>Theory: Kang, </a:t>
            </a:r>
            <a:r>
              <a:rPr lang="en-US" sz="1200" i="1" dirty="0" err="1"/>
              <a:t>Prokudin</a:t>
            </a:r>
            <a:r>
              <a:rPr lang="en-US" sz="1200" i="1" dirty="0"/>
              <a:t>, Ringer, Yuan: PLB 774, 635 (2017)</a:t>
            </a:r>
          </a:p>
        </p:txBody>
      </p:sp>
    </p:spTree>
    <p:extLst>
      <p:ext uri="{BB962C8B-B14F-4D97-AF65-F5344CB8AC3E}">
        <p14:creationId xmlns:p14="http://schemas.microsoft.com/office/powerpoint/2010/main" val="3043259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815E4C-4399-5F50-1786-44CE2E35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032" y="798576"/>
            <a:ext cx="4380061" cy="56940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200 GeV to 500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1804" y="4255173"/>
                <a:ext cx="7733730" cy="1569660"/>
              </a:xfrm>
            </p:spPr>
            <p:txBody>
              <a:bodyPr/>
              <a:lstStyle/>
              <a:p>
                <a:pPr marL="287338" indent="-265113"/>
                <a:r>
                  <a:rPr lang="en-US" sz="2400" dirty="0">
                    <a:solidFill>
                      <a:srgbClr val="008000"/>
                    </a:solidFill>
                  </a:rPr>
                  <a:t>Consistency between 200 and 500 GeV for overlapping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687388" lvl="1" indent="-265113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Asymmetries begin to increase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0.07</m:t>
                    </m:r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  <a:sym typeface="Wingdings"/>
                </a:endParaRPr>
              </a:p>
              <a:p>
                <a:pPr marL="687388" lvl="1" indent="-265113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Consistency extends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 dependence, as well</a:t>
                </a:r>
              </a:p>
              <a:p>
                <a:pPr marL="287338" indent="-265113"/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𝑄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 differs by a factor of 6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1804" y="4255173"/>
                <a:ext cx="7733730" cy="1569660"/>
              </a:xfrm>
              <a:blipFill>
                <a:blip r:embed="rId4"/>
                <a:stretch>
                  <a:fillRect l="-655" t="-2419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8D192CF-E51C-8690-8B22-E48A6D866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68" y="830231"/>
            <a:ext cx="5453282" cy="31523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E1734-CCC1-59FA-9F44-441831143BB5}"/>
              </a:ext>
            </a:extLst>
          </p:cNvPr>
          <p:cNvSpPr/>
          <p:nvPr/>
        </p:nvSpPr>
        <p:spPr>
          <a:xfrm>
            <a:off x="2445522" y="868541"/>
            <a:ext cx="3703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arXiv:2205.11800 (accepted by PRD)</a:t>
            </a:r>
          </a:p>
        </p:txBody>
      </p:sp>
    </p:spTree>
    <p:extLst>
      <p:ext uri="{BB962C8B-B14F-4D97-AF65-F5344CB8AC3E}">
        <p14:creationId xmlns:p14="http://schemas.microsoft.com/office/powerpoint/2010/main" val="1131657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49649</TotalTime>
  <Words>1359</Words>
  <Application>Microsoft Macintosh PowerPoint</Application>
  <PresentationFormat>Widescreen</PresentationFormat>
  <Paragraphs>193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System Font Regular</vt:lpstr>
      <vt:lpstr>Office Theme</vt:lpstr>
      <vt:lpstr>Investigating Transversity with Hadrons in Jets at STAR Jim Drachenberg for the STAR Collaboration  2022 Fall Meeting of the APS Division of Nuclear Physics October 28, 2022</vt:lpstr>
      <vt:lpstr>Transversity</vt:lpstr>
      <vt:lpstr>Polarized Hadrons Within Jets</vt:lpstr>
      <vt:lpstr>The Solenoidal Tracker at RHIC</vt:lpstr>
      <vt:lpstr>STAR Collins Results at 500 GeV</vt:lpstr>
      <vt:lpstr>STAR 2012-2015: High Statistics at 200 GeV</vt:lpstr>
      <vt:lpstr>STAR 2012-2015: High Statistics at 200 GeV</vt:lpstr>
      <vt:lpstr>STAR 2012-2015: High Statistics at 200 GeV</vt:lpstr>
      <vt:lpstr>Comparing 200 GeV to 500 GeV</vt:lpstr>
      <vt:lpstr>Kaon and Proton Asymmetries at 200 GeV</vt:lpstr>
      <vt:lpstr>Asymmetries of Neutral Pions in Electromagnetic Jets</vt:lpstr>
      <vt:lpstr>Summary</vt:lpstr>
      <vt:lpstr>Back-up Slides</vt:lpstr>
      <vt:lpstr>Unpolarized Hadrons Within Jets</vt:lpstr>
      <vt:lpstr>Collins-like Effect at RHIC</vt:lpstr>
      <vt:lpstr>Collins Effect at RHIC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Production from p + p at STAR</dc:title>
  <dc:creator>Jim Drachenberg</dc:creator>
  <cp:lastModifiedBy>James Drachenberg</cp:lastModifiedBy>
  <cp:revision>2424</cp:revision>
  <cp:lastPrinted>2019-10-05T19:20:33Z</cp:lastPrinted>
  <dcterms:created xsi:type="dcterms:W3CDTF">2013-06-11T18:26:24Z</dcterms:created>
  <dcterms:modified xsi:type="dcterms:W3CDTF">2022-10-22T21:33:38Z</dcterms:modified>
</cp:coreProperties>
</file>