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72" r:id="rId5"/>
    <p:sldId id="259" r:id="rId6"/>
    <p:sldId id="268" r:id="rId7"/>
    <p:sldId id="269" r:id="rId8"/>
    <p:sldId id="264" r:id="rId9"/>
    <p:sldId id="267" r:id="rId10"/>
    <p:sldId id="273" r:id="rId11"/>
    <p:sldId id="274" r:id="rId12"/>
    <p:sldId id="275" r:id="rId13"/>
    <p:sldId id="27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7699F-4396-4D7A-8CA0-90FA90F09CEF}" type="datetimeFigureOut">
              <a:rPr lang="en-US" smtClean="0"/>
              <a:pPr/>
              <a:t>11/4/2010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95A0B-380B-4CD7-8344-F6E9C1D000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CB4C7-008C-483F-AF5C-1660F8EEA7F3}" type="datetimeFigureOut">
              <a:rPr lang="en-US" smtClean="0"/>
              <a:pPr/>
              <a:t>11/4/2010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77DE1-D870-4154-BC6D-ABA66D7339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77DE1-D870-4154-BC6D-ABA66D73394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11/4/2010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DNP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8ABD-E655-4502-942A-C32B410D6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11/4/2010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DNP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8ABD-E655-4502-942A-C32B410D6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11/4/2010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DNP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8ABD-E655-4502-942A-C32B410D6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11/4/2010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DNP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8ABD-E655-4502-942A-C32B410D6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11/4/2010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DNP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8ABD-E655-4502-942A-C32B410D6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11/4/2010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DNP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8ABD-E655-4502-942A-C32B410D6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11/4/2010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DNP 2010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8ABD-E655-4502-942A-C32B410D6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11/4/2010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DNP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8ABD-E655-4502-942A-C32B410D6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11/4/2010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DNP 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8ABD-E655-4502-942A-C32B410D6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11/4/2010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DNP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8ABD-E655-4502-942A-C32B410D6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11/4/2010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DNP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8ABD-E655-4502-942A-C32B410D6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11/4/2010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DNP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78ABD-E655-4502-942A-C32B410D6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20.gif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1"/>
            <a:ext cx="7772400" cy="17716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Measurement of Charge Asymmetry Correlations in Heavy Ion Collisions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Quan Wang, Purdue</a:t>
            </a:r>
          </a:p>
          <a:p>
            <a:r>
              <a:rPr lang="en-US" dirty="0" smtClean="0"/>
              <a:t>For STAR Collaboration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8ABD-E655-4502-942A-C32B410D6A6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11/4/2010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DNP 2010</a:t>
            </a:r>
            <a:endParaRPr lang="en-US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52600" cy="14126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8" name="Picture 7" descr="purdue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47857" y="0"/>
            <a:ext cx="1796143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Details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Data set:</a:t>
            </a:r>
          </a:p>
          <a:p>
            <a:pPr lvl="1"/>
            <a:r>
              <a:rPr lang="en-US" dirty="0" err="1" smtClean="0"/>
              <a:t>AuAu</a:t>
            </a:r>
            <a:r>
              <a:rPr lang="en-US" dirty="0" smtClean="0"/>
              <a:t> 2004 </a:t>
            </a:r>
            <a:r>
              <a:rPr lang="en-US" dirty="0" err="1" smtClean="0"/>
              <a:t>MinBias</a:t>
            </a:r>
            <a:r>
              <a:rPr lang="en-US" dirty="0" smtClean="0"/>
              <a:t> 200GeV (20M events)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Standard STAR event and track cuts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To avoid self-correlation effect: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EP: </a:t>
            </a:r>
            <a:r>
              <a:rPr lang="el-GR" b="1" dirty="0" smtClean="0">
                <a:solidFill>
                  <a:srgbClr val="FF0000"/>
                </a:solidFill>
              </a:rPr>
              <a:t>η</a:t>
            </a:r>
            <a:r>
              <a:rPr lang="en-US" b="1" dirty="0" smtClean="0">
                <a:solidFill>
                  <a:srgbClr val="FF0000"/>
                </a:solidFill>
              </a:rPr>
              <a:t>&lt;0</a:t>
            </a:r>
            <a:r>
              <a:rPr lang="en-US" b="1" dirty="0" smtClean="0"/>
              <a:t>; </a:t>
            </a:r>
            <a:r>
              <a:rPr lang="en-US" b="1" dirty="0" err="1" smtClean="0"/>
              <a:t>Asym</a:t>
            </a:r>
            <a:r>
              <a:rPr lang="en-US" b="1" dirty="0" smtClean="0"/>
              <a:t> </a:t>
            </a:r>
            <a:r>
              <a:rPr lang="el-GR" b="1" dirty="0" smtClean="0">
                <a:solidFill>
                  <a:srgbClr val="0000FF"/>
                </a:solidFill>
              </a:rPr>
              <a:t>η</a:t>
            </a:r>
            <a:r>
              <a:rPr lang="en-US" b="1" dirty="0" smtClean="0">
                <a:solidFill>
                  <a:srgbClr val="0000FF"/>
                </a:solidFill>
              </a:rPr>
              <a:t>&gt;0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EP: </a:t>
            </a:r>
            <a:r>
              <a:rPr lang="el-GR" b="1" dirty="0" smtClean="0">
                <a:solidFill>
                  <a:srgbClr val="0000FF"/>
                </a:solidFill>
              </a:rPr>
              <a:t>η</a:t>
            </a:r>
            <a:r>
              <a:rPr lang="en-US" b="1" dirty="0" smtClean="0">
                <a:solidFill>
                  <a:srgbClr val="0000FF"/>
                </a:solidFill>
              </a:rPr>
              <a:t>&gt;0</a:t>
            </a:r>
            <a:r>
              <a:rPr lang="en-US" b="1" dirty="0" smtClean="0"/>
              <a:t>; </a:t>
            </a:r>
            <a:r>
              <a:rPr lang="en-US" b="1" dirty="0" err="1" smtClean="0"/>
              <a:t>Asym</a:t>
            </a:r>
            <a:r>
              <a:rPr lang="en-US" b="1" dirty="0" smtClean="0"/>
              <a:t> </a:t>
            </a:r>
            <a:r>
              <a:rPr lang="el-GR" b="1" dirty="0" smtClean="0">
                <a:solidFill>
                  <a:srgbClr val="FF0000"/>
                </a:solidFill>
              </a:rPr>
              <a:t>η</a:t>
            </a:r>
            <a:r>
              <a:rPr lang="en-US" b="1" dirty="0" smtClean="0">
                <a:solidFill>
                  <a:srgbClr val="FF0000"/>
                </a:solidFill>
              </a:rPr>
              <a:t>&lt;0</a:t>
            </a:r>
          </a:p>
        </p:txBody>
      </p:sp>
      <p:grpSp>
        <p:nvGrpSpPr>
          <p:cNvPr id="3" name="Group 5"/>
          <p:cNvGrpSpPr/>
          <p:nvPr/>
        </p:nvGrpSpPr>
        <p:grpSpPr>
          <a:xfrm>
            <a:off x="4800600" y="3886200"/>
            <a:ext cx="3352799" cy="2057400"/>
            <a:chOff x="5257800" y="4191000"/>
            <a:chExt cx="3352799" cy="2057400"/>
          </a:xfrm>
        </p:grpSpPr>
        <p:sp>
          <p:nvSpPr>
            <p:cNvPr id="7" name="Flowchart: Direct Access Storage 6"/>
            <p:cNvSpPr/>
            <p:nvPr/>
          </p:nvSpPr>
          <p:spPr>
            <a:xfrm>
              <a:off x="5715000" y="4572000"/>
              <a:ext cx="2362200" cy="1371600"/>
            </a:xfrm>
            <a:prstGeom prst="flowChartMagneticDrum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5257800" y="5257800"/>
              <a:ext cx="3352799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5753099" y="5219700"/>
              <a:ext cx="205740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391399" y="5257800"/>
              <a:ext cx="5421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rgbClr val="0000FF"/>
                  </a:solidFill>
                </a:rPr>
                <a:t>η</a:t>
              </a:r>
              <a:r>
                <a:rPr lang="en-US" b="1" dirty="0" smtClean="0">
                  <a:solidFill>
                    <a:srgbClr val="0000FF"/>
                  </a:solidFill>
                </a:rPr>
                <a:t>&gt;0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760969" y="5257800"/>
              <a:ext cx="5421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rgbClr val="FF0000"/>
                  </a:solidFill>
                </a:rPr>
                <a:t>η</a:t>
              </a:r>
              <a:r>
                <a:rPr lang="en-US" b="1" dirty="0" smtClean="0">
                  <a:solidFill>
                    <a:srgbClr val="FF0000"/>
                  </a:solidFill>
                </a:rPr>
                <a:t>&lt;0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8ABD-E655-4502-942A-C32B410D6A6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11/4/2010</a:t>
            </a:r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DNP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‹A</a:t>
            </a:r>
            <a:r>
              <a:rPr lang="en-US" baseline="30000" dirty="0" smtClean="0"/>
              <a:t>2</a:t>
            </a:r>
            <a:r>
              <a:rPr lang="en-US" dirty="0" smtClean="0"/>
              <a:t>›, ‹A</a:t>
            </a:r>
            <a:r>
              <a:rPr lang="en-US" baseline="-25000" dirty="0" smtClean="0"/>
              <a:t>+</a:t>
            </a:r>
            <a:r>
              <a:rPr lang="en-US" dirty="0" smtClean="0"/>
              <a:t>A</a:t>
            </a:r>
            <a:r>
              <a:rPr lang="en-US" baseline="-25000" dirty="0" smtClean="0"/>
              <a:t>-</a:t>
            </a:r>
            <a:r>
              <a:rPr lang="en-US" dirty="0" smtClean="0"/>
              <a:t>› and Stat. </a:t>
            </a:r>
            <a:r>
              <a:rPr lang="en-US" dirty="0" err="1" smtClean="0"/>
              <a:t>Fluc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Content Placeholder 3" descr="p_AuAu200Y4_rcf_A2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295400"/>
            <a:ext cx="4038600" cy="2902110"/>
          </a:xfrm>
        </p:spPr>
      </p:pic>
      <p:pic>
        <p:nvPicPr>
          <p:cNvPr id="6" name="Content Placeholder 5" descr="p_AuAu200Y4_rcf_AA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1295400"/>
            <a:ext cx="4038600" cy="2902110"/>
          </a:xfrm>
        </p:spPr>
      </p:pic>
      <p:sp>
        <p:nvSpPr>
          <p:cNvPr id="8" name="TextBox 7"/>
          <p:cNvSpPr txBox="1"/>
          <p:nvPr/>
        </p:nvSpPr>
        <p:spPr>
          <a:xfrm>
            <a:off x="4267200" y="4572000"/>
            <a:ext cx="464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/>
              <a:t>Statistic fluctuation and detector effect, </a:t>
            </a:r>
            <a:r>
              <a:rPr lang="en-US" sz="2400" b="1" dirty="0" smtClean="0"/>
              <a:t>Dashed line</a:t>
            </a:r>
            <a:r>
              <a:rPr lang="en-US" sz="2400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Stat. </a:t>
            </a:r>
            <a:r>
              <a:rPr lang="en-US" sz="2400" dirty="0" err="1" smtClean="0"/>
              <a:t>Fluc</a:t>
            </a:r>
            <a:r>
              <a:rPr lang="en-US" sz="2400" dirty="0" smtClean="0"/>
              <a:t>. Shows only in ‹A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›, and is larger then ‹A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›</a:t>
            </a:r>
          </a:p>
        </p:txBody>
      </p:sp>
      <p:sp>
        <p:nvSpPr>
          <p:cNvPr id="9" name="Oval 8"/>
          <p:cNvSpPr/>
          <p:nvPr/>
        </p:nvSpPr>
        <p:spPr>
          <a:xfrm>
            <a:off x="914400" y="4343400"/>
            <a:ext cx="2209800" cy="2209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1981200" y="4648200"/>
            <a:ext cx="838200" cy="685800"/>
          </a:xfrm>
          <a:prstGeom prst="straightConnector1">
            <a:avLst/>
          </a:prstGeom>
          <a:ln w="38100">
            <a:solidFill>
              <a:srgbClr val="FF0000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1219200" y="5486400"/>
            <a:ext cx="914400" cy="762000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2"/>
            <a:endCxn id="9" idx="6"/>
          </p:cNvCxnSpPr>
          <p:nvPr/>
        </p:nvCxnSpPr>
        <p:spPr>
          <a:xfrm rot="10800000" flipH="1">
            <a:off x="914400" y="5448300"/>
            <a:ext cx="22098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743200" y="43434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Symbol" pitchFamily="18" charset="2"/>
              </a:rPr>
              <a:t>f</a:t>
            </a:r>
            <a:endParaRPr lang="en-US" b="1" dirty="0">
              <a:solidFill>
                <a:srgbClr val="FF0000"/>
              </a:solidFill>
              <a:latin typeface="Symbol" pitchFamily="18" charset="2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5400000" flipH="1" flipV="1">
            <a:off x="5524500" y="4152900"/>
            <a:ext cx="1219200" cy="533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>
            <a:off x="4038600" y="3505200"/>
            <a:ext cx="1828800" cy="1524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057400" y="5715000"/>
            <a:ext cx="744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TPC</a:t>
            </a:r>
            <a:endParaRPr lang="en-US" b="1" dirty="0"/>
          </a:p>
        </p:txBody>
      </p:sp>
      <p:sp>
        <p:nvSpPr>
          <p:cNvPr id="48" name="Arc 47"/>
          <p:cNvSpPr/>
          <p:nvPr/>
        </p:nvSpPr>
        <p:spPr>
          <a:xfrm flipH="1" flipV="1">
            <a:off x="1600200" y="4953000"/>
            <a:ext cx="914400" cy="914400"/>
          </a:xfrm>
          <a:prstGeom prst="arc">
            <a:avLst>
              <a:gd name="adj1" fmla="val 18547438"/>
              <a:gd name="adj2" fmla="val 7947343"/>
            </a:avLst>
          </a:prstGeom>
          <a:ln w="22225">
            <a:solidFill>
              <a:srgbClr val="FF0000"/>
            </a:solidFill>
            <a:prstDash val="dash"/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1143000" y="4648201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Random Flip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85800" y="61722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Symbol" pitchFamily="18" charset="2"/>
              </a:rPr>
              <a:t>f+p</a:t>
            </a:r>
            <a:endParaRPr lang="en-US" b="1" dirty="0">
              <a:solidFill>
                <a:srgbClr val="FF0000"/>
              </a:solidFill>
              <a:latin typeface="Symbol" pitchFamily="18" charset="2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057400" y="2209800"/>
            <a:ext cx="1998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STAR preliminary</a:t>
            </a:r>
            <a:endParaRPr lang="en-US" sz="20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6248400" y="2819400"/>
            <a:ext cx="1998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STAR preliminary</a:t>
            </a:r>
            <a:endParaRPr lang="en-US" sz="2000" b="1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8ABD-E655-4502-942A-C32B410D6A6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11/4/2010</a:t>
            </a:r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DNP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4" descr="p_AuAu200Y4_rcf_AsymAA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6200" y="685800"/>
            <a:ext cx="4541520" cy="588264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‹A</a:t>
            </a:r>
            <a:r>
              <a:rPr lang="en-US" baseline="30000" dirty="0" smtClean="0"/>
              <a:t>2</a:t>
            </a:r>
            <a:r>
              <a:rPr lang="en-US" dirty="0" smtClean="0"/>
              <a:t>› and ‹A</a:t>
            </a:r>
            <a:r>
              <a:rPr lang="en-US" baseline="-25000" dirty="0" smtClean="0"/>
              <a:t>+</a:t>
            </a:r>
            <a:r>
              <a:rPr lang="en-US" dirty="0" smtClean="0"/>
              <a:t>A</a:t>
            </a:r>
            <a:r>
              <a:rPr lang="en-US" baseline="-25000" dirty="0" smtClean="0"/>
              <a:t>-</a:t>
            </a:r>
            <a:r>
              <a:rPr lang="en-US" dirty="0" smtClean="0"/>
              <a:t>›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41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In peripheral, particles are preferentially in same direction, regardless same-sign or opposite-sign charges.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 mid-central to central,  opposite-sign prefer in the same direction, but same-sign prefer back-to-back.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1524000"/>
            <a:ext cx="1998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STAR preliminary</a:t>
            </a:r>
            <a:endParaRPr lang="en-US" sz="20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8ABD-E655-4502-942A-C32B410D6A6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11/4/2010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DNP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LR-UD Compared to 3-point </a:t>
            </a:r>
            <a:r>
              <a:rPr lang="en-US" dirty="0" err="1" smtClean="0"/>
              <a:t>Correlator</a:t>
            </a:r>
            <a:endParaRPr lang="en-US" dirty="0"/>
          </a:p>
        </p:txBody>
      </p:sp>
      <p:pic>
        <p:nvPicPr>
          <p:cNvPr id="4" name="Content Placeholder 3" descr="AuAu200Y4_rcf_Cos.gif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304800" y="2209800"/>
            <a:ext cx="4191000" cy="3011624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4038600" cy="38401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UD-LR: infinite number of harmonic terms.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00FF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rgbClr val="0000FF"/>
                </a:solidFill>
              </a:rPr>
              <a:t>‹A</a:t>
            </a:r>
            <a:r>
              <a:rPr lang="en-US" baseline="30000" dirty="0" smtClean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</a:rPr>
              <a:t>›</a:t>
            </a:r>
            <a:r>
              <a:rPr lang="en-US" dirty="0" smtClean="0"/>
              <a:t>: Higher-order terms may be small.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‹A</a:t>
            </a:r>
            <a:r>
              <a:rPr lang="en-US" baseline="-25000" dirty="0" smtClean="0">
                <a:solidFill>
                  <a:srgbClr val="FF0000"/>
                </a:solidFill>
              </a:rPr>
              <a:t>+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baseline="-25000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›</a:t>
            </a:r>
            <a:r>
              <a:rPr lang="en-US" dirty="0" smtClean="0"/>
              <a:t>: Higher-order terms are important.</a:t>
            </a:r>
            <a:endParaRPr lang="en-US" dirty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5541963" y="1524000"/>
          <a:ext cx="3068637" cy="381000"/>
        </p:xfrm>
        <a:graphic>
          <a:graphicData uri="http://schemas.openxmlformats.org/presentationml/2006/ole">
            <p:oleObj spid="_x0000_s25602" name="Equation" r:id="rId4" imgW="1942920" imgH="241200" progId="">
              <p:embed/>
            </p:oleObj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609600" y="1371600"/>
          <a:ext cx="4432300" cy="762000"/>
        </p:xfrm>
        <a:graphic>
          <a:graphicData uri="http://schemas.openxmlformats.org/presentationml/2006/ole">
            <p:oleObj spid="_x0000_s25603" name="Equation" r:id="rId5" imgW="2806560" imgH="4824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57400" y="4648200"/>
            <a:ext cx="1998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STAR preliminary</a:t>
            </a:r>
            <a:endParaRPr lang="en-US" sz="2000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838200" y="5465669"/>
          <a:ext cx="3276600" cy="554131"/>
        </p:xfrm>
        <a:graphic>
          <a:graphicData uri="http://schemas.openxmlformats.org/presentationml/2006/ole">
            <p:oleObj spid="_x0000_s25604" name="Equation" r:id="rId6" imgW="1726920" imgH="291960" progId="Equation.3">
              <p:embed/>
            </p:oleObj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838200" y="6096000"/>
          <a:ext cx="3733800" cy="485602"/>
        </p:xfrm>
        <a:graphic>
          <a:graphicData uri="http://schemas.openxmlformats.org/presentationml/2006/ole">
            <p:oleObj spid="_x0000_s25605" name="Equation" r:id="rId7" imgW="1955520" imgH="253800" progId="Equation.3">
              <p:embed/>
            </p:oleObj>
          </a:graphicData>
        </a:graphic>
      </p:graphicFrame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4167188" y="5443538"/>
          <a:ext cx="4162425" cy="542925"/>
        </p:xfrm>
        <a:graphic>
          <a:graphicData uri="http://schemas.openxmlformats.org/presentationml/2006/ole">
            <p:oleObj spid="_x0000_s25606" name="Equation" r:id="rId8" imgW="2412720" imgH="304560" progId="Equation.3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8ABD-E655-4502-942A-C32B410D6A6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11/4/2010</a:t>
            </a:r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DNP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1"/>
            <a:ext cx="7467600" cy="3657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600" dirty="0" smtClean="0"/>
              <a:t>Motivation : </a:t>
            </a:r>
            <a:r>
              <a:rPr lang="en-US" sz="3600" dirty="0" err="1" smtClean="0"/>
              <a:t>Chiral</a:t>
            </a:r>
            <a:r>
              <a:rPr lang="en-US" sz="3600" dirty="0" smtClean="0"/>
              <a:t> Magnetic Effect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/>
              <a:t>Charge Asymmetry Observables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/>
              <a:t>Results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/>
              <a:t>Summary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8ABD-E655-4502-942A-C32B410D6A6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11/4/2010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DNP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19600" y="2209800"/>
            <a:ext cx="4419600" cy="34290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err="1" smtClean="0"/>
              <a:t>Chiral</a:t>
            </a:r>
            <a:r>
              <a:rPr lang="en-US" dirty="0" smtClean="0"/>
              <a:t> Magnetic Effect: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LPV + large magnetic field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charge separation </a:t>
            </a:r>
            <a:r>
              <a:rPr lang="en-US" dirty="0" smtClean="0"/>
              <a:t>along the   system angular momentum.</a:t>
            </a:r>
          </a:p>
          <a:p>
            <a:pPr>
              <a:buFont typeface="Wingdings" pitchFamily="2" charset="2"/>
              <a:buChar char="q"/>
            </a:pPr>
            <a:r>
              <a:rPr lang="en-US" sz="2400" i="1" dirty="0" err="1" smtClean="0"/>
              <a:t>Kharzeev</a:t>
            </a:r>
            <a:r>
              <a:rPr lang="en-US" sz="2400" i="1" dirty="0" smtClean="0"/>
              <a:t> et al. NPA 803 (2008) 227</a:t>
            </a:r>
            <a:endParaRPr lang="en-US" dirty="0"/>
          </a:p>
        </p:txBody>
      </p:sp>
      <p:pic>
        <p:nvPicPr>
          <p:cNvPr id="6" name="Content Placeholder 8" descr="PV_RP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2438400"/>
            <a:ext cx="4042189" cy="2590800"/>
          </a:xfr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8ABD-E655-4502-942A-C32B410D6A6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11/4/2010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DNP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Chiral</a:t>
            </a:r>
            <a:r>
              <a:rPr lang="en-US" dirty="0" smtClean="0"/>
              <a:t> Magnetic Effect (CME)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124200" y="2362200"/>
            <a:ext cx="381000" cy="381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u</a:t>
            </a:r>
            <a:endParaRPr lang="en-US" b="1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3581400" y="2286000"/>
          <a:ext cx="304800" cy="426720"/>
        </p:xfrm>
        <a:graphic>
          <a:graphicData uri="http://schemas.openxmlformats.org/presentationml/2006/ole">
            <p:oleObj spid="_x0000_s24578" name="Equation" r:id="rId3" imgW="126720" imgH="177480" progId="Equation.3">
              <p:embed/>
            </p:oleObj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2667000" y="2286000"/>
          <a:ext cx="365125" cy="487362"/>
        </p:xfrm>
        <a:graphic>
          <a:graphicData uri="http://schemas.openxmlformats.org/presentationml/2006/ole">
            <p:oleObj spid="_x0000_s24579" name="Equation" r:id="rId4" imgW="152280" imgH="203040" progId="Equation.3">
              <p:embed/>
            </p:oleObj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1524000" y="2362200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L</a:t>
            </a:r>
          </a:p>
        </p:txBody>
      </p:sp>
      <p:sp>
        <p:nvSpPr>
          <p:cNvPr id="42" name="Up Arrow 41"/>
          <p:cNvSpPr/>
          <p:nvPr/>
        </p:nvSpPr>
        <p:spPr>
          <a:xfrm flipV="1">
            <a:off x="3276600" y="2743200"/>
            <a:ext cx="76200" cy="457200"/>
          </a:xfrm>
          <a:prstGeom prst="upArrow">
            <a:avLst/>
          </a:prstGeom>
          <a:solidFill>
            <a:srgbClr val="990033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3" name="Object 42"/>
          <p:cNvGraphicFramePr>
            <a:graphicFrameLocks noChangeAspect="1"/>
          </p:cNvGraphicFramePr>
          <p:nvPr/>
        </p:nvGraphicFramePr>
        <p:xfrm>
          <a:off x="3124200" y="3276600"/>
          <a:ext cx="381000" cy="508000"/>
        </p:xfrm>
        <a:graphic>
          <a:graphicData uri="http://schemas.openxmlformats.org/presentationml/2006/ole">
            <p:oleObj spid="_x0000_s24588" name="Equation" r:id="rId5" imgW="152280" imgH="203040" progId="Equation.3">
              <p:embed/>
            </p:oleObj>
          </a:graphicData>
        </a:graphic>
      </p:graphicFrame>
      <p:sp>
        <p:nvSpPr>
          <p:cNvPr id="47" name="Up Arrow 46"/>
          <p:cNvSpPr/>
          <p:nvPr/>
        </p:nvSpPr>
        <p:spPr>
          <a:xfrm flipV="1">
            <a:off x="7710135" y="1371600"/>
            <a:ext cx="609600" cy="4419600"/>
          </a:xfrm>
          <a:prstGeom prst="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1775810" y="2357735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981200" y="1752600"/>
            <a:ext cx="78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+2/3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 rot="5400000">
            <a:off x="-598102" y="3123615"/>
            <a:ext cx="32464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Co</a:t>
            </a:r>
            <a:r>
              <a:rPr lang="en-US" sz="5400" b="1" dirty="0" smtClean="0">
                <a:solidFill>
                  <a:srgbClr val="00FF00"/>
                </a:solidFill>
              </a:rPr>
              <a:t>lor</a:t>
            </a:r>
            <a:r>
              <a:rPr lang="en-US" sz="5400" b="1" dirty="0" smtClean="0"/>
              <a:t> </a:t>
            </a:r>
            <a:r>
              <a:rPr lang="en-US" sz="5400" b="1" dirty="0" smtClean="0">
                <a:solidFill>
                  <a:srgbClr val="0000FF"/>
                </a:solidFill>
              </a:rPr>
              <a:t>Field</a:t>
            </a:r>
            <a:endParaRPr lang="en-US" sz="5400" b="1" dirty="0">
              <a:solidFill>
                <a:srgbClr val="0000FF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557735" y="5867400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 Field</a:t>
            </a:r>
            <a:endParaRPr lang="en-US" b="1" dirty="0"/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3505200" y="2514600"/>
            <a:ext cx="1588" cy="457200"/>
          </a:xfrm>
          <a:prstGeom prst="straightConnector1">
            <a:avLst/>
          </a:prstGeom>
          <a:ln w="3492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4" idx="2"/>
          </p:cNvCxnSpPr>
          <p:nvPr/>
        </p:nvCxnSpPr>
        <p:spPr>
          <a:xfrm rot="10800000">
            <a:off x="3124200" y="1912620"/>
            <a:ext cx="1588" cy="64008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rot="10800000" flipV="1">
            <a:off x="3124200" y="2514600"/>
            <a:ext cx="1588" cy="64008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val 81"/>
          <p:cNvSpPr/>
          <p:nvPr/>
        </p:nvSpPr>
        <p:spPr>
          <a:xfrm>
            <a:off x="5832374" y="2362200"/>
            <a:ext cx="381000" cy="381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u</a:t>
            </a:r>
            <a:endParaRPr lang="en-US" b="1" dirty="0"/>
          </a:p>
        </p:txBody>
      </p:sp>
      <p:graphicFrame>
        <p:nvGraphicFramePr>
          <p:cNvPr id="83" name="Object 82"/>
          <p:cNvGraphicFramePr>
            <a:graphicFrameLocks noChangeAspect="1"/>
          </p:cNvGraphicFramePr>
          <p:nvPr/>
        </p:nvGraphicFramePr>
        <p:xfrm>
          <a:off x="6289574" y="2286000"/>
          <a:ext cx="304800" cy="426720"/>
        </p:xfrm>
        <a:graphic>
          <a:graphicData uri="http://schemas.openxmlformats.org/presentationml/2006/ole">
            <p:oleObj spid="_x0000_s24590" name="Equation" r:id="rId6" imgW="126720" imgH="177480" progId="Equation.3">
              <p:embed/>
            </p:oleObj>
          </a:graphicData>
        </a:graphic>
      </p:graphicFrame>
      <p:graphicFrame>
        <p:nvGraphicFramePr>
          <p:cNvPr id="84" name="Object 3"/>
          <p:cNvGraphicFramePr>
            <a:graphicFrameLocks noChangeAspect="1"/>
          </p:cNvGraphicFramePr>
          <p:nvPr/>
        </p:nvGraphicFramePr>
        <p:xfrm>
          <a:off x="5375174" y="2286000"/>
          <a:ext cx="365125" cy="487362"/>
        </p:xfrm>
        <a:graphic>
          <a:graphicData uri="http://schemas.openxmlformats.org/presentationml/2006/ole">
            <p:oleObj spid="_x0000_s24591" name="Equation" r:id="rId7" imgW="152280" imgH="203040" progId="Equation.3">
              <p:embed/>
            </p:oleObj>
          </a:graphicData>
        </a:graphic>
      </p:graphicFrame>
      <p:sp>
        <p:nvSpPr>
          <p:cNvPr id="85" name="Up Arrow 84"/>
          <p:cNvSpPr/>
          <p:nvPr/>
        </p:nvSpPr>
        <p:spPr>
          <a:xfrm flipV="1">
            <a:off x="5984774" y="2743200"/>
            <a:ext cx="76200" cy="457200"/>
          </a:xfrm>
          <a:prstGeom prst="upArrow">
            <a:avLst/>
          </a:prstGeom>
          <a:solidFill>
            <a:srgbClr val="990033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6" name="Object 85"/>
          <p:cNvGraphicFramePr>
            <a:graphicFrameLocks noChangeAspect="1"/>
          </p:cNvGraphicFramePr>
          <p:nvPr/>
        </p:nvGraphicFramePr>
        <p:xfrm>
          <a:off x="5832374" y="3276600"/>
          <a:ext cx="381000" cy="508000"/>
        </p:xfrm>
        <a:graphic>
          <a:graphicData uri="http://schemas.openxmlformats.org/presentationml/2006/ole">
            <p:oleObj spid="_x0000_s24592" name="Equation" r:id="rId8" imgW="152280" imgH="203040" progId="Equation.3">
              <p:embed/>
            </p:oleObj>
          </a:graphicData>
        </a:graphic>
      </p:graphicFrame>
      <p:cxnSp>
        <p:nvCxnSpPr>
          <p:cNvPr id="88" name="Straight Arrow Connector 87"/>
          <p:cNvCxnSpPr/>
          <p:nvPr/>
        </p:nvCxnSpPr>
        <p:spPr>
          <a:xfrm>
            <a:off x="6213374" y="2514600"/>
            <a:ext cx="1588" cy="457200"/>
          </a:xfrm>
          <a:prstGeom prst="straightConnector1">
            <a:avLst/>
          </a:prstGeom>
          <a:ln w="3492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10800000" flipV="1">
            <a:off x="5832374" y="2514600"/>
            <a:ext cx="1588" cy="64008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>
            <a:off x="5887987" y="4445000"/>
            <a:ext cx="381000" cy="381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d</a:t>
            </a:r>
            <a:endParaRPr lang="en-US" b="1" dirty="0"/>
          </a:p>
        </p:txBody>
      </p:sp>
      <p:graphicFrame>
        <p:nvGraphicFramePr>
          <p:cNvPr id="93" name="Object 92"/>
          <p:cNvGraphicFramePr>
            <a:graphicFrameLocks noChangeAspect="1"/>
          </p:cNvGraphicFramePr>
          <p:nvPr/>
        </p:nvGraphicFramePr>
        <p:xfrm>
          <a:off x="6345187" y="4368800"/>
          <a:ext cx="304800" cy="426720"/>
        </p:xfrm>
        <a:graphic>
          <a:graphicData uri="http://schemas.openxmlformats.org/presentationml/2006/ole">
            <p:oleObj spid="_x0000_s24593" name="Equation" r:id="rId9" imgW="126720" imgH="177480" progId="Equation.3">
              <p:embed/>
            </p:oleObj>
          </a:graphicData>
        </a:graphic>
      </p:graphicFrame>
      <p:graphicFrame>
        <p:nvGraphicFramePr>
          <p:cNvPr id="94" name="Object 3"/>
          <p:cNvGraphicFramePr>
            <a:graphicFrameLocks noChangeAspect="1"/>
          </p:cNvGraphicFramePr>
          <p:nvPr/>
        </p:nvGraphicFramePr>
        <p:xfrm>
          <a:off x="5430787" y="4368800"/>
          <a:ext cx="365125" cy="487362"/>
        </p:xfrm>
        <a:graphic>
          <a:graphicData uri="http://schemas.openxmlformats.org/presentationml/2006/ole">
            <p:oleObj spid="_x0000_s24594" name="Equation" r:id="rId10" imgW="152280" imgH="203040" progId="Equation.3">
              <p:embed/>
            </p:oleObj>
          </a:graphicData>
        </a:graphic>
      </p:graphicFrame>
      <p:sp>
        <p:nvSpPr>
          <p:cNvPr id="95" name="Up Arrow 94"/>
          <p:cNvSpPr/>
          <p:nvPr/>
        </p:nvSpPr>
        <p:spPr>
          <a:xfrm flipV="1">
            <a:off x="6040387" y="4826000"/>
            <a:ext cx="76200" cy="457200"/>
          </a:xfrm>
          <a:prstGeom prst="upArrow">
            <a:avLst/>
          </a:prstGeom>
          <a:solidFill>
            <a:srgbClr val="990033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6" name="Object 95"/>
          <p:cNvGraphicFramePr>
            <a:graphicFrameLocks noChangeAspect="1"/>
          </p:cNvGraphicFramePr>
          <p:nvPr/>
        </p:nvGraphicFramePr>
        <p:xfrm>
          <a:off x="5887987" y="5359400"/>
          <a:ext cx="381000" cy="508000"/>
        </p:xfrm>
        <a:graphic>
          <a:graphicData uri="http://schemas.openxmlformats.org/presentationml/2006/ole">
            <p:oleObj spid="_x0000_s24595" name="Equation" r:id="rId11" imgW="152280" imgH="203040" progId="Equation.3">
              <p:embed/>
            </p:oleObj>
          </a:graphicData>
        </a:graphic>
      </p:graphicFrame>
      <p:sp>
        <p:nvSpPr>
          <p:cNvPr id="97" name="Up Arrow 96"/>
          <p:cNvSpPr/>
          <p:nvPr/>
        </p:nvSpPr>
        <p:spPr>
          <a:xfrm>
            <a:off x="6040387" y="3987800"/>
            <a:ext cx="76200" cy="457200"/>
          </a:xfrm>
          <a:prstGeom prst="upArrow">
            <a:avLst/>
          </a:prstGeom>
          <a:solidFill>
            <a:srgbClr val="990033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Arrow Connector 97"/>
          <p:cNvCxnSpPr/>
          <p:nvPr/>
        </p:nvCxnSpPr>
        <p:spPr>
          <a:xfrm>
            <a:off x="6268987" y="4597400"/>
            <a:ext cx="1588" cy="457200"/>
          </a:xfrm>
          <a:prstGeom prst="straightConnector1">
            <a:avLst/>
          </a:prstGeom>
          <a:ln w="3492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rot="5400000" flipH="1" flipV="1">
            <a:off x="6041181" y="4368006"/>
            <a:ext cx="457200" cy="1588"/>
          </a:xfrm>
          <a:prstGeom prst="straightConnector1">
            <a:avLst/>
          </a:prstGeom>
          <a:ln w="3492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92" idx="2"/>
          </p:cNvCxnSpPr>
          <p:nvPr/>
        </p:nvCxnSpPr>
        <p:spPr>
          <a:xfrm rot="10800000">
            <a:off x="5887987" y="3995420"/>
            <a:ext cx="1588" cy="64008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rot="10800000" flipV="1">
            <a:off x="5887987" y="4597400"/>
            <a:ext cx="1588" cy="64008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Oval 101"/>
          <p:cNvSpPr/>
          <p:nvPr/>
        </p:nvSpPr>
        <p:spPr>
          <a:xfrm>
            <a:off x="3124200" y="4445000"/>
            <a:ext cx="381000" cy="381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d</a:t>
            </a:r>
            <a:endParaRPr lang="en-US" b="1" dirty="0"/>
          </a:p>
        </p:txBody>
      </p:sp>
      <p:graphicFrame>
        <p:nvGraphicFramePr>
          <p:cNvPr id="103" name="Object 102"/>
          <p:cNvGraphicFramePr>
            <a:graphicFrameLocks noChangeAspect="1"/>
          </p:cNvGraphicFramePr>
          <p:nvPr/>
        </p:nvGraphicFramePr>
        <p:xfrm>
          <a:off x="3581400" y="4368800"/>
          <a:ext cx="304800" cy="426720"/>
        </p:xfrm>
        <a:graphic>
          <a:graphicData uri="http://schemas.openxmlformats.org/presentationml/2006/ole">
            <p:oleObj spid="_x0000_s24596" name="Equation" r:id="rId12" imgW="126720" imgH="177480" progId="Equation.3">
              <p:embed/>
            </p:oleObj>
          </a:graphicData>
        </a:graphic>
      </p:graphicFrame>
      <p:graphicFrame>
        <p:nvGraphicFramePr>
          <p:cNvPr id="104" name="Object 3"/>
          <p:cNvGraphicFramePr>
            <a:graphicFrameLocks noChangeAspect="1"/>
          </p:cNvGraphicFramePr>
          <p:nvPr/>
        </p:nvGraphicFramePr>
        <p:xfrm>
          <a:off x="2667000" y="4368800"/>
          <a:ext cx="365125" cy="487362"/>
        </p:xfrm>
        <a:graphic>
          <a:graphicData uri="http://schemas.openxmlformats.org/presentationml/2006/ole">
            <p:oleObj spid="_x0000_s24597" name="Equation" r:id="rId13" imgW="152280" imgH="203040" progId="Equation.3">
              <p:embed/>
            </p:oleObj>
          </a:graphicData>
        </a:graphic>
      </p:graphicFrame>
      <p:sp>
        <p:nvSpPr>
          <p:cNvPr id="105" name="Up Arrow 104"/>
          <p:cNvSpPr/>
          <p:nvPr/>
        </p:nvSpPr>
        <p:spPr>
          <a:xfrm flipV="1">
            <a:off x="3276600" y="4826000"/>
            <a:ext cx="76200" cy="457200"/>
          </a:xfrm>
          <a:prstGeom prst="upArrow">
            <a:avLst/>
          </a:prstGeom>
          <a:solidFill>
            <a:srgbClr val="990033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6" name="Object 105"/>
          <p:cNvGraphicFramePr>
            <a:graphicFrameLocks noChangeAspect="1"/>
          </p:cNvGraphicFramePr>
          <p:nvPr/>
        </p:nvGraphicFramePr>
        <p:xfrm>
          <a:off x="3124200" y="5359400"/>
          <a:ext cx="381000" cy="508000"/>
        </p:xfrm>
        <a:graphic>
          <a:graphicData uri="http://schemas.openxmlformats.org/presentationml/2006/ole">
            <p:oleObj spid="_x0000_s24598" name="Equation" r:id="rId14" imgW="152280" imgH="203040" progId="Equation.3">
              <p:embed/>
            </p:oleObj>
          </a:graphicData>
        </a:graphic>
      </p:graphicFrame>
      <p:sp>
        <p:nvSpPr>
          <p:cNvPr id="107" name="Up Arrow 106"/>
          <p:cNvSpPr/>
          <p:nvPr/>
        </p:nvSpPr>
        <p:spPr>
          <a:xfrm>
            <a:off x="3276600" y="3987800"/>
            <a:ext cx="76200" cy="457200"/>
          </a:xfrm>
          <a:prstGeom prst="upArrow">
            <a:avLst/>
          </a:prstGeom>
          <a:solidFill>
            <a:srgbClr val="990033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8" name="Straight Arrow Connector 107"/>
          <p:cNvCxnSpPr/>
          <p:nvPr/>
        </p:nvCxnSpPr>
        <p:spPr>
          <a:xfrm>
            <a:off x="3505200" y="4597400"/>
            <a:ext cx="1588" cy="457200"/>
          </a:xfrm>
          <a:prstGeom prst="straightConnector1">
            <a:avLst/>
          </a:prstGeom>
          <a:ln w="3492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rot="5400000" flipH="1" flipV="1">
            <a:off x="3277394" y="4368006"/>
            <a:ext cx="457200" cy="1588"/>
          </a:xfrm>
          <a:prstGeom prst="straightConnector1">
            <a:avLst/>
          </a:prstGeom>
          <a:ln w="3492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102" idx="2"/>
          </p:cNvCxnSpPr>
          <p:nvPr/>
        </p:nvCxnSpPr>
        <p:spPr>
          <a:xfrm rot="10800000">
            <a:off x="3124200" y="3995420"/>
            <a:ext cx="1588" cy="64008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4876800" y="1752600"/>
            <a:ext cx="78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+2/3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4897387" y="3810000"/>
            <a:ext cx="723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-1/3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096125" y="3881735"/>
            <a:ext cx="723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-1/3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514290" y="4415135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L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775810" y="4415135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6901797" y="2362200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6901797" y="4419600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 rot="10800000" flipV="1">
            <a:off x="3124201" y="4572000"/>
            <a:ext cx="1588" cy="64008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8ABD-E655-4502-942A-C32B410D6A6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5" name="Date Placeholder 5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11/4/2010</a:t>
            </a:r>
            <a:endParaRPr lang="en-US"/>
          </a:p>
        </p:txBody>
      </p:sp>
      <p:sp>
        <p:nvSpPr>
          <p:cNvPr id="56" name="Footer Placeholder 5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DNP 2010</a:t>
            </a:r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3429000" y="5791200"/>
            <a:ext cx="2521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Charge Separation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3" grpId="0"/>
      <p:bldP spid="33" grpId="1"/>
      <p:bldP spid="42" grpId="0" animBg="1"/>
      <p:bldP spid="47" grpId="0" animBg="1"/>
      <p:bldP spid="51" grpId="0"/>
      <p:bldP spid="49" grpId="0"/>
      <p:bldP spid="61" grpId="0"/>
      <p:bldP spid="62" grpId="0"/>
      <p:bldP spid="82" grpId="0" animBg="1"/>
      <p:bldP spid="85" grpId="0" animBg="1"/>
      <p:bldP spid="92" grpId="0" animBg="1"/>
      <p:bldP spid="95" grpId="0" animBg="1"/>
      <p:bldP spid="97" grpId="0" animBg="1"/>
      <p:bldP spid="97" grpId="1" animBg="1"/>
      <p:bldP spid="102" grpId="0" animBg="1"/>
      <p:bldP spid="105" grpId="0" animBg="1"/>
      <p:bldP spid="107" grpId="0" animBg="1"/>
      <p:bldP spid="107" grpId="1" animBg="1"/>
      <p:bldP spid="112" grpId="0"/>
      <p:bldP spid="113" grpId="0"/>
      <p:bldP spid="114" grpId="0"/>
      <p:bldP spid="115" grpId="0"/>
      <p:bldP spid="115" grpId="1"/>
      <p:bldP spid="116" grpId="0"/>
      <p:bldP spid="117" grpId="0"/>
      <p:bldP spid="118" grpId="0"/>
      <p:bldP spid="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Charge Asymmetry Observables</a:t>
            </a:r>
            <a:endParaRPr lang="en-US" dirty="0"/>
          </a:p>
        </p:txBody>
      </p:sp>
      <p:grpSp>
        <p:nvGrpSpPr>
          <p:cNvPr id="5" name="Content Placeholder 4"/>
          <p:cNvGrpSpPr>
            <a:grpSpLocks noGrp="1"/>
          </p:cNvGrpSpPr>
          <p:nvPr>
            <p:ph sz="half" idx="1"/>
          </p:nvPr>
        </p:nvGrpSpPr>
        <p:grpSpPr>
          <a:xfrm>
            <a:off x="1066800" y="1295400"/>
            <a:ext cx="2743200" cy="3048000"/>
            <a:chOff x="3352800" y="1143000"/>
            <a:chExt cx="2362200" cy="2655332"/>
          </a:xfrm>
        </p:grpSpPr>
        <p:sp>
          <p:nvSpPr>
            <p:cNvPr id="6" name="Oval 5"/>
            <p:cNvSpPr/>
            <p:nvPr/>
          </p:nvSpPr>
          <p:spPr>
            <a:xfrm>
              <a:off x="4112230" y="1738951"/>
              <a:ext cx="686757" cy="1499578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3768851" y="2488740"/>
              <a:ext cx="1407852" cy="868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5400000" flipH="1" flipV="1">
              <a:off x="3455672" y="2447378"/>
              <a:ext cx="1999872" cy="716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Block Arc 8"/>
            <p:cNvSpPr/>
            <p:nvPr/>
          </p:nvSpPr>
          <p:spPr>
            <a:xfrm>
              <a:off x="4077892" y="1655641"/>
              <a:ext cx="755433" cy="1624543"/>
            </a:xfrm>
            <a:prstGeom prst="blockArc">
              <a:avLst>
                <a:gd name="adj1" fmla="val 12118356"/>
                <a:gd name="adj2" fmla="val 19914491"/>
                <a:gd name="adj3" fmla="val 5909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Block Arc 9"/>
            <p:cNvSpPr/>
            <p:nvPr/>
          </p:nvSpPr>
          <p:spPr>
            <a:xfrm rot="10800000">
              <a:off x="4077892" y="1697296"/>
              <a:ext cx="755433" cy="1624543"/>
            </a:xfrm>
            <a:prstGeom prst="blockArc">
              <a:avLst>
                <a:gd name="adj1" fmla="val 11786630"/>
                <a:gd name="adj2" fmla="val 20760551"/>
                <a:gd name="adj3" fmla="val 7226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Block Arc 10"/>
            <p:cNvSpPr/>
            <p:nvPr/>
          </p:nvSpPr>
          <p:spPr>
            <a:xfrm rot="16200000">
              <a:off x="3428868" y="2076686"/>
              <a:ext cx="1916128" cy="824109"/>
            </a:xfrm>
            <a:prstGeom prst="blockArc">
              <a:avLst>
                <a:gd name="adj1" fmla="val 10905041"/>
                <a:gd name="adj2" fmla="val 21365221"/>
                <a:gd name="adj3" fmla="val 1927"/>
              </a:avLst>
            </a:prstGeom>
            <a:solidFill>
              <a:srgbClr val="0000FF"/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Block Arc 11"/>
            <p:cNvSpPr/>
            <p:nvPr/>
          </p:nvSpPr>
          <p:spPr>
            <a:xfrm rot="5400000">
              <a:off x="3566219" y="2076686"/>
              <a:ext cx="1916128" cy="824109"/>
            </a:xfrm>
            <a:prstGeom prst="blockArc">
              <a:avLst>
                <a:gd name="adj1" fmla="val 11022975"/>
                <a:gd name="adj2" fmla="val 21415482"/>
                <a:gd name="adj3" fmla="val 0"/>
              </a:avLst>
            </a:prstGeom>
            <a:solidFill>
              <a:srgbClr val="0000FF"/>
            </a:solidFill>
            <a:ln w="5715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265620" y="1143000"/>
              <a:ext cx="4587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UP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38600" y="3429000"/>
              <a:ext cx="8454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DOWN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52800" y="2171029"/>
              <a:ext cx="6142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00FF"/>
                  </a:solidFill>
                </a:rPr>
                <a:t>LEFT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932413" y="2133600"/>
              <a:ext cx="7825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00FF"/>
                  </a:solidFill>
                </a:rPr>
                <a:t>RIGHT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868469" y="2536773"/>
              <a:ext cx="4203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EP</a:t>
              </a:r>
              <a:endParaRPr lang="en-US" b="1" dirty="0"/>
            </a:p>
          </p:txBody>
        </p:sp>
      </p:grp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914400" y="4486275"/>
          <a:ext cx="2895600" cy="1001713"/>
        </p:xfrm>
        <a:graphic>
          <a:graphicData uri="http://schemas.openxmlformats.org/presentationml/2006/ole">
            <p:oleObj spid="_x0000_s1026" name="Equation" r:id="rId4" imgW="1396800" imgH="482400" progId="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914400" y="5553075"/>
          <a:ext cx="2895600" cy="1000125"/>
        </p:xfrm>
        <a:graphic>
          <a:graphicData uri="http://schemas.openxmlformats.org/presentationml/2006/ole">
            <p:oleObj spid="_x0000_s1027" name="Equation" r:id="rId5" imgW="1396800" imgH="482400" progId="">
              <p:embed/>
            </p:oleObj>
          </a:graphicData>
        </a:graphic>
      </p:graphicFrame>
      <p:sp>
        <p:nvSpPr>
          <p:cNvPr id="20" name="Content Placeholder 19"/>
          <p:cNvSpPr txBox="1">
            <a:spLocks noGrp="1"/>
          </p:cNvSpPr>
          <p:nvPr>
            <p:ph sz="half" idx="2"/>
          </p:nvPr>
        </p:nvSpPr>
        <p:spPr>
          <a:xfrm>
            <a:off x="4572000" y="1981200"/>
            <a:ext cx="4038600" cy="41549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/>
              <a:t>LPV effects in UD. LR is null-reference.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LPV expectations: 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+UD</a:t>
            </a:r>
            <a:r>
              <a:rPr lang="en-US" sz="2400" dirty="0" smtClean="0"/>
              <a:t>  and </a:t>
            </a:r>
            <a:r>
              <a:rPr lang="en-US" sz="2400" b="1" dirty="0" smtClean="0">
                <a:solidFill>
                  <a:srgbClr val="0000FF"/>
                </a:solidFill>
              </a:rPr>
              <a:t>A</a:t>
            </a:r>
            <a:r>
              <a:rPr lang="en-US" sz="2400" b="1" baseline="-25000" dirty="0" smtClean="0">
                <a:solidFill>
                  <a:srgbClr val="0000FF"/>
                </a:solidFill>
              </a:rPr>
              <a:t>-UD</a:t>
            </a:r>
            <a:r>
              <a:rPr lang="en-US" sz="2400" b="1" baseline="-25000" dirty="0" smtClean="0"/>
              <a:t> </a:t>
            </a:r>
            <a:r>
              <a:rPr lang="en-US" sz="2400" dirty="0" smtClean="0"/>
              <a:t>are anti-correlated</a:t>
            </a:r>
          </a:p>
          <a:p>
            <a:pPr lvl="1">
              <a:buFont typeface="Calibri" pitchFamily="34" charset="0"/>
              <a:buChar char="→"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‹A</a:t>
            </a:r>
            <a:r>
              <a:rPr lang="en-US" sz="2400" baseline="-25000" dirty="0" smtClean="0">
                <a:solidFill>
                  <a:srgbClr val="FF0000"/>
                </a:solidFill>
              </a:rPr>
              <a:t>+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baseline="-25000" dirty="0" smtClean="0">
                <a:solidFill>
                  <a:srgbClr val="FF0000"/>
                </a:solidFill>
              </a:rPr>
              <a:t>-</a:t>
            </a:r>
            <a:r>
              <a:rPr lang="en-US" sz="2400" dirty="0" smtClean="0">
                <a:solidFill>
                  <a:srgbClr val="FF0000"/>
                </a:solidFill>
              </a:rPr>
              <a:t>›</a:t>
            </a:r>
            <a:r>
              <a:rPr lang="en-US" sz="2400" baseline="-25000" dirty="0" smtClean="0">
                <a:solidFill>
                  <a:srgbClr val="FF0000"/>
                </a:solidFill>
              </a:rPr>
              <a:t>UD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&lt;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‹A</a:t>
            </a:r>
            <a:r>
              <a:rPr lang="en-US" sz="2400" baseline="-25000" dirty="0" smtClean="0">
                <a:solidFill>
                  <a:srgbClr val="0000FF"/>
                </a:solidFill>
              </a:rPr>
              <a:t>+</a:t>
            </a:r>
            <a:r>
              <a:rPr lang="en-US" sz="2400" dirty="0" smtClean="0">
                <a:solidFill>
                  <a:srgbClr val="0000FF"/>
                </a:solidFill>
              </a:rPr>
              <a:t>A</a:t>
            </a:r>
            <a:r>
              <a:rPr lang="en-US" sz="2400" baseline="-25000" dirty="0" smtClean="0">
                <a:solidFill>
                  <a:srgbClr val="0000FF"/>
                </a:solidFill>
              </a:rPr>
              <a:t>-</a:t>
            </a:r>
            <a:r>
              <a:rPr lang="en-US" sz="2400" dirty="0" smtClean="0">
                <a:solidFill>
                  <a:srgbClr val="0000FF"/>
                </a:solidFill>
              </a:rPr>
              <a:t>›</a:t>
            </a:r>
            <a:r>
              <a:rPr lang="en-US" sz="2400" baseline="-25000" dirty="0" smtClean="0">
                <a:solidFill>
                  <a:srgbClr val="0000FF"/>
                </a:solidFill>
              </a:rPr>
              <a:t>LR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 Additional dynamical fluctuation broadens 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baseline="-25000" dirty="0" smtClean="0">
                <a:solidFill>
                  <a:srgbClr val="FF0000"/>
                </a:solidFill>
              </a:rPr>
              <a:t>±UD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distributions</a:t>
            </a:r>
          </a:p>
          <a:p>
            <a:pPr lvl="1">
              <a:buFont typeface="Calibri" pitchFamily="34" charset="0"/>
              <a:buChar char="→"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‹A</a:t>
            </a:r>
            <a:r>
              <a:rPr lang="en-US" sz="2400" baseline="-25000" dirty="0" smtClean="0">
                <a:solidFill>
                  <a:srgbClr val="FF0000"/>
                </a:solidFill>
              </a:rPr>
              <a:t>±</a:t>
            </a:r>
            <a:r>
              <a:rPr lang="en-US" sz="2400" baseline="30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›</a:t>
            </a:r>
            <a:r>
              <a:rPr lang="en-US" sz="2400" baseline="-25000" dirty="0" smtClean="0">
                <a:solidFill>
                  <a:srgbClr val="FF0000"/>
                </a:solidFill>
              </a:rPr>
              <a:t>UD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&gt;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‹A</a:t>
            </a:r>
            <a:r>
              <a:rPr lang="en-US" sz="2400" baseline="-25000" dirty="0" smtClean="0">
                <a:solidFill>
                  <a:srgbClr val="0000FF"/>
                </a:solidFill>
              </a:rPr>
              <a:t>±</a:t>
            </a:r>
            <a:r>
              <a:rPr lang="en-US" sz="2400" baseline="30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>
                <a:solidFill>
                  <a:srgbClr val="0000FF"/>
                </a:solidFill>
              </a:rPr>
              <a:t>›</a:t>
            </a:r>
            <a:r>
              <a:rPr lang="en-US" sz="2400" baseline="-25000" dirty="0" smtClean="0">
                <a:solidFill>
                  <a:srgbClr val="0000FF"/>
                </a:solidFill>
              </a:rPr>
              <a:t>LR</a:t>
            </a: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8ABD-E655-4502-942A-C32B410D6A6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11/4/2010</a:t>
            </a:r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DNP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p_AuAu200Y4_rcf_AsymA2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" y="670560"/>
            <a:ext cx="4541520" cy="588264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‹A</a:t>
            </a:r>
            <a:r>
              <a:rPr lang="en-US" baseline="30000" dirty="0" smtClean="0"/>
              <a:t>2</a:t>
            </a:r>
            <a:r>
              <a:rPr lang="en-US" dirty="0" smtClean="0"/>
              <a:t>›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267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In peripheral, both </a:t>
            </a:r>
            <a:r>
              <a:rPr lang="en-US" b="1" dirty="0" smtClean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b="1" dirty="0" smtClean="0">
                <a:solidFill>
                  <a:srgbClr val="FF0000"/>
                </a:solidFill>
              </a:rPr>
              <a:t>‹A</a:t>
            </a:r>
            <a:r>
              <a:rPr lang="en-US" b="1" baseline="30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›</a:t>
            </a:r>
            <a:r>
              <a:rPr lang="en-US" b="1" baseline="-25000" dirty="0" smtClean="0">
                <a:solidFill>
                  <a:srgbClr val="FF0000"/>
                </a:solidFill>
              </a:rPr>
              <a:t>UD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0000FF"/>
                </a:solidFill>
                <a:latin typeface="Symbol" pitchFamily="18" charset="2"/>
              </a:rPr>
              <a:t>d</a:t>
            </a:r>
            <a:r>
              <a:rPr lang="en-US" b="1" dirty="0" smtClean="0">
                <a:solidFill>
                  <a:srgbClr val="0000FF"/>
                </a:solidFill>
              </a:rPr>
              <a:t>‹A</a:t>
            </a:r>
            <a:r>
              <a:rPr lang="en-US" b="1" baseline="30000" dirty="0" smtClean="0">
                <a:solidFill>
                  <a:srgbClr val="0000FF"/>
                </a:solidFill>
              </a:rPr>
              <a:t>2</a:t>
            </a:r>
            <a:r>
              <a:rPr lang="en-US" b="1" dirty="0" smtClean="0">
                <a:solidFill>
                  <a:srgbClr val="0000FF"/>
                </a:solidFill>
              </a:rPr>
              <a:t>›</a:t>
            </a:r>
            <a:r>
              <a:rPr lang="en-US" b="1" baseline="-25000" dirty="0" smtClean="0">
                <a:solidFill>
                  <a:srgbClr val="0000FF"/>
                </a:solidFill>
              </a:rPr>
              <a:t>LR</a:t>
            </a:r>
            <a:r>
              <a:rPr lang="en-US" dirty="0" smtClean="0"/>
              <a:t> are positive.</a:t>
            </a:r>
          </a:p>
          <a:p>
            <a:pPr lvl="1">
              <a:buFont typeface="Wingdings" pitchFamily="2" charset="2"/>
              <a:buChar char="Ø"/>
            </a:pPr>
            <a:r>
              <a:rPr lang="en-US" b="1" dirty="0" smtClean="0"/>
              <a:t>Like-sign</a:t>
            </a:r>
            <a:r>
              <a:rPr lang="en-US" dirty="0" smtClean="0"/>
              <a:t> pairs more likely in </a:t>
            </a:r>
            <a:r>
              <a:rPr lang="en-US" b="1" dirty="0" smtClean="0"/>
              <a:t>same direction</a:t>
            </a:r>
            <a:r>
              <a:rPr lang="en-US" dirty="0" smtClean="0"/>
              <a:t>. (small-angle correlation)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In central, both negative.</a:t>
            </a:r>
          </a:p>
          <a:p>
            <a:pPr lvl="1">
              <a:buFont typeface="Wingdings" pitchFamily="2" charset="2"/>
              <a:buChar char="Ø"/>
            </a:pPr>
            <a:r>
              <a:rPr lang="en-US" b="1" dirty="0" smtClean="0"/>
              <a:t>Like-sign</a:t>
            </a:r>
            <a:r>
              <a:rPr lang="en-US" dirty="0" smtClean="0"/>
              <a:t> pair more likely </a:t>
            </a:r>
            <a:r>
              <a:rPr lang="en-US" b="1" dirty="0" smtClean="0"/>
              <a:t>back-to-back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Small-angle same-sign correlation is stronger in </a:t>
            </a:r>
            <a:r>
              <a:rPr lang="en-US" b="1" dirty="0" smtClean="0">
                <a:solidFill>
                  <a:srgbClr val="FF0000"/>
                </a:solidFill>
              </a:rPr>
              <a:t>UD</a:t>
            </a:r>
            <a:r>
              <a:rPr lang="en-US" dirty="0" smtClean="0"/>
              <a:t> than </a:t>
            </a:r>
            <a:r>
              <a:rPr lang="en-US" b="1" dirty="0" smtClean="0">
                <a:solidFill>
                  <a:srgbClr val="0000FF"/>
                </a:solidFill>
              </a:rPr>
              <a:t>LR</a:t>
            </a:r>
            <a:r>
              <a:rPr lang="en-US" dirty="0" smtClean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5257800"/>
            <a:ext cx="1998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STAR preliminary</a:t>
            </a:r>
            <a:endParaRPr lang="en-US" sz="2000" b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8ABD-E655-4502-942A-C32B410D6A6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11/4/2010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DNP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p_AuAu200Y4_rcf_AsymAA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6200" y="670560"/>
            <a:ext cx="4541520" cy="588264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‹A</a:t>
            </a:r>
            <a:r>
              <a:rPr lang="en-US" baseline="-25000" dirty="0" smtClean="0"/>
              <a:t>+</a:t>
            </a:r>
            <a:r>
              <a:rPr lang="en-US" dirty="0" smtClean="0"/>
              <a:t>A</a:t>
            </a:r>
            <a:r>
              <a:rPr lang="en-US" baseline="-25000" dirty="0" smtClean="0"/>
              <a:t>-</a:t>
            </a:r>
            <a:r>
              <a:rPr lang="en-US" dirty="0" smtClean="0"/>
              <a:t>›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905000"/>
            <a:ext cx="4495800" cy="4191000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Both </a:t>
            </a:r>
            <a:r>
              <a:rPr lang="en-US" b="1" dirty="0" smtClean="0">
                <a:solidFill>
                  <a:srgbClr val="FF0000"/>
                </a:solidFill>
              </a:rPr>
              <a:t>‹A</a:t>
            </a:r>
            <a:r>
              <a:rPr lang="en-US" b="1" baseline="-25000" dirty="0" smtClean="0">
                <a:solidFill>
                  <a:srgbClr val="FF0000"/>
                </a:solidFill>
              </a:rPr>
              <a:t>+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b="1" baseline="-25000" dirty="0" smtClean="0">
                <a:solidFill>
                  <a:srgbClr val="FF0000"/>
                </a:solidFill>
              </a:rPr>
              <a:t>-</a:t>
            </a:r>
            <a:r>
              <a:rPr lang="en-US" b="1" dirty="0" smtClean="0">
                <a:solidFill>
                  <a:srgbClr val="FF0000"/>
                </a:solidFill>
              </a:rPr>
              <a:t>›</a:t>
            </a:r>
            <a:r>
              <a:rPr lang="en-US" b="1" baseline="-25000" dirty="0" smtClean="0">
                <a:solidFill>
                  <a:srgbClr val="FF0000"/>
                </a:solidFill>
              </a:rPr>
              <a:t>UD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0000FF"/>
                </a:solidFill>
              </a:rPr>
              <a:t>‹A</a:t>
            </a:r>
            <a:r>
              <a:rPr lang="en-US" b="1" baseline="-25000" dirty="0" smtClean="0">
                <a:solidFill>
                  <a:srgbClr val="0000FF"/>
                </a:solidFill>
              </a:rPr>
              <a:t>+</a:t>
            </a:r>
            <a:r>
              <a:rPr lang="en-US" b="1" dirty="0" smtClean="0">
                <a:solidFill>
                  <a:srgbClr val="0000FF"/>
                </a:solidFill>
              </a:rPr>
              <a:t>A</a:t>
            </a:r>
            <a:r>
              <a:rPr lang="en-US" b="1" baseline="-25000" dirty="0" smtClean="0">
                <a:solidFill>
                  <a:srgbClr val="0000FF"/>
                </a:solidFill>
              </a:rPr>
              <a:t>-</a:t>
            </a:r>
            <a:r>
              <a:rPr lang="en-US" b="1" dirty="0" smtClean="0">
                <a:solidFill>
                  <a:srgbClr val="0000FF"/>
                </a:solidFill>
              </a:rPr>
              <a:t>›</a:t>
            </a:r>
            <a:r>
              <a:rPr lang="en-US" b="1" baseline="-25000" dirty="0" smtClean="0">
                <a:solidFill>
                  <a:srgbClr val="0000FF"/>
                </a:solidFill>
              </a:rPr>
              <a:t>LR</a:t>
            </a:r>
            <a:r>
              <a:rPr lang="en-US" dirty="0" smtClean="0"/>
              <a:t> are </a:t>
            </a:r>
            <a:r>
              <a:rPr lang="en-US" b="1" dirty="0" smtClean="0"/>
              <a:t>large</a:t>
            </a:r>
            <a:r>
              <a:rPr lang="en-US" dirty="0" smtClean="0"/>
              <a:t> and </a:t>
            </a:r>
            <a:r>
              <a:rPr lang="en-US" b="1" dirty="0" smtClean="0"/>
              <a:t>positive</a:t>
            </a:r>
            <a:r>
              <a:rPr lang="en-US" dirty="0" smtClean="0"/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Positive and negative charge particles are </a:t>
            </a:r>
            <a:r>
              <a:rPr lang="en-US" b="1" dirty="0" smtClean="0"/>
              <a:t>strongly correlated</a:t>
            </a:r>
            <a:r>
              <a:rPr lang="en-US" dirty="0" smtClean="0"/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Small-angle opposite-sign correlation is stronger in </a:t>
            </a:r>
            <a:r>
              <a:rPr lang="en-US" b="1" dirty="0" smtClean="0">
                <a:solidFill>
                  <a:srgbClr val="FF0000"/>
                </a:solidFill>
              </a:rPr>
              <a:t>UD</a:t>
            </a:r>
            <a:r>
              <a:rPr lang="en-US" dirty="0" smtClean="0"/>
              <a:t> than </a:t>
            </a:r>
            <a:r>
              <a:rPr lang="en-US" b="1" dirty="0" smtClean="0">
                <a:solidFill>
                  <a:srgbClr val="0000FF"/>
                </a:solidFill>
              </a:rPr>
              <a:t>LR</a:t>
            </a:r>
            <a:r>
              <a:rPr lang="en-US" dirty="0" smtClean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81200" y="4953000"/>
            <a:ext cx="1998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STAR preliminary</a:t>
            </a:r>
            <a:endParaRPr lang="en-US" sz="20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8ABD-E655-4502-942A-C32B410D6A6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11/4/2010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DNP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_AuAu200Y4_rcf_Diff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081821"/>
            <a:ext cx="5917367" cy="425217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UD-LR</a:t>
            </a:r>
            <a:endParaRPr lang="en-US" dirty="0"/>
          </a:p>
        </p:txBody>
      </p:sp>
      <p:sp>
        <p:nvSpPr>
          <p:cNvPr id="5" name="Content Placeholder 8"/>
          <p:cNvSpPr txBox="1">
            <a:spLocks/>
          </p:cNvSpPr>
          <p:nvPr/>
        </p:nvSpPr>
        <p:spPr>
          <a:xfrm>
            <a:off x="5867400" y="1676400"/>
            <a:ext cx="3048000" cy="32004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‹A</a:t>
            </a:r>
            <a:r>
              <a:rPr kumimoji="0" lang="en-US" sz="20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›</a:t>
            </a:r>
            <a:r>
              <a:rPr kumimoji="0" lang="en-US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UD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Symbol" pitchFamily="18" charset="2"/>
              </a:rPr>
              <a:t>d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‹A</a:t>
            </a:r>
            <a:r>
              <a:rPr kumimoji="0" lang="en-US" sz="20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›</a:t>
            </a:r>
            <a:r>
              <a:rPr kumimoji="0" lang="en-US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LR 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000" dirty="0" smtClean="0"/>
              <a:t>Same-sign broadening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UD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larger than LR,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consistent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LPV expectation.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However, same-sign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 preferentially back-to-back.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200" y="4114800"/>
            <a:ext cx="1998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STAR preliminary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5257800"/>
            <a:ext cx="7848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2000" b="1" dirty="0" smtClean="0">
                <a:solidFill>
                  <a:srgbClr val="FF0000"/>
                </a:solidFill>
              </a:rPr>
              <a:t>‹A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+</a:t>
            </a:r>
            <a:r>
              <a:rPr lang="en-US" sz="2000" b="1" dirty="0" smtClean="0">
                <a:solidFill>
                  <a:srgbClr val="FF0000"/>
                </a:solidFill>
              </a:rPr>
              <a:t>A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-</a:t>
            </a:r>
            <a:r>
              <a:rPr lang="en-US" sz="2000" b="1" dirty="0" smtClean="0">
                <a:solidFill>
                  <a:srgbClr val="FF0000"/>
                </a:solidFill>
              </a:rPr>
              <a:t>›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UD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00B050"/>
                </a:solidFill>
              </a:rPr>
              <a:t>&gt;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0000FF"/>
                </a:solidFill>
              </a:rPr>
              <a:t>‹A</a:t>
            </a:r>
            <a:r>
              <a:rPr lang="en-US" sz="2000" b="1" baseline="-25000" dirty="0" smtClean="0">
                <a:solidFill>
                  <a:srgbClr val="0000FF"/>
                </a:solidFill>
              </a:rPr>
              <a:t>+</a:t>
            </a:r>
            <a:r>
              <a:rPr lang="en-US" sz="2000" b="1" dirty="0" smtClean="0">
                <a:solidFill>
                  <a:srgbClr val="0000FF"/>
                </a:solidFill>
              </a:rPr>
              <a:t>A</a:t>
            </a:r>
            <a:r>
              <a:rPr lang="en-US" sz="2000" b="1" baseline="-25000" dirty="0" smtClean="0">
                <a:solidFill>
                  <a:srgbClr val="0000FF"/>
                </a:solidFill>
              </a:rPr>
              <a:t>-</a:t>
            </a:r>
            <a:r>
              <a:rPr lang="en-US" sz="2000" b="1" dirty="0" smtClean="0">
                <a:solidFill>
                  <a:srgbClr val="0000FF"/>
                </a:solidFill>
              </a:rPr>
              <a:t>›</a:t>
            </a:r>
            <a:r>
              <a:rPr lang="en-US" sz="2000" b="1" baseline="-25000" dirty="0" smtClean="0">
                <a:solidFill>
                  <a:srgbClr val="0000FF"/>
                </a:solidFill>
              </a:rPr>
              <a:t>LR</a:t>
            </a:r>
            <a:r>
              <a:rPr lang="en-US" sz="2000" b="1" dirty="0" smtClean="0">
                <a:solidFill>
                  <a:srgbClr val="00B050"/>
                </a:solidFill>
              </a:rPr>
              <a:t> &gt; </a:t>
            </a:r>
            <a:r>
              <a:rPr lang="en-US" sz="2000" b="1" dirty="0" smtClean="0"/>
              <a:t>0</a:t>
            </a:r>
            <a:endParaRPr lang="en-US" sz="2000" b="1" baseline="30000" dirty="0" smtClean="0"/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000" dirty="0" smtClean="0"/>
              <a:t>Opposite-sign are more strongly emitted in the same direction in UD than LR, which is </a:t>
            </a:r>
            <a:r>
              <a:rPr lang="en-US" sz="2000" b="1" dirty="0" smtClean="0"/>
              <a:t>inconsistent</a:t>
            </a:r>
            <a:r>
              <a:rPr lang="en-US" sz="2000" dirty="0" smtClean="0"/>
              <a:t> with LPV expectation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000" dirty="0" smtClean="0"/>
              <a:t>Similar centrality dep.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8ABD-E655-4502-942A-C32B410D6A6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11/4/2010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DNP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3340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Dynamical charge asymmetry correlations are presented.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Same-sign (</a:t>
            </a:r>
            <a:r>
              <a:rPr lang="en-US" dirty="0" smtClean="0">
                <a:solidFill>
                  <a:srgbClr val="0000FF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rgbClr val="0000FF"/>
                </a:solidFill>
              </a:rPr>
              <a:t>‹A</a:t>
            </a:r>
            <a:r>
              <a:rPr lang="en-US" baseline="30000" dirty="0" smtClean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</a:rPr>
              <a:t>›</a:t>
            </a:r>
            <a:r>
              <a:rPr lang="en-US" dirty="0" smtClean="0"/>
              <a:t>):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more small-angle correlation in peripheral.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more back-to-back in mid-central to central.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broadening more strongly in UD than LR.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Opposite-sign (</a:t>
            </a:r>
            <a:r>
              <a:rPr lang="en-US" dirty="0" smtClean="0">
                <a:solidFill>
                  <a:srgbClr val="FF0000"/>
                </a:solidFill>
              </a:rPr>
              <a:t>‹A</a:t>
            </a:r>
            <a:r>
              <a:rPr lang="en-US" baseline="-25000" dirty="0" smtClean="0">
                <a:solidFill>
                  <a:srgbClr val="FF0000"/>
                </a:solidFill>
              </a:rPr>
              <a:t>+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baseline="-25000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›</a:t>
            </a:r>
            <a:r>
              <a:rPr lang="en-US" dirty="0" smtClean="0"/>
              <a:t>):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always in the same direction.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More strongly in UD than LR.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Same-sign measurements COULD BE consistent with LPV expectation, while the opposite-sign measurements are inconsistent with LPV expectation. More experimental as well as theoretical works are needed to further investigate the underlying physics.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8ABD-E655-4502-942A-C32B410D6A6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11/4/2010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DNP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2605</TotalTime>
  <Words>586</Words>
  <Application>Microsoft Office PowerPoint</Application>
  <PresentationFormat>On-screen Show (4:3)</PresentationFormat>
  <Paragraphs>140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Measurement of Charge Asymmetry Correlations in Heavy Ion Collisions</vt:lpstr>
      <vt:lpstr>Outline</vt:lpstr>
      <vt:lpstr>Motivation</vt:lpstr>
      <vt:lpstr>Chiral Magnetic Effect (CME)</vt:lpstr>
      <vt:lpstr>Charge Asymmetry Observables</vt:lpstr>
      <vt:lpstr>d‹A2›</vt:lpstr>
      <vt:lpstr>‹A+A-›</vt:lpstr>
      <vt:lpstr>UD-LR</vt:lpstr>
      <vt:lpstr>Summary</vt:lpstr>
      <vt:lpstr>Analysis Details</vt:lpstr>
      <vt:lpstr>‹A2›, ‹A+A-› and Stat. Fluc.</vt:lpstr>
      <vt:lpstr>Summary of d‹A2› and ‹A+A-›</vt:lpstr>
      <vt:lpstr>LR-UD Compared to 3-point Correlator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Charge Asymmetry Correlations Searching for Local Parity Violation</dc:title>
  <dc:creator>better</dc:creator>
  <cp:lastModifiedBy>better</cp:lastModifiedBy>
  <cp:revision>227</cp:revision>
  <dcterms:created xsi:type="dcterms:W3CDTF">2010-10-12T14:54:55Z</dcterms:created>
  <dcterms:modified xsi:type="dcterms:W3CDTF">2010-11-04T18:07:58Z</dcterms:modified>
</cp:coreProperties>
</file>