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7" r:id="rId3"/>
    <p:sldId id="272" r:id="rId4"/>
    <p:sldId id="275" r:id="rId5"/>
    <p:sldId id="277" r:id="rId6"/>
    <p:sldId id="257" r:id="rId7"/>
    <p:sldId id="258" r:id="rId8"/>
    <p:sldId id="260" r:id="rId9"/>
    <p:sldId id="298" r:id="rId10"/>
    <p:sldId id="259" r:id="rId11"/>
    <p:sldId id="282" r:id="rId12"/>
    <p:sldId id="299" r:id="rId13"/>
    <p:sldId id="285" r:id="rId14"/>
    <p:sldId id="286" r:id="rId15"/>
    <p:sldId id="291" r:id="rId16"/>
    <p:sldId id="262" r:id="rId17"/>
    <p:sldId id="296" r:id="rId18"/>
    <p:sldId id="297" r:id="rId19"/>
    <p:sldId id="295" r:id="rId20"/>
    <p:sldId id="261" r:id="rId21"/>
    <p:sldId id="292" r:id="rId22"/>
    <p:sldId id="293" r:id="rId23"/>
    <p:sldId id="294" r:id="rId24"/>
    <p:sldId id="30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77420-B294-CE4F-9D18-7712F50E5683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6DD5D-549C-E440-98C5-2057D65C54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021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7463D-9D5A-1D43-B1AF-2FBC7A843DB7}" type="datetimeFigureOut">
              <a:rPr lang="en-US" smtClean="0"/>
              <a:t>10/26/15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100F-F1A1-374B-8F85-4384141AB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3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F100F-F1A1-374B-8F85-4384141ABE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8879-D291-E64B-844E-097414B337CE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38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7D3B7-0471-694D-91D5-EC1B4D90EE1C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F9A46-1C90-2D4E-947E-2D0D0434192E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8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0"/>
            <a:ext cx="8229600" cy="727364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00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5355F-445B-F142-A5D9-CF138E818E00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96EEB-CA4D-D64D-8623-11F968A13CE3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6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EC0D-EC1D-374A-B448-6356A242CD64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8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4FBC-82F9-3541-A563-C039E7F8DFA8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C6D95-7BEC-444F-B97E-E0DD920D9683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2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B60D-E259-794E-AB4B-B5F31BAA76F5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79DA-6F60-BC46-A8F0-C5E92CBC5309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3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02AE1-CE6F-C04A-B2C9-3F531067C954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09A7-50D5-5045-B3E7-9C06EE100732}" type="datetime1">
              <a:rPr lang="en-US" smtClean="0"/>
              <a:t>10/26/15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18C74-7E47-3043-B123-48EA0E1B5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8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oleObject" Target="../embeddings/oleObject3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png"/><Relationship Id="rId5" Type="http://schemas.openxmlformats.org/officeDocument/2006/relationships/image" Target="../media/image16.jpg"/><Relationship Id="rId6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8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786" y="37732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R&amp;D Studies of a Lead-Scintillating Fiber Calorimeter as a STAR Forward Detector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586" y="2259335"/>
            <a:ext cx="6400800" cy="90481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Prashanth Shanmuganathan</a:t>
            </a:r>
          </a:p>
          <a:p>
            <a:pPr>
              <a:lnSpc>
                <a:spcPct val="7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(for </a:t>
            </a:r>
            <a:r>
              <a:rPr lang="en-US" sz="2800" dirty="0" err="1" smtClean="0">
                <a:solidFill>
                  <a:schemeClr val="tx1"/>
                </a:solidFill>
              </a:rPr>
              <a:t>FCal</a:t>
            </a:r>
            <a:r>
              <a:rPr lang="en-US" sz="2800" dirty="0" smtClean="0">
                <a:solidFill>
                  <a:schemeClr val="tx1"/>
                </a:solidFill>
              </a:rPr>
              <a:t> group at STAR)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ksu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9"/>
          <a:stretch/>
        </p:blipFill>
        <p:spPr>
          <a:xfrm>
            <a:off x="95840" y="6287417"/>
            <a:ext cx="1755431" cy="54057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4" descr="office_science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78" y="6316241"/>
            <a:ext cx="1705843" cy="511753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1"/>
          <a:stretch/>
        </p:blipFill>
        <p:spPr>
          <a:xfrm>
            <a:off x="7037587" y="6135575"/>
            <a:ext cx="2106413" cy="692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1136" y="6278025"/>
            <a:ext cx="1602802" cy="587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803" y="6059442"/>
            <a:ext cx="1278210" cy="7968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017" y="3628446"/>
            <a:ext cx="6193842" cy="23339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Physics and R&amp;D goals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US" dirty="0" err="1"/>
              <a:t>Pixelizing</a:t>
            </a:r>
            <a:r>
              <a:rPr lang="en-US" dirty="0"/>
              <a:t> the existing cells to improve </a:t>
            </a:r>
            <a:r>
              <a:rPr lang="en-US" dirty="0" smtClean="0"/>
              <a:t>resolution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Results </a:t>
            </a:r>
            <a:r>
              <a:rPr lang="en-US" dirty="0"/>
              <a:t>from </a:t>
            </a:r>
            <a:r>
              <a:rPr lang="en-US" dirty="0" smtClean="0"/>
              <a:t>Fermilab Test Beam Facility-T1064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Prototype at STAR in Run-14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Conclusions</a:t>
            </a:r>
          </a:p>
          <a:p>
            <a:pPr marL="285750" indent="-285750">
              <a:lnSpc>
                <a:spcPct val="120000"/>
              </a:lnSpc>
              <a:spcBef>
                <a:spcPts val="400"/>
              </a:spcBef>
              <a:buFont typeface="Wingdings" charset="2"/>
              <a:buChar char="Ø"/>
            </a:pPr>
            <a:r>
              <a:rPr lang="en-US" dirty="0" smtClean="0"/>
              <a:t>Outlook: Proposed annular geometry at STAR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2081" y="3117047"/>
            <a:ext cx="1294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Outline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34388" y="3227731"/>
            <a:ext cx="2591542" cy="2649700"/>
            <a:chOff x="5831721" y="2188950"/>
            <a:chExt cx="3022019" cy="3089839"/>
          </a:xfrm>
        </p:grpSpPr>
        <p:pic>
          <p:nvPicPr>
            <p:cNvPr id="12" name="Picture 11" descr="01082014292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" t="23103" r="2371" b="22806"/>
            <a:stretch/>
          </p:blipFill>
          <p:spPr>
            <a:xfrm>
              <a:off x="5831721" y="2188950"/>
              <a:ext cx="2687122" cy="2772000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5831721" y="5028941"/>
              <a:ext cx="26871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904603" y="4909457"/>
              <a:ext cx="752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cm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>
              <a:off x="7251343" y="3557169"/>
              <a:ext cx="26871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8292653" y="3418025"/>
              <a:ext cx="752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cm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54251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" y="666889"/>
            <a:ext cx="4422539" cy="28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1629" r="9124" b="5097"/>
          <a:stretch/>
        </p:blipFill>
        <p:spPr>
          <a:xfrm>
            <a:off x="1795169" y="3637215"/>
            <a:ext cx="3491998" cy="3205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Prototype at STAR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5219" r="13845" b="4553"/>
          <a:stretch/>
        </p:blipFill>
        <p:spPr>
          <a:xfrm>
            <a:off x="-1" y="3592331"/>
            <a:ext cx="1844973" cy="32656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6078" y="531279"/>
            <a:ext cx="3923995" cy="5929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48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6×6 array of cells (18×18 pixel) were mounted on the North-</a:t>
            </a:r>
            <a:r>
              <a:rPr lang="en-US" sz="2000" dirty="0"/>
              <a:t>W</a:t>
            </a:r>
            <a:r>
              <a:rPr lang="en-US" sz="2000" dirty="0" smtClean="0"/>
              <a:t>est side of STAR</a:t>
            </a:r>
          </a:p>
          <a:p>
            <a:pPr marL="285750" indent="-248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Best transverse resolution in </a:t>
            </a:r>
            <a:r>
              <a:rPr lang="en-US" sz="2000" dirty="0"/>
              <a:t>forward direction</a:t>
            </a:r>
          </a:p>
          <a:p>
            <a:pPr marL="742950" lvl="1" indent="-2484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Granularity</a:t>
            </a:r>
          </a:p>
          <a:p>
            <a:pPr marL="742950" lvl="1" indent="-2484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Hadronic response</a:t>
            </a:r>
          </a:p>
          <a:p>
            <a:pPr marL="742950" lvl="1" indent="-248400">
              <a:lnSpc>
                <a:spcPct val="8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Large rapidity </a:t>
            </a:r>
            <a:r>
              <a:rPr lang="en-US" sz="2000" dirty="0" smtClean="0"/>
              <a:t>window</a:t>
            </a:r>
          </a:p>
          <a:p>
            <a:pPr marL="494550" lvl="1">
              <a:lnSpc>
                <a:spcPct val="50000"/>
              </a:lnSpc>
              <a:spcBef>
                <a:spcPts val="600"/>
              </a:spcBef>
            </a:pPr>
            <a:endParaRPr lang="en-US" sz="100" dirty="0" smtClean="0"/>
          </a:p>
          <a:p>
            <a:pPr marL="285750" indent="-248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√</a:t>
            </a:r>
            <a:r>
              <a:rPr lang="en-US" sz="2000" dirty="0"/>
              <a:t>s</a:t>
            </a:r>
            <a:r>
              <a:rPr lang="en-US" sz="2000" baseline="-25000" dirty="0"/>
              <a:t>NN</a:t>
            </a:r>
            <a:r>
              <a:rPr lang="en-US" sz="2000" dirty="0"/>
              <a:t> = 200 GeV  </a:t>
            </a:r>
            <a:r>
              <a:rPr lang="en-US" sz="2000" dirty="0" smtClean="0"/>
              <a:t>Au+</a:t>
            </a:r>
            <a:r>
              <a:rPr lang="en-US" sz="2000" dirty="0"/>
              <a:t>Au </a:t>
            </a:r>
            <a:r>
              <a:rPr lang="en-US" sz="2000" dirty="0" smtClean="0"/>
              <a:t>collisions for commissioning</a:t>
            </a:r>
          </a:p>
          <a:p>
            <a:pPr marL="285750" indent="-248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√s</a:t>
            </a:r>
            <a:r>
              <a:rPr lang="en-US" sz="2000" baseline="-25000" dirty="0" smtClean="0"/>
              <a:t>NN</a:t>
            </a:r>
            <a:r>
              <a:rPr lang="en-US" sz="2000" dirty="0" smtClean="0"/>
              <a:t> = 200 GeV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He+Au collisions for </a:t>
            </a:r>
            <a:r>
              <a:rPr lang="en-US" sz="2000" dirty="0"/>
              <a:t>c</a:t>
            </a:r>
            <a:r>
              <a:rPr lang="en-US" sz="2000" dirty="0" smtClean="0"/>
              <a:t>alibration and analysis</a:t>
            </a:r>
          </a:p>
          <a:p>
            <a:pPr marL="285750" indent="-248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Average </a:t>
            </a:r>
            <a:r>
              <a:rPr lang="en-US" sz="2000" dirty="0"/>
              <a:t>energy deposition per run shows stable response </a:t>
            </a:r>
            <a:r>
              <a:rPr lang="en-US" sz="2000" dirty="0" smtClean="0"/>
              <a:t>throughout the operation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74421" y="817976"/>
            <a:ext cx="1711646" cy="804180"/>
            <a:chOff x="1922420" y="817976"/>
            <a:chExt cx="1711646" cy="804180"/>
          </a:xfrm>
        </p:grpSpPr>
        <p:sp>
          <p:nvSpPr>
            <p:cNvPr id="3" name="Left Arrow 2"/>
            <p:cNvSpPr>
              <a:spLocks noChangeAspect="1"/>
            </p:cNvSpPr>
            <p:nvPr/>
          </p:nvSpPr>
          <p:spPr>
            <a:xfrm>
              <a:off x="2986067" y="1209147"/>
              <a:ext cx="647999" cy="205797"/>
            </a:xfrm>
            <a:prstGeom prst="leftArrow">
              <a:avLst/>
            </a:prstGeom>
            <a:solidFill>
              <a:srgbClr val="FFFF00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Left Arrow 9"/>
            <p:cNvSpPr>
              <a:spLocks noChangeAspect="1"/>
            </p:cNvSpPr>
            <p:nvPr/>
          </p:nvSpPr>
          <p:spPr>
            <a:xfrm flipH="1">
              <a:off x="1922420" y="1106248"/>
              <a:ext cx="647999" cy="205797"/>
            </a:xfrm>
            <a:prstGeom prst="lef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2420" y="817976"/>
              <a:ext cx="521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 smtClean="0"/>
                <a:t>3</a:t>
              </a:r>
              <a:r>
                <a:rPr lang="en-US" dirty="0" smtClean="0"/>
                <a:t>He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94560" y="1252824"/>
              <a:ext cx="439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</a:t>
              </a:r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986067" y="4215285"/>
            <a:ext cx="1388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 &lt; E &lt; 18 </a:t>
            </a:r>
            <a:r>
              <a:rPr lang="en-US" sz="1600" b="1" dirty="0" err="1" smtClean="0"/>
              <a:t>GeV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4920" y="6537984"/>
            <a:ext cx="3345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Luminosity of </a:t>
            </a:r>
            <a:r>
              <a:rPr lang="en-US" sz="1600" i="1" baseline="30000" dirty="0" smtClean="0"/>
              <a:t>3</a:t>
            </a:r>
            <a:r>
              <a:rPr lang="en-US" sz="1600" i="1" dirty="0" smtClean="0"/>
              <a:t>He+Au ≈ 25 pb</a:t>
            </a:r>
            <a:r>
              <a:rPr lang="en-US" sz="1600" i="1" baseline="30000" dirty="0" smtClean="0"/>
              <a:t>-1 </a:t>
            </a:r>
            <a:r>
              <a:rPr lang="en-US" sz="1600" i="1" dirty="0" smtClean="0"/>
              <a:t>of </a:t>
            </a:r>
            <a:r>
              <a:rPr lang="en-US" sz="1600" i="1" dirty="0" err="1"/>
              <a:t>p+p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6154" y="2820862"/>
            <a:ext cx="2017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smtClean="0"/>
              <a:t>(</a:t>
            </a:r>
            <a:r>
              <a:rPr lang="en-US" sz="1200" dirty="0" err="1"/>
              <a:t>x,y,z</a:t>
            </a:r>
            <a:r>
              <a:rPr lang="en-US" sz="1200" dirty="0"/>
              <a:t>) = (-41.4,3.3, 718.9) cm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508250" y="2415707"/>
            <a:ext cx="180000" cy="575999"/>
            <a:chOff x="1508250" y="2415707"/>
            <a:chExt cx="180000" cy="575999"/>
          </a:xfrm>
        </p:grpSpPr>
        <p:cxnSp>
          <p:nvCxnSpPr>
            <p:cNvPr id="27" name="Elbow Connector 26"/>
            <p:cNvCxnSpPr/>
            <p:nvPr/>
          </p:nvCxnSpPr>
          <p:spPr>
            <a:xfrm rot="5400000" flipH="1" flipV="1">
              <a:off x="1310250" y="2613707"/>
              <a:ext cx="575999" cy="180000"/>
            </a:xfrm>
            <a:prstGeom prst="bentConnector3">
              <a:avLst>
                <a:gd name="adj1" fmla="val 100794"/>
              </a:avLst>
            </a:prstGeom>
            <a:ln w="12700" cmpd="sng"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511571" y="2986233"/>
              <a:ext cx="71998" cy="0"/>
            </a:xfrm>
            <a:prstGeom prst="line">
              <a:avLst/>
            </a:prstGeom>
            <a:ln w="12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0853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Calibration – Relative calibration of pixel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750"/>
            <a:ext cx="4680000" cy="2616101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Relative gain correction factors for each pixel are corrected in two steps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approximation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Relative </a:t>
            </a:r>
            <a:r>
              <a:rPr lang="en-US" sz="2200" dirty="0"/>
              <a:t>calibration of pixel by comparing the slope from </a:t>
            </a:r>
            <a:r>
              <a:rPr lang="en-US" sz="2200" dirty="0" err="1"/>
              <a:t>dN</a:t>
            </a:r>
            <a:r>
              <a:rPr lang="en-US" sz="2200" dirty="0"/>
              <a:t>/</a:t>
            </a:r>
            <a:r>
              <a:rPr lang="en-US" sz="2200" dirty="0" err="1"/>
              <a:t>dE</a:t>
            </a:r>
            <a:r>
              <a:rPr lang="en-US" sz="2200" dirty="0"/>
              <a:t> distributions from data and </a:t>
            </a:r>
            <a:r>
              <a:rPr lang="en-US" sz="2200" dirty="0" smtClean="0"/>
              <a:t>simulation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7</a:t>
            </a:r>
          </a:p>
        </p:txBody>
      </p:sp>
      <p:pic>
        <p:nvPicPr>
          <p:cNvPr id="5" name="Picture 4" descr="fhc.103.20151021.2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" t="3669" r="3099" b="4667"/>
          <a:stretch/>
        </p:blipFill>
        <p:spPr>
          <a:xfrm>
            <a:off x="5021506" y="579417"/>
            <a:ext cx="4128567" cy="394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8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Calibration – Relative calibration of pixel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2064"/>
          <a:stretch/>
        </p:blipFill>
        <p:spPr>
          <a:xfrm>
            <a:off x="4711967" y="647016"/>
            <a:ext cx="4432033" cy="4130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9471" y="4889201"/>
            <a:ext cx="338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Fitted </a:t>
            </a:r>
            <a:r>
              <a:rPr lang="en-US" dirty="0">
                <a:solidFill>
                  <a:srgbClr val="FF3300"/>
                </a:solidFill>
              </a:rPr>
              <a:t>Gaussian centroid (</a:t>
            </a:r>
            <a:r>
              <a:rPr lang="en-US" dirty="0">
                <a:solidFill>
                  <a:srgbClr val="FF3300"/>
                </a:solidFill>
                <a:latin typeface="Symbol" charset="0"/>
              </a:rPr>
              <a:t>m</a:t>
            </a:r>
            <a:r>
              <a:rPr lang="en-US" dirty="0">
                <a:solidFill>
                  <a:srgbClr val="FF3300"/>
                </a:solidFill>
              </a:rPr>
              <a:t>) in </a:t>
            </a:r>
            <a:r>
              <a:rPr lang="en-US" dirty="0" smtClean="0">
                <a:solidFill>
                  <a:srgbClr val="FF3300"/>
                </a:solidFill>
              </a:rPr>
              <a:t>red</a:t>
            </a:r>
            <a:endParaRPr lang="en-US" dirty="0" smtClean="0"/>
          </a:p>
          <a:p>
            <a:r>
              <a:rPr lang="en-US" dirty="0">
                <a:solidFill>
                  <a:srgbClr val="0033CC"/>
                </a:solidFill>
              </a:rPr>
              <a:t>F</a:t>
            </a:r>
            <a:r>
              <a:rPr lang="en-US" dirty="0" smtClean="0">
                <a:solidFill>
                  <a:srgbClr val="0033CC"/>
                </a:solidFill>
              </a:rPr>
              <a:t>itted </a:t>
            </a:r>
            <a:r>
              <a:rPr lang="en-US" dirty="0">
                <a:solidFill>
                  <a:srgbClr val="0033CC"/>
                </a:solidFill>
              </a:rPr>
              <a:t>Gaussian sigma (</a:t>
            </a:r>
            <a:r>
              <a:rPr lang="en-US" dirty="0">
                <a:solidFill>
                  <a:srgbClr val="0033CC"/>
                </a:solidFill>
                <a:latin typeface="Symbol" charset="0"/>
              </a:rPr>
              <a:t>s</a:t>
            </a:r>
            <a:r>
              <a:rPr lang="en-US" dirty="0">
                <a:solidFill>
                  <a:srgbClr val="0033CC"/>
                </a:solidFill>
              </a:rPr>
              <a:t>) in blue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16750"/>
            <a:ext cx="4680000" cy="5216812"/>
          </a:xfrm>
          <a:prstGeom prst="rect">
            <a:avLst/>
          </a:prstGeom>
          <a:noFill/>
        </p:spPr>
        <p:txBody>
          <a:bodyPr wrap="square" lIns="108000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Relative gain correction factors for each pixel are corrected in two steps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approximation</a:t>
            </a:r>
          </a:p>
          <a:p>
            <a:pPr marL="742950" lvl="1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Relative </a:t>
            </a:r>
            <a:r>
              <a:rPr lang="en-US" sz="2200" dirty="0"/>
              <a:t>calibration of pixel by comparing the slope from </a:t>
            </a:r>
            <a:r>
              <a:rPr lang="en-US" sz="2200" dirty="0" err="1"/>
              <a:t>dN</a:t>
            </a:r>
            <a:r>
              <a:rPr lang="en-US" sz="2200" dirty="0"/>
              <a:t>/</a:t>
            </a:r>
            <a:r>
              <a:rPr lang="en-US" sz="2200" dirty="0" err="1"/>
              <a:t>dE</a:t>
            </a:r>
            <a:r>
              <a:rPr lang="en-US" sz="2200" dirty="0"/>
              <a:t> distributions from data and simulation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approximation - relative energy scale of pixels</a:t>
            </a:r>
          </a:p>
          <a:p>
            <a:pPr marL="622300" lvl="1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/>
              <a:t>Invariant mass of reconstructed cluster pair; high tower is associated to the </a:t>
            </a:r>
            <a:r>
              <a:rPr lang="en-US" sz="2200" dirty="0" smtClean="0"/>
              <a:t>pixel</a:t>
            </a:r>
          </a:p>
          <a:p>
            <a:pPr marL="622300" lvl="1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Iterate until cluster pair mass converge to π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mass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99766"/>
              </p:ext>
            </p:extLst>
          </p:nvPr>
        </p:nvGraphicFramePr>
        <p:xfrm>
          <a:off x="6266874" y="5646665"/>
          <a:ext cx="18065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4" imgW="762000" imgH="469900" progId="Equation.3">
                  <p:embed/>
                </p:oleObj>
              </mc:Choice>
              <mc:Fallback>
                <p:oleObj name="Equation" r:id="rId4" imgW="7620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66874" y="5646665"/>
                        <a:ext cx="18065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6" y="5947896"/>
            <a:ext cx="4788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sz="2200" dirty="0"/>
              <a:t>Further, energy dependent correction is also applied for pair mass 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8110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6" y="0"/>
            <a:ext cx="8860555" cy="727364"/>
          </a:xfrm>
        </p:spPr>
        <p:txBody>
          <a:bodyPr>
            <a:normAutofit/>
          </a:bodyPr>
          <a:lstStyle/>
          <a:p>
            <a:r>
              <a:rPr lang="en-US" dirty="0" smtClean="0"/>
              <a:t>Data vs.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3158" y="1093277"/>
            <a:ext cx="4572124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/>
              <a:t>Invariant mass of good cluster </a:t>
            </a:r>
            <a:r>
              <a:rPr lang="en-US" sz="2400" dirty="0" smtClean="0"/>
              <a:t>pairs from </a:t>
            </a:r>
            <a:r>
              <a:rPr lang="en-US" sz="2400" dirty="0"/>
              <a:t>data </a:t>
            </a:r>
            <a:r>
              <a:rPr lang="en-US" sz="2400" dirty="0" smtClean="0"/>
              <a:t>vs</a:t>
            </a:r>
            <a:r>
              <a:rPr lang="en-US" sz="2400" dirty="0"/>
              <a:t>.</a:t>
            </a:r>
            <a:r>
              <a:rPr lang="en-US" sz="2400" dirty="0" smtClean="0"/>
              <a:t> Simulation</a:t>
            </a:r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Assumed clusters are from π</a:t>
            </a:r>
            <a:r>
              <a:rPr lang="en-US" sz="2400" baseline="30000" dirty="0" smtClean="0"/>
              <a:t>0 </a:t>
            </a:r>
            <a:r>
              <a:rPr lang="en-US" sz="2400" dirty="0" smtClean="0"/>
              <a:t>decay daughters</a:t>
            </a:r>
            <a:endParaRPr lang="en-US" sz="2400" baseline="30000" dirty="0" smtClean="0"/>
          </a:p>
          <a:p>
            <a:pPr marL="742950" lvl="1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But, clusters may arise from non photons</a:t>
            </a: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Vertical </a:t>
            </a:r>
            <a:r>
              <a:rPr lang="en-US" sz="2400" dirty="0"/>
              <a:t>axis </a:t>
            </a:r>
            <a:r>
              <a:rPr lang="en-US" sz="2400" dirty="0" smtClean="0"/>
              <a:t>scaled by minimum</a:t>
            </a:r>
            <a:r>
              <a:rPr lang="en-US" sz="2400" dirty="0"/>
              <a:t>-</a:t>
            </a:r>
            <a:r>
              <a:rPr lang="en-US" sz="2400" dirty="0" smtClean="0"/>
              <a:t>bias events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27" y="5811103"/>
            <a:ext cx="613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=&gt; Data </a:t>
            </a:r>
            <a:r>
              <a:rPr lang="en-US" sz="2400" b="1" dirty="0">
                <a:solidFill>
                  <a:srgbClr val="FF0000"/>
                </a:solidFill>
              </a:rPr>
              <a:t>and Simulation are in good </a:t>
            </a:r>
            <a:r>
              <a:rPr lang="en-US" sz="2400" b="1" dirty="0" smtClean="0">
                <a:solidFill>
                  <a:srgbClr val="FF0000"/>
                </a:solidFill>
              </a:rPr>
              <a:t>agreement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26" t="5996" r="6798" b="3880"/>
          <a:stretch/>
        </p:blipFill>
        <p:spPr>
          <a:xfrm>
            <a:off x="0" y="768704"/>
            <a:ext cx="4537795" cy="4459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3215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vs. Simulation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1292" y="5198565"/>
            <a:ext cx="8168422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Hits/Clusters were identified using associated particles in simulation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Dominant background is when one cluster is a photon and the other is a hadron</a:t>
            </a:r>
          </a:p>
          <a:p>
            <a:pPr marL="742950" lvl="1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/>
              <a:t>Can be effectively reduced by good pre-shower detector and additional e/h discrimination from </a:t>
            </a:r>
            <a:r>
              <a:rPr lang="en-US" dirty="0" err="1" smtClean="0"/>
              <a:t>FCal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26" t="5996" r="6798" b="3880"/>
          <a:stretch/>
        </p:blipFill>
        <p:spPr>
          <a:xfrm>
            <a:off x="0" y="768704"/>
            <a:ext cx="4537795" cy="445925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96623" y="725891"/>
            <a:ext cx="4297512" cy="4391999"/>
            <a:chOff x="4796623" y="725891"/>
            <a:chExt cx="4297512" cy="4391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2691" t="3541" r="6503" b="3823"/>
            <a:stretch/>
          </p:blipFill>
          <p:spPr>
            <a:xfrm>
              <a:off x="4796623" y="725891"/>
              <a:ext cx="4297512" cy="43919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390137" y="739459"/>
              <a:ext cx="683999" cy="35076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Notched Right Arrow 4"/>
          <p:cNvSpPr>
            <a:spLocks/>
          </p:cNvSpPr>
          <p:nvPr/>
        </p:nvSpPr>
        <p:spPr>
          <a:xfrm>
            <a:off x="4413886" y="2746996"/>
            <a:ext cx="431999" cy="432000"/>
          </a:xfrm>
          <a:prstGeom prst="notched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2305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Lambda reconstruction - Ongoing</a:t>
            </a:r>
            <a:endParaRPr lang="en-US" dirty="0"/>
          </a:p>
        </p:txBody>
      </p:sp>
      <p:pic>
        <p:nvPicPr>
          <p:cNvPr id="4" name="Picture 3" descr="recon.20151013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4732" r="1697" b="4476"/>
          <a:stretch/>
        </p:blipFill>
        <p:spPr>
          <a:xfrm>
            <a:off x="5637865" y="686803"/>
            <a:ext cx="3506135" cy="3298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664" y="662634"/>
            <a:ext cx="5723999" cy="5194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PYTHIA events </a:t>
            </a:r>
          </a:p>
          <a:p>
            <a:pPr marL="185738" indent="-185738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&lt;</a:t>
            </a:r>
            <a:r>
              <a:rPr lang="en-US" sz="2200" dirty="0" err="1" smtClean="0"/>
              <a:t>x,y</a:t>
            </a:r>
            <a:r>
              <a:rPr lang="en-US" sz="2200" dirty="0" smtClean="0"/>
              <a:t>&gt; are </a:t>
            </a:r>
            <a:r>
              <a:rPr lang="en-US" sz="2200" dirty="0" err="1" smtClean="0"/>
              <a:t>Λ</a:t>
            </a:r>
            <a:r>
              <a:rPr lang="en-US" sz="2200" b="1" dirty="0" smtClean="0"/>
              <a:t> </a:t>
            </a:r>
            <a:r>
              <a:rPr lang="en-US" sz="2200" dirty="0" smtClean="0"/>
              <a:t>impact point, from energy weighted average of n,</a:t>
            </a:r>
            <a:r>
              <a:rPr lang="en-US" sz="2200" dirty="0"/>
              <a:t> </a:t>
            </a:r>
            <a:r>
              <a:rPr lang="en-US" sz="2200" dirty="0" err="1" smtClean="0"/>
              <a:t>ϒ</a:t>
            </a:r>
            <a:r>
              <a:rPr lang="en-US" sz="2200" dirty="0" smtClean="0"/>
              <a:t>, </a:t>
            </a:r>
            <a:r>
              <a:rPr lang="en-US" sz="2200" dirty="0" err="1" smtClean="0"/>
              <a:t>ϒ</a:t>
            </a:r>
            <a:r>
              <a:rPr lang="en-US" sz="2200" dirty="0" smtClean="0"/>
              <a:t> measured positions</a:t>
            </a:r>
          </a:p>
          <a:p>
            <a:pPr marL="185738" indent="-185738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Y-axis : PYTHIA decay vertex</a:t>
            </a:r>
          </a:p>
          <a:p>
            <a:pPr marL="185738" indent="-185738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/>
              <a:t>X</a:t>
            </a:r>
            <a:r>
              <a:rPr lang="en-US" sz="2200" dirty="0" smtClean="0"/>
              <a:t>-axis : PYTHIA decay vertex is reconstructed including  </a:t>
            </a:r>
            <a:r>
              <a:rPr lang="en-US" sz="2200" dirty="0" err="1" smtClean="0"/>
              <a:t>FCal</a:t>
            </a:r>
            <a:r>
              <a:rPr lang="en-US" sz="2200" dirty="0" smtClean="0"/>
              <a:t> acceptance and efficiencies</a:t>
            </a:r>
          </a:p>
          <a:p>
            <a:pPr marL="185738" indent="-185738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Require two photons and neutron to make distinct clusters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=&gt; The </a:t>
            </a:r>
            <a:r>
              <a:rPr lang="en-US" sz="2200" b="1" dirty="0" err="1" smtClean="0">
                <a:solidFill>
                  <a:srgbClr val="FF0000"/>
                </a:solidFill>
              </a:rPr>
              <a:t>Λ</a:t>
            </a:r>
            <a:r>
              <a:rPr lang="en-US" sz="2200" b="1" dirty="0" smtClean="0">
                <a:solidFill>
                  <a:srgbClr val="FF0000"/>
                </a:solidFill>
              </a:rPr>
              <a:t> decay </a:t>
            </a:r>
            <a:r>
              <a:rPr lang="en-US" sz="2200" b="1" dirty="0">
                <a:solidFill>
                  <a:srgbClr val="FF0000"/>
                </a:solidFill>
              </a:rPr>
              <a:t>vertex can be reconstructed from n</a:t>
            </a:r>
            <a:r>
              <a:rPr lang="en-US" sz="2200" b="1" dirty="0" smtClean="0">
                <a:solidFill>
                  <a:srgbClr val="FF0000"/>
                </a:solidFill>
              </a:rPr>
              <a:t>,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ϒ</a:t>
            </a:r>
            <a:r>
              <a:rPr lang="en-US" sz="2200" b="1" dirty="0">
                <a:solidFill>
                  <a:srgbClr val="FF0000"/>
                </a:solidFill>
              </a:rPr>
              <a:t>, </a:t>
            </a:r>
            <a:r>
              <a:rPr lang="en-US" sz="2200" b="1" dirty="0" err="1">
                <a:solidFill>
                  <a:srgbClr val="FF0000"/>
                </a:solidFill>
              </a:rPr>
              <a:t>ϒ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en-US" sz="2200" b="1" dirty="0">
                <a:solidFill>
                  <a:srgbClr val="FF0000"/>
                </a:solidFill>
              </a:rPr>
              <a:t>measurements in </a:t>
            </a:r>
            <a:r>
              <a:rPr lang="en-US" sz="2200" b="1" dirty="0" err="1">
                <a:solidFill>
                  <a:srgbClr val="FF0000"/>
                </a:solidFill>
              </a:rPr>
              <a:t>FCal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12900"/>
              </p:ext>
            </p:extLst>
          </p:nvPr>
        </p:nvGraphicFramePr>
        <p:xfrm>
          <a:off x="5086454" y="5267325"/>
          <a:ext cx="2630488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4" imgW="1689100" imgH="1054100" progId="Equation.3">
                  <p:embed/>
                </p:oleObj>
              </mc:Choice>
              <mc:Fallback>
                <p:oleObj name="Equation" r:id="rId4" imgW="1689100" imgH="1054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6454" y="5267325"/>
                        <a:ext cx="2630488" cy="159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/>
          <p:cNvGrpSpPr/>
          <p:nvPr/>
        </p:nvGrpSpPr>
        <p:grpSpPr>
          <a:xfrm>
            <a:off x="5992407" y="4131988"/>
            <a:ext cx="2894305" cy="2354537"/>
            <a:chOff x="4881082" y="4326159"/>
            <a:chExt cx="2894305" cy="235453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4931715" y="4371438"/>
              <a:ext cx="2597249" cy="0"/>
            </a:xfrm>
            <a:prstGeom prst="line">
              <a:avLst/>
            </a:prstGeom>
            <a:ln w="28575" cmpd="sng">
              <a:solidFill>
                <a:srgbClr val="0000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931715" y="4413316"/>
              <a:ext cx="2597249" cy="0"/>
            </a:xfrm>
            <a:prstGeom prst="line">
              <a:avLst/>
            </a:prstGeom>
            <a:ln w="28575" cmpd="sng">
              <a:solidFill>
                <a:srgbClr val="FF6600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>
              <a:grpSpLocks noChangeAspect="1"/>
            </p:cNvGrpSpPr>
            <p:nvPr/>
          </p:nvGrpSpPr>
          <p:grpSpPr>
            <a:xfrm>
              <a:off x="4881082" y="4326159"/>
              <a:ext cx="2894305" cy="2354537"/>
              <a:chOff x="193952" y="2438147"/>
              <a:chExt cx="4349340" cy="353821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628684" y="2885843"/>
                <a:ext cx="691718" cy="3090519"/>
                <a:chOff x="3628684" y="2885843"/>
                <a:chExt cx="691718" cy="3090519"/>
              </a:xfrm>
              <a:effectLst/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3628684" y="2951556"/>
                  <a:ext cx="544302" cy="2953625"/>
                </a:xfrm>
                <a:prstGeom prst="rect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3844137" y="2885843"/>
                  <a:ext cx="476265" cy="30905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193952" y="2438147"/>
                <a:ext cx="4349340" cy="3399824"/>
                <a:chOff x="193952" y="2438147"/>
                <a:chExt cx="4349340" cy="3399824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46359" y="2506188"/>
                  <a:ext cx="2982325" cy="1814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313286" y="3504129"/>
                  <a:ext cx="1315398" cy="419588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313286" y="3504129"/>
                  <a:ext cx="1315398" cy="120987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313287" y="3504129"/>
                  <a:ext cx="1315398" cy="1923552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3286037" y="3440622"/>
                  <a:ext cx="439499" cy="50875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n</a:t>
                  </a:r>
                  <a:endParaRPr lang="en-US" sz="16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178993" y="4229380"/>
                  <a:ext cx="427755" cy="50875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/>
                    <a:t>ϒ</a:t>
                  </a:r>
                  <a:endParaRPr lang="en-US" sz="16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270949" y="5295233"/>
                  <a:ext cx="427754" cy="50875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/>
                    <a:t>ϒ</a:t>
                  </a:r>
                  <a:endParaRPr lang="en-US" sz="16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08621" y="4092274"/>
                  <a:ext cx="934671" cy="508752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&lt;</a:t>
                  </a:r>
                  <a:r>
                    <a:rPr lang="en-US" sz="1600" dirty="0" err="1" smtClean="0"/>
                    <a:t>x,y</a:t>
                  </a:r>
                  <a:r>
                    <a:rPr lang="en-US" sz="1600" dirty="0" smtClean="0"/>
                    <a:t>&gt;</a:t>
                  </a:r>
                  <a:endParaRPr lang="en-US" sz="1600" dirty="0"/>
                </a:p>
              </p:txBody>
            </p:sp>
            <p:sp>
              <p:nvSpPr>
                <p:cNvPr id="28" name="5-Point Star 27"/>
                <p:cNvSpPr>
                  <a:spLocks noChangeAspect="1"/>
                </p:cNvSpPr>
                <p:nvPr/>
              </p:nvSpPr>
              <p:spPr>
                <a:xfrm>
                  <a:off x="3554704" y="4240705"/>
                  <a:ext cx="144000" cy="144000"/>
                </a:xfrm>
                <a:prstGeom prst="star5">
                  <a:avLst/>
                </a:prstGeom>
                <a:solidFill>
                  <a:srgbClr val="FF0000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332036" y="3083962"/>
                  <a:ext cx="1791663" cy="100928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123698" y="4093241"/>
                  <a:ext cx="1499452" cy="94935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/>
                <p:cNvSpPr txBox="1"/>
                <p:nvPr/>
              </p:nvSpPr>
              <p:spPr>
                <a:xfrm>
                  <a:off x="2413224" y="4291452"/>
                  <a:ext cx="535502" cy="50875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Z</a:t>
                  </a:r>
                  <a:r>
                    <a:rPr lang="en-US" sz="1600" baseline="-25000" dirty="0" smtClean="0"/>
                    <a:t>π</a:t>
                  </a:r>
                  <a:endParaRPr lang="en-US" sz="1600" baseline="-250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 rot="1736368">
                  <a:off x="193952" y="3427708"/>
                  <a:ext cx="1904543" cy="508753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Decay length</a:t>
                  </a:r>
                  <a:endParaRPr lang="en-US" sz="16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3741259" y="5329218"/>
                  <a:ext cx="802033" cy="5087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err="1" smtClean="0"/>
                    <a:t>FCal</a:t>
                  </a:r>
                  <a:endParaRPr lang="en-US" sz="1600" dirty="0"/>
                </a:p>
              </p:txBody>
            </p:sp>
            <p:sp>
              <p:nvSpPr>
                <p:cNvPr id="30" name="Explosion 2 29"/>
                <p:cNvSpPr>
                  <a:spLocks/>
                </p:cNvSpPr>
                <p:nvPr/>
              </p:nvSpPr>
              <p:spPr>
                <a:xfrm>
                  <a:off x="574359" y="2438147"/>
                  <a:ext cx="144000" cy="144000"/>
                </a:xfrm>
                <a:prstGeom prst="irregularSeal2">
                  <a:avLst/>
                </a:prstGeom>
                <a:solidFill>
                  <a:srgbClr val="FF0000"/>
                </a:solidFill>
                <a:ln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sp>
        <p:nvSpPr>
          <p:cNvPr id="5" name="TextBox 4"/>
          <p:cNvSpPr txBox="1"/>
          <p:nvPr/>
        </p:nvSpPr>
        <p:spPr>
          <a:xfrm>
            <a:off x="6924279" y="427648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Λ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86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45356"/>
            <a:ext cx="8229600" cy="564116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ixelizing </a:t>
            </a:r>
            <a:r>
              <a:rPr lang="en-US" dirty="0"/>
              <a:t>E864 cells </a:t>
            </a:r>
            <a:r>
              <a:rPr lang="en-US" dirty="0" smtClean="0"/>
              <a:t>allows reconstruction of </a:t>
            </a:r>
            <a:r>
              <a:rPr lang="en-US" dirty="0"/>
              <a:t>neutral pions to </a:t>
            </a:r>
            <a:r>
              <a:rPr lang="en-US" dirty="0" smtClean="0"/>
              <a:t>higher energy up to ≈50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09415" y="653798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10</a:t>
            </a:r>
            <a:endParaRPr lang="en-US" sz="1200" b="1" dirty="0"/>
          </a:p>
        </p:txBody>
      </p:sp>
      <p:pic>
        <p:nvPicPr>
          <p:cNvPr id="22" name="Picture 21" descr="event.1.201510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 t="6193" r="6960" b="63378"/>
          <a:stretch/>
        </p:blipFill>
        <p:spPr>
          <a:xfrm>
            <a:off x="133739" y="1838059"/>
            <a:ext cx="2713482" cy="2880000"/>
          </a:xfrm>
          <a:prstGeom prst="rect">
            <a:avLst/>
          </a:prstGeom>
        </p:spPr>
      </p:pic>
      <p:pic>
        <p:nvPicPr>
          <p:cNvPr id="24" name="Picture 23" descr="event.1.20151016.gi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1" t="6193" r="411" b="66371"/>
          <a:stretch/>
        </p:blipFill>
        <p:spPr>
          <a:xfrm>
            <a:off x="2847221" y="1939495"/>
            <a:ext cx="503999" cy="2522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4312" y="1939495"/>
            <a:ext cx="156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3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rgbClr val="FF0000"/>
                </a:solidFill>
              </a:rPr>
              <a:t>&lt; E</a:t>
            </a:r>
            <a:r>
              <a:rPr lang="fr-FR" sz="1600" b="1" baseline="-25000" dirty="0">
                <a:solidFill>
                  <a:srgbClr val="FF0000"/>
                </a:solidFill>
              </a:rPr>
              <a:t>pair</a:t>
            </a:r>
            <a:r>
              <a:rPr lang="fr-FR" sz="1600" b="1" dirty="0">
                <a:solidFill>
                  <a:srgbClr val="FF0000"/>
                </a:solidFill>
              </a:rPr>
              <a:t>&lt; 50 </a:t>
            </a:r>
            <a:r>
              <a:rPr lang="fr-FR" sz="1600" b="1" dirty="0" err="1">
                <a:solidFill>
                  <a:srgbClr val="FF0000"/>
                </a:solidFill>
              </a:rPr>
              <a:t>GeV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60172" y="2239074"/>
            <a:ext cx="68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row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94300" y="4586261"/>
            <a:ext cx="113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column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885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45356"/>
            <a:ext cx="8229600" cy="564116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ixelizing </a:t>
            </a:r>
            <a:r>
              <a:rPr lang="en-US" dirty="0"/>
              <a:t>E864 cells </a:t>
            </a:r>
            <a:r>
              <a:rPr lang="en-US" dirty="0" smtClean="0"/>
              <a:t>allows reconstruction of </a:t>
            </a:r>
            <a:r>
              <a:rPr lang="en-US" dirty="0"/>
              <a:t>neutral pions to </a:t>
            </a:r>
            <a:r>
              <a:rPr lang="en-US" dirty="0" smtClean="0"/>
              <a:t>higher energy up to ~50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09415" y="653798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10</a:t>
            </a:r>
            <a:endParaRPr lang="en-US" sz="1200" b="1" dirty="0"/>
          </a:p>
        </p:txBody>
      </p:sp>
      <p:pic>
        <p:nvPicPr>
          <p:cNvPr id="22" name="Picture 21" descr="event.1.201510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 t="6193" r="6960" b="63378"/>
          <a:stretch/>
        </p:blipFill>
        <p:spPr>
          <a:xfrm>
            <a:off x="133739" y="1838059"/>
            <a:ext cx="2713482" cy="2880000"/>
          </a:xfrm>
          <a:prstGeom prst="rect">
            <a:avLst/>
          </a:prstGeom>
        </p:spPr>
      </p:pic>
      <p:pic>
        <p:nvPicPr>
          <p:cNvPr id="23" name="Picture 22" descr="event.1.201510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6193" r="35538" b="63695"/>
          <a:stretch/>
        </p:blipFill>
        <p:spPr>
          <a:xfrm>
            <a:off x="3039089" y="1854389"/>
            <a:ext cx="2857775" cy="2880000"/>
          </a:xfrm>
          <a:prstGeom prst="rect">
            <a:avLst/>
          </a:prstGeom>
        </p:spPr>
      </p:pic>
      <p:pic>
        <p:nvPicPr>
          <p:cNvPr id="24" name="Picture 23" descr="event.1.20151016.gi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1" t="6193" r="411" b="66371"/>
          <a:stretch/>
        </p:blipFill>
        <p:spPr>
          <a:xfrm>
            <a:off x="5874204" y="1939495"/>
            <a:ext cx="503999" cy="2522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4312" y="1939495"/>
            <a:ext cx="156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3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rgbClr val="FF0000"/>
                </a:solidFill>
              </a:rPr>
              <a:t>&lt; E</a:t>
            </a:r>
            <a:r>
              <a:rPr lang="fr-FR" sz="1600" b="1" baseline="-25000" dirty="0">
                <a:solidFill>
                  <a:srgbClr val="FF0000"/>
                </a:solidFill>
              </a:rPr>
              <a:t>pair</a:t>
            </a:r>
            <a:r>
              <a:rPr lang="fr-FR" sz="1600" b="1" dirty="0">
                <a:solidFill>
                  <a:srgbClr val="FF0000"/>
                </a:solidFill>
              </a:rPr>
              <a:t>&lt; 50 </a:t>
            </a:r>
            <a:r>
              <a:rPr lang="fr-FR" sz="1600" b="1" dirty="0" err="1">
                <a:solidFill>
                  <a:srgbClr val="FF0000"/>
                </a:solidFill>
              </a:rPr>
              <a:t>GeV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60172" y="2239074"/>
            <a:ext cx="68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row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96867" y="4706077"/>
            <a:ext cx="113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column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920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45356"/>
            <a:ext cx="8229600" cy="5641169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ixelizing </a:t>
            </a:r>
            <a:r>
              <a:rPr lang="en-US" dirty="0"/>
              <a:t>E864 cells </a:t>
            </a:r>
            <a:r>
              <a:rPr lang="en-US" dirty="0" smtClean="0"/>
              <a:t>allows reconstruction of </a:t>
            </a:r>
            <a:r>
              <a:rPr lang="en-US" dirty="0"/>
              <a:t>neutral pions to </a:t>
            </a:r>
            <a:r>
              <a:rPr lang="en-US" dirty="0" smtClean="0"/>
              <a:t>higher energy up to ~50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09415" y="653798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10</a:t>
            </a:r>
            <a:endParaRPr 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906317" y="1850031"/>
            <a:ext cx="2927674" cy="2880000"/>
            <a:chOff x="657871" y="1873995"/>
            <a:chExt cx="2927674" cy="2880000"/>
          </a:xfrm>
        </p:grpSpPr>
        <p:pic>
          <p:nvPicPr>
            <p:cNvPr id="12" name="Picture 11" descr="event.1.20151016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" t="6193" r="65471" b="63695"/>
            <a:stretch/>
          </p:blipFill>
          <p:spPr>
            <a:xfrm>
              <a:off x="657871" y="1873995"/>
              <a:ext cx="2927674" cy="288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63524" y="1943364"/>
              <a:ext cx="158298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solidFill>
                    <a:srgbClr val="FF0000"/>
                  </a:solidFill>
                </a:rPr>
                <a:t>Epair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= 41.4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GeV</a:t>
              </a:r>
              <a:endParaRPr lang="en-US" sz="1600" b="1" dirty="0" smtClean="0">
                <a:solidFill>
                  <a:srgbClr val="FF0000"/>
                </a:solidFill>
              </a:endParaRPr>
            </a:p>
            <a:p>
              <a:r>
                <a:rPr lang="en-US" sz="1600" b="1" dirty="0" err="1" smtClean="0"/>
                <a:t>Epair</a:t>
              </a:r>
              <a:r>
                <a:rPr lang="en-US" sz="1600" b="1" dirty="0" smtClean="0"/>
                <a:t> = 11.6 </a:t>
              </a:r>
              <a:r>
                <a:rPr lang="en-US" sz="1600" b="1" dirty="0" err="1" smtClean="0"/>
                <a:t>GeV</a:t>
              </a:r>
              <a:endParaRPr lang="en-US" sz="1600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168543" y="2648718"/>
              <a:ext cx="352963" cy="242044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853690" y="3019377"/>
              <a:ext cx="960877" cy="39703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180423" y="2515810"/>
              <a:ext cx="250539" cy="50356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269921" y="2144718"/>
              <a:ext cx="251585" cy="5040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event.1.201510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8" t="6193" r="6960" b="63378"/>
          <a:stretch/>
        </p:blipFill>
        <p:spPr>
          <a:xfrm>
            <a:off x="133739" y="1838059"/>
            <a:ext cx="2713482" cy="2880000"/>
          </a:xfrm>
          <a:prstGeom prst="rect">
            <a:avLst/>
          </a:prstGeom>
        </p:spPr>
      </p:pic>
      <p:pic>
        <p:nvPicPr>
          <p:cNvPr id="23" name="Picture 22" descr="event.1.20151016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9" t="6193" r="35538" b="63695"/>
          <a:stretch/>
        </p:blipFill>
        <p:spPr>
          <a:xfrm>
            <a:off x="3039089" y="1854389"/>
            <a:ext cx="2857775" cy="2880000"/>
          </a:xfrm>
          <a:prstGeom prst="rect">
            <a:avLst/>
          </a:prstGeom>
        </p:spPr>
      </p:pic>
      <p:pic>
        <p:nvPicPr>
          <p:cNvPr id="24" name="Picture 23" descr="event.1.20151016.gif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1" t="6193" r="411" b="66371"/>
          <a:stretch/>
        </p:blipFill>
        <p:spPr>
          <a:xfrm>
            <a:off x="8638038" y="1854388"/>
            <a:ext cx="503999" cy="25222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4312" y="1939495"/>
            <a:ext cx="156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3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>
                <a:solidFill>
                  <a:srgbClr val="FF0000"/>
                </a:solidFill>
              </a:rPr>
              <a:t>&lt; E</a:t>
            </a:r>
            <a:r>
              <a:rPr lang="fr-FR" sz="1600" b="1" baseline="-25000" dirty="0">
                <a:solidFill>
                  <a:srgbClr val="FF0000"/>
                </a:solidFill>
              </a:rPr>
              <a:t>pair</a:t>
            </a:r>
            <a:r>
              <a:rPr lang="fr-FR" sz="1600" b="1" dirty="0">
                <a:solidFill>
                  <a:srgbClr val="FF0000"/>
                </a:solidFill>
              </a:rPr>
              <a:t>&lt; 50 </a:t>
            </a:r>
            <a:r>
              <a:rPr lang="fr-FR" sz="1600" b="1" dirty="0" err="1">
                <a:solidFill>
                  <a:srgbClr val="FF0000"/>
                </a:solidFill>
              </a:rPr>
              <a:t>GeV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-260172" y="2239074"/>
            <a:ext cx="68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row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32052" y="4706077"/>
            <a:ext cx="113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column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4920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1561" y="713554"/>
            <a:ext cx="8423999" cy="5984191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</a:t>
            </a:r>
            <a:r>
              <a:rPr lang="en-US" dirty="0" smtClean="0"/>
              <a:t>ixelizing </a:t>
            </a:r>
            <a:r>
              <a:rPr lang="en-US" dirty="0"/>
              <a:t>E864 cells </a:t>
            </a:r>
            <a:r>
              <a:rPr lang="en-US" dirty="0" smtClean="0"/>
              <a:t>allows reconstruction of </a:t>
            </a:r>
            <a:r>
              <a:rPr lang="en-US" dirty="0"/>
              <a:t>neutral pions to </a:t>
            </a:r>
            <a:r>
              <a:rPr lang="en-US" dirty="0" smtClean="0"/>
              <a:t>higher energy up to ~50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 err="1"/>
              <a:t>Hadronic</a:t>
            </a:r>
            <a:r>
              <a:rPr lang="en-US" dirty="0"/>
              <a:t> shower shapes can be distinguished from EM </a:t>
            </a:r>
            <a:r>
              <a:rPr lang="en-US" dirty="0" smtClean="0"/>
              <a:t>showers with greater than 90% confidence</a:t>
            </a:r>
            <a:endParaRPr lang="en-US" dirty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FCal</a:t>
            </a:r>
            <a:r>
              <a:rPr lang="en-US" dirty="0" smtClean="0"/>
              <a:t> </a:t>
            </a:r>
            <a:r>
              <a:rPr lang="en-US" dirty="0"/>
              <a:t>was stable through </a:t>
            </a:r>
            <a:r>
              <a:rPr lang="en-US" baseline="30000" dirty="0"/>
              <a:t>3</a:t>
            </a:r>
            <a:r>
              <a:rPr lang="en-US" dirty="0"/>
              <a:t>He+Au collision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Radiation Hardness - no energy re-calibration required over duration of </a:t>
            </a:r>
            <a:r>
              <a:rPr lang="en-US" baseline="30000" dirty="0" smtClean="0"/>
              <a:t>3</a:t>
            </a:r>
            <a:r>
              <a:rPr lang="en-US" dirty="0" smtClean="0"/>
              <a:t>He+Au </a:t>
            </a:r>
            <a:r>
              <a:rPr lang="en-US" dirty="0"/>
              <a:t>running</a:t>
            </a:r>
            <a:endParaRPr lang="en-US" dirty="0" smtClean="0"/>
          </a:p>
          <a:p>
            <a:pPr marL="285750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Material in-between interaction point and </a:t>
            </a:r>
            <a:r>
              <a:rPr lang="en-US" dirty="0" err="1" smtClean="0"/>
              <a:t>FCal</a:t>
            </a:r>
            <a:r>
              <a:rPr lang="en-US" dirty="0" smtClean="0"/>
              <a:t> is sufficiently modeled by </a:t>
            </a:r>
            <a:r>
              <a:rPr lang="en-US" dirty="0" err="1" smtClean="0"/>
              <a:t>Geant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09415" y="653798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06549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Motivations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727" y="746897"/>
            <a:ext cx="8229600" cy="73258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Improve </a:t>
            </a:r>
            <a:r>
              <a:rPr lang="en-US" dirty="0" smtClean="0"/>
              <a:t>limited </a:t>
            </a:r>
            <a:r>
              <a:rPr lang="en-US" u="sng" dirty="0"/>
              <a:t>f</a:t>
            </a:r>
            <a:r>
              <a:rPr lang="en-US" u="sng" dirty="0" smtClean="0"/>
              <a:t>orward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nstrumentation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9210" y="1697992"/>
            <a:ext cx="5942906" cy="1443177"/>
            <a:chOff x="332901" y="2589087"/>
            <a:chExt cx="7311501" cy="144317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32901" y="3217866"/>
              <a:ext cx="731150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122001" y="2589087"/>
              <a:ext cx="628814" cy="39452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D0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22001" y="3407253"/>
              <a:ext cx="628814" cy="39452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D0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171" y="3012725"/>
              <a:ext cx="628814" cy="39452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62761" y="2589087"/>
              <a:ext cx="628814" cy="39452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D0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62761" y="3407253"/>
              <a:ext cx="628814" cy="39452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2479" y="3012725"/>
              <a:ext cx="628814" cy="39452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DX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9209" y="3604517"/>
              <a:ext cx="702792" cy="0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691575" y="2786351"/>
              <a:ext cx="702792" cy="0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" idx="3"/>
              <a:endCxn id="7" idx="1"/>
            </p:cNvCxnSpPr>
            <p:nvPr/>
          </p:nvCxnSpPr>
          <p:spPr>
            <a:xfrm>
              <a:off x="1750815" y="2786351"/>
              <a:ext cx="300356" cy="42363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3"/>
              <a:endCxn id="7" idx="1"/>
            </p:cNvCxnSpPr>
            <p:nvPr/>
          </p:nvCxnSpPr>
          <p:spPr>
            <a:xfrm flipV="1">
              <a:off x="1750815" y="3209989"/>
              <a:ext cx="300356" cy="394528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79985" y="3197660"/>
              <a:ext cx="2462494" cy="0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684425" y="3251428"/>
              <a:ext cx="2462494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0" idx="3"/>
              <a:endCxn id="8" idx="1"/>
            </p:cNvCxnSpPr>
            <p:nvPr/>
          </p:nvCxnSpPr>
          <p:spPr>
            <a:xfrm flipV="1">
              <a:off x="5771293" y="2786351"/>
              <a:ext cx="291468" cy="423638"/>
            </a:xfrm>
            <a:prstGeom prst="line">
              <a:avLst/>
            </a:prstGeom>
            <a:ln w="3810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0" idx="3"/>
              <a:endCxn id="9" idx="1"/>
            </p:cNvCxnSpPr>
            <p:nvPr/>
          </p:nvCxnSpPr>
          <p:spPr>
            <a:xfrm>
              <a:off x="5771293" y="3209989"/>
              <a:ext cx="291468" cy="394528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3"/>
            </p:cNvCxnSpPr>
            <p:nvPr/>
          </p:nvCxnSpPr>
          <p:spPr>
            <a:xfrm>
              <a:off x="6691575" y="3604517"/>
              <a:ext cx="702792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" idx="1"/>
            </p:cNvCxnSpPr>
            <p:nvPr/>
          </p:nvCxnSpPr>
          <p:spPr>
            <a:xfrm flipH="1">
              <a:off x="419209" y="2786351"/>
              <a:ext cx="702792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38258" y="2724329"/>
              <a:ext cx="479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IP6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684425" y="3705021"/>
              <a:ext cx="2458054" cy="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prstDash val="solid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772432" y="3662932"/>
              <a:ext cx="1927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 : insertion length</a:t>
              </a:r>
              <a:endParaRPr lang="en-US" dirty="0"/>
            </a:p>
          </p:txBody>
        </p:sp>
        <p:sp>
          <p:nvSpPr>
            <p:cNvPr id="37" name="4-Point Star 36"/>
            <p:cNvSpPr>
              <a:spLocks noChangeAspect="1"/>
            </p:cNvSpPr>
            <p:nvPr/>
          </p:nvSpPr>
          <p:spPr>
            <a:xfrm>
              <a:off x="3785087" y="3105435"/>
              <a:ext cx="216000" cy="216000"/>
            </a:xfrm>
            <a:prstGeom prst="star4">
              <a:avLst/>
            </a:prstGeom>
            <a:solidFill>
              <a:srgbClr val="FF0000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949386" y="3274377"/>
            <a:ext cx="62889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RHIC has large insertion lengths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Measurement of large X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particle production is feasible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Sufficient </a:t>
            </a:r>
            <a:r>
              <a:rPr lang="en-US" sz="2000" i="1" dirty="0" smtClean="0"/>
              <a:t>pT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471360" y="1697992"/>
            <a:ext cx="2761776" cy="1578112"/>
            <a:chOff x="2939365" y="4043908"/>
            <a:chExt cx="4180760" cy="2626131"/>
          </a:xfrm>
        </p:grpSpPr>
        <p:sp>
          <p:nvSpPr>
            <p:cNvPr id="40" name="Rectangle 39"/>
            <p:cNvSpPr/>
            <p:nvPr/>
          </p:nvSpPr>
          <p:spPr>
            <a:xfrm>
              <a:off x="3400770" y="4253501"/>
              <a:ext cx="2758114" cy="187400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612303" y="4253501"/>
              <a:ext cx="478560" cy="1874006"/>
            </a:xfrm>
            <a:prstGeom prst="rect">
              <a:avLst/>
            </a:prstGeom>
            <a:pattFill prst="ltUpDiag">
              <a:fgClr>
                <a:prstClr val="black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39365" y="4043908"/>
              <a:ext cx="551327" cy="66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φ</a:t>
              </a:r>
              <a:endParaRPr lang="en-US" sz="2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40771" y="6004217"/>
              <a:ext cx="1269766" cy="66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-y</a:t>
              </a:r>
              <a:r>
                <a:rPr lang="en-US" sz="2000" b="1" i="1" baseline="-25000" dirty="0" smtClean="0"/>
                <a:t>Beam</a:t>
              </a:r>
              <a:endParaRPr lang="en-US" sz="2000" b="1" i="1" baseline="-25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75855" y="6004217"/>
              <a:ext cx="1344270" cy="66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+</a:t>
              </a:r>
              <a:r>
                <a:rPr lang="en-US" sz="2000" b="1" i="1" dirty="0" smtClean="0"/>
                <a:t>y</a:t>
              </a:r>
              <a:r>
                <a:rPr lang="en-US" sz="2000" b="1" i="1" baseline="-25000" dirty="0" smtClean="0"/>
                <a:t>Beam</a:t>
              </a:r>
              <a:endParaRPr lang="en-US" sz="2000" b="1" i="1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24992" y="6053533"/>
              <a:ext cx="3668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y</a:t>
              </a:r>
              <a:endParaRPr lang="en-US" sz="2000" b="1" i="1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8165500" y="1476608"/>
            <a:ext cx="65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Δy~2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330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6" y="-83874"/>
            <a:ext cx="8959273" cy="7273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Outlook :Proposed Annular Geometry at STAR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6906" y="643493"/>
            <a:ext cx="4659777" cy="2564546"/>
            <a:chOff x="88884" y="643492"/>
            <a:chExt cx="4934672" cy="2808933"/>
          </a:xfrm>
        </p:grpSpPr>
        <p:pic>
          <p:nvPicPr>
            <p:cNvPr id="5" name="Picture 4" descr="Hcal-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" t="10628" b="13051"/>
            <a:stretch/>
          </p:blipFill>
          <p:spPr>
            <a:xfrm>
              <a:off x="88884" y="643492"/>
              <a:ext cx="4934672" cy="280893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3376854" y="643492"/>
              <a:ext cx="1564032" cy="1197825"/>
              <a:chOff x="3878998" y="697784"/>
              <a:chExt cx="1564032" cy="119782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878998" y="993467"/>
                <a:ext cx="825464" cy="866196"/>
                <a:chOff x="3689949" y="4258435"/>
                <a:chExt cx="825464" cy="866196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3713909" y="4697557"/>
                  <a:ext cx="719999" cy="186021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Arrow Connector 7"/>
                <p:cNvCxnSpPr/>
                <p:nvPr/>
              </p:nvCxnSpPr>
              <p:spPr>
                <a:xfrm flipH="1" flipV="1">
                  <a:off x="4013416" y="4258435"/>
                  <a:ext cx="0" cy="866196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3689949" y="4709539"/>
                  <a:ext cx="825464" cy="254463"/>
                </a:xfrm>
                <a:prstGeom prst="straightConnector1">
                  <a:avLst/>
                </a:prstGeom>
                <a:ln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4656336" y="1618610"/>
                <a:ext cx="786694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West (+Z)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682" y="1155590"/>
                <a:ext cx="834408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South (+X)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009602" y="697784"/>
                <a:ext cx="644001" cy="2769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Up (+Y)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844503" y="896392"/>
            <a:ext cx="4369236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18×18 by array (316 cells,2844 pixel)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0 ≤ φ ≤ 2π azimuth coverage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2.7 ≤ η ≤ 4.5 rapidity coverage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b="1" dirty="0" smtClean="0">
                <a:solidFill>
                  <a:srgbClr val="0000FF"/>
                </a:solidFill>
              </a:rPr>
              <a:t>=&gt;Best resolution in forward direction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62" y="3325846"/>
            <a:ext cx="9060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Enables </a:t>
            </a:r>
            <a:r>
              <a:rPr lang="en-US" sz="2000" dirty="0" smtClean="0"/>
              <a:t>di-jets </a:t>
            </a:r>
            <a:r>
              <a:rPr lang="en-US" sz="2000" dirty="0"/>
              <a:t>for low-x </a:t>
            </a:r>
            <a:r>
              <a:rPr lang="en-US" sz="2000" dirty="0" smtClean="0"/>
              <a:t>measurements</a:t>
            </a:r>
            <a:endParaRPr lang="en-US" sz="2000"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/>
              <a:t>Enables event plane for </a:t>
            </a:r>
            <a:r>
              <a:rPr lang="en-US" sz="2000" dirty="0" err="1" smtClean="0"/>
              <a:t>pA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AA collisions &amp; </a:t>
            </a:r>
            <a:r>
              <a:rPr lang="en-US" sz="2000" dirty="0"/>
              <a:t>Centrality </a:t>
            </a:r>
            <a:r>
              <a:rPr lang="en-US" sz="2000" dirty="0" smtClean="0"/>
              <a:t>selection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Enables </a:t>
            </a:r>
            <a:r>
              <a:rPr lang="en-US" sz="2000" dirty="0"/>
              <a:t>long range correlations </a:t>
            </a:r>
            <a:r>
              <a:rPr lang="en-US" sz="2000" dirty="0" smtClean="0"/>
              <a:t>over -1.1 &gt; </a:t>
            </a:r>
            <a:r>
              <a:rPr lang="en-US" sz="2000" dirty="0" err="1" smtClean="0"/>
              <a:t>η</a:t>
            </a:r>
            <a:r>
              <a:rPr lang="en-US" sz="2000" dirty="0" smtClean="0"/>
              <a:t> &gt;  4.5</a:t>
            </a:r>
            <a:endParaRPr lang="en-US" sz="2000" dirty="0"/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000" dirty="0" smtClean="0"/>
              <a:t>Combined with tracking detectors (e.g. FGT,FPS) physics goals can be extended with unique beam energy range provided by RHIC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(Drell-Yan, Baryon Stopping, Flow measurements,…)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99509" y="6038750"/>
            <a:ext cx="836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Significantly improve forward (X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F </a:t>
            </a:r>
            <a:r>
              <a:rPr lang="en-US" sz="2400" b="1" dirty="0" smtClean="0">
                <a:solidFill>
                  <a:srgbClr val="FF0000"/>
                </a:solidFill>
              </a:rPr>
              <a:t>&gt; 0.1) instrumentation at STAR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09415" y="653798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2585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2687720"/>
            <a:ext cx="8229600" cy="727364"/>
          </a:xfrm>
        </p:spPr>
        <p:txBody>
          <a:bodyPr/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0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98586"/>
            <a:ext cx="8680314" cy="727364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AGS-E864 </a:t>
            </a:r>
            <a:r>
              <a:rPr lang="en-US" dirty="0"/>
              <a:t>lead-scintillating ﬁber hadronic calorimeter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2318"/>
            <a:ext cx="415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T.A. Armstrong, et al. NIM </a:t>
            </a:r>
            <a:r>
              <a:rPr lang="en-US" b="1" i="1" dirty="0">
                <a:solidFill>
                  <a:srgbClr val="0000FF"/>
                </a:solidFill>
              </a:rPr>
              <a:t>406</a:t>
            </a:r>
            <a:r>
              <a:rPr lang="en-US" i="1" dirty="0">
                <a:solidFill>
                  <a:srgbClr val="0000FF"/>
                </a:solidFill>
              </a:rPr>
              <a:t> (1998) </a:t>
            </a:r>
            <a:r>
              <a:rPr lang="en-US" i="1" dirty="0" smtClean="0">
                <a:solidFill>
                  <a:srgbClr val="0000FF"/>
                </a:solidFill>
              </a:rPr>
              <a:t>227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27" y="1157783"/>
            <a:ext cx="5292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/>
              <a:t>Independent measurement of masses of produced </a:t>
            </a:r>
            <a:r>
              <a:rPr lang="en-US" sz="2800" dirty="0" smtClean="0"/>
              <a:t>particles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Cell size :(10 cm)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× 117 cm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Showering material is lead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Energy deposition is measured by 47×47 array of  scintillating plastic </a:t>
            </a:r>
            <a:r>
              <a:rPr lang="en-US" sz="2800" dirty="0"/>
              <a:t>fibers(Spaghetti-</a:t>
            </a:r>
            <a:r>
              <a:rPr lang="en-US" sz="2800" dirty="0" smtClean="0"/>
              <a:t>type)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repurpose </a:t>
            </a:r>
            <a:r>
              <a:rPr lang="en-US" sz="2800" dirty="0" smtClean="0"/>
              <a:t>– </a:t>
            </a:r>
            <a:r>
              <a:rPr lang="en-US" sz="2800" dirty="0" err="1" smtClean="0"/>
              <a:t>Phenix</a:t>
            </a:r>
            <a:r>
              <a:rPr lang="en-US" sz="2800" dirty="0" smtClean="0"/>
              <a:t> &amp; </a:t>
            </a:r>
            <a:r>
              <a:rPr lang="en-US" sz="2800" dirty="0" err="1" smtClean="0"/>
              <a:t>Phobos</a:t>
            </a:r>
            <a:endParaRPr lang="en-US" sz="2800" dirty="0" smtClean="0"/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repurpose - A</a:t>
            </a:r>
            <a:r>
              <a:rPr lang="en-US" sz="2800" baseline="-25000" dirty="0" smtClean="0"/>
              <a:t>n</a:t>
            </a:r>
            <a:r>
              <a:rPr lang="en-US" sz="2800" dirty="0" smtClean="0"/>
              <a:t>DY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repurposing at STAR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52368" y="1979752"/>
            <a:ext cx="3212673" cy="3383215"/>
            <a:chOff x="5831721" y="2188950"/>
            <a:chExt cx="3212673" cy="3383215"/>
          </a:xfrm>
        </p:grpSpPr>
        <p:pic>
          <p:nvPicPr>
            <p:cNvPr id="5" name="Picture 4" descr="0108201429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9" t="23103" r="2371" b="22806"/>
            <a:stretch/>
          </p:blipFill>
          <p:spPr>
            <a:xfrm>
              <a:off x="5831721" y="2188950"/>
              <a:ext cx="2687122" cy="2772000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5831721" y="5087597"/>
              <a:ext cx="26871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13877" y="5202833"/>
              <a:ext cx="75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cm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>
              <a:off x="7368639" y="3557169"/>
              <a:ext cx="268712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6200000">
              <a:off x="8483306" y="3271324"/>
              <a:ext cx="752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cm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29450" y="535708"/>
            <a:ext cx="3797165" cy="1244149"/>
            <a:chOff x="5170143" y="999109"/>
            <a:chExt cx="3797165" cy="124414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7876" t="39094" r="14197" b="26094"/>
            <a:stretch/>
          </p:blipFill>
          <p:spPr>
            <a:xfrm>
              <a:off x="5170143" y="999109"/>
              <a:ext cx="3797165" cy="959875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5474379" y="1701400"/>
              <a:ext cx="2865111" cy="2575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48812">
              <a:off x="6380055" y="1873926"/>
              <a:ext cx="869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117 cm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446793" y="5722093"/>
            <a:ext cx="340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Hadronic resolution : 34/√E %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3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81" t="49899" r="4001" b="3292"/>
          <a:stretch/>
        </p:blipFill>
        <p:spPr>
          <a:xfrm>
            <a:off x="4504612" y="4553713"/>
            <a:ext cx="4609531" cy="2303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27" y="-61055"/>
            <a:ext cx="8229600" cy="727364"/>
          </a:xfrm>
        </p:spPr>
        <p:txBody>
          <a:bodyPr/>
          <a:lstStyle/>
          <a:p>
            <a:r>
              <a:rPr lang="en-US" dirty="0" smtClean="0"/>
              <a:t>Calibration – Energy Dependence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727364"/>
            <a:ext cx="4752000" cy="354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Energy dependence (non-linearity) between cluster and the incident particle that created the cluster</a:t>
            </a:r>
          </a:p>
          <a:p>
            <a:pPr marL="285750" indent="-285750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/>
              <a:t>Dominated by thresholds (e.g.: ADC, cluster finder)</a:t>
            </a:r>
          </a:p>
          <a:p>
            <a:pPr marL="285750" indent="-285750">
              <a:lnSpc>
                <a:spcPct val="140000"/>
              </a:lnSpc>
              <a:spcBef>
                <a:spcPts val="600"/>
              </a:spcBef>
              <a:buFont typeface="Arial"/>
              <a:buChar char="•"/>
            </a:pPr>
            <a:r>
              <a:rPr lang="el-GR" sz="2200" dirty="0" smtClean="0"/>
              <a:t>π</a:t>
            </a:r>
            <a:r>
              <a:rPr lang="el-GR" sz="2200" baseline="30000" dirty="0" smtClean="0"/>
              <a:t>0</a:t>
            </a:r>
            <a:r>
              <a:rPr lang="en-US" sz="2200" dirty="0" smtClean="0"/>
              <a:t> mass as a function of leading photon energy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151" t="49885" r="7743" b="4284"/>
          <a:stretch/>
        </p:blipFill>
        <p:spPr>
          <a:xfrm>
            <a:off x="95844" y="4601640"/>
            <a:ext cx="4168457" cy="2123999"/>
          </a:xfrm>
          <a:prstGeom prst="rect">
            <a:avLst/>
          </a:prstGeom>
        </p:spPr>
      </p:pic>
      <p:sp>
        <p:nvSpPr>
          <p:cNvPr id="11" name="Notched Right Arrow 10"/>
          <p:cNvSpPr>
            <a:spLocks noChangeAspect="1"/>
          </p:cNvSpPr>
          <p:nvPr/>
        </p:nvSpPr>
        <p:spPr>
          <a:xfrm>
            <a:off x="4180434" y="5335034"/>
            <a:ext cx="359997" cy="359998"/>
          </a:xfrm>
          <a:prstGeom prst="notchedRightArrow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5539"/>
          <a:stretch/>
        </p:blipFill>
        <p:spPr>
          <a:xfrm>
            <a:off x="4806434" y="715773"/>
            <a:ext cx="3810813" cy="3614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0315" y="32291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Cluster energy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383" y="4281193"/>
            <a:ext cx="298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Pair mass before E correction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0713" y="4252258"/>
            <a:ext cx="2807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Pair mass after E correction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41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36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Long range near side rapidity correlation</a:t>
            </a:r>
            <a:endParaRPr lang="en-US" sz="3600" b="1" kern="12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727364"/>
            <a:ext cx="7875494" cy="377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5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n-US" sz="4000" b="1" kern="1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Forward</a:t>
            </a:r>
            <a:r>
              <a:rPr lang="en-US" sz="2000" dirty="0" smtClean="0"/>
              <a:t> </a:t>
            </a:r>
            <a:r>
              <a:rPr lang="en-US" sz="4000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jets in asymmetric HI collisions</a:t>
            </a:r>
            <a:br>
              <a:rPr lang="en-US" sz="4000" b="1" kern="12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5" descr="m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" t="5171" r="3453" b="5171"/>
          <a:stretch>
            <a:fillRect/>
          </a:stretch>
        </p:blipFill>
        <p:spPr bwMode="auto">
          <a:xfrm>
            <a:off x="359783" y="685800"/>
            <a:ext cx="5021263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2737" y="1042737"/>
            <a:ext cx="1700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A</a:t>
            </a:r>
            <a:r>
              <a:rPr lang="en-US" sz="1600" b="1" baseline="-25000" dirty="0" err="1" smtClean="0"/>
              <a:t>n</a:t>
            </a:r>
            <a:r>
              <a:rPr lang="en-US" sz="1600" b="1" dirty="0" err="1" smtClean="0"/>
              <a:t>DY</a:t>
            </a:r>
            <a:r>
              <a:rPr lang="en-US" sz="1600" b="1" dirty="0" smtClean="0"/>
              <a:t> preliminary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5562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Motivations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727" y="746897"/>
            <a:ext cx="8229600" cy="258193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Improve limited </a:t>
            </a:r>
            <a:r>
              <a:rPr lang="en-US" dirty="0" smtClean="0">
                <a:solidFill>
                  <a:srgbClr val="000000"/>
                </a:solidFill>
              </a:rPr>
              <a:t>forward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nstrumentation</a:t>
            </a:r>
          </a:p>
          <a:p>
            <a:r>
              <a:rPr lang="en-US" dirty="0" smtClean="0"/>
              <a:t>Proton structure</a:t>
            </a:r>
          </a:p>
          <a:p>
            <a:pPr lvl="1"/>
            <a:r>
              <a:rPr lang="en-US" dirty="0" smtClean="0"/>
              <a:t>Drell Yan</a:t>
            </a:r>
          </a:p>
          <a:p>
            <a:pPr lvl="1"/>
            <a:r>
              <a:rPr lang="en-US" sz="2400" dirty="0" smtClean="0"/>
              <a:t>Dijets</a:t>
            </a:r>
          </a:p>
        </p:txBody>
      </p:sp>
      <p:pic>
        <p:nvPicPr>
          <p:cNvPr id="6" name="Picture 7" descr="dijetv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6" y="1503749"/>
            <a:ext cx="4705054" cy="36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89626" y="5402250"/>
            <a:ext cx="4968000" cy="143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5738" indent="-185738">
              <a:lnSpc>
                <a:spcPct val="120000"/>
              </a:lnSpc>
              <a:buFont typeface="Arial"/>
              <a:buChar char="•"/>
            </a:pPr>
            <a:r>
              <a:rPr lang="en-US" dirty="0" smtClean="0"/>
              <a:t>Dijet </a:t>
            </a:r>
            <a:r>
              <a:rPr lang="en-US" dirty="0"/>
              <a:t>cross sections as functions of </a:t>
            </a:r>
            <a:r>
              <a:rPr lang="en-US" dirty="0" err="1" smtClean="0"/>
              <a:t>dijet</a:t>
            </a:r>
            <a:r>
              <a:rPr lang="en-US" dirty="0"/>
              <a:t> </a:t>
            </a:r>
            <a:r>
              <a:rPr lang="en-US" dirty="0" smtClean="0"/>
              <a:t>mass </a:t>
            </a:r>
            <a:r>
              <a:rPr lang="en-US" dirty="0"/>
              <a:t>(M</a:t>
            </a:r>
            <a:r>
              <a:rPr lang="en-US" dirty="0" smtClean="0"/>
              <a:t>)</a:t>
            </a:r>
          </a:p>
          <a:p>
            <a:pPr marL="185738" indent="-185738">
              <a:lnSpc>
                <a:spcPct val="120000"/>
              </a:lnSpc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ijet </a:t>
            </a:r>
            <a:r>
              <a:rPr lang="en-US" dirty="0"/>
              <a:t>momentum imbalance </a:t>
            </a:r>
            <a:r>
              <a:rPr lang="en-US" dirty="0" smtClean="0"/>
              <a:t>(</a:t>
            </a:r>
            <a:r>
              <a:rPr lang="en-US" dirty="0" err="1" smtClean="0"/>
              <a:t>kT</a:t>
            </a:r>
            <a:r>
              <a:rPr lang="en-US" dirty="0" smtClean="0"/>
              <a:t>)</a:t>
            </a:r>
          </a:p>
          <a:p>
            <a:pPr marL="185738" indent="-185738">
              <a:lnSpc>
                <a:spcPct val="120000"/>
              </a:lnSpc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ijet </a:t>
            </a:r>
            <a:r>
              <a:rPr lang="en-US" dirty="0"/>
              <a:t>longitudinal momentum </a:t>
            </a:r>
            <a:r>
              <a:rPr lang="en-US" dirty="0" smtClean="0"/>
              <a:t>(</a:t>
            </a:r>
            <a:r>
              <a:rPr lang="en-US" dirty="0" err="1" smtClean="0"/>
              <a:t>pz</a:t>
            </a:r>
            <a:r>
              <a:rPr lang="en-US" dirty="0" smtClean="0"/>
              <a:t>) </a:t>
            </a:r>
          </a:p>
          <a:p>
            <a:pPr>
              <a:lnSpc>
                <a:spcPct val="120000"/>
              </a:lnSpc>
            </a:pPr>
            <a:r>
              <a:rPr lang="en-US" dirty="0"/>
              <a:t>arXiv:1308.4705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8417" y="3127213"/>
            <a:ext cx="4020777" cy="2410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A</a:t>
            </a:r>
            <a:r>
              <a:rPr lang="en-US" sz="2000" b="1" baseline="-25000" dirty="0" err="1" smtClean="0"/>
              <a:t>n</a:t>
            </a:r>
            <a:r>
              <a:rPr lang="en-US" sz="2000" b="1" dirty="0" err="1" smtClean="0"/>
              <a:t>DY</a:t>
            </a:r>
            <a:r>
              <a:rPr lang="en-US" sz="2000" dirty="0" smtClean="0"/>
              <a:t> :</a:t>
            </a:r>
            <a:r>
              <a:rPr lang="en-US" sz="2000" dirty="0"/>
              <a:t>P</a:t>
            </a:r>
            <a:r>
              <a:rPr lang="en-US" sz="2000" dirty="0" smtClean="0"/>
              <a:t>erpendicularly polarized </a:t>
            </a:r>
            <a:r>
              <a:rPr lang="en-US" sz="2000" dirty="0" err="1" smtClean="0"/>
              <a:t>p+p</a:t>
            </a:r>
            <a:endParaRPr lang="en-US" sz="2000" dirty="0" smtClean="0"/>
          </a:p>
          <a:p>
            <a:endParaRPr lang="en-US" sz="2000" dirty="0" smtClean="0"/>
          </a:p>
          <a:p>
            <a:pPr>
              <a:lnSpc>
                <a:spcPct val="140000"/>
              </a:lnSpc>
            </a:pPr>
            <a:r>
              <a:rPr lang="en-US" sz="2000" b="1" dirty="0" smtClean="0"/>
              <a:t>STAR</a:t>
            </a:r>
            <a:r>
              <a:rPr lang="en-US" sz="2000" dirty="0" smtClean="0"/>
              <a:t> : Spin rotators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=&gt; +/- </a:t>
            </a:r>
            <a:r>
              <a:rPr lang="en-US" sz="2000" dirty="0" err="1" smtClean="0"/>
              <a:t>Helicity</a:t>
            </a:r>
            <a:r>
              <a:rPr lang="en-US" sz="2000" dirty="0" smtClean="0"/>
              <a:t> proton beam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	</a:t>
            </a:r>
            <a:r>
              <a:rPr lang="en-US" sz="2000" dirty="0" smtClean="0"/>
              <a:t>   =&gt; Gluon polarization</a:t>
            </a:r>
          </a:p>
          <a:p>
            <a:pPr>
              <a:lnSpc>
                <a:spcPct val="14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           =&gt; Low-X measurements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40381"/>
              </p:ext>
            </p:extLst>
          </p:nvPr>
        </p:nvGraphicFramePr>
        <p:xfrm>
          <a:off x="1060353" y="5800258"/>
          <a:ext cx="1444085" cy="99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4" imgW="609600" imgH="431800" progId="Equation.3">
                  <p:embed/>
                </p:oleObj>
              </mc:Choice>
              <mc:Fallback>
                <p:oleObj name="Equation" r:id="rId4" imgW="60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0353" y="5800258"/>
                        <a:ext cx="1444085" cy="992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623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Motivations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727" y="746897"/>
            <a:ext cx="8229600" cy="5739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Improve limited </a:t>
            </a:r>
            <a:r>
              <a:rPr lang="en-US" dirty="0" smtClean="0">
                <a:solidFill>
                  <a:srgbClr val="000000"/>
                </a:solidFill>
              </a:rPr>
              <a:t>forward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nstrumentation</a:t>
            </a:r>
          </a:p>
          <a:p>
            <a:r>
              <a:rPr lang="en-US" dirty="0" smtClean="0"/>
              <a:t>Proton structure</a:t>
            </a:r>
          </a:p>
          <a:p>
            <a:pPr lvl="1"/>
            <a:r>
              <a:rPr lang="en-US" dirty="0" smtClean="0"/>
              <a:t>Drell Yan</a:t>
            </a:r>
          </a:p>
          <a:p>
            <a:pPr lvl="1"/>
            <a:r>
              <a:rPr lang="en-US" sz="2400" dirty="0" smtClean="0"/>
              <a:t>Dijets</a:t>
            </a:r>
          </a:p>
          <a:p>
            <a:r>
              <a:rPr lang="en-US" dirty="0" smtClean="0"/>
              <a:t>Heavy-ion collision</a:t>
            </a:r>
          </a:p>
          <a:p>
            <a:pPr lvl="1"/>
            <a:r>
              <a:rPr lang="en-US" sz="2400" dirty="0" smtClean="0"/>
              <a:t>Event plane detector for all energies</a:t>
            </a:r>
          </a:p>
          <a:p>
            <a:pPr lvl="2"/>
            <a:r>
              <a:rPr lang="en-US" sz="2000" dirty="0" smtClean="0"/>
              <a:t>Strong flow at large η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Better event plane resolution</a:t>
            </a:r>
          </a:p>
          <a:p>
            <a:pPr lvl="2"/>
            <a:r>
              <a:rPr lang="en-US" sz="2000" dirty="0" smtClean="0">
                <a:sym typeface="Wingdings"/>
              </a:rPr>
              <a:t>Large </a:t>
            </a:r>
            <a:r>
              <a:rPr lang="en-US" sz="2000" dirty="0" smtClean="0"/>
              <a:t>η gap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Smaller non flow contribution to flow analysis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420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Motivations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727" y="746897"/>
            <a:ext cx="8229600" cy="57396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Improve limited </a:t>
            </a:r>
            <a:r>
              <a:rPr lang="en-US" dirty="0" smtClean="0">
                <a:solidFill>
                  <a:srgbClr val="000000"/>
                </a:solidFill>
              </a:rPr>
              <a:t>forward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nstrumentation</a:t>
            </a:r>
          </a:p>
          <a:p>
            <a:r>
              <a:rPr lang="en-US" dirty="0" smtClean="0"/>
              <a:t>Proton structure</a:t>
            </a:r>
          </a:p>
          <a:p>
            <a:pPr lvl="1"/>
            <a:r>
              <a:rPr lang="en-US" dirty="0" smtClean="0"/>
              <a:t>Drell Yan</a:t>
            </a:r>
          </a:p>
          <a:p>
            <a:pPr lvl="1"/>
            <a:r>
              <a:rPr lang="en-US" sz="2400" dirty="0" smtClean="0"/>
              <a:t>Dijets</a:t>
            </a:r>
          </a:p>
          <a:p>
            <a:r>
              <a:rPr lang="en-US" dirty="0" smtClean="0"/>
              <a:t>Heavy-ion collision</a:t>
            </a:r>
          </a:p>
          <a:p>
            <a:pPr lvl="1"/>
            <a:r>
              <a:rPr lang="en-US" sz="2400" dirty="0" smtClean="0"/>
              <a:t>Event plane detector for all energies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entrality </a:t>
            </a:r>
            <a:r>
              <a:rPr lang="en-US" sz="2400" dirty="0"/>
              <a:t>selection </a:t>
            </a:r>
            <a:endParaRPr lang="en-US" sz="2400" dirty="0" smtClean="0"/>
          </a:p>
          <a:p>
            <a:pPr lvl="1"/>
            <a:r>
              <a:rPr lang="en-US" sz="2400" dirty="0" smtClean="0"/>
              <a:t>Long range near side rapidity correlation</a:t>
            </a:r>
          </a:p>
          <a:p>
            <a:pPr lvl="1"/>
            <a:r>
              <a:rPr lang="en-US" sz="2400" dirty="0"/>
              <a:t>Forward jets in asymmetric HI collisions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nduced Λ polarization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787121" y="5661167"/>
            <a:ext cx="3164771" cy="1093081"/>
            <a:chOff x="5129147" y="4666612"/>
            <a:chExt cx="3164771" cy="1093081"/>
          </a:xfrm>
        </p:grpSpPr>
        <p:sp>
          <p:nvSpPr>
            <p:cNvPr id="4" name="Parallelogram 3"/>
            <p:cNvSpPr/>
            <p:nvPr/>
          </p:nvSpPr>
          <p:spPr>
            <a:xfrm>
              <a:off x="5129147" y="4672687"/>
              <a:ext cx="3164771" cy="1078625"/>
            </a:xfrm>
            <a:prstGeom prst="parallelogram">
              <a:avLst>
                <a:gd name="adj" fmla="val 38110"/>
              </a:avLst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5499038" y="5081599"/>
              <a:ext cx="838418" cy="147948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 flipH="1">
              <a:off x="6514515" y="5081599"/>
              <a:ext cx="838418" cy="14794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423764" y="5217218"/>
              <a:ext cx="1208309" cy="54247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Up Arrow 10"/>
            <p:cNvSpPr/>
            <p:nvPr/>
          </p:nvSpPr>
          <p:spPr>
            <a:xfrm>
              <a:off x="7390179" y="5104870"/>
              <a:ext cx="252000" cy="395998"/>
            </a:xfrm>
            <a:prstGeom prst="upArrow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  <a:scene3d>
              <a:camera prst="isometricOffAxis1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96996" y="5097589"/>
              <a:ext cx="461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r>
                <a:rPr lang="en-US" sz="2400" baseline="-25000" dirty="0" smtClean="0"/>
                <a:t>Λ</a:t>
              </a:r>
              <a:endParaRPr lang="en-US" sz="24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82621" y="4678941"/>
              <a:ext cx="41736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p</a:t>
              </a:r>
              <a:endParaRPr lang="en-US" sz="2400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98098" y="4666612"/>
              <a:ext cx="41736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p</a:t>
              </a:r>
              <a:endParaRPr lang="en-US" sz="2400" i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76018" y="4656820"/>
            <a:ext cx="2840924" cy="2132646"/>
            <a:chOff x="6041544" y="3304438"/>
            <a:chExt cx="2840924" cy="2132646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6892291" y="3452117"/>
              <a:ext cx="0" cy="198496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6041544" y="4043907"/>
              <a:ext cx="2083716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892291" y="4043907"/>
              <a:ext cx="382221" cy="38220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92291" y="4043907"/>
              <a:ext cx="382221" cy="77672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92291" y="4043907"/>
              <a:ext cx="382221" cy="1220571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74512" y="4426107"/>
              <a:ext cx="69046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274512" y="4820635"/>
              <a:ext cx="69046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74512" y="5264478"/>
              <a:ext cx="69046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715897" y="4426107"/>
              <a:ext cx="0" cy="8383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149575" y="4636238"/>
              <a:ext cx="732893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ym typeface="Wingdings"/>
                </a:rPr>
                <a:t>x</a:t>
              </a:r>
              <a:r>
                <a:rPr lang="en-US" sz="2400" baseline="-25000" dirty="0" err="1" smtClean="0">
                  <a:sym typeface="Wingdings"/>
                </a:rPr>
                <a:t>F</a:t>
              </a:r>
              <a:r>
                <a:rPr lang="en-US" sz="2400" baseline="-25000" dirty="0" smtClean="0">
                  <a:sym typeface="Wingdings"/>
                </a:rPr>
                <a:t> </a:t>
              </a:r>
              <a:r>
                <a:rPr lang="en-US" sz="2400" dirty="0" smtClean="0"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endParaRPr lang="en-US" sz="24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125260" y="3908558"/>
              <a:ext cx="567345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/>
                <a:t>pT</a:t>
              </a:r>
              <a:endParaRPr lang="en-US" sz="2400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75499" y="3304438"/>
              <a:ext cx="461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en-US" sz="2400" baseline="-25000" dirty="0"/>
                <a:t>Λ</a:t>
              </a:r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416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of R&amp;D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959208"/>
            <a:ext cx="5511368" cy="4512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Does increasing transverse resolution allow reconstruction of neutral </a:t>
            </a:r>
            <a:r>
              <a:rPr lang="en-US" sz="2400" dirty="0" err="1" smtClean="0"/>
              <a:t>pions</a:t>
            </a:r>
            <a:r>
              <a:rPr lang="en-US" sz="2400" dirty="0" smtClean="0"/>
              <a:t> at higher energies?</a:t>
            </a:r>
          </a:p>
          <a:p>
            <a:pPr marL="800100" lvl="1" indent="-342900">
              <a:lnSpc>
                <a:spcPct val="14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Reconstructing pions -&gt; Tool to calibrate </a:t>
            </a:r>
            <a:r>
              <a:rPr lang="en-US" sz="2400" dirty="0" err="1" smtClean="0"/>
              <a:t>FCal</a:t>
            </a:r>
            <a:endParaRPr lang="en-US" sz="2400" dirty="0" smtClean="0"/>
          </a:p>
          <a:p>
            <a:pPr marL="342900" indent="-342900">
              <a:lnSpc>
                <a:spcPct val="14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2400" dirty="0" smtClean="0"/>
              <a:t>Can we discriminate incident hadrons (e.g. π, </a:t>
            </a:r>
            <a:r>
              <a:rPr lang="en-US" sz="2400" i="1" dirty="0" smtClean="0"/>
              <a:t>K</a:t>
            </a:r>
            <a:r>
              <a:rPr lang="en-US" sz="2400" dirty="0" smtClean="0"/>
              <a:t>,..) from electromagnetic particle (e.g. ϒ, 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,e</a:t>
            </a:r>
            <a:r>
              <a:rPr lang="en-US" sz="2400" baseline="30000" dirty="0" smtClean="0"/>
              <a:t>−</a:t>
            </a:r>
            <a:r>
              <a:rPr lang="en-US" sz="2400" dirty="0" smtClean="0"/>
              <a:t>,…) showers?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45832" y="4413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553890" y="127830"/>
            <a:ext cx="3306031" cy="3176607"/>
            <a:chOff x="6465298" y="2842708"/>
            <a:chExt cx="2381528" cy="27506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0810" t="5653" r="61778" b="7998"/>
            <a:stretch/>
          </p:blipFill>
          <p:spPr>
            <a:xfrm>
              <a:off x="6656039" y="2842708"/>
              <a:ext cx="2190787" cy="259829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20675" y="3324278"/>
              <a:ext cx="1251803" cy="559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A</a:t>
              </a:r>
              <a:r>
                <a:rPr lang="en-US" b="1" baseline="-25000" dirty="0" err="1"/>
                <a:t>n</a:t>
              </a:r>
              <a:r>
                <a:rPr lang="en-US" b="1" dirty="0" err="1"/>
                <a:t>DY</a:t>
              </a:r>
              <a:r>
                <a:rPr lang="en-US" b="1" dirty="0"/>
                <a:t> – (10 cm)</a:t>
              </a:r>
              <a:r>
                <a:rPr lang="en-US" b="1" baseline="30000" dirty="0" smtClean="0"/>
                <a:t>2</a:t>
              </a:r>
              <a:endParaRPr lang="en-US" b="1" dirty="0" smtClean="0"/>
            </a:p>
            <a:p>
              <a:r>
                <a:rPr lang="en-US" b="1" dirty="0" smtClean="0"/>
                <a:t>3 &lt; E</a:t>
              </a:r>
              <a:r>
                <a:rPr lang="en-US" b="1" baseline="-25000" dirty="0" smtClean="0"/>
                <a:t>pair</a:t>
              </a:r>
              <a:r>
                <a:rPr lang="en-US" b="1" dirty="0" smtClean="0"/>
                <a:t>&lt; 15 GeV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10134" y="5326880"/>
              <a:ext cx="1645084" cy="266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Cluster pair mass(GeV/c</a:t>
              </a:r>
              <a:r>
                <a:rPr lang="en-US" sz="1400" b="1" baseline="30000" dirty="0" smtClean="0"/>
                <a:t>2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5641199" y="3902316"/>
              <a:ext cx="1892077" cy="243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100000×(1/N</a:t>
              </a:r>
              <a:r>
                <a:rPr lang="en-US" sz="1600" b="1" baseline="-25000" dirty="0" smtClean="0"/>
                <a:t>trg</a:t>
              </a:r>
              <a:r>
                <a:rPr lang="en-US" sz="1600" b="1" dirty="0" smtClean="0"/>
                <a:t>)</a:t>
              </a:r>
              <a:r>
                <a:rPr lang="en-US" sz="1600" b="1" i="1" dirty="0" smtClean="0"/>
                <a:t>dN/dM</a:t>
              </a:r>
              <a:endParaRPr lang="en-US" sz="1600" b="1" i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4727" y="6422230"/>
            <a:ext cx="17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arXiv:1304.1454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23228" y="3448642"/>
            <a:ext cx="3264184" cy="3342920"/>
            <a:chOff x="5623228" y="3448642"/>
            <a:chExt cx="3264184" cy="3342920"/>
          </a:xfrm>
        </p:grpSpPr>
        <p:pic>
          <p:nvPicPr>
            <p:cNvPr id="4" name="Picture 3" descr="event.1.20151016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80" t="7688" r="7501" b="63835"/>
            <a:stretch/>
          </p:blipFill>
          <p:spPr>
            <a:xfrm>
              <a:off x="5809948" y="3448642"/>
              <a:ext cx="3077464" cy="3089401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623228" y="3950953"/>
              <a:ext cx="3129869" cy="2840609"/>
              <a:chOff x="6442818" y="393910"/>
              <a:chExt cx="2437579" cy="2225743"/>
            </a:xfrm>
          </p:grpSpPr>
          <p:sp>
            <p:nvSpPr>
              <p:cNvPr id="17" name="TextBox 16"/>
              <p:cNvSpPr txBox="1"/>
              <p:nvPr/>
            </p:nvSpPr>
            <p:spPr>
              <a:xfrm rot="16200000">
                <a:off x="6153511" y="683217"/>
                <a:ext cx="947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Cell row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600404" y="2250321"/>
                <a:ext cx="1279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Cell column</a:t>
                </a:r>
                <a:endParaRPr lang="en-US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887166" y="3448717"/>
              <a:ext cx="1737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&lt; </a:t>
              </a:r>
              <a:r>
                <a:rPr lang="en-US" b="1" dirty="0" err="1">
                  <a:solidFill>
                    <a:srgbClr val="FF0000"/>
                  </a:solidFill>
                </a:rPr>
                <a:t>E</a:t>
              </a:r>
              <a:r>
                <a:rPr lang="en-US" b="1" baseline="-25000" dirty="0" err="1">
                  <a:solidFill>
                    <a:srgbClr val="FF0000"/>
                  </a:solidFill>
                </a:rPr>
                <a:t>pair</a:t>
              </a:r>
              <a:r>
                <a:rPr lang="en-US" b="1" dirty="0">
                  <a:solidFill>
                    <a:srgbClr val="FF0000"/>
                  </a:solidFill>
                </a:rPr>
                <a:t>&lt; </a:t>
              </a:r>
              <a:r>
                <a:rPr lang="en-US" b="1" dirty="0" smtClean="0">
                  <a:solidFill>
                    <a:srgbClr val="FF0000"/>
                  </a:solidFill>
                </a:rPr>
                <a:t>50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GeV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09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Pixelizing </a:t>
            </a:r>
            <a:r>
              <a:rPr lang="en-US" dirty="0"/>
              <a:t>AGS</a:t>
            </a:r>
            <a:r>
              <a:rPr lang="en-US" dirty="0" smtClean="0"/>
              <a:t>-E864 cells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7" y="727364"/>
            <a:ext cx="3637474" cy="31160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1984" y="741094"/>
            <a:ext cx="5232016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Transverse resolution is increased by pixelizing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(10 cm)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cells </a:t>
            </a:r>
            <a:r>
              <a:rPr lang="en-US" sz="2800" dirty="0" smtClean="0"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/>
              <a:t> 3×3 array of (3.3 cm)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cells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Specially designed totally internal reflective optically isolated light guides</a:t>
            </a:r>
          </a:p>
          <a:p>
            <a:pPr marL="742950" lvl="1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/>
              <a:t>xp2972 photomultiplier </a:t>
            </a:r>
            <a:r>
              <a:rPr lang="en-US" sz="2800" dirty="0" smtClean="0"/>
              <a:t>tubes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2800" dirty="0" smtClean="0"/>
              <a:t>Existing FMS detector electronics with STAR triggers for data collection</a:t>
            </a:r>
          </a:p>
        </p:txBody>
      </p:sp>
      <p:pic>
        <p:nvPicPr>
          <p:cNvPr id="10" name="Picture 9" descr="LightGuide4NIM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7" t="25056" r="30637" b="30000"/>
          <a:stretch/>
        </p:blipFill>
        <p:spPr>
          <a:xfrm>
            <a:off x="1521242" y="3775753"/>
            <a:ext cx="2134391" cy="3082247"/>
          </a:xfrm>
          <a:prstGeom prst="rect">
            <a:avLst/>
          </a:prstGeom>
        </p:spPr>
      </p:pic>
      <p:sp>
        <p:nvSpPr>
          <p:cNvPr id="3" name="Donut 2"/>
          <p:cNvSpPr>
            <a:spLocks noChangeAspect="1"/>
          </p:cNvSpPr>
          <p:nvPr/>
        </p:nvSpPr>
        <p:spPr>
          <a:xfrm>
            <a:off x="136807" y="2440099"/>
            <a:ext cx="683999" cy="683999"/>
          </a:xfrm>
          <a:prstGeom prst="donut">
            <a:avLst>
              <a:gd name="adj" fmla="val 32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3" idx="5"/>
          </p:cNvCxnSpPr>
          <p:nvPr/>
        </p:nvCxnSpPr>
        <p:spPr>
          <a:xfrm>
            <a:off x="720637" y="3023929"/>
            <a:ext cx="944631" cy="1025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9571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vent.15139033.10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11007" r="10195" b="8626"/>
          <a:stretch/>
        </p:blipFill>
        <p:spPr>
          <a:xfrm>
            <a:off x="4484703" y="3423396"/>
            <a:ext cx="2356961" cy="2160000"/>
          </a:xfrm>
          <a:prstGeom prst="rect">
            <a:avLst/>
          </a:prstGeom>
        </p:spPr>
      </p:pic>
      <p:pic>
        <p:nvPicPr>
          <p:cNvPr id="24" name="Picture 23" descr="event.15139033.4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10833" r="10369" b="8451"/>
          <a:stretch/>
        </p:blipFill>
        <p:spPr>
          <a:xfrm>
            <a:off x="6819080" y="3423396"/>
            <a:ext cx="2332732" cy="21600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613955" y="854271"/>
            <a:ext cx="2520000" cy="2304000"/>
            <a:chOff x="6589995" y="816546"/>
            <a:chExt cx="2520000" cy="2304000"/>
          </a:xfrm>
        </p:grpSpPr>
        <p:grpSp>
          <p:nvGrpSpPr>
            <p:cNvPr id="25" name="Group 24"/>
            <p:cNvGrpSpPr/>
            <p:nvPr/>
          </p:nvGrpSpPr>
          <p:grpSpPr>
            <a:xfrm>
              <a:off x="6589995" y="816546"/>
              <a:ext cx="2520000" cy="2304000"/>
              <a:chOff x="6589995" y="612852"/>
              <a:chExt cx="2520000" cy="2304000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>
              <a:xfrm>
                <a:off x="6589995" y="612852"/>
                <a:ext cx="2520000" cy="2304000"/>
                <a:chOff x="5406093" y="715974"/>
                <a:chExt cx="2875346" cy="298766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4361" b="2578"/>
                <a:stretch/>
              </p:blipFill>
              <p:spPr>
                <a:xfrm>
                  <a:off x="5406093" y="715974"/>
                  <a:ext cx="2875346" cy="2987660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6662040" y="1099933"/>
                  <a:ext cx="1245298" cy="675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7644560" y="692712"/>
                <a:ext cx="1008742" cy="3038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589996" y="1554635"/>
              <a:ext cx="107999" cy="17770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7211"/>
            <a:ext cx="8773488" cy="492443"/>
          </a:xfrm>
        </p:spPr>
        <p:txBody>
          <a:bodyPr lIns="0" tIns="0" rIns="0" bIns="0">
            <a:spAutoFit/>
          </a:bodyPr>
          <a:lstStyle/>
          <a:p>
            <a:r>
              <a:rPr lang="en-US" sz="3200" dirty="0" smtClean="0"/>
              <a:t>Results from Fermilab </a:t>
            </a:r>
            <a:r>
              <a:rPr lang="en-US" sz="3200" dirty="0"/>
              <a:t>Test Beam </a:t>
            </a:r>
            <a:r>
              <a:rPr lang="en-US" sz="3200" dirty="0" smtClean="0"/>
              <a:t>Facility-T1064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474" y="3339523"/>
            <a:ext cx="5153808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00" indent="-140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1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(π,</a:t>
            </a:r>
            <a:r>
              <a:rPr lang="en-US" i="1" dirty="0" err="1" smtClean="0">
                <a:solidFill>
                  <a:srgbClr val="0000FF"/>
                </a:solidFill>
              </a:rPr>
              <a:t>K</a:t>
            </a:r>
            <a:r>
              <a:rPr lang="en-US" dirty="0" err="1" smtClean="0">
                <a:solidFill>
                  <a:srgbClr val="0000FF"/>
                </a:solidFill>
              </a:rPr>
              <a:t>,</a:t>
            </a:r>
            <a:r>
              <a:rPr lang="en-US" i="1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) to 120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p </a:t>
            </a:r>
            <a:r>
              <a:rPr lang="en-US" dirty="0" smtClean="0">
                <a:solidFill>
                  <a:srgbClr val="0000FF"/>
                </a:solidFill>
              </a:rPr>
              <a:t>(resolution &lt;3% )</a:t>
            </a:r>
          </a:p>
          <a:p>
            <a:pPr marL="68400" indent="-140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Cerenkov Detector (Particle Identification)</a:t>
            </a:r>
          </a:p>
          <a:p>
            <a:pPr marL="68400" indent="-140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MWPC Tracking System (Beam profile, trigger)</a:t>
            </a:r>
          </a:p>
          <a:p>
            <a:pPr marL="68400" indent="-140400">
              <a:lnSpc>
                <a:spcPct val="50000"/>
              </a:lnSpc>
              <a:spcBef>
                <a:spcPts val="600"/>
              </a:spcBef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×3 Cells (9×9 </a:t>
            </a:r>
            <a:r>
              <a:rPr lang="en-US" dirty="0" smtClean="0">
                <a:solidFill>
                  <a:srgbClr val="FF0000"/>
                </a:solidFill>
              </a:rPr>
              <a:t>pixel) </a:t>
            </a:r>
            <a:r>
              <a:rPr lang="en-US" dirty="0">
                <a:solidFill>
                  <a:srgbClr val="FF0000"/>
                </a:solidFill>
              </a:rPr>
              <a:t>were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Studied shower shapes of e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 smtClean="0">
                <a:solidFill>
                  <a:srgbClr val="FF0000"/>
                </a:solidFill>
              </a:rPr>
              <a:t> π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at  beam momenta : 8, 12, 16, 24 GeV/c</a:t>
            </a: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imulations shows </a:t>
            </a:r>
            <a:r>
              <a:rPr lang="en-US" b="1" dirty="0" smtClean="0">
                <a:solidFill>
                  <a:srgbClr val="FF0000"/>
                </a:solidFill>
              </a:rPr>
              <a:t>good</a:t>
            </a:r>
            <a:r>
              <a:rPr lang="en-US" dirty="0" smtClean="0">
                <a:solidFill>
                  <a:srgbClr val="FF0000"/>
                </a:solidFill>
              </a:rPr>
              <a:t> agreement with data</a:t>
            </a: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Shows clean separation between e</a:t>
            </a:r>
            <a:r>
              <a:rPr lang="en-US" b="1" baseline="30000" dirty="0" smtClean="0">
                <a:solidFill>
                  <a:srgbClr val="FF0000"/>
                </a:solidFill>
              </a:rPr>
              <a:t>− </a:t>
            </a:r>
            <a:r>
              <a:rPr lang="en-US" b="1" dirty="0" smtClean="0">
                <a:solidFill>
                  <a:srgbClr val="FF0000"/>
                </a:solidFill>
              </a:rPr>
              <a:t>&amp; π</a:t>
            </a:r>
            <a:r>
              <a:rPr lang="en-US" b="1" baseline="30000" dirty="0">
                <a:solidFill>
                  <a:srgbClr val="FF0000"/>
                </a:solidFill>
              </a:rPr>
              <a:t>−</a:t>
            </a:r>
            <a:r>
              <a:rPr lang="en-US" b="1" dirty="0" smtClean="0">
                <a:solidFill>
                  <a:srgbClr val="FF0000"/>
                </a:solidFill>
              </a:rPr>
              <a:t> shower shapes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187" y="1148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05132015522.jpg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21288" r="30556" b="30557"/>
          <a:stretch/>
        </p:blipFill>
        <p:spPr>
          <a:xfrm>
            <a:off x="1" y="499696"/>
            <a:ext cx="3815998" cy="2706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523" y="2099377"/>
            <a:ext cx="906540" cy="37042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none" lIns="36000" tIns="46800" rIns="36000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FHC cells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9187" y="2661908"/>
            <a:ext cx="726728" cy="37042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none" lIns="36000" tIns="46800" rIns="3600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MWPC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3" idx="3"/>
          </p:cNvCxnSpPr>
          <p:nvPr/>
        </p:nvCxnSpPr>
        <p:spPr>
          <a:xfrm flipV="1">
            <a:off x="2685915" y="1972639"/>
            <a:ext cx="803385" cy="874480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22026" y="1972638"/>
            <a:ext cx="634306" cy="311405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7384" y="6537322"/>
            <a:ext cx="259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http://ppd.fnal.gov/ftbf/</a:t>
            </a:r>
          </a:p>
        </p:txBody>
      </p:sp>
      <p:pic>
        <p:nvPicPr>
          <p:cNvPr id="7" name="Picture 6" descr="eclus.20151013.gif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0627" r="10544" b="5216"/>
          <a:stretch/>
        </p:blipFill>
        <p:spPr>
          <a:xfrm>
            <a:off x="3845691" y="864816"/>
            <a:ext cx="2783566" cy="230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73311" y="359332"/>
            <a:ext cx="248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Cluster energy distribution of center pixel for π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−  </a:t>
            </a:r>
            <a:r>
              <a:rPr lang="en-US" sz="1600" b="1" dirty="0" smtClean="0">
                <a:solidFill>
                  <a:srgbClr val="0000FF"/>
                </a:solidFill>
              </a:rPr>
              <a:t>beam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20870" y="338225"/>
            <a:ext cx="230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Cluster energy resolution for π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−</a:t>
            </a:r>
            <a:r>
              <a:rPr lang="en-US" sz="1600" b="1" dirty="0" smtClean="0">
                <a:solidFill>
                  <a:srgbClr val="0000FF"/>
                </a:solidFill>
              </a:rPr>
              <a:t> on central pixel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98" y="5641092"/>
            <a:ext cx="138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π</a:t>
            </a:r>
            <a:r>
              <a:rPr lang="en-US" b="1" baseline="30000" dirty="0" smtClean="0"/>
              <a:t>−   </a:t>
            </a:r>
            <a:r>
              <a:rPr lang="en-US" b="1" dirty="0" smtClean="0"/>
              <a:t>16 </a:t>
            </a:r>
            <a:r>
              <a:rPr lang="en-US" b="1" dirty="0" err="1" smtClean="0"/>
              <a:t>GeV</a:t>
            </a:r>
            <a:r>
              <a:rPr lang="en-US" b="1" dirty="0" smtClean="0"/>
              <a:t>/c</a:t>
            </a:r>
            <a:endParaRPr lang="en-US" b="1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7682731" y="5614864"/>
            <a:ext cx="13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en-US" b="1" baseline="30000" dirty="0" smtClean="0"/>
              <a:t>−</a:t>
            </a:r>
            <a:r>
              <a:rPr lang="en-US" b="1" dirty="0" smtClean="0"/>
              <a:t> 16 </a:t>
            </a:r>
            <a:r>
              <a:rPr lang="en-US" b="1" dirty="0" err="1" smtClean="0"/>
              <a:t>GeV</a:t>
            </a:r>
            <a:r>
              <a:rPr lang="en-US" b="1" dirty="0" smtClean="0"/>
              <a:t>/c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410393" y="333122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High Tower</a:t>
            </a:r>
            <a:endParaRPr lang="en-US" b="1" dirty="0"/>
          </a:p>
        </p:txBody>
      </p:sp>
      <p:cxnSp>
        <p:nvCxnSpPr>
          <p:cNvPr id="39" name="Straight Arrow Connector 38"/>
          <p:cNvCxnSpPr>
            <a:stCxn id="30" idx="1"/>
          </p:cNvCxnSpPr>
          <p:nvPr/>
        </p:nvCxnSpPr>
        <p:spPr>
          <a:xfrm flipH="1">
            <a:off x="5894331" y="3515890"/>
            <a:ext cx="516062" cy="3661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" idx="3"/>
          </p:cNvCxnSpPr>
          <p:nvPr/>
        </p:nvCxnSpPr>
        <p:spPr>
          <a:xfrm>
            <a:off x="7691513" y="3515890"/>
            <a:ext cx="347300" cy="3661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694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613955" y="854271"/>
            <a:ext cx="2520000" cy="2304000"/>
            <a:chOff x="6589995" y="816546"/>
            <a:chExt cx="2520000" cy="2304000"/>
          </a:xfrm>
        </p:grpSpPr>
        <p:grpSp>
          <p:nvGrpSpPr>
            <p:cNvPr id="25" name="Group 24"/>
            <p:cNvGrpSpPr/>
            <p:nvPr/>
          </p:nvGrpSpPr>
          <p:grpSpPr>
            <a:xfrm>
              <a:off x="6589995" y="816546"/>
              <a:ext cx="2520000" cy="2304000"/>
              <a:chOff x="6589995" y="612852"/>
              <a:chExt cx="2520000" cy="2304000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>
              <a:xfrm>
                <a:off x="6589995" y="612852"/>
                <a:ext cx="2520000" cy="2304000"/>
                <a:chOff x="5406093" y="715974"/>
                <a:chExt cx="2875346" cy="2987660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t="4361" b="2578"/>
                <a:stretch/>
              </p:blipFill>
              <p:spPr>
                <a:xfrm>
                  <a:off x="5406093" y="715974"/>
                  <a:ext cx="2875346" cy="2987660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6662040" y="1099933"/>
                  <a:ext cx="1245298" cy="6754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0" name="Rectangle 19"/>
              <p:cNvSpPr/>
              <p:nvPr/>
            </p:nvSpPr>
            <p:spPr>
              <a:xfrm>
                <a:off x="7644560" y="692712"/>
                <a:ext cx="1008742" cy="3038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6589996" y="1554635"/>
              <a:ext cx="107999" cy="17770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57211"/>
            <a:ext cx="8773488" cy="492443"/>
          </a:xfrm>
        </p:spPr>
        <p:txBody>
          <a:bodyPr lIns="0" tIns="0" rIns="0" bIns="0">
            <a:spAutoFit/>
          </a:bodyPr>
          <a:lstStyle/>
          <a:p>
            <a:r>
              <a:rPr lang="en-US" sz="3200" dirty="0" smtClean="0"/>
              <a:t>Results from Fermilab </a:t>
            </a:r>
            <a:r>
              <a:rPr lang="en-US" sz="3200" dirty="0"/>
              <a:t>Test Beam </a:t>
            </a:r>
            <a:r>
              <a:rPr lang="en-US" sz="3200" dirty="0" smtClean="0"/>
              <a:t>Facility-T1064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474" y="3339523"/>
            <a:ext cx="5153808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00" indent="-140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1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(π,</a:t>
            </a:r>
            <a:r>
              <a:rPr lang="en-US" i="1" dirty="0" err="1" smtClean="0">
                <a:solidFill>
                  <a:srgbClr val="0000FF"/>
                </a:solidFill>
              </a:rPr>
              <a:t>K</a:t>
            </a:r>
            <a:r>
              <a:rPr lang="en-US" dirty="0" err="1" smtClean="0">
                <a:solidFill>
                  <a:srgbClr val="0000FF"/>
                </a:solidFill>
              </a:rPr>
              <a:t>,</a:t>
            </a:r>
            <a:r>
              <a:rPr lang="en-US" i="1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) to 120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p </a:t>
            </a:r>
            <a:r>
              <a:rPr lang="en-US" dirty="0" smtClean="0">
                <a:solidFill>
                  <a:srgbClr val="0000FF"/>
                </a:solidFill>
              </a:rPr>
              <a:t>(resolution &lt;3% )</a:t>
            </a:r>
          </a:p>
          <a:p>
            <a:pPr marL="68400" indent="-140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Cerenkov Detector (Particle Identification)</a:t>
            </a:r>
          </a:p>
          <a:p>
            <a:pPr marL="68400" indent="-140400">
              <a:lnSpc>
                <a:spcPct val="120000"/>
              </a:lnSpc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MWPC Tracking System (Beam profile, trigger)</a:t>
            </a:r>
          </a:p>
          <a:p>
            <a:pPr marL="68400" indent="-140400">
              <a:lnSpc>
                <a:spcPct val="50000"/>
              </a:lnSpc>
              <a:spcBef>
                <a:spcPts val="600"/>
              </a:spcBef>
              <a:buFont typeface="Arial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×3 Cells (9×9 </a:t>
            </a:r>
            <a:r>
              <a:rPr lang="en-US" dirty="0" smtClean="0">
                <a:solidFill>
                  <a:srgbClr val="FF0000"/>
                </a:solidFill>
              </a:rPr>
              <a:t>pixel) </a:t>
            </a:r>
            <a:r>
              <a:rPr lang="en-US" dirty="0">
                <a:solidFill>
                  <a:srgbClr val="FF0000"/>
                </a:solidFill>
              </a:rPr>
              <a:t>were </a:t>
            </a:r>
            <a:r>
              <a:rPr lang="en-US" dirty="0" smtClean="0">
                <a:solidFill>
                  <a:srgbClr val="FF0000"/>
                </a:solidFill>
              </a:rPr>
              <a:t>used</a:t>
            </a: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Studied shower shapes of e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>
                <a:solidFill>
                  <a:srgbClr val="FF0000"/>
                </a:solidFill>
              </a:rPr>
              <a:t> &amp;</a:t>
            </a:r>
            <a:r>
              <a:rPr lang="en-US" dirty="0" smtClean="0">
                <a:solidFill>
                  <a:srgbClr val="FF0000"/>
                </a:solidFill>
              </a:rPr>
              <a:t> π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at  beam momenta : 8, 12, 16, 24 GeV/c</a:t>
            </a: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simulations shows Good agreement with data</a:t>
            </a:r>
          </a:p>
          <a:p>
            <a:pPr marL="176400" indent="-140400">
              <a:spcBef>
                <a:spcPts val="600"/>
              </a:spcBef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Shows clean separation between e</a:t>
            </a:r>
            <a:r>
              <a:rPr lang="en-US" b="1" baseline="30000" dirty="0" smtClean="0">
                <a:solidFill>
                  <a:srgbClr val="FF0000"/>
                </a:solidFill>
              </a:rPr>
              <a:t>− </a:t>
            </a:r>
            <a:r>
              <a:rPr lang="en-US" b="1" dirty="0" smtClean="0">
                <a:solidFill>
                  <a:srgbClr val="FF0000"/>
                </a:solidFill>
              </a:rPr>
              <a:t>&amp; π</a:t>
            </a:r>
            <a:r>
              <a:rPr lang="en-US" b="1" baseline="30000" dirty="0">
                <a:solidFill>
                  <a:srgbClr val="FF0000"/>
                </a:solidFill>
              </a:rPr>
              <a:t>−</a:t>
            </a:r>
            <a:r>
              <a:rPr lang="en-US" b="1" dirty="0" smtClean="0">
                <a:solidFill>
                  <a:srgbClr val="FF0000"/>
                </a:solidFill>
              </a:rPr>
              <a:t> shower shapes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9187" y="114834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05132015522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21288" r="30556" b="30557"/>
          <a:stretch/>
        </p:blipFill>
        <p:spPr>
          <a:xfrm>
            <a:off x="1" y="499696"/>
            <a:ext cx="3815998" cy="27067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523" y="2099377"/>
            <a:ext cx="906540" cy="37042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none" lIns="36000" tIns="46800" rIns="36000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FHC cells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9187" y="2661908"/>
            <a:ext cx="726728" cy="370422"/>
          </a:xfrm>
          <a:prstGeom prst="rect">
            <a:avLst/>
          </a:prstGeom>
          <a:solidFill>
            <a:schemeClr val="tx1">
              <a:alpha val="37000"/>
            </a:schemeClr>
          </a:solidFill>
        </p:spPr>
        <p:txBody>
          <a:bodyPr wrap="none" lIns="36000" tIns="46800" rIns="36000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MWPC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3" idx="3"/>
          </p:cNvCxnSpPr>
          <p:nvPr/>
        </p:nvCxnSpPr>
        <p:spPr>
          <a:xfrm flipV="1">
            <a:off x="2685915" y="1972639"/>
            <a:ext cx="803385" cy="874480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22026" y="1972638"/>
            <a:ext cx="634306" cy="311405"/>
          </a:xfrm>
          <a:prstGeom prst="straightConnector1">
            <a:avLst/>
          </a:prstGeom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7384" y="6537322"/>
            <a:ext cx="2593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http://ppd.fnal.gov/ftbf/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023480" y="3259988"/>
            <a:ext cx="3864713" cy="3396667"/>
            <a:chOff x="4969142" y="3880992"/>
            <a:chExt cx="3222338" cy="29389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6314" t="51663" r="52613" b="8359"/>
            <a:stretch/>
          </p:blipFill>
          <p:spPr>
            <a:xfrm>
              <a:off x="5305939" y="3880992"/>
              <a:ext cx="2885541" cy="281365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399100" y="6500335"/>
              <a:ext cx="1554686" cy="319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R=</a:t>
              </a:r>
              <a:r>
                <a:rPr lang="en-US" dirty="0" err="1" smtClean="0"/>
                <a:t>E</a:t>
              </a:r>
              <a:r>
                <a:rPr lang="en-US" baseline="-25000" dirty="0" err="1" smtClean="0"/>
                <a:t>HighTower</a:t>
              </a:r>
              <a:r>
                <a:rPr lang="en-US" dirty="0" smtClean="0"/>
                <a:t>/E</a:t>
              </a:r>
              <a:r>
                <a:rPr lang="en-US" baseline="-25000" dirty="0" smtClean="0"/>
                <a:t>Cluster</a:t>
              </a:r>
              <a:endParaRPr lang="en-US" baseline="-25000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4123098" y="4919267"/>
              <a:ext cx="2061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dN/dR (Normalized)</a:t>
              </a:r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5955237" y="4716084"/>
              <a:ext cx="359997" cy="0"/>
            </a:xfrm>
            <a:prstGeom prst="line">
              <a:avLst/>
            </a:prstGeom>
            <a:ln w="381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959677" y="4967116"/>
              <a:ext cx="359997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347367" y="4482528"/>
              <a:ext cx="324258" cy="559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π</a:t>
              </a:r>
              <a:r>
                <a:rPr lang="el-GR" baseline="30000" dirty="0" smtClean="0"/>
                <a:t>−</a:t>
              </a:r>
              <a:endParaRPr lang="en-US" baseline="30000" dirty="0" smtClean="0"/>
            </a:p>
            <a:p>
              <a:r>
                <a:rPr lang="en-US" dirty="0" smtClean="0"/>
                <a:t>e</a:t>
              </a:r>
              <a:r>
                <a:rPr lang="en-US" baseline="30000" dirty="0" smtClean="0"/>
                <a:t>−</a:t>
              </a:r>
              <a:endParaRPr lang="en-US" baseline="30000" dirty="0"/>
            </a:p>
          </p:txBody>
        </p:sp>
      </p:grpSp>
      <p:pic>
        <p:nvPicPr>
          <p:cNvPr id="7" name="Picture 6" descr="eclus.20151013.gif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" t="10627" r="10544" b="5216"/>
          <a:stretch/>
        </p:blipFill>
        <p:spPr>
          <a:xfrm>
            <a:off x="3845691" y="864816"/>
            <a:ext cx="2783566" cy="230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73311" y="359332"/>
            <a:ext cx="248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Cluster energy distribution of center pixel for π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−  </a:t>
            </a:r>
            <a:r>
              <a:rPr lang="en-US" sz="1600" b="1" dirty="0" smtClean="0">
                <a:solidFill>
                  <a:srgbClr val="0000FF"/>
                </a:solidFill>
              </a:rPr>
              <a:t>beam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20870" y="338225"/>
            <a:ext cx="230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Cluster energy resolution for π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−</a:t>
            </a:r>
            <a:r>
              <a:rPr lang="en-US" sz="1600" b="1" dirty="0" smtClean="0">
                <a:solidFill>
                  <a:srgbClr val="0000FF"/>
                </a:solidFill>
              </a:rPr>
              <a:t> on central pixel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87411" y="6537984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3168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7807</TotalTime>
  <Words>1574</Words>
  <Application>Microsoft Macintosh PowerPoint</Application>
  <PresentationFormat>On-screen Show (4:3)</PresentationFormat>
  <Paragraphs>259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R&amp;D Studies of a Lead-Scintillating Fiber Calorimeter as a STAR Forward Detector</vt:lpstr>
      <vt:lpstr>Physics Motivations</vt:lpstr>
      <vt:lpstr>Physics Motivations</vt:lpstr>
      <vt:lpstr>Physics Motivations</vt:lpstr>
      <vt:lpstr>Physics Motivations</vt:lpstr>
      <vt:lpstr>Goals of R&amp;D project</vt:lpstr>
      <vt:lpstr>Pixelizing AGS-E864 cells</vt:lpstr>
      <vt:lpstr>Results from Fermilab Test Beam Facility-T1064</vt:lpstr>
      <vt:lpstr>Results from Fermilab Test Beam Facility-T1064</vt:lpstr>
      <vt:lpstr>2014 Prototype at STAR</vt:lpstr>
      <vt:lpstr>Calibration – Relative calibration of pixel</vt:lpstr>
      <vt:lpstr>Calibration – Relative calibration of pixel</vt:lpstr>
      <vt:lpstr>Data vs. Simulation</vt:lpstr>
      <vt:lpstr>Data vs. Simulation</vt:lpstr>
      <vt:lpstr>Lambda reconstruction - Ongoing</vt:lpstr>
      <vt:lpstr>Conclusions</vt:lpstr>
      <vt:lpstr>Conclusions</vt:lpstr>
      <vt:lpstr>Conclusions</vt:lpstr>
      <vt:lpstr>Conclusions</vt:lpstr>
      <vt:lpstr>Outlook :Proposed Annular Geometry at STAR</vt:lpstr>
      <vt:lpstr>Backup</vt:lpstr>
      <vt:lpstr>The AGS-E864 lead-scintillating ﬁber hadronic calorimeter</vt:lpstr>
      <vt:lpstr>Calibration – Energy Dependence</vt:lpstr>
      <vt:lpstr>Long range near side rapidity correlation</vt:lpstr>
      <vt:lpstr>Forward jets in asymmetric HI collisions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Prashanth Shanmuganathan</dc:creator>
  <cp:lastModifiedBy>Prashanth Shanmuganathan</cp:lastModifiedBy>
  <cp:revision>374</cp:revision>
  <dcterms:created xsi:type="dcterms:W3CDTF">2015-09-14T14:30:59Z</dcterms:created>
  <dcterms:modified xsi:type="dcterms:W3CDTF">2015-10-26T21:22:50Z</dcterms:modified>
</cp:coreProperties>
</file>