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algn="r"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r"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r"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r"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r"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11712" userDrawn="1">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ke-Caroline Aschenauer" initials="EA" lastIdx="2" clrIdx="0">
    <p:extLst>
      <p:ext uri="{19B8F6BF-5375-455C-9EA6-DF929625EA0E}">
        <p15:presenceInfo xmlns:p15="http://schemas.microsoft.com/office/powerpoint/2012/main" userId="Elke-Caroline Aschen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6CB"/>
    <a:srgbClr val="473757"/>
    <a:srgbClr val="E4D8C0"/>
    <a:srgbClr val="3929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7471" autoAdjust="0"/>
    <p:restoredTop sz="90955" autoAdjust="0"/>
  </p:normalViewPr>
  <p:slideViewPr>
    <p:cSldViewPr showGuides="1">
      <p:cViewPr varScale="1">
        <p:scale>
          <a:sx n="24" d="100"/>
          <a:sy n="24" d="100"/>
        </p:scale>
        <p:origin x="2400" y="90"/>
      </p:cViewPr>
      <p:guideLst>
        <p:guide orient="horz" pos="117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08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48DF0C-D686-4A79-8430-79933A434DD2}" type="datetimeFigureOut">
              <a:rPr lang="en-US" smtClean="0"/>
              <a:t>10/5/2021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E24DE1A-B4C7-4CE2-AB75-E5933EF397E5}" type="slidenum">
              <a:rPr lang="en-US" smtClean="0"/>
              <a:t>‹#›</a:t>
            </a:fld>
            <a:endParaRPr lang="en-US"/>
          </a:p>
        </p:txBody>
      </p:sp>
    </p:spTree>
    <p:extLst>
      <p:ext uri="{BB962C8B-B14F-4D97-AF65-F5344CB8AC3E}">
        <p14:creationId xmlns:p14="http://schemas.microsoft.com/office/powerpoint/2010/main" val="239370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4DE1A-B4C7-4CE2-AB75-E5933EF397E5}" type="slidenum">
              <a:rPr lang="en-US" smtClean="0"/>
              <a:t>1</a:t>
            </a:fld>
            <a:endParaRPr lang="en-US"/>
          </a:p>
        </p:txBody>
      </p:sp>
    </p:spTree>
    <p:extLst>
      <p:ext uri="{BB962C8B-B14F-4D97-AF65-F5344CB8AC3E}">
        <p14:creationId xmlns:p14="http://schemas.microsoft.com/office/powerpoint/2010/main" val="72007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954E8-591C-0B49-A997-BB45DDB8D0C4}" type="slidenum">
              <a:rPr lang="en-US"/>
              <a:pPr/>
              <a:t>‹#›</a:t>
            </a:fld>
            <a:endParaRPr lang="en-US"/>
          </a:p>
        </p:txBody>
      </p:sp>
    </p:spTree>
    <p:extLst>
      <p:ext uri="{BB962C8B-B14F-4D97-AF65-F5344CB8AC3E}">
        <p14:creationId xmlns:p14="http://schemas.microsoft.com/office/powerpoint/2010/main" val="109896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19449A-2881-C846-B10A-D6138D43931F}" type="slidenum">
              <a:rPr lang="en-US"/>
              <a:pPr/>
              <a:t>‹#›</a:t>
            </a:fld>
            <a:endParaRPr lang="en-US"/>
          </a:p>
        </p:txBody>
      </p:sp>
    </p:spTree>
    <p:extLst>
      <p:ext uri="{BB962C8B-B14F-4D97-AF65-F5344CB8AC3E}">
        <p14:creationId xmlns:p14="http://schemas.microsoft.com/office/powerpoint/2010/main" val="177324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2D45D7-E0F1-E84C-8520-27172B694E22}" type="slidenum">
              <a:rPr lang="en-US"/>
              <a:pPr/>
              <a:t>‹#›</a:t>
            </a:fld>
            <a:endParaRPr lang="en-US"/>
          </a:p>
        </p:txBody>
      </p:sp>
    </p:spTree>
    <p:extLst>
      <p:ext uri="{BB962C8B-B14F-4D97-AF65-F5344CB8AC3E}">
        <p14:creationId xmlns:p14="http://schemas.microsoft.com/office/powerpoint/2010/main" val="243824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8C0082-A0D0-C34D-909F-40C29CD8DFD3}" type="slidenum">
              <a:rPr lang="en-US"/>
              <a:pPr/>
              <a:t>‹#›</a:t>
            </a:fld>
            <a:endParaRPr lang="en-US"/>
          </a:p>
        </p:txBody>
      </p:sp>
    </p:spTree>
    <p:extLst>
      <p:ext uri="{BB962C8B-B14F-4D97-AF65-F5344CB8AC3E}">
        <p14:creationId xmlns:p14="http://schemas.microsoft.com/office/powerpoint/2010/main" val="312570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B3A95-F63D-B444-9DF8-F01EE4BE93DF}" type="slidenum">
              <a:rPr lang="en-US"/>
              <a:pPr/>
              <a:t>‹#›</a:t>
            </a:fld>
            <a:endParaRPr lang="en-US"/>
          </a:p>
        </p:txBody>
      </p:sp>
    </p:spTree>
    <p:extLst>
      <p:ext uri="{BB962C8B-B14F-4D97-AF65-F5344CB8AC3E}">
        <p14:creationId xmlns:p14="http://schemas.microsoft.com/office/powerpoint/2010/main" val="414406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5FCE0E-2349-5842-9A0A-98E9F108293D}" type="slidenum">
              <a:rPr lang="en-US"/>
              <a:pPr/>
              <a:t>‹#›</a:t>
            </a:fld>
            <a:endParaRPr lang="en-US"/>
          </a:p>
        </p:txBody>
      </p:sp>
    </p:spTree>
    <p:extLst>
      <p:ext uri="{BB962C8B-B14F-4D97-AF65-F5344CB8AC3E}">
        <p14:creationId xmlns:p14="http://schemas.microsoft.com/office/powerpoint/2010/main" val="273131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DB113F-DA8C-E744-B4D5-C2925EF2490F}" type="slidenum">
              <a:rPr lang="en-US"/>
              <a:pPr/>
              <a:t>‹#›</a:t>
            </a:fld>
            <a:endParaRPr lang="en-US"/>
          </a:p>
        </p:txBody>
      </p:sp>
    </p:spTree>
    <p:extLst>
      <p:ext uri="{BB962C8B-B14F-4D97-AF65-F5344CB8AC3E}">
        <p14:creationId xmlns:p14="http://schemas.microsoft.com/office/powerpoint/2010/main" val="117351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85DE4A-CB9E-864D-A8C8-423EDB3290AD}" type="slidenum">
              <a:rPr lang="en-US"/>
              <a:pPr/>
              <a:t>‹#›</a:t>
            </a:fld>
            <a:endParaRPr lang="en-US"/>
          </a:p>
        </p:txBody>
      </p:sp>
    </p:spTree>
    <p:extLst>
      <p:ext uri="{BB962C8B-B14F-4D97-AF65-F5344CB8AC3E}">
        <p14:creationId xmlns:p14="http://schemas.microsoft.com/office/powerpoint/2010/main" val="160404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408869-6A3C-6E47-AA6E-6F0C8DF0434C}" type="slidenum">
              <a:rPr lang="en-US"/>
              <a:pPr/>
              <a:t>‹#›</a:t>
            </a:fld>
            <a:endParaRPr lang="en-US"/>
          </a:p>
        </p:txBody>
      </p:sp>
    </p:spTree>
    <p:extLst>
      <p:ext uri="{BB962C8B-B14F-4D97-AF65-F5344CB8AC3E}">
        <p14:creationId xmlns:p14="http://schemas.microsoft.com/office/powerpoint/2010/main" val="319642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E75A1E-CEAB-2B46-9BA6-826AD33AFC0D}" type="slidenum">
              <a:rPr lang="en-US"/>
              <a:pPr/>
              <a:t>‹#›</a:t>
            </a:fld>
            <a:endParaRPr lang="en-US"/>
          </a:p>
        </p:txBody>
      </p:sp>
    </p:spTree>
    <p:extLst>
      <p:ext uri="{BB962C8B-B14F-4D97-AF65-F5344CB8AC3E}">
        <p14:creationId xmlns:p14="http://schemas.microsoft.com/office/powerpoint/2010/main" val="357753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D83A89-0594-DC4C-B6BB-087ACF0FEBFE}" type="slidenum">
              <a:rPr lang="en-US"/>
              <a:pPr/>
              <a:t>‹#›</a:t>
            </a:fld>
            <a:endParaRPr lang="en-US"/>
          </a:p>
        </p:txBody>
      </p:sp>
    </p:spTree>
    <p:extLst>
      <p:ext uri="{BB962C8B-B14F-4D97-AF65-F5344CB8AC3E}">
        <p14:creationId xmlns:p14="http://schemas.microsoft.com/office/powerpoint/2010/main" val="392212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925763"/>
            <a:ext cx="37306250" cy="5486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75" y="9509125"/>
            <a:ext cx="37306250" cy="197516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9992638"/>
            <a:ext cx="9144000" cy="21939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8912" tIns="219456" rIns="438912" bIns="219456" numCol="1" anchor="t" anchorCtr="0" compatLnSpc="1">
            <a:prstTxWarp prst="textNoShape">
              <a:avLst/>
            </a:prstTxWarp>
          </a:bodyPr>
          <a:lstStyle>
            <a:lvl1pPr algn="l" defTabSz="4389438">
              <a:defRPr sz="6700"/>
            </a:lvl1pPr>
          </a:lstStyle>
          <a:p>
            <a:endParaRPr lang="en-US"/>
          </a:p>
        </p:txBody>
      </p:sp>
      <p:sp>
        <p:nvSpPr>
          <p:cNvPr id="1029" name="Rectangle 5"/>
          <p:cNvSpPr>
            <a:spLocks noGrp="1" noChangeArrowheads="1"/>
          </p:cNvSpPr>
          <p:nvPr>
            <p:ph type="ftr" sz="quarter" idx="3"/>
          </p:nvPr>
        </p:nvSpPr>
        <p:spPr bwMode="auto">
          <a:xfrm>
            <a:off x="14995525" y="29992638"/>
            <a:ext cx="13900150" cy="21939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p>
        </p:txBody>
      </p:sp>
      <p:sp>
        <p:nvSpPr>
          <p:cNvPr id="1030" name="Rectangle 6"/>
          <p:cNvSpPr>
            <a:spLocks noGrp="1" noChangeArrowheads="1"/>
          </p:cNvSpPr>
          <p:nvPr>
            <p:ph type="sldNum" sz="quarter" idx="4"/>
          </p:nvPr>
        </p:nvSpPr>
        <p:spPr bwMode="auto">
          <a:xfrm>
            <a:off x="31454725" y="29992638"/>
            <a:ext cx="9144000" cy="21939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vl1pPr>
          </a:lstStyle>
          <a:p>
            <a:fld id="{874961DD-B2EB-9140-94E1-30F63A170B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1" fontAlgn="base" hangingPunct="1">
        <a:spcBef>
          <a:spcPct val="0"/>
        </a:spcBef>
        <a:spcAft>
          <a:spcPct val="0"/>
        </a:spcAft>
        <a:defRPr sz="21100">
          <a:solidFill>
            <a:schemeClr val="tx2"/>
          </a:solidFill>
          <a:latin typeface="+mj-lt"/>
          <a:ea typeface="+mj-ea"/>
          <a:cs typeface="+mj-cs"/>
        </a:defRPr>
      </a:lvl1pPr>
      <a:lvl2pPr algn="ctr" defTabSz="4389438" rtl="0" eaLnBrk="1" fontAlgn="base" hangingPunct="1">
        <a:spcBef>
          <a:spcPct val="0"/>
        </a:spcBef>
        <a:spcAft>
          <a:spcPct val="0"/>
        </a:spcAft>
        <a:defRPr sz="21100">
          <a:solidFill>
            <a:schemeClr val="tx2"/>
          </a:solidFill>
          <a:latin typeface="Times" charset="0"/>
          <a:ea typeface="ＭＳ Ｐゴシック" charset="0"/>
        </a:defRPr>
      </a:lvl2pPr>
      <a:lvl3pPr algn="ctr" defTabSz="4389438" rtl="0" eaLnBrk="1" fontAlgn="base" hangingPunct="1">
        <a:spcBef>
          <a:spcPct val="0"/>
        </a:spcBef>
        <a:spcAft>
          <a:spcPct val="0"/>
        </a:spcAft>
        <a:defRPr sz="21100">
          <a:solidFill>
            <a:schemeClr val="tx2"/>
          </a:solidFill>
          <a:latin typeface="Times" charset="0"/>
          <a:ea typeface="ＭＳ Ｐゴシック" charset="0"/>
        </a:defRPr>
      </a:lvl3pPr>
      <a:lvl4pPr algn="ctr" defTabSz="4389438" rtl="0" eaLnBrk="1" fontAlgn="base" hangingPunct="1">
        <a:spcBef>
          <a:spcPct val="0"/>
        </a:spcBef>
        <a:spcAft>
          <a:spcPct val="0"/>
        </a:spcAft>
        <a:defRPr sz="21100">
          <a:solidFill>
            <a:schemeClr val="tx2"/>
          </a:solidFill>
          <a:latin typeface="Times" charset="0"/>
          <a:ea typeface="ＭＳ Ｐゴシック" charset="0"/>
        </a:defRPr>
      </a:lvl4pPr>
      <a:lvl5pPr algn="ctr" defTabSz="4389438" rtl="0" eaLnBrk="1" fontAlgn="base" hangingPunct="1">
        <a:spcBef>
          <a:spcPct val="0"/>
        </a:spcBef>
        <a:spcAft>
          <a:spcPct val="0"/>
        </a:spcAft>
        <a:defRPr sz="21100">
          <a:solidFill>
            <a:schemeClr val="tx2"/>
          </a:solidFill>
          <a:latin typeface="Times" charset="0"/>
          <a:ea typeface="ＭＳ Ｐゴシック" charset="0"/>
        </a:defRPr>
      </a:lvl5pPr>
      <a:lvl6pPr marL="457200" algn="ctr" defTabSz="4389438" rtl="0" eaLnBrk="1" fontAlgn="base" hangingPunct="1">
        <a:spcBef>
          <a:spcPct val="0"/>
        </a:spcBef>
        <a:spcAft>
          <a:spcPct val="0"/>
        </a:spcAft>
        <a:defRPr sz="21100">
          <a:solidFill>
            <a:schemeClr val="tx2"/>
          </a:solidFill>
          <a:latin typeface="Times" charset="0"/>
          <a:ea typeface="ＭＳ Ｐゴシック" charset="0"/>
        </a:defRPr>
      </a:lvl6pPr>
      <a:lvl7pPr marL="914400" algn="ctr" defTabSz="4389438" rtl="0" eaLnBrk="1" fontAlgn="base" hangingPunct="1">
        <a:spcBef>
          <a:spcPct val="0"/>
        </a:spcBef>
        <a:spcAft>
          <a:spcPct val="0"/>
        </a:spcAft>
        <a:defRPr sz="21100">
          <a:solidFill>
            <a:schemeClr val="tx2"/>
          </a:solidFill>
          <a:latin typeface="Times" charset="0"/>
          <a:ea typeface="ＭＳ Ｐゴシック" charset="0"/>
        </a:defRPr>
      </a:lvl7pPr>
      <a:lvl8pPr marL="1371600" algn="ctr" defTabSz="4389438" rtl="0" eaLnBrk="1" fontAlgn="base" hangingPunct="1">
        <a:spcBef>
          <a:spcPct val="0"/>
        </a:spcBef>
        <a:spcAft>
          <a:spcPct val="0"/>
        </a:spcAft>
        <a:defRPr sz="21100">
          <a:solidFill>
            <a:schemeClr val="tx2"/>
          </a:solidFill>
          <a:latin typeface="Times" charset="0"/>
          <a:ea typeface="ＭＳ Ｐゴシック" charset="0"/>
        </a:defRPr>
      </a:lvl8pPr>
      <a:lvl9pPr marL="1828800" algn="ctr" defTabSz="4389438" rtl="0" eaLnBrk="1" fontAlgn="base" hangingPunct="1">
        <a:spcBef>
          <a:spcPct val="0"/>
        </a:spcBef>
        <a:spcAft>
          <a:spcPct val="0"/>
        </a:spcAft>
        <a:defRPr sz="21100">
          <a:solidFill>
            <a:schemeClr val="tx2"/>
          </a:solidFill>
          <a:latin typeface="Times" charset="0"/>
          <a:ea typeface="ＭＳ Ｐゴシック" charset="0"/>
        </a:defRPr>
      </a:lvl9pPr>
    </p:titleStyle>
    <p:bodyStyle>
      <a:lvl1pPr marL="1646238" indent="-1646238" algn="l" defTabSz="4389438" rtl="0" eaLnBrk="1" fontAlgn="base" hangingPunct="1">
        <a:spcBef>
          <a:spcPct val="20000"/>
        </a:spcBef>
        <a:spcAft>
          <a:spcPct val="0"/>
        </a:spcAft>
        <a:buChar char="•"/>
        <a:defRPr sz="15400">
          <a:solidFill>
            <a:schemeClr val="tx1"/>
          </a:solidFill>
          <a:latin typeface="+mn-lt"/>
          <a:ea typeface="+mn-ea"/>
          <a:cs typeface="+mn-cs"/>
        </a:defRPr>
      </a:lvl1pPr>
      <a:lvl2pPr marL="3565525" indent="-1371600" algn="l" defTabSz="4389438" rtl="0" eaLnBrk="1" fontAlgn="base" hangingPunct="1">
        <a:spcBef>
          <a:spcPct val="20000"/>
        </a:spcBef>
        <a:spcAft>
          <a:spcPct val="0"/>
        </a:spcAft>
        <a:buChar char="–"/>
        <a:defRPr sz="13400">
          <a:solidFill>
            <a:schemeClr val="tx1"/>
          </a:solidFill>
          <a:latin typeface="+mn-lt"/>
          <a:ea typeface="+mn-ea"/>
        </a:defRPr>
      </a:lvl2pPr>
      <a:lvl3pPr marL="5486400" indent="-1096963" algn="l" defTabSz="4389438" rtl="0" eaLnBrk="1" fontAlgn="base" hangingPunct="1">
        <a:spcBef>
          <a:spcPct val="20000"/>
        </a:spcBef>
        <a:spcAft>
          <a:spcPct val="0"/>
        </a:spcAft>
        <a:buChar char="•"/>
        <a:defRPr sz="11500">
          <a:solidFill>
            <a:schemeClr val="tx1"/>
          </a:solidFill>
          <a:latin typeface="+mn-lt"/>
          <a:ea typeface="+mn-ea"/>
        </a:defRPr>
      </a:lvl3pPr>
      <a:lvl4pPr marL="7680325" indent="-1096963" algn="l" defTabSz="4389438" rtl="0" eaLnBrk="1" fontAlgn="base" hangingPunct="1">
        <a:spcBef>
          <a:spcPct val="20000"/>
        </a:spcBef>
        <a:spcAft>
          <a:spcPct val="0"/>
        </a:spcAft>
        <a:buChar char="–"/>
        <a:defRPr sz="9600">
          <a:solidFill>
            <a:schemeClr val="tx1"/>
          </a:solidFill>
          <a:latin typeface="+mn-lt"/>
          <a:ea typeface="+mn-ea"/>
        </a:defRPr>
      </a:lvl4pPr>
      <a:lvl5pPr marL="9875838" indent="-1096963" algn="l" defTabSz="4389438" rtl="0" eaLnBrk="1" fontAlgn="base" hangingPunct="1">
        <a:spcBef>
          <a:spcPct val="20000"/>
        </a:spcBef>
        <a:spcAft>
          <a:spcPct val="0"/>
        </a:spcAft>
        <a:buChar char="»"/>
        <a:defRPr sz="9600">
          <a:solidFill>
            <a:schemeClr val="tx1"/>
          </a:solidFill>
          <a:latin typeface="+mn-lt"/>
          <a:ea typeface="+mn-ea"/>
        </a:defRPr>
      </a:lvl5pPr>
      <a:lvl6pPr marL="10333038" indent="-1096963" algn="l" defTabSz="4389438" rtl="0" eaLnBrk="1" fontAlgn="base" hangingPunct="1">
        <a:spcBef>
          <a:spcPct val="20000"/>
        </a:spcBef>
        <a:spcAft>
          <a:spcPct val="0"/>
        </a:spcAft>
        <a:buChar char="»"/>
        <a:defRPr sz="9600">
          <a:solidFill>
            <a:schemeClr val="tx1"/>
          </a:solidFill>
          <a:latin typeface="+mn-lt"/>
          <a:ea typeface="+mn-ea"/>
        </a:defRPr>
      </a:lvl6pPr>
      <a:lvl7pPr marL="10790238" indent="-1096963" algn="l" defTabSz="4389438" rtl="0" eaLnBrk="1" fontAlgn="base" hangingPunct="1">
        <a:spcBef>
          <a:spcPct val="20000"/>
        </a:spcBef>
        <a:spcAft>
          <a:spcPct val="0"/>
        </a:spcAft>
        <a:buChar char="»"/>
        <a:defRPr sz="9600">
          <a:solidFill>
            <a:schemeClr val="tx1"/>
          </a:solidFill>
          <a:latin typeface="+mn-lt"/>
          <a:ea typeface="+mn-ea"/>
        </a:defRPr>
      </a:lvl7pPr>
      <a:lvl8pPr marL="11247438" indent="-1096963" algn="l" defTabSz="4389438" rtl="0" eaLnBrk="1" fontAlgn="base" hangingPunct="1">
        <a:spcBef>
          <a:spcPct val="20000"/>
        </a:spcBef>
        <a:spcAft>
          <a:spcPct val="0"/>
        </a:spcAft>
        <a:buChar char="»"/>
        <a:defRPr sz="9600">
          <a:solidFill>
            <a:schemeClr val="tx1"/>
          </a:solidFill>
          <a:latin typeface="+mn-lt"/>
          <a:ea typeface="+mn-ea"/>
        </a:defRPr>
      </a:lvl8pPr>
      <a:lvl9pPr marL="11704638" indent="-1096963" algn="l" defTabSz="4389438" rtl="0" eaLnBrk="1" fontAlgn="base" hangingPunct="1">
        <a:spcBef>
          <a:spcPct val="20000"/>
        </a:spcBef>
        <a:spcAft>
          <a:spcPct val="0"/>
        </a:spcAft>
        <a:buChar char="»"/>
        <a:defRPr sz="9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66058"/>
            <a:ext cx="44196000" cy="34475058"/>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2051" name="Rectangle 3"/>
          <p:cNvSpPr>
            <a:spLocks noChangeArrowheads="1"/>
          </p:cNvSpPr>
          <p:nvPr/>
        </p:nvSpPr>
        <p:spPr bwMode="auto">
          <a:xfrm>
            <a:off x="464343" y="4572000"/>
            <a:ext cx="42962513" cy="269668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          </a:t>
            </a:r>
          </a:p>
        </p:txBody>
      </p:sp>
      <p:pic>
        <p:nvPicPr>
          <p:cNvPr id="2052" name="Picture 4" descr="4x3_ACU Interlock 3-D#9DF43.eps                                00089D59Creative Services              C3A91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4927600" cy="3425825"/>
          </a:xfrm>
          <a:prstGeom prst="rect">
            <a:avLst/>
          </a:prstGeom>
          <a:noFill/>
          <a:extLst>
            <a:ext uri="{909E8E84-426E-40dd-AFC4-6F175D3DCCD1}">
              <a14:hiddenFill xmlns="" xmlns:a14="http://schemas.microsoft.com/office/drawing/2010/main">
                <a:solidFill>
                  <a:srgbClr val="FFFFFF"/>
                </a:solidFill>
              </a14:hiddenFill>
            </a:ext>
          </a:extLst>
        </p:spPr>
      </p:pic>
      <p:sp>
        <p:nvSpPr>
          <p:cNvPr id="2053" name="Rectangle 5"/>
          <p:cNvSpPr>
            <a:spLocks noChangeArrowheads="1"/>
          </p:cNvSpPr>
          <p:nvPr/>
        </p:nvSpPr>
        <p:spPr bwMode="auto">
          <a:xfrm>
            <a:off x="969806" y="4855766"/>
            <a:ext cx="10055225"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4" name="Rectangle 6"/>
          <p:cNvSpPr>
            <a:spLocks noChangeArrowheads="1"/>
          </p:cNvSpPr>
          <p:nvPr/>
        </p:nvSpPr>
        <p:spPr bwMode="auto">
          <a:xfrm>
            <a:off x="965131" y="5771512"/>
            <a:ext cx="10055225" cy="25374600"/>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2055" name="Picture 7" descr="ACU Text_White_C Stack.eps                                     0009DED3Creative Services              C3A91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3800" y="684213"/>
            <a:ext cx="5000625" cy="2279650"/>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8392716" y="484490"/>
            <a:ext cx="26869231" cy="3427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r>
              <a:rPr lang="en-US" sz="8800" dirty="0">
                <a:solidFill>
                  <a:schemeClr val="bg1"/>
                </a:solidFill>
                <a:latin typeface="+mj-lt"/>
              </a:rPr>
              <a:t>Assessing the Performance of the STAR Forward Calorimeter System</a:t>
            </a:r>
          </a:p>
          <a:p>
            <a:pPr algn="ctr">
              <a:lnSpc>
                <a:spcPct val="70000"/>
              </a:lnSpc>
              <a:spcBef>
                <a:spcPct val="50000"/>
              </a:spcBef>
            </a:pPr>
            <a:r>
              <a:rPr lang="en-US" sz="6000" dirty="0">
                <a:solidFill>
                  <a:schemeClr val="bg1"/>
                </a:solidFill>
                <a:latin typeface="+mj-lt"/>
              </a:rPr>
              <a:t>Noah Mitchell of Abilene Christian University for the STAR Collaboration</a:t>
            </a:r>
          </a:p>
        </p:txBody>
      </p:sp>
      <p:sp>
        <p:nvSpPr>
          <p:cNvPr id="2057" name="Text Box 9"/>
          <p:cNvSpPr txBox="1">
            <a:spLocks noChangeArrowheads="1"/>
          </p:cNvSpPr>
          <p:nvPr/>
        </p:nvSpPr>
        <p:spPr bwMode="auto">
          <a:xfrm>
            <a:off x="987269" y="4855766"/>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The STAR Experiment</a:t>
            </a:r>
          </a:p>
        </p:txBody>
      </p:sp>
      <p:sp>
        <p:nvSpPr>
          <p:cNvPr id="2058" name="Text Box 10"/>
          <p:cNvSpPr txBox="1">
            <a:spLocks noChangeArrowheads="1"/>
          </p:cNvSpPr>
          <p:nvPr/>
        </p:nvSpPr>
        <p:spPr bwMode="auto">
          <a:xfrm>
            <a:off x="10510838" y="31699200"/>
            <a:ext cx="22852062"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5400" dirty="0">
                <a:solidFill>
                  <a:schemeClr val="bg1"/>
                </a:solidFill>
                <a:latin typeface="Warnock Pro Bold" charset="0"/>
              </a:rPr>
              <a:t>DEPARTMENT OF ENGINEERING AND PHYSICS</a:t>
            </a:r>
          </a:p>
        </p:txBody>
      </p:sp>
      <p:sp>
        <p:nvSpPr>
          <p:cNvPr id="2061" name="Text Box 13"/>
          <p:cNvSpPr txBox="1">
            <a:spLocks noChangeArrowheads="1"/>
          </p:cNvSpPr>
          <p:nvPr/>
        </p:nvSpPr>
        <p:spPr bwMode="auto">
          <a:xfrm>
            <a:off x="38023800" y="3276600"/>
            <a:ext cx="533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a:solidFill>
                  <a:schemeClr val="bg1"/>
                </a:solidFill>
                <a:latin typeface="Warnock Pro SmBd Ital" charset="0"/>
              </a:rPr>
              <a:t>www.acu.edu</a:t>
            </a:r>
          </a:p>
        </p:txBody>
      </p:sp>
      <p:sp>
        <p:nvSpPr>
          <p:cNvPr id="21" name="Rectangle 5"/>
          <p:cNvSpPr>
            <a:spLocks noChangeArrowheads="1"/>
          </p:cNvSpPr>
          <p:nvPr/>
        </p:nvSpPr>
        <p:spPr bwMode="auto">
          <a:xfrm>
            <a:off x="32754478" y="26891638"/>
            <a:ext cx="10055225"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Rectangle 6"/>
          <p:cNvSpPr>
            <a:spLocks noChangeArrowheads="1"/>
          </p:cNvSpPr>
          <p:nvPr/>
        </p:nvSpPr>
        <p:spPr bwMode="auto">
          <a:xfrm>
            <a:off x="32754478" y="27806037"/>
            <a:ext cx="10055225" cy="3361587"/>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9"/>
          <p:cNvSpPr txBox="1">
            <a:spLocks noChangeArrowheads="1"/>
          </p:cNvSpPr>
          <p:nvPr/>
        </p:nvSpPr>
        <p:spPr bwMode="auto">
          <a:xfrm>
            <a:off x="32754478" y="26891638"/>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Acknowledgements</a:t>
            </a:r>
          </a:p>
        </p:txBody>
      </p:sp>
      <p:sp>
        <p:nvSpPr>
          <p:cNvPr id="25" name="Rectangle 6">
            <a:extLst>
              <a:ext uri="{FF2B5EF4-FFF2-40B4-BE49-F238E27FC236}">
                <a16:creationId xmlns:a16="http://schemas.microsoft.com/office/drawing/2014/main" id="{F6033575-6272-4B96-8043-DF423EE27643}"/>
              </a:ext>
            </a:extLst>
          </p:cNvPr>
          <p:cNvSpPr>
            <a:spLocks noChangeArrowheads="1"/>
          </p:cNvSpPr>
          <p:nvPr/>
        </p:nvSpPr>
        <p:spPr bwMode="auto">
          <a:xfrm>
            <a:off x="11402249" y="19126200"/>
            <a:ext cx="20768829" cy="12084763"/>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8" name="Rectangle 6">
            <a:extLst>
              <a:ext uri="{FF2B5EF4-FFF2-40B4-BE49-F238E27FC236}">
                <a16:creationId xmlns:a16="http://schemas.microsoft.com/office/drawing/2014/main" id="{C67697CC-2073-4B1B-963C-86F16F329410}"/>
              </a:ext>
            </a:extLst>
          </p:cNvPr>
          <p:cNvSpPr>
            <a:spLocks noChangeArrowheads="1"/>
          </p:cNvSpPr>
          <p:nvPr/>
        </p:nvSpPr>
        <p:spPr bwMode="auto">
          <a:xfrm>
            <a:off x="22038021" y="5762665"/>
            <a:ext cx="10123821" cy="12887324"/>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9" name="Rectangle 5">
            <a:extLst>
              <a:ext uri="{FF2B5EF4-FFF2-40B4-BE49-F238E27FC236}">
                <a16:creationId xmlns:a16="http://schemas.microsoft.com/office/drawing/2014/main" id="{1B4A1CD2-B54D-4654-B8C9-3809B4BF3B39}"/>
              </a:ext>
            </a:extLst>
          </p:cNvPr>
          <p:cNvSpPr>
            <a:spLocks noChangeArrowheads="1"/>
          </p:cNvSpPr>
          <p:nvPr/>
        </p:nvSpPr>
        <p:spPr bwMode="auto">
          <a:xfrm>
            <a:off x="22040110" y="4843802"/>
            <a:ext cx="10137446" cy="919718"/>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Text Box 9">
            <a:extLst>
              <a:ext uri="{FF2B5EF4-FFF2-40B4-BE49-F238E27FC236}">
                <a16:creationId xmlns:a16="http://schemas.microsoft.com/office/drawing/2014/main" id="{1DB56D20-C2F4-4A05-96D5-726D3E33DB74}"/>
              </a:ext>
            </a:extLst>
          </p:cNvPr>
          <p:cNvSpPr txBox="1">
            <a:spLocks noChangeArrowheads="1"/>
          </p:cNvSpPr>
          <p:nvPr/>
        </p:nvSpPr>
        <p:spPr bwMode="auto">
          <a:xfrm>
            <a:off x="22049099" y="4843802"/>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endParaRPr lang="en-US" sz="4800" b="1" dirty="0">
              <a:solidFill>
                <a:schemeClr val="bg1"/>
              </a:solidFill>
              <a:latin typeface="+mj-lt"/>
            </a:endParaRPr>
          </a:p>
        </p:txBody>
      </p:sp>
      <p:sp>
        <p:nvSpPr>
          <p:cNvPr id="4" name="TextBox 3">
            <a:extLst>
              <a:ext uri="{FF2B5EF4-FFF2-40B4-BE49-F238E27FC236}">
                <a16:creationId xmlns:a16="http://schemas.microsoft.com/office/drawing/2014/main" id="{E9FA1A77-C402-4044-9A5C-E7E7E985782B}"/>
              </a:ext>
            </a:extLst>
          </p:cNvPr>
          <p:cNvSpPr txBox="1"/>
          <p:nvPr/>
        </p:nvSpPr>
        <p:spPr>
          <a:xfrm flipH="1">
            <a:off x="1143000" y="5867400"/>
            <a:ext cx="9648338" cy="7478970"/>
          </a:xfrm>
          <a:prstGeom prst="rect">
            <a:avLst/>
          </a:prstGeom>
          <a:noFill/>
        </p:spPr>
        <p:txBody>
          <a:bodyPr wrap="square" rtlCol="0">
            <a:spAutoFit/>
          </a:bodyPr>
          <a:lstStyle/>
          <a:p>
            <a:pPr algn="just"/>
            <a:r>
              <a:rPr lang="en-US" sz="4000" dirty="0"/>
              <a:t>The STAR Experiment at RHIC focusses on studying nuclear matter and nuclear structure through the collisions of heavy ions and spin-polarized protons. One region of interest are effects due the transverse momentum structure of </a:t>
            </a:r>
            <a:r>
              <a:rPr lang="en-US" sz="4000" dirty="0" err="1"/>
              <a:t>partons</a:t>
            </a:r>
            <a:r>
              <a:rPr lang="en-US" sz="4000" dirty="0"/>
              <a:t> in the proton and their rapidity / x dependence on, specifically how the Collins effect changes for different kinematic regions. This is accomplished by the large rapidity coverage of the STAR detector. But the forward rapidity region has been not well covered  until recently.</a:t>
            </a:r>
          </a:p>
        </p:txBody>
      </p:sp>
      <p:sp>
        <p:nvSpPr>
          <p:cNvPr id="42" name="Rectangle 6">
            <a:extLst>
              <a:ext uri="{FF2B5EF4-FFF2-40B4-BE49-F238E27FC236}">
                <a16:creationId xmlns:a16="http://schemas.microsoft.com/office/drawing/2014/main" id="{071E0DD5-4759-4BDF-8140-2F380A786F34}"/>
              </a:ext>
            </a:extLst>
          </p:cNvPr>
          <p:cNvSpPr>
            <a:spLocks noChangeArrowheads="1"/>
          </p:cNvSpPr>
          <p:nvPr/>
        </p:nvSpPr>
        <p:spPr bwMode="auto">
          <a:xfrm>
            <a:off x="11387456" y="5780731"/>
            <a:ext cx="10157029" cy="13017570"/>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t"/>
          <a:lstStyle/>
          <a:p>
            <a:pPr algn="l"/>
            <a:endParaRPr lang="en-US" dirty="0"/>
          </a:p>
        </p:txBody>
      </p:sp>
      <p:sp>
        <p:nvSpPr>
          <p:cNvPr id="40" name="Rectangle 5">
            <a:extLst>
              <a:ext uri="{FF2B5EF4-FFF2-40B4-BE49-F238E27FC236}">
                <a16:creationId xmlns:a16="http://schemas.microsoft.com/office/drawing/2014/main" id="{5425BF5F-D224-4147-B6FD-D4F9F41418F7}"/>
              </a:ext>
            </a:extLst>
          </p:cNvPr>
          <p:cNvSpPr>
            <a:spLocks noChangeArrowheads="1"/>
          </p:cNvSpPr>
          <p:nvPr/>
        </p:nvSpPr>
        <p:spPr bwMode="auto">
          <a:xfrm>
            <a:off x="11387457" y="4853641"/>
            <a:ext cx="10186220"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9">
            <a:extLst>
              <a:ext uri="{FF2B5EF4-FFF2-40B4-BE49-F238E27FC236}">
                <a16:creationId xmlns:a16="http://schemas.microsoft.com/office/drawing/2014/main" id="{1317810D-3B53-4A67-9EF9-6B65E7607704}"/>
              </a:ext>
            </a:extLst>
          </p:cNvPr>
          <p:cNvSpPr txBox="1">
            <a:spLocks noChangeArrowheads="1"/>
          </p:cNvSpPr>
          <p:nvPr/>
        </p:nvSpPr>
        <p:spPr bwMode="auto">
          <a:xfrm>
            <a:off x="11150561" y="4843802"/>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HCAL and ECAL</a:t>
            </a:r>
          </a:p>
        </p:txBody>
      </p:sp>
      <p:sp>
        <p:nvSpPr>
          <p:cNvPr id="49" name="Rectangle 6">
            <a:extLst>
              <a:ext uri="{FF2B5EF4-FFF2-40B4-BE49-F238E27FC236}">
                <a16:creationId xmlns:a16="http://schemas.microsoft.com/office/drawing/2014/main" id="{5A1D3983-954E-4F0F-923A-D2002349CD5E}"/>
              </a:ext>
            </a:extLst>
          </p:cNvPr>
          <p:cNvSpPr>
            <a:spLocks noChangeArrowheads="1"/>
          </p:cNvSpPr>
          <p:nvPr/>
        </p:nvSpPr>
        <p:spPr bwMode="auto">
          <a:xfrm>
            <a:off x="32734659" y="5520038"/>
            <a:ext cx="10055225" cy="21371599"/>
          </a:xfrm>
          <a:prstGeom prst="rect">
            <a:avLst/>
          </a:prstGeom>
          <a:solidFill>
            <a:srgbClr val="E4D8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51" name="Rectangle 5">
            <a:extLst>
              <a:ext uri="{FF2B5EF4-FFF2-40B4-BE49-F238E27FC236}">
                <a16:creationId xmlns:a16="http://schemas.microsoft.com/office/drawing/2014/main" id="{98D492D4-DA92-404F-84FF-DB647582A504}"/>
              </a:ext>
            </a:extLst>
          </p:cNvPr>
          <p:cNvSpPr>
            <a:spLocks noChangeArrowheads="1"/>
          </p:cNvSpPr>
          <p:nvPr/>
        </p:nvSpPr>
        <p:spPr bwMode="auto">
          <a:xfrm>
            <a:off x="32739304" y="4843802"/>
            <a:ext cx="10055225"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Text Box 9">
            <a:extLst>
              <a:ext uri="{FF2B5EF4-FFF2-40B4-BE49-F238E27FC236}">
                <a16:creationId xmlns:a16="http://schemas.microsoft.com/office/drawing/2014/main" id="{7357C18B-9683-48A9-998C-96150B023C13}"/>
              </a:ext>
            </a:extLst>
          </p:cNvPr>
          <p:cNvSpPr txBox="1">
            <a:spLocks noChangeArrowheads="1"/>
          </p:cNvSpPr>
          <p:nvPr/>
        </p:nvSpPr>
        <p:spPr bwMode="auto">
          <a:xfrm>
            <a:off x="32812696" y="4804261"/>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Next Steps</a:t>
            </a:r>
          </a:p>
        </p:txBody>
      </p:sp>
      <p:pic>
        <p:nvPicPr>
          <p:cNvPr id="15" name="Picture 2" descr="Image result for department of energy logo">
            <a:extLst>
              <a:ext uri="{FF2B5EF4-FFF2-40B4-BE49-F238E27FC236}">
                <a16:creationId xmlns:a16="http://schemas.microsoft.com/office/drawing/2014/main" id="{B98F9B7F-651D-4A29-A58F-2ADE29589B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455" b="33616"/>
          <a:stretch/>
        </p:blipFill>
        <p:spPr bwMode="auto">
          <a:xfrm>
            <a:off x="33118105" y="28187038"/>
            <a:ext cx="4077031" cy="13017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4x3_ACU Interlock 3-D#9DF43.eps                                00089D59Creative Services              C3A91501:">
            <a:extLst>
              <a:ext uri="{FF2B5EF4-FFF2-40B4-BE49-F238E27FC236}">
                <a16:creationId xmlns:a16="http://schemas.microsoft.com/office/drawing/2014/main" id="{5BE5EB3E-87CB-40D5-87FD-0C9883F42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7932" y="29510092"/>
            <a:ext cx="2276057" cy="1582388"/>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Rectangle 5">
            <a:extLst>
              <a:ext uri="{FF2B5EF4-FFF2-40B4-BE49-F238E27FC236}">
                <a16:creationId xmlns:a16="http://schemas.microsoft.com/office/drawing/2014/main" id="{D829CD5E-FD50-46A7-939D-19AD4A355AA3}"/>
              </a:ext>
            </a:extLst>
          </p:cNvPr>
          <p:cNvSpPr>
            <a:spLocks noChangeArrowheads="1"/>
          </p:cNvSpPr>
          <p:nvPr/>
        </p:nvSpPr>
        <p:spPr bwMode="auto">
          <a:xfrm>
            <a:off x="32734659" y="21886007"/>
            <a:ext cx="10055225"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Text Box 9">
            <a:extLst>
              <a:ext uri="{FF2B5EF4-FFF2-40B4-BE49-F238E27FC236}">
                <a16:creationId xmlns:a16="http://schemas.microsoft.com/office/drawing/2014/main" id="{3BE5BDAF-9A51-4048-B20F-B4265C368EC3}"/>
              </a:ext>
            </a:extLst>
          </p:cNvPr>
          <p:cNvSpPr txBox="1">
            <a:spLocks noChangeArrowheads="1"/>
          </p:cNvSpPr>
          <p:nvPr/>
        </p:nvSpPr>
        <p:spPr bwMode="auto">
          <a:xfrm>
            <a:off x="32766000" y="21869400"/>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Conclusion</a:t>
            </a:r>
          </a:p>
        </p:txBody>
      </p:sp>
      <p:pic>
        <p:nvPicPr>
          <p:cNvPr id="24" name="Picture 2">
            <a:extLst>
              <a:ext uri="{FF2B5EF4-FFF2-40B4-BE49-F238E27FC236}">
                <a16:creationId xmlns:a16="http://schemas.microsoft.com/office/drawing/2014/main" id="{6DD11899-D71B-43F5-9BC2-32E61D2C34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8105" y="29550069"/>
            <a:ext cx="5184633" cy="1988793"/>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4" descr="Quick upload of logos for incoming conferences | The STAR experiment">
            <a:extLst>
              <a:ext uri="{FF2B5EF4-FFF2-40B4-BE49-F238E27FC236}">
                <a16:creationId xmlns:a16="http://schemas.microsoft.com/office/drawing/2014/main" id="{66B0D681-3185-4A15-B9EC-3B3FFF4897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8000"/>
          <a:stretch/>
        </p:blipFill>
        <p:spPr bwMode="auto">
          <a:xfrm>
            <a:off x="37730522" y="27949717"/>
            <a:ext cx="4601459" cy="1488927"/>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5">
            <a:extLst>
              <a:ext uri="{FF2B5EF4-FFF2-40B4-BE49-F238E27FC236}">
                <a16:creationId xmlns:a16="http://schemas.microsoft.com/office/drawing/2014/main" id="{E7AA50B9-43E7-423A-8369-F6A6B8C35136}"/>
              </a:ext>
            </a:extLst>
          </p:cNvPr>
          <p:cNvSpPr>
            <a:spLocks noChangeArrowheads="1"/>
          </p:cNvSpPr>
          <p:nvPr/>
        </p:nvSpPr>
        <p:spPr bwMode="auto">
          <a:xfrm>
            <a:off x="987269" y="18631047"/>
            <a:ext cx="10055225"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Text Box 9">
            <a:extLst>
              <a:ext uri="{FF2B5EF4-FFF2-40B4-BE49-F238E27FC236}">
                <a16:creationId xmlns:a16="http://schemas.microsoft.com/office/drawing/2014/main" id="{F61D48E3-FEA3-40B1-BAD1-B4DA8A1FECA3}"/>
              </a:ext>
            </a:extLst>
          </p:cNvPr>
          <p:cNvSpPr txBox="1">
            <a:spLocks noChangeArrowheads="1"/>
          </p:cNvSpPr>
          <p:nvPr/>
        </p:nvSpPr>
        <p:spPr bwMode="auto">
          <a:xfrm>
            <a:off x="1117561" y="18580587"/>
            <a:ext cx="10058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STAR Forward Upgrade</a:t>
            </a:r>
          </a:p>
        </p:txBody>
      </p:sp>
      <p:pic>
        <p:nvPicPr>
          <p:cNvPr id="2" name="Picture 1">
            <a:extLst>
              <a:ext uri="{FF2B5EF4-FFF2-40B4-BE49-F238E27FC236}">
                <a16:creationId xmlns:a16="http://schemas.microsoft.com/office/drawing/2014/main" id="{2DC54515-BD09-45A6-A1D4-88CDFA7124B8}"/>
              </a:ext>
            </a:extLst>
          </p:cNvPr>
          <p:cNvPicPr>
            <a:picLocks noChangeAspect="1"/>
          </p:cNvPicPr>
          <p:nvPr/>
        </p:nvPicPr>
        <p:blipFill>
          <a:blip r:embed="rId8"/>
          <a:stretch>
            <a:fillRect/>
          </a:stretch>
        </p:blipFill>
        <p:spPr>
          <a:xfrm>
            <a:off x="11664366" y="12353049"/>
            <a:ext cx="3804234" cy="5706351"/>
          </a:xfrm>
          <a:prstGeom prst="rect">
            <a:avLst/>
          </a:prstGeom>
        </p:spPr>
      </p:pic>
      <p:pic>
        <p:nvPicPr>
          <p:cNvPr id="43" name="Picture 42">
            <a:extLst>
              <a:ext uri="{FF2B5EF4-FFF2-40B4-BE49-F238E27FC236}">
                <a16:creationId xmlns:a16="http://schemas.microsoft.com/office/drawing/2014/main" id="{BE8B9BB8-0007-4C93-9A5A-353952B6791A}"/>
              </a:ext>
            </a:extLst>
          </p:cNvPr>
          <p:cNvPicPr>
            <a:picLocks noChangeAspect="1"/>
          </p:cNvPicPr>
          <p:nvPr/>
        </p:nvPicPr>
        <p:blipFill>
          <a:blip r:embed="rId9"/>
          <a:stretch>
            <a:fillRect/>
          </a:stretch>
        </p:blipFill>
        <p:spPr>
          <a:xfrm>
            <a:off x="15621000" y="13239772"/>
            <a:ext cx="5745262" cy="3829028"/>
          </a:xfrm>
          <a:prstGeom prst="rect">
            <a:avLst/>
          </a:prstGeom>
        </p:spPr>
      </p:pic>
      <p:sp>
        <p:nvSpPr>
          <p:cNvPr id="7" name="TextBox 6">
            <a:extLst>
              <a:ext uri="{FF2B5EF4-FFF2-40B4-BE49-F238E27FC236}">
                <a16:creationId xmlns:a16="http://schemas.microsoft.com/office/drawing/2014/main" id="{8FEC6243-D9D8-4125-9476-00950670ABE2}"/>
              </a:ext>
            </a:extLst>
          </p:cNvPr>
          <p:cNvSpPr txBox="1"/>
          <p:nvPr/>
        </p:nvSpPr>
        <p:spPr>
          <a:xfrm>
            <a:off x="11541682" y="5867400"/>
            <a:ext cx="9667279" cy="6247864"/>
          </a:xfrm>
          <a:prstGeom prst="rect">
            <a:avLst/>
          </a:prstGeom>
          <a:noFill/>
        </p:spPr>
        <p:txBody>
          <a:bodyPr wrap="square" rtlCol="0">
            <a:spAutoFit/>
          </a:bodyPr>
          <a:lstStyle/>
          <a:p>
            <a:pPr algn="just"/>
            <a:r>
              <a:rPr lang="en-US" sz="4000" dirty="0"/>
              <a:t>The two primary subsystems of the Forward Upgrade are the hadronic (left) and electromagnetic (right) calorimeters. Both can be pictured below, providing us with a more complete picture of the energies of particles in the forward region. To ensure we get high quality data for polarized pp run in 2022, we have been testing both very extensively over run-2021, examples are pedestals and the readout with the LED. </a:t>
            </a:r>
          </a:p>
        </p:txBody>
      </p:sp>
      <p:sp>
        <p:nvSpPr>
          <p:cNvPr id="5" name="TextBox 4">
            <a:extLst>
              <a:ext uri="{FF2B5EF4-FFF2-40B4-BE49-F238E27FC236}">
                <a16:creationId xmlns:a16="http://schemas.microsoft.com/office/drawing/2014/main" id="{FDAFA81F-73D4-458C-A55C-0F9CF5BD9FB7}"/>
              </a:ext>
            </a:extLst>
          </p:cNvPr>
          <p:cNvSpPr txBox="1"/>
          <p:nvPr/>
        </p:nvSpPr>
        <p:spPr>
          <a:xfrm>
            <a:off x="1245582" y="19659600"/>
            <a:ext cx="9516355" cy="5632311"/>
          </a:xfrm>
          <a:prstGeom prst="rect">
            <a:avLst/>
          </a:prstGeom>
          <a:noFill/>
        </p:spPr>
        <p:txBody>
          <a:bodyPr wrap="square" rtlCol="0">
            <a:spAutoFit/>
          </a:bodyPr>
          <a:lstStyle/>
          <a:p>
            <a:pPr algn="just"/>
            <a:r>
              <a:rPr lang="en-US" sz="4000" dirty="0"/>
              <a:t>The purpose of the STAR forward upgrade is to cover a rapidity region on 2.8 to 4. to access high and low-x </a:t>
            </a:r>
            <a:r>
              <a:rPr lang="en-US" sz="4000" dirty="0" err="1"/>
              <a:t>partons</a:t>
            </a:r>
            <a:r>
              <a:rPr lang="en-US" sz="4000" dirty="0"/>
              <a:t>. Below we show the latest prediction for the transvers single spin asymmetries for </a:t>
            </a:r>
            <a:r>
              <a:rPr lang="el-GR" sz="4000" dirty="0"/>
              <a:t>π</a:t>
            </a:r>
            <a:r>
              <a:rPr lang="en-US" sz="4000" dirty="0"/>
              <a:t>+ and </a:t>
            </a:r>
            <a:r>
              <a:rPr lang="el-GR" sz="4000" dirty="0"/>
              <a:t>π</a:t>
            </a:r>
            <a:r>
              <a:rPr lang="en-US" sz="4000" dirty="0"/>
              <a:t>- at forward </a:t>
            </a:r>
            <a:r>
              <a:rPr lang="en-US" sz="4000" dirty="0" err="1"/>
              <a:t>rapidities</a:t>
            </a:r>
            <a:r>
              <a:rPr lang="en-US" sz="4000" dirty="0"/>
              <a:t> and different √s. Measuring these asymmetries could finally explain the  underlying science of the large SSA A</a:t>
            </a:r>
            <a:r>
              <a:rPr lang="en-US" sz="4000" baseline="-25000" dirty="0"/>
              <a:t>N</a:t>
            </a:r>
            <a:r>
              <a:rPr lang="en-US" sz="4000" dirty="0"/>
              <a:t> for </a:t>
            </a:r>
            <a:r>
              <a:rPr lang="en-US" sz="4000" dirty="0">
                <a:latin typeface="Symbol" pitchFamily="2" charset="2"/>
              </a:rPr>
              <a:t>p</a:t>
            </a:r>
            <a:r>
              <a:rPr lang="en-US" sz="4000" baseline="30000" dirty="0"/>
              <a:t>0</a:t>
            </a:r>
            <a:r>
              <a:rPr lang="en-US" sz="4000" dirty="0"/>
              <a:t>s at forward </a:t>
            </a:r>
            <a:r>
              <a:rPr lang="en-US" sz="4000" dirty="0" err="1"/>
              <a:t>rapitities</a:t>
            </a:r>
            <a:r>
              <a:rPr lang="en-US" sz="4000" dirty="0"/>
              <a:t>.</a:t>
            </a:r>
          </a:p>
        </p:txBody>
      </p:sp>
      <p:sp>
        <p:nvSpPr>
          <p:cNvPr id="6" name="TextBox 5">
            <a:extLst>
              <a:ext uri="{FF2B5EF4-FFF2-40B4-BE49-F238E27FC236}">
                <a16:creationId xmlns:a16="http://schemas.microsoft.com/office/drawing/2014/main" id="{F9282E73-1385-4D35-909A-ED247C18AE38}"/>
              </a:ext>
            </a:extLst>
          </p:cNvPr>
          <p:cNvSpPr txBox="1"/>
          <p:nvPr/>
        </p:nvSpPr>
        <p:spPr>
          <a:xfrm>
            <a:off x="11694104" y="20163770"/>
            <a:ext cx="9850381" cy="9325630"/>
          </a:xfrm>
          <a:prstGeom prst="rect">
            <a:avLst/>
          </a:prstGeom>
          <a:noFill/>
        </p:spPr>
        <p:txBody>
          <a:bodyPr wrap="square" rtlCol="0">
            <a:spAutoFit/>
          </a:bodyPr>
          <a:lstStyle/>
          <a:p>
            <a:pPr algn="just"/>
            <a:r>
              <a:rPr lang="en-US" sz="4000" dirty="0"/>
              <a:t>To analyze the efficiency of the HCAL and ECAL systems, LED and Pedestal data were taken with the instruments during runs. This was done to ensure that the noise was staple across different runs, so that the measurements will be of high quality come the 2022 run of STAR. Here is a comparison between two runs, which is just a sample from the 157 graphs that were made. This run indicates that there was minimal differences between the pedestal across two runs. We can extrapolate from this information that there was not any noticeable damage due to radiation done to the new components in the Forward Calorimeter System during our 2021 run.</a:t>
            </a:r>
          </a:p>
        </p:txBody>
      </p:sp>
      <p:sp>
        <p:nvSpPr>
          <p:cNvPr id="8" name="TextBox 7">
            <a:extLst>
              <a:ext uri="{FF2B5EF4-FFF2-40B4-BE49-F238E27FC236}">
                <a16:creationId xmlns:a16="http://schemas.microsoft.com/office/drawing/2014/main" id="{68417867-4AC6-4BA1-AB0E-B086DDE17B21}"/>
              </a:ext>
            </a:extLst>
          </p:cNvPr>
          <p:cNvSpPr txBox="1"/>
          <p:nvPr/>
        </p:nvSpPr>
        <p:spPr>
          <a:xfrm>
            <a:off x="32842200" y="5867400"/>
            <a:ext cx="9837567" cy="7478970"/>
          </a:xfrm>
          <a:prstGeom prst="rect">
            <a:avLst/>
          </a:prstGeom>
          <a:noFill/>
        </p:spPr>
        <p:txBody>
          <a:bodyPr wrap="square" rtlCol="0">
            <a:spAutoFit/>
          </a:bodyPr>
          <a:lstStyle/>
          <a:p>
            <a:pPr algn="just"/>
            <a:r>
              <a:rPr lang="en-US" sz="4000" dirty="0"/>
              <a:t>One of our next steps at STAR is to take this program and having the graphs be posted to the FCS monitor to have them regularly available, instead to have them existing locally, or only at the online cluster. Another plan moving forward is to make the program more efficient in how it organizes the data being taken and representing them, possibly by using a tree or tuple system instead of graphing directly through the </a:t>
            </a:r>
            <a:r>
              <a:rPr lang="en-US" sz="4000" dirty="0" err="1"/>
              <a:t>TGraph</a:t>
            </a:r>
            <a:r>
              <a:rPr lang="en-US" sz="4000" dirty="0"/>
              <a:t>. This would also probably be a more efficient for opening the data files. Below is an example of the files created</a:t>
            </a:r>
          </a:p>
        </p:txBody>
      </p:sp>
      <p:pic>
        <p:nvPicPr>
          <p:cNvPr id="12" name="Picture 11" descr="Chart, scatter chart, box and whisker chart&#10;&#10;Description automatically generated">
            <a:extLst>
              <a:ext uri="{FF2B5EF4-FFF2-40B4-BE49-F238E27FC236}">
                <a16:creationId xmlns:a16="http://schemas.microsoft.com/office/drawing/2014/main" id="{39430E7B-614D-4D32-9D82-39EB1CC6908B}"/>
              </a:ext>
            </a:extLst>
          </p:cNvPr>
          <p:cNvPicPr>
            <a:picLocks noChangeAspect="1"/>
          </p:cNvPicPr>
          <p:nvPr/>
        </p:nvPicPr>
        <p:blipFill>
          <a:blip r:embed="rId10"/>
          <a:stretch>
            <a:fillRect/>
          </a:stretch>
        </p:blipFill>
        <p:spPr>
          <a:xfrm>
            <a:off x="22326600" y="21564600"/>
            <a:ext cx="9498609" cy="6451658"/>
          </a:xfrm>
          <a:prstGeom prst="rect">
            <a:avLst/>
          </a:prstGeom>
        </p:spPr>
      </p:pic>
      <p:sp>
        <p:nvSpPr>
          <p:cNvPr id="3" name="TextBox 2">
            <a:extLst>
              <a:ext uri="{FF2B5EF4-FFF2-40B4-BE49-F238E27FC236}">
                <a16:creationId xmlns:a16="http://schemas.microsoft.com/office/drawing/2014/main" id="{97BAA735-14E6-4A5F-8965-BFBDCA46EC0E}"/>
              </a:ext>
            </a:extLst>
          </p:cNvPr>
          <p:cNvSpPr txBox="1"/>
          <p:nvPr/>
        </p:nvSpPr>
        <p:spPr>
          <a:xfrm>
            <a:off x="32766000" y="23215222"/>
            <a:ext cx="9837567" cy="3170099"/>
          </a:xfrm>
          <a:prstGeom prst="rect">
            <a:avLst/>
          </a:prstGeom>
          <a:noFill/>
        </p:spPr>
        <p:txBody>
          <a:bodyPr wrap="square" rtlCol="0">
            <a:spAutoFit/>
          </a:bodyPr>
          <a:lstStyle/>
          <a:p>
            <a:pPr algn="just"/>
            <a:r>
              <a:rPr lang="en-US" sz="4000" dirty="0"/>
              <a:t>The calorimeter systems appears to not show any time dependence for the ratios for pedestal and LED data for different data, with a few outliers. This means that we should get excellent data come next year’s run in 2022.</a:t>
            </a:r>
          </a:p>
        </p:txBody>
      </p:sp>
      <p:sp>
        <p:nvSpPr>
          <p:cNvPr id="9" name="TextBox 8">
            <a:extLst>
              <a:ext uri="{FF2B5EF4-FFF2-40B4-BE49-F238E27FC236}">
                <a16:creationId xmlns:a16="http://schemas.microsoft.com/office/drawing/2014/main" id="{5C9478E9-DF21-42E6-9695-55CACC0B4B5F}"/>
              </a:ext>
            </a:extLst>
          </p:cNvPr>
          <p:cNvSpPr txBox="1"/>
          <p:nvPr/>
        </p:nvSpPr>
        <p:spPr>
          <a:xfrm>
            <a:off x="22435073" y="4903510"/>
            <a:ext cx="9835242" cy="830997"/>
          </a:xfrm>
          <a:prstGeom prst="rect">
            <a:avLst/>
          </a:prstGeom>
          <a:noFill/>
        </p:spPr>
        <p:txBody>
          <a:bodyPr wrap="square" rtlCol="0">
            <a:spAutoFit/>
          </a:bodyPr>
          <a:lstStyle/>
          <a:p>
            <a:pPr algn="ctr"/>
            <a:r>
              <a:rPr lang="en-US" sz="4800" b="1" dirty="0">
                <a:solidFill>
                  <a:schemeClr val="bg1"/>
                </a:solidFill>
                <a:latin typeface="+mj-lt"/>
              </a:rPr>
              <a:t>Analysis Code</a:t>
            </a:r>
          </a:p>
        </p:txBody>
      </p:sp>
      <p:sp>
        <p:nvSpPr>
          <p:cNvPr id="10" name="TextBox 9">
            <a:extLst>
              <a:ext uri="{FF2B5EF4-FFF2-40B4-BE49-F238E27FC236}">
                <a16:creationId xmlns:a16="http://schemas.microsoft.com/office/drawing/2014/main" id="{4BD1C0DF-2E3E-45CE-A32A-62AA13BF583E}"/>
              </a:ext>
            </a:extLst>
          </p:cNvPr>
          <p:cNvSpPr txBox="1"/>
          <p:nvPr/>
        </p:nvSpPr>
        <p:spPr>
          <a:xfrm>
            <a:off x="22208036" y="5867400"/>
            <a:ext cx="9757479" cy="6863417"/>
          </a:xfrm>
          <a:prstGeom prst="rect">
            <a:avLst/>
          </a:prstGeom>
          <a:noFill/>
        </p:spPr>
        <p:txBody>
          <a:bodyPr wrap="square" rtlCol="0">
            <a:spAutoFit/>
          </a:bodyPr>
          <a:lstStyle/>
          <a:p>
            <a:pPr algn="just"/>
            <a:r>
              <a:rPr lang="en-US" sz="4000" dirty="0"/>
              <a:t>For this analysis, we used a C++ ROOT analysis code. The method of implementation was to read in the files into a vector, and then iterate over that vector to produce graphs. The opening of all the files was done in </a:t>
            </a:r>
            <a:r>
              <a:rPr lang="en-US" sz="4000" dirty="0" err="1"/>
              <a:t>TGraph</a:t>
            </a:r>
            <a:r>
              <a:rPr lang="en-US" sz="4000" dirty="0"/>
              <a:t>. Since </a:t>
            </a:r>
            <a:r>
              <a:rPr lang="en-US" sz="4000" dirty="0" err="1"/>
              <a:t>Tgraph</a:t>
            </a:r>
            <a:r>
              <a:rPr lang="en-US" sz="4000" dirty="0"/>
              <a:t> has some built in parsing capabilities, we took our files and directly defined what each column of data would be (string, float, etc.) Since </a:t>
            </a:r>
            <a:r>
              <a:rPr lang="en-US" sz="4000" dirty="0" err="1"/>
              <a:t>TGraph</a:t>
            </a:r>
            <a:r>
              <a:rPr lang="en-US" sz="4000" dirty="0"/>
              <a:t> is capable of parsing data, this is perfectly fine for slow controls information, like the current.</a:t>
            </a:r>
          </a:p>
        </p:txBody>
      </p:sp>
      <p:pic>
        <p:nvPicPr>
          <p:cNvPr id="13" name="Picture 12">
            <a:extLst>
              <a:ext uri="{FF2B5EF4-FFF2-40B4-BE49-F238E27FC236}">
                <a16:creationId xmlns:a16="http://schemas.microsoft.com/office/drawing/2014/main" id="{C51DEA72-B94E-4FE0-9985-E9E417FF90C0}"/>
              </a:ext>
            </a:extLst>
          </p:cNvPr>
          <p:cNvPicPr>
            <a:picLocks noChangeAspect="1"/>
          </p:cNvPicPr>
          <p:nvPr/>
        </p:nvPicPr>
        <p:blipFill>
          <a:blip r:embed="rId11"/>
          <a:stretch>
            <a:fillRect/>
          </a:stretch>
        </p:blipFill>
        <p:spPr>
          <a:xfrm>
            <a:off x="2601708" y="13565628"/>
            <a:ext cx="6782070" cy="4891861"/>
          </a:xfrm>
          <a:prstGeom prst="rect">
            <a:avLst/>
          </a:prstGeom>
        </p:spPr>
      </p:pic>
      <p:pic>
        <p:nvPicPr>
          <p:cNvPr id="16" name="Picture 15" descr="Chart&#10;&#10;Description automatically generated with medium confidence">
            <a:extLst>
              <a:ext uri="{FF2B5EF4-FFF2-40B4-BE49-F238E27FC236}">
                <a16:creationId xmlns:a16="http://schemas.microsoft.com/office/drawing/2014/main" id="{B646A0B1-1CA5-4E84-B01E-250DB97D70F8}"/>
              </a:ext>
            </a:extLst>
          </p:cNvPr>
          <p:cNvPicPr>
            <a:picLocks noChangeAspect="1"/>
          </p:cNvPicPr>
          <p:nvPr/>
        </p:nvPicPr>
        <p:blipFill rotWithShape="1">
          <a:blip r:embed="rId12"/>
          <a:srcRect l="2611" t="7915" r="2408" b="7084"/>
          <a:stretch/>
        </p:blipFill>
        <p:spPr>
          <a:xfrm>
            <a:off x="1078322" y="25353158"/>
            <a:ext cx="5999900" cy="2917041"/>
          </a:xfrm>
          <a:prstGeom prst="rect">
            <a:avLst/>
          </a:prstGeom>
        </p:spPr>
      </p:pic>
      <p:pic>
        <p:nvPicPr>
          <p:cNvPr id="18" name="Picture 17" descr="Chart, line chart&#10;&#10;Description automatically generated">
            <a:extLst>
              <a:ext uri="{FF2B5EF4-FFF2-40B4-BE49-F238E27FC236}">
                <a16:creationId xmlns:a16="http://schemas.microsoft.com/office/drawing/2014/main" id="{39D5CF98-DC48-4A15-9776-42F4D3CB7858}"/>
              </a:ext>
            </a:extLst>
          </p:cNvPr>
          <p:cNvPicPr>
            <a:picLocks noChangeAspect="1"/>
          </p:cNvPicPr>
          <p:nvPr/>
        </p:nvPicPr>
        <p:blipFill rotWithShape="1">
          <a:blip r:embed="rId13"/>
          <a:srcRect l="4706" t="8076" r="2364" b="4554"/>
          <a:stretch/>
        </p:blipFill>
        <p:spPr>
          <a:xfrm>
            <a:off x="5055606" y="28254016"/>
            <a:ext cx="5856383" cy="2919677"/>
          </a:xfrm>
          <a:prstGeom prst="rect">
            <a:avLst/>
          </a:prstGeom>
        </p:spPr>
      </p:pic>
      <p:pic>
        <p:nvPicPr>
          <p:cNvPr id="19" name="Picture 18" descr="Table&#10;&#10;Description automatically generated">
            <a:extLst>
              <a:ext uri="{FF2B5EF4-FFF2-40B4-BE49-F238E27FC236}">
                <a16:creationId xmlns:a16="http://schemas.microsoft.com/office/drawing/2014/main" id="{485DE716-8797-481E-8677-BCD08964920D}"/>
              </a:ext>
            </a:extLst>
          </p:cNvPr>
          <p:cNvPicPr>
            <a:picLocks noChangeAspect="1"/>
          </p:cNvPicPr>
          <p:nvPr/>
        </p:nvPicPr>
        <p:blipFill>
          <a:blip r:embed="rId14"/>
          <a:stretch>
            <a:fillRect/>
          </a:stretch>
        </p:blipFill>
        <p:spPr>
          <a:xfrm>
            <a:off x="33306259" y="13294758"/>
            <a:ext cx="8951662" cy="8000107"/>
          </a:xfrm>
          <a:prstGeom prst="rect">
            <a:avLst/>
          </a:prstGeom>
        </p:spPr>
      </p:pic>
      <p:sp>
        <p:nvSpPr>
          <p:cNvPr id="20" name="Rectangle 5">
            <a:extLst>
              <a:ext uri="{FF2B5EF4-FFF2-40B4-BE49-F238E27FC236}">
                <a16:creationId xmlns:a16="http://schemas.microsoft.com/office/drawing/2014/main" id="{B1A9C814-0682-4031-ABFE-B09C8AE16E85}"/>
              </a:ext>
            </a:extLst>
          </p:cNvPr>
          <p:cNvSpPr>
            <a:spLocks noChangeArrowheads="1"/>
          </p:cNvSpPr>
          <p:nvPr/>
        </p:nvSpPr>
        <p:spPr bwMode="auto">
          <a:xfrm>
            <a:off x="11382014" y="18655307"/>
            <a:ext cx="20774386" cy="914400"/>
          </a:xfrm>
          <a:prstGeom prst="rect">
            <a:avLst/>
          </a:prstGeom>
          <a:solidFill>
            <a:srgbClr val="47375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Text Box 9">
            <a:extLst>
              <a:ext uri="{FF2B5EF4-FFF2-40B4-BE49-F238E27FC236}">
                <a16:creationId xmlns:a16="http://schemas.microsoft.com/office/drawing/2014/main" id="{23C49870-8829-497A-A0FB-F6544B479324}"/>
              </a:ext>
            </a:extLst>
          </p:cNvPr>
          <p:cNvSpPr txBox="1">
            <a:spLocks noChangeArrowheads="1"/>
          </p:cNvSpPr>
          <p:nvPr/>
        </p:nvSpPr>
        <p:spPr bwMode="auto">
          <a:xfrm>
            <a:off x="11353800" y="18669000"/>
            <a:ext cx="20844069"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4800" b="1" dirty="0">
                <a:solidFill>
                  <a:schemeClr val="bg1"/>
                </a:solidFill>
                <a:latin typeface="+mj-lt"/>
              </a:rPr>
              <a:t>ROOT Analysis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Physcon19 poster</Template>
  <TotalTime>3146</TotalTime>
  <Words>645</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Symbol</vt:lpstr>
      <vt:lpstr>Times</vt:lpstr>
      <vt:lpstr>Warnock Pro Bold</vt:lpstr>
      <vt:lpstr>Warnock Pro SmBd Ital</vt:lpstr>
      <vt:lpstr>Blank Presentation</vt:lpstr>
      <vt:lpstr>PowerPoint Presentation</vt:lpstr>
    </vt:vector>
  </TitlesOfParts>
  <Company>ACU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Branson</dc:creator>
  <cp:lastModifiedBy>Noah Mitchell</cp:lastModifiedBy>
  <cp:revision>50</cp:revision>
  <dcterms:created xsi:type="dcterms:W3CDTF">2021-07-26T18:20:28Z</dcterms:created>
  <dcterms:modified xsi:type="dcterms:W3CDTF">2021-10-05T16:52:34Z</dcterms:modified>
</cp:coreProperties>
</file>