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67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443D-DC16-2044-9DC5-06B2D5B5E72C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50DBA-643D-F947-987B-52423C595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7844-F8B4-CD40-BE54-08E5F53659D8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98293-48A2-B94D-896D-FFC4E446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2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state TSSA – in</a:t>
            </a:r>
            <a:r>
              <a:rPr lang="en-US" baseline="0" dirty="0" smtClean="0"/>
              <a:t> the initial </a:t>
            </a:r>
            <a:r>
              <a:rPr lang="en-US" baseline="0" dirty="0" err="1" smtClean="0"/>
              <a:t>stae</a:t>
            </a:r>
            <a:endParaRPr lang="en-US" dirty="0" smtClean="0"/>
          </a:p>
          <a:p>
            <a:r>
              <a:rPr lang="en-US" dirty="0" smtClean="0"/>
              <a:t>TSSA – can arise final state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98293-48A2-B94D-896D-FFC4E446D0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6827-A227-544C-B7E5-24816B323A39}" type="slidenum">
              <a:rPr lang="en-US"/>
              <a:pPr/>
              <a:t>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98293-48A2-B94D-896D-FFC4E446D0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227F-EFEA-444F-BCE0-B27DAFF431FD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626C-07AF-084A-B3B5-E522024C1D23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E4A6-EFA4-FF4C-80EC-1B94BDBE2304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497E-2EC7-544D-A0D5-79635551F211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BBE9-1F20-664F-994B-C31F27C29181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A2EA-3A42-5348-B7CB-AC6B9C331F57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0B50-C77B-D148-BFF0-8450E3601264}" type="datetime1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881-4873-E944-AC40-A27C6D5D9145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4AC8-2428-2148-8846-DD6CF1FE94CE}" type="datetime1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F778-F43D-8545-B548-DDBC42902956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0A97-8682-4648-BA74-76A300E2FDEB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E55E-25B3-DE40-BE38-94B885FFE555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HAWAII 2014,  Oct. 7-11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11B7-3E3C-BD4C-9F75-D2696CD0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0" y="312320"/>
            <a:ext cx="8619965" cy="2902414"/>
          </a:xfrm>
          <a:solidFill>
            <a:schemeClr val="accent5">
              <a:lumMod val="40000"/>
              <a:lumOff val="60000"/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Measurement of Transverse Single-Spin Asymmetries for Forward π</a:t>
            </a:r>
            <a:r>
              <a:rPr lang="en-US" sz="2800" baseline="30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and Electromagnetic Jets in Correlation with </a:t>
            </a:r>
            <a:r>
              <a:rPr lang="en-US" sz="2800" dirty="0" err="1" smtClean="0">
                <a:solidFill>
                  <a:srgbClr val="FF0000"/>
                </a:solidFill>
              </a:rPr>
              <a:t>Midrapidity</a:t>
            </a:r>
            <a:r>
              <a:rPr lang="en-US" sz="2800" dirty="0" smtClean="0">
                <a:solidFill>
                  <a:srgbClr val="FF0000"/>
                </a:solidFill>
              </a:rPr>
              <a:t>  Jet-like Events at STAR in </a:t>
            </a:r>
            <a:r>
              <a:rPr lang="en-US" sz="2800" dirty="0" err="1" smtClean="0">
                <a:solidFill>
                  <a:srgbClr val="FF0000"/>
                </a:solidFill>
              </a:rPr>
              <a:t>p+p</a:t>
            </a:r>
            <a:r>
              <a:rPr lang="en-US" sz="2800" dirty="0" smtClean="0">
                <a:solidFill>
                  <a:srgbClr val="FF0000"/>
                </a:solidFill>
              </a:rPr>
              <a:t> Collisions at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√s = 500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396" y="2187525"/>
            <a:ext cx="6400800" cy="10272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Mriganka Mouli Mondal (for STAR experiment)</a:t>
            </a:r>
          </a:p>
          <a:p>
            <a:r>
              <a:rPr lang="en-US" sz="2000" dirty="0" smtClean="0"/>
              <a:t>Texas A&amp;M University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34022" y="57596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</a:t>
            </a:fld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388242" y="3962541"/>
            <a:ext cx="6612531" cy="215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cs typeface="Times New Roman"/>
              </a:rPr>
              <a:t> Transverse Single Spin Asymmetries (TSSA)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cs typeface="Times New Roman"/>
              </a:rPr>
              <a:t>Forward Meson Spectrometer in the STAR experiment 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cs typeface="Times New Roman"/>
              </a:rPr>
              <a:t>EM-Jets in forward and central rapidity</a:t>
            </a:r>
          </a:p>
          <a:p>
            <a:pPr algn="l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cs typeface="Times New Roman"/>
              </a:rPr>
              <a:t> A</a:t>
            </a:r>
            <a:r>
              <a:rPr lang="en-US" sz="2000" baseline="-25000" dirty="0" smtClean="0">
                <a:cs typeface="Times New Roman"/>
              </a:rPr>
              <a:t>N</a:t>
            </a:r>
            <a:r>
              <a:rPr lang="en-US" sz="2000" dirty="0" smtClean="0">
                <a:cs typeface="Times New Roman"/>
              </a:rPr>
              <a:t> measurements from the 2011 RHIC Run at √s = 500 </a:t>
            </a:r>
            <a:r>
              <a:rPr lang="en-US" sz="2000" dirty="0" err="1" smtClean="0">
                <a:cs typeface="Times New Roman"/>
              </a:rPr>
              <a:t>GeV</a:t>
            </a:r>
            <a:endParaRPr lang="en-US" sz="2000" dirty="0" smtClean="0">
              <a:cs typeface="Times New Roman"/>
            </a:endParaRPr>
          </a:p>
          <a:p>
            <a:pPr algn="l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65939" y="3458445"/>
            <a:ext cx="126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Outline 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60547" y="2436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for different # photons in EM-Jets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" y="1031216"/>
            <a:ext cx="6548366" cy="5105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1429" y="1129180"/>
            <a:ext cx="2579805" cy="4708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-photon events, which include a large π</a:t>
            </a:r>
            <a:r>
              <a:rPr lang="en-US" sz="1500" baseline="30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 contribution in this analysis, are similar to 2-photon </a:t>
            </a:r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events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 smtClean="0">
              <a:solidFill>
                <a:srgbClr val="3366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3366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500" dirty="0" smtClean="0">
                <a:solidFill>
                  <a:srgbClr val="3366FF"/>
                </a:solidFill>
                <a:latin typeface="+mn-lt"/>
              </a:rPr>
              <a:t>Three</a:t>
            </a:r>
            <a:r>
              <a:rPr lang="en-US" sz="1500" dirty="0">
                <a:solidFill>
                  <a:srgbClr val="3366FF"/>
                </a:solidFill>
                <a:latin typeface="+mn-lt"/>
              </a:rPr>
              <a:t>-photon jet-like events have a clear non-zero asymmetry, but substantially smaller than that for </a:t>
            </a:r>
            <a:r>
              <a:rPr lang="en-US" sz="1500" dirty="0" smtClean="0">
                <a:solidFill>
                  <a:srgbClr val="3366FF"/>
                </a:solidFill>
                <a:latin typeface="+mn-lt"/>
              </a:rPr>
              <a:t>isolated π</a:t>
            </a:r>
            <a:r>
              <a:rPr lang="en-US" sz="1500" baseline="30000" dirty="0" smtClean="0">
                <a:solidFill>
                  <a:srgbClr val="3366FF"/>
                </a:solidFill>
                <a:latin typeface="+mn-lt"/>
              </a:rPr>
              <a:t>0</a:t>
            </a:r>
            <a:r>
              <a:rPr lang="en-US" sz="1500" dirty="0">
                <a:solidFill>
                  <a:srgbClr val="3366FF"/>
                </a:solidFill>
                <a:latin typeface="+mn-lt"/>
              </a:rPr>
              <a:t>’</a:t>
            </a:r>
            <a:r>
              <a:rPr lang="en-US" sz="1500" dirty="0" smtClean="0">
                <a:solidFill>
                  <a:srgbClr val="3366FF"/>
                </a:solidFill>
                <a:latin typeface="+mn-lt"/>
              </a:rPr>
              <a:t>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1500" dirty="0">
              <a:solidFill>
                <a:srgbClr val="3366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endParaRPr lang="en-US" sz="1500" dirty="0">
              <a:solidFill>
                <a:srgbClr val="3366FF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500" dirty="0">
                <a:solidFill>
                  <a:srgbClr val="008000"/>
                </a:solidFill>
                <a:latin typeface="+mn-lt"/>
              </a:rPr>
              <a:t>A</a:t>
            </a:r>
            <a:r>
              <a:rPr lang="en-US" sz="1500" baseline="-25000" dirty="0">
                <a:solidFill>
                  <a:srgbClr val="008000"/>
                </a:solidFill>
                <a:latin typeface="+mn-lt"/>
              </a:rPr>
              <a:t>N</a:t>
            </a:r>
            <a:r>
              <a:rPr lang="en-US" sz="1500" dirty="0">
                <a:solidFill>
                  <a:srgbClr val="008000"/>
                </a:solidFill>
                <a:latin typeface="+mn-lt"/>
              </a:rPr>
              <a:t> decreases as the event complexity increases (i.e., the "</a:t>
            </a:r>
            <a:r>
              <a:rPr lang="en-US" sz="1500" dirty="0" err="1">
                <a:solidFill>
                  <a:srgbClr val="008000"/>
                </a:solidFill>
                <a:latin typeface="+mn-lt"/>
              </a:rPr>
              <a:t>jettiness</a:t>
            </a:r>
            <a:r>
              <a:rPr lang="en-US" sz="1500" dirty="0" smtClean="0">
                <a:solidFill>
                  <a:srgbClr val="008000"/>
                </a:solidFill>
              </a:rPr>
              <a:t>”</a:t>
            </a:r>
            <a:endParaRPr lang="en-US" sz="1500" dirty="0">
              <a:solidFill>
                <a:srgbClr val="00800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1500" dirty="0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en-US" sz="1500" baseline="-25000" dirty="0" smtClean="0">
                <a:solidFill>
                  <a:srgbClr val="008000"/>
                </a:solidFill>
                <a:latin typeface="+mn-lt"/>
              </a:rPr>
              <a:t>N</a:t>
            </a:r>
            <a:r>
              <a:rPr lang="en-US" sz="1500" dirty="0" smtClean="0">
                <a:solidFill>
                  <a:srgbClr val="008000"/>
                </a:solidFill>
                <a:latin typeface="+mn-lt"/>
              </a:rPr>
              <a:t> for #photons &gt;5 is similar to that for #photons = 5</a:t>
            </a:r>
            <a:endParaRPr lang="en-US" sz="15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820" y="1043199"/>
            <a:ext cx="5498980" cy="167419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3937375" y="3303850"/>
            <a:ext cx="4743946" cy="2242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9370" y="1138048"/>
            <a:ext cx="0" cy="4938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7040" y="6095873"/>
            <a:ext cx="14414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Jettier events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with </a:t>
            </a:r>
            <a:r>
              <a:rPr lang="en-US" sz="2800" dirty="0" err="1" smtClean="0">
                <a:solidFill>
                  <a:srgbClr val="FF0000"/>
                </a:solidFill>
              </a:rPr>
              <a:t>midrapidity</a:t>
            </a:r>
            <a:r>
              <a:rPr lang="en-US" sz="2800" dirty="0" smtClean="0">
                <a:solidFill>
                  <a:srgbClr val="FF0000"/>
                </a:solidFill>
              </a:rPr>
              <a:t> activities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402451" y="1096192"/>
            <a:ext cx="6548638" cy="2242364"/>
            <a:chOff x="1610969" y="1386874"/>
            <a:chExt cx="6548638" cy="2242364"/>
          </a:xfrm>
        </p:grpSpPr>
        <p:sp>
          <p:nvSpPr>
            <p:cNvPr id="11" name="Rectangle 10"/>
            <p:cNvSpPr/>
            <p:nvPr/>
          </p:nvSpPr>
          <p:spPr>
            <a:xfrm>
              <a:off x="6411991" y="1720773"/>
              <a:ext cx="955808" cy="12046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82257" y="1458892"/>
              <a:ext cx="369837" cy="167603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71578" y="1386874"/>
              <a:ext cx="2330599" cy="184625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610969" y="2270722"/>
              <a:ext cx="6015652" cy="392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71411" y="2270722"/>
              <a:ext cx="1410846" cy="4610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71411" y="2270722"/>
              <a:ext cx="3266766" cy="65470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417783" y="2179063"/>
              <a:ext cx="955808" cy="2095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71411" y="2270722"/>
              <a:ext cx="3262050" cy="11784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577541" y="1880651"/>
              <a:ext cx="369837" cy="85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4841" y="2778805"/>
              <a:ext cx="128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η</a:t>
              </a:r>
              <a:r>
                <a:rPr lang="en-US" dirty="0"/>
                <a:t> = 1.09,2.0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1651" y="2516811"/>
              <a:ext cx="1183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η</a:t>
              </a:r>
              <a:r>
                <a:rPr lang="en-US" dirty="0"/>
                <a:t> = 2.6</a:t>
              </a:r>
              <a:r>
                <a:rPr lang="en-US" dirty="0" smtClean="0"/>
                <a:t>-4.2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71578" y="1386874"/>
              <a:ext cx="2330599" cy="3338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1578" y="2919925"/>
              <a:ext cx="2330599" cy="3338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071578" y="2270722"/>
              <a:ext cx="1073647" cy="9624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5225" y="2270722"/>
              <a:ext cx="1437032" cy="86420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45225" y="2270722"/>
              <a:ext cx="1256952" cy="9624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843983" y="138687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BEMC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91367" y="14966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EEMC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03894" y="1756206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FMS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02881" y="2855261"/>
              <a:ext cx="1240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η</a:t>
              </a:r>
              <a:r>
                <a:rPr lang="en-US" dirty="0" smtClean="0"/>
                <a:t> = -1.0,1.0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71578" y="3342804"/>
              <a:ext cx="2880516" cy="266559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central </a:t>
              </a:r>
              <a:r>
                <a:rPr lang="en-US" dirty="0" err="1" smtClean="0">
                  <a:solidFill>
                    <a:schemeClr val="tx1"/>
                  </a:solidFill>
                </a:rPr>
                <a:t>EMJets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2570" y="3362679"/>
              <a:ext cx="1767037" cy="266559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forward </a:t>
              </a:r>
              <a:r>
                <a:rPr lang="en-US" dirty="0" err="1" smtClean="0">
                  <a:solidFill>
                    <a:schemeClr val="tx1"/>
                  </a:solidFill>
                </a:rPr>
                <a:t>EMJets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804348" y="5259955"/>
            <a:ext cx="3662908" cy="91060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Case-I   : having no central jet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Case-II  : having a central jet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561787" y="3925848"/>
            <a:ext cx="6147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Jet algorithm                       </a:t>
            </a:r>
            <a:r>
              <a:rPr lang="en-US" dirty="0">
                <a:latin typeface="Calibri" pitchFamily="34" charset="0"/>
              </a:rPr>
              <a:t>: anti-</a:t>
            </a:r>
            <a:r>
              <a:rPr lang="en-US" dirty="0" err="1" smtClean="0">
                <a:latin typeface="Calibri" pitchFamily="34" charset="0"/>
              </a:rPr>
              <a:t>kt</a:t>
            </a:r>
            <a:r>
              <a:rPr lang="en-US" dirty="0" smtClean="0">
                <a:latin typeface="Calibri" pitchFamily="34" charset="0"/>
              </a:rPr>
              <a:t>, R = 0.7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                                              </a:t>
            </a:r>
            <a:r>
              <a:rPr lang="en-US" dirty="0" err="1" smtClean="0">
                <a:latin typeface="Calibri" pitchFamily="34" charset="0"/>
              </a:rPr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&gt; 2.0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/</a:t>
            </a:r>
            <a:r>
              <a:rPr lang="en-US" dirty="0" smtClean="0">
                <a:latin typeface="Calibri" pitchFamily="34" charset="0"/>
              </a:rPr>
              <a:t>c,  -1.0&lt;</a:t>
            </a:r>
            <a:r>
              <a:rPr lang="en-US" dirty="0" err="1" smtClean="0">
                <a:latin typeface="Calibri" pitchFamily="34" charset="0"/>
              </a:rPr>
              <a:t>η</a:t>
            </a:r>
            <a:r>
              <a:rPr lang="en-US" baseline="30000" dirty="0" err="1" smtClean="0">
                <a:latin typeface="Calibri" pitchFamily="34" charset="0"/>
              </a:rPr>
              <a:t>EM</a:t>
            </a:r>
            <a:r>
              <a:rPr lang="en-US" baseline="30000" dirty="0" smtClean="0">
                <a:latin typeface="Calibri" pitchFamily="34" charset="0"/>
              </a:rPr>
              <a:t>-Jet</a:t>
            </a:r>
            <a:r>
              <a:rPr lang="en-US" dirty="0" smtClean="0">
                <a:latin typeface="Calibri" pitchFamily="34" charset="0"/>
              </a:rPr>
              <a:t>&lt;2.0</a:t>
            </a:r>
          </a:p>
          <a:p>
            <a:r>
              <a:rPr lang="en-US" b="1" dirty="0" smtClean="0">
                <a:latin typeface="Calibri" pitchFamily="34" charset="0"/>
              </a:rPr>
              <a:t>Inputs for central </a:t>
            </a:r>
            <a:r>
              <a:rPr lang="en-US" b="1" dirty="0" err="1" smtClean="0">
                <a:latin typeface="Calibri" pitchFamily="34" charset="0"/>
              </a:rPr>
              <a:t>EMJets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towers from BEMC and EEMC</a:t>
            </a:r>
          </a:p>
          <a:p>
            <a:r>
              <a:rPr lang="en-US" b="1" dirty="0" smtClean="0">
                <a:latin typeface="Calibri" pitchFamily="34" charset="0"/>
              </a:rPr>
              <a:t>Leading central EM</a:t>
            </a:r>
            <a:r>
              <a:rPr lang="en-US" b="1" dirty="0">
                <a:latin typeface="Calibri" pitchFamily="34" charset="0"/>
              </a:rPr>
              <a:t>-</a:t>
            </a:r>
            <a:r>
              <a:rPr lang="en-US" b="1" dirty="0" smtClean="0">
                <a:latin typeface="Calibri" pitchFamily="34" charset="0"/>
              </a:rPr>
              <a:t>Jets   </a:t>
            </a:r>
            <a:r>
              <a:rPr lang="en-US" dirty="0" smtClean="0">
                <a:latin typeface="Calibri" pitchFamily="34" charset="0"/>
              </a:rPr>
              <a:t>:  Jet </a:t>
            </a:r>
            <a:r>
              <a:rPr lang="en-US" dirty="0">
                <a:latin typeface="Calibri" pitchFamily="34" charset="0"/>
              </a:rPr>
              <a:t>with highest </a:t>
            </a:r>
            <a:r>
              <a:rPr lang="en-US" dirty="0" err="1" smtClean="0">
                <a:latin typeface="Calibri" pitchFamily="34" charset="0"/>
              </a:rPr>
              <a:t>p</a:t>
            </a:r>
            <a:r>
              <a:rPr lang="en-US" baseline="-25000" dirty="0" err="1" smtClean="0">
                <a:latin typeface="Calibri" pitchFamily="34" charset="0"/>
              </a:rPr>
              <a:t>T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128" y="3630431"/>
            <a:ext cx="209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Midrapidity</a:t>
            </a:r>
            <a:r>
              <a:rPr lang="en-US" b="1" dirty="0" smtClean="0">
                <a:solidFill>
                  <a:srgbClr val="0000FF"/>
                </a:solidFill>
              </a:rPr>
              <a:t> EM Jets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0571" y="3630431"/>
            <a:ext cx="6355130" cy="1545650"/>
          </a:xfrm>
          <a:prstGeom prst="rect">
            <a:avLst/>
          </a:prstGeom>
          <a:solidFill>
            <a:schemeClr val="bg1">
              <a:lumMod val="95000"/>
              <a:alpha val="11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Δφ</a:t>
            </a:r>
            <a:r>
              <a:rPr lang="en-US" sz="2800" dirty="0" smtClean="0">
                <a:solidFill>
                  <a:srgbClr val="FF0000"/>
                </a:solidFill>
              </a:rPr>
              <a:t> correlation </a:t>
            </a:r>
            <a:r>
              <a:rPr lang="en-US" sz="2800" dirty="0">
                <a:solidFill>
                  <a:srgbClr val="FF0000"/>
                </a:solidFill>
              </a:rPr>
              <a:t>between forward and central </a:t>
            </a:r>
            <a:r>
              <a:rPr lang="en-US" sz="2800" dirty="0" err="1">
                <a:solidFill>
                  <a:srgbClr val="FF0000"/>
                </a:solidFill>
              </a:rPr>
              <a:t>EMJets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141" y="4144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0902" y="5723553"/>
            <a:ext cx="55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rgbClr val="3366FF"/>
                </a:solidFill>
              </a:rPr>
              <a:t>Correlation is stronger for more </a:t>
            </a:r>
            <a:r>
              <a:rPr lang="en-US" dirty="0" err="1" smtClean="0">
                <a:solidFill>
                  <a:srgbClr val="3366FF"/>
                </a:solidFill>
              </a:rPr>
              <a:t>N_photon</a:t>
            </a:r>
            <a:r>
              <a:rPr lang="en-US" dirty="0" smtClean="0">
                <a:solidFill>
                  <a:srgbClr val="3366FF"/>
                </a:solidFill>
              </a:rPr>
              <a:t> Jets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rgbClr val="3366FF"/>
                </a:solidFill>
              </a:rPr>
              <a:t>For higher </a:t>
            </a:r>
            <a:r>
              <a:rPr lang="en-US" dirty="0" err="1" smtClean="0">
                <a:solidFill>
                  <a:srgbClr val="3366FF"/>
                </a:solidFill>
              </a:rPr>
              <a:t>EMJets</a:t>
            </a:r>
            <a:r>
              <a:rPr lang="en-US" dirty="0" smtClean="0">
                <a:solidFill>
                  <a:srgbClr val="3366FF"/>
                </a:solidFill>
              </a:rPr>
              <a:t> energy, correlation grows stronger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98" y="1365103"/>
            <a:ext cx="2693251" cy="4369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786" y="1354670"/>
            <a:ext cx="2635689" cy="4465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2459" y="947972"/>
            <a:ext cx="559301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                               Number </a:t>
            </a:r>
            <a:r>
              <a:rPr lang="en-US" sz="1400" dirty="0">
                <a:solidFill>
                  <a:srgbClr val="3366FF"/>
                </a:solidFill>
              </a:rPr>
              <a:t>o</a:t>
            </a:r>
            <a:r>
              <a:rPr lang="en-US" sz="1400" dirty="0" smtClean="0">
                <a:solidFill>
                  <a:srgbClr val="3366FF"/>
                </a:solidFill>
              </a:rPr>
              <a:t>f photons for </a:t>
            </a:r>
            <a:r>
              <a:rPr lang="en-US" sz="1400" dirty="0">
                <a:solidFill>
                  <a:srgbClr val="3366FF"/>
                </a:solidFill>
              </a:rPr>
              <a:t>forward </a:t>
            </a:r>
            <a:r>
              <a:rPr lang="en-US" sz="1400" dirty="0" err="1">
                <a:solidFill>
                  <a:srgbClr val="3366FF"/>
                </a:solidFill>
              </a:rPr>
              <a:t>EMJets</a:t>
            </a:r>
            <a:r>
              <a:rPr lang="en-US" sz="1400" dirty="0">
                <a:solidFill>
                  <a:srgbClr val="3366FF"/>
                </a:solidFill>
              </a:rPr>
              <a:t> </a:t>
            </a:r>
            <a:r>
              <a:rPr lang="en-US" sz="1400" dirty="0" smtClean="0">
                <a:solidFill>
                  <a:srgbClr val="3366FF"/>
                </a:solidFill>
              </a:rPr>
              <a:t> : </a:t>
            </a:r>
          </a:p>
          <a:p>
            <a:r>
              <a:rPr lang="en-US" sz="1400" dirty="0">
                <a:solidFill>
                  <a:srgbClr val="3366FF"/>
                </a:solidFill>
              </a:rPr>
              <a:t> </a:t>
            </a:r>
            <a:r>
              <a:rPr lang="en-US" sz="1400" dirty="0" smtClean="0">
                <a:solidFill>
                  <a:srgbClr val="3366FF"/>
                </a:solidFill>
              </a:rPr>
              <a:t>                          1,2                                                                    3 and more</a:t>
            </a:r>
            <a:endParaRPr lang="en-US" sz="1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 for </a:t>
            </a:r>
            <a:r>
              <a:rPr lang="en-US" sz="2800" b="1" dirty="0">
                <a:solidFill>
                  <a:srgbClr val="0000FF"/>
                </a:solidFill>
              </a:rPr>
              <a:t>correlated central jets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no central jet </a:t>
            </a:r>
            <a:r>
              <a:rPr lang="en-US" sz="2800" dirty="0">
                <a:solidFill>
                  <a:srgbClr val="FF0000"/>
                </a:solidFill>
              </a:rPr>
              <a:t>cases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6091" y="4084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93" y="818699"/>
            <a:ext cx="5910400" cy="50439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81654" y="832515"/>
            <a:ext cx="5198068" cy="306947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7145" y="5919498"/>
            <a:ext cx="8092382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rgbClr val="3366FF"/>
                </a:solidFill>
              </a:rPr>
              <a:t>Asymmetries for the forward isolated π</a:t>
            </a:r>
            <a:r>
              <a:rPr lang="en-US" sz="1600" baseline="30000" dirty="0" smtClean="0">
                <a:solidFill>
                  <a:srgbClr val="3366FF"/>
                </a:solidFill>
              </a:rPr>
              <a:t>0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 are low when there is a correlated away-side jet.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5183270" y="3124888"/>
            <a:ext cx="4214559" cy="245281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24" y="1131078"/>
            <a:ext cx="8348133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/>
              <a:t>EM</a:t>
            </a:r>
            <a:r>
              <a:rPr lang="en-US" sz="2400" dirty="0" smtClean="0"/>
              <a:t>-jets </a:t>
            </a:r>
            <a:r>
              <a:rPr lang="en-US" sz="2400" dirty="0"/>
              <a:t>are reconstructed from photons detected in the FMS at STAR.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/>
              <a:t>Jets with </a:t>
            </a:r>
            <a:r>
              <a:rPr lang="en-US" sz="2400" b="1" dirty="0">
                <a:solidFill>
                  <a:srgbClr val="0000FF"/>
                </a:solidFill>
              </a:rPr>
              <a:t>isolated π</a:t>
            </a:r>
            <a:r>
              <a:rPr lang="en-US" sz="2400" b="1" baseline="30000" dirty="0">
                <a:solidFill>
                  <a:srgbClr val="0000FF"/>
                </a:solidFill>
              </a:rPr>
              <a:t>0</a:t>
            </a:r>
            <a:r>
              <a:rPr lang="en-US" sz="2400" b="1" dirty="0">
                <a:solidFill>
                  <a:srgbClr val="0000FF"/>
                </a:solidFill>
              </a:rPr>
              <a:t> have large </a:t>
            </a:r>
            <a:r>
              <a:rPr lang="en-US" sz="2400" b="1" dirty="0" smtClean="0">
                <a:solidFill>
                  <a:srgbClr val="0000FF"/>
                </a:solidFill>
              </a:rPr>
              <a:t>asymmetry</a:t>
            </a:r>
            <a:r>
              <a:rPr lang="en-US" sz="2400" dirty="0" smtClean="0"/>
              <a:t>.</a:t>
            </a:r>
            <a:endParaRPr lang="en-US" sz="2400" dirty="0"/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/>
              <a:t>Three-photon jet-like events have a clear non-zero asymmetry, but substantially smaller than that for isolated π</a:t>
            </a:r>
            <a:r>
              <a:rPr lang="en-US" sz="2400" baseline="30000" dirty="0"/>
              <a:t>0</a:t>
            </a:r>
            <a:r>
              <a:rPr lang="en-US" sz="2400" dirty="0"/>
              <a:t>’s.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b="1" dirty="0"/>
              <a:t>A</a:t>
            </a:r>
            <a:r>
              <a:rPr lang="en-US" sz="2400" b="1" baseline="-25000" dirty="0"/>
              <a:t>N</a:t>
            </a:r>
            <a:r>
              <a:rPr lang="en-US" sz="2400" b="1" dirty="0">
                <a:solidFill>
                  <a:srgbClr val="0000FF"/>
                </a:solidFill>
              </a:rPr>
              <a:t> decreases as the event complexity increases</a:t>
            </a:r>
            <a:r>
              <a:rPr lang="en-US" sz="2400" dirty="0"/>
              <a:t>(i.e., the "</a:t>
            </a:r>
            <a:r>
              <a:rPr lang="en-US" sz="2400" dirty="0" err="1"/>
              <a:t>jettiness</a:t>
            </a:r>
            <a:r>
              <a:rPr lang="en-US" sz="2400" dirty="0"/>
              <a:t>”</a:t>
            </a:r>
            <a:r>
              <a:rPr lang="en-US" sz="2400" dirty="0" smtClean="0"/>
              <a:t>)</a:t>
            </a:r>
          </a:p>
          <a:p>
            <a:pPr fontAlgn="auto"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 smtClean="0"/>
              <a:t>Isolated π</a:t>
            </a:r>
            <a:r>
              <a:rPr lang="en-US" sz="2400" baseline="30000" dirty="0" smtClean="0"/>
              <a:t>0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asymmetries </a:t>
            </a:r>
            <a:r>
              <a:rPr lang="en-US" sz="2400" b="1" dirty="0">
                <a:solidFill>
                  <a:srgbClr val="0000FF"/>
                </a:solidFill>
              </a:rPr>
              <a:t>are smaller when there is a </a:t>
            </a:r>
            <a:r>
              <a:rPr lang="en-US" sz="2400" b="1" dirty="0" smtClean="0">
                <a:solidFill>
                  <a:srgbClr val="0000FF"/>
                </a:solidFill>
              </a:rPr>
              <a:t>correlated </a:t>
            </a:r>
            <a:r>
              <a:rPr lang="en-US" sz="2400" b="1" dirty="0">
                <a:solidFill>
                  <a:srgbClr val="0000FF"/>
                </a:solidFill>
              </a:rPr>
              <a:t>EM-jet</a:t>
            </a:r>
            <a:r>
              <a:rPr lang="en-US" sz="2400" dirty="0"/>
              <a:t> at mid-</a:t>
            </a:r>
            <a:r>
              <a:rPr lang="en-US" sz="2400" dirty="0" smtClean="0"/>
              <a:t>rapidity.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>
              <a:buFont typeface="Wingdings" charset="2"/>
              <a:buChar char="²"/>
              <a:defRPr/>
            </a:pPr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hese dependencies </a:t>
            </a:r>
            <a:r>
              <a:rPr lang="en-US" sz="2400" b="1" dirty="0">
                <a:solidFill>
                  <a:srgbClr val="0000FF"/>
                </a:solidFill>
              </a:rPr>
              <a:t>raise serious question how much of the large forward π</a:t>
            </a:r>
            <a:r>
              <a:rPr lang="en-US" sz="2400" b="1" baseline="30000" dirty="0">
                <a:solidFill>
                  <a:srgbClr val="0000FF"/>
                </a:solidFill>
              </a:rPr>
              <a:t>0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comes from 2 </a:t>
            </a:r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 2 </a:t>
            </a:r>
            <a:r>
              <a:rPr lang="en-US" sz="2400" b="1" dirty="0" err="1">
                <a:solidFill>
                  <a:srgbClr val="0000FF"/>
                </a:solidFill>
                <a:sym typeface="Wingdings" pitchFamily="2" charset="2"/>
              </a:rPr>
              <a:t>parton</a:t>
            </a:r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scattering.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Characteristics of Coincident Central EM-</a:t>
            </a:r>
            <a:r>
              <a:rPr lang="en-US" sz="2800" dirty="0" smtClean="0">
                <a:solidFill>
                  <a:srgbClr val="FF0000"/>
                </a:solidFill>
              </a:rPr>
              <a:t>Jets (case-II)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76" y="943198"/>
            <a:ext cx="2974877" cy="24818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65501" y="826783"/>
            <a:ext cx="3063875" cy="2846832"/>
            <a:chOff x="5234315" y="986211"/>
            <a:chExt cx="3063875" cy="2846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315" y="986211"/>
              <a:ext cx="3063875" cy="2657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16982" y="1384473"/>
              <a:ext cx="160170" cy="377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4315" y="3466901"/>
              <a:ext cx="1035203" cy="36614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2613" y="3474192"/>
            <a:ext cx="6314155" cy="2973826"/>
            <a:chOff x="802481" y="4099772"/>
            <a:chExt cx="5211182" cy="22734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481" y="4099772"/>
              <a:ext cx="5211182" cy="227341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66416" y="4473790"/>
              <a:ext cx="194492" cy="1144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54260" y="4485232"/>
              <a:ext cx="228814" cy="3089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24713" y="736987"/>
            <a:ext cx="311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flow </a:t>
            </a:r>
            <a:r>
              <a:rPr lang="en-US" sz="1400" dirty="0"/>
              <a:t> </a:t>
            </a:r>
            <a:r>
              <a:rPr lang="en-US" sz="1400" dirty="0" smtClean="0"/>
              <a:t>within central </a:t>
            </a:r>
            <a:r>
              <a:rPr lang="en-US" sz="1400" dirty="0" err="1" smtClean="0"/>
              <a:t>EMJets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0322" y="3437906"/>
            <a:ext cx="307672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energy sharing (asymmetric scatterings)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176" y="3455575"/>
            <a:ext cx="169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Forward-central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correlations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32" y="824911"/>
            <a:ext cx="135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Central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EMJets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21749" y="758002"/>
            <a:ext cx="1265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5066" y="3414060"/>
            <a:ext cx="262998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 </a:t>
            </a:r>
            <a:r>
              <a:rPr lang="en-US" sz="1400" dirty="0" smtClean="0"/>
              <a:t>balance (di-jet like)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90764" y="4777619"/>
            <a:ext cx="167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entral/forward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41860" y="4760687"/>
            <a:ext cx="167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entral/forward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58668" y="29540"/>
            <a:ext cx="16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for </a:t>
            </a:r>
            <a:r>
              <a:rPr lang="en-US" sz="2800" b="1" dirty="0" smtClean="0">
                <a:solidFill>
                  <a:srgbClr val="0000FF"/>
                </a:solidFill>
              </a:rPr>
              <a:t>with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without </a:t>
            </a:r>
            <a:r>
              <a:rPr lang="en-US" sz="2800" dirty="0" smtClean="0">
                <a:solidFill>
                  <a:srgbClr val="FF0000"/>
                </a:solidFill>
              </a:rPr>
              <a:t>a central EM-Jet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6091" y="4084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10" y="727475"/>
            <a:ext cx="5718039" cy="51351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5400000">
            <a:off x="5066874" y="2960677"/>
            <a:ext cx="4428914" cy="196782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81654" y="723660"/>
            <a:ext cx="5198068" cy="306947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7674" y="5838417"/>
            <a:ext cx="5982629" cy="5847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rgbClr val="3366FF"/>
                </a:solidFill>
                <a:sym typeface="Wingdings" pitchFamily="2" charset="2"/>
              </a:rPr>
              <a:t>An </a:t>
            </a:r>
            <a:r>
              <a:rPr lang="en-US" sz="1600" dirty="0">
                <a:solidFill>
                  <a:srgbClr val="3366FF"/>
                </a:solidFill>
                <a:sym typeface="Wingdings" pitchFamily="2" charset="2"/>
              </a:rPr>
              <a:t>EM-jet in</a:t>
            </a:r>
            <a:r>
              <a:rPr lang="en-US" sz="1600" dirty="0" smtClean="0">
                <a:solidFill>
                  <a:srgbClr val="3366FF"/>
                </a:solidFill>
              </a:rPr>
              <a:t> the central  rapidity region reduces the asymmetries 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 for the forward isolated π</a:t>
            </a:r>
            <a:r>
              <a:rPr lang="en-US" sz="1600" baseline="30000" dirty="0" smtClean="0">
                <a:solidFill>
                  <a:srgbClr val="3366FF"/>
                </a:solidFill>
              </a:rPr>
              <a:t>0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928" y="3637051"/>
            <a:ext cx="150872" cy="147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7069" y="3594302"/>
            <a:ext cx="457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0.06</a:t>
            </a:r>
            <a:endParaRPr lang="en-U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9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TSSA – in the initial state </a:t>
            </a:r>
            <a:endParaRPr lang="en-US" sz="28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71475" y="1025583"/>
            <a:ext cx="31210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Spin-dependent transverse momentum</a:t>
            </a:r>
          </a:p>
          <a:p>
            <a:r>
              <a:rPr lang="en-US" sz="1400" b="1" dirty="0">
                <a:latin typeface="Calibri" pitchFamily="34" charset="0"/>
              </a:rPr>
              <a:t>dependent (TMD) function S</a:t>
            </a:r>
            <a:r>
              <a:rPr lang="en-US" sz="1400" b="1" baseline="-25000" dirty="0">
                <a:latin typeface="Calibri" pitchFamily="34" charset="0"/>
              </a:rPr>
              <a:t>T</a:t>
            </a:r>
            <a:r>
              <a:rPr lang="en-US" sz="1400" b="1" dirty="0">
                <a:latin typeface="Calibri" pitchFamily="34" charset="0"/>
              </a:rPr>
              <a:t>.(</a:t>
            </a:r>
            <a:r>
              <a:rPr lang="en-US" sz="1400" b="1" dirty="0" err="1">
                <a:latin typeface="Calibri" pitchFamily="34" charset="0"/>
              </a:rPr>
              <a:t>Pxk</a:t>
            </a:r>
            <a:r>
              <a:rPr lang="en-US" sz="1400" b="1" baseline="-25000" dirty="0" err="1">
                <a:latin typeface="Calibri" pitchFamily="34" charset="0"/>
              </a:rPr>
              <a:t>T</a:t>
            </a:r>
            <a:r>
              <a:rPr lang="en-US" sz="1400" b="1" dirty="0">
                <a:latin typeface="Calibri" pitchFamily="34" charset="0"/>
              </a:rPr>
              <a:t>) </a:t>
            </a:r>
          </a:p>
          <a:p>
            <a:r>
              <a:rPr lang="en-US" sz="1400" dirty="0">
                <a:latin typeface="Calibri" pitchFamily="34" charset="0"/>
              </a:rPr>
              <a:t>Brodsky, Hwang, Schmidt, 02</a:t>
            </a:r>
          </a:p>
          <a:p>
            <a:r>
              <a:rPr lang="en-US" sz="1400" dirty="0">
                <a:latin typeface="Calibri" pitchFamily="34" charset="0"/>
              </a:rPr>
              <a:t>Collins, 02, </a:t>
            </a:r>
            <a:r>
              <a:rPr lang="en-US" sz="1400" dirty="0" err="1">
                <a:latin typeface="Calibri" pitchFamily="34" charset="0"/>
              </a:rPr>
              <a:t>Ji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dirty="0" err="1">
                <a:latin typeface="Calibri" pitchFamily="34" charset="0"/>
              </a:rPr>
              <a:t>Belitsky</a:t>
            </a:r>
            <a:r>
              <a:rPr lang="en-US" sz="1400" dirty="0">
                <a:latin typeface="Calibri" pitchFamily="34" charset="0"/>
              </a:rPr>
              <a:t>, Yuan, 02</a:t>
            </a: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946775" y="1017019"/>
            <a:ext cx="2609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Twist-3 quark-gluon correlations </a:t>
            </a:r>
          </a:p>
          <a:p>
            <a:r>
              <a:rPr lang="en-US" sz="1400" dirty="0" err="1">
                <a:latin typeface="Calibri" pitchFamily="34" charset="0"/>
              </a:rPr>
              <a:t>Efremov</a:t>
            </a:r>
            <a:r>
              <a:rPr lang="en-US" sz="1400" dirty="0">
                <a:latin typeface="Calibri" pitchFamily="34" charset="0"/>
              </a:rPr>
              <a:t> &amp; </a:t>
            </a:r>
            <a:r>
              <a:rPr lang="en-US" sz="1400" dirty="0" err="1">
                <a:latin typeface="Calibri" pitchFamily="34" charset="0"/>
              </a:rPr>
              <a:t>Teryaev</a:t>
            </a:r>
            <a:r>
              <a:rPr lang="en-US" sz="1400" dirty="0">
                <a:latin typeface="Calibri" pitchFamily="34" charset="0"/>
              </a:rPr>
              <a:t>: 1982 &amp; 1984</a:t>
            </a:r>
          </a:p>
          <a:p>
            <a:r>
              <a:rPr lang="en-US" sz="1400" dirty="0" err="1">
                <a:latin typeface="Calibri" pitchFamily="34" charset="0"/>
              </a:rPr>
              <a:t>Qiu</a:t>
            </a:r>
            <a:r>
              <a:rPr lang="en-US" sz="1400" dirty="0">
                <a:latin typeface="Calibri" pitchFamily="34" charset="0"/>
              </a:rPr>
              <a:t> &amp; </a:t>
            </a:r>
            <a:r>
              <a:rPr lang="en-US" sz="1400" dirty="0" err="1">
                <a:latin typeface="Calibri" pitchFamily="34" charset="0"/>
              </a:rPr>
              <a:t>Sterman</a:t>
            </a:r>
            <a:r>
              <a:rPr lang="en-US" sz="1400" dirty="0">
                <a:latin typeface="Calibri" pitchFamily="34" charset="0"/>
              </a:rPr>
              <a:t>: 1991 &amp; </a:t>
            </a:r>
            <a:r>
              <a:rPr lang="en-US" sz="1400" dirty="0" smtClean="0">
                <a:latin typeface="Calibri" pitchFamily="34" charset="0"/>
              </a:rPr>
              <a:t>1999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000" y="2066210"/>
            <a:ext cx="1246188" cy="1573213"/>
            <a:chOff x="377643" y="1494233"/>
            <a:chExt cx="1246865" cy="1572597"/>
          </a:xfrm>
        </p:grpSpPr>
        <p:pic>
          <p:nvPicPr>
            <p:cNvPr id="7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754183" y="2794449"/>
              <a:ext cx="870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Comic Sans MS" pitchFamily="66" charset="0"/>
                </a:rPr>
                <a:t>Sivers fct.</a:t>
              </a: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127375" y="1880473"/>
            <a:ext cx="3727450" cy="2138362"/>
            <a:chOff x="1438711" y="4059469"/>
            <a:chExt cx="4038421" cy="2473008"/>
          </a:xfrm>
        </p:grpSpPr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pitchFamily="18" charset="2"/>
                  <a:sym typeface="Mathematica1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pitchFamily="66" charset="0"/>
                  <a:sym typeface="Mathematica1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Q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/P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&lt;&lt;</a:t>
              </a: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&lt;&lt;</a:t>
              </a:r>
            </a:p>
          </p:txBody>
        </p:sp>
        <p:grpSp>
          <p:nvGrpSpPr>
            <p:cNvPr id="15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3427730" y="2134491"/>
                <a:ext cx="3201957" cy="3197592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057510" y="2134491"/>
                <a:ext cx="3124559" cy="3197592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cxnSp>
            <p:nvCxnSpPr>
              <p:cNvPr id="20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2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8875 h 2597623"/>
                  <a:gd name="T2" fmla="*/ 955419 w 4135272"/>
                  <a:gd name="T3" fmla="*/ 113829 h 2597623"/>
                  <a:gd name="T4" fmla="*/ 2306657 w 4135272"/>
                  <a:gd name="T5" fmla="*/ 1875902 h 2597623"/>
                  <a:gd name="T6" fmla="*/ 4135604 w 4135272"/>
                  <a:gd name="T7" fmla="*/ 2599854 h 2597623"/>
                  <a:gd name="T8" fmla="*/ 4135604 w 4135272"/>
                  <a:gd name="T9" fmla="*/ 2599854 h 2597623"/>
                  <a:gd name="T10" fmla="*/ 4135604 w 4135272"/>
                  <a:gd name="T11" fmla="*/ 2599854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3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4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16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Q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  <a:r>
                <a:rPr lang="en-US" b="1">
                  <a:solidFill>
                    <a:srgbClr val="1818FF"/>
                  </a:solidFill>
                  <a:latin typeface="Comic Sans MS" pitchFamily="66" charset="0"/>
                </a:rPr>
                <a:t>/P</a:t>
              </a:r>
              <a:r>
                <a:rPr lang="en-US" b="1" baseline="-25000">
                  <a:solidFill>
                    <a:srgbClr val="1818FF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21336" y="222550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>
                <a:latin typeface="Comic Sans MS"/>
                <a:cs typeface="Comic Sans MS"/>
              </a:rPr>
              <a:t>T</a:t>
            </a:r>
            <a:r>
              <a:rPr lang="en-US" sz="1400" b="1" dirty="0">
                <a:latin typeface="Comic Sans MS"/>
                <a:cs typeface="Comic Sans MS"/>
              </a:rPr>
              <a:t>&gt;=</a:t>
            </a:r>
            <a:r>
              <a:rPr lang="en-US" sz="1400" b="1" dirty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Q&gt;&gt;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3741" y="2216087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twist-3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Q,Q</a:t>
            </a:r>
            <a:r>
              <a:rPr lang="en-US" sz="1400" b="1" baseline="-25000" dirty="0">
                <a:latin typeface="Comic Sans MS"/>
                <a:cs typeface="Comic Sans MS"/>
              </a:rPr>
              <a:t>T</a:t>
            </a:r>
            <a:r>
              <a:rPr lang="en-US" sz="1400" b="1" dirty="0">
                <a:latin typeface="Comic Sans MS"/>
                <a:cs typeface="Comic Sans MS"/>
              </a:rPr>
              <a:t>&gt;&gt;</a:t>
            </a:r>
            <a:r>
              <a:rPr lang="en-US" sz="1400" b="1" dirty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r>
              <a:rPr lang="en-US" sz="1400" b="1" dirty="0" err="1">
                <a:latin typeface="Comic Sans MS"/>
                <a:cs typeface="Comic Sans MS"/>
              </a:rPr>
              <a:t>~Q</a:t>
            </a:r>
            <a:endParaRPr lang="en-US" sz="1400" b="1" dirty="0">
              <a:latin typeface="Comic Sans MS"/>
              <a:cs typeface="Comic Sans MS"/>
            </a:endParaRPr>
          </a:p>
        </p:txBody>
      </p: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7356475" y="2188448"/>
            <a:ext cx="1357313" cy="1306512"/>
            <a:chOff x="7177495" y="1579436"/>
            <a:chExt cx="1358239" cy="1306542"/>
          </a:xfrm>
        </p:grpSpPr>
        <p:pic>
          <p:nvPicPr>
            <p:cNvPr id="28" name="Bild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feld 41"/>
            <p:cNvSpPr txBox="1">
              <a:spLocks noChangeArrowheads="1"/>
            </p:cNvSpPr>
            <p:nvPr/>
          </p:nvSpPr>
          <p:spPr bwMode="auto">
            <a:xfrm>
              <a:off x="7177495" y="2485868"/>
              <a:ext cx="13582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Comic Sans MS" pitchFamily="66" charset="0"/>
                </a:rPr>
                <a:t>Efremov, Teryaev;</a:t>
              </a:r>
            </a:p>
            <a:p>
              <a:pPr algn="ctr"/>
              <a:r>
                <a:rPr lang="en-US" sz="1000" b="1">
                  <a:latin typeface="Comic Sans MS" pitchFamily="66" charset="0"/>
                </a:rPr>
                <a:t>Qiu, Sterman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77888" y="4642127"/>
            <a:ext cx="2670175" cy="13849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Need 2 scales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</a:t>
            </a:r>
            <a:r>
              <a:rPr lang="en-US" sz="1400" b="1" baseline="30000" dirty="0">
                <a:latin typeface="Comic Sans MS"/>
                <a:cs typeface="Comic Sans MS"/>
              </a:rPr>
              <a:t>2</a:t>
            </a:r>
            <a:r>
              <a:rPr lang="en-US" sz="1400" b="1" dirty="0">
                <a:latin typeface="Comic Sans MS"/>
                <a:cs typeface="Comic Sans MS"/>
              </a:rPr>
              <a:t> and 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Remember </a:t>
            </a:r>
            <a:r>
              <a:rPr lang="en-US" sz="1400" b="1" dirty="0" err="1">
                <a:solidFill>
                  <a:srgbClr val="3366FF"/>
                </a:solidFill>
                <a:latin typeface="Comic Sans MS"/>
                <a:cs typeface="Comic Sans MS"/>
              </a:rPr>
              <a:t>pp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most observables one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Some Exceptions:</a:t>
            </a:r>
            <a:endParaRPr lang="en-US" sz="1400" b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DY, W/Z-</a:t>
            </a:r>
            <a:r>
              <a:rPr lang="en-US" sz="1400" dirty="0" smtClean="0">
                <a:latin typeface="Comic Sans MS"/>
                <a:cs typeface="Comic Sans MS"/>
              </a:rPr>
              <a:t>production</a:t>
            </a:r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46763" y="4615391"/>
            <a:ext cx="2663825" cy="16002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Need only 1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cs typeface="Comic Sans MS"/>
              </a:rPr>
              <a:t>Q</a:t>
            </a:r>
            <a:r>
              <a:rPr lang="en-US" sz="1400" b="1" baseline="30000" dirty="0">
                <a:latin typeface="Comic Sans MS"/>
                <a:cs typeface="Comic Sans MS"/>
              </a:rPr>
              <a:t>2</a:t>
            </a:r>
            <a:r>
              <a:rPr lang="en-US" sz="1400" b="1" dirty="0">
                <a:latin typeface="Comic Sans MS"/>
                <a:cs typeface="Comic Sans MS"/>
              </a:rPr>
              <a:t> or </a:t>
            </a:r>
            <a:r>
              <a:rPr lang="en-US" sz="1400" b="1" dirty="0" err="1"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latin typeface="Comic Sans MS"/>
                <a:cs typeface="Comic Sans MS"/>
              </a:rPr>
              <a:t>t</a:t>
            </a:r>
            <a:endParaRPr lang="en-US" sz="1400" b="1" baseline="-25000" dirty="0">
              <a:latin typeface="Comic Sans MS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66FFCC"/>
                </a:solidFill>
                <a:latin typeface="Comic Sans MS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should be of reasonable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mic Sans MS"/>
                <a:cs typeface="Comic Sans MS"/>
              </a:rPr>
              <a:t>should be 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applicable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most </a:t>
            </a:r>
            <a:r>
              <a:rPr lang="en-US" sz="1400" b="1" dirty="0" err="1">
                <a:solidFill>
                  <a:srgbClr val="3366FF"/>
                </a:solidFill>
                <a:latin typeface="Comic Sans MS"/>
                <a:cs typeface="Comic Sans MS"/>
              </a:rPr>
              <a:t>pp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 observables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A</a:t>
            </a:r>
            <a:r>
              <a:rPr lang="en-US" sz="1400" b="1" baseline="-25000" dirty="0">
                <a:solidFill>
                  <a:srgbClr val="3366FF"/>
                </a:solidFill>
                <a:latin typeface="Comic Sans MS"/>
                <a:cs typeface="Comic Sans MS"/>
              </a:rPr>
              <a:t>N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Symbol" charset="2"/>
                <a:cs typeface="Symbol" charset="2"/>
              </a:rPr>
              <a:t>p</a:t>
            </a:r>
            <a:r>
              <a:rPr lang="en-US" sz="1400" b="1" baseline="30000" dirty="0">
                <a:solidFill>
                  <a:srgbClr val="3366FF"/>
                </a:solidFill>
                <a:latin typeface="Comic Sans MS"/>
                <a:cs typeface="Comic Sans MS"/>
              </a:rPr>
              <a:t>0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/jet)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79860" y="1399308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Intermediate Q</a:t>
            </a:r>
            <a:r>
              <a:rPr lang="en-US" sz="1400" b="1" baseline="-25000" dirty="0">
                <a:solidFill>
                  <a:srgbClr val="3366FF"/>
                </a:solidFill>
                <a:latin typeface="Comic Sans MS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>
                <a:solidFill>
                  <a:srgbClr val="3366FF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>
                <a:solidFill>
                  <a:srgbClr val="3366FF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>
                <a:solidFill>
                  <a:srgbClr val="3366FF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>
                <a:solidFill>
                  <a:srgbClr val="3366FF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>
                <a:solidFill>
                  <a:srgbClr val="3366FF"/>
                </a:solidFill>
                <a:latin typeface="Comic Sans MS"/>
                <a:cs typeface="Comic Sans MS"/>
              </a:rPr>
              <a:t>QCD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2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33679" y="4085643"/>
            <a:ext cx="510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additions TSSA can arise from </a:t>
            </a:r>
            <a:r>
              <a:rPr lang="en-US" dirty="0"/>
              <a:t>final state </a:t>
            </a:r>
            <a:r>
              <a:rPr lang="en-US" dirty="0" smtClean="0"/>
              <a:t>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π</a:t>
            </a:r>
            <a:r>
              <a:rPr lang="en-US" sz="2800" baseline="30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A</a:t>
            </a:r>
            <a:r>
              <a:rPr lang="en-US" sz="2800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Measurements at Forward Rapidity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8636" y="3417074"/>
            <a:ext cx="3761831" cy="26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7891" y="845796"/>
            <a:ext cx="3838484" cy="26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5510" y="4696800"/>
            <a:ext cx="3701143" cy="1200150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 Rising A</a:t>
            </a:r>
            <a:r>
              <a:rPr lang="en-US" baseline="-25000" dirty="0">
                <a:solidFill>
                  <a:srgbClr val="3366FF"/>
                </a:solidFill>
                <a:latin typeface="Calibri" pitchFamily="34" charset="0"/>
              </a:rPr>
              <a:t>N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with X</a:t>
            </a:r>
            <a:r>
              <a:rPr lang="en-US" baseline="-25000" dirty="0">
                <a:solidFill>
                  <a:srgbClr val="3366FF"/>
                </a:solidFill>
                <a:latin typeface="Calibri" pitchFamily="34" charset="0"/>
              </a:rPr>
              <a:t>F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A</a:t>
            </a:r>
            <a:r>
              <a:rPr lang="en-US" baseline="-25000" dirty="0">
                <a:solidFill>
                  <a:srgbClr val="3366FF"/>
                </a:solidFill>
                <a:latin typeface="Calibri" pitchFamily="34" charset="0"/>
              </a:rPr>
              <a:t>N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 nearly independent of √s</a:t>
            </a:r>
          </a:p>
          <a:p>
            <a:pPr marL="285750" indent="-285750">
              <a:buFont typeface="Wingdings" charset="2"/>
              <a:buChar char="²"/>
            </a:pPr>
            <a:r>
              <a:rPr lang="en-US" b="1" dirty="0">
                <a:solidFill>
                  <a:srgbClr val="3366FF"/>
                </a:solidFill>
                <a:latin typeface="Calibri" pitchFamily="34" charset="0"/>
              </a:rPr>
              <a:t>No evidence of fall in A</a:t>
            </a:r>
            <a:r>
              <a:rPr lang="en-US" b="1" baseline="-25000" dirty="0">
                <a:solidFill>
                  <a:srgbClr val="3366FF"/>
                </a:solidFill>
                <a:latin typeface="Calibri" pitchFamily="34" charset="0"/>
              </a:rPr>
              <a:t>N </a:t>
            </a:r>
            <a:r>
              <a:rPr lang="en-US" b="1" dirty="0">
                <a:solidFill>
                  <a:srgbClr val="3366FF"/>
                </a:solidFill>
                <a:latin typeface="Calibri" pitchFamily="34" charset="0"/>
              </a:rPr>
              <a:t>with increasing P</a:t>
            </a:r>
            <a:r>
              <a:rPr lang="en-US" b="1" baseline="-25000" dirty="0">
                <a:solidFill>
                  <a:srgbClr val="3366FF"/>
                </a:solidFill>
                <a:latin typeface="Calibri" pitchFamily="34" charset="0"/>
              </a:rPr>
              <a:t>T</a:t>
            </a:r>
            <a:r>
              <a:rPr lang="en-US" b="1" dirty="0">
                <a:solidFill>
                  <a:srgbClr val="3366FF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11083"/>
              </p:ext>
            </p:extLst>
          </p:nvPr>
        </p:nvGraphicFramePr>
        <p:xfrm>
          <a:off x="4840660" y="348932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0660" y="348932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57" y="1649789"/>
            <a:ext cx="2774031" cy="450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969" y="2187981"/>
            <a:ext cx="3621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Transverse Single Spin Asymmetry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8360" y="1216277"/>
            <a:ext cx="2149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Inclusive π</a:t>
            </a:r>
            <a:r>
              <a:rPr lang="en-US" sz="1600" b="1" baseline="30000" dirty="0" smtClean="0"/>
              <a:t>0</a:t>
            </a:r>
            <a:r>
              <a:rPr lang="en-US" sz="1600" b="1" dirty="0" smtClean="0"/>
              <a:t> production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1777" y="3669275"/>
            <a:ext cx="1452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2p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/√s</a:t>
            </a:r>
            <a:endParaRPr lang="en-US" sz="2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180" y="2283925"/>
            <a:ext cx="2483266" cy="12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RHIC : the world’s first and only polarized proton collider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185145" y="2959055"/>
            <a:ext cx="3099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Beams: √s 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62.4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- 500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GeV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/>
                <a:cs typeface="Comic Sans MS"/>
              </a:rPr>
              <a:t>pp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502" y="1414077"/>
            <a:ext cx="7769929" cy="4998581"/>
            <a:chOff x="409192" y="1295401"/>
            <a:chExt cx="8529542" cy="5410199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301876" y="3962399"/>
              <a:ext cx="130174" cy="404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467100" y="5422900"/>
              <a:ext cx="109538" cy="428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977063" y="3706813"/>
              <a:ext cx="465137" cy="392112"/>
            </a:xfrm>
            <a:custGeom>
              <a:avLst/>
              <a:gdLst>
                <a:gd name="T0" fmla="*/ 0 w 293"/>
                <a:gd name="T1" fmla="*/ 246 h 247"/>
                <a:gd name="T2" fmla="*/ 64 w 293"/>
                <a:gd name="T3" fmla="*/ 214 h 247"/>
                <a:gd name="T4" fmla="*/ 66 w 293"/>
                <a:gd name="T5" fmla="*/ 172 h 247"/>
                <a:gd name="T6" fmla="*/ 232 w 293"/>
                <a:gd name="T7" fmla="*/ 106 h 247"/>
                <a:gd name="T8" fmla="*/ 232 w 293"/>
                <a:gd name="T9" fmla="*/ 61 h 247"/>
                <a:gd name="T10" fmla="*/ 292 w 293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47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201863" y="2681288"/>
              <a:ext cx="5508625" cy="1587500"/>
            </a:xfrm>
            <a:prstGeom prst="ellipse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570413" y="2241550"/>
              <a:ext cx="1106487" cy="2762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686550" y="2349500"/>
              <a:ext cx="1830388" cy="4810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243763" y="3924300"/>
              <a:ext cx="1022350" cy="2762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002213" y="4338638"/>
              <a:ext cx="1019175" cy="4826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406900" y="5424488"/>
              <a:ext cx="679450" cy="2746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/>
                <a:t>AGS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90763" y="5219700"/>
              <a:ext cx="628650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584450" y="5380038"/>
              <a:ext cx="609600" cy="18256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200" b="1"/>
                <a:t>LINAC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17850" y="5562600"/>
              <a:ext cx="627063" cy="1524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 b="1"/>
                <a:t>BOOSTER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919413" y="4665663"/>
              <a:ext cx="993775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765550" y="5184775"/>
              <a:ext cx="1663700" cy="747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3121025" y="2757488"/>
              <a:ext cx="1893888" cy="711200"/>
            </a:xfrm>
            <a:custGeom>
              <a:avLst/>
              <a:gdLst>
                <a:gd name="G0" fmla="+- 15471 0 0"/>
                <a:gd name="G1" fmla="+- 21113 0 0"/>
                <a:gd name="G2" fmla="+- 21600 0 0"/>
                <a:gd name="T0" fmla="*/ 0 w 15471"/>
                <a:gd name="T1" fmla="*/ 6040 h 21113"/>
                <a:gd name="T2" fmla="*/ 10908 w 15471"/>
                <a:gd name="T3" fmla="*/ 0 h 21113"/>
                <a:gd name="T4" fmla="*/ 15471 w 15471"/>
                <a:gd name="T5" fmla="*/ 21113 h 2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71" h="21113" fill="none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</a:path>
                <a:path w="15471" h="21113" stroke="0" extrusionOk="0">
                  <a:moveTo>
                    <a:pt x="-1" y="6039"/>
                  </a:moveTo>
                  <a:cubicBezTo>
                    <a:pt x="2963" y="2998"/>
                    <a:pt x="6757" y="897"/>
                    <a:pt x="10908" y="0"/>
                  </a:cubicBezTo>
                  <a:lnTo>
                    <a:pt x="15471" y="21113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rc 20"/>
            <p:cNvSpPr>
              <a:spLocks/>
            </p:cNvSpPr>
            <p:nvPr/>
          </p:nvSpPr>
          <p:spPr bwMode="auto">
            <a:xfrm>
              <a:off x="2308225" y="3176588"/>
              <a:ext cx="2646363" cy="544512"/>
            </a:xfrm>
            <a:custGeom>
              <a:avLst/>
              <a:gdLst>
                <a:gd name="G0" fmla="+- 21600 0 0"/>
                <a:gd name="G1" fmla="+- 8557 0 0"/>
                <a:gd name="G2" fmla="+- 21600 0 0"/>
                <a:gd name="T0" fmla="*/ 1373 w 21600"/>
                <a:gd name="T1" fmla="*/ 16134 h 16134"/>
                <a:gd name="T2" fmla="*/ 1767 w 21600"/>
                <a:gd name="T3" fmla="*/ 0 h 16134"/>
                <a:gd name="T4" fmla="*/ 21600 w 21600"/>
                <a:gd name="T5" fmla="*/ 8557 h 16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34" fill="none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0" y="5614"/>
                    <a:pt x="601" y="2702"/>
                    <a:pt x="1767" y="0"/>
                  </a:cubicBezTo>
                </a:path>
                <a:path w="21600" h="16134" stroke="0" extrusionOk="0">
                  <a:moveTo>
                    <a:pt x="1372" y="16134"/>
                  </a:moveTo>
                  <a:cubicBezTo>
                    <a:pt x="464" y="13711"/>
                    <a:pt x="0" y="11144"/>
                    <a:pt x="0" y="8557"/>
                  </a:cubicBezTo>
                  <a:cubicBezTo>
                    <a:pt x="0" y="5614"/>
                    <a:pt x="601" y="2702"/>
                    <a:pt x="1767" y="0"/>
                  </a:cubicBezTo>
                  <a:lnTo>
                    <a:pt x="21600" y="855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rc 21"/>
            <p:cNvSpPr>
              <a:spLocks/>
            </p:cNvSpPr>
            <p:nvPr/>
          </p:nvSpPr>
          <p:spPr bwMode="auto">
            <a:xfrm>
              <a:off x="4948238" y="3171825"/>
              <a:ext cx="2646362" cy="538163"/>
            </a:xfrm>
            <a:custGeom>
              <a:avLst/>
              <a:gdLst>
                <a:gd name="G0" fmla="+- 0 0 0"/>
                <a:gd name="G1" fmla="+- 8582 0 0"/>
                <a:gd name="G2" fmla="+- 21600 0 0"/>
                <a:gd name="T0" fmla="*/ 19822 w 21600"/>
                <a:gd name="T1" fmla="*/ 0 h 15991"/>
                <a:gd name="T2" fmla="*/ 20290 w 21600"/>
                <a:gd name="T3" fmla="*/ 15991 h 15991"/>
                <a:gd name="T4" fmla="*/ 0 w 21600"/>
                <a:gd name="T5" fmla="*/ 8582 h 15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991" fill="none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</a:path>
                <a:path w="21600" h="15991" stroke="0" extrusionOk="0">
                  <a:moveTo>
                    <a:pt x="19821" y="0"/>
                  </a:moveTo>
                  <a:cubicBezTo>
                    <a:pt x="20994" y="2709"/>
                    <a:pt x="21600" y="5629"/>
                    <a:pt x="21600" y="8582"/>
                  </a:cubicBezTo>
                  <a:cubicBezTo>
                    <a:pt x="21600" y="11109"/>
                    <a:pt x="21156" y="13616"/>
                    <a:pt x="20289" y="15990"/>
                  </a:cubicBezTo>
                  <a:lnTo>
                    <a:pt x="0" y="858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5086350" y="3352800"/>
              <a:ext cx="1779588" cy="8286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4608 w 14608"/>
                <a:gd name="T1" fmla="*/ 15911 h 21394"/>
                <a:gd name="T2" fmla="*/ 2978 w 14608"/>
                <a:gd name="T3" fmla="*/ 21394 h 21394"/>
                <a:gd name="T4" fmla="*/ 0 w 14608"/>
                <a:gd name="T5" fmla="*/ 0 h 2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08" h="21394" fill="none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</a:path>
                <a:path w="14608" h="21394" stroke="0" extrusionOk="0">
                  <a:moveTo>
                    <a:pt x="14608" y="15911"/>
                  </a:moveTo>
                  <a:cubicBezTo>
                    <a:pt x="11377" y="18876"/>
                    <a:pt x="7321" y="20789"/>
                    <a:pt x="2977" y="213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rc 23"/>
            <p:cNvSpPr>
              <a:spLocks/>
            </p:cNvSpPr>
            <p:nvPr/>
          </p:nvSpPr>
          <p:spPr bwMode="auto">
            <a:xfrm>
              <a:off x="3092450" y="3543300"/>
              <a:ext cx="1973263" cy="631825"/>
            </a:xfrm>
            <a:custGeom>
              <a:avLst/>
              <a:gdLst>
                <a:gd name="G0" fmla="+- 16166 0 0"/>
                <a:gd name="G1" fmla="+- 0 0 0"/>
                <a:gd name="G2" fmla="+- 21600 0 0"/>
                <a:gd name="T0" fmla="*/ 11210 w 16166"/>
                <a:gd name="T1" fmla="*/ 21024 h 21024"/>
                <a:gd name="T2" fmla="*/ 0 w 16166"/>
                <a:gd name="T3" fmla="*/ 14325 h 21024"/>
                <a:gd name="T4" fmla="*/ 16166 w 16166"/>
                <a:gd name="T5" fmla="*/ 0 h 2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66" h="21024" fill="none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</a:path>
                <a:path w="16166" h="21024" stroke="0" extrusionOk="0">
                  <a:moveTo>
                    <a:pt x="11210" y="21023"/>
                  </a:moveTo>
                  <a:cubicBezTo>
                    <a:pt x="6871" y="20001"/>
                    <a:pt x="2955" y="17661"/>
                    <a:pt x="-1" y="14325"/>
                  </a:cubicBezTo>
                  <a:lnTo>
                    <a:pt x="16166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24"/>
            <p:cNvSpPr>
              <a:spLocks/>
            </p:cNvSpPr>
            <p:nvPr/>
          </p:nvSpPr>
          <p:spPr bwMode="auto">
            <a:xfrm>
              <a:off x="4941888" y="2763838"/>
              <a:ext cx="1846262" cy="700087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3 w 15057"/>
                <a:gd name="T1" fmla="*/ 0 h 21197"/>
                <a:gd name="T2" fmla="*/ 15057 w 15057"/>
                <a:gd name="T3" fmla="*/ 5710 h 21197"/>
                <a:gd name="T4" fmla="*/ 0 w 15057"/>
                <a:gd name="T5" fmla="*/ 21197 h 2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57" h="21197" fill="none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</a:path>
                <a:path w="15057" h="21197" stroke="0" extrusionOk="0">
                  <a:moveTo>
                    <a:pt x="4152" y="0"/>
                  </a:moveTo>
                  <a:cubicBezTo>
                    <a:pt x="8264" y="805"/>
                    <a:pt x="12053" y="2789"/>
                    <a:pt x="15056" y="571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4933950" y="3505200"/>
              <a:ext cx="2016125" cy="84772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5336 w 15336"/>
                <a:gd name="T1" fmla="*/ 15210 h 21251"/>
                <a:gd name="T2" fmla="*/ 3865 w 15336"/>
                <a:gd name="T3" fmla="*/ 21251 h 21251"/>
                <a:gd name="T4" fmla="*/ 0 w 15336"/>
                <a:gd name="T5" fmla="*/ 0 h 2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36" h="21251" fill="none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</a:path>
                <a:path w="15336" h="21251" stroke="0" extrusionOk="0">
                  <a:moveTo>
                    <a:pt x="15336" y="15210"/>
                  </a:moveTo>
                  <a:cubicBezTo>
                    <a:pt x="12221" y="18351"/>
                    <a:pt x="8217" y="20459"/>
                    <a:pt x="3865" y="2125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2986088" y="3487738"/>
              <a:ext cx="1981200" cy="847725"/>
            </a:xfrm>
            <a:custGeom>
              <a:avLst/>
              <a:gdLst>
                <a:gd name="G0" fmla="+- 15059 0 0"/>
                <a:gd name="G1" fmla="+- 0 0 0"/>
                <a:gd name="G2" fmla="+- 21600 0 0"/>
                <a:gd name="T0" fmla="*/ 11084 w 15059"/>
                <a:gd name="T1" fmla="*/ 21231 h 21231"/>
                <a:gd name="T2" fmla="*/ 0 w 15059"/>
                <a:gd name="T3" fmla="*/ 15485 h 21231"/>
                <a:gd name="T4" fmla="*/ 15059 w 15059"/>
                <a:gd name="T5" fmla="*/ 0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59" h="21231" fill="none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</a:path>
                <a:path w="15059" h="21231" stroke="0" extrusionOk="0">
                  <a:moveTo>
                    <a:pt x="11083" y="21231"/>
                  </a:moveTo>
                  <a:cubicBezTo>
                    <a:pt x="6904" y="20448"/>
                    <a:pt x="3048" y="18449"/>
                    <a:pt x="-1" y="15485"/>
                  </a:cubicBezTo>
                  <a:lnTo>
                    <a:pt x="15059" y="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rc 27"/>
            <p:cNvSpPr>
              <a:spLocks/>
            </p:cNvSpPr>
            <p:nvPr/>
          </p:nvSpPr>
          <p:spPr bwMode="auto">
            <a:xfrm>
              <a:off x="2128838" y="3119438"/>
              <a:ext cx="2838450" cy="704850"/>
            </a:xfrm>
            <a:custGeom>
              <a:avLst/>
              <a:gdLst>
                <a:gd name="G0" fmla="+- 21600 0 0"/>
                <a:gd name="G1" fmla="+- 9324 0 0"/>
                <a:gd name="G2" fmla="+- 21600 0 0"/>
                <a:gd name="T0" fmla="*/ 1659 w 21600"/>
                <a:gd name="T1" fmla="*/ 17626 h 17626"/>
                <a:gd name="T2" fmla="*/ 2116 w 21600"/>
                <a:gd name="T3" fmla="*/ 0 h 17626"/>
                <a:gd name="T4" fmla="*/ 21600 w 21600"/>
                <a:gd name="T5" fmla="*/ 9324 h 1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26" fill="none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0" y="6096"/>
                    <a:pt x="723" y="2910"/>
                    <a:pt x="2116" y="0"/>
                  </a:cubicBezTo>
                </a:path>
                <a:path w="21600" h="17626" stroke="0" extrusionOk="0">
                  <a:moveTo>
                    <a:pt x="1659" y="17625"/>
                  </a:moveTo>
                  <a:cubicBezTo>
                    <a:pt x="563" y="14995"/>
                    <a:pt x="0" y="12173"/>
                    <a:pt x="0" y="9324"/>
                  </a:cubicBezTo>
                  <a:cubicBezTo>
                    <a:pt x="0" y="6096"/>
                    <a:pt x="723" y="2910"/>
                    <a:pt x="2116" y="0"/>
                  </a:cubicBezTo>
                  <a:lnTo>
                    <a:pt x="21600" y="9324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3032125" y="2638425"/>
              <a:ext cx="1935163" cy="860425"/>
            </a:xfrm>
            <a:custGeom>
              <a:avLst/>
              <a:gdLst>
                <a:gd name="G0" fmla="+- 14743 0 0"/>
                <a:gd name="G1" fmla="+- 21260 0 0"/>
                <a:gd name="G2" fmla="+- 21600 0 0"/>
                <a:gd name="T0" fmla="*/ 0 w 14743"/>
                <a:gd name="T1" fmla="*/ 5474 h 21260"/>
                <a:gd name="T2" fmla="*/ 10926 w 14743"/>
                <a:gd name="T3" fmla="*/ 0 h 21260"/>
                <a:gd name="T4" fmla="*/ 14743 w 14743"/>
                <a:gd name="T5" fmla="*/ 21260 h 2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43" h="21260" fill="none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</a:path>
                <a:path w="14743" h="21260" stroke="0" extrusionOk="0">
                  <a:moveTo>
                    <a:pt x="-1" y="5473"/>
                  </a:moveTo>
                  <a:cubicBezTo>
                    <a:pt x="3039" y="2635"/>
                    <a:pt x="6832" y="734"/>
                    <a:pt x="10925" y="-1"/>
                  </a:cubicBezTo>
                  <a:lnTo>
                    <a:pt x="14743" y="21260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rc 29"/>
            <p:cNvSpPr>
              <a:spLocks/>
            </p:cNvSpPr>
            <p:nvPr/>
          </p:nvSpPr>
          <p:spPr bwMode="auto">
            <a:xfrm>
              <a:off x="4954588" y="2643188"/>
              <a:ext cx="1925637" cy="854075"/>
            </a:xfrm>
            <a:custGeom>
              <a:avLst/>
              <a:gdLst>
                <a:gd name="G0" fmla="+- 0 0 0"/>
                <a:gd name="G1" fmla="+- 21252 0 0"/>
                <a:gd name="G2" fmla="+- 21600 0 0"/>
                <a:gd name="T0" fmla="*/ 3860 w 14651"/>
                <a:gd name="T1" fmla="*/ 0 h 21252"/>
                <a:gd name="T2" fmla="*/ 14651 w 14651"/>
                <a:gd name="T3" fmla="*/ 5381 h 21252"/>
                <a:gd name="T4" fmla="*/ 0 w 14651"/>
                <a:gd name="T5" fmla="*/ 21252 h 2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51" h="21252" fill="none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</a:path>
                <a:path w="14651" h="21252" stroke="0" extrusionOk="0">
                  <a:moveTo>
                    <a:pt x="3860" y="-1"/>
                  </a:moveTo>
                  <a:cubicBezTo>
                    <a:pt x="7895" y="732"/>
                    <a:pt x="11637" y="2598"/>
                    <a:pt x="14651" y="5380"/>
                  </a:cubicBezTo>
                  <a:lnTo>
                    <a:pt x="0" y="21252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stealth" w="med" len="med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rc 30"/>
            <p:cNvSpPr>
              <a:spLocks/>
            </p:cNvSpPr>
            <p:nvPr/>
          </p:nvSpPr>
          <p:spPr bwMode="auto">
            <a:xfrm>
              <a:off x="4954588" y="3108325"/>
              <a:ext cx="2838450" cy="715963"/>
            </a:xfrm>
            <a:custGeom>
              <a:avLst/>
              <a:gdLst>
                <a:gd name="G0" fmla="+- 0 0 0"/>
                <a:gd name="G1" fmla="+- 9565 0 0"/>
                <a:gd name="G2" fmla="+- 21600 0 0"/>
                <a:gd name="T0" fmla="*/ 19367 w 21600"/>
                <a:gd name="T1" fmla="*/ 0 h 17978"/>
                <a:gd name="T2" fmla="*/ 19894 w 21600"/>
                <a:gd name="T3" fmla="*/ 17978 h 17978"/>
                <a:gd name="T4" fmla="*/ 0 w 21600"/>
                <a:gd name="T5" fmla="*/ 9565 h 17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8" fill="none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</a:path>
                <a:path w="21600" h="17978" stroke="0" extrusionOk="0">
                  <a:moveTo>
                    <a:pt x="19366" y="0"/>
                  </a:moveTo>
                  <a:cubicBezTo>
                    <a:pt x="20835" y="2974"/>
                    <a:pt x="21600" y="6247"/>
                    <a:pt x="21600" y="9565"/>
                  </a:cubicBezTo>
                  <a:cubicBezTo>
                    <a:pt x="21600" y="12455"/>
                    <a:pt x="21019" y="15316"/>
                    <a:pt x="19894" y="17978"/>
                  </a:cubicBezTo>
                  <a:lnTo>
                    <a:pt x="0" y="9565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456113" y="4175125"/>
              <a:ext cx="1017587" cy="158750"/>
            </a:xfrm>
            <a:custGeom>
              <a:avLst/>
              <a:gdLst>
                <a:gd name="T0" fmla="*/ 0 w 641"/>
                <a:gd name="T1" fmla="*/ 0 h 100"/>
                <a:gd name="T2" fmla="*/ 172 w 641"/>
                <a:gd name="T3" fmla="*/ 18 h 100"/>
                <a:gd name="T4" fmla="*/ 220 w 641"/>
                <a:gd name="T5" fmla="*/ 57 h 100"/>
                <a:gd name="T6" fmla="*/ 407 w 641"/>
                <a:gd name="T7" fmla="*/ 57 h 100"/>
                <a:gd name="T8" fmla="*/ 446 w 641"/>
                <a:gd name="T9" fmla="*/ 95 h 100"/>
                <a:gd name="T10" fmla="*/ 640 w 641"/>
                <a:gd name="T1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100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7" y="57"/>
                  </a:lnTo>
                  <a:lnTo>
                    <a:pt x="446" y="95"/>
                  </a:lnTo>
                  <a:lnTo>
                    <a:pt x="640" y="99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449763" y="4179888"/>
              <a:ext cx="1000125" cy="155575"/>
            </a:xfrm>
            <a:custGeom>
              <a:avLst/>
              <a:gdLst>
                <a:gd name="T0" fmla="*/ 0 w 630"/>
                <a:gd name="T1" fmla="*/ 97 h 98"/>
                <a:gd name="T2" fmla="*/ 177 w 630"/>
                <a:gd name="T3" fmla="*/ 96 h 98"/>
                <a:gd name="T4" fmla="*/ 225 w 630"/>
                <a:gd name="T5" fmla="*/ 51 h 98"/>
                <a:gd name="T6" fmla="*/ 407 w 630"/>
                <a:gd name="T7" fmla="*/ 51 h 98"/>
                <a:gd name="T8" fmla="*/ 448 w 630"/>
                <a:gd name="T9" fmla="*/ 15 h 98"/>
                <a:gd name="T10" fmla="*/ 629 w 630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98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7" y="51"/>
                  </a:lnTo>
                  <a:lnTo>
                    <a:pt x="448" y="15"/>
                  </a:lnTo>
                  <a:lnTo>
                    <a:pt x="629" y="0"/>
                  </a:lnTo>
                </a:path>
              </a:pathLst>
            </a:custGeom>
            <a:noFill/>
            <a:ln w="25400" cap="rnd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884738" y="4224338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rc 35"/>
            <p:cNvSpPr>
              <a:spLocks/>
            </p:cNvSpPr>
            <p:nvPr/>
          </p:nvSpPr>
          <p:spPr bwMode="auto">
            <a:xfrm>
              <a:off x="4964113" y="4313238"/>
              <a:ext cx="1019175" cy="492125"/>
            </a:xfrm>
            <a:custGeom>
              <a:avLst/>
              <a:gdLst>
                <a:gd name="G0" fmla="+- 21600 0 0"/>
                <a:gd name="G1" fmla="+- 21180 0 0"/>
                <a:gd name="G2" fmla="+- 21600 0 0"/>
                <a:gd name="T0" fmla="*/ 0 w 21600"/>
                <a:gd name="T1" fmla="*/ 21112 h 21180"/>
                <a:gd name="T2" fmla="*/ 17363 w 21600"/>
                <a:gd name="T3" fmla="*/ 0 h 21180"/>
                <a:gd name="T4" fmla="*/ 21600 w 21600"/>
                <a:gd name="T5" fmla="*/ 21180 h 2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0" fill="none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</a:path>
                <a:path w="21600" h="21180" stroke="0" extrusionOk="0">
                  <a:moveTo>
                    <a:pt x="0" y="21112"/>
                  </a:moveTo>
                  <a:cubicBezTo>
                    <a:pt x="32" y="10841"/>
                    <a:pt x="7292" y="2014"/>
                    <a:pt x="17362" y="-1"/>
                  </a:cubicBezTo>
                  <a:lnTo>
                    <a:pt x="21600" y="21180"/>
                  </a:lnTo>
                  <a:close/>
                </a:path>
              </a:pathLst>
            </a:custGeom>
            <a:noFill/>
            <a:ln w="25400" cap="rnd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451350" y="2635250"/>
              <a:ext cx="1011238" cy="128588"/>
            </a:xfrm>
            <a:custGeom>
              <a:avLst/>
              <a:gdLst>
                <a:gd name="T0" fmla="*/ 0 w 637"/>
                <a:gd name="T1" fmla="*/ 0 h 81"/>
                <a:gd name="T2" fmla="*/ 172 w 637"/>
                <a:gd name="T3" fmla="*/ 2 h 81"/>
                <a:gd name="T4" fmla="*/ 222 w 637"/>
                <a:gd name="T5" fmla="*/ 32 h 81"/>
                <a:gd name="T6" fmla="*/ 400 w 637"/>
                <a:gd name="T7" fmla="*/ 30 h 81"/>
                <a:gd name="T8" fmla="*/ 446 w 637"/>
                <a:gd name="T9" fmla="*/ 68 h 81"/>
                <a:gd name="T10" fmla="*/ 636 w 637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81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5400" cap="rnd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449763" y="2632075"/>
              <a:ext cx="1012825" cy="128588"/>
            </a:xfrm>
            <a:custGeom>
              <a:avLst/>
              <a:gdLst>
                <a:gd name="T0" fmla="*/ 0 w 638"/>
                <a:gd name="T1" fmla="*/ 80 h 81"/>
                <a:gd name="T2" fmla="*/ 178 w 638"/>
                <a:gd name="T3" fmla="*/ 74 h 81"/>
                <a:gd name="T4" fmla="*/ 222 w 638"/>
                <a:gd name="T5" fmla="*/ 32 h 81"/>
                <a:gd name="T6" fmla="*/ 397 w 638"/>
                <a:gd name="T7" fmla="*/ 32 h 81"/>
                <a:gd name="T8" fmla="*/ 451 w 638"/>
                <a:gd name="T9" fmla="*/ 0 h 81"/>
                <a:gd name="T10" fmla="*/ 637 w 638"/>
                <a:gd name="T11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81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7" y="32"/>
                  </a:lnTo>
                  <a:lnTo>
                    <a:pt x="451" y="0"/>
                  </a:lnTo>
                  <a:lnTo>
                    <a:pt x="637" y="4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349500" y="3825875"/>
              <a:ext cx="749300" cy="153988"/>
            </a:xfrm>
            <a:custGeom>
              <a:avLst/>
              <a:gdLst>
                <a:gd name="T0" fmla="*/ 0 w 472"/>
                <a:gd name="T1" fmla="*/ 0 h 97"/>
                <a:gd name="T2" fmla="*/ 106 w 472"/>
                <a:gd name="T3" fmla="*/ 54 h 97"/>
                <a:gd name="T4" fmla="*/ 152 w 472"/>
                <a:gd name="T5" fmla="*/ 44 h 97"/>
                <a:gd name="T6" fmla="*/ 271 w 472"/>
                <a:gd name="T7" fmla="*/ 90 h 97"/>
                <a:gd name="T8" fmla="*/ 345 w 472"/>
                <a:gd name="T9" fmla="*/ 68 h 97"/>
                <a:gd name="T10" fmla="*/ 471 w 472"/>
                <a:gd name="T11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97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1" y="90"/>
                  </a:lnTo>
                  <a:lnTo>
                    <a:pt x="345" y="68"/>
                  </a:lnTo>
                  <a:lnTo>
                    <a:pt x="471" y="96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474913" y="3717925"/>
              <a:ext cx="523875" cy="395288"/>
            </a:xfrm>
            <a:custGeom>
              <a:avLst/>
              <a:gdLst>
                <a:gd name="T0" fmla="*/ 0 w 330"/>
                <a:gd name="T1" fmla="*/ 0 h 249"/>
                <a:gd name="T2" fmla="*/ 68 w 330"/>
                <a:gd name="T3" fmla="*/ 46 h 249"/>
                <a:gd name="T4" fmla="*/ 78 w 330"/>
                <a:gd name="T5" fmla="*/ 110 h 249"/>
                <a:gd name="T6" fmla="*/ 191 w 330"/>
                <a:gd name="T7" fmla="*/ 156 h 249"/>
                <a:gd name="T8" fmla="*/ 195 w 330"/>
                <a:gd name="T9" fmla="*/ 202 h 249"/>
                <a:gd name="T10" fmla="*/ 329 w 330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49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1" y="156"/>
                  </a:lnTo>
                  <a:lnTo>
                    <a:pt x="195" y="202"/>
                  </a:lnTo>
                  <a:lnTo>
                    <a:pt x="329" y="248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1500000">
              <a:off x="2619375" y="387667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398713" y="2952750"/>
              <a:ext cx="725487" cy="176213"/>
            </a:xfrm>
            <a:custGeom>
              <a:avLst/>
              <a:gdLst>
                <a:gd name="T0" fmla="*/ 0 w 457"/>
                <a:gd name="T1" fmla="*/ 110 h 111"/>
                <a:gd name="T2" fmla="*/ 80 w 457"/>
                <a:gd name="T3" fmla="*/ 70 h 111"/>
                <a:gd name="T4" fmla="*/ 136 w 457"/>
                <a:gd name="T5" fmla="*/ 68 h 111"/>
                <a:gd name="T6" fmla="*/ 296 w 457"/>
                <a:gd name="T7" fmla="*/ 2 h 111"/>
                <a:gd name="T8" fmla="*/ 348 w 457"/>
                <a:gd name="T9" fmla="*/ 22 h 111"/>
                <a:gd name="T10" fmla="*/ 456 w 457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111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19363" y="2854325"/>
              <a:ext cx="511175" cy="325438"/>
            </a:xfrm>
            <a:custGeom>
              <a:avLst/>
              <a:gdLst>
                <a:gd name="T0" fmla="*/ 0 w 322"/>
                <a:gd name="T1" fmla="*/ 204 h 205"/>
                <a:gd name="T2" fmla="*/ 58 w 322"/>
                <a:gd name="T3" fmla="*/ 164 h 205"/>
                <a:gd name="T4" fmla="*/ 58 w 322"/>
                <a:gd name="T5" fmla="*/ 130 h 205"/>
                <a:gd name="T6" fmla="*/ 217 w 322"/>
                <a:gd name="T7" fmla="*/ 66 h 205"/>
                <a:gd name="T8" fmla="*/ 221 w 322"/>
                <a:gd name="T9" fmla="*/ 30 h 205"/>
                <a:gd name="T10" fmla="*/ 321 w 322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205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7" y="66"/>
                  </a:lnTo>
                  <a:lnTo>
                    <a:pt x="221" y="30"/>
                  </a:lnTo>
                  <a:lnTo>
                    <a:pt x="321" y="0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 rot="20280000">
              <a:off x="2681288" y="2959100"/>
              <a:ext cx="142875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873625" y="2638425"/>
              <a:ext cx="144463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881813" y="2855913"/>
              <a:ext cx="503237" cy="314325"/>
            </a:xfrm>
            <a:custGeom>
              <a:avLst/>
              <a:gdLst>
                <a:gd name="T0" fmla="*/ 0 w 317"/>
                <a:gd name="T1" fmla="*/ 0 h 198"/>
                <a:gd name="T2" fmla="*/ 75 w 317"/>
                <a:gd name="T3" fmla="*/ 24 h 198"/>
                <a:gd name="T4" fmla="*/ 87 w 317"/>
                <a:gd name="T5" fmla="*/ 57 h 198"/>
                <a:gd name="T6" fmla="*/ 264 w 317"/>
                <a:gd name="T7" fmla="*/ 125 h 198"/>
                <a:gd name="T8" fmla="*/ 262 w 317"/>
                <a:gd name="T9" fmla="*/ 164 h 198"/>
                <a:gd name="T10" fmla="*/ 316 w 317"/>
                <a:gd name="T11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98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54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862763" y="3821113"/>
              <a:ext cx="712787" cy="160337"/>
            </a:xfrm>
            <a:custGeom>
              <a:avLst/>
              <a:gdLst>
                <a:gd name="T0" fmla="*/ 0 w 449"/>
                <a:gd name="T1" fmla="*/ 92 h 101"/>
                <a:gd name="T2" fmla="*/ 93 w 449"/>
                <a:gd name="T3" fmla="*/ 73 h 101"/>
                <a:gd name="T4" fmla="*/ 141 w 449"/>
                <a:gd name="T5" fmla="*/ 100 h 101"/>
                <a:gd name="T6" fmla="*/ 304 w 449"/>
                <a:gd name="T7" fmla="*/ 33 h 101"/>
                <a:gd name="T8" fmla="*/ 354 w 449"/>
                <a:gd name="T9" fmla="*/ 52 h 101"/>
                <a:gd name="T10" fmla="*/ 448 w 449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101">
                  <a:moveTo>
                    <a:pt x="0" y="92"/>
                  </a:moveTo>
                  <a:lnTo>
                    <a:pt x="93" y="73"/>
                  </a:lnTo>
                  <a:lnTo>
                    <a:pt x="141" y="100"/>
                  </a:lnTo>
                  <a:lnTo>
                    <a:pt x="304" y="33"/>
                  </a:lnTo>
                  <a:lnTo>
                    <a:pt x="354" y="52"/>
                  </a:lnTo>
                  <a:lnTo>
                    <a:pt x="448" y="0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 rot="20280000">
              <a:off x="7142163" y="387826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89738" y="2949575"/>
              <a:ext cx="715962" cy="161925"/>
            </a:xfrm>
            <a:custGeom>
              <a:avLst/>
              <a:gdLst>
                <a:gd name="T0" fmla="*/ 0 w 451"/>
                <a:gd name="T1" fmla="*/ 0 h 102"/>
                <a:gd name="T2" fmla="*/ 84 w 451"/>
                <a:gd name="T3" fmla="*/ 20 h 102"/>
                <a:gd name="T4" fmla="*/ 147 w 451"/>
                <a:gd name="T5" fmla="*/ 0 h 102"/>
                <a:gd name="T6" fmla="*/ 319 w 451"/>
                <a:gd name="T7" fmla="*/ 69 h 102"/>
                <a:gd name="T8" fmla="*/ 379 w 451"/>
                <a:gd name="T9" fmla="*/ 60 h 102"/>
                <a:gd name="T10" fmla="*/ 450 w 451"/>
                <a:gd name="T1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02">
                  <a:moveTo>
                    <a:pt x="0" y="0"/>
                  </a:moveTo>
                  <a:lnTo>
                    <a:pt x="84" y="20"/>
                  </a:lnTo>
                  <a:lnTo>
                    <a:pt x="147" y="0"/>
                  </a:lnTo>
                  <a:lnTo>
                    <a:pt x="319" y="69"/>
                  </a:lnTo>
                  <a:lnTo>
                    <a:pt x="379" y="60"/>
                  </a:lnTo>
                  <a:lnTo>
                    <a:pt x="450" y="101"/>
                  </a:lnTo>
                </a:path>
              </a:pathLst>
            </a:custGeom>
            <a:noFill/>
            <a:ln w="25400" cap="rnd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 rot="1500000">
              <a:off x="7091363" y="2957513"/>
              <a:ext cx="144462" cy="85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5165725" y="4265613"/>
              <a:ext cx="225425" cy="123825"/>
              <a:chOff x="2778" y="2447"/>
              <a:chExt cx="142" cy="78"/>
            </a:xfrm>
            <a:effectLst/>
          </p:grpSpPr>
          <p:sp>
            <p:nvSpPr>
              <p:cNvPr id="195" name="Oval 51"/>
              <p:cNvSpPr>
                <a:spLocks noChangeArrowheads="1"/>
              </p:cNvSpPr>
              <p:nvPr/>
            </p:nvSpPr>
            <p:spPr bwMode="auto">
              <a:xfrm rot="60000">
                <a:off x="2778" y="2447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52"/>
              <p:cNvSpPr>
                <a:spLocks/>
              </p:cNvSpPr>
              <p:nvPr/>
            </p:nvSpPr>
            <p:spPr bwMode="auto">
              <a:xfrm>
                <a:off x="2811" y="2456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5157788" y="4124325"/>
              <a:ext cx="225425" cy="123825"/>
              <a:chOff x="2773" y="2358"/>
              <a:chExt cx="142" cy="78"/>
            </a:xfrm>
            <a:effectLst/>
          </p:grpSpPr>
          <p:sp>
            <p:nvSpPr>
              <p:cNvPr id="193" name="Oval 54"/>
              <p:cNvSpPr>
                <a:spLocks noChangeArrowheads="1"/>
              </p:cNvSpPr>
              <p:nvPr/>
            </p:nvSpPr>
            <p:spPr bwMode="auto">
              <a:xfrm rot="21360000">
                <a:off x="2773" y="2358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2808" y="2364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6"/>
            <p:cNvGrpSpPr>
              <a:grpSpLocks/>
            </p:cNvGrpSpPr>
            <p:nvPr/>
          </p:nvGrpSpPr>
          <p:grpSpPr bwMode="auto">
            <a:xfrm>
              <a:off x="4508500" y="4262438"/>
              <a:ext cx="225425" cy="123825"/>
              <a:chOff x="2364" y="2445"/>
              <a:chExt cx="142" cy="78"/>
            </a:xfrm>
            <a:effectLst/>
          </p:grpSpPr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 rot="21360000">
                <a:off x="2364" y="244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58"/>
              <p:cNvSpPr>
                <a:spLocks/>
              </p:cNvSpPr>
              <p:nvPr/>
            </p:nvSpPr>
            <p:spPr bwMode="auto">
              <a:xfrm>
                <a:off x="2399" y="2451"/>
                <a:ext cx="81" cy="60"/>
              </a:xfrm>
              <a:custGeom>
                <a:avLst/>
                <a:gdLst>
                  <a:gd name="T0" fmla="*/ 0 w 81"/>
                  <a:gd name="T1" fmla="*/ 53 h 60"/>
                  <a:gd name="T2" fmla="*/ 1 w 81"/>
                  <a:gd name="T3" fmla="*/ 42 h 60"/>
                  <a:gd name="T4" fmla="*/ 3 w 81"/>
                  <a:gd name="T5" fmla="*/ 31 h 60"/>
                  <a:gd name="T6" fmla="*/ 7 w 81"/>
                  <a:gd name="T7" fmla="*/ 22 h 60"/>
                  <a:gd name="T8" fmla="*/ 9 w 81"/>
                  <a:gd name="T9" fmla="*/ 16 h 60"/>
                  <a:gd name="T10" fmla="*/ 12 w 81"/>
                  <a:gd name="T11" fmla="*/ 12 h 60"/>
                  <a:gd name="T12" fmla="*/ 14 w 81"/>
                  <a:gd name="T13" fmla="*/ 9 h 60"/>
                  <a:gd name="T14" fmla="*/ 16 w 81"/>
                  <a:gd name="T15" fmla="*/ 6 h 60"/>
                  <a:gd name="T16" fmla="*/ 19 w 81"/>
                  <a:gd name="T17" fmla="*/ 4 h 60"/>
                  <a:gd name="T18" fmla="*/ 22 w 81"/>
                  <a:gd name="T19" fmla="*/ 2 h 60"/>
                  <a:gd name="T20" fmla="*/ 25 w 81"/>
                  <a:gd name="T21" fmla="*/ 1 h 60"/>
                  <a:gd name="T22" fmla="*/ 27 w 81"/>
                  <a:gd name="T23" fmla="*/ 0 h 60"/>
                  <a:gd name="T24" fmla="*/ 45 w 81"/>
                  <a:gd name="T25" fmla="*/ 0 h 60"/>
                  <a:gd name="T26" fmla="*/ 49 w 81"/>
                  <a:gd name="T27" fmla="*/ 1 h 60"/>
                  <a:gd name="T28" fmla="*/ 54 w 81"/>
                  <a:gd name="T29" fmla="*/ 2 h 60"/>
                  <a:gd name="T30" fmla="*/ 58 w 81"/>
                  <a:gd name="T31" fmla="*/ 5 h 60"/>
                  <a:gd name="T32" fmla="*/ 61 w 81"/>
                  <a:gd name="T33" fmla="*/ 9 h 60"/>
                  <a:gd name="T34" fmla="*/ 64 w 81"/>
                  <a:gd name="T35" fmla="*/ 14 h 60"/>
                  <a:gd name="T36" fmla="*/ 67 w 81"/>
                  <a:gd name="T37" fmla="*/ 19 h 60"/>
                  <a:gd name="T38" fmla="*/ 70 w 81"/>
                  <a:gd name="T39" fmla="*/ 26 h 60"/>
                  <a:gd name="T40" fmla="*/ 72 w 81"/>
                  <a:gd name="T41" fmla="*/ 33 h 60"/>
                  <a:gd name="T42" fmla="*/ 67 w 81"/>
                  <a:gd name="T43" fmla="*/ 58 h 60"/>
                  <a:gd name="T44" fmla="*/ 55 w 81"/>
                  <a:gd name="T45" fmla="*/ 33 h 60"/>
                  <a:gd name="T46" fmla="*/ 54 w 81"/>
                  <a:gd name="T47" fmla="*/ 28 h 60"/>
                  <a:gd name="T48" fmla="*/ 52 w 81"/>
                  <a:gd name="T49" fmla="*/ 23 h 60"/>
                  <a:gd name="T50" fmla="*/ 50 w 81"/>
                  <a:gd name="T51" fmla="*/ 18 h 60"/>
                  <a:gd name="T52" fmla="*/ 48 w 81"/>
                  <a:gd name="T53" fmla="*/ 14 h 60"/>
                  <a:gd name="T54" fmla="*/ 45 w 81"/>
                  <a:gd name="T55" fmla="*/ 10 h 60"/>
                  <a:gd name="T56" fmla="*/ 43 w 81"/>
                  <a:gd name="T57" fmla="*/ 7 h 60"/>
                  <a:gd name="T58" fmla="*/ 40 w 81"/>
                  <a:gd name="T59" fmla="*/ 4 h 60"/>
                  <a:gd name="T60" fmla="*/ 37 w 81"/>
                  <a:gd name="T61" fmla="*/ 2 h 60"/>
                  <a:gd name="T62" fmla="*/ 33 w 81"/>
                  <a:gd name="T63" fmla="*/ 6 h 60"/>
                  <a:gd name="T64" fmla="*/ 29 w 81"/>
                  <a:gd name="T65" fmla="*/ 11 h 60"/>
                  <a:gd name="T66" fmla="*/ 25 w 81"/>
                  <a:gd name="T67" fmla="*/ 17 h 60"/>
                  <a:gd name="T68" fmla="*/ 23 w 81"/>
                  <a:gd name="T69" fmla="*/ 24 h 60"/>
                  <a:gd name="T70" fmla="*/ 20 w 81"/>
                  <a:gd name="T71" fmla="*/ 31 h 60"/>
                  <a:gd name="T72" fmla="*/ 18 w 81"/>
                  <a:gd name="T73" fmla="*/ 40 h 60"/>
                  <a:gd name="T74" fmla="*/ 17 w 81"/>
                  <a:gd name="T75" fmla="*/ 49 h 60"/>
                  <a:gd name="T76" fmla="*/ 17 w 81"/>
                  <a:gd name="T7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60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7" y="22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14"/>
                    </a:lnTo>
                    <a:lnTo>
                      <a:pt x="66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70" y="26"/>
                    </a:lnTo>
                    <a:lnTo>
                      <a:pt x="71" y="29"/>
                    </a:lnTo>
                    <a:lnTo>
                      <a:pt x="72" y="33"/>
                    </a:lnTo>
                    <a:lnTo>
                      <a:pt x="80" y="33"/>
                    </a:lnTo>
                    <a:lnTo>
                      <a:pt x="67" y="58"/>
                    </a:lnTo>
                    <a:lnTo>
                      <a:pt x="47" y="34"/>
                    </a:lnTo>
                    <a:lnTo>
                      <a:pt x="55" y="33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5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8" y="14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11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3" y="24"/>
                    </a:lnTo>
                    <a:lnTo>
                      <a:pt x="21" y="27"/>
                    </a:lnTo>
                    <a:lnTo>
                      <a:pt x="20" y="31"/>
                    </a:lnTo>
                    <a:lnTo>
                      <a:pt x="19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59"/>
            <p:cNvGrpSpPr>
              <a:grpSpLocks/>
            </p:cNvGrpSpPr>
            <p:nvPr/>
          </p:nvGrpSpPr>
          <p:grpSpPr bwMode="auto">
            <a:xfrm>
              <a:off x="4502150" y="4121150"/>
              <a:ext cx="225425" cy="123825"/>
              <a:chOff x="2360" y="2356"/>
              <a:chExt cx="142" cy="78"/>
            </a:xfrm>
            <a:effectLst/>
          </p:grpSpPr>
          <p:sp>
            <p:nvSpPr>
              <p:cNvPr id="189" name="Oval 60"/>
              <p:cNvSpPr>
                <a:spLocks noChangeArrowheads="1"/>
              </p:cNvSpPr>
              <p:nvPr/>
            </p:nvSpPr>
            <p:spPr bwMode="auto">
              <a:xfrm rot="60000">
                <a:off x="2360" y="2356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61"/>
              <p:cNvSpPr>
                <a:spLocks/>
              </p:cNvSpPr>
              <p:nvPr/>
            </p:nvSpPr>
            <p:spPr bwMode="auto">
              <a:xfrm>
                <a:off x="2393" y="2365"/>
                <a:ext cx="83" cy="62"/>
              </a:xfrm>
              <a:custGeom>
                <a:avLst/>
                <a:gdLst>
                  <a:gd name="T0" fmla="*/ 1 w 83"/>
                  <a:gd name="T1" fmla="*/ 50 h 62"/>
                  <a:gd name="T2" fmla="*/ 2 w 83"/>
                  <a:gd name="T3" fmla="*/ 39 h 62"/>
                  <a:gd name="T4" fmla="*/ 5 w 83"/>
                  <a:gd name="T5" fmla="*/ 29 h 62"/>
                  <a:gd name="T6" fmla="*/ 9 w 83"/>
                  <a:gd name="T7" fmla="*/ 20 h 62"/>
                  <a:gd name="T8" fmla="*/ 12 w 83"/>
                  <a:gd name="T9" fmla="*/ 14 h 62"/>
                  <a:gd name="T10" fmla="*/ 15 w 83"/>
                  <a:gd name="T11" fmla="*/ 10 h 62"/>
                  <a:gd name="T12" fmla="*/ 17 w 83"/>
                  <a:gd name="T13" fmla="*/ 7 h 62"/>
                  <a:gd name="T14" fmla="*/ 20 w 83"/>
                  <a:gd name="T15" fmla="*/ 5 h 62"/>
                  <a:gd name="T16" fmla="*/ 23 w 83"/>
                  <a:gd name="T17" fmla="*/ 3 h 62"/>
                  <a:gd name="T18" fmla="*/ 26 w 83"/>
                  <a:gd name="T19" fmla="*/ 1 h 62"/>
                  <a:gd name="T20" fmla="*/ 29 w 83"/>
                  <a:gd name="T21" fmla="*/ 0 h 62"/>
                  <a:gd name="T22" fmla="*/ 31 w 83"/>
                  <a:gd name="T23" fmla="*/ 0 h 62"/>
                  <a:gd name="T24" fmla="*/ 50 w 83"/>
                  <a:gd name="T25" fmla="*/ 1 h 62"/>
                  <a:gd name="T26" fmla="*/ 54 w 83"/>
                  <a:gd name="T27" fmla="*/ 2 h 62"/>
                  <a:gd name="T28" fmla="*/ 58 w 83"/>
                  <a:gd name="T29" fmla="*/ 4 h 62"/>
                  <a:gd name="T30" fmla="*/ 61 w 83"/>
                  <a:gd name="T31" fmla="*/ 7 h 62"/>
                  <a:gd name="T32" fmla="*/ 65 w 83"/>
                  <a:gd name="T33" fmla="*/ 11 h 62"/>
                  <a:gd name="T34" fmla="*/ 68 w 83"/>
                  <a:gd name="T35" fmla="*/ 17 h 62"/>
                  <a:gd name="T36" fmla="*/ 70 w 83"/>
                  <a:gd name="T37" fmla="*/ 23 h 62"/>
                  <a:gd name="T38" fmla="*/ 72 w 83"/>
                  <a:gd name="T39" fmla="*/ 29 h 62"/>
                  <a:gd name="T40" fmla="*/ 74 w 83"/>
                  <a:gd name="T41" fmla="*/ 37 h 62"/>
                  <a:gd name="T42" fmla="*/ 66 w 83"/>
                  <a:gd name="T43" fmla="*/ 61 h 62"/>
                  <a:gd name="T44" fmla="*/ 57 w 83"/>
                  <a:gd name="T45" fmla="*/ 36 h 62"/>
                  <a:gd name="T46" fmla="*/ 56 w 83"/>
                  <a:gd name="T47" fmla="*/ 30 h 62"/>
                  <a:gd name="T48" fmla="*/ 55 w 83"/>
                  <a:gd name="T49" fmla="*/ 25 h 62"/>
                  <a:gd name="T50" fmla="*/ 53 w 83"/>
                  <a:gd name="T51" fmla="*/ 20 h 62"/>
                  <a:gd name="T52" fmla="*/ 51 w 83"/>
                  <a:gd name="T53" fmla="*/ 15 h 62"/>
                  <a:gd name="T54" fmla="*/ 49 w 83"/>
                  <a:gd name="T55" fmla="*/ 11 h 62"/>
                  <a:gd name="T56" fmla="*/ 47 w 83"/>
                  <a:gd name="T57" fmla="*/ 8 h 62"/>
                  <a:gd name="T58" fmla="*/ 44 w 83"/>
                  <a:gd name="T59" fmla="*/ 5 h 62"/>
                  <a:gd name="T60" fmla="*/ 41 w 83"/>
                  <a:gd name="T61" fmla="*/ 3 h 62"/>
                  <a:gd name="T62" fmla="*/ 36 w 83"/>
                  <a:gd name="T63" fmla="*/ 6 h 62"/>
                  <a:gd name="T64" fmla="*/ 32 w 83"/>
                  <a:gd name="T65" fmla="*/ 11 h 62"/>
                  <a:gd name="T66" fmla="*/ 28 w 83"/>
                  <a:gd name="T67" fmla="*/ 17 h 62"/>
                  <a:gd name="T68" fmla="*/ 25 w 83"/>
                  <a:gd name="T69" fmla="*/ 23 h 62"/>
                  <a:gd name="T70" fmla="*/ 22 w 83"/>
                  <a:gd name="T71" fmla="*/ 31 h 62"/>
                  <a:gd name="T72" fmla="*/ 19 w 83"/>
                  <a:gd name="T73" fmla="*/ 39 h 62"/>
                  <a:gd name="T74" fmla="*/ 18 w 83"/>
                  <a:gd name="T75" fmla="*/ 48 h 62"/>
                  <a:gd name="T76" fmla="*/ 17 w 83"/>
                  <a:gd name="T77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62">
                    <a:moveTo>
                      <a:pt x="0" y="56"/>
                    </a:moveTo>
                    <a:lnTo>
                      <a:pt x="1" y="50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7" y="24"/>
                    </a:lnTo>
                    <a:lnTo>
                      <a:pt x="9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4"/>
                    </a:lnTo>
                    <a:lnTo>
                      <a:pt x="68" y="17"/>
                    </a:lnTo>
                    <a:lnTo>
                      <a:pt x="69" y="20"/>
                    </a:lnTo>
                    <a:lnTo>
                      <a:pt x="70" y="23"/>
                    </a:lnTo>
                    <a:lnTo>
                      <a:pt x="71" y="26"/>
                    </a:lnTo>
                    <a:lnTo>
                      <a:pt x="72" y="29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82" y="37"/>
                    </a:lnTo>
                    <a:lnTo>
                      <a:pt x="66" y="61"/>
                    </a:lnTo>
                    <a:lnTo>
                      <a:pt x="49" y="35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6" y="30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3" y="20"/>
                    </a:lnTo>
                    <a:lnTo>
                      <a:pt x="52" y="18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5"/>
                    </a:lnTo>
                    <a:lnTo>
                      <a:pt x="42" y="4"/>
                    </a:lnTo>
                    <a:lnTo>
                      <a:pt x="41" y="3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6" y="20"/>
                    </a:lnTo>
                    <a:lnTo>
                      <a:pt x="25" y="23"/>
                    </a:lnTo>
                    <a:lnTo>
                      <a:pt x="23" y="27"/>
                    </a:lnTo>
                    <a:lnTo>
                      <a:pt x="22" y="31"/>
                    </a:lnTo>
                    <a:lnTo>
                      <a:pt x="20" y="35"/>
                    </a:lnTo>
                    <a:lnTo>
                      <a:pt x="19" y="39"/>
                    </a:lnTo>
                    <a:lnTo>
                      <a:pt x="18" y="43"/>
                    </a:lnTo>
                    <a:lnTo>
                      <a:pt x="18" y="48"/>
                    </a:lnTo>
                    <a:lnTo>
                      <a:pt x="17" y="52"/>
                    </a:lnTo>
                    <a:lnTo>
                      <a:pt x="17" y="57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62"/>
            <p:cNvGrpSpPr>
              <a:grpSpLocks/>
            </p:cNvGrpSpPr>
            <p:nvPr/>
          </p:nvGrpSpPr>
          <p:grpSpPr bwMode="auto">
            <a:xfrm>
              <a:off x="2927350" y="3906838"/>
              <a:ext cx="225425" cy="123825"/>
              <a:chOff x="1368" y="2221"/>
              <a:chExt cx="142" cy="78"/>
            </a:xfrm>
            <a:effectLst/>
          </p:grpSpPr>
          <p:sp>
            <p:nvSpPr>
              <p:cNvPr id="187" name="Oval 63"/>
              <p:cNvSpPr>
                <a:spLocks noChangeArrowheads="1"/>
              </p:cNvSpPr>
              <p:nvPr/>
            </p:nvSpPr>
            <p:spPr bwMode="auto">
              <a:xfrm rot="780000">
                <a:off x="1368" y="2221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Freeform 64"/>
              <p:cNvSpPr>
                <a:spLocks/>
              </p:cNvSpPr>
              <p:nvPr/>
            </p:nvSpPr>
            <p:spPr bwMode="auto">
              <a:xfrm>
                <a:off x="1396" y="2229"/>
                <a:ext cx="85" cy="68"/>
              </a:xfrm>
              <a:custGeom>
                <a:avLst/>
                <a:gdLst>
                  <a:gd name="T0" fmla="*/ 2 w 85"/>
                  <a:gd name="T1" fmla="*/ 42 h 68"/>
                  <a:gd name="T2" fmla="*/ 6 w 85"/>
                  <a:gd name="T3" fmla="*/ 32 h 68"/>
                  <a:gd name="T4" fmla="*/ 11 w 85"/>
                  <a:gd name="T5" fmla="*/ 23 h 68"/>
                  <a:gd name="T6" fmla="*/ 16 w 85"/>
                  <a:gd name="T7" fmla="*/ 15 h 68"/>
                  <a:gd name="T8" fmla="*/ 22 w 85"/>
                  <a:gd name="T9" fmla="*/ 8 h 68"/>
                  <a:gd name="T10" fmla="*/ 25 w 85"/>
                  <a:gd name="T11" fmla="*/ 6 h 68"/>
                  <a:gd name="T12" fmla="*/ 28 w 85"/>
                  <a:gd name="T13" fmla="*/ 4 h 68"/>
                  <a:gd name="T14" fmla="*/ 32 w 85"/>
                  <a:gd name="T15" fmla="*/ 2 h 68"/>
                  <a:gd name="T16" fmla="*/ 35 w 85"/>
                  <a:gd name="T17" fmla="*/ 1 h 68"/>
                  <a:gd name="T18" fmla="*/ 38 w 85"/>
                  <a:gd name="T19" fmla="*/ 0 h 68"/>
                  <a:gd name="T20" fmla="*/ 41 w 85"/>
                  <a:gd name="T21" fmla="*/ 0 h 68"/>
                  <a:gd name="T22" fmla="*/ 44 w 85"/>
                  <a:gd name="T23" fmla="*/ 1 h 68"/>
                  <a:gd name="T24" fmla="*/ 62 w 85"/>
                  <a:gd name="T25" fmla="*/ 6 h 68"/>
                  <a:gd name="T26" fmla="*/ 65 w 85"/>
                  <a:gd name="T27" fmla="*/ 8 h 68"/>
                  <a:gd name="T28" fmla="*/ 68 w 85"/>
                  <a:gd name="T29" fmla="*/ 11 h 68"/>
                  <a:gd name="T30" fmla="*/ 71 w 85"/>
                  <a:gd name="T31" fmla="*/ 16 h 68"/>
                  <a:gd name="T32" fmla="*/ 73 w 85"/>
                  <a:gd name="T33" fmla="*/ 21 h 68"/>
                  <a:gd name="T34" fmla="*/ 75 w 85"/>
                  <a:gd name="T35" fmla="*/ 27 h 68"/>
                  <a:gd name="T36" fmla="*/ 76 w 85"/>
                  <a:gd name="T37" fmla="*/ 34 h 68"/>
                  <a:gd name="T38" fmla="*/ 76 w 85"/>
                  <a:gd name="T39" fmla="*/ 41 h 68"/>
                  <a:gd name="T40" fmla="*/ 84 w 85"/>
                  <a:gd name="T41" fmla="*/ 47 h 68"/>
                  <a:gd name="T42" fmla="*/ 52 w 85"/>
                  <a:gd name="T43" fmla="*/ 38 h 68"/>
                  <a:gd name="T44" fmla="*/ 60 w 85"/>
                  <a:gd name="T45" fmla="*/ 34 h 68"/>
                  <a:gd name="T46" fmla="*/ 59 w 85"/>
                  <a:gd name="T47" fmla="*/ 24 h 68"/>
                  <a:gd name="T48" fmla="*/ 56 w 85"/>
                  <a:gd name="T49" fmla="*/ 15 h 68"/>
                  <a:gd name="T50" fmla="*/ 55 w 85"/>
                  <a:gd name="T51" fmla="*/ 11 h 68"/>
                  <a:gd name="T52" fmla="*/ 53 w 85"/>
                  <a:gd name="T53" fmla="*/ 8 h 68"/>
                  <a:gd name="T54" fmla="*/ 51 w 85"/>
                  <a:gd name="T55" fmla="*/ 5 h 68"/>
                  <a:gd name="T56" fmla="*/ 46 w 85"/>
                  <a:gd name="T57" fmla="*/ 7 h 68"/>
                  <a:gd name="T58" fmla="*/ 41 w 85"/>
                  <a:gd name="T59" fmla="*/ 11 h 68"/>
                  <a:gd name="T60" fmla="*/ 36 w 85"/>
                  <a:gd name="T61" fmla="*/ 15 h 68"/>
                  <a:gd name="T62" fmla="*/ 31 w 85"/>
                  <a:gd name="T63" fmla="*/ 21 h 68"/>
                  <a:gd name="T64" fmla="*/ 27 w 85"/>
                  <a:gd name="T65" fmla="*/ 28 h 68"/>
                  <a:gd name="T66" fmla="*/ 22 w 85"/>
                  <a:gd name="T67" fmla="*/ 36 h 68"/>
                  <a:gd name="T68" fmla="*/ 19 w 85"/>
                  <a:gd name="T69" fmla="*/ 44 h 68"/>
                  <a:gd name="T70" fmla="*/ 16 w 85"/>
                  <a:gd name="T71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8">
                    <a:moveTo>
                      <a:pt x="0" y="48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2"/>
                    </a:lnTo>
                    <a:lnTo>
                      <a:pt x="8" y="27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6" y="15"/>
                    </a:lnTo>
                    <a:lnTo>
                      <a:pt x="19" y="11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60" y="5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3" y="21"/>
                    </a:lnTo>
                    <a:lnTo>
                      <a:pt x="74" y="24"/>
                    </a:lnTo>
                    <a:lnTo>
                      <a:pt x="75" y="27"/>
                    </a:lnTo>
                    <a:lnTo>
                      <a:pt x="75" y="30"/>
                    </a:lnTo>
                    <a:lnTo>
                      <a:pt x="76" y="34"/>
                    </a:lnTo>
                    <a:lnTo>
                      <a:pt x="76" y="37"/>
                    </a:lnTo>
                    <a:lnTo>
                      <a:pt x="76" y="41"/>
                    </a:lnTo>
                    <a:lnTo>
                      <a:pt x="76" y="45"/>
                    </a:lnTo>
                    <a:lnTo>
                      <a:pt x="84" y="47"/>
                    </a:lnTo>
                    <a:lnTo>
                      <a:pt x="63" y="67"/>
                    </a:lnTo>
                    <a:lnTo>
                      <a:pt x="52" y="38"/>
                    </a:lnTo>
                    <a:lnTo>
                      <a:pt x="60" y="40"/>
                    </a:lnTo>
                    <a:lnTo>
                      <a:pt x="60" y="34"/>
                    </a:lnTo>
                    <a:lnTo>
                      <a:pt x="59" y="29"/>
                    </a:lnTo>
                    <a:lnTo>
                      <a:pt x="59" y="24"/>
                    </a:lnTo>
                    <a:lnTo>
                      <a:pt x="58" y="20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1" y="5"/>
                    </a:lnTo>
                    <a:lnTo>
                      <a:pt x="48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41" y="11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33" y="18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4" y="32"/>
                    </a:lnTo>
                    <a:lnTo>
                      <a:pt x="22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2813050" y="4024313"/>
              <a:ext cx="225425" cy="123825"/>
              <a:chOff x="1296" y="2295"/>
              <a:chExt cx="142" cy="78"/>
            </a:xfrm>
            <a:effectLst/>
          </p:grpSpPr>
          <p:sp>
            <p:nvSpPr>
              <p:cNvPr id="185" name="Oval 66"/>
              <p:cNvSpPr>
                <a:spLocks noChangeArrowheads="1"/>
              </p:cNvSpPr>
              <p:nvPr/>
            </p:nvSpPr>
            <p:spPr bwMode="auto">
              <a:xfrm rot="1020000">
                <a:off x="1296" y="2295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67"/>
              <p:cNvSpPr>
                <a:spLocks/>
              </p:cNvSpPr>
              <p:nvPr/>
            </p:nvSpPr>
            <p:spPr bwMode="auto">
              <a:xfrm>
                <a:off x="1325" y="2299"/>
                <a:ext cx="84" cy="70"/>
              </a:xfrm>
              <a:custGeom>
                <a:avLst/>
                <a:gdLst>
                  <a:gd name="T0" fmla="*/ 2 w 84"/>
                  <a:gd name="T1" fmla="*/ 41 h 70"/>
                  <a:gd name="T2" fmla="*/ 7 w 84"/>
                  <a:gd name="T3" fmla="*/ 30 h 70"/>
                  <a:gd name="T4" fmla="*/ 13 w 84"/>
                  <a:gd name="T5" fmla="*/ 21 h 70"/>
                  <a:gd name="T6" fmla="*/ 19 w 84"/>
                  <a:gd name="T7" fmla="*/ 14 h 70"/>
                  <a:gd name="T8" fmla="*/ 25 w 84"/>
                  <a:gd name="T9" fmla="*/ 7 h 70"/>
                  <a:gd name="T10" fmla="*/ 30 w 84"/>
                  <a:gd name="T11" fmla="*/ 4 h 70"/>
                  <a:gd name="T12" fmla="*/ 33 w 84"/>
                  <a:gd name="T13" fmla="*/ 2 h 70"/>
                  <a:gd name="T14" fmla="*/ 36 w 84"/>
                  <a:gd name="T15" fmla="*/ 1 h 70"/>
                  <a:gd name="T16" fmla="*/ 40 w 84"/>
                  <a:gd name="T17" fmla="*/ 0 h 70"/>
                  <a:gd name="T18" fmla="*/ 43 w 84"/>
                  <a:gd name="T19" fmla="*/ 0 h 70"/>
                  <a:gd name="T20" fmla="*/ 46 w 84"/>
                  <a:gd name="T21" fmla="*/ 1 h 70"/>
                  <a:gd name="T22" fmla="*/ 62 w 84"/>
                  <a:gd name="T23" fmla="*/ 7 h 70"/>
                  <a:gd name="T24" fmla="*/ 66 w 84"/>
                  <a:gd name="T25" fmla="*/ 9 h 70"/>
                  <a:gd name="T26" fmla="*/ 69 w 84"/>
                  <a:gd name="T27" fmla="*/ 12 h 70"/>
                  <a:gd name="T28" fmla="*/ 72 w 84"/>
                  <a:gd name="T29" fmla="*/ 16 h 70"/>
                  <a:gd name="T30" fmla="*/ 74 w 84"/>
                  <a:gd name="T31" fmla="*/ 21 h 70"/>
                  <a:gd name="T32" fmla="*/ 75 w 84"/>
                  <a:gd name="T33" fmla="*/ 27 h 70"/>
                  <a:gd name="T34" fmla="*/ 76 w 84"/>
                  <a:gd name="T35" fmla="*/ 33 h 70"/>
                  <a:gd name="T36" fmla="*/ 76 w 84"/>
                  <a:gd name="T37" fmla="*/ 40 h 70"/>
                  <a:gd name="T38" fmla="*/ 76 w 84"/>
                  <a:gd name="T39" fmla="*/ 48 h 70"/>
                  <a:gd name="T40" fmla="*/ 62 w 84"/>
                  <a:gd name="T41" fmla="*/ 69 h 70"/>
                  <a:gd name="T42" fmla="*/ 60 w 84"/>
                  <a:gd name="T43" fmla="*/ 42 h 70"/>
                  <a:gd name="T44" fmla="*/ 61 w 84"/>
                  <a:gd name="T45" fmla="*/ 31 h 70"/>
                  <a:gd name="T46" fmla="*/ 60 w 84"/>
                  <a:gd name="T47" fmla="*/ 22 h 70"/>
                  <a:gd name="T48" fmla="*/ 58 w 84"/>
                  <a:gd name="T49" fmla="*/ 13 h 70"/>
                  <a:gd name="T50" fmla="*/ 56 w 84"/>
                  <a:gd name="T51" fmla="*/ 10 h 70"/>
                  <a:gd name="T52" fmla="*/ 54 w 84"/>
                  <a:gd name="T53" fmla="*/ 7 h 70"/>
                  <a:gd name="T54" fmla="*/ 49 w 84"/>
                  <a:gd name="T55" fmla="*/ 9 h 70"/>
                  <a:gd name="T56" fmla="*/ 43 w 84"/>
                  <a:gd name="T57" fmla="*/ 12 h 70"/>
                  <a:gd name="T58" fmla="*/ 38 w 84"/>
                  <a:gd name="T59" fmla="*/ 16 h 70"/>
                  <a:gd name="T60" fmla="*/ 33 w 84"/>
                  <a:gd name="T61" fmla="*/ 21 h 70"/>
                  <a:gd name="T62" fmla="*/ 28 w 84"/>
                  <a:gd name="T63" fmla="*/ 28 h 70"/>
                  <a:gd name="T64" fmla="*/ 23 w 84"/>
                  <a:gd name="T65" fmla="*/ 35 h 70"/>
                  <a:gd name="T66" fmla="*/ 19 w 84"/>
                  <a:gd name="T67" fmla="*/ 43 h 70"/>
                  <a:gd name="T68" fmla="*/ 15 w 84"/>
                  <a:gd name="T69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70">
                    <a:moveTo>
                      <a:pt x="0" y="46"/>
                    </a:moveTo>
                    <a:lnTo>
                      <a:pt x="2" y="41"/>
                    </a:lnTo>
                    <a:lnTo>
                      <a:pt x="5" y="35"/>
                    </a:lnTo>
                    <a:lnTo>
                      <a:pt x="7" y="30"/>
                    </a:lnTo>
                    <a:lnTo>
                      <a:pt x="10" y="26"/>
                    </a:lnTo>
                    <a:lnTo>
                      <a:pt x="13" y="21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22" y="10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6" y="9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71" y="14"/>
                    </a:lnTo>
                    <a:lnTo>
                      <a:pt x="72" y="16"/>
                    </a:lnTo>
                    <a:lnTo>
                      <a:pt x="73" y="19"/>
                    </a:lnTo>
                    <a:lnTo>
                      <a:pt x="74" y="21"/>
                    </a:lnTo>
                    <a:lnTo>
                      <a:pt x="75" y="24"/>
                    </a:lnTo>
                    <a:lnTo>
                      <a:pt x="75" y="27"/>
                    </a:lnTo>
                    <a:lnTo>
                      <a:pt x="76" y="30"/>
                    </a:lnTo>
                    <a:lnTo>
                      <a:pt x="76" y="33"/>
                    </a:lnTo>
                    <a:lnTo>
                      <a:pt x="76" y="37"/>
                    </a:lnTo>
                    <a:lnTo>
                      <a:pt x="76" y="40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83" y="51"/>
                    </a:lnTo>
                    <a:lnTo>
                      <a:pt x="62" y="69"/>
                    </a:lnTo>
                    <a:lnTo>
                      <a:pt x="52" y="39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59" y="17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5" y="8"/>
                    </a:lnTo>
                    <a:lnTo>
                      <a:pt x="54" y="7"/>
                    </a:lnTo>
                    <a:lnTo>
                      <a:pt x="51" y="8"/>
                    </a:lnTo>
                    <a:lnTo>
                      <a:pt x="49" y="9"/>
                    </a:lnTo>
                    <a:lnTo>
                      <a:pt x="46" y="10"/>
                    </a:lnTo>
                    <a:lnTo>
                      <a:pt x="43" y="12"/>
                    </a:lnTo>
                    <a:lnTo>
                      <a:pt x="41" y="14"/>
                    </a:lnTo>
                    <a:lnTo>
                      <a:pt x="38" y="16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3" y="35"/>
                    </a:lnTo>
                    <a:lnTo>
                      <a:pt x="21" y="39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5" y="52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68"/>
            <p:cNvGrpSpPr>
              <a:grpSpLocks/>
            </p:cNvGrpSpPr>
            <p:nvPr/>
          </p:nvGrpSpPr>
          <p:grpSpPr bwMode="auto">
            <a:xfrm>
              <a:off x="2362200" y="3649663"/>
              <a:ext cx="225425" cy="123825"/>
              <a:chOff x="1012" y="2059"/>
              <a:chExt cx="142" cy="78"/>
            </a:xfrm>
            <a:effectLst/>
          </p:grpSpPr>
          <p:sp>
            <p:nvSpPr>
              <p:cNvPr id="183" name="Oval 69"/>
              <p:cNvSpPr>
                <a:spLocks noChangeArrowheads="1"/>
              </p:cNvSpPr>
              <p:nvPr/>
            </p:nvSpPr>
            <p:spPr bwMode="auto">
              <a:xfrm rot="1860000">
                <a:off x="1012" y="2059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70"/>
              <p:cNvSpPr>
                <a:spLocks/>
              </p:cNvSpPr>
              <p:nvPr/>
            </p:nvSpPr>
            <p:spPr bwMode="auto">
              <a:xfrm>
                <a:off x="1039" y="2064"/>
                <a:ext cx="81" cy="73"/>
              </a:xfrm>
              <a:custGeom>
                <a:avLst/>
                <a:gdLst>
                  <a:gd name="T0" fmla="*/ 3 w 81"/>
                  <a:gd name="T1" fmla="*/ 29 h 73"/>
                  <a:gd name="T2" fmla="*/ 11 w 81"/>
                  <a:gd name="T3" fmla="*/ 21 h 73"/>
                  <a:gd name="T4" fmla="*/ 18 w 81"/>
                  <a:gd name="T5" fmla="*/ 13 h 73"/>
                  <a:gd name="T6" fmla="*/ 26 w 81"/>
                  <a:gd name="T7" fmla="*/ 8 h 73"/>
                  <a:gd name="T8" fmla="*/ 34 w 81"/>
                  <a:gd name="T9" fmla="*/ 3 h 73"/>
                  <a:gd name="T10" fmla="*/ 41 w 81"/>
                  <a:gd name="T11" fmla="*/ 1 h 73"/>
                  <a:gd name="T12" fmla="*/ 48 w 81"/>
                  <a:gd name="T13" fmla="*/ 0 h 73"/>
                  <a:gd name="T14" fmla="*/ 51 w 81"/>
                  <a:gd name="T15" fmla="*/ 1 h 73"/>
                  <a:gd name="T16" fmla="*/ 54 w 81"/>
                  <a:gd name="T17" fmla="*/ 2 h 73"/>
                  <a:gd name="T18" fmla="*/ 57 w 81"/>
                  <a:gd name="T19" fmla="*/ 3 h 73"/>
                  <a:gd name="T20" fmla="*/ 72 w 81"/>
                  <a:gd name="T21" fmla="*/ 13 h 73"/>
                  <a:gd name="T22" fmla="*/ 75 w 81"/>
                  <a:gd name="T23" fmla="*/ 17 h 73"/>
                  <a:gd name="T24" fmla="*/ 77 w 81"/>
                  <a:gd name="T25" fmla="*/ 21 h 73"/>
                  <a:gd name="T26" fmla="*/ 78 w 81"/>
                  <a:gd name="T27" fmla="*/ 26 h 73"/>
                  <a:gd name="T28" fmla="*/ 78 w 81"/>
                  <a:gd name="T29" fmla="*/ 31 h 73"/>
                  <a:gd name="T30" fmla="*/ 78 w 81"/>
                  <a:gd name="T31" fmla="*/ 38 h 73"/>
                  <a:gd name="T32" fmla="*/ 76 w 81"/>
                  <a:gd name="T33" fmla="*/ 44 h 73"/>
                  <a:gd name="T34" fmla="*/ 74 w 81"/>
                  <a:gd name="T35" fmla="*/ 51 h 73"/>
                  <a:gd name="T36" fmla="*/ 80 w 81"/>
                  <a:gd name="T37" fmla="*/ 60 h 73"/>
                  <a:gd name="T38" fmla="*/ 53 w 81"/>
                  <a:gd name="T39" fmla="*/ 41 h 73"/>
                  <a:gd name="T40" fmla="*/ 61 w 81"/>
                  <a:gd name="T41" fmla="*/ 41 h 73"/>
                  <a:gd name="T42" fmla="*/ 64 w 81"/>
                  <a:gd name="T43" fmla="*/ 30 h 73"/>
                  <a:gd name="T44" fmla="*/ 64 w 81"/>
                  <a:gd name="T45" fmla="*/ 21 h 73"/>
                  <a:gd name="T46" fmla="*/ 63 w 81"/>
                  <a:gd name="T47" fmla="*/ 13 h 73"/>
                  <a:gd name="T48" fmla="*/ 59 w 81"/>
                  <a:gd name="T49" fmla="*/ 10 h 73"/>
                  <a:gd name="T50" fmla="*/ 54 w 81"/>
                  <a:gd name="T51" fmla="*/ 11 h 73"/>
                  <a:gd name="T52" fmla="*/ 47 w 81"/>
                  <a:gd name="T53" fmla="*/ 13 h 73"/>
                  <a:gd name="T54" fmla="*/ 41 w 81"/>
                  <a:gd name="T55" fmla="*/ 17 h 73"/>
                  <a:gd name="T56" fmla="*/ 35 w 81"/>
                  <a:gd name="T57" fmla="*/ 21 h 73"/>
                  <a:gd name="T58" fmla="*/ 28 w 81"/>
                  <a:gd name="T59" fmla="*/ 27 h 73"/>
                  <a:gd name="T60" fmla="*/ 22 w 81"/>
                  <a:gd name="T61" fmla="*/ 33 h 73"/>
                  <a:gd name="T62" fmla="*/ 17 w 81"/>
                  <a:gd name="T63" fmla="*/ 40 h 73"/>
                  <a:gd name="T64" fmla="*/ 0 w 81"/>
                  <a:gd name="T65" fmla="*/ 3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3">
                    <a:moveTo>
                      <a:pt x="0" y="34"/>
                    </a:moveTo>
                    <a:lnTo>
                      <a:pt x="3" y="29"/>
                    </a:lnTo>
                    <a:lnTo>
                      <a:pt x="7" y="25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6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8" y="26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6" y="44"/>
                    </a:lnTo>
                    <a:lnTo>
                      <a:pt x="76" y="48"/>
                    </a:lnTo>
                    <a:lnTo>
                      <a:pt x="74" y="51"/>
                    </a:lnTo>
                    <a:lnTo>
                      <a:pt x="73" y="55"/>
                    </a:lnTo>
                    <a:lnTo>
                      <a:pt x="80" y="60"/>
                    </a:lnTo>
                    <a:lnTo>
                      <a:pt x="55" y="72"/>
                    </a:lnTo>
                    <a:lnTo>
                      <a:pt x="53" y="41"/>
                    </a:lnTo>
                    <a:lnTo>
                      <a:pt x="59" y="46"/>
                    </a:lnTo>
                    <a:lnTo>
                      <a:pt x="61" y="41"/>
                    </a:lnTo>
                    <a:lnTo>
                      <a:pt x="63" y="35"/>
                    </a:lnTo>
                    <a:lnTo>
                      <a:pt x="64" y="30"/>
                    </a:lnTo>
                    <a:lnTo>
                      <a:pt x="64" y="25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3" y="13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4" y="11"/>
                    </a:lnTo>
                    <a:lnTo>
                      <a:pt x="51" y="12"/>
                    </a:lnTo>
                    <a:lnTo>
                      <a:pt x="47" y="13"/>
                    </a:lnTo>
                    <a:lnTo>
                      <a:pt x="44" y="15"/>
                    </a:lnTo>
                    <a:lnTo>
                      <a:pt x="41" y="17"/>
                    </a:lnTo>
                    <a:lnTo>
                      <a:pt x="38" y="19"/>
                    </a:lnTo>
                    <a:lnTo>
                      <a:pt x="35" y="21"/>
                    </a:lnTo>
                    <a:lnTo>
                      <a:pt x="32" y="24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2" y="33"/>
                    </a:lnTo>
                    <a:lnTo>
                      <a:pt x="20" y="36"/>
                    </a:lnTo>
                    <a:lnTo>
                      <a:pt x="17" y="40"/>
                    </a:lnTo>
                    <a:lnTo>
                      <a:pt x="14" y="4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71"/>
            <p:cNvGrpSpPr>
              <a:grpSpLocks/>
            </p:cNvGrpSpPr>
            <p:nvPr/>
          </p:nvGrpSpPr>
          <p:grpSpPr bwMode="auto">
            <a:xfrm>
              <a:off x="2262188" y="3760788"/>
              <a:ext cx="225425" cy="125412"/>
              <a:chOff x="949" y="2129"/>
              <a:chExt cx="142" cy="79"/>
            </a:xfrm>
            <a:effectLst/>
          </p:grpSpPr>
          <p:sp>
            <p:nvSpPr>
              <p:cNvPr id="181" name="Oval 72"/>
              <p:cNvSpPr>
                <a:spLocks noChangeArrowheads="1"/>
              </p:cNvSpPr>
              <p:nvPr/>
            </p:nvSpPr>
            <p:spPr bwMode="auto">
              <a:xfrm rot="1560000">
                <a:off x="949" y="212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Freeform 73"/>
              <p:cNvSpPr>
                <a:spLocks/>
              </p:cNvSpPr>
              <p:nvPr/>
            </p:nvSpPr>
            <p:spPr bwMode="auto">
              <a:xfrm>
                <a:off x="974" y="2137"/>
                <a:ext cx="83" cy="71"/>
              </a:xfrm>
              <a:custGeom>
                <a:avLst/>
                <a:gdLst>
                  <a:gd name="T0" fmla="*/ 3 w 83"/>
                  <a:gd name="T1" fmla="*/ 33 h 71"/>
                  <a:gd name="T2" fmla="*/ 10 w 83"/>
                  <a:gd name="T3" fmla="*/ 24 h 71"/>
                  <a:gd name="T4" fmla="*/ 17 w 83"/>
                  <a:gd name="T5" fmla="*/ 16 h 71"/>
                  <a:gd name="T6" fmla="*/ 24 w 83"/>
                  <a:gd name="T7" fmla="*/ 9 h 71"/>
                  <a:gd name="T8" fmla="*/ 31 w 83"/>
                  <a:gd name="T9" fmla="*/ 4 h 71"/>
                  <a:gd name="T10" fmla="*/ 39 w 83"/>
                  <a:gd name="T11" fmla="*/ 1 h 71"/>
                  <a:gd name="T12" fmla="*/ 44 w 83"/>
                  <a:gd name="T13" fmla="*/ 0 h 71"/>
                  <a:gd name="T14" fmla="*/ 47 w 83"/>
                  <a:gd name="T15" fmla="*/ 0 h 71"/>
                  <a:gd name="T16" fmla="*/ 50 w 83"/>
                  <a:gd name="T17" fmla="*/ 0 h 71"/>
                  <a:gd name="T18" fmla="*/ 53 w 83"/>
                  <a:gd name="T19" fmla="*/ 1 h 71"/>
                  <a:gd name="T20" fmla="*/ 68 w 83"/>
                  <a:gd name="T21" fmla="*/ 10 h 71"/>
                  <a:gd name="T22" fmla="*/ 71 w 83"/>
                  <a:gd name="T23" fmla="*/ 12 h 71"/>
                  <a:gd name="T24" fmla="*/ 74 w 83"/>
                  <a:gd name="T25" fmla="*/ 16 h 71"/>
                  <a:gd name="T26" fmla="*/ 76 w 83"/>
                  <a:gd name="T27" fmla="*/ 20 h 71"/>
                  <a:gd name="T28" fmla="*/ 78 w 83"/>
                  <a:gd name="T29" fmla="*/ 25 h 71"/>
                  <a:gd name="T30" fmla="*/ 78 w 83"/>
                  <a:gd name="T31" fmla="*/ 31 h 71"/>
                  <a:gd name="T32" fmla="*/ 78 w 83"/>
                  <a:gd name="T33" fmla="*/ 38 h 71"/>
                  <a:gd name="T34" fmla="*/ 77 w 83"/>
                  <a:gd name="T35" fmla="*/ 45 h 71"/>
                  <a:gd name="T36" fmla="*/ 75 w 83"/>
                  <a:gd name="T37" fmla="*/ 52 h 71"/>
                  <a:gd name="T38" fmla="*/ 58 w 83"/>
                  <a:gd name="T39" fmla="*/ 70 h 71"/>
                  <a:gd name="T40" fmla="*/ 60 w 83"/>
                  <a:gd name="T41" fmla="*/ 44 h 71"/>
                  <a:gd name="T42" fmla="*/ 62 w 83"/>
                  <a:gd name="T43" fmla="*/ 38 h 71"/>
                  <a:gd name="T44" fmla="*/ 63 w 83"/>
                  <a:gd name="T45" fmla="*/ 28 h 71"/>
                  <a:gd name="T46" fmla="*/ 63 w 83"/>
                  <a:gd name="T47" fmla="*/ 19 h 71"/>
                  <a:gd name="T48" fmla="*/ 61 w 83"/>
                  <a:gd name="T49" fmla="*/ 11 h 71"/>
                  <a:gd name="T50" fmla="*/ 57 w 83"/>
                  <a:gd name="T51" fmla="*/ 8 h 71"/>
                  <a:gd name="T52" fmla="*/ 51 w 83"/>
                  <a:gd name="T53" fmla="*/ 10 h 71"/>
                  <a:gd name="T54" fmla="*/ 45 w 83"/>
                  <a:gd name="T55" fmla="*/ 12 h 71"/>
                  <a:gd name="T56" fmla="*/ 39 w 83"/>
                  <a:gd name="T57" fmla="*/ 16 h 71"/>
                  <a:gd name="T58" fmla="*/ 33 w 83"/>
                  <a:gd name="T59" fmla="*/ 21 h 71"/>
                  <a:gd name="T60" fmla="*/ 28 w 83"/>
                  <a:gd name="T61" fmla="*/ 28 h 71"/>
                  <a:gd name="T62" fmla="*/ 22 w 83"/>
                  <a:gd name="T63" fmla="*/ 34 h 71"/>
                  <a:gd name="T64" fmla="*/ 17 w 83"/>
                  <a:gd name="T65" fmla="*/ 42 h 71"/>
                  <a:gd name="T66" fmla="*/ 0 w 83"/>
                  <a:gd name="T67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71">
                    <a:moveTo>
                      <a:pt x="0" y="38"/>
                    </a:moveTo>
                    <a:lnTo>
                      <a:pt x="3" y="33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3" y="20"/>
                    </a:lnTo>
                    <a:lnTo>
                      <a:pt x="17" y="16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39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68" y="10"/>
                    </a:lnTo>
                    <a:lnTo>
                      <a:pt x="70" y="11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7" y="23"/>
                    </a:lnTo>
                    <a:lnTo>
                      <a:pt x="78" y="25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4"/>
                    </a:lnTo>
                    <a:lnTo>
                      <a:pt x="78" y="38"/>
                    </a:lnTo>
                    <a:lnTo>
                      <a:pt x="77" y="41"/>
                    </a:lnTo>
                    <a:lnTo>
                      <a:pt x="77" y="45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82" y="56"/>
                    </a:lnTo>
                    <a:lnTo>
                      <a:pt x="58" y="70"/>
                    </a:lnTo>
                    <a:lnTo>
                      <a:pt x="53" y="40"/>
                    </a:lnTo>
                    <a:lnTo>
                      <a:pt x="60" y="44"/>
                    </a:lnTo>
                    <a:lnTo>
                      <a:pt x="61" y="41"/>
                    </a:lnTo>
                    <a:lnTo>
                      <a:pt x="62" y="38"/>
                    </a:lnTo>
                    <a:lnTo>
                      <a:pt x="63" y="33"/>
                    </a:lnTo>
                    <a:lnTo>
                      <a:pt x="63" y="28"/>
                    </a:lnTo>
                    <a:lnTo>
                      <a:pt x="63" y="23"/>
                    </a:lnTo>
                    <a:lnTo>
                      <a:pt x="63" y="19"/>
                    </a:lnTo>
                    <a:lnTo>
                      <a:pt x="62" y="15"/>
                    </a:lnTo>
                    <a:lnTo>
                      <a:pt x="61" y="11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54" y="9"/>
                    </a:lnTo>
                    <a:lnTo>
                      <a:pt x="51" y="10"/>
                    </a:lnTo>
                    <a:lnTo>
                      <a:pt x="48" y="11"/>
                    </a:lnTo>
                    <a:lnTo>
                      <a:pt x="45" y="12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2" y="34"/>
                    </a:lnTo>
                    <a:lnTo>
                      <a:pt x="20" y="38"/>
                    </a:lnTo>
                    <a:lnTo>
                      <a:pt x="17" y="42"/>
                    </a:lnTo>
                    <a:lnTo>
                      <a:pt x="15" y="4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74"/>
            <p:cNvGrpSpPr>
              <a:grpSpLocks/>
            </p:cNvGrpSpPr>
            <p:nvPr/>
          </p:nvGrpSpPr>
          <p:grpSpPr bwMode="auto">
            <a:xfrm>
              <a:off x="2147888" y="3162300"/>
              <a:ext cx="225425" cy="133350"/>
              <a:chOff x="877" y="1752"/>
              <a:chExt cx="142" cy="84"/>
            </a:xfrm>
            <a:effectLst/>
          </p:grpSpPr>
          <p:sp>
            <p:nvSpPr>
              <p:cNvPr id="179" name="Oval 75"/>
              <p:cNvSpPr>
                <a:spLocks noChangeArrowheads="1"/>
              </p:cNvSpPr>
              <p:nvPr/>
            </p:nvSpPr>
            <p:spPr bwMode="auto">
              <a:xfrm rot="18960000">
                <a:off x="877" y="1752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76"/>
              <p:cNvSpPr>
                <a:spLocks/>
              </p:cNvSpPr>
              <p:nvPr/>
            </p:nvSpPr>
            <p:spPr bwMode="auto">
              <a:xfrm>
                <a:off x="917" y="1758"/>
                <a:ext cx="73" cy="78"/>
              </a:xfrm>
              <a:custGeom>
                <a:avLst/>
                <a:gdLst>
                  <a:gd name="T0" fmla="*/ 19 w 73"/>
                  <a:gd name="T1" fmla="*/ 72 h 78"/>
                  <a:gd name="T2" fmla="*/ 12 w 73"/>
                  <a:gd name="T3" fmla="*/ 63 h 78"/>
                  <a:gd name="T4" fmla="*/ 7 w 73"/>
                  <a:gd name="T5" fmla="*/ 54 h 78"/>
                  <a:gd name="T6" fmla="*/ 3 w 73"/>
                  <a:gd name="T7" fmla="*/ 45 h 78"/>
                  <a:gd name="T8" fmla="*/ 1 w 73"/>
                  <a:gd name="T9" fmla="*/ 37 h 78"/>
                  <a:gd name="T10" fmla="*/ 0 w 73"/>
                  <a:gd name="T11" fmla="*/ 29 h 78"/>
                  <a:gd name="T12" fmla="*/ 1 w 73"/>
                  <a:gd name="T13" fmla="*/ 22 h 78"/>
                  <a:gd name="T14" fmla="*/ 4 w 73"/>
                  <a:gd name="T15" fmla="*/ 17 h 78"/>
                  <a:gd name="T16" fmla="*/ 18 w 73"/>
                  <a:gd name="T17" fmla="*/ 4 h 78"/>
                  <a:gd name="T18" fmla="*/ 22 w 73"/>
                  <a:gd name="T19" fmla="*/ 2 h 78"/>
                  <a:gd name="T20" fmla="*/ 26 w 73"/>
                  <a:gd name="T21" fmla="*/ 0 h 78"/>
                  <a:gd name="T22" fmla="*/ 31 w 73"/>
                  <a:gd name="T23" fmla="*/ 0 h 78"/>
                  <a:gd name="T24" fmla="*/ 36 w 73"/>
                  <a:gd name="T25" fmla="*/ 0 h 78"/>
                  <a:gd name="T26" fmla="*/ 42 w 73"/>
                  <a:gd name="T27" fmla="*/ 1 h 78"/>
                  <a:gd name="T28" fmla="*/ 48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6 w 73"/>
                  <a:gd name="T61" fmla="*/ 55 h 78"/>
                  <a:gd name="T62" fmla="*/ 32 w 73"/>
                  <a:gd name="T63" fmla="*/ 63 h 78"/>
                  <a:gd name="T64" fmla="*/ 23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lnTo>
                      <a:pt x="19" y="72"/>
                    </a:lnTo>
                    <a:lnTo>
                      <a:pt x="15" y="68"/>
                    </a:lnTo>
                    <a:lnTo>
                      <a:pt x="12" y="63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5" y="49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1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7" y="6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6" y="55"/>
                    </a:lnTo>
                    <a:lnTo>
                      <a:pt x="29" y="59"/>
                    </a:lnTo>
                    <a:lnTo>
                      <a:pt x="32" y="63"/>
                    </a:lnTo>
                    <a:lnTo>
                      <a:pt x="35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77"/>
            <p:cNvGrpSpPr>
              <a:grpSpLocks/>
            </p:cNvGrpSpPr>
            <p:nvPr/>
          </p:nvGrpSpPr>
          <p:grpSpPr bwMode="auto">
            <a:xfrm>
              <a:off x="2300288" y="3209925"/>
              <a:ext cx="225425" cy="130175"/>
              <a:chOff x="973" y="1782"/>
              <a:chExt cx="142" cy="82"/>
            </a:xfrm>
            <a:effectLst/>
          </p:grpSpPr>
          <p:sp>
            <p:nvSpPr>
              <p:cNvPr id="177" name="Oval 78"/>
              <p:cNvSpPr>
                <a:spLocks noChangeArrowheads="1"/>
              </p:cNvSpPr>
              <p:nvPr/>
            </p:nvSpPr>
            <p:spPr bwMode="auto">
              <a:xfrm rot="18900000">
                <a:off x="973" y="1782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79"/>
              <p:cNvSpPr>
                <a:spLocks/>
              </p:cNvSpPr>
              <p:nvPr/>
            </p:nvSpPr>
            <p:spPr bwMode="auto">
              <a:xfrm>
                <a:off x="1010" y="1786"/>
                <a:ext cx="73" cy="78"/>
              </a:xfrm>
              <a:custGeom>
                <a:avLst/>
                <a:gdLst>
                  <a:gd name="T0" fmla="*/ 20 w 73"/>
                  <a:gd name="T1" fmla="*/ 73 h 78"/>
                  <a:gd name="T2" fmla="*/ 13 w 73"/>
                  <a:gd name="T3" fmla="*/ 64 h 78"/>
                  <a:gd name="T4" fmla="*/ 8 w 73"/>
                  <a:gd name="T5" fmla="*/ 55 h 78"/>
                  <a:gd name="T6" fmla="*/ 4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2 h 78"/>
                  <a:gd name="T36" fmla="*/ 48 w 73"/>
                  <a:gd name="T37" fmla="*/ 22 h 78"/>
                  <a:gd name="T38" fmla="*/ 38 w 73"/>
                  <a:gd name="T39" fmla="*/ 16 h 78"/>
                  <a:gd name="T40" fmla="*/ 29 w 73"/>
                  <a:gd name="T41" fmla="*/ 12 h 78"/>
                  <a:gd name="T42" fmla="*/ 22 w 73"/>
                  <a:gd name="T43" fmla="*/ 11 h 78"/>
                  <a:gd name="T44" fmla="*/ 19 w 73"/>
                  <a:gd name="T45" fmla="*/ 10 h 78"/>
                  <a:gd name="T46" fmla="*/ 15 w 73"/>
                  <a:gd name="T47" fmla="*/ 11 h 78"/>
                  <a:gd name="T48" fmla="*/ 12 w 73"/>
                  <a:gd name="T49" fmla="*/ 14 h 78"/>
                  <a:gd name="T50" fmla="*/ 12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4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4" y="77"/>
                    </a:moveTo>
                    <a:lnTo>
                      <a:pt x="20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2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7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4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80"/>
            <p:cNvGrpSpPr>
              <a:grpSpLocks/>
            </p:cNvGrpSpPr>
            <p:nvPr/>
          </p:nvGrpSpPr>
          <p:grpSpPr bwMode="auto">
            <a:xfrm>
              <a:off x="7623175" y="3594100"/>
              <a:ext cx="125413" cy="225425"/>
              <a:chOff x="4326" y="2024"/>
              <a:chExt cx="79" cy="142"/>
            </a:xfrm>
            <a:effectLst/>
          </p:grpSpPr>
          <p:sp>
            <p:nvSpPr>
              <p:cNvPr id="175" name="Oval 81"/>
              <p:cNvSpPr>
                <a:spLocks noChangeArrowheads="1"/>
              </p:cNvSpPr>
              <p:nvPr/>
            </p:nvSpPr>
            <p:spPr bwMode="auto">
              <a:xfrm rot="18720000">
                <a:off x="4294" y="2056"/>
                <a:ext cx="142" cy="78"/>
              </a:xfrm>
              <a:prstGeom prst="ellips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Freeform 82"/>
              <p:cNvSpPr>
                <a:spLocks/>
              </p:cNvSpPr>
              <p:nvPr/>
            </p:nvSpPr>
            <p:spPr bwMode="auto">
              <a:xfrm>
                <a:off x="4332" y="2058"/>
                <a:ext cx="73" cy="79"/>
              </a:xfrm>
              <a:custGeom>
                <a:avLst/>
                <a:gdLst>
                  <a:gd name="T0" fmla="*/ 22 w 73"/>
                  <a:gd name="T1" fmla="*/ 74 h 79"/>
                  <a:gd name="T2" fmla="*/ 15 w 73"/>
                  <a:gd name="T3" fmla="*/ 65 h 79"/>
                  <a:gd name="T4" fmla="*/ 8 w 73"/>
                  <a:gd name="T5" fmla="*/ 56 h 79"/>
                  <a:gd name="T6" fmla="*/ 4 w 73"/>
                  <a:gd name="T7" fmla="*/ 48 h 79"/>
                  <a:gd name="T8" fmla="*/ 1 w 73"/>
                  <a:gd name="T9" fmla="*/ 39 h 79"/>
                  <a:gd name="T10" fmla="*/ 0 w 73"/>
                  <a:gd name="T11" fmla="*/ 32 h 79"/>
                  <a:gd name="T12" fmla="*/ 1 w 73"/>
                  <a:gd name="T13" fmla="*/ 25 h 79"/>
                  <a:gd name="T14" fmla="*/ 3 w 73"/>
                  <a:gd name="T15" fmla="*/ 19 h 79"/>
                  <a:gd name="T16" fmla="*/ 5 w 73"/>
                  <a:gd name="T17" fmla="*/ 17 h 79"/>
                  <a:gd name="T18" fmla="*/ 18 w 73"/>
                  <a:gd name="T19" fmla="*/ 4 h 79"/>
                  <a:gd name="T20" fmla="*/ 21 w 73"/>
                  <a:gd name="T21" fmla="*/ 2 h 79"/>
                  <a:gd name="T22" fmla="*/ 26 w 73"/>
                  <a:gd name="T23" fmla="*/ 0 h 79"/>
                  <a:gd name="T24" fmla="*/ 31 w 73"/>
                  <a:gd name="T25" fmla="*/ 0 h 79"/>
                  <a:gd name="T26" fmla="*/ 37 w 73"/>
                  <a:gd name="T27" fmla="*/ 1 h 79"/>
                  <a:gd name="T28" fmla="*/ 43 w 73"/>
                  <a:gd name="T29" fmla="*/ 2 h 79"/>
                  <a:gd name="T30" fmla="*/ 49 w 73"/>
                  <a:gd name="T31" fmla="*/ 5 h 79"/>
                  <a:gd name="T32" fmla="*/ 56 w 73"/>
                  <a:gd name="T33" fmla="*/ 8 h 79"/>
                  <a:gd name="T34" fmla="*/ 65 w 73"/>
                  <a:gd name="T35" fmla="*/ 4 h 79"/>
                  <a:gd name="T36" fmla="*/ 41 w 73"/>
                  <a:gd name="T37" fmla="*/ 28 h 79"/>
                  <a:gd name="T38" fmla="*/ 42 w 73"/>
                  <a:gd name="T39" fmla="*/ 19 h 79"/>
                  <a:gd name="T40" fmla="*/ 33 w 73"/>
                  <a:gd name="T41" fmla="*/ 15 h 79"/>
                  <a:gd name="T42" fmla="*/ 26 w 73"/>
                  <a:gd name="T43" fmla="*/ 13 h 79"/>
                  <a:gd name="T44" fmla="*/ 21 w 73"/>
                  <a:gd name="T45" fmla="*/ 12 h 79"/>
                  <a:gd name="T46" fmla="*/ 17 w 73"/>
                  <a:gd name="T47" fmla="*/ 12 h 79"/>
                  <a:gd name="T48" fmla="*/ 14 w 73"/>
                  <a:gd name="T49" fmla="*/ 12 h 79"/>
                  <a:gd name="T50" fmla="*/ 12 w 73"/>
                  <a:gd name="T51" fmla="*/ 16 h 79"/>
                  <a:gd name="T52" fmla="*/ 12 w 73"/>
                  <a:gd name="T53" fmla="*/ 22 h 79"/>
                  <a:gd name="T54" fmla="*/ 13 w 73"/>
                  <a:gd name="T55" fmla="*/ 28 h 79"/>
                  <a:gd name="T56" fmla="*/ 15 w 73"/>
                  <a:gd name="T57" fmla="*/ 35 h 79"/>
                  <a:gd name="T58" fmla="*/ 18 w 73"/>
                  <a:gd name="T59" fmla="*/ 42 h 79"/>
                  <a:gd name="T60" fmla="*/ 23 w 73"/>
                  <a:gd name="T61" fmla="*/ 49 h 79"/>
                  <a:gd name="T62" fmla="*/ 28 w 73"/>
                  <a:gd name="T63" fmla="*/ 57 h 79"/>
                  <a:gd name="T64" fmla="*/ 34 w 73"/>
                  <a:gd name="T65" fmla="*/ 64 h 79"/>
                  <a:gd name="T66" fmla="*/ 26 w 73"/>
                  <a:gd name="T6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79">
                    <a:moveTo>
                      <a:pt x="26" y="78"/>
                    </a:moveTo>
                    <a:lnTo>
                      <a:pt x="22" y="74"/>
                    </a:lnTo>
                    <a:lnTo>
                      <a:pt x="18" y="70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3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6" y="8"/>
                    </a:lnTo>
                    <a:lnTo>
                      <a:pt x="59" y="10"/>
                    </a:lnTo>
                    <a:lnTo>
                      <a:pt x="65" y="4"/>
                    </a:lnTo>
                    <a:lnTo>
                      <a:pt x="72" y="31"/>
                    </a:lnTo>
                    <a:lnTo>
                      <a:pt x="41" y="28"/>
                    </a:lnTo>
                    <a:lnTo>
                      <a:pt x="47" y="22"/>
                    </a:lnTo>
                    <a:lnTo>
                      <a:pt x="42" y="19"/>
                    </a:lnTo>
                    <a:lnTo>
                      <a:pt x="37" y="17"/>
                    </a:lnTo>
                    <a:lnTo>
                      <a:pt x="33" y="15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3" y="28"/>
                    </a:lnTo>
                    <a:lnTo>
                      <a:pt x="14" y="32"/>
                    </a:lnTo>
                    <a:lnTo>
                      <a:pt x="15" y="35"/>
                    </a:lnTo>
                    <a:lnTo>
                      <a:pt x="17" y="38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8" y="57"/>
                    </a:lnTo>
                    <a:lnTo>
                      <a:pt x="31" y="60"/>
                    </a:lnTo>
                    <a:lnTo>
                      <a:pt x="34" y="64"/>
                    </a:lnTo>
                    <a:lnTo>
                      <a:pt x="37" y="67"/>
                    </a:lnTo>
                    <a:lnTo>
                      <a:pt x="26" y="7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83"/>
            <p:cNvGrpSpPr>
              <a:grpSpLocks/>
            </p:cNvGrpSpPr>
            <p:nvPr/>
          </p:nvGrpSpPr>
          <p:grpSpPr bwMode="auto">
            <a:xfrm>
              <a:off x="7378700" y="3586163"/>
              <a:ext cx="225425" cy="133350"/>
              <a:chOff x="4172" y="2019"/>
              <a:chExt cx="142" cy="84"/>
            </a:xfrm>
            <a:effectLst/>
          </p:grpSpPr>
          <p:sp>
            <p:nvSpPr>
              <p:cNvPr id="173" name="Oval 84"/>
              <p:cNvSpPr>
                <a:spLocks noChangeArrowheads="1"/>
              </p:cNvSpPr>
              <p:nvPr/>
            </p:nvSpPr>
            <p:spPr bwMode="auto">
              <a:xfrm rot="18900000">
                <a:off x="4172" y="2019"/>
                <a:ext cx="142" cy="78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Freeform 85"/>
              <p:cNvSpPr>
                <a:spLocks/>
              </p:cNvSpPr>
              <p:nvPr/>
            </p:nvSpPr>
            <p:spPr bwMode="auto">
              <a:xfrm>
                <a:off x="4212" y="2025"/>
                <a:ext cx="73" cy="78"/>
              </a:xfrm>
              <a:custGeom>
                <a:avLst/>
                <a:gdLst>
                  <a:gd name="T0" fmla="*/ 19 w 73"/>
                  <a:gd name="T1" fmla="*/ 73 h 78"/>
                  <a:gd name="T2" fmla="*/ 13 w 73"/>
                  <a:gd name="T3" fmla="*/ 64 h 78"/>
                  <a:gd name="T4" fmla="*/ 7 w 73"/>
                  <a:gd name="T5" fmla="*/ 55 h 78"/>
                  <a:gd name="T6" fmla="*/ 3 w 73"/>
                  <a:gd name="T7" fmla="*/ 46 h 78"/>
                  <a:gd name="T8" fmla="*/ 1 w 73"/>
                  <a:gd name="T9" fmla="*/ 37 h 78"/>
                  <a:gd name="T10" fmla="*/ 0 w 73"/>
                  <a:gd name="T11" fmla="*/ 30 h 78"/>
                  <a:gd name="T12" fmla="*/ 1 w 73"/>
                  <a:gd name="T13" fmla="*/ 23 h 78"/>
                  <a:gd name="T14" fmla="*/ 4 w 73"/>
                  <a:gd name="T15" fmla="*/ 17 h 78"/>
                  <a:gd name="T16" fmla="*/ 18 w 73"/>
                  <a:gd name="T17" fmla="*/ 4 h 78"/>
                  <a:gd name="T18" fmla="*/ 21 w 73"/>
                  <a:gd name="T19" fmla="*/ 2 h 78"/>
                  <a:gd name="T20" fmla="*/ 26 w 73"/>
                  <a:gd name="T21" fmla="*/ 0 h 78"/>
                  <a:gd name="T22" fmla="*/ 30 w 73"/>
                  <a:gd name="T23" fmla="*/ 0 h 78"/>
                  <a:gd name="T24" fmla="*/ 36 w 73"/>
                  <a:gd name="T25" fmla="*/ 0 h 78"/>
                  <a:gd name="T26" fmla="*/ 41 w 73"/>
                  <a:gd name="T27" fmla="*/ 1 h 78"/>
                  <a:gd name="T28" fmla="*/ 47 w 73"/>
                  <a:gd name="T29" fmla="*/ 4 h 78"/>
                  <a:gd name="T30" fmla="*/ 54 w 73"/>
                  <a:gd name="T31" fmla="*/ 7 h 78"/>
                  <a:gd name="T32" fmla="*/ 60 w 73"/>
                  <a:gd name="T33" fmla="*/ 11 h 78"/>
                  <a:gd name="T34" fmla="*/ 72 w 73"/>
                  <a:gd name="T35" fmla="*/ 33 h 78"/>
                  <a:gd name="T36" fmla="*/ 48 w 73"/>
                  <a:gd name="T37" fmla="*/ 22 h 78"/>
                  <a:gd name="T38" fmla="*/ 38 w 73"/>
                  <a:gd name="T39" fmla="*/ 16 h 78"/>
                  <a:gd name="T40" fmla="*/ 30 w 73"/>
                  <a:gd name="T41" fmla="*/ 12 h 78"/>
                  <a:gd name="T42" fmla="*/ 23 w 73"/>
                  <a:gd name="T43" fmla="*/ 11 h 78"/>
                  <a:gd name="T44" fmla="*/ 19 w 73"/>
                  <a:gd name="T45" fmla="*/ 10 h 78"/>
                  <a:gd name="T46" fmla="*/ 16 w 73"/>
                  <a:gd name="T47" fmla="*/ 11 h 78"/>
                  <a:gd name="T48" fmla="*/ 13 w 73"/>
                  <a:gd name="T49" fmla="*/ 14 h 78"/>
                  <a:gd name="T50" fmla="*/ 13 w 73"/>
                  <a:gd name="T51" fmla="*/ 20 h 78"/>
                  <a:gd name="T52" fmla="*/ 13 w 73"/>
                  <a:gd name="T53" fmla="*/ 26 h 78"/>
                  <a:gd name="T54" fmla="*/ 15 w 73"/>
                  <a:gd name="T55" fmla="*/ 33 h 78"/>
                  <a:gd name="T56" fmla="*/ 18 w 73"/>
                  <a:gd name="T57" fmla="*/ 40 h 78"/>
                  <a:gd name="T58" fmla="*/ 22 w 73"/>
                  <a:gd name="T59" fmla="*/ 48 h 78"/>
                  <a:gd name="T60" fmla="*/ 27 w 73"/>
                  <a:gd name="T61" fmla="*/ 55 h 78"/>
                  <a:gd name="T62" fmla="*/ 33 w 73"/>
                  <a:gd name="T63" fmla="*/ 63 h 78"/>
                  <a:gd name="T64" fmla="*/ 23 w 73"/>
                  <a:gd name="T6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lnTo>
                      <a:pt x="19" y="73"/>
                    </a:lnTo>
                    <a:lnTo>
                      <a:pt x="16" y="68"/>
                    </a:lnTo>
                    <a:lnTo>
                      <a:pt x="13" y="64"/>
                    </a:lnTo>
                    <a:lnTo>
                      <a:pt x="10" y="59"/>
                    </a:lnTo>
                    <a:lnTo>
                      <a:pt x="7" y="55"/>
                    </a:lnTo>
                    <a:lnTo>
                      <a:pt x="5" y="50"/>
                    </a:lnTo>
                    <a:lnTo>
                      <a:pt x="3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6" y="5"/>
                    </a:lnTo>
                    <a:lnTo>
                      <a:pt x="72" y="33"/>
                    </a:lnTo>
                    <a:lnTo>
                      <a:pt x="42" y="28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3"/>
                    </a:lnTo>
                    <a:lnTo>
                      <a:pt x="36" y="66"/>
                    </a:lnTo>
                    <a:lnTo>
                      <a:pt x="23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3219450" y="5284788"/>
              <a:ext cx="282575" cy="142875"/>
            </a:xfrm>
            <a:custGeom>
              <a:avLst/>
              <a:gdLst>
                <a:gd name="T0" fmla="*/ 177 w 178"/>
                <a:gd name="T1" fmla="*/ 0 h 90"/>
                <a:gd name="T2" fmla="*/ 138 w 178"/>
                <a:gd name="T3" fmla="*/ 44 h 90"/>
                <a:gd name="T4" fmla="*/ 155 w 178"/>
                <a:gd name="T5" fmla="*/ 89 h 90"/>
                <a:gd name="T6" fmla="*/ 0 w 178"/>
                <a:gd name="T7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90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87"/>
            <p:cNvSpPr>
              <a:spLocks noChangeShapeType="1"/>
            </p:cNvSpPr>
            <p:nvPr/>
          </p:nvSpPr>
          <p:spPr bwMode="auto">
            <a:xfrm>
              <a:off x="2406650" y="5060950"/>
              <a:ext cx="201613" cy="63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2351088" y="5102225"/>
              <a:ext cx="165100" cy="146050"/>
            </a:xfrm>
            <a:custGeom>
              <a:avLst/>
              <a:gdLst>
                <a:gd name="T0" fmla="*/ 0 w 104"/>
                <a:gd name="T1" fmla="*/ 67 h 92"/>
                <a:gd name="T2" fmla="*/ 73 w 104"/>
                <a:gd name="T3" fmla="*/ 91 h 92"/>
                <a:gd name="T4" fmla="*/ 103 w 104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2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3771900" y="5241925"/>
              <a:ext cx="82550" cy="268288"/>
            </a:xfrm>
            <a:custGeom>
              <a:avLst/>
              <a:gdLst>
                <a:gd name="T0" fmla="*/ 8 w 52"/>
                <a:gd name="T1" fmla="*/ 0 h 169"/>
                <a:gd name="T2" fmla="*/ 51 w 52"/>
                <a:gd name="T3" fmla="*/ 54 h 169"/>
                <a:gd name="T4" fmla="*/ 0 w 52"/>
                <a:gd name="T5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69">
                  <a:moveTo>
                    <a:pt x="8" y="0"/>
                  </a:moveTo>
                  <a:lnTo>
                    <a:pt x="51" y="54"/>
                  </a:lnTo>
                  <a:lnTo>
                    <a:pt x="0" y="168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0"/>
            <p:cNvSpPr>
              <a:spLocks noChangeArrowheads="1"/>
            </p:cNvSpPr>
            <p:nvPr/>
          </p:nvSpPr>
          <p:spPr bwMode="auto">
            <a:xfrm>
              <a:off x="3498850" y="5216525"/>
              <a:ext cx="325438" cy="1746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91"/>
            <p:cNvSpPr>
              <a:spLocks/>
            </p:cNvSpPr>
            <p:nvPr/>
          </p:nvSpPr>
          <p:spPr bwMode="auto">
            <a:xfrm>
              <a:off x="4957763" y="4789488"/>
              <a:ext cx="388937" cy="601662"/>
            </a:xfrm>
            <a:custGeom>
              <a:avLst/>
              <a:gdLst>
                <a:gd name="T0" fmla="*/ 244 w 245"/>
                <a:gd name="T1" fmla="*/ 378 h 379"/>
                <a:gd name="T2" fmla="*/ 90 w 245"/>
                <a:gd name="T3" fmla="*/ 252 h 379"/>
                <a:gd name="T4" fmla="*/ 42 w 245"/>
                <a:gd name="T5" fmla="*/ 180 h 379"/>
                <a:gd name="T6" fmla="*/ 0 w 245"/>
                <a:gd name="T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379">
                  <a:moveTo>
                    <a:pt x="244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92"/>
            <p:cNvSpPr>
              <a:spLocks noChangeArrowheads="1"/>
            </p:cNvSpPr>
            <p:nvPr/>
          </p:nvSpPr>
          <p:spPr bwMode="auto">
            <a:xfrm rot="1140000">
              <a:off x="2178050" y="5127625"/>
              <a:ext cx="176213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93"/>
            <p:cNvSpPr>
              <a:spLocks noChangeArrowheads="1"/>
            </p:cNvSpPr>
            <p:nvPr/>
          </p:nvSpPr>
          <p:spPr bwMode="auto">
            <a:xfrm rot="1140000">
              <a:off x="2230438" y="4978400"/>
              <a:ext cx="179387" cy="106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94"/>
            <p:cNvSpPr>
              <a:spLocks noChangeArrowheads="1"/>
            </p:cNvSpPr>
            <p:nvPr/>
          </p:nvSpPr>
          <p:spPr bwMode="auto">
            <a:xfrm rot="1140000">
              <a:off x="2587625" y="5186363"/>
              <a:ext cx="676275" cy="106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409192" y="4889956"/>
              <a:ext cx="1648208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Polarized Source</a:t>
              </a:r>
            </a:p>
          </p:txBody>
        </p:sp>
        <p:sp>
          <p:nvSpPr>
            <p:cNvPr id="73" name="Line 100"/>
            <p:cNvSpPr>
              <a:spLocks noChangeShapeType="1"/>
            </p:cNvSpPr>
            <p:nvPr/>
          </p:nvSpPr>
          <p:spPr bwMode="auto">
            <a:xfrm>
              <a:off x="3956050" y="4876800"/>
              <a:ext cx="387350" cy="204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01"/>
            <p:cNvSpPr>
              <a:spLocks noChangeShapeType="1"/>
            </p:cNvSpPr>
            <p:nvPr/>
          </p:nvSpPr>
          <p:spPr bwMode="auto">
            <a:xfrm flipV="1">
              <a:off x="2398713" y="4267200"/>
              <a:ext cx="1938337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03"/>
            <p:cNvSpPr>
              <a:spLocks noChangeShapeType="1"/>
            </p:cNvSpPr>
            <p:nvPr/>
          </p:nvSpPr>
          <p:spPr bwMode="auto">
            <a:xfrm flipH="1" flipV="1">
              <a:off x="7766049" y="3885604"/>
              <a:ext cx="500063" cy="5339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104"/>
            <p:cNvGrpSpPr>
              <a:grpSpLocks/>
            </p:cNvGrpSpPr>
            <p:nvPr/>
          </p:nvGrpSpPr>
          <p:grpSpPr bwMode="auto">
            <a:xfrm rot="1560000">
              <a:off x="5175250" y="5713413"/>
              <a:ext cx="155575" cy="153987"/>
              <a:chOff x="2834" y="3316"/>
              <a:chExt cx="98" cy="97"/>
            </a:xfrm>
            <a:effectLst/>
          </p:grpSpPr>
          <p:sp>
            <p:nvSpPr>
              <p:cNvPr id="168" name="Oval 105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106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07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08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09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110"/>
            <p:cNvGrpSpPr>
              <a:grpSpLocks/>
            </p:cNvGrpSpPr>
            <p:nvPr/>
          </p:nvGrpSpPr>
          <p:grpSpPr bwMode="auto">
            <a:xfrm>
              <a:off x="3563938" y="5414963"/>
              <a:ext cx="153987" cy="174625"/>
              <a:chOff x="1769" y="3171"/>
              <a:chExt cx="97" cy="110"/>
            </a:xfrm>
            <a:effectLst/>
          </p:grpSpPr>
          <p:sp>
            <p:nvSpPr>
              <p:cNvPr id="163" name="Oval 111"/>
              <p:cNvSpPr>
                <a:spLocks noChangeArrowheads="1"/>
              </p:cNvSpPr>
              <p:nvPr/>
            </p:nvSpPr>
            <p:spPr bwMode="auto">
              <a:xfrm rot="6480000">
                <a:off x="1769" y="3186"/>
                <a:ext cx="46" cy="45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12"/>
              <p:cNvSpPr>
                <a:spLocks noChangeShapeType="1"/>
              </p:cNvSpPr>
              <p:nvPr/>
            </p:nvSpPr>
            <p:spPr bwMode="auto">
              <a:xfrm flipH="1">
                <a:off x="1799" y="3244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13"/>
              <p:cNvSpPr>
                <a:spLocks noChangeShapeType="1"/>
              </p:cNvSpPr>
              <p:nvPr/>
            </p:nvSpPr>
            <p:spPr bwMode="auto">
              <a:xfrm flipH="1">
                <a:off x="1811" y="3267"/>
                <a:ext cx="28" cy="14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14"/>
              <p:cNvSpPr>
                <a:spLocks noChangeShapeType="1"/>
              </p:cNvSpPr>
              <p:nvPr/>
            </p:nvSpPr>
            <p:spPr bwMode="auto">
              <a:xfrm>
                <a:off x="1829" y="3182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15"/>
              <p:cNvSpPr>
                <a:spLocks noChangeShapeType="1"/>
              </p:cNvSpPr>
              <p:nvPr/>
            </p:nvSpPr>
            <p:spPr bwMode="auto">
              <a:xfrm>
                <a:off x="1852" y="3171"/>
                <a:ext cx="14" cy="28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116"/>
            <p:cNvGrpSpPr>
              <a:grpSpLocks/>
            </p:cNvGrpSpPr>
            <p:nvPr/>
          </p:nvGrpSpPr>
          <p:grpSpPr bwMode="auto">
            <a:xfrm>
              <a:off x="5251450" y="2657475"/>
              <a:ext cx="144463" cy="188913"/>
              <a:chOff x="2832" y="1434"/>
              <a:chExt cx="91" cy="119"/>
            </a:xfrm>
            <a:effectLst/>
          </p:grpSpPr>
          <p:sp>
            <p:nvSpPr>
              <p:cNvPr id="158" name="Oval 117"/>
              <p:cNvSpPr>
                <a:spLocks noChangeArrowheads="1"/>
              </p:cNvSpPr>
              <p:nvPr/>
            </p:nvSpPr>
            <p:spPr bwMode="auto">
              <a:xfrm>
                <a:off x="2832" y="1468"/>
                <a:ext cx="46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18"/>
              <p:cNvSpPr>
                <a:spLocks noChangeShapeType="1"/>
              </p:cNvSpPr>
              <p:nvPr/>
            </p:nvSpPr>
            <p:spPr bwMode="auto">
              <a:xfrm flipH="1">
                <a:off x="2878" y="151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19"/>
              <p:cNvSpPr>
                <a:spLocks noChangeShapeType="1"/>
              </p:cNvSpPr>
              <p:nvPr/>
            </p:nvSpPr>
            <p:spPr bwMode="auto">
              <a:xfrm flipH="1">
                <a:off x="2896" y="1530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20"/>
              <p:cNvSpPr>
                <a:spLocks noChangeShapeType="1"/>
              </p:cNvSpPr>
              <p:nvPr/>
            </p:nvSpPr>
            <p:spPr bwMode="auto">
              <a:xfrm>
                <a:off x="2882" y="145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2900" y="1434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122"/>
            <p:cNvGrpSpPr>
              <a:grpSpLocks/>
            </p:cNvGrpSpPr>
            <p:nvPr/>
          </p:nvGrpSpPr>
          <p:grpSpPr bwMode="auto">
            <a:xfrm>
              <a:off x="5153025" y="2532063"/>
              <a:ext cx="152400" cy="188912"/>
              <a:chOff x="2770" y="1355"/>
              <a:chExt cx="96" cy="119"/>
            </a:xfrm>
            <a:effectLst/>
          </p:grpSpPr>
          <p:sp>
            <p:nvSpPr>
              <p:cNvPr id="153" name="Oval 123"/>
              <p:cNvSpPr>
                <a:spLocks noChangeArrowheads="1"/>
              </p:cNvSpPr>
              <p:nvPr/>
            </p:nvSpPr>
            <p:spPr bwMode="auto">
              <a:xfrm>
                <a:off x="2819" y="1396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124"/>
              <p:cNvSpPr>
                <a:spLocks noChangeShapeType="1"/>
              </p:cNvSpPr>
              <p:nvPr/>
            </p:nvSpPr>
            <p:spPr bwMode="auto">
              <a:xfrm flipV="1">
                <a:off x="2792" y="137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25"/>
              <p:cNvSpPr>
                <a:spLocks noChangeShapeType="1"/>
              </p:cNvSpPr>
              <p:nvPr/>
            </p:nvSpPr>
            <p:spPr bwMode="auto">
              <a:xfrm flipV="1">
                <a:off x="2774" y="1355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26"/>
              <p:cNvSpPr>
                <a:spLocks noChangeShapeType="1"/>
              </p:cNvSpPr>
              <p:nvPr/>
            </p:nvSpPr>
            <p:spPr bwMode="auto">
              <a:xfrm flipH="1" flipV="1">
                <a:off x="2788" y="143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27"/>
              <p:cNvSpPr>
                <a:spLocks noChangeShapeType="1"/>
              </p:cNvSpPr>
              <p:nvPr/>
            </p:nvSpPr>
            <p:spPr bwMode="auto">
              <a:xfrm flipH="1" flipV="1">
                <a:off x="2770" y="1451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28"/>
            <p:cNvSpPr>
              <a:spLocks noChangeArrowheads="1"/>
            </p:cNvSpPr>
            <p:nvPr/>
          </p:nvSpPr>
          <p:spPr bwMode="auto">
            <a:xfrm>
              <a:off x="853797" y="5638800"/>
              <a:ext cx="1965603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200 MeV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130"/>
            <p:cNvSpPr>
              <a:spLocks noChangeArrowheads="1"/>
            </p:cNvSpPr>
            <p:nvPr/>
          </p:nvSpPr>
          <p:spPr bwMode="auto">
            <a:xfrm>
              <a:off x="4511675" y="5881688"/>
              <a:ext cx="144463" cy="8572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32"/>
            <p:cNvSpPr>
              <a:spLocks noChangeShapeType="1"/>
            </p:cNvSpPr>
            <p:nvPr/>
          </p:nvSpPr>
          <p:spPr bwMode="auto">
            <a:xfrm flipV="1">
              <a:off x="4337050" y="6019800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33"/>
            <p:cNvSpPr>
              <a:spLocks noChangeShapeType="1"/>
            </p:cNvSpPr>
            <p:nvPr/>
          </p:nvSpPr>
          <p:spPr bwMode="auto">
            <a:xfrm flipH="1" flipV="1">
              <a:off x="5327650" y="5867400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4"/>
            <p:cNvSpPr>
              <a:spLocks noChangeShapeType="1"/>
            </p:cNvSpPr>
            <p:nvPr/>
          </p:nvSpPr>
          <p:spPr bwMode="auto">
            <a:xfrm flipV="1">
              <a:off x="2660650" y="5486400"/>
              <a:ext cx="838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5"/>
            <p:cNvSpPr>
              <a:spLocks noChangeShapeType="1"/>
            </p:cNvSpPr>
            <p:nvPr/>
          </p:nvSpPr>
          <p:spPr bwMode="auto">
            <a:xfrm>
              <a:off x="4792663" y="2336800"/>
              <a:ext cx="153988" cy="25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46"/>
            <p:cNvSpPr>
              <a:spLocks noChangeArrowheads="1"/>
            </p:cNvSpPr>
            <p:nvPr/>
          </p:nvSpPr>
          <p:spPr bwMode="auto">
            <a:xfrm>
              <a:off x="3452935" y="2057400"/>
              <a:ext cx="219322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 smtClean="0"/>
                <a:t>Hydrogen Jet Polarimeter</a:t>
              </a:r>
              <a:endParaRPr lang="en-US" sz="1400" dirty="0"/>
            </a:p>
          </p:txBody>
        </p:sp>
        <p:sp>
          <p:nvSpPr>
            <p:cNvPr id="87" name="Line 147"/>
            <p:cNvSpPr>
              <a:spLocks noChangeShapeType="1"/>
            </p:cNvSpPr>
            <p:nvPr/>
          </p:nvSpPr>
          <p:spPr bwMode="auto">
            <a:xfrm flipH="1">
              <a:off x="5562600" y="2209800"/>
              <a:ext cx="1295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148"/>
            <p:cNvSpPr>
              <a:spLocks noChangeArrowheads="1"/>
            </p:cNvSpPr>
            <p:nvPr/>
          </p:nvSpPr>
          <p:spPr bwMode="auto">
            <a:xfrm>
              <a:off x="2840979" y="3491369"/>
              <a:ext cx="854721" cy="215444"/>
            </a:xfrm>
            <a:prstGeom prst="rect">
              <a:avLst/>
            </a:prstGeom>
            <a:ln/>
            <a:effectLst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PHENIX</a:t>
              </a:r>
            </a:p>
          </p:txBody>
        </p:sp>
        <p:sp>
          <p:nvSpPr>
            <p:cNvPr id="89" name="Rectangle 151"/>
            <p:cNvSpPr>
              <a:spLocks noChangeArrowheads="1"/>
            </p:cNvSpPr>
            <p:nvPr/>
          </p:nvSpPr>
          <p:spPr bwMode="auto">
            <a:xfrm>
              <a:off x="4471533" y="3648326"/>
              <a:ext cx="924644" cy="399745"/>
            </a:xfrm>
            <a:prstGeom prst="rect">
              <a:avLst/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STAR</a:t>
              </a:r>
            </a:p>
          </p:txBody>
        </p:sp>
        <p:sp>
          <p:nvSpPr>
            <p:cNvPr id="90" name="Line 152"/>
            <p:cNvSpPr>
              <a:spLocks noChangeShapeType="1"/>
            </p:cNvSpPr>
            <p:nvPr/>
          </p:nvSpPr>
          <p:spPr bwMode="auto">
            <a:xfrm>
              <a:off x="1441450" y="2438400"/>
              <a:ext cx="6858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" name="Group 154"/>
            <p:cNvGrpSpPr>
              <a:grpSpLocks/>
            </p:cNvGrpSpPr>
            <p:nvPr/>
          </p:nvGrpSpPr>
          <p:grpSpPr bwMode="auto">
            <a:xfrm>
              <a:off x="3886200" y="5743575"/>
              <a:ext cx="225425" cy="123825"/>
              <a:chOff x="2444" y="2991"/>
              <a:chExt cx="142" cy="78"/>
            </a:xfrm>
            <a:effectLst/>
          </p:grpSpPr>
          <p:sp>
            <p:nvSpPr>
              <p:cNvPr id="151" name="Oval 155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Freeform 156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157"/>
            <p:cNvGrpSpPr>
              <a:grpSpLocks/>
            </p:cNvGrpSpPr>
            <p:nvPr/>
          </p:nvGrpSpPr>
          <p:grpSpPr bwMode="auto">
            <a:xfrm rot="1560000">
              <a:off x="4946650" y="5791200"/>
              <a:ext cx="155575" cy="153988"/>
              <a:chOff x="2834" y="3316"/>
              <a:chExt cx="98" cy="97"/>
            </a:xfrm>
            <a:effectLst/>
          </p:grpSpPr>
          <p:sp>
            <p:nvSpPr>
              <p:cNvPr id="146" name="Oval 158"/>
              <p:cNvSpPr>
                <a:spLocks noChangeArrowheads="1"/>
              </p:cNvSpPr>
              <p:nvPr/>
            </p:nvSpPr>
            <p:spPr bwMode="auto">
              <a:xfrm rot="2640000">
                <a:off x="2834" y="3367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59"/>
              <p:cNvSpPr>
                <a:spLocks noChangeShapeType="1"/>
              </p:cNvSpPr>
              <p:nvPr/>
            </p:nvSpPr>
            <p:spPr bwMode="auto">
              <a:xfrm>
                <a:off x="2905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60"/>
              <p:cNvSpPr>
                <a:spLocks noChangeShapeType="1"/>
              </p:cNvSpPr>
              <p:nvPr/>
            </p:nvSpPr>
            <p:spPr bwMode="auto">
              <a:xfrm>
                <a:off x="2931" y="3370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61"/>
              <p:cNvSpPr>
                <a:spLocks noChangeShapeType="1"/>
              </p:cNvSpPr>
              <p:nvPr/>
            </p:nvSpPr>
            <p:spPr bwMode="auto">
              <a:xfrm>
                <a:off x="2848" y="3341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62"/>
              <p:cNvSpPr>
                <a:spLocks noChangeShapeType="1"/>
              </p:cNvSpPr>
              <p:nvPr/>
            </p:nvSpPr>
            <p:spPr bwMode="auto">
              <a:xfrm>
                <a:off x="2848" y="3316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" name="Line 163"/>
            <p:cNvSpPr>
              <a:spLocks noChangeShapeType="1"/>
            </p:cNvSpPr>
            <p:nvPr/>
          </p:nvSpPr>
          <p:spPr bwMode="auto">
            <a:xfrm flipH="1" flipV="1">
              <a:off x="4981575" y="6019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164"/>
            <p:cNvGrpSpPr>
              <a:grpSpLocks/>
            </p:cNvGrpSpPr>
            <p:nvPr/>
          </p:nvGrpSpPr>
          <p:grpSpPr bwMode="auto">
            <a:xfrm>
              <a:off x="5330825" y="5438775"/>
              <a:ext cx="225425" cy="123825"/>
              <a:chOff x="2444" y="2991"/>
              <a:chExt cx="142" cy="78"/>
            </a:xfrm>
            <a:effectLst/>
          </p:grpSpPr>
          <p:sp>
            <p:nvSpPr>
              <p:cNvPr id="144" name="Oval 165"/>
              <p:cNvSpPr>
                <a:spLocks noChangeArrowheads="1"/>
              </p:cNvSpPr>
              <p:nvPr/>
            </p:nvSpPr>
            <p:spPr bwMode="auto">
              <a:xfrm rot="240000">
                <a:off x="2444" y="2991"/>
                <a:ext cx="142" cy="7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Freeform 166"/>
              <p:cNvSpPr>
                <a:spLocks/>
              </p:cNvSpPr>
              <p:nvPr/>
            </p:nvSpPr>
            <p:spPr bwMode="auto">
              <a:xfrm>
                <a:off x="2476" y="2995"/>
                <a:ext cx="83" cy="63"/>
              </a:xfrm>
              <a:custGeom>
                <a:avLst/>
                <a:gdLst>
                  <a:gd name="T0" fmla="*/ 1 w 83"/>
                  <a:gd name="T1" fmla="*/ 48 h 63"/>
                  <a:gd name="T2" fmla="*/ 3 w 83"/>
                  <a:gd name="T3" fmla="*/ 37 h 63"/>
                  <a:gd name="T4" fmla="*/ 7 w 83"/>
                  <a:gd name="T5" fmla="*/ 27 h 63"/>
                  <a:gd name="T6" fmla="*/ 11 w 83"/>
                  <a:gd name="T7" fmla="*/ 18 h 63"/>
                  <a:gd name="T8" fmla="*/ 15 w 83"/>
                  <a:gd name="T9" fmla="*/ 12 h 63"/>
                  <a:gd name="T10" fmla="*/ 17 w 83"/>
                  <a:gd name="T11" fmla="*/ 9 h 63"/>
                  <a:gd name="T12" fmla="*/ 20 w 83"/>
                  <a:gd name="T13" fmla="*/ 6 h 63"/>
                  <a:gd name="T14" fmla="*/ 23 w 83"/>
                  <a:gd name="T15" fmla="*/ 4 h 63"/>
                  <a:gd name="T16" fmla="*/ 26 w 83"/>
                  <a:gd name="T17" fmla="*/ 2 h 63"/>
                  <a:gd name="T18" fmla="*/ 29 w 83"/>
                  <a:gd name="T19" fmla="*/ 1 h 63"/>
                  <a:gd name="T20" fmla="*/ 31 w 83"/>
                  <a:gd name="T21" fmla="*/ 0 h 63"/>
                  <a:gd name="T22" fmla="*/ 35 w 83"/>
                  <a:gd name="T23" fmla="*/ 0 h 63"/>
                  <a:gd name="T24" fmla="*/ 52 w 83"/>
                  <a:gd name="T25" fmla="*/ 2 h 63"/>
                  <a:gd name="T26" fmla="*/ 56 w 83"/>
                  <a:gd name="T27" fmla="*/ 3 h 63"/>
                  <a:gd name="T28" fmla="*/ 60 w 83"/>
                  <a:gd name="T29" fmla="*/ 5 h 63"/>
                  <a:gd name="T30" fmla="*/ 63 w 83"/>
                  <a:gd name="T31" fmla="*/ 8 h 63"/>
                  <a:gd name="T32" fmla="*/ 66 w 83"/>
                  <a:gd name="T33" fmla="*/ 13 h 63"/>
                  <a:gd name="T34" fmla="*/ 69 w 83"/>
                  <a:gd name="T35" fmla="*/ 18 h 63"/>
                  <a:gd name="T36" fmla="*/ 71 w 83"/>
                  <a:gd name="T37" fmla="*/ 24 h 63"/>
                  <a:gd name="T38" fmla="*/ 73 w 83"/>
                  <a:gd name="T39" fmla="*/ 31 h 63"/>
                  <a:gd name="T40" fmla="*/ 74 w 83"/>
                  <a:gd name="T41" fmla="*/ 38 h 63"/>
                  <a:gd name="T42" fmla="*/ 66 w 83"/>
                  <a:gd name="T43" fmla="*/ 62 h 63"/>
                  <a:gd name="T44" fmla="*/ 58 w 83"/>
                  <a:gd name="T45" fmla="*/ 36 h 63"/>
                  <a:gd name="T46" fmla="*/ 56 w 83"/>
                  <a:gd name="T47" fmla="*/ 25 h 63"/>
                  <a:gd name="T48" fmla="*/ 54 w 83"/>
                  <a:gd name="T49" fmla="*/ 18 h 63"/>
                  <a:gd name="T50" fmla="*/ 52 w 83"/>
                  <a:gd name="T51" fmla="*/ 14 h 63"/>
                  <a:gd name="T52" fmla="*/ 50 w 83"/>
                  <a:gd name="T53" fmla="*/ 10 h 63"/>
                  <a:gd name="T54" fmla="*/ 48 w 83"/>
                  <a:gd name="T55" fmla="*/ 7 h 63"/>
                  <a:gd name="T56" fmla="*/ 45 w 83"/>
                  <a:gd name="T57" fmla="*/ 4 h 63"/>
                  <a:gd name="T58" fmla="*/ 42 w 83"/>
                  <a:gd name="T59" fmla="*/ 4 h 63"/>
                  <a:gd name="T60" fmla="*/ 37 w 83"/>
                  <a:gd name="T61" fmla="*/ 8 h 63"/>
                  <a:gd name="T62" fmla="*/ 32 w 83"/>
                  <a:gd name="T63" fmla="*/ 13 h 63"/>
                  <a:gd name="T64" fmla="*/ 28 w 83"/>
                  <a:gd name="T65" fmla="*/ 19 h 63"/>
                  <a:gd name="T66" fmla="*/ 24 w 83"/>
                  <a:gd name="T67" fmla="*/ 26 h 63"/>
                  <a:gd name="T68" fmla="*/ 21 w 83"/>
                  <a:gd name="T69" fmla="*/ 33 h 63"/>
                  <a:gd name="T70" fmla="*/ 19 w 83"/>
                  <a:gd name="T71" fmla="*/ 42 h 63"/>
                  <a:gd name="T72" fmla="*/ 17 w 83"/>
                  <a:gd name="T73" fmla="*/ 51 h 63"/>
                  <a:gd name="T74" fmla="*/ 0 w 83"/>
                  <a:gd name="T75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" h="63">
                    <a:moveTo>
                      <a:pt x="0" y="54"/>
                    </a:moveTo>
                    <a:lnTo>
                      <a:pt x="1" y="48"/>
                    </a:lnTo>
                    <a:lnTo>
                      <a:pt x="2" y="42"/>
                    </a:lnTo>
                    <a:lnTo>
                      <a:pt x="3" y="37"/>
                    </a:lnTo>
                    <a:lnTo>
                      <a:pt x="5" y="32"/>
                    </a:lnTo>
                    <a:lnTo>
                      <a:pt x="7" y="27"/>
                    </a:lnTo>
                    <a:lnTo>
                      <a:pt x="9" y="22"/>
                    </a:lnTo>
                    <a:lnTo>
                      <a:pt x="11" y="18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9" y="18"/>
                    </a:lnTo>
                    <a:lnTo>
                      <a:pt x="70" y="21"/>
                    </a:lnTo>
                    <a:lnTo>
                      <a:pt x="71" y="24"/>
                    </a:lnTo>
                    <a:lnTo>
                      <a:pt x="72" y="27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82" y="39"/>
                    </a:lnTo>
                    <a:lnTo>
                      <a:pt x="66" y="62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57" y="30"/>
                    </a:lnTo>
                    <a:lnTo>
                      <a:pt x="56" y="25"/>
                    </a:lnTo>
                    <a:lnTo>
                      <a:pt x="55" y="21"/>
                    </a:lnTo>
                    <a:lnTo>
                      <a:pt x="54" y="18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39" y="6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2" y="13"/>
                    </a:lnTo>
                    <a:lnTo>
                      <a:pt x="30" y="16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19" y="42"/>
                    </a:lnTo>
                    <a:lnTo>
                      <a:pt x="18" y="47"/>
                    </a:lnTo>
                    <a:lnTo>
                      <a:pt x="17" y="51"/>
                    </a:lnTo>
                    <a:lnTo>
                      <a:pt x="16" y="56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Rectangle 168"/>
            <p:cNvSpPr>
              <a:spLocks noChangeArrowheads="1"/>
            </p:cNvSpPr>
            <p:nvPr/>
          </p:nvSpPr>
          <p:spPr bwMode="auto">
            <a:xfrm>
              <a:off x="7449223" y="4284662"/>
              <a:ext cx="1489511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Siberian Snakes</a:t>
              </a:r>
            </a:p>
          </p:txBody>
        </p:sp>
        <p:sp>
          <p:nvSpPr>
            <p:cNvPr id="96" name="Rectangle 169"/>
            <p:cNvSpPr>
              <a:spLocks noChangeArrowheads="1"/>
            </p:cNvSpPr>
            <p:nvPr/>
          </p:nvSpPr>
          <p:spPr bwMode="auto">
            <a:xfrm>
              <a:off x="813473" y="2362201"/>
              <a:ext cx="1489511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Siberian Snakes</a:t>
              </a:r>
            </a:p>
          </p:txBody>
        </p:sp>
        <p:sp>
          <p:nvSpPr>
            <p:cNvPr id="97" name="Line 171"/>
            <p:cNvSpPr>
              <a:spLocks noChangeShapeType="1"/>
            </p:cNvSpPr>
            <p:nvPr/>
          </p:nvSpPr>
          <p:spPr bwMode="auto">
            <a:xfrm flipH="1">
              <a:off x="5556250" y="5105400"/>
              <a:ext cx="381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3"/>
            <p:cNvSpPr>
              <a:spLocks noChangeShapeType="1"/>
            </p:cNvSpPr>
            <p:nvPr/>
          </p:nvSpPr>
          <p:spPr bwMode="auto">
            <a:xfrm flipV="1">
              <a:off x="3016250" y="5846745"/>
              <a:ext cx="793750" cy="249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74"/>
            <p:cNvSpPr>
              <a:spLocks noChangeArrowheads="1"/>
            </p:cNvSpPr>
            <p:nvPr/>
          </p:nvSpPr>
          <p:spPr bwMode="auto">
            <a:xfrm>
              <a:off x="5943600" y="3518356"/>
              <a:ext cx="118974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Spin Flipper</a:t>
              </a:r>
            </a:p>
          </p:txBody>
        </p:sp>
        <p:sp>
          <p:nvSpPr>
            <p:cNvPr id="100" name="Line 175"/>
            <p:cNvSpPr>
              <a:spLocks noChangeShapeType="1"/>
            </p:cNvSpPr>
            <p:nvPr/>
          </p:nvSpPr>
          <p:spPr bwMode="auto">
            <a:xfrm>
              <a:off x="6851650" y="37338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76"/>
            <p:cNvSpPr>
              <a:spLocks noChangeShapeType="1"/>
            </p:cNvSpPr>
            <p:nvPr/>
          </p:nvSpPr>
          <p:spPr bwMode="auto">
            <a:xfrm flipV="1">
              <a:off x="2275313" y="4191000"/>
              <a:ext cx="544087" cy="202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35"/>
            <p:cNvSpPr>
              <a:spLocks noChangeArrowheads="1"/>
            </p:cNvSpPr>
            <p:nvPr/>
          </p:nvSpPr>
          <p:spPr bwMode="auto">
            <a:xfrm>
              <a:off x="6679837" y="2093346"/>
              <a:ext cx="1875834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 anchor="ctr" anchorCtr="1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Carbon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31"/>
            <p:cNvSpPr>
              <a:spLocks noChangeArrowheads="1"/>
            </p:cNvSpPr>
            <p:nvPr/>
          </p:nvSpPr>
          <p:spPr bwMode="auto">
            <a:xfrm>
              <a:off x="3246944" y="6185356"/>
              <a:ext cx="108074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 </a:t>
              </a:r>
              <a:r>
                <a:rPr lang="en-US" sz="1400" dirty="0" smtClean="0">
                  <a:solidFill>
                    <a:srgbClr val="000000"/>
                  </a:solidFill>
                </a:rPr>
                <a:t>RF </a:t>
              </a:r>
              <a:r>
                <a:rPr lang="en-US" sz="1400" dirty="0">
                  <a:solidFill>
                    <a:srgbClr val="000000"/>
                  </a:solidFill>
                </a:rPr>
                <a:t>Dipole</a:t>
              </a:r>
            </a:p>
          </p:txBody>
        </p:sp>
        <p:sp>
          <p:nvSpPr>
            <p:cNvPr id="104" name="Rectangle 129"/>
            <p:cNvSpPr>
              <a:spLocks noChangeArrowheads="1"/>
            </p:cNvSpPr>
            <p:nvPr/>
          </p:nvSpPr>
          <p:spPr bwMode="auto">
            <a:xfrm>
              <a:off x="5556985" y="6078538"/>
              <a:ext cx="221541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</a:rPr>
                <a:t> AGS Internal </a:t>
              </a:r>
              <a:r>
                <a:rPr lang="en-US" sz="1400" dirty="0" err="1">
                  <a:solidFill>
                    <a:srgbClr val="000000"/>
                  </a:solidFill>
                </a:rPr>
                <a:t>Polarimeter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53"/>
            <p:cNvSpPr>
              <a:spLocks noChangeArrowheads="1"/>
            </p:cNvSpPr>
            <p:nvPr/>
          </p:nvSpPr>
          <p:spPr bwMode="auto">
            <a:xfrm>
              <a:off x="4068432" y="6490156"/>
              <a:ext cx="1808508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AGS </a:t>
              </a:r>
              <a:r>
                <a:rPr lang="en-US" sz="1400" dirty="0" err="1"/>
                <a:t>pC</a:t>
              </a:r>
              <a:r>
                <a:rPr lang="en-US" sz="1400" dirty="0"/>
                <a:t> </a:t>
              </a:r>
              <a:r>
                <a:rPr lang="en-US" sz="1400" dirty="0" err="1"/>
                <a:t>Polarimeter</a:t>
              </a:r>
              <a:endParaRPr lang="en-US" sz="1400" dirty="0"/>
            </a:p>
          </p:txBody>
        </p:sp>
        <p:sp>
          <p:nvSpPr>
            <p:cNvPr id="106" name="Right Arrow 105"/>
            <p:cNvSpPr/>
            <p:nvPr/>
          </p:nvSpPr>
          <p:spPr>
            <a:xfrm rot="10800000">
              <a:off x="4970462" y="1307593"/>
              <a:ext cx="3563938" cy="521208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Up Arrow 106"/>
            <p:cNvSpPr/>
            <p:nvPr/>
          </p:nvSpPr>
          <p:spPr>
            <a:xfrm rot="10800000">
              <a:off x="5394953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 rot="10800000">
              <a:off x="5775127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Up Arrow 108"/>
            <p:cNvSpPr/>
            <p:nvPr/>
          </p:nvSpPr>
          <p:spPr>
            <a:xfrm rot="10800000">
              <a:off x="6918540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Up Arrow 109"/>
            <p:cNvSpPr/>
            <p:nvPr/>
          </p:nvSpPr>
          <p:spPr>
            <a:xfrm rot="10800000">
              <a:off x="7298717" y="1307593"/>
              <a:ext cx="320047" cy="521208"/>
            </a:xfrm>
            <a:prstGeom prst="up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wn Arrow 110"/>
            <p:cNvSpPr/>
            <p:nvPr/>
          </p:nvSpPr>
          <p:spPr>
            <a:xfrm rot="10800000">
              <a:off x="6536922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own Arrow 111"/>
            <p:cNvSpPr/>
            <p:nvPr/>
          </p:nvSpPr>
          <p:spPr>
            <a:xfrm rot="10800000">
              <a:off x="615530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wn Arrow 112"/>
            <p:cNvSpPr/>
            <p:nvPr/>
          </p:nvSpPr>
          <p:spPr>
            <a:xfrm rot="10800000">
              <a:off x="8060512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wn Arrow 113"/>
            <p:cNvSpPr/>
            <p:nvPr/>
          </p:nvSpPr>
          <p:spPr>
            <a:xfrm rot="10800000">
              <a:off x="767889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rgbClr val="FFFF00"/>
                </a:gs>
                <a:gs pos="25000">
                  <a:srgbClr val="FFFF00"/>
                </a:gs>
                <a:gs pos="100000">
                  <a:srgbClr val="FFFFCC"/>
                </a:gs>
              </a:gsLst>
            </a:gra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1389062" y="1307593"/>
              <a:ext cx="3563938" cy="521208"/>
            </a:xfrm>
            <a:prstGeom prst="right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Up Arrow 115"/>
            <p:cNvSpPr/>
            <p:nvPr/>
          </p:nvSpPr>
          <p:spPr>
            <a:xfrm rot="10800000">
              <a:off x="1508753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Up Arrow 116"/>
            <p:cNvSpPr/>
            <p:nvPr/>
          </p:nvSpPr>
          <p:spPr>
            <a:xfrm rot="10800000">
              <a:off x="2275313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Up Arrow 117"/>
            <p:cNvSpPr/>
            <p:nvPr/>
          </p:nvSpPr>
          <p:spPr>
            <a:xfrm rot="10800000">
              <a:off x="3041876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Up Arrow 118"/>
            <p:cNvSpPr/>
            <p:nvPr/>
          </p:nvSpPr>
          <p:spPr>
            <a:xfrm rot="10800000">
              <a:off x="3808439" y="1307593"/>
              <a:ext cx="320047" cy="521208"/>
            </a:xfrm>
            <a:prstGeom prst="up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wn Arrow 119"/>
            <p:cNvSpPr/>
            <p:nvPr/>
          </p:nvSpPr>
          <p:spPr>
            <a:xfrm rot="10800000">
              <a:off x="3424437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wn Arrow 120"/>
            <p:cNvSpPr/>
            <p:nvPr/>
          </p:nvSpPr>
          <p:spPr>
            <a:xfrm rot="10800000">
              <a:off x="2657874" y="1295401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wn Arrow 121"/>
            <p:cNvSpPr/>
            <p:nvPr/>
          </p:nvSpPr>
          <p:spPr>
            <a:xfrm rot="10800000">
              <a:off x="4191000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wn Arrow 122"/>
            <p:cNvSpPr/>
            <p:nvPr/>
          </p:nvSpPr>
          <p:spPr>
            <a:xfrm rot="10800000">
              <a:off x="1891311" y="1307593"/>
              <a:ext cx="321488" cy="521208"/>
            </a:xfrm>
            <a:prstGeom prst="downArrow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72"/>
            <p:cNvSpPr>
              <a:spLocks noChangeArrowheads="1"/>
            </p:cNvSpPr>
            <p:nvPr/>
          </p:nvSpPr>
          <p:spPr bwMode="auto">
            <a:xfrm>
              <a:off x="1828800" y="6032956"/>
              <a:ext cx="126989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Strong Snake</a:t>
              </a:r>
            </a:p>
          </p:txBody>
        </p:sp>
        <p:sp>
          <p:nvSpPr>
            <p:cNvPr id="125" name="Arc 34"/>
            <p:cNvSpPr>
              <a:spLocks/>
            </p:cNvSpPr>
            <p:nvPr/>
          </p:nvSpPr>
          <p:spPr bwMode="auto">
            <a:xfrm>
              <a:off x="3962400" y="4313238"/>
              <a:ext cx="1019175" cy="492125"/>
            </a:xfrm>
            <a:custGeom>
              <a:avLst/>
              <a:gdLst>
                <a:gd name="G0" fmla="+- 0 0 0"/>
                <a:gd name="G1" fmla="+- 21187 0 0"/>
                <a:gd name="G2" fmla="+- 21600 0 0"/>
                <a:gd name="T0" fmla="*/ 4205 w 21600"/>
                <a:gd name="T1" fmla="*/ 0 h 21187"/>
                <a:gd name="T2" fmla="*/ 21600 w 21600"/>
                <a:gd name="T3" fmla="*/ 21187 h 21187"/>
                <a:gd name="T4" fmla="*/ 0 w 21600"/>
                <a:gd name="T5" fmla="*/ 21187 h 2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7" fill="none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</a:path>
                <a:path w="21600" h="21187" stroke="0" extrusionOk="0">
                  <a:moveTo>
                    <a:pt x="4204" y="0"/>
                  </a:moveTo>
                  <a:cubicBezTo>
                    <a:pt x="14315" y="2006"/>
                    <a:pt x="21600" y="10878"/>
                    <a:pt x="21600" y="21187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w="25400" cap="rnd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67"/>
            <p:cNvSpPr>
              <a:spLocks noChangeArrowheads="1"/>
            </p:cNvSpPr>
            <p:nvPr/>
          </p:nvSpPr>
          <p:spPr bwMode="auto">
            <a:xfrm>
              <a:off x="2895600" y="4724400"/>
              <a:ext cx="1649554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 smtClean="0"/>
                <a:t>Tune Jump Quads</a:t>
              </a:r>
              <a:endParaRPr lang="en-US" sz="1400" dirty="0"/>
            </a:p>
          </p:txBody>
        </p:sp>
        <p:sp>
          <p:nvSpPr>
            <p:cNvPr id="127" name="Rectangle 170"/>
            <p:cNvSpPr>
              <a:spLocks noChangeArrowheads="1"/>
            </p:cNvSpPr>
            <p:nvPr/>
          </p:nvSpPr>
          <p:spPr bwMode="auto">
            <a:xfrm>
              <a:off x="5857235" y="4935538"/>
              <a:ext cx="1838965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Helical </a:t>
              </a:r>
              <a:r>
                <a:rPr lang="en-US" sz="1400" dirty="0" smtClean="0"/>
                <a:t>Partial </a:t>
              </a:r>
              <a:r>
                <a:rPr lang="en-US" sz="1400" dirty="0"/>
                <a:t>Snake</a:t>
              </a:r>
            </a:p>
          </p:txBody>
        </p:sp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4422775" y="5066506"/>
              <a:ext cx="73025" cy="191294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117"/>
            <p:cNvSpPr>
              <a:spLocks noChangeArrowheads="1"/>
            </p:cNvSpPr>
            <p:nvPr/>
          </p:nvSpPr>
          <p:spPr bwMode="auto">
            <a:xfrm>
              <a:off x="4575175" y="5066506"/>
              <a:ext cx="73025" cy="191294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" name="Group 116"/>
            <p:cNvGrpSpPr>
              <a:grpSpLocks/>
            </p:cNvGrpSpPr>
            <p:nvPr/>
          </p:nvGrpSpPr>
          <p:grpSpPr bwMode="auto">
            <a:xfrm>
              <a:off x="5403850" y="2657475"/>
              <a:ext cx="144463" cy="188913"/>
              <a:chOff x="2832" y="1434"/>
              <a:chExt cx="91" cy="119"/>
            </a:xfrm>
            <a:effectLst/>
          </p:grpSpPr>
          <p:sp>
            <p:nvSpPr>
              <p:cNvPr id="139" name="Oval 117"/>
              <p:cNvSpPr>
                <a:spLocks noChangeArrowheads="1"/>
              </p:cNvSpPr>
              <p:nvPr/>
            </p:nvSpPr>
            <p:spPr bwMode="auto">
              <a:xfrm>
                <a:off x="2832" y="1468"/>
                <a:ext cx="46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18"/>
              <p:cNvSpPr>
                <a:spLocks noChangeShapeType="1"/>
              </p:cNvSpPr>
              <p:nvPr/>
            </p:nvSpPr>
            <p:spPr bwMode="auto">
              <a:xfrm flipH="1">
                <a:off x="2878" y="151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19"/>
              <p:cNvSpPr>
                <a:spLocks noChangeShapeType="1"/>
              </p:cNvSpPr>
              <p:nvPr/>
            </p:nvSpPr>
            <p:spPr bwMode="auto">
              <a:xfrm flipH="1">
                <a:off x="2896" y="1530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0"/>
              <p:cNvSpPr>
                <a:spLocks noChangeShapeType="1"/>
              </p:cNvSpPr>
              <p:nvPr/>
            </p:nvSpPr>
            <p:spPr bwMode="auto">
              <a:xfrm>
                <a:off x="2882" y="1452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1"/>
              <p:cNvSpPr>
                <a:spLocks noChangeShapeType="1"/>
              </p:cNvSpPr>
              <p:nvPr/>
            </p:nvSpPr>
            <p:spPr bwMode="auto">
              <a:xfrm>
                <a:off x="2900" y="1434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22"/>
            <p:cNvGrpSpPr>
              <a:grpSpLocks/>
            </p:cNvGrpSpPr>
            <p:nvPr/>
          </p:nvGrpSpPr>
          <p:grpSpPr bwMode="auto">
            <a:xfrm>
              <a:off x="5305425" y="2514600"/>
              <a:ext cx="152400" cy="188912"/>
              <a:chOff x="2770" y="1355"/>
              <a:chExt cx="96" cy="119"/>
            </a:xfrm>
            <a:effectLst/>
          </p:grpSpPr>
          <p:sp>
            <p:nvSpPr>
              <p:cNvPr id="134" name="Oval 123"/>
              <p:cNvSpPr>
                <a:spLocks noChangeArrowheads="1"/>
              </p:cNvSpPr>
              <p:nvPr/>
            </p:nvSpPr>
            <p:spPr bwMode="auto">
              <a:xfrm>
                <a:off x="2819" y="1396"/>
                <a:ext cx="47" cy="46"/>
              </a:xfrm>
              <a:prstGeom prst="ellipse">
                <a:avLst/>
              </a:prstGeom>
              <a:solidFill>
                <a:srgbClr val="CC00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24"/>
              <p:cNvSpPr>
                <a:spLocks noChangeShapeType="1"/>
              </p:cNvSpPr>
              <p:nvPr/>
            </p:nvSpPr>
            <p:spPr bwMode="auto">
              <a:xfrm flipV="1">
                <a:off x="2792" y="137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5"/>
              <p:cNvSpPr>
                <a:spLocks noChangeShapeType="1"/>
              </p:cNvSpPr>
              <p:nvPr/>
            </p:nvSpPr>
            <p:spPr bwMode="auto">
              <a:xfrm flipV="1">
                <a:off x="2774" y="1355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26"/>
              <p:cNvSpPr>
                <a:spLocks noChangeShapeType="1"/>
              </p:cNvSpPr>
              <p:nvPr/>
            </p:nvSpPr>
            <p:spPr bwMode="auto">
              <a:xfrm flipH="1" flipV="1">
                <a:off x="2788" y="1433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7"/>
              <p:cNvSpPr>
                <a:spLocks noChangeShapeType="1"/>
              </p:cNvSpPr>
              <p:nvPr/>
            </p:nvSpPr>
            <p:spPr bwMode="auto">
              <a:xfrm flipH="1" flipV="1">
                <a:off x="2770" y="1451"/>
                <a:ext cx="23" cy="2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Line 102"/>
            <p:cNvSpPr>
              <a:spLocks noChangeShapeType="1"/>
            </p:cNvSpPr>
            <p:nvPr/>
          </p:nvSpPr>
          <p:spPr bwMode="auto">
            <a:xfrm flipV="1">
              <a:off x="2384688" y="4343400"/>
              <a:ext cx="2790562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96"/>
            <p:cNvSpPr>
              <a:spLocks noChangeArrowheads="1"/>
            </p:cNvSpPr>
            <p:nvPr/>
          </p:nvSpPr>
          <p:spPr bwMode="auto">
            <a:xfrm>
              <a:off x="1219200" y="4343400"/>
              <a:ext cx="1269899" cy="215444"/>
            </a:xfrm>
            <a:prstGeom prst="rect">
              <a:avLst/>
            </a:prstGeom>
            <a:ln>
              <a:headEnd/>
              <a:tailEnd/>
            </a:ln>
            <a:effectLst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0" rIns="91440" bIns="0">
              <a:spAutoFit/>
            </a:bodyPr>
            <a:lstStyle/>
            <a:p>
              <a:pPr algn="ctr" eaLnBrk="0" hangingPunct="0"/>
              <a:r>
                <a:rPr lang="en-US" sz="1400" dirty="0"/>
                <a:t>Spin Rotators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4</a:t>
            </a:fld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133774" y="749047"/>
            <a:ext cx="68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For  2011 :  Average </a:t>
            </a:r>
            <a:r>
              <a:rPr lang="en-US" b="1" dirty="0">
                <a:solidFill>
                  <a:srgbClr val="3366FF"/>
                </a:solidFill>
              </a:rPr>
              <a:t>Blue Beam Polarization </a:t>
            </a:r>
            <a:r>
              <a:rPr lang="en-US" dirty="0">
                <a:solidFill>
                  <a:srgbClr val="3366FF"/>
                </a:solidFill>
              </a:rPr>
              <a:t>= 51.6% (Transverse) </a:t>
            </a:r>
            <a:r>
              <a:rPr lang="en-US" dirty="0" smtClean="0">
                <a:solidFill>
                  <a:srgbClr val="3366FF"/>
                </a:solidFill>
              </a:rPr>
              <a:t>  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           Luminosity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=22 pb-1</a:t>
            </a:r>
          </a:p>
        </p:txBody>
      </p:sp>
    </p:spTree>
    <p:extLst>
      <p:ext uri="{BB962C8B-B14F-4D97-AF65-F5344CB8AC3E}">
        <p14:creationId xmlns:p14="http://schemas.microsoft.com/office/powerpoint/2010/main" val="143509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Forward ECAL in STAR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73" y="1040795"/>
            <a:ext cx="5858302" cy="436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028700"/>
            <a:ext cx="2997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3748" y="5224463"/>
            <a:ext cx="8538002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Forward Meson Spectrometer (FMS)  :</a:t>
            </a:r>
          </a:p>
          <a:p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-- 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Pb</a:t>
            </a:r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 glass EM calorimeter covering 2.5&lt; </a:t>
            </a:r>
            <a:r>
              <a:rPr lang="en-US" sz="1600" dirty="0" err="1">
                <a:solidFill>
                  <a:srgbClr val="3366FF"/>
                </a:solidFill>
                <a:latin typeface="Arial"/>
                <a:cs typeface="Arial"/>
              </a:rPr>
              <a:t>η</a:t>
            </a:r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 &lt;4.0</a:t>
            </a:r>
          </a:p>
          <a:p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-- Detect 𝜋</a:t>
            </a:r>
            <a:r>
              <a:rPr lang="en-US" sz="1600" baseline="30000" dirty="0">
                <a:solidFill>
                  <a:srgbClr val="3366FF"/>
                </a:solidFill>
                <a:latin typeface="Arial"/>
                <a:cs typeface="Arial"/>
              </a:rPr>
              <a:t>0</a:t>
            </a:r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,η, direct photons and jet-like 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events in </a:t>
            </a:r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the kinematic region where 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transverse spin asymmetries </a:t>
            </a:r>
            <a:r>
              <a:rPr lang="en-US" sz="1600" dirty="0">
                <a:solidFill>
                  <a:srgbClr val="3366FF"/>
                </a:solidFill>
                <a:latin typeface="Arial"/>
                <a:cs typeface="Arial"/>
              </a:rPr>
              <a:t>are known to be large.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3856" y="952500"/>
            <a:ext cx="2111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FMS </a:t>
            </a:r>
            <a:r>
              <a:rPr lang="en-US" sz="1200" dirty="0" err="1" smtClean="0"/>
              <a:t>Pb</a:t>
            </a:r>
            <a:r>
              <a:rPr lang="en-US" sz="1200" dirty="0" smtClean="0"/>
              <a:t> </a:t>
            </a:r>
            <a:r>
              <a:rPr lang="en-US" sz="1200" dirty="0"/>
              <a:t>Glass EM Calorimeter </a:t>
            </a:r>
            <a:endParaRPr lang="en-US" sz="1200" dirty="0" smtClean="0">
              <a:effectLst/>
            </a:endParaRPr>
          </a:p>
          <a:p>
            <a:r>
              <a:rPr lang="en-US" sz="1200" dirty="0"/>
              <a:t>pseudo-rapidity 2.7&lt;&lt;4.0 </a:t>
            </a:r>
            <a:endParaRPr lang="en-US" sz="1200" dirty="0" smtClean="0">
              <a:effectLst/>
            </a:endParaRPr>
          </a:p>
          <a:p>
            <a:r>
              <a:rPr lang="en-US" sz="1200" dirty="0" smtClean="0"/>
              <a:t>Small </a:t>
            </a:r>
            <a:r>
              <a:rPr lang="en-US" sz="1200" dirty="0"/>
              <a:t>cells: Outer </a:t>
            </a:r>
            <a:r>
              <a:rPr lang="en-US" sz="1200" dirty="0" smtClean="0"/>
              <a:t>cells(towers</a:t>
            </a:r>
            <a:r>
              <a:rPr lang="en-US" sz="1200" dirty="0"/>
              <a:t>)</a:t>
            </a:r>
            <a:r>
              <a:rPr lang="en-US" sz="1200" dirty="0" smtClean="0"/>
              <a:t> </a:t>
            </a:r>
            <a:endParaRPr lang="en-US" sz="1200" dirty="0" smtClean="0">
              <a:effectLst/>
            </a:endParaRPr>
          </a:p>
          <a:p>
            <a:r>
              <a:rPr lang="en-US" sz="1200" dirty="0"/>
              <a:t>3.81x3.81 cm 5.81 x 5.81 cm </a:t>
            </a:r>
            <a:endParaRPr lang="en-US" sz="1200" dirty="0" smtClean="0"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422" y="3858383"/>
            <a:ext cx="1733675" cy="128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012" y="4010783"/>
            <a:ext cx="1733675" cy="128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2158" y="1203656"/>
            <a:ext cx="85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&gt;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5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908" name="Group 20"/>
          <p:cNvGrpSpPr>
            <a:grpSpLocks/>
          </p:cNvGrpSpPr>
          <p:nvPr/>
        </p:nvGrpSpPr>
        <p:grpSpPr bwMode="auto">
          <a:xfrm>
            <a:off x="668261" y="1038685"/>
            <a:ext cx="8077200" cy="2863850"/>
            <a:chOff x="399" y="1508"/>
            <a:chExt cx="5088" cy="1804"/>
          </a:xfrm>
        </p:grpSpPr>
        <p:pic>
          <p:nvPicPr>
            <p:cNvPr id="293891" name="Picture 3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4" b="6613"/>
            <a:stretch>
              <a:fillRect/>
            </a:stretch>
          </p:blipFill>
          <p:spPr bwMode="auto">
            <a:xfrm>
              <a:off x="399" y="1508"/>
              <a:ext cx="5088" cy="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66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3906" name="Rectangle 18"/>
            <p:cNvSpPr>
              <a:spLocks noChangeArrowheads="1"/>
            </p:cNvSpPr>
            <p:nvPr/>
          </p:nvSpPr>
          <p:spPr bwMode="auto">
            <a:xfrm>
              <a:off x="1440" y="2432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07" name="Rectangle 19"/>
            <p:cNvSpPr>
              <a:spLocks noChangeArrowheads="1"/>
            </p:cNvSpPr>
            <p:nvPr/>
          </p:nvSpPr>
          <p:spPr bwMode="auto">
            <a:xfrm>
              <a:off x="1440" y="1972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4191000" y="1106343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BEMC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5943600" y="1638155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EEMC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7543800" y="162228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FMS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585787" y="182071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FPD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810000" y="1777855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TPC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6248400" y="262875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BBC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52387" y="250493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ZDC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8510587" y="252398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ZDC</a:t>
            </a:r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138112" y="250493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rot="10800000" flipH="1">
            <a:off x="8558212" y="2514455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834187" y="212393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VPD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1833562" y="213345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VPD</a:t>
            </a: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777855"/>
            <a:ext cx="890587" cy="5686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632239"/>
            <a:ext cx="890587" cy="5686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72683" y="5236517"/>
            <a:ext cx="6185280" cy="783374"/>
            <a:chOff x="434041" y="4464546"/>
            <a:chExt cx="6185280" cy="783374"/>
          </a:xfrm>
        </p:grpSpPr>
        <p:sp>
          <p:nvSpPr>
            <p:cNvPr id="4" name="TextBox 3"/>
            <p:cNvSpPr txBox="1"/>
            <p:nvPr/>
          </p:nvSpPr>
          <p:spPr>
            <a:xfrm>
              <a:off x="434041" y="4464546"/>
              <a:ext cx="61852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FMS photon reconstruction :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dirty="0" smtClean="0">
                  <a:solidFill>
                    <a:srgbClr val="0000FF"/>
                  </a:solidFill>
                </a:rPr>
                <a:t>owers</a:t>
              </a:r>
              <a:r>
                <a:rPr lang="en-US" dirty="0" smtClean="0"/>
                <a:t> </a:t>
              </a:r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       </a:t>
              </a:r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clusters </a:t>
              </a:r>
              <a:r>
                <a:rPr lang="en-US" dirty="0" smtClean="0">
                  <a:sym typeface="Wingdings"/>
                </a:rPr>
                <a:t>                </a:t>
              </a:r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     </a:t>
              </a:r>
              <a:r>
                <a:rPr lang="en-US" b="1" dirty="0" smtClean="0">
                  <a:solidFill>
                    <a:srgbClr val="0000FF"/>
                  </a:solidFill>
                  <a:sym typeface="Wingdings"/>
                </a:rPr>
                <a:t>photons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185333" y="4874381"/>
              <a:ext cx="1439334" cy="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720448" y="4881641"/>
              <a:ext cx="1439334" cy="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16476" y="4940143"/>
              <a:ext cx="1667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</a:t>
              </a:r>
              <a:r>
                <a:rPr lang="en-US" sz="1400" dirty="0" smtClean="0"/>
                <a:t>hower shape fitting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3124200" y="3943051"/>
            <a:ext cx="3213705" cy="12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48390" y="4036576"/>
            <a:ext cx="31242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BEMC+EEMC towers : to find central electromagnetic jets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16916" y="4036576"/>
            <a:ext cx="259080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FMS photons : to find forward electromagnetic jets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94953" y="2975431"/>
            <a:ext cx="0" cy="1061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847" y="19071"/>
            <a:ext cx="9144000" cy="979487"/>
          </a:xfrm>
          <a:prstGeom prst="rect">
            <a:avLst/>
          </a:prstGeo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FF0000"/>
                </a:solidFill>
              </a:rPr>
              <a:t>STAR</a:t>
            </a:r>
            <a:r>
              <a:rPr lang="en-US" sz="2800" dirty="0">
                <a:solidFill>
                  <a:srgbClr val="FF0000"/>
                </a:solidFill>
              </a:rPr>
              <a:t> detector cross view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34945" y="5712114"/>
            <a:ext cx="14393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79778" y="5724443"/>
            <a:ext cx="18790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is-IS" sz="2800" dirty="0" smtClean="0">
                <a:solidFill>
                  <a:srgbClr val="FF0000"/>
                </a:solidFill>
              </a:rPr>
              <a:t>The 2011 RHIC Run for pp @ √s=500 GeV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992199" y="1330289"/>
            <a:ext cx="4888121" cy="2862323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Forward Electromagnetic Jets (EM-Jets)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Jet algorithm : anti-</a:t>
            </a:r>
            <a:r>
              <a:rPr lang="en-US" dirty="0" err="1">
                <a:latin typeface="Calibri" pitchFamily="34" charset="0"/>
              </a:rPr>
              <a:t>kt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  R-</a:t>
            </a:r>
            <a:r>
              <a:rPr lang="en-US" dirty="0" smtClean="0">
                <a:latin typeface="Calibri" pitchFamily="34" charset="0"/>
              </a:rPr>
              <a:t>parameter  </a:t>
            </a:r>
            <a:r>
              <a:rPr lang="en-US" dirty="0">
                <a:latin typeface="Calibri" pitchFamily="34" charset="0"/>
              </a:rPr>
              <a:t>: 0.7</a:t>
            </a:r>
          </a:p>
          <a:p>
            <a:r>
              <a:rPr lang="en-US" dirty="0">
                <a:latin typeface="Calibri" pitchFamily="34" charset="0"/>
              </a:rPr>
              <a:t>       </a:t>
            </a:r>
            <a:r>
              <a:rPr lang="en-US" dirty="0" err="1">
                <a:latin typeface="Calibri" pitchFamily="34" charset="0"/>
              </a:rPr>
              <a:t>p</a:t>
            </a:r>
            <a:r>
              <a:rPr lang="en-US" baseline="-25000" dirty="0" err="1"/>
              <a:t>T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&gt; 2.0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/</a:t>
            </a:r>
            <a:r>
              <a:rPr lang="en-US" dirty="0" smtClean="0">
                <a:latin typeface="Calibri" pitchFamily="34" charset="0"/>
              </a:rPr>
              <a:t>c</a:t>
            </a:r>
          </a:p>
          <a:p>
            <a:r>
              <a:rPr lang="en-US" dirty="0" smtClean="0">
                <a:latin typeface="Calibri" pitchFamily="34" charset="0"/>
              </a:rPr>
              <a:t>    </a:t>
            </a:r>
          </a:p>
          <a:p>
            <a:r>
              <a:rPr lang="en-US" b="1" dirty="0" smtClean="0">
                <a:latin typeface="Calibri" pitchFamily="34" charset="0"/>
              </a:rPr>
              <a:t>Leading </a:t>
            </a:r>
            <a:r>
              <a:rPr lang="en-US" b="1" dirty="0">
                <a:latin typeface="Calibri" pitchFamily="34" charset="0"/>
              </a:rPr>
              <a:t>EM-Jets 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 defined as EM-Jets </a:t>
            </a:r>
            <a:r>
              <a:rPr lang="en-US" dirty="0">
                <a:latin typeface="Calibri" pitchFamily="34" charset="0"/>
              </a:rPr>
              <a:t>with highest </a:t>
            </a:r>
            <a:r>
              <a:rPr lang="en-US" dirty="0" smtClean="0">
                <a:latin typeface="Calibri" pitchFamily="34" charset="0"/>
              </a:rPr>
              <a:t>energy.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     2.8</a:t>
            </a:r>
            <a:r>
              <a:rPr lang="en-US" dirty="0">
                <a:latin typeface="Calibri" pitchFamily="34" charset="0"/>
              </a:rPr>
              <a:t>&lt;</a:t>
            </a:r>
            <a:r>
              <a:rPr lang="en-US" dirty="0" err="1">
                <a:latin typeface="Calibri" pitchFamily="34" charset="0"/>
              </a:rPr>
              <a:t>η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dirty="0">
                <a:latin typeface="Calibri" pitchFamily="34" charset="0"/>
              </a:rPr>
              <a:t>&lt;</a:t>
            </a:r>
            <a:r>
              <a:rPr lang="en-US" dirty="0" smtClean="0">
                <a:latin typeface="Calibri" pitchFamily="34" charset="0"/>
              </a:rPr>
              <a:t>4.0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40 </a:t>
            </a:r>
            <a:r>
              <a:rPr lang="en-US" dirty="0" err="1">
                <a:latin typeface="Calibri" pitchFamily="34" charset="0"/>
              </a:rPr>
              <a:t>GeV</a:t>
            </a:r>
            <a:r>
              <a:rPr lang="en-US" dirty="0">
                <a:latin typeface="Calibri" pitchFamily="34" charset="0"/>
              </a:rPr>
              <a:t> &lt; </a:t>
            </a:r>
            <a:r>
              <a:rPr lang="en-US" dirty="0" err="1">
                <a:latin typeface="Calibri" pitchFamily="34" charset="0"/>
              </a:rPr>
              <a:t>Energy</a:t>
            </a:r>
            <a:r>
              <a:rPr lang="en-US" baseline="30000" dirty="0" err="1">
                <a:latin typeface="Calibri" pitchFamily="34" charset="0"/>
              </a:rPr>
              <a:t>EM</a:t>
            </a:r>
            <a:r>
              <a:rPr lang="en-US" baseline="30000" dirty="0">
                <a:latin typeface="Calibri" pitchFamily="34" charset="0"/>
              </a:rPr>
              <a:t>-Jet</a:t>
            </a:r>
            <a:r>
              <a:rPr lang="en-US" dirty="0">
                <a:latin typeface="Calibri" pitchFamily="34" charset="0"/>
              </a:rPr>
              <a:t> &lt; 100 </a:t>
            </a:r>
            <a:r>
              <a:rPr lang="en-US" dirty="0" err="1" smtClean="0">
                <a:latin typeface="Calibri" pitchFamily="34" charset="0"/>
              </a:rPr>
              <a:t>GeV</a:t>
            </a:r>
            <a:r>
              <a:rPr lang="en-US" dirty="0" smtClean="0">
                <a:latin typeface="Calibri" pitchFamily="34" charset="0"/>
              </a:rPr>
              <a:t>  </a:t>
            </a:r>
          </a:p>
          <a:p>
            <a:r>
              <a:rPr lang="en-US" b="1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3366FF"/>
                </a:solidFill>
                <a:latin typeface="Calibri" pitchFamily="34" charset="0"/>
              </a:rPr>
              <a:t>      (</a:t>
            </a:r>
            <a:r>
              <a:rPr lang="en-US" b="1" dirty="0" smtClean="0">
                <a:solidFill>
                  <a:srgbClr val="3366FF"/>
                </a:solidFill>
              </a:rPr>
              <a:t>0.16 </a:t>
            </a:r>
            <a:r>
              <a:rPr lang="en-US" b="1" dirty="0">
                <a:solidFill>
                  <a:srgbClr val="3366FF"/>
                </a:solidFill>
              </a:rPr>
              <a:t>&lt; </a:t>
            </a:r>
            <a:r>
              <a:rPr lang="en-US" b="1" dirty="0" err="1">
                <a:solidFill>
                  <a:srgbClr val="3366FF"/>
                </a:solidFill>
              </a:rPr>
              <a:t>x</a:t>
            </a:r>
            <a:r>
              <a:rPr lang="en-US" b="1" baseline="-25000" dirty="0" err="1">
                <a:solidFill>
                  <a:srgbClr val="3366FF"/>
                </a:solidFill>
              </a:rPr>
              <a:t>F</a:t>
            </a:r>
            <a:r>
              <a:rPr lang="en-US" b="1" dirty="0">
                <a:solidFill>
                  <a:srgbClr val="3366FF"/>
                </a:solidFill>
              </a:rPr>
              <a:t> &lt; </a:t>
            </a:r>
            <a:r>
              <a:rPr lang="en-US" b="1" dirty="0" smtClean="0">
                <a:solidFill>
                  <a:srgbClr val="3366FF"/>
                </a:solidFill>
              </a:rPr>
              <a:t>0.4)</a:t>
            </a:r>
            <a:endParaRPr lang="en-US" b="1" dirty="0" smtClean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55" y="1145919"/>
            <a:ext cx="337343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80" y="3499133"/>
            <a:ext cx="35036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15258" y="1485457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Jets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62393" y="4640590"/>
            <a:ext cx="5321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Structure in EM-Jet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</a:t>
            </a:r>
            <a:r>
              <a:rPr lang="en-US" sz="1600" b="1" dirty="0" smtClean="0"/>
              <a:t>  :</a:t>
            </a:r>
          </a:p>
          <a:p>
            <a:r>
              <a:rPr lang="en-US" sz="1600" dirty="0" smtClean="0"/>
              <a:t>-- Acceptance non uniformity in small and large tower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boundary inside FMS </a:t>
            </a:r>
          </a:p>
          <a:p>
            <a:r>
              <a:rPr lang="en-US" sz="1600" dirty="0" smtClean="0"/>
              <a:t>-- Different trigger threshold influence different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region    </a:t>
            </a:r>
            <a:endParaRPr lang="en-US" sz="1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1960"/>
            </a:srgbClr>
          </a:solidFill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Forward EM-Jet characteristics</a:t>
            </a:r>
            <a:endParaRPr lang="en-US" sz="2800" smtClean="0"/>
          </a:p>
        </p:txBody>
      </p:sp>
      <p:pic>
        <p:nvPicPr>
          <p:cNvPr id="27650" name="Picture 6"/>
          <p:cNvPicPr>
            <a:picLocks noChangeAspect="1"/>
          </p:cNvPicPr>
          <p:nvPr/>
        </p:nvPicPr>
        <p:blipFill>
          <a:blip r:embed="rId3"/>
          <a:srcRect l="1643" t="9087" r="50294"/>
          <a:stretch>
            <a:fillRect/>
          </a:stretch>
        </p:blipFill>
        <p:spPr bwMode="auto">
          <a:xfrm>
            <a:off x="458788" y="1006475"/>
            <a:ext cx="31210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/>
          </p:cNvPicPr>
          <p:nvPr/>
        </p:nvPicPr>
        <p:blipFill>
          <a:blip r:embed="rId3"/>
          <a:srcRect l="49426" t="9087"/>
          <a:stretch>
            <a:fillRect/>
          </a:stretch>
        </p:blipFill>
        <p:spPr bwMode="auto">
          <a:xfrm>
            <a:off x="347663" y="3716338"/>
            <a:ext cx="32845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7988" y="5327650"/>
            <a:ext cx="4133850" cy="923925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latin typeface="+mn-lt"/>
              </a:rPr>
              <a:t>2-photon jets are mostly π</a:t>
            </a:r>
            <a:r>
              <a:rPr lang="en-US" baseline="30000" dirty="0">
                <a:latin typeface="+mn-lt"/>
              </a:rPr>
              <a:t>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dirty="0">
                <a:latin typeface="+mn-lt"/>
              </a:rPr>
              <a:t>Events with more than 2 photons show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    jet-like  energy flow</a:t>
            </a: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428625" y="3246438"/>
            <a:ext cx="330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No. of photons in leading EM-Jets</a:t>
            </a: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393700" y="5987044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γγ</a:t>
            </a:r>
            <a:r>
              <a:rPr lang="en-US" dirty="0">
                <a:latin typeface="Calibri" pitchFamily="34" charset="0"/>
              </a:rPr>
              <a:t> invariant mass 2-photon EM-jets </a:t>
            </a:r>
          </a:p>
        </p:txBody>
      </p:sp>
      <p:sp>
        <p:nvSpPr>
          <p:cNvPr id="27655" name="Rectangle 13"/>
          <p:cNvSpPr>
            <a:spLocks noChangeArrowheads="1"/>
          </p:cNvSpPr>
          <p:nvPr/>
        </p:nvSpPr>
        <p:spPr bwMode="auto">
          <a:xfrm>
            <a:off x="4840288" y="4913313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dE/d(ΔR) distribution of  EM-Jets </a:t>
            </a:r>
          </a:p>
        </p:txBody>
      </p:sp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1352550" y="3844925"/>
            <a:ext cx="20193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EM-Jet Energy 60-80 GeV</a:t>
            </a:r>
          </a:p>
          <a:p>
            <a:r>
              <a:rPr lang="en-US" sz="1400">
                <a:latin typeface="Calibri" pitchFamily="34" charset="0"/>
              </a:rPr>
              <a:t>Z </a:t>
            </a:r>
            <a:r>
              <a:rPr lang="en-US" sz="1400" baseline="-25000">
                <a:latin typeface="Calibri" pitchFamily="34" charset="0"/>
              </a:rPr>
              <a:t>ϒϒ</a:t>
            </a:r>
            <a:r>
              <a:rPr lang="en-US" sz="1400">
                <a:latin typeface="Calibri" pitchFamily="34" charset="0"/>
              </a:rPr>
              <a:t>&lt;0.8, no. photons =2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1497013" y="1065213"/>
            <a:ext cx="1754187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EM-Jet Energy 60-80 GeV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 rot="-5400000">
            <a:off x="-38894" y="1770857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# Jets</a:t>
            </a: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 rot="-5400000">
            <a:off x="13494" y="4442619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# Jets</a:t>
            </a:r>
          </a:p>
        </p:txBody>
      </p:sp>
      <p:grpSp>
        <p:nvGrpSpPr>
          <p:cNvPr id="27660" name="Group 13"/>
          <p:cNvGrpSpPr>
            <a:grpSpLocks/>
          </p:cNvGrpSpPr>
          <p:nvPr/>
        </p:nvGrpSpPr>
        <p:grpSpPr bwMode="auto">
          <a:xfrm>
            <a:off x="4452938" y="958850"/>
            <a:ext cx="3829050" cy="4035425"/>
            <a:chOff x="4166858" y="1133475"/>
            <a:chExt cx="3829380" cy="4035425"/>
          </a:xfrm>
        </p:grpSpPr>
        <p:pic>
          <p:nvPicPr>
            <p:cNvPr id="27672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5613" y="1133475"/>
              <a:ext cx="3730625" cy="403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TextBox 15"/>
            <p:cNvSpPr txBox="1">
              <a:spLocks noChangeArrowheads="1"/>
            </p:cNvSpPr>
            <p:nvPr/>
          </p:nvSpPr>
          <p:spPr bwMode="auto">
            <a:xfrm rot="-5400000">
              <a:off x="3185779" y="2146146"/>
              <a:ext cx="226993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dE/d(ΔR)  (arbitrary scale)</a:t>
              </a:r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HAWAII 2014,  Oct. 7-11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5913" y="4381500"/>
            <a:ext cx="0" cy="1266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993063" y="4759325"/>
            <a:ext cx="98425" cy="234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081838" y="4749800"/>
            <a:ext cx="152400" cy="236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7644C-6171-42FC-B3C0-D083C2190A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681413" y="1173163"/>
            <a:ext cx="849312" cy="847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3979863" y="149225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4132263" y="1628775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8116888" y="1173163"/>
            <a:ext cx="849312" cy="847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8415338" y="1408113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8686800" y="154463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8351838" y="17653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681413" y="3708400"/>
            <a:ext cx="849312" cy="847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3979863" y="387508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4268788" y="4216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3916363" y="430053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4183063" y="387508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4046538" y="410845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3775075" y="4079875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8116888" y="3694113"/>
            <a:ext cx="849312" cy="847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8281988" y="3860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8704263" y="4202113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8351838" y="428625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8488363" y="379253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8482013" y="4094163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8210550" y="406558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8709025" y="395763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82703" y="5804788"/>
            <a:ext cx="825073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</a:t>
            </a:r>
            <a:r>
              <a:rPr lang="en-US" sz="1000" baseline="-25000" dirty="0" err="1" smtClean="0"/>
              <a:t>γγ</a:t>
            </a:r>
            <a:r>
              <a:rPr lang="en-US" sz="1000" baseline="-25000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GeV</a:t>
            </a:r>
            <a:r>
              <a:rPr lang="en-US" sz="1000" dirty="0" smtClean="0"/>
              <a:t>/c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58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79487"/>
          </a:xfrm>
          <a:solidFill>
            <a:srgbClr val="B7DEE8">
              <a:alpha val="22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vs. EM-Jet Energy</a:t>
            </a:r>
            <a:endParaRPr lang="en-US" sz="28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826403" y="2166258"/>
            <a:ext cx="2430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latin typeface="Calibri" pitchFamily="34" charset="0"/>
              </a:rPr>
              <a:t>π</a:t>
            </a:r>
            <a:r>
              <a:rPr lang="en-US" b="1" baseline="30000" dirty="0">
                <a:latin typeface="Calibri" pitchFamily="34" charset="0"/>
              </a:rPr>
              <a:t>0</a:t>
            </a:r>
            <a:r>
              <a:rPr lang="en-US" b="1" dirty="0">
                <a:latin typeface="Calibri" pitchFamily="34" charset="0"/>
              </a:rPr>
              <a:t>-Jets </a:t>
            </a:r>
            <a:r>
              <a:rPr lang="en-US" dirty="0">
                <a:latin typeface="Calibri" pitchFamily="34" charset="0"/>
              </a:rPr>
              <a:t>–</a:t>
            </a:r>
          </a:p>
          <a:p>
            <a:r>
              <a:rPr lang="en-US" dirty="0" smtClean="0">
                <a:latin typeface="Calibri" pitchFamily="34" charset="0"/>
              </a:rPr>
              <a:t>2γ-</a:t>
            </a:r>
            <a:r>
              <a:rPr lang="en-US" dirty="0">
                <a:latin typeface="Calibri" pitchFamily="34" charset="0"/>
              </a:rPr>
              <a:t>EM-Jets  with</a:t>
            </a: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m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</a:t>
            </a:r>
            <a:r>
              <a:rPr lang="en-US" dirty="0" smtClean="0">
                <a:latin typeface="Calibri" pitchFamily="34" charset="0"/>
              </a:rPr>
              <a:t>0.3 </a:t>
            </a:r>
            <a:r>
              <a:rPr lang="en-US" dirty="0" err="1" smtClean="0">
                <a:latin typeface="Calibri" pitchFamily="34" charset="0"/>
              </a:rPr>
              <a:t>GeV</a:t>
            </a:r>
            <a:r>
              <a:rPr lang="en-US" dirty="0" smtClean="0">
                <a:latin typeface="Calibri" pitchFamily="34" charset="0"/>
              </a:rPr>
              <a:t>/c</a:t>
            </a:r>
            <a:r>
              <a:rPr lang="en-US" baseline="30000" dirty="0" smtClean="0">
                <a:latin typeface="Calibri" pitchFamily="34" charset="0"/>
              </a:rPr>
              <a:t>2</a:t>
            </a:r>
            <a:endParaRPr lang="en-US" baseline="30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</a:rPr>
              <a:t>Z</a:t>
            </a:r>
            <a:r>
              <a:rPr lang="en-US" baseline="-25000" dirty="0" err="1" smtClean="0">
                <a:latin typeface="Calibri" pitchFamily="34" charset="0"/>
              </a:rPr>
              <a:t>γγ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&lt;0.8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EM-Jets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– 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with no. photons &gt;2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7299" y="5276189"/>
            <a:ext cx="7535689" cy="110807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Isolated π</a:t>
            </a:r>
            <a:r>
              <a:rPr lang="en-US" baseline="30000" dirty="0">
                <a:solidFill>
                  <a:srgbClr val="3366FF"/>
                </a:solidFill>
                <a:latin typeface="Calibri" pitchFamily="34" charset="0"/>
              </a:rPr>
              <a:t>0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’s have large asymmetries consistent with previous observation (CIPANP-2012  Steven </a:t>
            </a:r>
            <a:r>
              <a:rPr lang="en-US" dirty="0" err="1">
                <a:solidFill>
                  <a:srgbClr val="3366FF"/>
                </a:solidFill>
                <a:latin typeface="Calibri" pitchFamily="34" charset="0"/>
              </a:rPr>
              <a:t>Heppelmann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) </a:t>
            </a:r>
          </a:p>
          <a:p>
            <a:r>
              <a:rPr lang="en-US" sz="1200" dirty="0">
                <a:solidFill>
                  <a:srgbClr val="3366FF"/>
                </a:solidFill>
                <a:latin typeface="Calibri" pitchFamily="34" charset="0"/>
              </a:rPr>
              <a:t>https://</a:t>
            </a:r>
            <a:r>
              <a:rPr lang="en-US" sz="1200" dirty="0" err="1">
                <a:solidFill>
                  <a:srgbClr val="3366FF"/>
                </a:solidFill>
                <a:latin typeface="Calibri" pitchFamily="34" charset="0"/>
              </a:rPr>
              <a:t>indico.triumf.ca</a:t>
            </a:r>
            <a:r>
              <a:rPr lang="en-US" sz="1200" dirty="0">
                <a:solidFill>
                  <a:srgbClr val="3366FF"/>
                </a:solidFill>
                <a:latin typeface="Calibri" pitchFamily="34" charset="0"/>
              </a:rPr>
              <a:t>/</a:t>
            </a:r>
            <a:r>
              <a:rPr lang="en-US" sz="1200" dirty="0" err="1">
                <a:solidFill>
                  <a:srgbClr val="3366FF"/>
                </a:solidFill>
                <a:latin typeface="Calibri" pitchFamily="34" charset="0"/>
              </a:rPr>
              <a:t>contributionDisplay.pycontribId</a:t>
            </a:r>
            <a:r>
              <a:rPr lang="en-US" sz="1200" dirty="0">
                <a:solidFill>
                  <a:srgbClr val="3366FF"/>
                </a:solidFill>
                <a:latin typeface="Calibri" pitchFamily="34" charset="0"/>
              </a:rPr>
              <a:t>=349&amp;sessionId=44&amp;confId=1383</a:t>
            </a:r>
          </a:p>
          <a:p>
            <a:pPr marL="285750" indent="-285750">
              <a:buFont typeface="Wingdings" charset="2"/>
              <a:buChar char="²"/>
            </a:pPr>
            <a:r>
              <a:rPr lang="en-US" b="1" dirty="0">
                <a:solidFill>
                  <a:srgbClr val="3366FF"/>
                </a:solidFill>
                <a:latin typeface="Calibri" pitchFamily="34" charset="0"/>
              </a:rPr>
              <a:t>Asymmetries for jettier events are much smaller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08" y="1102311"/>
            <a:ext cx="4805404" cy="424576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HAWAII 2014,  Oct. 7-11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E05B-000D-2C43-9A46-88A36826AA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1360</Words>
  <Application>Microsoft Macintosh PowerPoint</Application>
  <PresentationFormat>On-screen Show (4:3)</PresentationFormat>
  <Paragraphs>239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 Measurement of Transverse Single-Spin Asymmetries for Forward π0 and Electromagnetic Jets in Correlation with Midrapidity  Jet-like Events at STAR in p+p Collisions at  √s = 500 GeV   </vt:lpstr>
      <vt:lpstr>TSSA – in the initial state </vt:lpstr>
      <vt:lpstr>π0 AN Measurements at Forward Rapidity</vt:lpstr>
      <vt:lpstr>RHIC : the world’s first and only polarized proton collider </vt:lpstr>
      <vt:lpstr>Forward ECAL in STAR</vt:lpstr>
      <vt:lpstr>PowerPoint Presentation</vt:lpstr>
      <vt:lpstr>The 2011 RHIC Run for pp @ √s=500 GeV</vt:lpstr>
      <vt:lpstr>Forward EM-Jet characteristics</vt:lpstr>
      <vt:lpstr>AN vs. EM-Jet Energy</vt:lpstr>
      <vt:lpstr>AN for different # photons in EM-Jets</vt:lpstr>
      <vt:lpstr>AN with midrapidity activities</vt:lpstr>
      <vt:lpstr> Δφ correlation between forward and central EMJets</vt:lpstr>
      <vt:lpstr>AN for correlated central jets and no central jet cases</vt:lpstr>
      <vt:lpstr>Conclusion</vt:lpstr>
      <vt:lpstr>Characteristics of Coincident Central EM-Jets (case-II)</vt:lpstr>
      <vt:lpstr>AN for with and without a central EM-Jet</vt:lpstr>
    </vt:vector>
  </TitlesOfParts>
  <Company>mmm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Measurement of the Transverse Single-Spin Asymmetries for Forward π0 and Electromagnetic Jets in Correlation with Midrapidity  Jet-like Events at STAR in p+p Collisions at √s = 500 GeV   </dc:title>
  <dc:creator>Mriganka Mouli Mondal</dc:creator>
  <cp:lastModifiedBy>Mriganka Mouli Mondal</cp:lastModifiedBy>
  <cp:revision>27</cp:revision>
  <dcterms:created xsi:type="dcterms:W3CDTF">2014-09-23T12:11:14Z</dcterms:created>
  <dcterms:modified xsi:type="dcterms:W3CDTF">2014-10-20T18:22:54Z</dcterms:modified>
</cp:coreProperties>
</file>