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58" r:id="rId4"/>
    <p:sldId id="259" r:id="rId5"/>
    <p:sldId id="272" r:id="rId6"/>
    <p:sldId id="269" r:id="rId7"/>
    <p:sldId id="270" r:id="rId8"/>
    <p:sldId id="273" r:id="rId9"/>
    <p:sldId id="264" r:id="rId10"/>
    <p:sldId id="265" r:id="rId11"/>
    <p:sldId id="27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5D54-B3B6-D445-A930-34054EFC7CC6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2C42-25B3-9543-A03C-47D160E0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7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521F-1932-D840-BD00-F3F6E586321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1338-8C7A-6A41-8747-2251AABD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84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logo’s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1338-8C7A-6A41-8747-2251AABD0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ヒラギノ角ゴ Pro W3"/>
              </a:rPr>
              <a:t>Highlight detecting short lived particles – </a:t>
            </a:r>
          </a:p>
          <a:p>
            <a:r>
              <a:rPr lang="en-US" dirty="0" smtClean="0">
                <a:latin typeface="Arial" pitchFamily="34" charset="0"/>
                <a:ea typeface="ヒラギノ角ゴ Pro W3"/>
              </a:rPr>
              <a:t>you have heard about the physics in previous talks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93F0FA8-A8EC-4B8F-A7D1-2D1E92B4FE11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carbon fiber process</a:t>
            </a:r>
            <a:r>
              <a:rPr lang="en-US" baseline="0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CDD6-2745-4317-8DCA-AE7A66EB0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7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picture of assemble structures/ look at pictures that Bill showed</a:t>
            </a:r>
            <a:r>
              <a:rPr lang="en-US" baseline="0" dirty="0" smtClean="0"/>
              <a:t> at collaboration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1338-8C7A-6A41-8747-2251AABD03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go through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add in the RAA for D0 in AA (as shown before –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illustarte</a:t>
            </a:r>
            <a:r>
              <a:rPr lang="en-US" baseline="0" dirty="0" smtClean="0"/>
              <a:t> how it can be done)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1338-8C7A-6A41-8747-2251AABD03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DNP, </a:t>
            </a:r>
            <a:r>
              <a:rPr lang="en-US" dirty="0" err="1" smtClean="0"/>
              <a:t>newports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3366FF"/>
                </a:solidFill>
              </a:defRPr>
            </a:lvl1pPr>
          </a:lstStyle>
          <a:p>
            <a:fld id="{C9C8A703-EA12-DA4E-B3D6-58DF0D8C46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9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FF"/>
                </a:solidFill>
              </a:defRPr>
            </a:lvl1pPr>
          </a:lstStyle>
          <a:p>
            <a:r>
              <a:rPr lang="en-US" dirty="0" smtClean="0"/>
              <a:t>DNP, </a:t>
            </a:r>
            <a:r>
              <a:rPr lang="en-US" dirty="0" err="1" smtClean="0"/>
              <a:t>newports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366FF"/>
                </a:solidFill>
              </a:defRPr>
            </a:lvl1pPr>
          </a:lstStyle>
          <a:p>
            <a:fld id="{C9C8A703-EA12-DA4E-B3D6-58DF0D8C46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5" Type="http://schemas.openxmlformats.org/officeDocument/2006/relationships/image" Target="../media/image17.jpeg"/><Relationship Id="rId6" Type="http://schemas.microsoft.com/office/2007/relationships/hdphoto" Target="../media/hdphoto2.wdp"/><Relationship Id="rId7" Type="http://schemas.openxmlformats.org/officeDocument/2006/relationships/image" Target="../media/image18.jpeg"/><Relationship Id="rId8" Type="http://schemas.microsoft.com/office/2007/relationships/hdphoto" Target="../media/hdphoto3.wdp"/><Relationship Id="rId9" Type="http://schemas.openxmlformats.org/officeDocument/2006/relationships/image" Target="../media/image19.jpe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02"/>
            <a:ext cx="9024442" cy="6000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9069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The STAR Heavy Flavor Tracker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5361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Flemming </a:t>
            </a:r>
            <a:r>
              <a:rPr lang="en-US" b="1" dirty="0" err="1" smtClean="0">
                <a:solidFill>
                  <a:srgbClr val="FF0000"/>
                </a:solidFill>
              </a:rPr>
              <a:t>Videbæk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For the STAR collaboration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Brookhaven National Lab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4" descr="SC-Banner-CMYK-whitethum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7925" y="5688694"/>
            <a:ext cx="1707448" cy="66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N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374" y="5643846"/>
            <a:ext cx="2151256" cy="73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39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2" y="1047420"/>
            <a:ext cx="5558032" cy="3999474"/>
          </a:xfrm>
          <a:prstGeom prst="rect">
            <a:avLst/>
          </a:prstGeom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995178" y="4925808"/>
            <a:ext cx="7296647" cy="11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GEANT:</a:t>
            </a:r>
            <a:r>
              <a:rPr lang="en-US" sz="2000" dirty="0"/>
              <a:t>  Realistic detector geometry + Standard STAR tracking</a:t>
            </a:r>
          </a:p>
          <a:p>
            <a:pPr>
              <a:lnSpc>
                <a:spcPct val="110000"/>
              </a:lnSpc>
            </a:pPr>
            <a:r>
              <a:rPr lang="en-US" sz="2000" baseline="0" dirty="0"/>
              <a:t>		including the pixel pileup hits at RHIC-II </a:t>
            </a:r>
            <a:r>
              <a:rPr lang="en-US" sz="2000" baseline="0" dirty="0" smtClean="0"/>
              <a:t>luminosity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G</a:t>
            </a:r>
            <a:r>
              <a:rPr lang="en-US" sz="2000" dirty="0" smtClean="0"/>
              <a:t>oal with Al-based cable (Cu cable -&gt; 55 micron for 750 MeV/c K)</a:t>
            </a:r>
            <a:endParaRPr lang="en-US" sz="2000" baseline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8353"/>
            <a:ext cx="8229600" cy="582961"/>
          </a:xfrm>
        </p:spPr>
        <p:txBody>
          <a:bodyPr>
            <a:noAutofit/>
          </a:bodyPr>
          <a:lstStyle/>
          <a:p>
            <a:pPr eaLnBrk="0" hangingPunct="0"/>
            <a:r>
              <a:rPr lang="en-US" altLang="zh-CN" sz="3200" dirty="0">
                <a:ea typeface="+mn-ea"/>
                <a:cs typeface="+mn-cs"/>
              </a:rPr>
              <a:t>DCA resolution performance</a:t>
            </a:r>
            <a:br>
              <a:rPr lang="en-US" altLang="zh-CN" sz="3200" dirty="0">
                <a:ea typeface="+mn-ea"/>
                <a:cs typeface="+mn-cs"/>
              </a:rPr>
            </a:br>
            <a:r>
              <a:rPr lang="en-US" altLang="zh-CN" sz="3200" dirty="0">
                <a:ea typeface="+mn-ea"/>
                <a:cs typeface="+mn-cs"/>
              </a:rPr>
              <a:t>r-</a:t>
            </a:r>
            <a:r>
              <a:rPr lang="en-US" altLang="zh-CN" sz="3200" dirty="0" err="1">
                <a:ea typeface="+mn-ea"/>
                <a:cs typeface="+mn-cs"/>
              </a:rPr>
              <a:t>ϕ</a:t>
            </a:r>
            <a:r>
              <a:rPr lang="en-US" altLang="zh-CN" sz="3200" dirty="0">
                <a:ea typeface="+mn-ea"/>
                <a:cs typeface="+mn-cs"/>
              </a:rPr>
              <a:t> and z </a:t>
            </a:r>
          </a:p>
        </p:txBody>
      </p:sp>
      <p:sp>
        <p:nvSpPr>
          <p:cNvPr id="18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10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9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  <a:latin typeface="Arial"/>
                <a:cs typeface="Arial"/>
              </a:rPr>
              <a:t>10/24/13</a:t>
            </a: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6615" y="1353639"/>
            <a:ext cx="2857239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0.4% X</a:t>
            </a:r>
            <a:r>
              <a:rPr lang="en-US" dirty="0"/>
              <a:t>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:plots:proj_Rcp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" y="562561"/>
            <a:ext cx="4573863" cy="341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:plots:proj_v2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48" y="607915"/>
            <a:ext cx="4082704" cy="3417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00"/>
                </a:solidFill>
                <a:cs typeface="宋体" pitchFamily="-108" charset="-122"/>
              </a:rPr>
              <a:t>Physics </a:t>
            </a:r>
            <a:r>
              <a:rPr lang="en-US" altLang="zh-CN" sz="2600" dirty="0" smtClean="0">
                <a:solidFill>
                  <a:srgbClr val="000000"/>
                </a:solidFill>
                <a:cs typeface="宋体" pitchFamily="-108" charset="-122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cs typeface="宋体" pitchFamily="-108" charset="-122"/>
              </a:rPr>
              <a:t>– </a:t>
            </a:r>
            <a:r>
              <a:rPr lang="en-US" altLang="zh-CN" sz="2600" dirty="0" smtClean="0">
                <a:solidFill>
                  <a:srgbClr val="000000"/>
                </a:solidFill>
                <a:cs typeface="宋体" pitchFamily="-108" charset="-122"/>
              </a:rPr>
              <a:t> Run-14,15 projections</a:t>
            </a:r>
            <a:endParaRPr lang="en-US" altLang="zh-CN" sz="2600" dirty="0">
              <a:solidFill>
                <a:srgbClr val="000000"/>
              </a:solidFill>
              <a:cs typeface="宋体" pitchFamily="-108" charset="-122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35910" y="1708014"/>
            <a:ext cx="2020833" cy="3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211" tIns="40106" rIns="80211" bIns="40106">
            <a:spAutoFit/>
          </a:bodyPr>
          <a:lstStyle/>
          <a:p>
            <a:r>
              <a:rPr lang="en-US" altLang="zh-CN" sz="1400" dirty="0"/>
              <a:t>R</a:t>
            </a:r>
            <a:r>
              <a:rPr lang="en-US" altLang="zh-CN" sz="1400" baseline="-25000" dirty="0"/>
              <a:t>CP</a:t>
            </a:r>
            <a:r>
              <a:rPr lang="en-US" altLang="zh-CN" sz="1400" dirty="0"/>
              <a:t>=a*N10%/N(60-80)%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69602" y="4025724"/>
            <a:ext cx="3917198" cy="20430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baseline="30000" dirty="0">
                <a:solidFill>
                  <a:srgbClr val="000000"/>
                </a:solidFill>
                <a:sym typeface="Symbol" charset="0"/>
              </a:rPr>
              <a:t>0 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from quark coalescence. </a:t>
            </a: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Symbol" charset="0"/>
              </a:rPr>
              <a:t>1 B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r>
              <a:rPr lang="en-US" altLang="zh-CN" baseline="0" dirty="0">
                <a:solidFill>
                  <a:srgbClr val="000000"/>
                </a:solidFill>
              </a:rPr>
              <a:t> - Charm v</a:t>
            </a:r>
            <a:r>
              <a:rPr lang="en-US" altLang="zh-CN" baseline="-25000" dirty="0">
                <a:solidFill>
                  <a:srgbClr val="000000"/>
                </a:solidFill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r>
              <a:rPr lang="en-US" altLang="zh-CN" b="1" i="1" baseline="0" dirty="0">
                <a:solidFill>
                  <a:srgbClr val="791118"/>
                </a:solidFill>
                <a:sym typeface="Zapf Dingbats" charset="0"/>
              </a:rPr>
              <a:t> </a:t>
            </a:r>
            <a:r>
              <a:rPr lang="en-US" altLang="zh-CN" b="1" i="1" dirty="0">
                <a:solidFill>
                  <a:srgbClr val="791118"/>
                </a:solidFill>
                <a:sym typeface="Zapf Dingbats" charset="0"/>
              </a:rPr>
              <a:t></a:t>
            </a:r>
            <a:endParaRPr lang="en-US" altLang="zh-CN" b="1" i="1" baseline="0" dirty="0">
              <a:solidFill>
                <a:srgbClr val="791118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</a:rPr>
              <a:t>Medium </a:t>
            </a:r>
            <a:r>
              <a:rPr lang="en-US" altLang="zh-CN" b="1" i="1" baseline="0" dirty="0" err="1">
                <a:solidFill>
                  <a:srgbClr val="3366FF"/>
                </a:solidFill>
              </a:rPr>
              <a:t>thermalization</a:t>
            </a:r>
            <a:r>
              <a:rPr lang="en-US" altLang="zh-CN" b="1" i="1" baseline="0" dirty="0">
                <a:solidFill>
                  <a:srgbClr val="3366FF"/>
                </a:solidFill>
              </a:rPr>
              <a:t> degree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Drag coefficients!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8048" y="3968070"/>
            <a:ext cx="4055723" cy="23200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baseline="30000" dirty="0">
                <a:solidFill>
                  <a:srgbClr val="000000"/>
                </a:solidFill>
                <a:sym typeface="Symbol" charset="0"/>
              </a:rPr>
              <a:t>0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R</a:t>
            </a:r>
            <a:r>
              <a:rPr lang="en-US" altLang="zh-CN" baseline="-25000" dirty="0" err="1">
                <a:solidFill>
                  <a:srgbClr val="000000"/>
                </a:solidFill>
                <a:sym typeface="Symbol" charset="0"/>
              </a:rPr>
              <a:t>cp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as charged 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hadron.</a:t>
            </a:r>
            <a:endParaRPr lang="en-US" altLang="zh-CN" baseline="0" dirty="0">
              <a:solidFill>
                <a:srgbClr val="000000"/>
              </a:solidFill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Symbol" charset="0"/>
              </a:rPr>
              <a:t>1B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pPr>
              <a:buFontTx/>
              <a:buChar char="-"/>
            </a:pPr>
            <a:r>
              <a:rPr lang="en-US" altLang="zh-CN" baseline="0" dirty="0">
                <a:solidFill>
                  <a:srgbClr val="000000"/>
                </a:solidFill>
              </a:rPr>
              <a:t> Charm R</a:t>
            </a:r>
            <a:r>
              <a:rPr lang="en-US" altLang="zh-CN" baseline="-25000" dirty="0">
                <a:solidFill>
                  <a:srgbClr val="000000"/>
                </a:solidFill>
              </a:rPr>
              <a:t>AA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r>
              <a:rPr lang="en-US" altLang="zh-CN" b="1" i="1" baseline="0" dirty="0">
                <a:solidFill>
                  <a:srgbClr val="791118"/>
                </a:solidFill>
                <a:sym typeface="Zapf Dingbats" charset="0"/>
              </a:rPr>
              <a:t>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Energy loss mechanism</a:t>
            </a:r>
            <a:r>
              <a:rPr lang="en-US" altLang="zh-CN" b="1" i="1" baseline="0" dirty="0" smtClean="0">
                <a:solidFill>
                  <a:srgbClr val="3366FF"/>
                </a:solidFill>
                <a:sym typeface="Zapf Dingbats" charset="0"/>
              </a:rPr>
              <a:t>!</a:t>
            </a:r>
          </a:p>
          <a:p>
            <a:r>
              <a:rPr lang="en-US" altLang="zh-CN" b="1" i="1" dirty="0" smtClean="0">
                <a:solidFill>
                  <a:srgbClr val="3366FF"/>
                </a:solidFill>
                <a:sym typeface="Zapf Dingbats" charset="0"/>
              </a:rPr>
              <a:t>Color charge effect!</a:t>
            </a:r>
            <a:endParaRPr lang="en-US" altLang="zh-CN" b="1" i="1" baseline="0" dirty="0">
              <a:solidFill>
                <a:srgbClr val="3366FF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Interaction with QCD matter!      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73052" y="1556671"/>
            <a:ext cx="646748" cy="1798820"/>
          </a:xfrm>
          <a:prstGeom prst="rect">
            <a:avLst/>
          </a:prstGeom>
          <a:solidFill>
            <a:srgbClr val="FF66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 anchor="ctr"/>
          <a:lstStyle/>
          <a:p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  <a:latin typeface="Arial"/>
                <a:cs typeface="Arial"/>
              </a:rPr>
              <a:t>10/24/13</a:t>
            </a: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lvl="0"/>
            <a:r>
              <a:rPr lang="en-US" altLang="zh-CN" sz="2600" dirty="0">
                <a:solidFill>
                  <a:srgbClr val="000000"/>
                </a:solidFill>
                <a:cs typeface="宋体" pitchFamily="-108" charset="-122"/>
              </a:rPr>
              <a:t>B tagged J</a:t>
            </a:r>
            <a:r>
              <a:rPr lang="en-US" altLang="zh-CN" sz="2600" dirty="0" smtClean="0">
                <a:solidFill>
                  <a:srgbClr val="000000"/>
                </a:solidFill>
                <a:cs typeface="宋体" pitchFamily="-108" charset="-122"/>
              </a:rPr>
              <a:t>/</a:t>
            </a:r>
            <a:r>
              <a:rPr lang="en-US" altLang="zh-CN" sz="2800" i="1" dirty="0">
                <a:sym typeface="Symbol" charset="0"/>
              </a:rPr>
              <a:t></a:t>
            </a:r>
            <a:endParaRPr lang="en-US" altLang="zh-CN" sz="2600" dirty="0">
              <a:solidFill>
                <a:srgbClr val="000000"/>
              </a:solidFill>
              <a:cs typeface="宋体" pitchFamily="-108" charset="-122"/>
            </a:endParaRPr>
          </a:p>
        </p:txBody>
      </p:sp>
      <p:pic>
        <p:nvPicPr>
          <p:cNvPr id="9" name="Picture 3" descr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291" y="3089764"/>
            <a:ext cx="4269825" cy="32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60799" y="3425602"/>
            <a:ext cx="867310" cy="3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>
            <a:spAutoFit/>
          </a:bodyPr>
          <a:lstStyle/>
          <a:p>
            <a:r>
              <a:rPr lang="en-US" baseline="0" dirty="0" smtClean="0"/>
              <a:t>Prompt</a:t>
            </a:r>
            <a:endParaRPr lang="en-US" baseline="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7343" y="4675262"/>
            <a:ext cx="1175086" cy="3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J/</a:t>
            </a:r>
            <a:r>
              <a:rPr lang="en-US" baseline="0" dirty="0">
                <a:solidFill>
                  <a:srgbClr val="FF0000"/>
                </a:solidFill>
                <a:latin typeface="Symbol" charset="0"/>
                <a:sym typeface="Symbol" charset="0"/>
              </a:rPr>
              <a:t></a:t>
            </a:r>
            <a:r>
              <a:rPr lang="en-US" baseline="0" dirty="0">
                <a:solidFill>
                  <a:srgbClr val="FF0000"/>
                </a:solidFill>
              </a:rPr>
              <a:t> from B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607" y="4013209"/>
            <a:ext cx="4552308" cy="17429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dirty="0"/>
              <a:t>Current measurement via </a:t>
            </a:r>
            <a:r>
              <a:rPr lang="en-US" altLang="zh-CN" i="1" dirty="0"/>
              <a:t>J/</a:t>
            </a:r>
            <a:r>
              <a:rPr lang="en-US" altLang="zh-CN" i="1" dirty="0">
                <a:latin typeface="Symbol" charset="0"/>
                <a:sym typeface="Symbol" charset="0"/>
              </a:rPr>
              <a:t></a:t>
            </a:r>
            <a:r>
              <a:rPr lang="en-US" altLang="zh-CN" dirty="0"/>
              <a:t>-hadron correlation </a:t>
            </a:r>
            <a:r>
              <a:rPr lang="en-US" altLang="zh-CN" dirty="0" smtClean="0"/>
              <a:t>have </a:t>
            </a:r>
            <a:r>
              <a:rPr lang="en-US" altLang="zh-CN" dirty="0"/>
              <a:t>large uncertainties.</a:t>
            </a:r>
            <a:endParaRPr lang="en-US" dirty="0"/>
          </a:p>
          <a:p>
            <a:pPr>
              <a:buFont typeface="Wingdings" charset="0"/>
              <a:buChar char="Ø"/>
            </a:pPr>
            <a:endParaRPr lang="en-US" dirty="0"/>
          </a:p>
          <a:p>
            <a:pPr>
              <a:buFont typeface="Wingdings" charset="0"/>
              <a:buChar char="Ø"/>
            </a:pPr>
            <a:r>
              <a:rPr lang="en-US" dirty="0"/>
              <a:t>Combine </a:t>
            </a:r>
            <a:r>
              <a:rPr lang="en-US" b="1" dirty="0"/>
              <a:t>HFT+MTD </a:t>
            </a:r>
            <a:r>
              <a:rPr lang="en-US" dirty="0" smtClean="0"/>
              <a:t>in </a:t>
            </a:r>
            <a:r>
              <a:rPr lang="en-US" dirty="0"/>
              <a:t>di-</a:t>
            </a:r>
            <a:r>
              <a:rPr lang="en-US" dirty="0" err="1"/>
              <a:t>muon</a:t>
            </a:r>
            <a:r>
              <a:rPr lang="en-US" dirty="0"/>
              <a:t> channel</a:t>
            </a:r>
          </a:p>
          <a:p>
            <a:pPr marL="285750" lvl="1">
              <a:buFont typeface="Wingdings" charset="0"/>
              <a:buChar char="Ø"/>
            </a:pPr>
            <a:r>
              <a:rPr lang="en-US" dirty="0"/>
              <a:t> Separate secondary </a:t>
            </a:r>
            <a:r>
              <a:rPr lang="en-US" i="1" dirty="0"/>
              <a:t>J</a:t>
            </a:r>
            <a:r>
              <a:rPr lang="en-US" i="1" dirty="0" smtClean="0"/>
              <a:t>/</a:t>
            </a:r>
            <a:r>
              <a:rPr lang="en-US" altLang="zh-CN" i="1" dirty="0" smtClean="0">
                <a:latin typeface="Symbol" charset="0"/>
                <a:sym typeface="Symbol" charset="0"/>
              </a:rPr>
              <a:t></a:t>
            </a:r>
            <a:r>
              <a:rPr lang="en-US" dirty="0" smtClean="0"/>
              <a:t> from </a:t>
            </a:r>
            <a:r>
              <a:rPr lang="en-US" dirty="0" err="1" smtClean="0"/>
              <a:t>prompt</a:t>
            </a:r>
            <a:r>
              <a:rPr lang="en-US" i="1" dirty="0" err="1"/>
              <a:t>J</a:t>
            </a:r>
            <a:r>
              <a:rPr lang="en-US" i="1" dirty="0" smtClean="0"/>
              <a:t>/</a:t>
            </a:r>
            <a:r>
              <a:rPr lang="en-US" altLang="zh-CN" i="1" dirty="0" smtClean="0">
                <a:latin typeface="Symbol" charset="0"/>
                <a:sym typeface="Symbol" charset="0"/>
              </a:rPr>
              <a:t></a:t>
            </a:r>
            <a:r>
              <a:rPr lang="en-US" dirty="0" smtClean="0"/>
              <a:t> </a:t>
            </a:r>
            <a:endParaRPr lang="en-US" dirty="0"/>
          </a:p>
          <a:p>
            <a:pPr marL="285750" lvl="1">
              <a:buFont typeface="Wingdings" charset="0"/>
              <a:buChar char="Ø"/>
            </a:pPr>
            <a:r>
              <a:rPr lang="en-US" dirty="0"/>
              <a:t> Constrain the bottom production at RHIC</a:t>
            </a:r>
          </a:p>
        </p:txBody>
      </p:sp>
      <p:pic>
        <p:nvPicPr>
          <p:cNvPr id="14" name="Picture 7" descr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774" y="1169808"/>
            <a:ext cx="3870548" cy="18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taupr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453" y="3458009"/>
            <a:ext cx="1899723" cy="6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Bfraction_vs_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970" y="942583"/>
            <a:ext cx="3691078" cy="2974971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/>
        </p:nvSpPr>
        <p:spPr>
          <a:xfrm>
            <a:off x="736378" y="1740566"/>
            <a:ext cx="1529635" cy="511882"/>
          </a:xfrm>
          <a:prstGeom prst="rect">
            <a:avLst/>
          </a:prstGeom>
          <a:noFill/>
        </p:spPr>
        <p:txBody>
          <a:bodyPr wrap="square" lIns="80211" tIns="40106" rIns="80211" bIns="40106" rtlCol="0">
            <a:spAutoFit/>
          </a:bodyPr>
          <a:lstStyle/>
          <a:p>
            <a:r>
              <a:rPr lang="hu-HU" sz="1400" dirty="0" smtClean="0"/>
              <a:t>STAR Phys</a:t>
            </a:r>
            <a:r>
              <a:rPr lang="hu-HU" sz="1400" dirty="0"/>
              <a:t>. Lett. B 722 (2013) 55.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8238" y="772205"/>
            <a:ext cx="4400202" cy="5593082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11" tIns="40106" rIns="80211" bIns="40106"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HFT Project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HFT upgrade is nearing completion after a 3 year construction period</a:t>
            </a:r>
          </a:p>
          <a:p>
            <a:r>
              <a:rPr lang="en-US" dirty="0" smtClean="0"/>
              <a:t>All detector components have passed the initial testing, integration and commissioning has begun</a:t>
            </a:r>
          </a:p>
          <a:p>
            <a:r>
              <a:rPr lang="en-US" dirty="0" smtClean="0"/>
              <a:t>The full assembly including PXL, IST and SSD will be available for RHIC Run-14, which is planned to be a long Au-Au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 HFT Upgrade</a:t>
            </a:r>
            <a:r>
              <a:rPr lang="en-US" dirty="0" smtClean="0"/>
              <a:t> </a:t>
            </a:r>
            <a:r>
              <a:rPr lang="en-US" dirty="0"/>
              <a:t>Motivation</a:t>
            </a:r>
          </a:p>
        </p:txBody>
      </p:sp>
      <p:pic>
        <p:nvPicPr>
          <p:cNvPr id="22531" name="Picture 4" descr="detectorview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702"/>
          <a:stretch>
            <a:fillRect/>
          </a:stretch>
        </p:blipFill>
        <p:spPr bwMode="auto">
          <a:xfrm>
            <a:off x="152400" y="2856539"/>
            <a:ext cx="4976283" cy="30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ft_prop_title_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1663" r="24110" b="18740"/>
          <a:stretch/>
        </p:blipFill>
        <p:spPr bwMode="auto">
          <a:xfrm>
            <a:off x="5181600" y="1537334"/>
            <a:ext cx="3429000" cy="30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1000" y="1488103"/>
            <a:ext cx="60477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Direct topological reconstruction of </a:t>
            </a:r>
            <a:r>
              <a:rPr lang="en-US" dirty="0" smtClean="0"/>
              <a:t>Charm in STAR events</a:t>
            </a:r>
            <a:endParaRPr lang="en-US" sz="2000" u="sng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Detect </a:t>
            </a:r>
            <a:r>
              <a:rPr lang="en-US" dirty="0">
                <a:solidFill>
                  <a:schemeClr val="tx2"/>
                </a:solidFill>
              </a:rPr>
              <a:t>charm decays with small c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including 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baseline="30000" dirty="0">
                <a:solidFill>
                  <a:schemeClr val="tx2"/>
                </a:solidFill>
              </a:rPr>
              <a:t>0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chemeClr val="tx2"/>
                </a:solidFill>
              </a:rPr>
              <a:t> K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Separation of Charm and Bottom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5105400" y="464820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Method: Resolve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displaced vertices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(123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sym typeface="Symbol"/>
              </a:rPr>
              <a:t>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m)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2663825" y="5943600"/>
            <a:ext cx="420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 GeV Au-Au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p+p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collisions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 RHIC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4724-FC50-4D34-913C-2506608B7A09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509588" y="0"/>
            <a:ext cx="8229600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Heavy Flavor Tracker (HFT)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80963" y="990600"/>
            <a:ext cx="9053513" cy="5411788"/>
            <a:chOff x="-80349" y="990600"/>
            <a:chExt cx="9052899" cy="5411086"/>
          </a:xfrm>
        </p:grpSpPr>
        <p:pic>
          <p:nvPicPr>
            <p:cNvPr id="71725" name="Picture 2" descr="C:\Users\ECAnderssen_local\Desktop\Figures Integration\STAR HALL 3D_Zoom_1.jpg"/>
            <p:cNvPicPr>
              <a:picLocks noChangeAspect="1" noChangeArrowheads="1"/>
            </p:cNvPicPr>
            <p:nvPr/>
          </p:nvPicPr>
          <p:blipFill>
            <a:blip r:embed="rId3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743950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23"/>
            <p:cNvSpPr/>
            <p:nvPr/>
          </p:nvSpPr>
          <p:spPr>
            <a:xfrm>
              <a:off x="2667428" y="4081061"/>
              <a:ext cx="1125461" cy="49047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+mn-lt"/>
                  <a:ea typeface="+mn-ea"/>
                </a:rPr>
                <a:t>TPC Volume</a:t>
              </a:r>
            </a:p>
          </p:txBody>
        </p:sp>
        <p:sp>
          <p:nvSpPr>
            <p:cNvPr id="90" name="Rectangle 27"/>
            <p:cNvSpPr/>
            <p:nvPr/>
          </p:nvSpPr>
          <p:spPr>
            <a:xfrm rot="19935684">
              <a:off x="-80349" y="3740230"/>
              <a:ext cx="1794696" cy="5953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Magnet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Return Iron</a:t>
              </a:r>
            </a:p>
          </p:txBody>
        </p:sp>
        <p:sp>
          <p:nvSpPr>
            <p:cNvPr id="91" name="Rectangle 34"/>
            <p:cNvSpPr/>
            <p:nvPr/>
          </p:nvSpPr>
          <p:spPr>
            <a:xfrm rot="1695205">
              <a:off x="1222519" y="5441807"/>
              <a:ext cx="2258388" cy="3398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Solenoid</a:t>
              </a:r>
            </a:p>
          </p:txBody>
        </p:sp>
        <p:sp>
          <p:nvSpPr>
            <p:cNvPr id="84" name="Rectangle 54"/>
            <p:cNvSpPr/>
            <p:nvPr/>
          </p:nvSpPr>
          <p:spPr>
            <a:xfrm rot="1282124">
              <a:off x="991345" y="5656320"/>
              <a:ext cx="988917" cy="424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EAST</a:t>
              </a:r>
            </a:p>
          </p:txBody>
        </p:sp>
        <p:sp>
          <p:nvSpPr>
            <p:cNvPr id="85" name="Rectangle 55"/>
            <p:cNvSpPr/>
            <p:nvPr/>
          </p:nvSpPr>
          <p:spPr>
            <a:xfrm>
              <a:off x="7852340" y="5976257"/>
              <a:ext cx="1055694" cy="4254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WEST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380863">
              <a:off x="4687846" y="4248979"/>
              <a:ext cx="762810" cy="339334"/>
            </a:xfrm>
            <a:prstGeom prst="ellipse">
              <a:avLst/>
            </a:prstGeom>
            <a:solidFill>
              <a:srgbClr val="FFFFFF">
                <a:alpha val="43137"/>
              </a:srgbClr>
            </a:solidFill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FGT</a:t>
              </a:r>
            </a:p>
          </p:txBody>
        </p:sp>
      </p:grpSp>
      <p:sp>
        <p:nvSpPr>
          <p:cNvPr id="27" name="Oval 5"/>
          <p:cNvSpPr/>
          <p:nvPr/>
        </p:nvSpPr>
        <p:spPr>
          <a:xfrm>
            <a:off x="3415858" y="2919564"/>
            <a:ext cx="1846262" cy="1096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64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509588" y="0"/>
            <a:ext cx="8229600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Heavy Flavor Tracker (HFT)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725" y="699673"/>
            <a:ext cx="5149850" cy="4029075"/>
            <a:chOff x="-91440" y="640081"/>
            <a:chExt cx="5148714" cy="4028085"/>
          </a:xfrm>
        </p:grpSpPr>
        <p:sp>
          <p:nvSpPr>
            <p:cNvPr id="97" name="Oval 4"/>
            <p:cNvSpPr/>
            <p:nvPr/>
          </p:nvSpPr>
          <p:spPr>
            <a:xfrm>
              <a:off x="-91440" y="640081"/>
              <a:ext cx="5148714" cy="4028085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ln>
                  <a:solidFill>
                    <a:srgbClr val="FF0000"/>
                  </a:solidFill>
                </a:ln>
                <a:noFill/>
                <a:latin typeface="+mn-lt"/>
                <a:ea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60535" y="1638373"/>
              <a:ext cx="658667" cy="1199855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SSD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PXL</a:t>
              </a:r>
            </a:p>
          </p:txBody>
        </p:sp>
        <p:cxnSp>
          <p:nvCxnSpPr>
            <p:cNvPr id="71721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3156718" y="1882095"/>
              <a:ext cx="970137" cy="23173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2" name="Straight Arrow Connector 46"/>
            <p:cNvCxnSpPr>
              <a:cxnSpLocks noChangeShapeType="1"/>
            </p:cNvCxnSpPr>
            <p:nvPr/>
          </p:nvCxnSpPr>
          <p:spPr bwMode="auto">
            <a:xfrm flipH="1">
              <a:off x="2928169" y="2149837"/>
              <a:ext cx="1165399" cy="37365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3" name="Straight Arrow Connector 49"/>
            <p:cNvCxnSpPr>
              <a:cxnSpLocks noChangeShapeType="1"/>
            </p:cNvCxnSpPr>
            <p:nvPr/>
          </p:nvCxnSpPr>
          <p:spPr bwMode="auto">
            <a:xfrm flipH="1">
              <a:off x="2394888" y="2683106"/>
              <a:ext cx="1752211" cy="15295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2459110" y="846405"/>
              <a:ext cx="1358600" cy="574534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HFT</a:t>
              </a:r>
            </a:p>
          </p:txBody>
        </p:sp>
      </p:grpSp>
      <p:graphicFrame>
        <p:nvGraphicFramePr>
          <p:cNvPr id="28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69530"/>
              </p:ext>
            </p:extLst>
          </p:nvPr>
        </p:nvGraphicFramePr>
        <p:xfrm>
          <a:off x="5222875" y="762000"/>
          <a:ext cx="3784600" cy="2001837"/>
        </p:xfrm>
        <a:graphic>
          <a:graphicData uri="http://schemas.openxmlformats.org/drawingml/2006/table">
            <a:tbl>
              <a:tblPr/>
              <a:tblGrid>
                <a:gridCol w="744208"/>
                <a:gridCol w="638271"/>
                <a:gridCol w="1440743"/>
                <a:gridCol w="961378"/>
              </a:tblGrid>
              <a:tr h="685873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  / 740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&lt;1.5 %X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6807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~0.5 %X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 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~0.5%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28600" y="5121295"/>
            <a:ext cx="8743950" cy="1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  <a:defRPr/>
            </a:pPr>
            <a:r>
              <a:rPr lang="en-US" altLang="zh-CN" sz="1600" b="1" u="sng" dirty="0"/>
              <a:t>SSD</a:t>
            </a:r>
            <a:endParaRPr lang="en-US" altLang="zh-CN" sz="2000" b="1" u="sng" dirty="0"/>
          </a:p>
          <a:p>
            <a:pPr marL="285750" indent="-285750">
              <a:spcBef>
                <a:spcPts val="0"/>
              </a:spcBef>
              <a:buClr>
                <a:srgbClr val="0066FF"/>
              </a:buClr>
              <a:buFont typeface="Arial" pitchFamily="34" charset="0"/>
              <a:buChar char="•"/>
              <a:defRPr/>
            </a:pPr>
            <a:r>
              <a:rPr lang="en-US" altLang="zh-CN" sz="1600" dirty="0"/>
              <a:t>existing single layer detector, double side strips (electronic upgrade)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0066FF"/>
              </a:buClr>
              <a:defRPr/>
            </a:pPr>
            <a:r>
              <a:rPr lang="en-US" altLang="zh-CN" sz="1600" b="1" u="sng" dirty="0"/>
              <a:t>IST</a:t>
            </a:r>
            <a:r>
              <a:rPr lang="en-US" altLang="zh-CN" sz="1600" u="sng" dirty="0"/>
              <a:t>    </a:t>
            </a:r>
            <a:endParaRPr lang="en-US" altLang="zh-CN" sz="1600" u="sng" dirty="0" smtClean="0"/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Clr>
                <a:srgbClr val="0066FF"/>
              </a:buClr>
              <a:buFont typeface="Arial"/>
              <a:buChar char="•"/>
              <a:defRPr/>
            </a:pPr>
            <a:r>
              <a:rPr lang="en-US" altLang="zh-CN" sz="1600" dirty="0" smtClean="0"/>
              <a:t>one </a:t>
            </a:r>
            <a:r>
              <a:rPr lang="en-US" altLang="zh-CN" sz="1600" dirty="0"/>
              <a:t>layer of silicon strips along beam direction, guiding tracks from the SSD through PIXEL detector.   </a:t>
            </a:r>
            <a:endParaRPr lang="en-US" altLang="zh-CN" sz="20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3212" y="2914234"/>
            <a:ext cx="3684588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b="1" u="sng" dirty="0"/>
              <a:t>PIXEL</a:t>
            </a:r>
            <a:r>
              <a:rPr lang="en-US" altLang="zh-CN" u="sng" dirty="0"/>
              <a:t>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altLang="zh-CN" sz="1600" dirty="0"/>
              <a:t>two </a:t>
            </a:r>
            <a:r>
              <a:rPr lang="en-US" altLang="zh-CN" sz="1600" dirty="0" smtClean="0"/>
              <a:t>layers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20.7x20.7 </a:t>
            </a:r>
            <a:r>
              <a:rPr lang="en-US" altLang="zh-CN" sz="16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zh-CN" sz="1600" dirty="0"/>
              <a:t>m pixel pitch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/>
              <a:t>10 sector, delivering ultimate pointing resolution that allows for direct topological identification of charm.  </a:t>
            </a:r>
            <a:endParaRPr lang="en-US" altLang="zh-CN" sz="16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~360M pixels</a:t>
            </a:r>
            <a:endParaRPr lang="en-US" altLang="zh-CN" sz="1600" b="1" dirty="0">
              <a:solidFill>
                <a:srgbClr val="0033CC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1600" b="1" dirty="0">
                <a:solidFill>
                  <a:srgbClr val="0033CC"/>
                </a:solidFill>
              </a:rPr>
              <a:t>monolithic active pixel sensors (MAPS) technology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05E552-5B79-524E-84FB-0ED58C4D33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38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11" descr="super module business end"/>
          <p:cNvPicPr>
            <a:picLocks noChangeAspect="1" noChangeArrowheads="1"/>
          </p:cNvPicPr>
          <p:nvPr/>
        </p:nvPicPr>
        <p:blipFill>
          <a:blip r:embed="rId3" cstate="print">
            <a:lum bright="3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b="7620"/>
          <a:stretch>
            <a:fillRect/>
          </a:stretch>
        </p:blipFill>
        <p:spPr bwMode="auto">
          <a:xfrm>
            <a:off x="4880648" y="1609110"/>
            <a:ext cx="3446738" cy="27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lum bright="2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1374"/>
            <a:ext cx="4603750" cy="271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/>
          </p:cNvSpPr>
          <p:nvPr/>
        </p:nvSpPr>
        <p:spPr bwMode="auto">
          <a:xfrm>
            <a:off x="533400" y="152400"/>
            <a:ext cx="762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endParaRPr lang="en-US" sz="3200" dirty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4880649" y="933450"/>
            <a:ext cx="3111173" cy="5905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Mechanical support with kinematic mounts (insertion side)</a:t>
            </a: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117475" y="3137711"/>
            <a:ext cx="3997325" cy="12818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548640" lvl="1" indent="-274320" ea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4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ladders / sector</a:t>
            </a:r>
          </a:p>
          <a:p>
            <a:pPr marL="548640" lvl="1" indent="-274320" ea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5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sectors / half (10 sectors total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548640" lvl="1" indent="-274320" ea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2 layers</a:t>
            </a:r>
          </a:p>
          <a:p>
            <a:pPr marL="548640" lvl="1" indent="-274320" eaLnBrk="1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</a:pP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Insertion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from one 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side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375" y="6143625"/>
            <a:ext cx="39624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16" name="Picture 6"/>
          <p:cNvPicPr>
            <a:picLocks noChangeAspect="1" noChangeArrowheads="1"/>
          </p:cNvPicPr>
          <p:nvPr/>
        </p:nvPicPr>
        <p:blipFill>
          <a:blip r:embed="rId5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5184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917575" y="5745163"/>
            <a:ext cx="240019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200" dirty="0" smtClean="0"/>
              <a:t>Cu </a:t>
            </a:r>
            <a:r>
              <a:rPr lang="en-US" sz="1200" dirty="0"/>
              <a:t>conductor Ladder Flex Cable</a:t>
            </a: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152400" y="4840865"/>
            <a:ext cx="4191000" cy="34073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Ladder with 10 MAPS sensors (~ 2</a:t>
            </a:r>
            <a:r>
              <a:rPr lang="en-US" sz="1600" dirty="0"/>
              <a:t>×</a:t>
            </a:r>
            <a:r>
              <a:rPr lang="en-GB" sz="1600" dirty="0"/>
              <a:t>2 cm each)</a:t>
            </a: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 flipH="1">
            <a:off x="3137851" y="1093888"/>
            <a:ext cx="1742797" cy="2615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AutoShape 26"/>
          <p:cNvSpPr>
            <a:spLocks noChangeArrowheads="1"/>
          </p:cNvSpPr>
          <p:nvPr/>
        </p:nvSpPr>
        <p:spPr bwMode="auto">
          <a:xfrm rot="1475470">
            <a:off x="3064722" y="2850130"/>
            <a:ext cx="1889058" cy="60260"/>
          </a:xfrm>
          <a:prstGeom prst="rightArrow">
            <a:avLst>
              <a:gd name="adj1" fmla="val 50000"/>
              <a:gd name="adj2" fmla="val 125447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7001224" y="3269792"/>
            <a:ext cx="2304351" cy="5905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carbon </a:t>
            </a:r>
            <a:r>
              <a:rPr lang="en-GB" sz="1600" dirty="0" err="1"/>
              <a:t>fiber</a:t>
            </a:r>
            <a:r>
              <a:rPr lang="en-GB" sz="1600" dirty="0"/>
              <a:t> sector tubes </a:t>
            </a:r>
            <a:r>
              <a:rPr lang="en-GB" sz="1600" dirty="0" smtClean="0"/>
              <a:t>  (~ </a:t>
            </a:r>
            <a:r>
              <a:rPr lang="en-GB" sz="1600" dirty="0"/>
              <a:t>200 </a:t>
            </a:r>
            <a:r>
              <a:rPr lang="en-US" sz="1600" dirty="0"/>
              <a:t>µ</a:t>
            </a:r>
            <a:r>
              <a:rPr lang="en-GB" sz="1600" dirty="0"/>
              <a:t>m thick)</a:t>
            </a:r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 flipH="1" flipV="1">
            <a:off x="7013574" y="4114799"/>
            <a:ext cx="978248" cy="423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30"/>
          <p:cNvSpPr>
            <a:spLocks noChangeShapeType="1"/>
          </p:cNvSpPr>
          <p:nvPr/>
        </p:nvSpPr>
        <p:spPr bwMode="auto">
          <a:xfrm>
            <a:off x="841375" y="6172200"/>
            <a:ext cx="396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31"/>
          <p:cNvSpPr txBox="1">
            <a:spLocks noChangeArrowheads="1"/>
          </p:cNvSpPr>
          <p:nvPr/>
        </p:nvSpPr>
        <p:spPr bwMode="auto">
          <a:xfrm>
            <a:off x="2507551" y="6016823"/>
            <a:ext cx="63030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20 cm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416040"/>
            <a:ext cx="3505200" cy="365760"/>
          </a:xfrm>
        </p:spPr>
        <p:txBody>
          <a:bodyPr/>
          <a:lstStyle/>
          <a:p>
            <a:r>
              <a:rPr lang="en-US" smtClean="0"/>
              <a:t>DNP, newports news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4724-FC50-4D34-913C-2506608B7A09}" type="slidenum">
              <a:rPr lang="en-US" smtClean="0"/>
              <a:t>5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762000" y="199819"/>
            <a:ext cx="7620000" cy="488950"/>
          </a:xfrm>
        </p:spPr>
        <p:txBody>
          <a:bodyPr>
            <a:normAutofit fontScale="90000"/>
          </a:bodyPr>
          <a:lstStyle/>
          <a:p>
            <a:pPr algn="ctr" defTabSz="457200" eaLnBrk="0" hangingPunct="0"/>
            <a:r>
              <a:rPr lang="en-US" dirty="0"/>
              <a:t>PXL </a:t>
            </a:r>
            <a:r>
              <a:rPr lang="en-US" dirty="0" smtClean="0"/>
              <a:t>Detector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54665" y="3708211"/>
            <a:ext cx="1021879" cy="1473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60975" y="4047241"/>
            <a:ext cx="36085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Novel </a:t>
            </a:r>
            <a:r>
              <a:rPr lang="en-US" dirty="0"/>
              <a:t>rapid insertion mechanism </a:t>
            </a:r>
            <a:r>
              <a:rPr lang="en-US" dirty="0" smtClean="0"/>
              <a:t>allows effective exchanges and repairs (~12 h)</a:t>
            </a:r>
          </a:p>
          <a:p>
            <a:r>
              <a:rPr lang="en-US" dirty="0" smtClean="0"/>
              <a:t>Precision kinematic mount guarantees reproducibility to &lt; 20 microns</a:t>
            </a:r>
          </a:p>
          <a:p>
            <a:r>
              <a:rPr lang="en-US" dirty="0" smtClean="0"/>
              <a:t>Prototype engineering run in May with 3 sectors. </a:t>
            </a:r>
            <a:r>
              <a:rPr lang="en-US" dirty="0" smtClean="0">
                <a:solidFill>
                  <a:srgbClr val="FF0000"/>
                </a:solidFill>
              </a:rPr>
              <a:t>(Talks by </a:t>
            </a:r>
            <a:r>
              <a:rPr lang="en-US" dirty="0" err="1" smtClean="0">
                <a:solidFill>
                  <a:srgbClr val="FF0000"/>
                </a:solidFill>
              </a:rPr>
              <a:t>J.Bouchet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L.Ma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91000"/>
            <a:ext cx="7391400" cy="164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Intermediate Silicon Tracker (IST)</a:t>
            </a:r>
            <a:endParaRPr lang="en-US" sz="3200" b="1" dirty="0"/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803275" y="3779838"/>
            <a:ext cx="2789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/>
              <a:t>24 ladders, liquid cooling.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28975" y="2810789"/>
            <a:ext cx="2546979" cy="938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1" y="4029075"/>
            <a:ext cx="638174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7" name="TextBox 14"/>
          <p:cNvSpPr txBox="1">
            <a:spLocks noChangeArrowheads="1"/>
          </p:cNvSpPr>
          <p:nvPr/>
        </p:nvSpPr>
        <p:spPr bwMode="auto">
          <a:xfrm>
            <a:off x="4953000" y="5477470"/>
            <a:ext cx="400253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 smtClean="0"/>
              <a:t>Production  </a:t>
            </a:r>
            <a:r>
              <a:rPr lang="en-US" sz="1800" dirty="0"/>
              <a:t>Ladder</a:t>
            </a:r>
          </a:p>
          <a:p>
            <a:pPr eaLnBrk="1" hangingPunct="1"/>
            <a:r>
              <a:rPr lang="en-US" sz="1800" dirty="0"/>
              <a:t>S:N &gt; 20:1</a:t>
            </a:r>
          </a:p>
          <a:p>
            <a:pPr eaLnBrk="1" hangingPunct="1"/>
            <a:r>
              <a:rPr lang="en-US" sz="1800" dirty="0"/>
              <a:t>&gt;</a:t>
            </a:r>
            <a:r>
              <a:rPr lang="en-US" sz="1800" dirty="0" smtClean="0"/>
              <a:t>99.5% </a:t>
            </a:r>
            <a:r>
              <a:rPr lang="en-US" sz="1800" dirty="0"/>
              <a:t>live and functioning channels</a:t>
            </a:r>
          </a:p>
        </p:txBody>
      </p:sp>
      <p:pic>
        <p:nvPicPr>
          <p:cNvPr id="5" name="Picture 4" descr="msc_wsc assembly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495800" cy="298922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053" y="1164103"/>
            <a:ext cx="295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4 ladders 50 cm long</a:t>
            </a:r>
          </a:p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 smtClean="0"/>
              <a:t>14 cm</a:t>
            </a:r>
          </a:p>
          <a:p>
            <a:r>
              <a:rPr lang="en-US" dirty="0"/>
              <a:t>Si pad  </a:t>
            </a:r>
            <a:r>
              <a:rPr lang="en-US" dirty="0" smtClean="0"/>
              <a:t>detector .6*6 mm pads</a:t>
            </a:r>
          </a:p>
          <a:p>
            <a:r>
              <a:rPr lang="en-US" dirty="0" smtClean="0"/>
              <a:t> 36 </a:t>
            </a:r>
            <a:r>
              <a:rPr lang="en-US" dirty="0"/>
              <a:t>APV </a:t>
            </a:r>
            <a:r>
              <a:rPr lang="en-US" dirty="0" smtClean="0"/>
              <a:t>hybrids per ladder </a:t>
            </a:r>
            <a:r>
              <a:rPr lang="en-US" dirty="0"/>
              <a:t>for </a:t>
            </a:r>
            <a:r>
              <a:rPr lang="en-US" dirty="0" smtClean="0"/>
              <a:t>readout  </a:t>
            </a:r>
          </a:p>
          <a:p>
            <a:r>
              <a:rPr lang="en-US" dirty="0" smtClean="0"/>
              <a:t>Liquid cooling at 24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&lt;1.5% radiation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3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488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Silicon Strip Detector (SSD)</a:t>
            </a:r>
          </a:p>
        </p:txBody>
      </p:sp>
      <p:pic>
        <p:nvPicPr>
          <p:cNvPr id="18" name="Content Placeholder 17" descr="Untitled-3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62" y="3963167"/>
            <a:ext cx="3871912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7" name="Group 40"/>
          <p:cNvGrpSpPr>
            <a:grpSpLocks/>
          </p:cNvGrpSpPr>
          <p:nvPr/>
        </p:nvGrpSpPr>
        <p:grpSpPr bwMode="auto">
          <a:xfrm>
            <a:off x="5334000" y="4121167"/>
            <a:ext cx="2863850" cy="1822450"/>
            <a:chOff x="5587140" y="3895363"/>
            <a:chExt cx="2863393" cy="18233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587140" y="3895363"/>
              <a:ext cx="2863393" cy="1823369"/>
            </a:xfrm>
            <a:prstGeom prst="line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770" name="TextBox 27"/>
            <p:cNvSpPr txBox="1">
              <a:spLocks noChangeArrowheads="1"/>
            </p:cNvSpPr>
            <p:nvPr/>
          </p:nvSpPr>
          <p:spPr bwMode="auto">
            <a:xfrm rot="-1980000">
              <a:off x="6561761" y="4655381"/>
              <a:ext cx="101791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/>
                <a:t>~ 1 Meter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5334000" y="5956300"/>
            <a:ext cx="1708150" cy="2159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1" name="TextBox 4"/>
          <p:cNvSpPr txBox="1">
            <a:spLocks noChangeArrowheads="1"/>
          </p:cNvSpPr>
          <p:nvPr/>
        </p:nvSpPr>
        <p:spPr bwMode="auto">
          <a:xfrm>
            <a:off x="7162800" y="5879068"/>
            <a:ext cx="1583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/>
              <a:t>Ladder Cards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572375" y="4403725"/>
            <a:ext cx="450850" cy="1387475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756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DNP, newports news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D700F5-3C6B-1346-95CA-AF46C0B306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" name="Picture 21" descr="C:\Users\jhthomas\Desktop\STAR\SSD\SSD 2011\Photos and Diagrams 2011\SSDInstallAug2013\IMG_07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3544495" cy="265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56166"/>
            <a:ext cx="3675900" cy="24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3156" y="6324600"/>
            <a:ext cx="2133600" cy="365125"/>
          </a:xfrm>
        </p:spPr>
        <p:txBody>
          <a:bodyPr/>
          <a:lstStyle/>
          <a:p>
            <a:r>
              <a:rPr lang="en-US" dirty="0" smtClean="0"/>
              <a:t>10/24/13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00166"/>
            <a:ext cx="3413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Existing detector </a:t>
            </a:r>
          </a:p>
          <a:p>
            <a:r>
              <a:rPr lang="en-US" sz="2000" dirty="0" smtClean="0"/>
              <a:t>20 ladders at 22 cm</a:t>
            </a:r>
          </a:p>
          <a:p>
            <a:r>
              <a:rPr lang="en-US" sz="2000" dirty="0" smtClean="0"/>
              <a:t>Double sided Si with total ~400k strips</a:t>
            </a:r>
          </a:p>
          <a:p>
            <a:r>
              <a:rPr lang="en-US" sz="2000" dirty="0" smtClean="0"/>
              <a:t>New, faster readout ~15</a:t>
            </a:r>
            <a:r>
              <a:rPr lang="en-US" sz="2000" dirty="0" smtClean="0"/>
              <a:t>%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  </a:t>
            </a:r>
            <a:r>
              <a:rPr lang="en-US" sz="2000" dirty="0" smtClean="0"/>
              <a:t>at 1 KHz limited by original detector hybrids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88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 Structures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A703-EA12-DA4E-B3D6-58DF0D8C460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Finael_IDS_ss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7"/>
                    </a14:imgEffect>
                    <a14:imgEffect>
                      <a14:saturation sat="23500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0" y="910372"/>
            <a:ext cx="4049198" cy="2692286"/>
          </a:xfrm>
          <a:prstGeom prst="rect">
            <a:avLst/>
          </a:prstGeom>
        </p:spPr>
      </p:pic>
      <p:pic>
        <p:nvPicPr>
          <p:cNvPr id="8" name="Picture 7" descr="Finael_IDS_alfoil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31" y="909334"/>
            <a:ext cx="4049199" cy="2692286"/>
          </a:xfrm>
          <a:prstGeom prst="rect">
            <a:avLst/>
          </a:prstGeom>
        </p:spPr>
      </p:pic>
      <p:pic>
        <p:nvPicPr>
          <p:cNvPr id="9" name="Picture 8" descr="Finael_IDS_Endcap_exp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478"/>
                    </a14:imgEffect>
                    <a14:imgEffect>
                      <a14:brightnessContrast bright="5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0" y="3681590"/>
            <a:ext cx="4049198" cy="2692285"/>
          </a:xfrm>
          <a:prstGeom prst="rect">
            <a:avLst/>
          </a:prstGeom>
        </p:spPr>
      </p:pic>
      <p:pic>
        <p:nvPicPr>
          <p:cNvPr id="10" name="Picture 9" descr="Finael_IDS_Endcap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8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5" y="3681590"/>
            <a:ext cx="4049199" cy="26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2089" cy="615917"/>
          </a:xfrm>
        </p:spPr>
        <p:txBody>
          <a:bodyPr>
            <a:normAutofit/>
          </a:bodyPr>
          <a:lstStyle/>
          <a:p>
            <a:r>
              <a:rPr lang="en-US" sz="2800" dirty="0"/>
              <a:t>Physics of the Heavy Flavor Tracker at </a:t>
            </a:r>
            <a:r>
              <a:rPr lang="en-US" sz="2800" dirty="0" smtClean="0"/>
              <a:t>STAR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587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Direct HF hadron measurements (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Au+Au</a:t>
            </a:r>
            <a:r>
              <a:rPr lang="en-US" dirty="0"/>
              <a:t>)</a:t>
            </a:r>
          </a:p>
          <a:p>
            <a:pPr marL="400050" lvl="1" indent="0">
              <a:buNone/>
            </a:pPr>
            <a:r>
              <a:rPr lang="en-US" dirty="0"/>
              <a:t>(1) Heavy-quark cross sections: </a:t>
            </a:r>
            <a:r>
              <a:rPr lang="en-US" dirty="0" smtClean="0"/>
              <a:t>D</a:t>
            </a:r>
            <a:r>
              <a:rPr lang="en-US" baseline="30000" dirty="0" smtClean="0"/>
              <a:t>0±</a:t>
            </a:r>
            <a:r>
              <a:rPr lang="en-US" dirty="0" smtClean="0"/>
              <a:t>*</a:t>
            </a:r>
            <a:r>
              <a:rPr lang="en-US" dirty="0"/>
              <a:t>, D</a:t>
            </a:r>
            <a:r>
              <a:rPr lang="en-US" baseline="-25000" dirty="0"/>
              <a:t>S</a:t>
            </a:r>
            <a:r>
              <a:rPr lang="en-US" dirty="0"/>
              <a:t>, Λ</a:t>
            </a:r>
            <a:r>
              <a:rPr lang="en-US" baseline="-25000" dirty="0"/>
              <a:t>C</a:t>
            </a:r>
            <a:r>
              <a:rPr lang="en-US" dirty="0"/>
              <a:t> , </a:t>
            </a:r>
            <a:r>
              <a:rPr lang="en-US" dirty="0" smtClean="0"/>
              <a:t>B, …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(2) Both spectra (R</a:t>
            </a:r>
            <a:r>
              <a:rPr lang="en-US" baseline="-25000" dirty="0"/>
              <a:t>AA</a:t>
            </a:r>
            <a:r>
              <a:rPr lang="en-US" dirty="0"/>
              <a:t>, R</a:t>
            </a:r>
            <a:r>
              <a:rPr lang="en-US" baseline="-25000" dirty="0"/>
              <a:t>CP</a:t>
            </a:r>
            <a:r>
              <a:rPr lang="en-US" dirty="0"/>
              <a:t>) and v</a:t>
            </a:r>
            <a:r>
              <a:rPr lang="en-US" baseline="-25000" dirty="0"/>
              <a:t>2</a:t>
            </a:r>
            <a:r>
              <a:rPr lang="en-US" dirty="0"/>
              <a:t> in a wide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region: 0.5 - 10 GeV/c</a:t>
            </a:r>
          </a:p>
          <a:p>
            <a:pPr marL="400050" lvl="1" indent="0">
              <a:buNone/>
            </a:pPr>
            <a:r>
              <a:rPr lang="en-US" dirty="0"/>
              <a:t>(3) Charm hadron correlation functions, heavy flavor jets</a:t>
            </a:r>
          </a:p>
          <a:p>
            <a:pPr marL="400050" lvl="1" indent="0">
              <a:buNone/>
            </a:pPr>
            <a:r>
              <a:rPr lang="en-US" dirty="0"/>
              <a:t>(4) Full spectrum of the heavy quark hadron decay electrons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Physics</a:t>
            </a:r>
          </a:p>
          <a:p>
            <a:pPr marL="400050" lvl="1" indent="0">
              <a:buNone/>
            </a:pPr>
            <a:r>
              <a:rPr lang="en-US" dirty="0"/>
              <a:t>(1) Measure heavy-quark hadron v</a:t>
            </a:r>
            <a:r>
              <a:rPr lang="en-US" baseline="-25000" dirty="0"/>
              <a:t>2</a:t>
            </a:r>
            <a:r>
              <a:rPr lang="en-US" dirty="0"/>
              <a:t>, heavy-quark collectivity, to study the </a:t>
            </a:r>
            <a:r>
              <a:rPr lang="en-US" dirty="0" smtClean="0"/>
              <a:t>medium properties </a:t>
            </a:r>
            <a:r>
              <a:rPr lang="en-US" dirty="0"/>
              <a:t>e.g. light-quark </a:t>
            </a:r>
            <a:r>
              <a:rPr lang="en-US" dirty="0" err="1"/>
              <a:t>thermalization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(2) Measure heavy-quark energy loss to study </a:t>
            </a:r>
            <a:r>
              <a:rPr lang="en-US" dirty="0" err="1"/>
              <a:t>pQCD</a:t>
            </a:r>
            <a:r>
              <a:rPr lang="en-US" dirty="0"/>
              <a:t> in hot/dense </a:t>
            </a:r>
            <a:r>
              <a:rPr lang="en-US" dirty="0" smtClean="0"/>
              <a:t>medium e.g</a:t>
            </a:r>
            <a:r>
              <a:rPr lang="en-US" dirty="0"/>
              <a:t>. energy loss mechanism</a:t>
            </a:r>
          </a:p>
          <a:p>
            <a:pPr marL="400050" lvl="1" indent="0">
              <a:buNone/>
            </a:pPr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/>
              <a:t>H</a:t>
            </a:r>
            <a:r>
              <a:rPr lang="en-US" dirty="0" err="1" smtClean="0"/>
              <a:t>adro</a:t>
            </a:r>
            <a:r>
              <a:rPr lang="en-US" dirty="0"/>
              <a:t>-chemistry including heavy flavors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10/24/13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DNP, newports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7898</TotalTime>
  <Words>982</Words>
  <Application>Microsoft Macintosh PowerPoint</Application>
  <PresentationFormat>On-screen Show (4:3)</PresentationFormat>
  <Paragraphs>180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STAR Heavy Flavor Tracker</vt:lpstr>
      <vt:lpstr>STAR HFT Upgrade Motivation</vt:lpstr>
      <vt:lpstr>Heavy Flavor Tracker (HFT)</vt:lpstr>
      <vt:lpstr>Heavy Flavor Tracker (HFT)</vt:lpstr>
      <vt:lpstr>PXL Detector Design</vt:lpstr>
      <vt:lpstr>Intermediate Silicon Tracker (IST)</vt:lpstr>
      <vt:lpstr>Silicon Strip Detector (SSD)</vt:lpstr>
      <vt:lpstr>Support Structures</vt:lpstr>
      <vt:lpstr>Physics of the Heavy Flavor Tracker at STAR</vt:lpstr>
      <vt:lpstr>DCA resolution performance r-ϕ and z </vt:lpstr>
      <vt:lpstr>Physics  –  Run-14,15 projections</vt:lpstr>
      <vt:lpstr>B tagged J/</vt:lpstr>
      <vt:lpstr>HFT Project Status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flemming videbaek</dc:creator>
  <cp:lastModifiedBy>flemming videbaek</cp:lastModifiedBy>
  <cp:revision>33</cp:revision>
  <cp:lastPrinted>2013-10-21T15:49:31Z</cp:lastPrinted>
  <dcterms:created xsi:type="dcterms:W3CDTF">2013-10-15T21:44:49Z</dcterms:created>
  <dcterms:modified xsi:type="dcterms:W3CDTF">2013-10-24T11:25:02Z</dcterms:modified>
</cp:coreProperties>
</file>