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55" r:id="rId2"/>
    <p:sldId id="556" r:id="rId3"/>
    <p:sldId id="534" r:id="rId4"/>
    <p:sldId id="535" r:id="rId5"/>
    <p:sldId id="536" r:id="rId6"/>
    <p:sldId id="461" r:id="rId7"/>
    <p:sldId id="450" r:id="rId8"/>
    <p:sldId id="538" r:id="rId9"/>
    <p:sldId id="539" r:id="rId10"/>
    <p:sldId id="452" r:id="rId11"/>
    <p:sldId id="441" r:id="rId12"/>
    <p:sldId id="540" r:id="rId13"/>
    <p:sldId id="541" r:id="rId14"/>
    <p:sldId id="542" r:id="rId15"/>
    <p:sldId id="543" r:id="rId16"/>
    <p:sldId id="487" r:id="rId17"/>
    <p:sldId id="442" r:id="rId18"/>
    <p:sldId id="445" r:id="rId19"/>
    <p:sldId id="480" r:id="rId20"/>
    <p:sldId id="544" r:id="rId21"/>
    <p:sldId id="520" r:id="rId22"/>
    <p:sldId id="510" r:id="rId23"/>
    <p:sldId id="516" r:id="rId24"/>
    <p:sldId id="547" r:id="rId25"/>
    <p:sldId id="548" r:id="rId26"/>
    <p:sldId id="545" r:id="rId27"/>
    <p:sldId id="546" r:id="rId28"/>
    <p:sldId id="553" r:id="rId29"/>
    <p:sldId id="525" r:id="rId30"/>
    <p:sldId id="549" r:id="rId31"/>
    <p:sldId id="527" r:id="rId32"/>
    <p:sldId id="528" r:id="rId33"/>
    <p:sldId id="550" r:id="rId34"/>
    <p:sldId id="551" r:id="rId35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B000"/>
    <a:srgbClr val="0000FF"/>
    <a:srgbClr val="FFFF97"/>
    <a:srgbClr val="FF0000"/>
    <a:srgbClr val="FFFF66"/>
    <a:srgbClr val="B60000"/>
    <a:srgbClr val="FF33CC"/>
    <a:srgbClr val="00153E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64" autoAdjust="0"/>
    <p:restoredTop sz="97338" autoAdjust="0"/>
  </p:normalViewPr>
  <p:slideViewPr>
    <p:cSldViewPr>
      <p:cViewPr>
        <p:scale>
          <a:sx n="110" d="100"/>
          <a:sy n="110" d="100"/>
        </p:scale>
        <p:origin x="-3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60AFAF7D-A7BE-4E9F-90FF-BF9E6C7ACC4A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131B8294-1128-4811-A16C-36E919F5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82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FE5F3B-0C16-4592-88F1-5A5FA7B35682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268663"/>
            <a:ext cx="7435850" cy="309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92BDA0-C175-4817-AB50-63CC17DCE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20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52BD9-D26A-4090-A2F1-D6514C4D37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52BD9-D26A-4090-A2F1-D6514C4D37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40" y="3268738"/>
            <a:ext cx="7436689" cy="277961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9765C-1CC9-4833-8C81-38854B514884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17525"/>
            <a:ext cx="3438525" cy="25796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112" y="3268861"/>
            <a:ext cx="6820177" cy="3095638"/>
          </a:xfrm>
          <a:noFill/>
          <a:ln/>
        </p:spPr>
        <p:txBody>
          <a:bodyPr lIns="96826" tIns="48413" rIns="96826" bIns="48413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CAEBF-2803-2B49-8872-00C43851D79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0FE6-CE05-437E-A34B-149062094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57DD-0ECE-47DB-9451-241ED1C2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5AAF-FA08-498E-8BA5-7AE1A4D6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0AEC-EFD5-4679-B66A-C37A859B6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F3E9-F832-42AB-B0B3-6C480E8D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CECC-DBFA-43D1-A597-52EEEC9E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DB64-DC17-49AD-950E-BAC9D3B1B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2E5D-603D-4F73-81A0-DA60E5A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649288" y="746125"/>
            <a:ext cx="8189912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AutoShape 12"/>
          <p:cNvSpPr>
            <a:spLocks noChangeArrowheads="1"/>
          </p:cNvSpPr>
          <p:nvPr userDrawn="1"/>
        </p:nvSpPr>
        <p:spPr bwMode="auto">
          <a:xfrm>
            <a:off x="152400" y="304800"/>
            <a:ext cx="515938" cy="406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7FD87-0345-45A2-B2BB-C523CAA9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3CDE-1714-49F5-BD16-9CD83C23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5551-849B-4814-BE37-EA9B6A909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F3F682-6EA1-4E78-8B06-D075A023F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31" r:id="rId7"/>
    <p:sldLayoutId id="2147483927" r:id="rId8"/>
    <p:sldLayoutId id="2147483928" r:id="rId9"/>
    <p:sldLayoutId id="2147483929" r:id="rId10"/>
    <p:sldLayoutId id="2147483930" r:id="rId11"/>
    <p:sldLayoutId id="214748393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WS on Beam Energy Scan II, 27-Sep-2014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D32EB-AF0D-4010-9E98-D11901881C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WordArt 156"/>
          <p:cNvSpPr>
            <a:spLocks noChangeArrowheads="1" noChangeShapeType="1" noTextEdit="1"/>
          </p:cNvSpPr>
          <p:nvPr/>
        </p:nvSpPr>
        <p:spPr bwMode="auto">
          <a:xfrm>
            <a:off x="3581400" y="4876800"/>
            <a:ext cx="2057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a typeface="+mn-lt"/>
                <a:cs typeface="Arial" pitchFamily="34" charset="0"/>
              </a:rPr>
              <a:t>Declan Keane </a:t>
            </a:r>
          </a:p>
        </p:txBody>
      </p:sp>
      <p:pic>
        <p:nvPicPr>
          <p:cNvPr id="20" name="Picture 19" descr="PhaseDiagramDaniel-noSC-no20&amp;be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1999"/>
            <a:ext cx="4572000" cy="3810001"/>
          </a:xfrm>
          <a:prstGeom prst="rect">
            <a:avLst/>
          </a:prstGeom>
        </p:spPr>
      </p:pic>
      <p:pic>
        <p:nvPicPr>
          <p:cNvPr id="125954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4648201"/>
            <a:ext cx="2362199" cy="656166"/>
          </a:xfrm>
          <a:prstGeom prst="rect">
            <a:avLst/>
          </a:prstGeom>
          <a:noFill/>
        </p:spPr>
      </p:pic>
      <p:pic>
        <p:nvPicPr>
          <p:cNvPr id="125956" name="Picture 4" descr="https://drupal.star.bnl.gov/STAR/files/userfiles/10/image/Miscellaneous/logos/New_DOE_Logo_Color_0428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724401"/>
            <a:ext cx="2057400" cy="516935"/>
          </a:xfrm>
          <a:prstGeom prst="rect">
            <a:avLst/>
          </a:prstGeom>
          <a:noFill/>
        </p:spPr>
      </p:pic>
      <p:pic>
        <p:nvPicPr>
          <p:cNvPr id="125957" name="Picture 5" descr="KSU_sunrise_2C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257801"/>
            <a:ext cx="2362200" cy="6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156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Search for 1</a:t>
            </a:r>
            <a:r>
              <a:rPr lang="en-US" sz="3200" kern="10" baseline="3000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st</a:t>
            </a:r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-Order QCD Phase Transition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762000"/>
            <a:ext cx="4495800" cy="3614475"/>
            <a:chOff x="4648200" y="762000"/>
            <a:chExt cx="4495800" cy="3614475"/>
          </a:xfrm>
        </p:grpSpPr>
        <p:sp>
          <p:nvSpPr>
            <p:cNvPr id="10" name="TextBox 9"/>
            <p:cNvSpPr txBox="1"/>
            <p:nvPr/>
          </p:nvSpPr>
          <p:spPr>
            <a:xfrm>
              <a:off x="4876800" y="1219200"/>
              <a:ext cx="4267200" cy="315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Are there signs of EOS softening (possible 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400" dirty="0" smtClean="0">
                  <a:solidFill>
                    <a:srgbClr val="FF0000"/>
                  </a:solidFill>
                </a:rPr>
                <a:t>-order Phase Transition)?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Do we observe a turn-off of QGP signatures?</a:t>
              </a:r>
              <a:endParaRPr lang="en-US" sz="2400" i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00FF"/>
                  </a:solidFill>
                </a:rPr>
                <a:t>…or Critical Point? </a:t>
              </a:r>
              <a:r>
                <a:rPr lang="en-US" sz="2400" i="1" dirty="0" smtClean="0"/>
                <a:t>[Zhangbu]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00FF"/>
                  </a:solidFill>
                </a:rPr>
                <a:t>…or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Chiral</a:t>
              </a:r>
              <a:r>
                <a:rPr lang="en-US" sz="2400" dirty="0" smtClean="0">
                  <a:solidFill>
                    <a:srgbClr val="0000FF"/>
                  </a:solidFill>
                </a:rPr>
                <a:t> Effect?  </a:t>
              </a:r>
              <a:r>
                <a:rPr lang="en-US" sz="2400" i="1" dirty="0" smtClean="0"/>
                <a:t>[Zhangbu]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6000"/>
                  </a:solidFill>
                </a:rPr>
                <a:t>What are the BES-II plans &amp; schedules?  </a:t>
              </a:r>
              <a:r>
                <a:rPr lang="en-US" sz="2400" i="1" dirty="0" smtClean="0"/>
                <a:t>[mostly Zhangbu]</a:t>
              </a:r>
              <a:endParaRPr lang="en-US" sz="2400" dirty="0" smtClean="0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648200" y="1219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4648200" y="22860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648200" y="2895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7620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Arial Narrow" pitchFamily="34" charset="0"/>
                </a:rPr>
                <a:t>Beam Energy Scan topics:</a:t>
              </a:r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4648200" y="3276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4648200" y="3733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992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14681"/>
            <a:ext cx="3429000" cy="60433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295400"/>
            <a:ext cx="4937160" cy="5257800"/>
          </a:xfrm>
          <a:prstGeom prst="rect">
            <a:avLst/>
          </a:prstGeom>
        </p:spPr>
      </p:pic>
      <p:sp>
        <p:nvSpPr>
          <p:cNvPr id="7" name="WordArt 156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693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Directed Flow at BES Energies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762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STAR, PRL </a:t>
            </a:r>
            <a:r>
              <a:rPr lang="en-US" b="1" dirty="0" smtClean="0">
                <a:solidFill>
                  <a:srgbClr val="FF0000"/>
                </a:solidFill>
              </a:rPr>
              <a:t>112</a:t>
            </a:r>
            <a:r>
              <a:rPr lang="en-US" dirty="0" smtClean="0">
                <a:solidFill>
                  <a:srgbClr val="FF0000"/>
                </a:solidFill>
              </a:rPr>
              <a:t>, 162301 (2014)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arXiv:1401.3043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9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4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3354" y="762000"/>
            <a:ext cx="8397176" cy="5781712"/>
            <a:chOff x="453354" y="762000"/>
            <a:chExt cx="8397176" cy="5781712"/>
          </a:xfrm>
        </p:grpSpPr>
        <p:pic>
          <p:nvPicPr>
            <p:cNvPr id="4" name="Picture 3" descr="BES-v1-comparison.png"/>
            <p:cNvPicPr>
              <a:picLocks noChangeAspect="1"/>
            </p:cNvPicPr>
            <p:nvPr/>
          </p:nvPicPr>
          <p:blipFill>
            <a:blip r:embed="rId2" cstate="print"/>
            <a:srcRect t="1301"/>
            <a:stretch>
              <a:fillRect/>
            </a:stretch>
          </p:blipFill>
          <p:spPr>
            <a:xfrm>
              <a:off x="457200" y="762000"/>
              <a:ext cx="8393330" cy="57817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237412" y="3873542"/>
              <a:ext cx="685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(GeV/</a:t>
              </a:r>
              <a:r>
                <a:rPr lang="en-US" sz="1050" b="1" i="1" dirty="0" smtClean="0"/>
                <a:t>c</a:t>
              </a:r>
              <a:r>
                <a:rPr lang="en-US" sz="1050" b="1" dirty="0" smtClean="0"/>
                <a:t>)</a:t>
              </a:r>
              <a:endParaRPr lang="en-US" sz="2000" b="1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WordArt 156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Directed Flow at BES Energies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381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b="1" i="1" dirty="0" err="1" smtClean="0">
                <a:solidFill>
                  <a:srgbClr val="0000FF"/>
                </a:solidFill>
              </a:rPr>
              <a:t>F</a:t>
            </a:r>
            <a:r>
              <a:rPr lang="en-US" altLang="ja-JP" b="1" i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altLang="ja-JP" b="1" i="1" dirty="0" smtClean="0">
                <a:solidFill>
                  <a:srgbClr val="0000FF"/>
                </a:solidFill>
              </a:rPr>
              <a:t>  =  </a:t>
            </a:r>
            <a:r>
              <a:rPr lang="en-US" altLang="ja-JP" b="1" i="1" dirty="0">
                <a:solidFill>
                  <a:srgbClr val="0000FF"/>
                </a:solidFill>
              </a:rPr>
              <a:t>r F</a:t>
            </a:r>
            <a:r>
              <a:rPr lang="en-US" altLang="ja-JP" b="1" baseline="-25000" dirty="0">
                <a:solidFill>
                  <a:srgbClr val="0000FF"/>
                </a:solidFill>
              </a:rPr>
              <a:t>anti-</a:t>
            </a:r>
            <a:r>
              <a:rPr lang="en-US" altLang="ja-JP" b="1" i="1" baseline="-25000" dirty="0">
                <a:solidFill>
                  <a:srgbClr val="0000FF"/>
                </a:solidFill>
              </a:rPr>
              <a:t>p</a:t>
            </a:r>
            <a:r>
              <a:rPr lang="en-US" altLang="ja-JP" b="1" dirty="0">
                <a:solidFill>
                  <a:srgbClr val="0000FF"/>
                </a:solidFill>
              </a:rPr>
              <a:t> + (</a:t>
            </a:r>
            <a:r>
              <a:rPr lang="en-US" altLang="ja-JP" b="1" i="1" dirty="0">
                <a:solidFill>
                  <a:srgbClr val="0000FF"/>
                </a:solidFill>
              </a:rPr>
              <a:t>1 – r</a:t>
            </a:r>
            <a:r>
              <a:rPr lang="en-US" altLang="ja-JP" b="1" dirty="0">
                <a:solidFill>
                  <a:srgbClr val="0000FF"/>
                </a:solidFill>
              </a:rPr>
              <a:t>) </a:t>
            </a:r>
            <a:r>
              <a:rPr lang="en-US" altLang="ja-JP" b="1" i="1" dirty="0" err="1" smtClean="0">
                <a:solidFill>
                  <a:srgbClr val="0000FF"/>
                </a:solidFill>
              </a:rPr>
              <a:t>F</a:t>
            </a:r>
            <a:r>
              <a:rPr lang="en-US" altLang="ja-JP" b="1" baseline="-25000" dirty="0" err="1" smtClean="0">
                <a:solidFill>
                  <a:srgbClr val="0000FF"/>
                </a:solidFill>
              </a:rPr>
              <a:t>net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-</a:t>
            </a:r>
            <a:r>
              <a:rPr lang="en-US" altLang="ja-JP" b="1" i="1" baseline="-25000" dirty="0" smtClean="0">
                <a:solidFill>
                  <a:srgbClr val="0000FF"/>
                </a:solidFill>
              </a:rPr>
              <a:t>p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where </a:t>
            </a:r>
            <a:r>
              <a:rPr lang="en-US" altLang="ja-JP" b="1" i="1" dirty="0" smtClean="0">
                <a:solidFill>
                  <a:srgbClr val="0000FF"/>
                </a:solidFill>
              </a:rPr>
              <a:t>F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is </a:t>
            </a:r>
            <a:r>
              <a:rPr lang="en-US" altLang="ja-JP" i="1" dirty="0" smtClean="0">
                <a:solidFill>
                  <a:schemeClr val="tx1"/>
                </a:solidFill>
              </a:rPr>
              <a:t>v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1 </a:t>
            </a:r>
            <a:r>
              <a:rPr lang="en-US" altLang="ja-JP" dirty="0" smtClean="0">
                <a:solidFill>
                  <a:schemeClr val="tx1"/>
                </a:solidFill>
              </a:rPr>
              <a:t>slope &amp; </a:t>
            </a:r>
            <a:r>
              <a:rPr lang="en-US" altLang="ja-JP" b="1" i="1" dirty="0" smtClean="0">
                <a:solidFill>
                  <a:srgbClr val="0000FF"/>
                </a:solidFill>
              </a:rPr>
              <a:t>r</a:t>
            </a:r>
            <a:r>
              <a:rPr lang="en-US" altLang="ja-JP" b="1" dirty="0" smtClean="0">
                <a:solidFill>
                  <a:srgbClr val="0000FF"/>
                </a:solidFill>
              </a:rPr>
              <a:t>(</a:t>
            </a:r>
            <a:r>
              <a:rPr lang="en-US" altLang="ja-JP" b="1" i="1" dirty="0" smtClean="0">
                <a:solidFill>
                  <a:srgbClr val="0000FF"/>
                </a:solidFill>
              </a:rPr>
              <a:t>y</a:t>
            </a:r>
            <a:r>
              <a:rPr lang="en-US" altLang="ja-JP" b="1" dirty="0" smtClean="0">
                <a:solidFill>
                  <a:srgbClr val="0000FF"/>
                </a:solidFill>
              </a:rPr>
              <a:t>)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=</a:t>
            </a:r>
            <a:r>
              <a:rPr lang="en-US" dirty="0" smtClean="0"/>
              <a:t>observed anti-</a:t>
            </a:r>
            <a:r>
              <a:rPr lang="en-US" i="1" dirty="0" smtClean="0"/>
              <a:t>p</a:t>
            </a:r>
            <a:r>
              <a:rPr lang="en-US" dirty="0" smtClean="0"/>
              <a:t> over </a:t>
            </a:r>
            <a:r>
              <a:rPr lang="en-US" i="1" dirty="0" smtClean="0"/>
              <a:t>p</a:t>
            </a:r>
            <a:r>
              <a:rPr lang="en-US" dirty="0" smtClean="0"/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828800" y="3581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H. Stoecker,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Nucl</a:t>
            </a:r>
            <a:r>
              <a:rPr lang="en-US" sz="1200" dirty="0">
                <a:solidFill>
                  <a:srgbClr val="FF0000"/>
                </a:solidFill>
              </a:rPr>
              <a:t>. Phys. A </a:t>
            </a:r>
            <a:r>
              <a:rPr lang="en-US" sz="1200" b="1" dirty="0">
                <a:solidFill>
                  <a:srgbClr val="FF0000"/>
                </a:solidFill>
              </a:rPr>
              <a:t>750</a:t>
            </a:r>
            <a:r>
              <a:rPr lang="en-US" sz="1200" dirty="0">
                <a:solidFill>
                  <a:srgbClr val="FF0000"/>
                </a:solidFill>
              </a:rPr>
              <a:t>, 121 (2005).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2209800"/>
            <a:ext cx="3886200" cy="990600"/>
            <a:chOff x="4863883" y="4419600"/>
            <a:chExt cx="3227428" cy="990600"/>
          </a:xfrm>
        </p:grpSpPr>
        <p:sp>
          <p:nvSpPr>
            <p:cNvPr id="10" name="Rectangle 9"/>
            <p:cNvSpPr/>
            <p:nvPr/>
          </p:nvSpPr>
          <p:spPr>
            <a:xfrm>
              <a:off x="4863883" y="4419600"/>
              <a:ext cx="3213317" cy="9906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953000" y="4495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4419600"/>
              <a:ext cx="2909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 for both </a:t>
              </a:r>
              <a:r>
                <a:rPr lang="en-US" i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</a:rPr>
                <a:t> &amp; net-</a:t>
              </a:r>
              <a:r>
                <a:rPr lang="en-US" i="1" dirty="0" smtClean="0">
                  <a:solidFill>
                    <a:srgbClr val="FF0000"/>
                  </a:solidFill>
                </a:rPr>
                <a:t>p </a:t>
              </a:r>
              <a:r>
                <a:rPr lang="en-US" dirty="0" smtClean="0">
                  <a:solidFill>
                    <a:srgbClr val="FF0000"/>
                  </a:solidFill>
                </a:rPr>
                <a:t>qualitatively resembles collapse signature &amp; is very different from </a:t>
              </a:r>
              <a:r>
                <a:rPr lang="en-US" dirty="0" err="1" smtClean="0">
                  <a:solidFill>
                    <a:srgbClr val="FF0000"/>
                  </a:solidFill>
                </a:rPr>
                <a:t>UrQMD</a:t>
              </a:r>
              <a:r>
                <a:rPr lang="en-US" dirty="0">
                  <a:solidFill>
                    <a:srgbClr val="FF0000"/>
                  </a:solidFill>
                </a:rPr>
                <a:t>.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152400" y="914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STAR, PRL </a:t>
            </a:r>
            <a:r>
              <a:rPr lang="en-US" sz="1600" b="1" dirty="0" smtClean="0">
                <a:solidFill>
                  <a:srgbClr val="FF0000"/>
                </a:solidFill>
              </a:rPr>
              <a:t>112</a:t>
            </a:r>
            <a:r>
              <a:rPr lang="en-US" sz="1600" dirty="0" smtClean="0">
                <a:solidFill>
                  <a:srgbClr val="FF0000"/>
                </a:solidFill>
              </a:rPr>
              <a:t>, 162301 (2014); arXiv:1401.3043</a:t>
            </a:r>
            <a:endParaRPr lang="en-US" dirty="0"/>
          </a:p>
        </p:txBody>
      </p:sp>
      <p:grpSp>
        <p:nvGrpSpPr>
          <p:cNvPr id="17" name="Group 9"/>
          <p:cNvGrpSpPr/>
          <p:nvPr/>
        </p:nvGrpSpPr>
        <p:grpSpPr>
          <a:xfrm>
            <a:off x="381000" y="6457890"/>
            <a:ext cx="8839200" cy="400110"/>
            <a:chOff x="3895627" y="4419600"/>
            <a:chExt cx="8748074" cy="400110"/>
          </a:xfrm>
        </p:grpSpPr>
        <p:sp>
          <p:nvSpPr>
            <p:cNvPr id="18" name="Rectangle 17"/>
            <p:cNvSpPr/>
            <p:nvPr/>
          </p:nvSpPr>
          <p:spPr>
            <a:xfrm>
              <a:off x="3895627" y="4495800"/>
              <a:ext cx="8446416" cy="3048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5627" y="4419600"/>
              <a:ext cx="874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In net-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p v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>
                  <a:solidFill>
                    <a:srgbClr val="FF0000"/>
                  </a:solidFill>
                </a:rPr>
                <a:t>model comparison, 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200" dirty="0" smtClean="0">
                  <a:solidFill>
                    <a:srgbClr val="FF0000"/>
                  </a:solidFill>
                </a:rPr>
                <a:t>-bar/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200" dirty="0" smtClean="0">
                  <a:solidFill>
                    <a:srgbClr val="FF0000"/>
                  </a:solidFill>
                </a:rPr>
                <a:t> from model was used; switching to experimental ratios makes only a minor difference.</a:t>
              </a:r>
              <a:r>
                <a:rPr lang="en-US" sz="2000" dirty="0" smtClean="0">
                  <a:solidFill>
                    <a:srgbClr val="FF0000"/>
                  </a:solidFill>
                </a:rPr>
                <a:t>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351" y="-2"/>
            <a:ext cx="9147351" cy="68580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9B4-067C-F54C-895F-AD760CC79C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0" name="Notched Right Arrow 49"/>
          <p:cNvSpPr/>
          <p:nvPr/>
        </p:nvSpPr>
        <p:spPr>
          <a:xfrm>
            <a:off x="2788192" y="5046379"/>
            <a:ext cx="662471" cy="306075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otched Right Arrow 50"/>
          <p:cNvSpPr/>
          <p:nvPr/>
        </p:nvSpPr>
        <p:spPr>
          <a:xfrm flipH="1">
            <a:off x="3048000" y="5334000"/>
            <a:ext cx="662471" cy="306075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/>
          <a:srcRect t="15655" r="11021" b="4738"/>
          <a:stretch/>
        </p:blipFill>
        <p:spPr>
          <a:xfrm>
            <a:off x="2273300" y="4720680"/>
            <a:ext cx="822931" cy="766308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/>
          <a:srcRect t="15655" r="11021" b="4738"/>
          <a:stretch/>
        </p:blipFill>
        <p:spPr>
          <a:xfrm>
            <a:off x="3436226" y="5088980"/>
            <a:ext cx="822931" cy="766308"/>
          </a:xfrm>
          <a:prstGeom prst="ellipse">
            <a:avLst/>
          </a:prstGeom>
        </p:spPr>
      </p:pic>
      <p:sp>
        <p:nvSpPr>
          <p:cNvPr id="79" name="Notched Right Arrow 78"/>
          <p:cNvSpPr/>
          <p:nvPr/>
        </p:nvSpPr>
        <p:spPr>
          <a:xfrm rot="19216382" flipH="1" flipV="1">
            <a:off x="5241315" y="565223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9216382">
            <a:off x="5482615" y="476569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4998798" y="4824808"/>
            <a:ext cx="763752" cy="711200"/>
          </a:xfrm>
          <a:prstGeom prst="ellipse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80674" y="5111103"/>
            <a:ext cx="763752" cy="711200"/>
          </a:xfrm>
          <a:prstGeom prst="ellipse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01224" y="4988336"/>
            <a:ext cx="338669" cy="666048"/>
          </a:xfrm>
          <a:prstGeom prst="ellipse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66294" y="5012861"/>
            <a:ext cx="77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693172" y="5125687"/>
            <a:ext cx="1223574" cy="666048"/>
          </a:xfrm>
          <a:prstGeom prst="ellipse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8631767" y="490915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25934" y="480786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79367" y="49780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724900" y="4790241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734300" y="58393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28467" y="573809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81900" y="590831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827433" y="572047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Notched Right Arrow 117"/>
          <p:cNvSpPr/>
          <p:nvPr/>
        </p:nvSpPr>
        <p:spPr>
          <a:xfrm rot="18263858">
            <a:off x="8658251" y="460034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Notched Right Arrow 118"/>
          <p:cNvSpPr/>
          <p:nvPr/>
        </p:nvSpPr>
        <p:spPr>
          <a:xfrm rot="18408410" flipH="1" flipV="1">
            <a:off x="7328698" y="5954481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H="1" flipV="1">
            <a:off x="7517914" y="470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7530614" y="48390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7378214" y="49287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832427" y="57306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845127" y="58650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692727" y="595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WordArt 156"/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Mike Lisa’s Directed Flow Cartoon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8" grpId="0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8" grpId="0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351" y="-2"/>
            <a:ext cx="9147351" cy="68580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9B4-067C-F54C-895F-AD760CC79C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425326" cy="3249485"/>
          </a:xfrm>
          <a:prstGeom prst="rect">
            <a:avLst/>
          </a:prstGeom>
        </p:spPr>
      </p:pic>
      <p:sp>
        <p:nvSpPr>
          <p:cNvPr id="79" name="Notched Right Arrow 78"/>
          <p:cNvSpPr/>
          <p:nvPr/>
        </p:nvSpPr>
        <p:spPr>
          <a:xfrm rot="19216382" flipH="1" flipV="1">
            <a:off x="5241315" y="565223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9216382">
            <a:off x="5482615" y="476569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4998798" y="4824808"/>
            <a:ext cx="763752" cy="711200"/>
          </a:xfrm>
          <a:prstGeom prst="ellipse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80674" y="5111103"/>
            <a:ext cx="763752" cy="711200"/>
          </a:xfrm>
          <a:prstGeom prst="ellipse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01224" y="4988336"/>
            <a:ext cx="338669" cy="666048"/>
          </a:xfrm>
          <a:prstGeom prst="ellipse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66294" y="5012861"/>
            <a:ext cx="77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693172" y="5125687"/>
            <a:ext cx="1223574" cy="666048"/>
          </a:xfrm>
          <a:prstGeom prst="ellipse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8631767" y="490915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25934" y="480786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79367" y="49780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724900" y="4790241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734300" y="58393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28467" y="573809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81900" y="590831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827433" y="572047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Notched Right Arrow 117"/>
          <p:cNvSpPr/>
          <p:nvPr/>
        </p:nvSpPr>
        <p:spPr>
          <a:xfrm rot="18263858">
            <a:off x="8658251" y="460034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Notched Right Arrow 118"/>
          <p:cNvSpPr/>
          <p:nvPr/>
        </p:nvSpPr>
        <p:spPr>
          <a:xfrm rot="18408410" flipH="1" flipV="1">
            <a:off x="7328698" y="5954481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H="1" flipV="1">
            <a:off x="7517914" y="470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7530614" y="48390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7378214" y="49287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832427" y="57306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845127" y="58650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692727" y="595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21038350">
            <a:off x="814713" y="3328822"/>
            <a:ext cx="777125" cy="164876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35937" y="344070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83400" y="3273993"/>
            <a:ext cx="229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net (“valence”) proton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Picture 39" descr="PhaseDiagram-ver-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4419601" cy="3352800"/>
          </a:xfrm>
          <a:prstGeom prst="rect">
            <a:avLst/>
          </a:prstGeom>
        </p:spPr>
      </p:pic>
      <p:grpSp>
        <p:nvGrpSpPr>
          <p:cNvPr id="3" name="Group 36"/>
          <p:cNvGrpSpPr/>
          <p:nvPr/>
        </p:nvGrpSpPr>
        <p:grpSpPr>
          <a:xfrm>
            <a:off x="1905000" y="1752600"/>
            <a:ext cx="5181600" cy="3200400"/>
            <a:chOff x="1905000" y="1752600"/>
            <a:chExt cx="5181600" cy="320040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286000" y="2133600"/>
              <a:ext cx="480060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xplosion 1 11"/>
            <p:cNvSpPr/>
            <p:nvPr/>
          </p:nvSpPr>
          <p:spPr>
            <a:xfrm>
              <a:off x="1905000" y="1752600"/>
              <a:ext cx="501650" cy="546100"/>
            </a:xfrm>
            <a:prstGeom prst="irregularSeal1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61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299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351" y="-2"/>
            <a:ext cx="9147351" cy="68580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9B4-067C-F54C-895F-AD760CC79C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425326" cy="3325685"/>
          </a:xfrm>
          <a:prstGeom prst="rect">
            <a:avLst/>
          </a:prstGeom>
        </p:spPr>
      </p:pic>
      <p:sp>
        <p:nvSpPr>
          <p:cNvPr id="79" name="Notched Right Arrow 78"/>
          <p:cNvSpPr/>
          <p:nvPr/>
        </p:nvSpPr>
        <p:spPr>
          <a:xfrm rot="19216382" flipH="1" flipV="1">
            <a:off x="5241315" y="565223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9216382">
            <a:off x="5482615" y="476569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4998798" y="4824808"/>
            <a:ext cx="763752" cy="711200"/>
          </a:xfrm>
          <a:prstGeom prst="ellipse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80674" y="5111103"/>
            <a:ext cx="763752" cy="711200"/>
          </a:xfrm>
          <a:prstGeom prst="ellipse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01224" y="4988336"/>
            <a:ext cx="338669" cy="666048"/>
          </a:xfrm>
          <a:prstGeom prst="ellipse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66294" y="5012861"/>
            <a:ext cx="77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693172" y="5125687"/>
            <a:ext cx="1223574" cy="666048"/>
          </a:xfrm>
          <a:prstGeom prst="ellipse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8631767" y="490915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25934" y="480786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79367" y="49780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724900" y="4790241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734300" y="58393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28467" y="573809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81900" y="590831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827433" y="572047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Notched Right Arrow 117"/>
          <p:cNvSpPr/>
          <p:nvPr/>
        </p:nvSpPr>
        <p:spPr>
          <a:xfrm rot="18263858">
            <a:off x="8658251" y="460034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Notched Right Arrow 118"/>
          <p:cNvSpPr/>
          <p:nvPr/>
        </p:nvSpPr>
        <p:spPr>
          <a:xfrm rot="18408410" flipH="1" flipV="1">
            <a:off x="7328698" y="5954481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H="1" flipV="1">
            <a:off x="7517914" y="470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7530614" y="48390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7378214" y="49287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832427" y="57306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845127" y="58650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692727" y="595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6200000">
            <a:off x="1462656" y="4833615"/>
            <a:ext cx="627759" cy="1171328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011498" y="2602308"/>
            <a:ext cx="763752" cy="711200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93374" y="2888603"/>
            <a:ext cx="763752" cy="711200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13924" y="2765836"/>
            <a:ext cx="338669" cy="666048"/>
          </a:xfrm>
          <a:prstGeom prst="ellipse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78994" y="2790361"/>
            <a:ext cx="83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SOFT...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705872" y="2903187"/>
            <a:ext cx="1223574" cy="666048"/>
          </a:xfrm>
          <a:prstGeom prst="ellipse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979834" y="2873280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74001" y="277199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27434" y="294221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2967" y="2754368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38634" y="3498574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32801" y="339728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86234" y="356750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631767" y="337966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Notched Right Arrow 45"/>
          <p:cNvSpPr/>
          <p:nvPr/>
        </p:nvSpPr>
        <p:spPr>
          <a:xfrm rot="12863858">
            <a:off x="7631025" y="260932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otched Right Arrow 46"/>
          <p:cNvSpPr/>
          <p:nvPr/>
        </p:nvSpPr>
        <p:spPr>
          <a:xfrm rot="13008410" flipH="1" flipV="1">
            <a:off x="8639455" y="3634265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543314" y="24821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556014" y="26165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3614" y="27062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857827" y="35081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870527" y="36425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718127" y="37321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PhaseDiagram-ver-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19601" cy="3352800"/>
          </a:xfrm>
          <a:prstGeom prst="rect">
            <a:avLst/>
          </a:prstGeom>
        </p:spPr>
      </p:pic>
      <p:cxnSp>
        <p:nvCxnSpPr>
          <p:cNvPr id="54" name="Straight Arrow Connector 53"/>
          <p:cNvCxnSpPr>
            <a:endCxn id="58" idx="3"/>
          </p:cNvCxnSpPr>
          <p:nvPr/>
        </p:nvCxnSpPr>
        <p:spPr>
          <a:xfrm flipH="1" flipV="1">
            <a:off x="2254250" y="1402803"/>
            <a:ext cx="4908550" cy="1340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xplosion 1 57"/>
          <p:cNvSpPr/>
          <p:nvPr/>
        </p:nvSpPr>
        <p:spPr>
          <a:xfrm>
            <a:off x="1752600" y="1066800"/>
            <a:ext cx="501650" cy="546100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61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2286000" y="2133600"/>
            <a:ext cx="48006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Explosion 1 64"/>
          <p:cNvSpPr/>
          <p:nvPr/>
        </p:nvSpPr>
        <p:spPr>
          <a:xfrm>
            <a:off x="1905000" y="1752600"/>
            <a:ext cx="501650" cy="546100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61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88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351" y="-2"/>
            <a:ext cx="9147351" cy="68580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9B4-067C-F54C-895F-AD760CC79C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26" y="3352800"/>
            <a:ext cx="4425326" cy="3320731"/>
          </a:xfrm>
          <a:prstGeom prst="rect">
            <a:avLst/>
          </a:prstGeom>
        </p:spPr>
      </p:pic>
      <p:sp>
        <p:nvSpPr>
          <p:cNvPr id="79" name="Notched Right Arrow 78"/>
          <p:cNvSpPr/>
          <p:nvPr/>
        </p:nvSpPr>
        <p:spPr>
          <a:xfrm rot="19216382" flipH="1" flipV="1">
            <a:off x="5241315" y="565223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 rot="19216382">
            <a:off x="5482615" y="4765699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4998798" y="4824808"/>
            <a:ext cx="763752" cy="711200"/>
          </a:xfrm>
          <a:prstGeom prst="ellipse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80674" y="5111103"/>
            <a:ext cx="763752" cy="711200"/>
          </a:xfrm>
          <a:prstGeom prst="ellipse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01224" y="4988336"/>
            <a:ext cx="338669" cy="666048"/>
          </a:xfrm>
          <a:prstGeom prst="ellipse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166294" y="5012861"/>
            <a:ext cx="77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693172" y="5125687"/>
            <a:ext cx="1223574" cy="666048"/>
          </a:xfrm>
          <a:prstGeom prst="ellipse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8631767" y="490915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25934" y="480786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79367" y="49780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724900" y="4790241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734300" y="5839385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28467" y="573809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81900" y="5908317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827433" y="5720473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Notched Right Arrow 117"/>
          <p:cNvSpPr/>
          <p:nvPr/>
        </p:nvSpPr>
        <p:spPr>
          <a:xfrm rot="18263858">
            <a:off x="8658251" y="460034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Notched Right Arrow 118"/>
          <p:cNvSpPr/>
          <p:nvPr/>
        </p:nvSpPr>
        <p:spPr>
          <a:xfrm rot="18408410" flipH="1" flipV="1">
            <a:off x="7328698" y="5954481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flipH="1" flipV="1">
            <a:off x="7517914" y="470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 flipV="1">
            <a:off x="7530614" y="48390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7378214" y="49287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8832427" y="57306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845127" y="58650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692727" y="59546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5280665">
            <a:off x="2838704" y="3589253"/>
            <a:ext cx="942304" cy="196814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011498" y="2602308"/>
            <a:ext cx="763752" cy="711200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93374" y="2888603"/>
            <a:ext cx="763752" cy="711200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413924" y="2765836"/>
            <a:ext cx="338669" cy="666048"/>
          </a:xfrm>
          <a:prstGeom prst="ellipse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78994" y="2790361"/>
            <a:ext cx="83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SOFT...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705872" y="2903187"/>
            <a:ext cx="1223574" cy="666048"/>
          </a:xfrm>
          <a:prstGeom prst="ellipse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979834" y="2873280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74001" y="277199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27434" y="294221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2967" y="2754368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38634" y="3498574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32801" y="339728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86234" y="356750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631767" y="337966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Notched Right Arrow 45"/>
          <p:cNvSpPr/>
          <p:nvPr/>
        </p:nvSpPr>
        <p:spPr>
          <a:xfrm rot="12863858">
            <a:off x="7631025" y="2609320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otched Right Arrow 46"/>
          <p:cNvSpPr/>
          <p:nvPr/>
        </p:nvSpPr>
        <p:spPr>
          <a:xfrm rot="13008410" flipH="1" flipV="1">
            <a:off x="8639455" y="3634265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543314" y="24821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556014" y="26165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3614" y="27062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857827" y="35081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870527" y="36425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718127" y="37321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Notched Right Arrow 55"/>
          <p:cNvSpPr/>
          <p:nvPr/>
        </p:nvSpPr>
        <p:spPr>
          <a:xfrm rot="17144066" flipH="1" flipV="1">
            <a:off x="5310728" y="1205640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Notched Right Arrow 56"/>
          <p:cNvSpPr/>
          <p:nvPr/>
        </p:nvSpPr>
        <p:spPr>
          <a:xfrm rot="17627437">
            <a:off x="5271635" y="121133"/>
            <a:ext cx="457735" cy="2284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4953911" y="302009"/>
            <a:ext cx="763752" cy="711200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/>
          <a:srcRect t="15655" r="11021" b="4738"/>
          <a:stretch/>
        </p:blipFill>
        <p:spPr>
          <a:xfrm>
            <a:off x="5335787" y="588304"/>
            <a:ext cx="763752" cy="711200"/>
          </a:xfrm>
          <a:prstGeom prst="ellipse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5356337" y="465537"/>
            <a:ext cx="338669" cy="666048"/>
          </a:xfrm>
          <a:prstGeom prst="ellipse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121407" y="490062"/>
            <a:ext cx="85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PUSH!!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rcRect l="43053" t="25000" r="41085" b="27419"/>
          <a:stretch/>
        </p:blipFill>
        <p:spPr>
          <a:xfrm rot="2328515">
            <a:off x="7648285" y="602888"/>
            <a:ext cx="1223574" cy="666048"/>
          </a:xfrm>
          <a:prstGeom prst="ellipse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8680013" y="191242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 rot="18263858">
            <a:off x="8681971" y="118222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586880" y="310154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81047" y="20886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434480" y="37908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Notched Right Arrow 68"/>
          <p:cNvSpPr/>
          <p:nvPr/>
        </p:nvSpPr>
        <p:spPr>
          <a:xfrm rot="18408410" flipH="1" flipV="1">
            <a:off x="7352418" y="1472363"/>
            <a:ext cx="314824" cy="18128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89413" y="1380086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583580" y="1278798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37013" y="1449018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2546" y="1261174"/>
            <a:ext cx="93133" cy="101288"/>
          </a:xfrm>
          <a:prstGeom prst="ellipse">
            <a:avLst/>
          </a:prstGeom>
          <a:gradFill flip="none" rotWithShape="1">
            <a:gsLst>
              <a:gs pos="48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7467114" y="2088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7479814" y="343263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7327414" y="432928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781627" y="1234804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794327" y="1369201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641927" y="1458866"/>
            <a:ext cx="304800" cy="2076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Picture 84" descr="PhaseDiagram-ver-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19601" cy="3352800"/>
          </a:xfrm>
          <a:prstGeom prst="rect">
            <a:avLst/>
          </a:prstGeom>
        </p:spPr>
      </p:pic>
      <p:sp>
        <p:nvSpPr>
          <p:cNvPr id="84" name="Explosion 1 83"/>
          <p:cNvSpPr/>
          <p:nvPr/>
        </p:nvSpPr>
        <p:spPr>
          <a:xfrm>
            <a:off x="1066800" y="228600"/>
            <a:ext cx="501650" cy="546100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61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1600200" y="533400"/>
            <a:ext cx="5715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5"/>
          <p:cNvGrpSpPr/>
          <p:nvPr/>
        </p:nvGrpSpPr>
        <p:grpSpPr>
          <a:xfrm>
            <a:off x="1752600" y="1066800"/>
            <a:ext cx="5410200" cy="3886200"/>
            <a:chOff x="1752600" y="1066800"/>
            <a:chExt cx="5410200" cy="3886200"/>
          </a:xfrm>
        </p:grpSpPr>
        <p:cxnSp>
          <p:nvCxnSpPr>
            <p:cNvPr id="97" name="Straight Arrow Connector 96"/>
            <p:cNvCxnSpPr>
              <a:endCxn id="98" idx="3"/>
            </p:cNvCxnSpPr>
            <p:nvPr/>
          </p:nvCxnSpPr>
          <p:spPr>
            <a:xfrm flipH="1" flipV="1">
              <a:off x="2254250" y="1402803"/>
              <a:ext cx="4908550" cy="1340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xplosion 1 97"/>
            <p:cNvSpPr/>
            <p:nvPr/>
          </p:nvSpPr>
          <p:spPr>
            <a:xfrm>
              <a:off x="1752600" y="1066800"/>
              <a:ext cx="501650" cy="546100"/>
            </a:xfrm>
            <a:prstGeom prst="irregularSeal1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61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 flipV="1">
              <a:off x="2286000" y="2133600"/>
              <a:ext cx="480060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Explosion 1 104"/>
            <p:cNvSpPr/>
            <p:nvPr/>
          </p:nvSpPr>
          <p:spPr>
            <a:xfrm>
              <a:off x="1905000" y="1752600"/>
              <a:ext cx="501650" cy="546100"/>
            </a:xfrm>
            <a:prstGeom prst="irregularSeal1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  <a:gs pos="61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8064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WordArt 156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Directed Flow vs. Centrality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" name="Picture 15" descr="v1-p-central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5402143" cy="4571999"/>
          </a:xfrm>
          <a:prstGeom prst="rect">
            <a:avLst/>
          </a:prstGeom>
        </p:spPr>
      </p:pic>
      <p:grpSp>
        <p:nvGrpSpPr>
          <p:cNvPr id="17" name="Group 9"/>
          <p:cNvGrpSpPr/>
          <p:nvPr/>
        </p:nvGrpSpPr>
        <p:grpSpPr>
          <a:xfrm>
            <a:off x="914400" y="5486400"/>
            <a:ext cx="7467600" cy="762000"/>
            <a:chOff x="4800600" y="4419600"/>
            <a:chExt cx="7241309" cy="762000"/>
          </a:xfrm>
        </p:grpSpPr>
        <p:sp>
          <p:nvSpPr>
            <p:cNvPr id="18" name="Rectangle 17"/>
            <p:cNvSpPr/>
            <p:nvPr/>
          </p:nvSpPr>
          <p:spPr>
            <a:xfrm>
              <a:off x="4800600" y="4419600"/>
              <a:ext cx="7231673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4419600"/>
              <a:ext cx="72413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 Proton directed flow shows strong centrality dependence, with an exceptional increase between 10-40% and 60-80% centrality.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9400" y="1600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BES-II White Paper; see STAR Note 0598 or 2014 link at </a:t>
            </a:r>
          </a:p>
          <a:p>
            <a:endParaRPr lang="en-US" dirty="0" smtClean="0"/>
          </a:p>
          <a:p>
            <a:r>
              <a:rPr lang="en-US" dirty="0" smtClean="0"/>
              <a:t>http://www.bnl.gov/npp/pac.asp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WordArt 156"/>
          <p:cNvSpPr>
            <a:spLocks noChangeArrowheads="1" noChangeShapeType="1" noTextEdit="1"/>
          </p:cNvSpPr>
          <p:nvPr/>
        </p:nvSpPr>
        <p:spPr bwMode="auto">
          <a:xfrm>
            <a:off x="3200400" y="1524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AMPT Model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" y="990600"/>
            <a:ext cx="8991600" cy="3500163"/>
            <a:chOff x="152400" y="990600"/>
            <a:chExt cx="8991600" cy="3500163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990600"/>
              <a:ext cx="8991600" cy="3500163"/>
              <a:chOff x="152400" y="990600"/>
              <a:chExt cx="8991600" cy="3500163"/>
            </a:xfrm>
          </p:grpSpPr>
          <p:pic>
            <p:nvPicPr>
              <p:cNvPr id="12" name="Picture 11" descr="BES-v1-comparison-pbarONLY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" y="990600"/>
                <a:ext cx="8991600" cy="3500163"/>
              </a:xfrm>
              <a:prstGeom prst="rect">
                <a:avLst/>
              </a:prstGeom>
            </p:spPr>
          </p:pic>
          <p:pic>
            <p:nvPicPr>
              <p:cNvPr id="13" name="Picture 12" descr="dv1-over-dy-LABEL.png"/>
              <p:cNvPicPr>
                <a:picLocks noChangeAspect="1"/>
              </p:cNvPicPr>
              <p:nvPr/>
            </p:nvPicPr>
            <p:blipFill>
              <a:blip r:embed="rId3" cstate="print"/>
              <a:srcRect r="10000"/>
              <a:stretch>
                <a:fillRect/>
              </a:stretch>
            </p:blipFill>
            <p:spPr>
              <a:xfrm>
                <a:off x="4495800" y="1219200"/>
                <a:ext cx="381000" cy="1369291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/>
            <p:cNvCxnSpPr/>
            <p:nvPr/>
          </p:nvCxnSpPr>
          <p:spPr>
            <a:xfrm flipH="1" flipV="1">
              <a:off x="6705600" y="1066800"/>
              <a:ext cx="152400" cy="457200"/>
            </a:xfrm>
            <a:prstGeom prst="line">
              <a:avLst/>
            </a:prstGeom>
            <a:ln w="1016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0" y="1524000"/>
              <a:ext cx="304800" cy="2286000"/>
            </a:xfrm>
            <a:prstGeom prst="line">
              <a:avLst/>
            </a:prstGeom>
            <a:ln w="1016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086600" y="3276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AMPT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5800" y="4724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AMPT default &amp; string melting give almost the same net-proton </a:t>
            </a:r>
            <a:r>
              <a:rPr lang="en-US" sz="2000" b="1" i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dv1dy_hybrid_vs_hydro.jpg"/>
          <p:cNvPicPr>
            <a:picLocks noChangeAspect="1"/>
          </p:cNvPicPr>
          <p:nvPr/>
        </p:nvPicPr>
        <p:blipFill>
          <a:blip r:embed="rId2" cstate="print"/>
          <a:srcRect t="2689"/>
          <a:stretch>
            <a:fillRect/>
          </a:stretch>
        </p:blipFill>
        <p:spPr>
          <a:xfrm>
            <a:off x="152400" y="838200"/>
            <a:ext cx="7333129" cy="5437909"/>
          </a:xfrm>
          <a:prstGeom prst="rect">
            <a:avLst/>
          </a:prstGeom>
        </p:spPr>
      </p:pic>
      <p:sp>
        <p:nvSpPr>
          <p:cNvPr id="6" name="WordArt 156"/>
          <p:cNvSpPr>
            <a:spLocks noChangeArrowheads="1" noChangeShapeType="1" noTextEdit="1"/>
          </p:cNvSpPr>
          <p:nvPr/>
        </p:nvSpPr>
        <p:spPr bwMode="auto">
          <a:xfrm>
            <a:off x="2057400" y="762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Frankfurt Hybrid Model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32766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J. Steinheimer, </a:t>
            </a:r>
          </a:p>
          <a:p>
            <a:r>
              <a:rPr lang="en-US" sz="2000" dirty="0" smtClean="0"/>
              <a:t>J. </a:t>
            </a:r>
            <a:r>
              <a:rPr lang="en-US" sz="2000" dirty="0" err="1" smtClean="0"/>
              <a:t>Auvinen</a:t>
            </a:r>
            <a:r>
              <a:rPr lang="en-US" sz="2000" dirty="0" smtClean="0"/>
              <a:t>,      H. Petersen,   M. Bleicher,     H. Stoecker, arXiv:</a:t>
            </a:r>
            <a:r>
              <a:rPr lang="en-US" dirty="0" smtClean="0"/>
              <a:t>1402.</a:t>
            </a:r>
            <a:r>
              <a:rPr lang="en-US" dirty="0" smtClean="0">
                <a:cs typeface="Arial" pitchFamily="34" charset="0"/>
              </a:rPr>
              <a:t>7236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PRC </a:t>
            </a:r>
            <a:r>
              <a:rPr lang="en-US" sz="2000" b="1" dirty="0" smtClean="0">
                <a:solidFill>
                  <a:srgbClr val="0000FF"/>
                </a:solidFill>
              </a:rPr>
              <a:t>89 </a:t>
            </a:r>
            <a:r>
              <a:rPr lang="en-US" sz="2000" dirty="0" smtClean="0">
                <a:solidFill>
                  <a:srgbClr val="0000FF"/>
                </a:solidFill>
              </a:rPr>
              <a:t>(2014) 054913.</a:t>
            </a:r>
            <a:endParaRPr lang="en-US" sz="20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914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IC =Isochronous freeze-out (</a:t>
            </a:r>
            <a:r>
              <a:rPr lang="en-US" dirty="0" err="1" smtClean="0">
                <a:solidFill>
                  <a:srgbClr val="0000FF"/>
                </a:solidFill>
              </a:rPr>
              <a:t>sim</a:t>
            </a:r>
            <a:r>
              <a:rPr lang="en-US" dirty="0" smtClean="0">
                <a:solidFill>
                  <a:srgbClr val="0000FF"/>
                </a:solidFill>
              </a:rPr>
              <a:t>. to 2005 hydro).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133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IE =</a:t>
            </a:r>
            <a:r>
              <a:rPr lang="en-US" dirty="0" err="1" smtClean="0">
                <a:solidFill>
                  <a:srgbClr val="FF0000"/>
                </a:solidFill>
              </a:rPr>
              <a:t>Iso-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freeze-out (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energy density)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3" name="Bent-Up Arrow 12"/>
          <p:cNvSpPr/>
          <p:nvPr/>
        </p:nvSpPr>
        <p:spPr>
          <a:xfrm flipH="1">
            <a:off x="5334000" y="2133600"/>
            <a:ext cx="1905000" cy="228600"/>
          </a:xfrm>
          <a:prstGeom prst="bentUpArrow">
            <a:avLst>
              <a:gd name="adj1" fmla="val 25000"/>
              <a:gd name="adj2" fmla="val 25000"/>
              <a:gd name="adj3" fmla="val 27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WordArt 156"/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Parton-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Hadron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-String Dynamics (PHSD/PSD)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9144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“Is the directed flow in heavy-ion collisions a puzzle?”</a:t>
            </a:r>
            <a:r>
              <a:rPr lang="en-US" sz="2000" dirty="0" smtClean="0"/>
              <a:t> </a:t>
            </a:r>
            <a:r>
              <a:rPr lang="en-US" sz="2000" dirty="0" err="1" smtClean="0"/>
              <a:t>Konchakovski</a:t>
            </a:r>
            <a:r>
              <a:rPr lang="en-US" sz="2000" dirty="0" smtClean="0"/>
              <a:t>, </a:t>
            </a:r>
            <a:r>
              <a:rPr lang="en-US" sz="2000" dirty="0" err="1" smtClean="0"/>
              <a:t>Cassing</a:t>
            </a:r>
            <a:r>
              <a:rPr lang="en-US" sz="2000" dirty="0" smtClean="0"/>
              <a:t>, </a:t>
            </a:r>
            <a:r>
              <a:rPr lang="en-US" sz="2000" dirty="0" err="1" smtClean="0"/>
              <a:t>Ivanov</a:t>
            </a:r>
            <a:r>
              <a:rPr lang="en-US" sz="2000" dirty="0" smtClean="0"/>
              <a:t>, </a:t>
            </a:r>
            <a:r>
              <a:rPr lang="en-US" sz="2000" dirty="0" err="1" smtClean="0"/>
              <a:t>Toneev</a:t>
            </a:r>
            <a:r>
              <a:rPr lang="en-US" sz="2000" dirty="0" smtClean="0"/>
              <a:t>, arXiv:1404.2765</a:t>
            </a:r>
          </a:p>
          <a:p>
            <a:pPr>
              <a:lnSpc>
                <a:spcPts val="2400"/>
              </a:lnSpc>
            </a:pPr>
            <a:r>
              <a:rPr lang="en-US" sz="2000" dirty="0" smtClean="0"/>
              <a:t>Phys. Rev. C </a:t>
            </a:r>
            <a:r>
              <a:rPr lang="en-US" sz="2000" b="1" dirty="0" smtClean="0"/>
              <a:t>90, </a:t>
            </a:r>
            <a:r>
              <a:rPr lang="en-US" sz="2000" dirty="0" smtClean="0"/>
              <a:t>014903 (2014)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6" name="Picture 5" descr="PH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7144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3276600"/>
            <a:ext cx="388620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Paper’s conclusion:</a:t>
            </a:r>
          </a:p>
          <a:p>
            <a:pPr>
              <a:lnSpc>
                <a:spcPts val="2000"/>
              </a:lnSpc>
            </a:pPr>
            <a:r>
              <a:rPr lang="en-US" sz="2000" i="1" dirty="0" smtClean="0"/>
              <a:t>“…semi-qualitative agreement supports a crossover type of quark-</a:t>
            </a:r>
            <a:r>
              <a:rPr lang="en-US" sz="2000" i="1" dirty="0" err="1" smtClean="0"/>
              <a:t>hadron</a:t>
            </a:r>
            <a:r>
              <a:rPr lang="en-US" sz="2000" i="1" dirty="0" smtClean="0"/>
              <a:t> transition… but shows no indication of a first-order phase transition.”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10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EOS with 1st-order PT is mentioned, but isn’t shown in the paper.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590800"/>
            <a:ext cx="419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  <a:latin typeface="Arial Narrow" pitchFamily="34" charset="0"/>
              </a:rPr>
              <a:t>Model shows no minimum in proton </a:t>
            </a:r>
            <a:r>
              <a:rPr lang="en-US" sz="2100" b="1" i="1" dirty="0" smtClean="0">
                <a:solidFill>
                  <a:srgbClr val="0000FF"/>
                </a:solidFill>
                <a:latin typeface="Arial Narrow" pitchFamily="34" charset="0"/>
              </a:rPr>
              <a:t>v</a:t>
            </a:r>
            <a:r>
              <a:rPr lang="en-US" sz="2100" b="1" baseline="-25000" dirty="0" smtClean="0">
                <a:solidFill>
                  <a:srgbClr val="0000FF"/>
                </a:solidFill>
                <a:latin typeface="Arial Narrow" pitchFamily="34" charset="0"/>
              </a:rPr>
              <a:t>1</a:t>
            </a:r>
            <a:endParaRPr lang="en-US" sz="21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D32EB-AF0D-4010-9E98-D11901881C8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WS on Beam Energy Scan II, 27-Sep-2014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 descr="PhaseDiagramDaniel-noSC-no20&amp;be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1999"/>
            <a:ext cx="4572000" cy="3810001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152400" y="4724400"/>
            <a:ext cx="8763000" cy="1977464"/>
            <a:chOff x="381000" y="4572000"/>
            <a:chExt cx="8763000" cy="1977464"/>
          </a:xfrm>
        </p:grpSpPr>
        <p:sp>
          <p:nvSpPr>
            <p:cNvPr id="19" name="TextBox 18"/>
            <p:cNvSpPr txBox="1"/>
            <p:nvPr/>
          </p:nvSpPr>
          <p:spPr>
            <a:xfrm>
              <a:off x="381000" y="4953000"/>
              <a:ext cx="1676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/>
                <a:t>RHIC BES History &amp;</a:t>
              </a:r>
            </a:p>
            <a:p>
              <a:r>
                <a:rPr lang="en-US" sz="2400" b="1" u="sng" dirty="0" smtClean="0"/>
                <a:t>Timeline</a:t>
              </a:r>
            </a:p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4572000"/>
              <a:ext cx="7162800" cy="197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2000" dirty="0" smtClean="0"/>
                <a:t>2007: STAR Beam Energy Scan (BES) Focus Group formed</a:t>
              </a:r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2008: Test run at </a:t>
              </a:r>
              <a:r>
                <a:rPr lang="fr-FR" sz="2000" dirty="0" smtClean="0"/>
                <a:t>√</a:t>
              </a:r>
              <a:r>
                <a:rPr lang="fr-FR" sz="2000" i="1" dirty="0" smtClean="0"/>
                <a:t>s</a:t>
              </a:r>
              <a:r>
                <a:rPr lang="fr-FR" sz="2000" baseline="-25000" dirty="0" smtClean="0"/>
                <a:t>NN </a:t>
              </a:r>
              <a:r>
                <a:rPr lang="fr-FR" sz="2000" dirty="0" smtClean="0"/>
                <a:t>= </a:t>
              </a:r>
              <a:r>
                <a:rPr lang="en-US" sz="2000" dirty="0" smtClean="0"/>
                <a:t>9.2 </a:t>
              </a:r>
              <a:r>
                <a:rPr lang="en-US" sz="2000" dirty="0" err="1" smtClean="0"/>
                <a:t>GeV</a:t>
              </a:r>
              <a:r>
                <a:rPr lang="en-US" sz="2000" dirty="0" smtClean="0"/>
                <a:t> </a:t>
              </a:r>
              <a:r>
                <a:rPr lang="en-US" sz="1400" dirty="0" smtClean="0"/>
                <a:t>[PRC </a:t>
              </a:r>
              <a:r>
                <a:rPr lang="en-US" sz="1400" b="1" dirty="0" smtClean="0"/>
                <a:t>81</a:t>
              </a:r>
              <a:r>
                <a:rPr lang="en-US" sz="1400" dirty="0" smtClean="0"/>
                <a:t>, 024911 (2010)]</a:t>
              </a:r>
              <a:endParaRPr lang="en-US" sz="2000" dirty="0" smtClean="0"/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2009: Proposal for BES Phase-I  </a:t>
              </a:r>
              <a:r>
                <a:rPr lang="en-US" sz="1400" dirty="0" smtClean="0"/>
                <a:t>[STAR Note SN0493 &amp; arXiv:1007.2613]</a:t>
              </a:r>
              <a:endParaRPr lang="en-US" sz="2000" dirty="0" smtClean="0"/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2010: BES-I data-taking began (39, 11.5 &amp; 7.7 GeV)</a:t>
              </a:r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2011: Two further energies (27 &amp; 19.6 GeV)</a:t>
              </a:r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2012: Test at 5 GeV</a:t>
              </a:r>
            </a:p>
            <a:p>
              <a:pPr>
                <a:lnSpc>
                  <a:spcPts val="2100"/>
                </a:lnSpc>
              </a:pPr>
              <a:r>
                <a:rPr lang="en-US" sz="2000" dirty="0" smtClean="0"/>
                <a:t>2014: Final BES-I energy (14.5 GeV) &amp; BES-II proposal</a:t>
              </a:r>
              <a:endParaRPr lang="en-US" sz="2000" dirty="0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81001" y="685801"/>
            <a:ext cx="457199" cy="1447800"/>
            <a:chOff x="381001" y="685801"/>
            <a:chExt cx="457199" cy="1447800"/>
          </a:xfrm>
        </p:grpSpPr>
        <p:sp>
          <p:nvSpPr>
            <p:cNvPr id="23" name="Down Arrow 22"/>
            <p:cNvSpPr/>
            <p:nvPr/>
          </p:nvSpPr>
          <p:spPr>
            <a:xfrm>
              <a:off x="609600" y="838200"/>
              <a:ext cx="228600" cy="1219200"/>
            </a:xfrm>
            <a:prstGeom prst="downArrow">
              <a:avLst/>
            </a:prstGeom>
            <a:solidFill>
              <a:srgbClr val="00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189010" y="1255812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00"/>
                  </a:solidFill>
                </a:rPr>
                <a:t>Early universe</a:t>
              </a:r>
              <a:endParaRPr lang="en-US" sz="1400" b="1" dirty="0">
                <a:solidFill>
                  <a:srgbClr val="00B000"/>
                </a:solidFill>
              </a:endParaRPr>
            </a:p>
          </p:txBody>
        </p:sp>
      </p:grpSp>
      <p:pic>
        <p:nvPicPr>
          <p:cNvPr id="28" name="Picture 27" descr="Cross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590800"/>
            <a:ext cx="762000" cy="152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71800" y="2819400"/>
            <a:ext cx="1219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300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-order PT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WordArt 156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24" name="WordArt 156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Search for 1</a:t>
            </a:r>
            <a:r>
              <a:rPr lang="en-US" sz="3200" kern="10" baseline="3000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st</a:t>
            </a:r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-Order QCD Phase Transition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8200" y="762000"/>
            <a:ext cx="4495800" cy="3614475"/>
            <a:chOff x="4648200" y="762000"/>
            <a:chExt cx="4495800" cy="3614475"/>
          </a:xfrm>
        </p:grpSpPr>
        <p:sp>
          <p:nvSpPr>
            <p:cNvPr id="30" name="TextBox 29"/>
            <p:cNvSpPr txBox="1"/>
            <p:nvPr/>
          </p:nvSpPr>
          <p:spPr>
            <a:xfrm>
              <a:off x="4876800" y="1219200"/>
              <a:ext cx="4267200" cy="315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Are there signs of EOS softening (possible 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400" dirty="0" smtClean="0">
                  <a:solidFill>
                    <a:srgbClr val="FF0000"/>
                  </a:solidFill>
                </a:rPr>
                <a:t>-order Phase Transition)?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Do we observe a turn-off of QGP signatures?</a:t>
              </a:r>
              <a:endParaRPr lang="en-US" sz="2400" i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00FF"/>
                  </a:solidFill>
                </a:rPr>
                <a:t>…or Critical Point? </a:t>
              </a:r>
              <a:r>
                <a:rPr lang="en-US" sz="2400" i="1" dirty="0" smtClean="0"/>
                <a:t>[Zhangbu]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00FF"/>
                  </a:solidFill>
                </a:rPr>
                <a:t>…or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Chiral</a:t>
              </a:r>
              <a:r>
                <a:rPr lang="en-US" sz="2400" dirty="0" smtClean="0">
                  <a:solidFill>
                    <a:srgbClr val="0000FF"/>
                  </a:solidFill>
                </a:rPr>
                <a:t> Effect?  </a:t>
              </a:r>
              <a:r>
                <a:rPr lang="en-US" sz="2400" i="1" dirty="0" smtClean="0"/>
                <a:t>[Zhangbu]</a:t>
              </a:r>
            </a:p>
            <a:p>
              <a:pPr>
                <a:lnSpc>
                  <a:spcPts val="2300"/>
                </a:lnSpc>
                <a:spcAft>
                  <a:spcPts val="800"/>
                </a:spcAft>
                <a:defRPr/>
              </a:pPr>
              <a:r>
                <a:rPr lang="en-US" sz="2400" dirty="0" smtClean="0">
                  <a:solidFill>
                    <a:srgbClr val="006000"/>
                  </a:solidFill>
                </a:rPr>
                <a:t>What are the BES-II plans &amp; schedules?  </a:t>
              </a:r>
              <a:r>
                <a:rPr lang="en-US" sz="2400" i="1" dirty="0" smtClean="0"/>
                <a:t>[mostly Zhangbu]</a:t>
              </a:r>
              <a:endParaRPr lang="en-US" sz="2400" dirty="0" smtClean="0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4648200" y="1219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4648200" y="22860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>
              <a:off x="4648200" y="2895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48200" y="7620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Arial Narrow" pitchFamily="34" charset="0"/>
                </a:rPr>
                <a:t>Beam Energy Scan topics:</a:t>
              </a:r>
              <a:endParaRPr lang="en-US" sz="2400" dirty="0">
                <a:latin typeface="Arial Narrow" pitchFamily="34" charset="0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4648200" y="3276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4648200" y="3733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91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/>
          <p:nvPr/>
        </p:nvGrpSpPr>
        <p:grpSpPr>
          <a:xfrm>
            <a:off x="4343400" y="762000"/>
            <a:ext cx="3886200" cy="6019800"/>
            <a:chOff x="4343400" y="762000"/>
            <a:chExt cx="3886200" cy="6019800"/>
          </a:xfrm>
        </p:grpSpPr>
        <p:pic>
          <p:nvPicPr>
            <p:cNvPr id="12" name="Picture 11" descr="UrQMD_Comp.gif"/>
            <p:cNvPicPr>
              <a:picLocks noChangeAspect="1"/>
            </p:cNvPicPr>
            <p:nvPr/>
          </p:nvPicPr>
          <p:blipFill>
            <a:blip r:embed="rId2" cstate="print"/>
            <a:srcRect l="2247" t="1370" r="1124" b="2740"/>
            <a:stretch>
              <a:fillRect/>
            </a:stretch>
          </p:blipFill>
          <p:spPr>
            <a:xfrm>
              <a:off x="4343400" y="762000"/>
              <a:ext cx="3886200" cy="6019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38800" y="1752600"/>
              <a:ext cx="1905000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00"/>
                  </a:solidFill>
                  <a:latin typeface="Arial Narrow" pitchFamily="34" charset="0"/>
                </a:rPr>
                <a:t>STAR Preliminary</a:t>
              </a:r>
              <a:endParaRPr lang="en-US" sz="2000" b="1" dirty="0">
                <a:solidFill>
                  <a:srgbClr val="00B000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Directed Flow for Charged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Kaons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14"/>
          <p:cNvGrpSpPr/>
          <p:nvPr/>
        </p:nvGrpSpPr>
        <p:grpSpPr>
          <a:xfrm>
            <a:off x="0" y="762000"/>
            <a:ext cx="4267200" cy="6096000"/>
            <a:chOff x="0" y="762000"/>
            <a:chExt cx="4267200" cy="6096000"/>
          </a:xfrm>
        </p:grpSpPr>
        <p:grpSp>
          <p:nvGrpSpPr>
            <p:cNvPr id="5" name="Group 18"/>
            <p:cNvGrpSpPr/>
            <p:nvPr/>
          </p:nvGrpSpPr>
          <p:grpSpPr>
            <a:xfrm>
              <a:off x="0" y="762000"/>
              <a:ext cx="4267200" cy="6096000"/>
              <a:chOff x="0" y="762000"/>
              <a:chExt cx="3962400" cy="6096000"/>
            </a:xfrm>
          </p:grpSpPr>
          <p:pic>
            <p:nvPicPr>
              <p:cNvPr id="17" name="Picture 3"/>
              <p:cNvPicPr>
                <a:picLocks noChangeAspect="1"/>
              </p:cNvPicPr>
              <p:nvPr/>
            </p:nvPicPr>
            <p:blipFill>
              <a:blip r:embed="rId4" cstate="print"/>
              <a:srcRect b="5000"/>
              <a:stretch>
                <a:fillRect/>
              </a:stretch>
            </p:blipFill>
            <p:spPr bwMode="auto">
              <a:xfrm>
                <a:off x="0" y="762000"/>
                <a:ext cx="3962400" cy="586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133600" y="6477000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y</a:t>
                </a:r>
                <a:endParaRPr lang="en-US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38400" y="1905000"/>
              <a:ext cx="1828800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00"/>
                  </a:solidFill>
                  <a:latin typeface="Arial Narrow" pitchFamily="34" charset="0"/>
                </a:rPr>
                <a:t>STAR Preliminary</a:t>
              </a:r>
              <a:endParaRPr lang="en-US" sz="2000" b="1" dirty="0">
                <a:solidFill>
                  <a:srgbClr val="00B000"/>
                </a:solidFill>
                <a:latin typeface="Arial Narrow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53400" y="19812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shaded bands = </a:t>
            </a:r>
            <a:r>
              <a:rPr lang="en-US" dirty="0" err="1" smtClean="0"/>
              <a:t>UrQMD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Directed Flow for Charged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Kaons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12"/>
          <p:cNvGrpSpPr/>
          <p:nvPr/>
        </p:nvGrpSpPr>
        <p:grpSpPr>
          <a:xfrm>
            <a:off x="76200" y="762000"/>
            <a:ext cx="4495800" cy="5867400"/>
            <a:chOff x="2286000" y="762000"/>
            <a:chExt cx="4495800" cy="5867400"/>
          </a:xfrm>
        </p:grpSpPr>
        <p:pic>
          <p:nvPicPr>
            <p:cNvPr id="11" name="Picture 10" descr="ChargedKaonComparis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762000"/>
              <a:ext cx="4495800" cy="5867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34740" y="2514600"/>
              <a:ext cx="232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00"/>
                  </a:solidFill>
                  <a:latin typeface="Arial Narrow" pitchFamily="34" charset="0"/>
                </a:rPr>
                <a:t>STAR Preliminary</a:t>
              </a:r>
              <a:endParaRPr lang="en-US" sz="2400" b="1" dirty="0">
                <a:solidFill>
                  <a:srgbClr val="00B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0" y="1600200"/>
            <a:ext cx="4572000" cy="4800600"/>
            <a:chOff x="4648201" y="838200"/>
            <a:chExt cx="4572000" cy="4800600"/>
          </a:xfrm>
        </p:grpSpPr>
        <p:grpSp>
          <p:nvGrpSpPr>
            <p:cNvPr id="10" name="Group 9"/>
            <p:cNvGrpSpPr/>
            <p:nvPr/>
          </p:nvGrpSpPr>
          <p:grpSpPr>
            <a:xfrm>
              <a:off x="4648201" y="838200"/>
              <a:ext cx="4572000" cy="4800600"/>
              <a:chOff x="1877739" y="1066800"/>
              <a:chExt cx="6207674" cy="4800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77739" y="1066800"/>
                <a:ext cx="6014650" cy="4800600"/>
              </a:xfrm>
              <a:prstGeom prst="rect">
                <a:avLst/>
              </a:prstGeom>
              <a:solidFill>
                <a:srgbClr val="FFFF9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14988" y="1066800"/>
                <a:ext cx="5670425" cy="414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700"/>
                  </a:spcAft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100" i="1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statistics are poorer &amp; their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is consistent with both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&amp;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40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  </a:t>
                </a:r>
              </a:p>
              <a:p>
                <a:pPr>
                  <a:spcAft>
                    <a:spcPts val="700"/>
                  </a:spcAft>
                </a:pPr>
                <a:r>
                  <a:rPr lang="en-US" dirty="0" smtClean="0">
                    <a:solidFill>
                      <a:srgbClr val="FF0000"/>
                    </a:solidFill>
                  </a:rPr>
                  <a:t>At higher BES energies, both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&amp;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40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have similar neg.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5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5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as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&amp;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38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spcAft>
                    <a:spcPts val="700"/>
                  </a:spcAft>
                </a:pPr>
                <a:r>
                  <a:rPr lang="en-US" dirty="0" smtClean="0">
                    <a:solidFill>
                      <a:srgbClr val="FF0000"/>
                    </a:solidFill>
                  </a:rPr>
                  <a:t>At low BES energies,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&amp;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40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5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5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diverge (at all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), unlike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&amp;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r>
                  <a:rPr lang="en-US" sz="12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38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     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400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aseline="40000" dirty="0" smtClean="0">
                    <a:solidFill>
                      <a:srgbClr val="FF0000"/>
                    </a:solidFill>
                  </a:rPr>
                  <a:t>–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shows a hint of a minimum.</a:t>
                </a:r>
              </a:p>
              <a:p>
                <a:pPr>
                  <a:spcAft>
                    <a:spcPts val="700"/>
                  </a:spcAft>
                </a:pP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Note the different scale for first panel.  </a:t>
                </a:r>
              </a:p>
              <a:p>
                <a:pPr>
                  <a:spcAft>
                    <a:spcPts val="70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measurement from BES-I with reasonable statistics also in pipeline. </a:t>
                </a:r>
              </a:p>
              <a:p>
                <a:pPr>
                  <a:spcAft>
                    <a:spcPts val="700"/>
                  </a:spcAft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Theory comparisons &amp; interpretation (all particle species) sorely needed (also urged by 2014 RHIC PAC). 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1981200" y="1143000"/>
                <a:ext cx="310384" cy="228600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4724401" y="15240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4724401" y="2209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4724401" y="3124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4724401" y="3505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4724401" y="4114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24400" y="838200"/>
            <a:ext cx="3733800" cy="707886"/>
            <a:chOff x="4724400" y="838200"/>
            <a:chExt cx="3733800" cy="707886"/>
          </a:xfrm>
        </p:grpSpPr>
        <p:sp>
          <p:nvSpPr>
            <p:cNvPr id="28" name="TextBox 27"/>
            <p:cNvSpPr txBox="1"/>
            <p:nvPr/>
          </p:nvSpPr>
          <p:spPr>
            <a:xfrm>
              <a:off x="4724400" y="838200"/>
              <a:ext cx="3733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Low </a:t>
              </a:r>
              <a:r>
                <a:rPr lang="en-US" sz="2000" dirty="0" err="1" smtClean="0"/>
                <a:t>kaon</a:t>
              </a:r>
              <a:r>
                <a:rPr lang="en-US" sz="2000" dirty="0" smtClean="0"/>
                <a:t> statistics    fwd-</a:t>
              </a:r>
              <a:r>
                <a:rPr lang="en-US" sz="2000" dirty="0" err="1" smtClean="0"/>
                <a:t>bwd</a:t>
              </a:r>
              <a:r>
                <a:rPr lang="en-US" sz="2000" dirty="0" smtClean="0"/>
                <a:t> reflection in y + linear slope fit</a:t>
              </a:r>
              <a:endParaRPr lang="en-US" sz="2000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7010400" y="990600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76800" y="571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This also explains why theorists at this WS get the “panda” treatment…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752600" y="762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Azimuthally Sensitive HBT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822" t="3320" r="7421" b="2047"/>
          <a:stretch>
            <a:fillRect/>
          </a:stretch>
        </p:blipFill>
        <p:spPr bwMode="auto">
          <a:xfrm>
            <a:off x="1600200" y="838200"/>
            <a:ext cx="5562600" cy="400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05000" y="4724400"/>
            <a:ext cx="499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STAR, arXiv:1403.4972 (to appear in Phys. Rev. C)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105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STAR conclusion from BES HBT data: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76400" y="5486400"/>
            <a:ext cx="5562600" cy="990600"/>
            <a:chOff x="228600" y="5486400"/>
            <a:chExt cx="5562600" cy="990600"/>
          </a:xfrm>
        </p:grpSpPr>
        <p:sp>
          <p:nvSpPr>
            <p:cNvPr id="19" name="Rectangle 18"/>
            <p:cNvSpPr/>
            <p:nvPr/>
          </p:nvSpPr>
          <p:spPr>
            <a:xfrm>
              <a:off x="228600" y="5486400"/>
              <a:ext cx="5410200" cy="9906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5486400"/>
              <a:ext cx="5181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Spatial eccentricity </a:t>
              </a:r>
              <a:r>
                <a:rPr lang="en-US" sz="2000" i="1" dirty="0" err="1" smtClean="0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 at kin. F.O. has sensitivity to EOS, but change is smooth over BES range. </a:t>
              </a: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STAR does not confirm CERES result.</a:t>
              </a: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304800" y="5562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304800" y="60960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Box 12"/>
          <p:cNvSpPr txBox="1">
            <a:spLocks noChangeArrowheads="1"/>
          </p:cNvSpPr>
          <p:nvPr/>
        </p:nvSpPr>
        <p:spPr bwMode="auto">
          <a:xfrm>
            <a:off x="-942975" y="47164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2847-B83D-D94D-B969-3DBF77E867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57" name="WordArt 156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Another Way To Plot HBT Data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55" name="Content Placeholder 6" descr="Rout-Rside_019_logo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" t="6483" r="1073" b="1135"/>
          <a:stretch/>
        </p:blipFill>
        <p:spPr>
          <a:xfrm>
            <a:off x="228600" y="762000"/>
            <a:ext cx="7086600" cy="4114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29200"/>
            <a:ext cx="6629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Non-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monotonicity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magnified with (R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out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–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side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)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side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long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indicative of expansion/lifetime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239000" y="838200"/>
            <a:ext cx="381000" cy="4876800"/>
          </a:xfrm>
          <a:prstGeom prst="rightBrace">
            <a:avLst>
              <a:gd name="adj1" fmla="val 8333"/>
              <a:gd name="adj2" fmla="val 50332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Talks by Roy Lacey, Ron </a:t>
            </a:r>
            <a:r>
              <a:rPr lang="en-US" dirty="0" err="1" smtClean="0">
                <a:solidFill>
                  <a:srgbClr val="0000FF"/>
                </a:solidFill>
              </a:rPr>
              <a:t>Soltz</a:t>
            </a:r>
            <a:r>
              <a:rPr lang="en-US" dirty="0" smtClean="0">
                <a:solidFill>
                  <a:srgbClr val="0000FF"/>
                </a:solidFill>
              </a:rPr>
              <a:t> at QM ’14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 descr="SoltzH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077200" cy="5715000"/>
          </a:xfrm>
          <a:prstGeom prst="rect">
            <a:avLst/>
          </a:prstGeom>
        </p:spPr>
      </p:pic>
      <p:sp>
        <p:nvSpPr>
          <p:cNvPr id="5" name="WordArt 156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701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Ron </a:t>
            </a:r>
            <a:r>
              <a:rPr lang="en-US" sz="32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Soltz</a:t>
            </a:r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Explanation from QM 14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saHBT-can6.png"/>
          <p:cNvPicPr>
            <a:picLocks noChangeAspect="1"/>
          </p:cNvPicPr>
          <p:nvPr/>
        </p:nvPicPr>
        <p:blipFill>
          <a:blip r:embed="rId2" cstate="print"/>
          <a:srcRect l="1678" t="9441" r="7047" b="2448"/>
          <a:stretch>
            <a:fillRect/>
          </a:stretch>
        </p:blipFill>
        <p:spPr>
          <a:xfrm>
            <a:off x="485019" y="838200"/>
            <a:ext cx="5839581" cy="541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477000" y="1066800"/>
            <a:ext cx="2133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Re-plot of data in STAR publication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arXiv:1403.4972</a:t>
            </a:r>
          </a:p>
          <a:p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Extrapolations not needed!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6324600" y="3124200"/>
            <a:ext cx="2555240" cy="1752600"/>
            <a:chOff x="5791200" y="3581400"/>
            <a:chExt cx="2555240" cy="1752600"/>
          </a:xfrm>
        </p:grpSpPr>
        <p:sp>
          <p:nvSpPr>
            <p:cNvPr id="9" name="Rectangle 8"/>
            <p:cNvSpPr/>
            <p:nvPr/>
          </p:nvSpPr>
          <p:spPr>
            <a:xfrm>
              <a:off x="5791200" y="3581400"/>
              <a:ext cx="2514600" cy="17526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885873" y="3664857"/>
              <a:ext cx="256309" cy="221343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2182" y="3581401"/>
              <a:ext cx="22042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Interpretation   still needs model comparisons, but it’s a promising PT signature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WordArt 156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Another Way To Plot HBT Data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anHove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914400"/>
            <a:ext cx="2819399" cy="2209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WordArt 156"/>
          <p:cNvSpPr>
            <a:spLocks noChangeArrowheads="1" noChangeShapeType="1" noTextEdit="1"/>
          </p:cNvSpPr>
          <p:nvPr/>
        </p:nvSpPr>
        <p:spPr bwMode="auto">
          <a:xfrm>
            <a:off x="1752600" y="762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Van Hove’s Proposed Signature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8" name="Picture 7" descr="VanHove.png"/>
          <p:cNvPicPr>
            <a:picLocks noChangeAspect="1"/>
          </p:cNvPicPr>
          <p:nvPr/>
        </p:nvPicPr>
        <p:blipFill>
          <a:blip r:embed="rId3" cstate="print"/>
          <a:srcRect l="354" t="74700"/>
          <a:stretch>
            <a:fillRect/>
          </a:stretch>
        </p:blipFill>
        <p:spPr>
          <a:xfrm>
            <a:off x="76200" y="3429000"/>
            <a:ext cx="32766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L. Van Hove, </a:t>
            </a:r>
            <a:r>
              <a:rPr lang="en-US" dirty="0" smtClean="0">
                <a:solidFill>
                  <a:srgbClr val="0000FF"/>
                </a:solidFill>
              </a:rPr>
              <a:t>PLB </a:t>
            </a:r>
            <a:r>
              <a:rPr lang="en-US" b="1" dirty="0" smtClean="0">
                <a:solidFill>
                  <a:srgbClr val="0000FF"/>
                </a:solidFill>
              </a:rPr>
              <a:t>118</a:t>
            </a:r>
            <a:r>
              <a:rPr lang="en-US" dirty="0" smtClean="0">
                <a:solidFill>
                  <a:srgbClr val="0000FF"/>
                </a:solidFill>
              </a:rPr>
              <a:t>, 138 (1982).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048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dN</a:t>
            </a:r>
            <a:r>
              <a:rPr lang="en-US" i="1" dirty="0" smtClean="0"/>
              <a:t>/</a:t>
            </a:r>
            <a:r>
              <a:rPr lang="en-US" i="1" dirty="0" err="1" smtClean="0"/>
              <a:t>dy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914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Arial" pitchFamily="34" charset="0"/>
              </a:rPr>
              <a:t>&lt;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sz="2000" dirty="0" smtClean="0">
                <a:latin typeface="+mn-lt"/>
              </a:rPr>
              <a:t>&gt;</a:t>
            </a:r>
            <a:endParaRPr lang="en-US" dirty="0">
              <a:latin typeface="+mn-lt"/>
            </a:endParaRPr>
          </a:p>
        </p:txBody>
      </p:sp>
      <p:pic>
        <p:nvPicPr>
          <p:cNvPr id="17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4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31"/>
          <p:cNvGrpSpPr/>
          <p:nvPr/>
        </p:nvGrpSpPr>
        <p:grpSpPr>
          <a:xfrm>
            <a:off x="3048000" y="838200"/>
            <a:ext cx="5882897" cy="3353536"/>
            <a:chOff x="3048000" y="838200"/>
            <a:chExt cx="5882897" cy="3353536"/>
          </a:xfrm>
        </p:grpSpPr>
        <p:pic>
          <p:nvPicPr>
            <p:cNvPr id="4" name="Picture 3" descr="mT-vs-Root-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838200"/>
              <a:ext cx="5882897" cy="33535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58000" y="2743200"/>
              <a:ext cx="1905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00"/>
                  </a:solidFill>
                </a:rPr>
                <a:t>STAR Preliminary</a:t>
              </a:r>
              <a:endParaRPr lang="en-US" sz="1600" b="1" dirty="0">
                <a:solidFill>
                  <a:srgbClr val="00B000"/>
                </a:solidFill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14800" y="4495800"/>
            <a:ext cx="4267200" cy="762000"/>
            <a:chOff x="4800600" y="4419600"/>
            <a:chExt cx="6400800" cy="762000"/>
          </a:xfrm>
        </p:grpSpPr>
        <p:sp>
          <p:nvSpPr>
            <p:cNvPr id="20" name="Rectangle 19"/>
            <p:cNvSpPr/>
            <p:nvPr/>
          </p:nvSpPr>
          <p:spPr>
            <a:xfrm>
              <a:off x="4800600" y="4419600"/>
              <a:ext cx="6400800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4953000" y="4495800"/>
              <a:ext cx="3048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4419600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Another corroborating suggestion     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 of a 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000" dirty="0" smtClean="0">
                  <a:solidFill>
                    <a:srgbClr val="FF0000"/>
                  </a:solidFill>
                </a:rPr>
                <a:t>-Order Phase Transition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76200" y="3352800"/>
            <a:ext cx="6477000" cy="3352800"/>
            <a:chOff x="76200" y="3352800"/>
            <a:chExt cx="6477000" cy="3352800"/>
          </a:xfrm>
        </p:grpSpPr>
        <p:pic>
          <p:nvPicPr>
            <p:cNvPr id="23" name="Picture 22" descr="CaloricCurv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3352800"/>
              <a:ext cx="3276600" cy="33528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38200" y="54864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Narrow" pitchFamily="34" charset="0"/>
                </a:rPr>
                <a:t>H. </a:t>
              </a:r>
              <a:r>
                <a:rPr lang="en-US" sz="1600" dirty="0" err="1" smtClean="0">
                  <a:latin typeface="Arial Narrow" pitchFamily="34" charset="0"/>
                </a:rPr>
                <a:t>Feldmeier</a:t>
              </a:r>
              <a:r>
                <a:rPr lang="en-US" sz="1600" dirty="0" smtClean="0">
                  <a:latin typeface="Arial Narrow" pitchFamily="34" charset="0"/>
                </a:rPr>
                <a:t> &amp; J. </a:t>
              </a:r>
              <a:r>
                <a:rPr lang="en-US" sz="1600" dirty="0" err="1" smtClean="0">
                  <a:latin typeface="Arial Narrow" pitchFamily="34" charset="0"/>
                </a:rPr>
                <a:t>Schnack</a:t>
              </a:r>
              <a:r>
                <a:rPr lang="en-US" sz="1600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1600" dirty="0" smtClean="0">
                  <a:latin typeface="Arial Narrow" pitchFamily="34" charset="0"/>
                </a:rPr>
                <a:t>Rev. Mod. Phys. </a:t>
              </a:r>
              <a:r>
                <a:rPr lang="en-US" sz="1600" b="1" dirty="0" smtClean="0">
                  <a:latin typeface="Arial Narrow" pitchFamily="34" charset="0"/>
                </a:rPr>
                <a:t>72</a:t>
              </a:r>
              <a:r>
                <a:rPr lang="en-US" sz="1600" dirty="0" smtClean="0">
                  <a:latin typeface="Arial Narrow" pitchFamily="34" charset="0"/>
                </a:rPr>
                <a:t>, 655 (2000).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“Caloric curve” – evidence for nuclear liquid-vapor PT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514600" y="5029200"/>
              <a:ext cx="1219200" cy="762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 descr="mT-vs-Root-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838200"/>
            <a:ext cx="5501897" cy="3353536"/>
          </a:xfrm>
          <a:prstGeom prst="rect">
            <a:avLst/>
          </a:prstGeom>
        </p:spPr>
      </p:pic>
      <p:sp>
        <p:nvSpPr>
          <p:cNvPr id="5" name="WordArt 156"/>
          <p:cNvSpPr>
            <a:spLocks noChangeArrowheads="1" noChangeShapeType="1" noTextEdit="1"/>
          </p:cNvSpPr>
          <p:nvPr/>
        </p:nvSpPr>
        <p:spPr bwMode="auto">
          <a:xfrm>
            <a:off x="1752600" y="762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Van Hove’s Proposed Signature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17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19"/>
          <p:cNvGrpSpPr/>
          <p:nvPr/>
        </p:nvGrpSpPr>
        <p:grpSpPr>
          <a:xfrm>
            <a:off x="76200" y="838200"/>
            <a:ext cx="3429000" cy="3299604"/>
            <a:chOff x="76200" y="838200"/>
            <a:chExt cx="3429000" cy="3299604"/>
          </a:xfrm>
        </p:grpSpPr>
        <p:pic>
          <p:nvPicPr>
            <p:cNvPr id="18" name="Picture 17" descr="PHENIX_Et-new2.png"/>
            <p:cNvPicPr>
              <a:picLocks noChangeAspect="1"/>
            </p:cNvPicPr>
            <p:nvPr/>
          </p:nvPicPr>
          <p:blipFill>
            <a:blip r:embed="rId4" cstate="print"/>
            <a:srcRect l="11112" r="15269" b="5546"/>
            <a:stretch>
              <a:fillRect/>
            </a:stretch>
          </p:blipFill>
          <p:spPr>
            <a:xfrm>
              <a:off x="76200" y="838200"/>
              <a:ext cx="3429000" cy="329960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66800" y="29718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E. O’Brien,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Nucl</a:t>
              </a:r>
              <a:r>
                <a:rPr lang="en-US" sz="1600" dirty="0" smtClean="0">
                  <a:solidFill>
                    <a:srgbClr val="0000FF"/>
                  </a:solidFill>
                </a:rPr>
                <a:t>. Phys.  A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904-905</a:t>
              </a:r>
              <a:r>
                <a:rPr lang="en-US" sz="1600" dirty="0" smtClean="0">
                  <a:solidFill>
                    <a:srgbClr val="0000FF"/>
                  </a:solidFill>
                </a:rPr>
                <a:t>, 264c (2013).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10400" y="2743200"/>
            <a:ext cx="190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00"/>
                </a:solidFill>
              </a:rPr>
              <a:t>STAR Preliminary</a:t>
            </a:r>
            <a:endParaRPr lang="en-US" sz="1600" b="1" dirty="0">
              <a:solidFill>
                <a:srgbClr val="00B000"/>
              </a:solidFill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114800" y="4495800"/>
            <a:ext cx="4267200" cy="762000"/>
            <a:chOff x="4800600" y="4419600"/>
            <a:chExt cx="6400800" cy="762000"/>
          </a:xfrm>
        </p:grpSpPr>
        <p:sp>
          <p:nvSpPr>
            <p:cNvPr id="16" name="Rectangle 15"/>
            <p:cNvSpPr/>
            <p:nvPr/>
          </p:nvSpPr>
          <p:spPr>
            <a:xfrm>
              <a:off x="4800600" y="4419600"/>
              <a:ext cx="6400800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4953000" y="4495800"/>
              <a:ext cx="3048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19600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Another corroborating suggestion     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 of a 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000" dirty="0" smtClean="0">
                  <a:solidFill>
                    <a:srgbClr val="FF0000"/>
                  </a:solidFill>
                </a:rPr>
                <a:t>-Order Phase Transition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t="3030"/>
          <a:stretch>
            <a:fillRect/>
          </a:stretch>
        </p:blipFill>
        <p:spPr bwMode="auto">
          <a:xfrm>
            <a:off x="4648200" y="762000"/>
            <a:ext cx="41910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v2Part-Ant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05200"/>
            <a:ext cx="4495800" cy="2971800"/>
          </a:xfrm>
          <a:prstGeom prst="rect">
            <a:avLst/>
          </a:prstGeom>
        </p:spPr>
      </p:pic>
      <p:sp>
        <p:nvSpPr>
          <p:cNvPr id="17" name="WordArt 156"/>
          <p:cNvSpPr>
            <a:spLocks noChangeArrowheads="1" noChangeShapeType="1" noTextEdit="1"/>
          </p:cNvSpPr>
          <p:nvPr/>
        </p:nvSpPr>
        <p:spPr bwMode="auto">
          <a:xfrm>
            <a:off x="2057400" y="762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Turn-off of QGP Signatures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56388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All plots from STAR BES-II White Paper; see STAR Note 0598 or 2014 link at  www.bnl.gov/npp/pac.asp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9" name="Picture 18" descr="v2-p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762000"/>
            <a:ext cx="3886200" cy="26806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66632" y="3352800"/>
            <a:ext cx="4377368" cy="2210060"/>
            <a:chOff x="4766632" y="3352800"/>
            <a:chExt cx="4377368" cy="2210060"/>
          </a:xfrm>
        </p:grpSpPr>
        <p:pic>
          <p:nvPicPr>
            <p:cNvPr id="20" name="Picture 19" descr="Hss-Ho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6632" y="3352800"/>
              <a:ext cx="4377368" cy="1828800"/>
            </a:xfrm>
            <a:prstGeom prst="rect">
              <a:avLst/>
            </a:prstGeom>
          </p:spPr>
        </p:pic>
        <p:pic>
          <p:nvPicPr>
            <p:cNvPr id="21" name="Picture 20" descr="Hss-Hos-Xscal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1600" y="5181600"/>
              <a:ext cx="3886200" cy="381260"/>
            </a:xfrm>
            <a:prstGeom prst="rect">
              <a:avLst/>
            </a:prstGeom>
          </p:spPr>
        </p:pic>
        <p:pic>
          <p:nvPicPr>
            <p:cNvPr id="22" name="Picture 21" descr="Hss-Hos-legen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200" y="4572000"/>
              <a:ext cx="836617" cy="5079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 descr="BES-WP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4273081" cy="5728138"/>
          </a:xfrm>
          <a:prstGeom prst="rect">
            <a:avLst/>
          </a:prstGeom>
        </p:spPr>
      </p:pic>
      <p:pic>
        <p:nvPicPr>
          <p:cNvPr id="6" name="Picture 5" descr="Phenix-BES-WP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838200"/>
            <a:ext cx="3962400" cy="5651705"/>
          </a:xfrm>
          <a:prstGeom prst="rect">
            <a:avLst/>
          </a:prstGeom>
        </p:spPr>
      </p:pic>
      <p:sp>
        <p:nvSpPr>
          <p:cNvPr id="7" name="WordArt 156"/>
          <p:cNvSpPr>
            <a:spLocks noChangeArrowheads="1" noChangeShapeType="1" noTextEdit="1"/>
          </p:cNvSpPr>
          <p:nvPr/>
        </p:nvSpPr>
        <p:spPr bwMode="auto">
          <a:xfrm>
            <a:off x="1295400" y="76200"/>
            <a:ext cx="670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Plans for Beam Energy Scan II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F19526-186A-4A54-AA65-A8B3AF31D783}" type="slidenum">
              <a:rPr lang="en-US"/>
              <a:pPr/>
              <a:t>3</a:t>
            </a:fld>
            <a:endParaRPr lang="en-US"/>
          </a:p>
        </p:txBody>
      </p:sp>
      <p:sp>
        <p:nvSpPr>
          <p:cNvPr id="9222" name="WordArt 156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AGS Beam Energy Scan (E895)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76201" y="1066800"/>
            <a:ext cx="4191000" cy="3124200"/>
            <a:chOff x="152401" y="1066800"/>
            <a:chExt cx="4389967" cy="3352800"/>
          </a:xfrm>
        </p:grpSpPr>
        <p:pic>
          <p:nvPicPr>
            <p:cNvPr id="9221" name="Picture 4" descr="rischke+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1" y="1066800"/>
              <a:ext cx="4343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Box 9"/>
            <p:cNvSpPr txBox="1">
              <a:spLocks noChangeArrowheads="1"/>
            </p:cNvSpPr>
            <p:nvPr/>
          </p:nvSpPr>
          <p:spPr bwMode="auto">
            <a:xfrm>
              <a:off x="2645834" y="1475678"/>
              <a:ext cx="1896534" cy="49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 Narrow" pitchFamily="34" charset="0"/>
                </a:rPr>
                <a:t>D. H. </a:t>
              </a:r>
              <a:r>
                <a:rPr lang="en-US" sz="1200" b="1" dirty="0" err="1">
                  <a:solidFill>
                    <a:srgbClr val="FF0000"/>
                  </a:solidFill>
                  <a:latin typeface="Arial Narrow" pitchFamily="34" charset="0"/>
                </a:rPr>
                <a:t>Rischke</a:t>
              </a:r>
              <a:r>
                <a:rPr lang="en-US" sz="1200" b="1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et al</a:t>
              </a:r>
              <a:r>
                <a:rPr lang="en-US" sz="1200" b="1" dirty="0">
                  <a:solidFill>
                    <a:srgbClr val="FF0000"/>
                  </a:solidFill>
                  <a:latin typeface="Arial Narrow" pitchFamily="34" charset="0"/>
                </a:rPr>
                <a:t>., Heavy Ion Phys. 1, 309 (1995).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685800" y="4419600"/>
            <a:ext cx="3352800" cy="762000"/>
            <a:chOff x="1981200" y="5181600"/>
            <a:chExt cx="4940968" cy="762000"/>
          </a:xfrm>
        </p:grpSpPr>
        <p:sp>
          <p:nvSpPr>
            <p:cNvPr id="10" name="Rectangle 9"/>
            <p:cNvSpPr/>
            <p:nvPr/>
          </p:nvSpPr>
          <p:spPr>
            <a:xfrm>
              <a:off x="1981200" y="5181600"/>
              <a:ext cx="4914900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5181600"/>
              <a:ext cx="4940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Horst Stoecker calls this the “collapse of directed flow”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191000" y="1143000"/>
            <a:ext cx="4953000" cy="2590800"/>
            <a:chOff x="2270" y="74"/>
            <a:chExt cx="3394" cy="1728"/>
          </a:xfrm>
        </p:grpSpPr>
        <p:pic>
          <p:nvPicPr>
            <p:cNvPr id="15" name="Picture 12" descr="fig2_better"/>
            <p:cNvPicPr>
              <a:picLocks noChangeAspect="1" noChangeArrowheads="1"/>
            </p:cNvPicPr>
            <p:nvPr/>
          </p:nvPicPr>
          <p:blipFill>
            <a:blip r:embed="rId4" cstate="print"/>
            <a:srcRect l="10739" r="-658" b="54333"/>
            <a:stretch>
              <a:fillRect/>
            </a:stretch>
          </p:blipFill>
          <p:spPr bwMode="auto">
            <a:xfrm>
              <a:off x="2736" y="74"/>
              <a:ext cx="2928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840" y="1569"/>
              <a:ext cx="8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r>
                <a:rPr lang="en-US" baseline="-25000">
                  <a:solidFill>
                    <a:srgbClr val="0000FF"/>
                  </a:solidFill>
                  <a:latin typeface="Times New Roman" pitchFamily="18" charset="0"/>
                </a:rPr>
                <a:t>lab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 (</a:t>
              </a:r>
              <a:r>
                <a:rPr lang="en-US" i="1">
                  <a:solidFill>
                    <a:srgbClr val="0000FF"/>
                  </a:solidFill>
                  <a:latin typeface="Times New Roman" pitchFamily="18" charset="0"/>
                </a:rPr>
                <a:t>A 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GeV)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231" y="146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322" y="1454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768" y="146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874" y="1454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 rot="-5400000">
              <a:off x="1957" y="539"/>
              <a:ext cx="9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(GeV/c)</a:t>
              </a:r>
              <a:endParaRPr lang="en-US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592" y="137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2496" y="988"/>
              <a:ext cx="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496" y="624"/>
              <a:ext cx="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2496" y="240"/>
              <a:ext cx="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0.3</a:t>
              </a:r>
            </a:p>
          </p:txBody>
        </p:sp>
      </p:grp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4343400" y="3505200"/>
          <a:ext cx="1066800" cy="727364"/>
        </p:xfrm>
        <a:graphic>
          <a:graphicData uri="http://schemas.openxmlformats.org/presentationml/2006/ole">
            <p:oleObj spid="_x0000_s102408" name="Equation" r:id="rId5" imgW="698760" imgH="469885" progId="Equation.3">
              <p:embed/>
            </p:oleObj>
          </a:graphicData>
        </a:graphic>
      </p:graphicFrame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867400" y="3733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H. Liu </a:t>
            </a:r>
            <a:r>
              <a:rPr lang="en-US" i="1" dirty="0" smtClean="0">
                <a:solidFill>
                  <a:srgbClr val="FF0000"/>
                </a:solidFill>
              </a:rPr>
              <a:t>et al. </a:t>
            </a:r>
            <a:r>
              <a:rPr lang="en-US" dirty="0" smtClean="0">
                <a:solidFill>
                  <a:srgbClr val="FF0000"/>
                </a:solidFill>
              </a:rPr>
              <a:t>(E895), PRL </a:t>
            </a:r>
            <a:r>
              <a:rPr lang="en-US" b="1" dirty="0">
                <a:solidFill>
                  <a:srgbClr val="FF0000"/>
                </a:solidFill>
              </a:rPr>
              <a:t>84,</a:t>
            </a:r>
            <a:r>
              <a:rPr lang="en-US" dirty="0">
                <a:solidFill>
                  <a:srgbClr val="FF0000"/>
                </a:solidFill>
              </a:rPr>
              <a:t> 5488 (2000)</a:t>
            </a:r>
            <a:endParaRPr lang="en-US" dirty="0"/>
          </a:p>
        </p:txBody>
      </p:sp>
      <p:grpSp>
        <p:nvGrpSpPr>
          <p:cNvPr id="6" name="Group 27"/>
          <p:cNvGrpSpPr/>
          <p:nvPr/>
        </p:nvGrpSpPr>
        <p:grpSpPr>
          <a:xfrm>
            <a:off x="5105400" y="4495800"/>
            <a:ext cx="3352800" cy="762000"/>
            <a:chOff x="4800600" y="4419600"/>
            <a:chExt cx="3352800" cy="762000"/>
          </a:xfrm>
        </p:grpSpPr>
        <p:sp>
          <p:nvSpPr>
            <p:cNvPr id="29" name="Rectangle 28"/>
            <p:cNvSpPr/>
            <p:nvPr/>
          </p:nvSpPr>
          <p:spPr>
            <a:xfrm>
              <a:off x="4800600" y="4419600"/>
              <a:ext cx="3276600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4953000" y="4495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1600" y="4419600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 sign of predicted collapse of directed flow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36" y="838200"/>
            <a:ext cx="80307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Plans for Beam Energy Scan II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76200" y="4648200"/>
            <a:ext cx="4267200" cy="1926168"/>
            <a:chOff x="533400" y="4648200"/>
            <a:chExt cx="4267200" cy="1926168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4648200"/>
              <a:ext cx="4267200" cy="19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  <a:r>
                <a:rPr lang="en-US" sz="2000" b="1" u="sng" dirty="0" err="1" smtClean="0"/>
                <a:t>iTPC</a:t>
              </a:r>
              <a:r>
                <a:rPr lang="en-US" sz="2000" b="1" u="sng" dirty="0" smtClean="0"/>
                <a:t> upgrade:</a:t>
              </a:r>
            </a:p>
            <a:p>
              <a:pPr>
                <a:lnSpc>
                  <a:spcPts val="2300"/>
                </a:lnSpc>
              </a:pPr>
              <a:r>
                <a:rPr lang="en-US" sz="2000" dirty="0" smtClean="0"/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Replace ageing wires;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Sparse pads   </a:t>
              </a:r>
              <a:r>
                <a:rPr lang="en-US" sz="7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-1.7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1.7;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62200" y="5410200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62200" y="57150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622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3810000" y="4648200"/>
            <a:ext cx="3810000" cy="1930063"/>
            <a:chOff x="5105400" y="4648200"/>
            <a:chExt cx="3810000" cy="1930063"/>
          </a:xfrm>
        </p:grpSpPr>
        <p:sp>
          <p:nvSpPr>
            <p:cNvPr id="16" name="TextBox 15"/>
            <p:cNvSpPr txBox="1"/>
            <p:nvPr/>
          </p:nvSpPr>
          <p:spPr>
            <a:xfrm>
              <a:off x="5105400" y="4648200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EPD upgrade: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5029200"/>
              <a:ext cx="38100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Replaces ageing BBC, which wasn’t designed for BES phys.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5562600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Greatly improved Event Plane info (esp. 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000" dirty="0" smtClean="0">
                  <a:solidFill>
                    <a:srgbClr val="FF0000"/>
                  </a:solidFill>
                </a:rPr>
                <a:t>-order EP);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Better trigger &amp; b/g reduction.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67600" y="4648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Other: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4953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Hcal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err="1" smtClean="0">
                <a:solidFill>
                  <a:srgbClr val="0000FF"/>
                </a:solidFill>
              </a:rPr>
              <a:t>Endcap</a:t>
            </a:r>
            <a:r>
              <a:rPr lang="en-US" sz="2000" dirty="0" smtClean="0">
                <a:solidFill>
                  <a:srgbClr val="0000FF"/>
                </a:solidFill>
              </a:rPr>
              <a:t> TOF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WordArt 156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Improved </a:t>
            </a:r>
            <a:r>
              <a:rPr lang="en-US" sz="2800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lang="en-US" sz="2800" kern="10" baseline="-2500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 in Beam Energy Scan II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4648200" y="838200"/>
            <a:ext cx="4191000" cy="3416320"/>
            <a:chOff x="4648200" y="1066800"/>
            <a:chExt cx="4191000" cy="3416320"/>
          </a:xfrm>
        </p:grpSpPr>
        <p:sp>
          <p:nvSpPr>
            <p:cNvPr id="18" name="Rectangle 17"/>
            <p:cNvSpPr/>
            <p:nvPr/>
          </p:nvSpPr>
          <p:spPr>
            <a:xfrm>
              <a:off x="4648200" y="1066800"/>
              <a:ext cx="4114800" cy="28956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1066800"/>
              <a:ext cx="3962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Statistical errors ~ five times smaller (see opposite); will allow surprisingly strong centrality dependence of proton </a:t>
              </a:r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 to be mapped-out. </a:t>
              </a:r>
            </a:p>
            <a:p>
              <a:pPr>
                <a:spcAft>
                  <a:spcPts val="120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Similarly enhanced statistics for less abundant particles, especially 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dirty="0" smtClean="0">
                  <a:solidFill>
                    <a:srgbClr val="FF0000"/>
                  </a:solidFill>
                </a:rPr>
                <a:t> &amp; </a:t>
              </a:r>
              <a:r>
                <a:rPr lang="en-US" i="1" dirty="0" smtClean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ts val="2200"/>
                </a:lnSpc>
                <a:spcAft>
                  <a:spcPts val="1200"/>
                </a:spcAft>
              </a:pPr>
              <a:r>
                <a:rPr lang="en-US" dirty="0" err="1" smtClean="0">
                  <a:solidFill>
                    <a:srgbClr val="FF0000"/>
                  </a:solidFill>
                </a:rPr>
                <a:t>iTPC</a:t>
              </a:r>
              <a:r>
                <a:rPr lang="en-US" dirty="0" smtClean="0">
                  <a:solidFill>
                    <a:srgbClr val="FF0000"/>
                  </a:solidFill>
                </a:rPr>
                <a:t> brings broader acceptance in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 &amp; </a:t>
              </a:r>
              <a:r>
                <a:rPr lang="en-US" i="1" dirty="0" smtClean="0">
                  <a:solidFill>
                    <a:srgbClr val="FF0000"/>
                  </a:solidFill>
                </a:rPr>
                <a:t>y</a:t>
              </a:r>
              <a:r>
                <a:rPr lang="en-US" dirty="0" smtClean="0">
                  <a:solidFill>
                    <a:srgbClr val="FF0000"/>
                  </a:solidFill>
                </a:rPr>
                <a:t>  =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pitchFamily="34" charset="0"/>
                </a:rPr>
                <a:t>&gt;</a:t>
              </a:r>
              <a:r>
                <a:rPr lang="en-US" dirty="0" smtClean="0">
                  <a:solidFill>
                    <a:srgbClr val="FF0000"/>
                  </a:solidFill>
                </a:rPr>
                <a:t> explore beyond </a:t>
              </a:r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 slope near </a:t>
              </a:r>
              <a:r>
                <a:rPr lang="en-US" i="1" dirty="0" smtClean="0">
                  <a:solidFill>
                    <a:srgbClr val="FF0000"/>
                  </a:solidFill>
                </a:rPr>
                <a:t>y</a:t>
              </a:r>
              <a:r>
                <a:rPr lang="en-US" dirty="0" smtClean="0">
                  <a:solidFill>
                    <a:srgbClr val="FF0000"/>
                  </a:solidFill>
                </a:rPr>
                <a:t> = 0.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4648200" y="11430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648200" y="3124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4648200" y="2362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25" descr="v1-p-err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838200"/>
            <a:ext cx="4419601" cy="4050361"/>
          </a:xfrm>
          <a:prstGeom prst="rect">
            <a:avLst/>
          </a:prstGeom>
        </p:spPr>
      </p:pic>
      <p:pic>
        <p:nvPicPr>
          <p:cNvPr id="19" name="Picture 18" descr="v1-vs-y-proton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733800"/>
            <a:ext cx="4267200" cy="28956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4400" y="48768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 BES-II White Paper; see STAR Note 0598 or 2014 link at </a:t>
            </a:r>
          </a:p>
          <a:p>
            <a:r>
              <a:rPr lang="en-US" sz="1600" dirty="0" smtClean="0"/>
              <a:t>http://www.bnl.gov/npp/pac.asp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asHBT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 in Beam Energy Scan II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15"/>
          <p:cNvGrpSpPr/>
          <p:nvPr/>
        </p:nvGrpSpPr>
        <p:grpSpPr>
          <a:xfrm>
            <a:off x="2438400" y="914400"/>
            <a:ext cx="3886200" cy="4034998"/>
            <a:chOff x="5638800" y="914400"/>
            <a:chExt cx="3405533" cy="4034998"/>
          </a:xfrm>
        </p:grpSpPr>
        <p:pic>
          <p:nvPicPr>
            <p:cNvPr id="13" name="Picture 12" descr="TiltHBT-narrow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914400"/>
              <a:ext cx="3405533" cy="3810000"/>
            </a:xfrm>
            <a:prstGeom prst="rect">
              <a:avLst/>
            </a:prstGeom>
          </p:spPr>
        </p:pic>
        <p:pic>
          <p:nvPicPr>
            <p:cNvPr id="14" name="Picture 13" descr="TiltHBT.jpg"/>
            <p:cNvPicPr>
              <a:picLocks noChangeAspect="1"/>
            </p:cNvPicPr>
            <p:nvPr/>
          </p:nvPicPr>
          <p:blipFill>
            <a:blip r:embed="rId4" cstate="print"/>
            <a:srcRect l="47500" t="93956" r="36667"/>
            <a:stretch>
              <a:fillRect/>
            </a:stretch>
          </p:blipFill>
          <p:spPr>
            <a:xfrm>
              <a:off x="7772400" y="4724400"/>
              <a:ext cx="914400" cy="224998"/>
            </a:xfrm>
            <a:prstGeom prst="rect">
              <a:avLst/>
            </a:prstGeom>
          </p:spPr>
        </p:pic>
        <p:pic>
          <p:nvPicPr>
            <p:cNvPr id="15" name="Picture 14" descr="TiltHBT.jpg"/>
            <p:cNvPicPr>
              <a:picLocks noChangeAspect="1"/>
            </p:cNvPicPr>
            <p:nvPr/>
          </p:nvPicPr>
          <p:blipFill>
            <a:blip r:embed="rId4" cstate="print"/>
            <a:srcRect l="59167" t="4751" r="10000" b="44829"/>
            <a:stretch>
              <a:fillRect/>
            </a:stretch>
          </p:blipFill>
          <p:spPr>
            <a:xfrm>
              <a:off x="7377289" y="1143000"/>
              <a:ext cx="1614310" cy="19812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352800" y="50292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 BES-II White Paper; see STAR Note 0598 or 2014 link at </a:t>
            </a:r>
          </a:p>
          <a:p>
            <a:r>
              <a:rPr lang="en-US" sz="1400" dirty="0" smtClean="0"/>
              <a:t>http://www.bnl.gov/npp/pac.asp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7C6C6-3B13-442B-BF1F-3D2FE02D04FC}" type="slidenum">
              <a:rPr lang="en-US"/>
              <a:pPr/>
              <a:t>33</a:t>
            </a:fld>
            <a:endParaRPr lang="en-US"/>
          </a:p>
        </p:txBody>
      </p:sp>
      <p:sp>
        <p:nvSpPr>
          <p:cNvPr id="10244" name="WordArt 156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Summary &amp; </a:t>
            </a:r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Conclusions: I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18"/>
          <p:cNvGrpSpPr/>
          <p:nvPr/>
        </p:nvGrpSpPr>
        <p:grpSpPr>
          <a:xfrm>
            <a:off x="304800" y="762000"/>
            <a:ext cx="8839200" cy="6270947"/>
            <a:chOff x="304800" y="762000"/>
            <a:chExt cx="8839200" cy="6270947"/>
          </a:xfrm>
        </p:grpSpPr>
        <p:sp>
          <p:nvSpPr>
            <p:cNvPr id="10245" name="TextBox 9"/>
            <p:cNvSpPr txBox="1">
              <a:spLocks noChangeArrowheads="1"/>
            </p:cNvSpPr>
            <p:nvPr/>
          </p:nvSpPr>
          <p:spPr bwMode="auto">
            <a:xfrm>
              <a:off x="533400" y="762000"/>
              <a:ext cx="8610600" cy="627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300"/>
                </a:spcAft>
              </a:pPr>
              <a:r>
                <a:rPr lang="en-US" altLang="ja-JP" sz="2200" b="1" dirty="0" smtClean="0"/>
                <a:t>This talk focused on a subset of Beam Energy Scan topics. </a:t>
              </a:r>
            </a:p>
            <a:p>
              <a:pPr>
                <a:spcAft>
                  <a:spcPts val="1300"/>
                </a:spcAft>
              </a:pPr>
              <a:r>
                <a:rPr lang="en-US" altLang="ja-JP" sz="2200" b="1" dirty="0" smtClean="0"/>
                <a:t>Proton &amp; net-proton </a:t>
              </a:r>
              <a:r>
                <a:rPr lang="en-US" altLang="ja-JP" sz="2200" b="1" i="1" dirty="0" smtClean="0"/>
                <a:t>dv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/</a:t>
              </a:r>
              <a:r>
                <a:rPr lang="en-US" altLang="ja-JP" sz="2200" b="1" i="1" dirty="0" err="1" smtClean="0"/>
                <a:t>dy</a:t>
              </a:r>
              <a:r>
                <a:rPr lang="en-US" altLang="ja-JP" sz="2200" b="1" dirty="0" smtClean="0"/>
                <a:t> both show a prominent minimum that is not explained even qualitatively by hadronic transport models.  The net protons show a double sign-change.</a:t>
              </a:r>
            </a:p>
            <a:p>
              <a:pPr>
                <a:spcAft>
                  <a:spcPts val="1300"/>
                </a:spcAft>
              </a:pPr>
              <a:r>
                <a:rPr lang="en-US" altLang="ja-JP" sz="2200" b="1" dirty="0" smtClean="0"/>
                <a:t>Three-fluid hydro with 1</a:t>
              </a:r>
              <a:r>
                <a:rPr lang="en-US" altLang="ja-JP" sz="2200" b="1" baseline="30000" dirty="0" smtClean="0"/>
                <a:t>st</a:t>
              </a:r>
              <a:r>
                <a:rPr lang="en-US" altLang="ja-JP" sz="2200" b="1" dirty="0" smtClean="0"/>
                <a:t>-order PT (2005 &amp; earlier) resembles data qualitatively, but predicted minimum is at a lower energy.</a:t>
              </a:r>
            </a:p>
            <a:p>
              <a:pPr>
                <a:lnSpc>
                  <a:spcPts val="2500"/>
                </a:lnSpc>
                <a:spcAft>
                  <a:spcPts val="1100"/>
                </a:spcAft>
              </a:pPr>
              <a:r>
                <a:rPr lang="en-US" altLang="ja-JP" sz="2200" b="1" dirty="0" smtClean="0"/>
                <a:t>Latest Frankfurt Hydro model calculations corroborate earlier double sign-change, but more realistic Hybrid model options don’t show it. Latest predictions all yield much bigger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 than data.</a:t>
              </a:r>
            </a:p>
            <a:p>
              <a:pPr>
                <a:lnSpc>
                  <a:spcPts val="2500"/>
                </a:lnSpc>
                <a:spcAft>
                  <a:spcPts val="1100"/>
                </a:spcAft>
              </a:pPr>
              <a:r>
                <a:rPr lang="en-US" altLang="ja-JP" sz="2200" b="1" dirty="0" smtClean="0"/>
                <a:t>PHSD/PSD model shows no minimum in proton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(</a:t>
              </a:r>
              <a:r>
                <a:rPr lang="fr-FR" sz="2200" dirty="0" smtClean="0"/>
                <a:t>√</a:t>
              </a:r>
              <a:r>
                <a:rPr lang="fr-FR" sz="2200" b="1" i="1" dirty="0" err="1" smtClean="0"/>
                <a:t>s</a:t>
              </a:r>
              <a:r>
                <a:rPr lang="fr-FR" sz="2200" b="1" baseline="-25000" dirty="0" err="1" smtClean="0"/>
                <a:t>NN</a:t>
              </a:r>
              <a:r>
                <a:rPr lang="en-US" altLang="ja-JP" sz="2200" b="1" dirty="0" smtClean="0"/>
                <a:t>). Authors argue that STAR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(</a:t>
              </a:r>
              <a:r>
                <a:rPr lang="fr-FR" sz="2200" dirty="0" smtClean="0"/>
                <a:t>√</a:t>
              </a:r>
              <a:r>
                <a:rPr lang="fr-FR" sz="2200" b="1" i="1" dirty="0" err="1" smtClean="0"/>
                <a:t>s</a:t>
              </a:r>
              <a:r>
                <a:rPr lang="fr-FR" sz="2200" b="1" baseline="-25000" dirty="0" err="1" smtClean="0"/>
                <a:t>NN</a:t>
              </a:r>
              <a:r>
                <a:rPr lang="en-US" altLang="ja-JP" sz="2200" b="1" dirty="0" smtClean="0"/>
                <a:t>) favors crossover PT.</a:t>
              </a:r>
            </a:p>
            <a:p>
              <a:pPr>
                <a:lnSpc>
                  <a:spcPts val="2500"/>
                </a:lnSpc>
                <a:spcAft>
                  <a:spcPts val="1100"/>
                </a:spcAft>
              </a:pPr>
              <a:r>
                <a:rPr lang="en-US" altLang="ja-JP" sz="2200" b="1" i="1" dirty="0" smtClean="0"/>
                <a:t>K</a:t>
              </a:r>
              <a:r>
                <a:rPr lang="en-US" altLang="ja-JP" sz="2400" b="1" i="1" baseline="30000" dirty="0" smtClean="0"/>
                <a:t>+</a:t>
              </a:r>
              <a:r>
                <a:rPr lang="en-US" altLang="ja-JP" sz="2200" b="1" i="1" dirty="0" smtClean="0"/>
                <a:t> </a:t>
              </a:r>
              <a:r>
                <a:rPr lang="en-US" altLang="ja-JP" sz="2200" b="1" dirty="0" smtClean="0"/>
                <a:t>and</a:t>
              </a:r>
              <a:r>
                <a:rPr lang="en-US" altLang="ja-JP" sz="2200" b="1" i="1" dirty="0" smtClean="0"/>
                <a:t> K</a:t>
              </a:r>
              <a:r>
                <a:rPr lang="en-US" altLang="ja-JP" sz="1600" b="1" i="1" baseline="30000" dirty="0" smtClean="0"/>
                <a:t> </a:t>
              </a:r>
              <a:r>
                <a:rPr lang="en-US" sz="2800" b="1" baseline="30000" dirty="0" smtClean="0"/>
                <a:t>–</a:t>
              </a:r>
              <a:r>
                <a:rPr lang="en-US" altLang="ja-JP" sz="2200" b="1" dirty="0" smtClean="0"/>
                <a:t>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(</a:t>
              </a:r>
              <a:r>
                <a:rPr lang="fr-FR" sz="2200" dirty="0" smtClean="0"/>
                <a:t>√</a:t>
              </a:r>
              <a:r>
                <a:rPr lang="fr-FR" sz="2200" b="1" i="1" dirty="0" err="1" smtClean="0"/>
                <a:t>s</a:t>
              </a:r>
              <a:r>
                <a:rPr lang="fr-FR" sz="2200" b="1" baseline="-25000" dirty="0" err="1" smtClean="0"/>
                <a:t>NN</a:t>
              </a:r>
              <a:r>
                <a:rPr lang="en-US" altLang="ja-JP" sz="2200" b="1" dirty="0" smtClean="0"/>
                <a:t>) measurements from STAR BES-I have reasonable statistics &amp; are close to being ready, and will be followed by </a:t>
              </a:r>
              <a:r>
                <a:rPr lang="en-US" altLang="ja-JP" sz="2200" b="1" dirty="0" smtClean="0">
                  <a:latin typeface="Symbol" pitchFamily="18" charset="2"/>
                </a:rPr>
                <a:t>L</a:t>
              </a:r>
              <a:r>
                <a:rPr lang="en-US" altLang="ja-JP" sz="2200" b="1" dirty="0" smtClean="0"/>
                <a:t>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(</a:t>
              </a:r>
              <a:r>
                <a:rPr lang="fr-FR" sz="2200" dirty="0" smtClean="0"/>
                <a:t>√</a:t>
              </a:r>
              <a:r>
                <a:rPr lang="fr-FR" sz="2200" b="1" i="1" dirty="0" err="1" smtClean="0"/>
                <a:t>s</a:t>
              </a:r>
              <a:r>
                <a:rPr lang="fr-FR" sz="2200" b="1" baseline="-25000" dirty="0" err="1" smtClean="0"/>
                <a:t>NN</a:t>
              </a:r>
              <a:r>
                <a:rPr lang="en-US" altLang="ja-JP" sz="2200" b="1" dirty="0" smtClean="0"/>
                <a:t>). </a:t>
              </a:r>
            </a:p>
            <a:p>
              <a:pPr>
                <a:spcAft>
                  <a:spcPts val="1200"/>
                </a:spcAft>
              </a:pPr>
              <a:r>
                <a:rPr lang="en-US" altLang="ja-JP" sz="2200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04800" y="8382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04800" y="1371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304800" y="2514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304800" y="33528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04800" y="4800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304800" y="5562600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7C6C6-3B13-442B-BF1F-3D2FE02D04FC}" type="slidenum">
              <a:rPr lang="en-US"/>
              <a:pPr/>
              <a:t>34</a:t>
            </a:fld>
            <a:endParaRPr lang="en-US"/>
          </a:p>
        </p:txBody>
      </p:sp>
      <p:sp>
        <p:nvSpPr>
          <p:cNvPr id="10244" name="WordArt 156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Summary </a:t>
            </a:r>
            <a:r>
              <a:rPr lang="en-US" sz="3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&amp; </a:t>
            </a:r>
            <a:r>
              <a:rPr lang="en-US" sz="3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ea typeface="+mn-lt"/>
                <a:cs typeface="+mn-lt"/>
              </a:rPr>
              <a:t>Conclusions: II</a:t>
            </a:r>
            <a:endParaRPr lang="en-US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81000" y="990600"/>
            <a:ext cx="8153400" cy="4439677"/>
            <a:chOff x="381000" y="990600"/>
            <a:chExt cx="8153400" cy="4342130"/>
          </a:xfrm>
        </p:grpSpPr>
        <p:sp>
          <p:nvSpPr>
            <p:cNvPr id="10245" name="TextBox 9"/>
            <p:cNvSpPr txBox="1">
              <a:spLocks noChangeArrowheads="1"/>
            </p:cNvSpPr>
            <p:nvPr/>
          </p:nvSpPr>
          <p:spPr bwMode="auto">
            <a:xfrm>
              <a:off x="685800" y="990600"/>
              <a:ext cx="7848600" cy="434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40"/>
                </a:lnSpc>
                <a:spcAft>
                  <a:spcPts val="900"/>
                </a:spcAft>
              </a:pPr>
              <a:r>
                <a:rPr lang="en-US" altLang="ja-JP" sz="2200" b="1" dirty="0" smtClean="0"/>
                <a:t>STAR </a:t>
              </a:r>
              <a:r>
                <a:rPr lang="en-US" altLang="ja-JP" sz="2200" b="1" dirty="0" err="1" smtClean="0"/>
                <a:t>asHBT</a:t>
              </a:r>
              <a:r>
                <a:rPr lang="en-US" altLang="ja-JP" sz="2200" b="1" dirty="0" smtClean="0"/>
                <a:t> measurements inconsistent with CERES dip in </a:t>
              </a:r>
              <a:r>
                <a:rPr lang="en-US" altLang="ja-JP" sz="2400" b="1" i="1" dirty="0" err="1" smtClean="0">
                  <a:latin typeface="Symbol" pitchFamily="18" charset="2"/>
                </a:rPr>
                <a:t>e</a:t>
              </a:r>
              <a:r>
                <a:rPr lang="en-US" altLang="ja-JP" sz="2200" b="1" baseline="-25000" dirty="0" err="1" smtClean="0"/>
                <a:t>F</a:t>
              </a:r>
              <a:r>
                <a:rPr lang="en-US" altLang="ja-JP" sz="2200" b="1" baseline="-25000" dirty="0" smtClean="0"/>
                <a:t> </a:t>
              </a:r>
              <a:r>
                <a:rPr lang="en-US" altLang="ja-JP" sz="2200" b="1" dirty="0" smtClean="0"/>
                <a:t>but </a:t>
              </a:r>
              <a:r>
                <a:rPr lang="en-US" altLang="ja-JP" sz="2200" b="1" i="1" dirty="0" smtClean="0"/>
                <a:t>R</a:t>
              </a:r>
              <a:r>
                <a:rPr lang="en-US" altLang="ja-JP" sz="2400" b="1" baseline="-25000" dirty="0" smtClean="0"/>
                <a:t>o</a:t>
              </a:r>
              <a:r>
                <a:rPr lang="en-US" altLang="ja-JP" sz="2400" b="1" baseline="30000" dirty="0" smtClean="0"/>
                <a:t>2</a:t>
              </a:r>
              <a:r>
                <a:rPr lang="en-US" altLang="ja-JP" sz="2200" b="1" dirty="0" smtClean="0"/>
                <a:t> – </a:t>
              </a:r>
              <a:r>
                <a:rPr lang="en-US" altLang="ja-JP" sz="2200" b="1" i="1" dirty="0" smtClean="0"/>
                <a:t>R</a:t>
              </a:r>
              <a:r>
                <a:rPr lang="en-US" altLang="ja-JP" sz="2400" b="1" baseline="-25000" dirty="0" smtClean="0"/>
                <a:t>s</a:t>
              </a:r>
              <a:r>
                <a:rPr lang="en-US" altLang="ja-JP" sz="2400" b="1" baseline="30000" dirty="0" smtClean="0"/>
                <a:t>2</a:t>
              </a:r>
              <a:r>
                <a:rPr lang="en-US" altLang="ja-JP" sz="2200" b="1" dirty="0" smtClean="0"/>
                <a:t> and </a:t>
              </a:r>
              <a:r>
                <a:rPr lang="en-US" altLang="ja-JP" sz="2200" b="1" i="1" dirty="0" smtClean="0"/>
                <a:t>R</a:t>
              </a:r>
              <a:r>
                <a:rPr lang="en-US" altLang="ja-JP" sz="2400" b="1" baseline="-25000" dirty="0" smtClean="0"/>
                <a:t>o</a:t>
              </a:r>
              <a:r>
                <a:rPr lang="en-US" altLang="ja-JP" sz="2200" b="1" dirty="0" smtClean="0"/>
                <a:t>/</a:t>
              </a:r>
              <a:r>
                <a:rPr lang="en-US" altLang="ja-JP" sz="2200" b="1" i="1" dirty="0" smtClean="0"/>
                <a:t>R</a:t>
              </a:r>
              <a:r>
                <a:rPr lang="en-US" altLang="ja-JP" sz="2400" b="1" baseline="-25000" dirty="0" smtClean="0"/>
                <a:t>s</a:t>
              </a:r>
              <a:r>
                <a:rPr lang="en-US" altLang="ja-JP" sz="2200" b="1" dirty="0" smtClean="0"/>
                <a:t> show a peak near 20 GeV that, if not reproduced by hadronic models, would imply extra duration of </a:t>
              </a:r>
              <a:r>
                <a:rPr lang="en-US" altLang="ja-JP" sz="2200" b="1" dirty="0" err="1" smtClean="0"/>
                <a:t>pion</a:t>
              </a:r>
              <a:r>
                <a:rPr lang="en-US" altLang="ja-JP" sz="2200" b="1" dirty="0" smtClean="0"/>
                <a:t> emission at energies near the peak. </a:t>
              </a:r>
              <a:endParaRPr lang="en-US" altLang="ja-JP" sz="2200" b="1" baseline="-25000" dirty="0" smtClean="0"/>
            </a:p>
            <a:p>
              <a:pPr>
                <a:lnSpc>
                  <a:spcPts val="2640"/>
                </a:lnSpc>
                <a:spcAft>
                  <a:spcPts val="900"/>
                </a:spcAft>
              </a:pPr>
              <a:r>
                <a:rPr lang="en-US" altLang="ja-JP" sz="2200" b="1" dirty="0" smtClean="0"/>
                <a:t>Preliminary study suggests strong centrality dependence of proton and net-proton </a:t>
              </a:r>
              <a:r>
                <a:rPr lang="en-US" altLang="ja-JP" sz="2200" b="1" i="1" dirty="0" smtClean="0"/>
                <a:t>v</a:t>
              </a:r>
              <a:r>
                <a:rPr lang="en-US" altLang="ja-JP" sz="2200" b="1" baseline="-25000" dirty="0" smtClean="0"/>
                <a:t>1</a:t>
              </a:r>
              <a:r>
                <a:rPr lang="en-US" altLang="ja-JP" sz="2200" b="1" dirty="0" smtClean="0"/>
                <a:t>(</a:t>
              </a:r>
              <a:r>
                <a:rPr lang="fr-FR" sz="2200" dirty="0" smtClean="0"/>
                <a:t>√</a:t>
              </a:r>
              <a:r>
                <a:rPr lang="fr-FR" sz="2200" b="1" i="1" dirty="0" err="1" smtClean="0"/>
                <a:t>s</a:t>
              </a:r>
              <a:r>
                <a:rPr lang="fr-FR" sz="2200" b="1" baseline="-25000" dirty="0" err="1" smtClean="0"/>
                <a:t>NN</a:t>
              </a:r>
              <a:r>
                <a:rPr lang="en-US" altLang="ja-JP" sz="2200" b="1" dirty="0" smtClean="0"/>
                <a:t>), but BES-II statistics and </a:t>
              </a:r>
              <a:r>
                <a:rPr lang="en-US" altLang="ja-JP" sz="2200" b="1" dirty="0" err="1" smtClean="0"/>
                <a:t>iTPC</a:t>
              </a:r>
              <a:r>
                <a:rPr lang="en-US" altLang="ja-JP" sz="2200" b="1" dirty="0" smtClean="0"/>
                <a:t> + EPD upgrades are needed.  </a:t>
              </a:r>
            </a:p>
            <a:p>
              <a:pPr>
                <a:lnSpc>
                  <a:spcPts val="2640"/>
                </a:lnSpc>
                <a:spcAft>
                  <a:spcPts val="900"/>
                </a:spcAft>
              </a:pPr>
              <a:r>
                <a:rPr lang="en-US" altLang="ja-JP" sz="2200" b="1" dirty="0" smtClean="0"/>
                <a:t>BES-II statistics and upgrades are also vital for detailed studies of flow and other signatures for several less-abundant particle species.</a:t>
              </a:r>
            </a:p>
            <a:p>
              <a:pPr>
                <a:lnSpc>
                  <a:spcPts val="2640"/>
                </a:lnSpc>
                <a:spcAft>
                  <a:spcPts val="600"/>
                </a:spcAft>
              </a:pPr>
              <a:r>
                <a:rPr lang="en-US" altLang="ja-JP" sz="2200" b="1" dirty="0" smtClean="0"/>
                <a:t>Theory comparisons and interpretation badly needed for both published and forthcoming BES measurements. 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81000" y="1065126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81000" y="2481115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381000" y="3599002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381000" y="4642363"/>
              <a:ext cx="228600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7" y="-82299"/>
            <a:ext cx="9226377" cy="69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52626" y="2093740"/>
            <a:ext cx="905526" cy="32981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 err="1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upVPD</a:t>
            </a:r>
            <a:endParaRPr lang="en-US" sz="1600" b="1" dirty="0">
              <a:solidFill>
                <a:srgbClr val="00B8FF"/>
              </a:solidFill>
              <a:latin typeface="Book Antiqua" pitchFamily="18"/>
              <a:ea typeface="SimSun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606" y="757678"/>
            <a:ext cx="1160563" cy="3321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Magnet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8932" y="1045400"/>
            <a:ext cx="703391" cy="3321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TOF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519" y="881128"/>
            <a:ext cx="957447" cy="3321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BEMC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3501" y="1821694"/>
            <a:ext cx="703391" cy="3321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BBC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429" y="1005883"/>
            <a:ext cx="703391" cy="3321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US" sz="16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TPC</a:t>
            </a:r>
          </a:p>
        </p:txBody>
      </p:sp>
      <p:sp>
        <p:nvSpPr>
          <p:cNvPr id="11" name="Straight Connector 10"/>
          <p:cNvSpPr/>
          <p:nvPr/>
        </p:nvSpPr>
        <p:spPr>
          <a:xfrm flipH="1">
            <a:off x="6857248" y="2140768"/>
            <a:ext cx="340266" cy="733511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6281212" y="2403016"/>
            <a:ext cx="196257" cy="720448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4907410" y="1303076"/>
            <a:ext cx="1439439" cy="1243964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4841774" y="1066955"/>
            <a:ext cx="536524" cy="812217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3166566" y="1224369"/>
            <a:ext cx="1177871" cy="962447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2250591" y="1342266"/>
            <a:ext cx="1975961" cy="1217838"/>
          </a:xfrm>
          <a:prstGeom prst="line">
            <a:avLst/>
          </a:prstGeom>
          <a:noFill/>
          <a:ln w="18360">
            <a:solidFill>
              <a:srgbClr val="00B8FF"/>
            </a:solidFill>
            <a:prstDash val="solid"/>
            <a:tailEnd type="arrow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646" y="12737"/>
            <a:ext cx="7978952" cy="59264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3600"/>
            </a:pP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The</a:t>
            </a:r>
            <a:r>
              <a:rPr lang="en-US" sz="3300" b="1" dirty="0">
                <a:latin typeface="Book Antiqua" pitchFamily="18"/>
                <a:ea typeface="SimSun" pitchFamily="2"/>
                <a:cs typeface="Tahoma" pitchFamily="2"/>
              </a:rPr>
              <a:t> </a:t>
            </a:r>
            <a:r>
              <a:rPr lang="en-US" sz="33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S</a:t>
            </a: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olenoid</a:t>
            </a:r>
            <a:r>
              <a:rPr lang="en-US" sz="3300" b="1" dirty="0">
                <a:latin typeface="Book Antiqua" pitchFamily="18"/>
                <a:ea typeface="SimSun" pitchFamily="2"/>
                <a:cs typeface="Tahoma" pitchFamily="2"/>
              </a:rPr>
              <a:t> </a:t>
            </a:r>
            <a:r>
              <a:rPr lang="en-US" sz="33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T</a:t>
            </a: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racker</a:t>
            </a:r>
            <a:r>
              <a:rPr lang="en-US" sz="3300" b="1" dirty="0">
                <a:latin typeface="Book Antiqua" pitchFamily="18"/>
                <a:ea typeface="SimSun" pitchFamily="2"/>
                <a:cs typeface="Tahoma" pitchFamily="2"/>
              </a:rPr>
              <a:t> </a:t>
            </a:r>
            <a:r>
              <a:rPr lang="en-US" sz="33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A</a:t>
            </a: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t</a:t>
            </a:r>
            <a:r>
              <a:rPr lang="en-US" sz="3300" b="1" dirty="0">
                <a:latin typeface="Book Antiqua" pitchFamily="18"/>
                <a:ea typeface="SimSun" pitchFamily="2"/>
                <a:cs typeface="Tahoma" pitchFamily="2"/>
              </a:rPr>
              <a:t> </a:t>
            </a:r>
            <a:r>
              <a:rPr lang="en-US" sz="33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R</a:t>
            </a: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HIC (</a:t>
            </a:r>
            <a:r>
              <a:rPr lang="en-US" sz="3300" b="1" dirty="0">
                <a:solidFill>
                  <a:srgbClr val="00B8FF"/>
                </a:solidFill>
                <a:latin typeface="Book Antiqua" pitchFamily="18"/>
                <a:ea typeface="SimSun" pitchFamily="2"/>
                <a:cs typeface="Tahoma" pitchFamily="2"/>
              </a:rPr>
              <a:t>STAR</a:t>
            </a:r>
            <a:r>
              <a:rPr lang="en-US" sz="3300" b="1" dirty="0">
                <a:solidFill>
                  <a:srgbClr val="FFFFFF"/>
                </a:solidFill>
                <a:latin typeface="Book Antiqua" pitchFamily="18"/>
                <a:ea typeface="SimSun" pitchFamily="2"/>
                <a:cs typeface="Tahoma" pitchFamily="2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5807862"/>
            <a:ext cx="3312038" cy="1050138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1 &lt; </a:t>
            </a: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Arial" pitchFamily="34"/>
                <a:cs typeface="Arial" pitchFamily="34"/>
              </a:rPr>
              <a:t>η </a:t>
            </a: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&lt; 1  &amp;  2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ea typeface="SimSun" pitchFamily="2"/>
                <a:cs typeface="Tahoma" pitchFamily="2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 in azimuth</a:t>
            </a:r>
            <a:endParaRPr lang="en-US" sz="2000" dirty="0">
              <a:solidFill>
                <a:srgbClr val="000000"/>
              </a:solidFill>
              <a:latin typeface="Book Antiqua" pitchFamily="18"/>
              <a:ea typeface="SimSun" pitchFamily="2"/>
              <a:cs typeface="Tahoma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Uniform </a:t>
            </a:r>
            <a:r>
              <a:rPr lang="en-US" sz="2000" dirty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acceptance </a:t>
            </a:r>
            <a:r>
              <a:rPr lang="en-US" sz="2000" dirty="0" err="1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vs</a:t>
            </a: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 </a:t>
            </a:r>
            <a:r>
              <a:rPr lang="fr-FR" sz="2000" dirty="0" smtClean="0"/>
              <a:t>√</a:t>
            </a:r>
            <a:r>
              <a:rPr lang="fr-FR" sz="2000" i="1" dirty="0" smtClean="0"/>
              <a:t>s</a:t>
            </a:r>
            <a:r>
              <a:rPr lang="fr-FR" sz="2000" baseline="-25000" dirty="0" smtClean="0"/>
              <a:t>NN</a:t>
            </a: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    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000" dirty="0" smtClean="0">
                <a:solidFill>
                  <a:srgbClr val="000000"/>
                </a:solidFill>
                <a:latin typeface="Book Antiqua" pitchFamily="18"/>
                <a:ea typeface="SimSun" pitchFamily="2"/>
                <a:cs typeface="Tahoma" pitchFamily="2"/>
              </a:rPr>
              <a:t>     Excellent particle ID</a:t>
            </a:r>
            <a:endParaRPr lang="en-US" sz="2000" dirty="0">
              <a:solidFill>
                <a:srgbClr val="000000"/>
              </a:solidFill>
              <a:latin typeface="Book Antiqua" pitchFamily="18"/>
              <a:ea typeface="SimSun" pitchFamily="2"/>
              <a:cs typeface="Tahoma" pitchFamily="2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6797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WS on Beam Energy Scan II, 27-Sep-2014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A5231-5721-43B7-8631-A8EC2EA8CFED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2053" name="Slide Number Placeholder 4"/>
          <p:cNvSpPr txBox="1">
            <a:spLocks noGrp="1"/>
          </p:cNvSpPr>
          <p:nvPr/>
        </p:nvSpPr>
        <p:spPr bwMode="auto">
          <a:xfrm>
            <a:off x="68580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altLang="zh-CN" sz="1400" dirty="0">
              <a:solidFill>
                <a:srgbClr val="0066FF"/>
              </a:solidFill>
              <a:ea typeface="SimSun" pitchFamily="2" charset="-122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124200" y="2286000"/>
          <a:ext cx="6019800" cy="4043363"/>
        </p:xfrm>
        <a:graphic>
          <a:graphicData uri="http://schemas.openxmlformats.org/presentationml/2006/ole">
            <p:oleObj spid="_x0000_s103432" name="Bitmap Image" r:id="rId4" imgW="5630061" imgH="3780952" progId="PBrush">
              <p:embed/>
            </p:oleObj>
          </a:graphicData>
        </a:graphic>
      </p:graphicFrame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76200" y="2438400"/>
            <a:ext cx="3200400" cy="1015663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itchFamily="18" charset="0"/>
                <a:ea typeface="SimSun" pitchFamily="2" charset="-122"/>
              </a:rPr>
              <a:t>SMD is 8 horizontal slats &amp; 7 vertical slats located at 1/3 of the depth of the ZDC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304800" y="914400"/>
            <a:ext cx="8534400" cy="1131079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Measures 1</a:t>
            </a:r>
            <a:r>
              <a:rPr lang="en-US" altLang="zh-CN" sz="2400" b="1" baseline="30000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st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-order Event Plane </a:t>
            </a:r>
            <a:r>
              <a:rPr lang="en-US" altLang="zh-CN" sz="2400" b="1" dirty="0" smtClean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direction at 62 GeV &amp; up;</a:t>
            </a:r>
          </a:p>
          <a:p>
            <a:pPr>
              <a:lnSpc>
                <a:spcPct val="75000"/>
              </a:lnSpc>
            </a:pPr>
            <a:r>
              <a:rPr lang="en-US" altLang="zh-CN" sz="2400" b="1" dirty="0" smtClean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resolution not </a:t>
            </a:r>
            <a:r>
              <a:rPr lang="en-US" altLang="zh-CN" sz="2400" b="1" dirty="0" smtClean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so 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good </a:t>
            </a:r>
            <a:r>
              <a:rPr lang="en-US" altLang="zh-CN" sz="2400" b="1" dirty="0" smtClean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as TPC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, but </a:t>
            </a:r>
            <a:r>
              <a:rPr lang="en-US" altLang="zh-CN" sz="2400" b="1" dirty="0" smtClean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still good enough.</a:t>
            </a:r>
            <a:endParaRPr lang="en-US" altLang="zh-CN" sz="2400" b="1" dirty="0">
              <a:solidFill>
                <a:srgbClr val="0066FF"/>
              </a:solidFill>
              <a:ea typeface="SimSun" pitchFamily="2" charset="-122"/>
              <a:cs typeface="Arial" pitchFamily="34" charset="0"/>
            </a:endParaRPr>
          </a:p>
          <a:p>
            <a:pPr>
              <a:lnSpc>
                <a:spcPct val="75000"/>
              </a:lnSpc>
            </a:pPr>
            <a:r>
              <a:rPr lang="en-US" altLang="zh-CN" b="1" dirty="0">
                <a:solidFill>
                  <a:srgbClr val="0066FF"/>
                </a:solidFill>
                <a:latin typeface="Comic Sans MS" pitchFamily="66" charset="0"/>
                <a:ea typeface="SimSun" pitchFamily="2" charset="-122"/>
              </a:rPr>
              <a:t>  </a:t>
            </a:r>
          </a:p>
          <a:p>
            <a:pPr>
              <a:lnSpc>
                <a:spcPct val="75000"/>
              </a:lnSpc>
            </a:pPr>
            <a:r>
              <a:rPr lang="en-US" altLang="zh-CN" b="1" dirty="0">
                <a:solidFill>
                  <a:srgbClr val="0066FF"/>
                </a:solidFill>
                <a:latin typeface="Comic Sans MS" pitchFamily="66" charset="0"/>
                <a:ea typeface="SimSun" pitchFamily="2" charset="-122"/>
              </a:rPr>
              <a:t>  </a:t>
            </a:r>
            <a:r>
              <a:rPr lang="en-US" altLang="zh-CN" sz="2400" b="1" dirty="0">
                <a:solidFill>
                  <a:srgbClr val="0066FF"/>
                </a:solidFill>
                <a:ea typeface="SimSun" pitchFamily="2" charset="-122"/>
                <a:cs typeface="Arial" pitchFamily="34" charset="0"/>
              </a:rPr>
              <a:t>Minimal, if any, non-flow effects</a:t>
            </a:r>
            <a:endParaRPr lang="en-US" altLang="zh-CN" b="1" dirty="0">
              <a:solidFill>
                <a:srgbClr val="0066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5052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ZDC side view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1752600" y="37338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Scintillator slats of</a:t>
            </a:r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Shower Max Detector</a:t>
            </a:r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>
            <a:off x="4038600" y="4419600"/>
            <a:ext cx="609600" cy="1143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4038600" y="4267200"/>
            <a:ext cx="7620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533400" y="4191000"/>
            <a:ext cx="1219200" cy="19812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533400" y="4572000"/>
            <a:ext cx="1219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Transverse plane of ZDC</a:t>
            </a:r>
          </a:p>
        </p:txBody>
      </p:sp>
      <p:sp>
        <p:nvSpPr>
          <p:cNvPr id="442380" name="Rectangle 12"/>
          <p:cNvSpPr>
            <a:spLocks noChangeArrowheads="1"/>
          </p:cNvSpPr>
          <p:nvPr/>
        </p:nvSpPr>
        <p:spPr bwMode="auto">
          <a:xfrm>
            <a:off x="609600" y="4267200"/>
            <a:ext cx="1066800" cy="1828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609600" y="4267200"/>
            <a:ext cx="1066800" cy="1828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0" y="4267200"/>
            <a:ext cx="762000" cy="1828800"/>
            <a:chOff x="480" y="2928"/>
            <a:chExt cx="480" cy="1152"/>
          </a:xfrm>
        </p:grpSpPr>
        <p:sp>
          <p:nvSpPr>
            <p:cNvPr id="2080" name="Line 15"/>
            <p:cNvSpPr>
              <a:spLocks noChangeShapeType="1"/>
            </p:cNvSpPr>
            <p:nvPr/>
          </p:nvSpPr>
          <p:spPr bwMode="auto">
            <a:xfrm>
              <a:off x="480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81" name="Line 16"/>
            <p:cNvSpPr>
              <a:spLocks noChangeShapeType="1"/>
            </p:cNvSpPr>
            <p:nvPr/>
          </p:nvSpPr>
          <p:spPr bwMode="auto">
            <a:xfrm>
              <a:off x="576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82" name="Line 17"/>
            <p:cNvSpPr>
              <a:spLocks noChangeShapeType="1"/>
            </p:cNvSpPr>
            <p:nvPr/>
          </p:nvSpPr>
          <p:spPr bwMode="auto">
            <a:xfrm>
              <a:off x="672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83" name="Line 18"/>
            <p:cNvSpPr>
              <a:spLocks noChangeShapeType="1"/>
            </p:cNvSpPr>
            <p:nvPr/>
          </p:nvSpPr>
          <p:spPr bwMode="auto">
            <a:xfrm>
              <a:off x="768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84" name="Line 19"/>
            <p:cNvSpPr>
              <a:spLocks noChangeShapeType="1"/>
            </p:cNvSpPr>
            <p:nvPr/>
          </p:nvSpPr>
          <p:spPr bwMode="auto">
            <a:xfrm>
              <a:off x="864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85" name="Line 20"/>
            <p:cNvSpPr>
              <a:spLocks noChangeShapeType="1"/>
            </p:cNvSpPr>
            <p:nvPr/>
          </p:nvSpPr>
          <p:spPr bwMode="auto">
            <a:xfrm>
              <a:off x="960" y="29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065" name="Line 21"/>
          <p:cNvSpPr>
            <a:spLocks noChangeShapeType="1"/>
          </p:cNvSpPr>
          <p:nvPr/>
        </p:nvSpPr>
        <p:spPr bwMode="auto">
          <a:xfrm>
            <a:off x="609600" y="46482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609600" y="58674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4495800"/>
            <a:ext cx="1066800" cy="1371600"/>
            <a:chOff x="384" y="3072"/>
            <a:chExt cx="672" cy="864"/>
          </a:xfrm>
        </p:grpSpPr>
        <p:sp>
          <p:nvSpPr>
            <p:cNvPr id="2073" name="Line 24"/>
            <p:cNvSpPr>
              <a:spLocks noChangeShapeType="1"/>
            </p:cNvSpPr>
            <p:nvPr/>
          </p:nvSpPr>
          <p:spPr bwMode="auto">
            <a:xfrm flipV="1">
              <a:off x="384" y="307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4" name="Line 25"/>
            <p:cNvSpPr>
              <a:spLocks noChangeShapeType="1"/>
            </p:cNvSpPr>
            <p:nvPr/>
          </p:nvSpPr>
          <p:spPr bwMode="auto">
            <a:xfrm>
              <a:off x="384" y="321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75" name="Line 26"/>
            <p:cNvSpPr>
              <a:spLocks noChangeShapeType="1"/>
            </p:cNvSpPr>
            <p:nvPr/>
          </p:nvSpPr>
          <p:spPr bwMode="auto">
            <a:xfrm>
              <a:off x="384" y="3360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76" name="Line 27"/>
            <p:cNvSpPr>
              <a:spLocks noChangeShapeType="1"/>
            </p:cNvSpPr>
            <p:nvPr/>
          </p:nvSpPr>
          <p:spPr bwMode="auto">
            <a:xfrm>
              <a:off x="384" y="350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77" name="Line 28"/>
            <p:cNvSpPr>
              <a:spLocks noChangeShapeType="1"/>
            </p:cNvSpPr>
            <p:nvPr/>
          </p:nvSpPr>
          <p:spPr bwMode="auto">
            <a:xfrm>
              <a:off x="384" y="364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78" name="Line 29"/>
            <p:cNvSpPr>
              <a:spLocks noChangeShapeType="1"/>
            </p:cNvSpPr>
            <p:nvPr/>
          </p:nvSpPr>
          <p:spPr bwMode="auto">
            <a:xfrm>
              <a:off x="384" y="379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79" name="Line 30"/>
            <p:cNvSpPr>
              <a:spLocks noChangeShapeType="1"/>
            </p:cNvSpPr>
            <p:nvPr/>
          </p:nvSpPr>
          <p:spPr bwMode="auto">
            <a:xfrm>
              <a:off x="384" y="39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068" name="Line 31"/>
          <p:cNvSpPr>
            <a:spLocks noChangeShapeType="1"/>
          </p:cNvSpPr>
          <p:nvPr/>
        </p:nvSpPr>
        <p:spPr bwMode="auto">
          <a:xfrm>
            <a:off x="1143000" y="3505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9" name="Line 32"/>
          <p:cNvSpPr>
            <a:spLocks noChangeShapeType="1"/>
          </p:cNvSpPr>
          <p:nvPr/>
        </p:nvSpPr>
        <p:spPr bwMode="auto">
          <a:xfrm>
            <a:off x="3962400" y="4343400"/>
            <a:ext cx="685800" cy="1219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2402" name="AutoShape 34"/>
          <p:cNvSpPr>
            <a:spLocks noChangeArrowheads="1"/>
          </p:cNvSpPr>
          <p:nvPr/>
        </p:nvSpPr>
        <p:spPr bwMode="auto">
          <a:xfrm>
            <a:off x="381000" y="990600"/>
            <a:ext cx="152400" cy="1524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WordArt 156"/>
          <p:cNvSpPr>
            <a:spLocks noChangeArrowheads="1" noChangeShapeType="1" noTextEdit="1"/>
          </p:cNvSpPr>
          <p:nvPr/>
        </p:nvSpPr>
        <p:spPr bwMode="auto">
          <a:xfrm>
            <a:off x="2438400" y="76200"/>
            <a:ext cx="426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STAR ZDC SMD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381000" y="1752600"/>
            <a:ext cx="152400" cy="1524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0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5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0" grpId="0" animBg="1"/>
      <p:bldP spid="4423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WordArt 156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STAR BBC Detectors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east_b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124200" cy="3871080"/>
          </a:xfrm>
          <a:prstGeom prst="rect">
            <a:avLst/>
          </a:prstGeom>
          <a:noFill/>
        </p:spPr>
      </p:pic>
      <p:pic>
        <p:nvPicPr>
          <p:cNvPr id="6" name="Picture 3" descr="Small-t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838200"/>
            <a:ext cx="2590800" cy="2841522"/>
          </a:xfrm>
          <a:prstGeom prst="rect">
            <a:avLst/>
          </a:prstGeom>
          <a:noFill/>
        </p:spPr>
      </p:pic>
      <p:pic>
        <p:nvPicPr>
          <p:cNvPr id="7" name="Picture 2" descr="west_b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100" y="838200"/>
            <a:ext cx="3187700" cy="38252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8" name="Picture 5" descr="small_hex_trip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2590800" cy="2133600"/>
          </a:xfrm>
          <a:prstGeom prst="rect">
            <a:avLst/>
          </a:prstGeom>
          <a:noFill/>
        </p:spPr>
      </p:pic>
      <p:pic>
        <p:nvPicPr>
          <p:cNvPr id="9" name="Picture 7" descr="Hexagon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657600"/>
            <a:ext cx="2743200" cy="2965938"/>
          </a:xfrm>
          <a:prstGeom prst="rect">
            <a:avLst/>
          </a:prstGeom>
          <a:noFill/>
        </p:spPr>
      </p:pic>
      <p:pic>
        <p:nvPicPr>
          <p:cNvPr id="10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7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C-EP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4419600" cy="305923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" y="914400"/>
            <a:ext cx="8305799" cy="2770909"/>
            <a:chOff x="-492087" y="1147191"/>
            <a:chExt cx="10187293" cy="41148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98" t="6452" r="6734" b="6452"/>
            <a:stretch>
              <a:fillRect/>
            </a:stretch>
          </p:blipFill>
          <p:spPr bwMode="auto">
            <a:xfrm>
              <a:off x="-492087" y="1147191"/>
              <a:ext cx="76200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7311529" y="1939290"/>
              <a:ext cx="2383677" cy="2036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v</a:t>
              </a:r>
              <a:r>
                <a:rPr kumimoji="0" lang="en-US" b="0" i="0" u="none" strike="noStrike" cap="none" normalizeH="0" baseline="-18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1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 for all charged particles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(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UrQMD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ts val="2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33CC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red = 7.7 GeV 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&amp; </a:t>
              </a:r>
            </a:p>
            <a:p>
              <a:pPr marL="0" marR="0" lvl="0" indent="0" algn="l" defTabSz="914400" rtl="0" eaLnBrk="1" fontAlgn="base" latinLnBrk="0" hangingPunct="1">
                <a:lnSpc>
                  <a:spcPts val="2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ＭＳ Ｐゴシック" pitchFamily="34" charset="-128"/>
                </a:rPr>
                <a:t>blue = 39 GeV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678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BBC Event Plane Resolution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1143000"/>
            <a:ext cx="9906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1143000"/>
            <a:ext cx="9906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BBC inner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962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Upper plot illustrates why BBC’s 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-harmonic EP resolution (shown on left) becomes poor at 39 GeV and is unusable at 62.4 &amp; 200 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4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62600" y="1981200"/>
            <a:ext cx="2895600" cy="1828800"/>
          </a:xfrm>
          <a:prstGeom prst="rect">
            <a:avLst/>
          </a:prstGeom>
          <a:solidFill>
            <a:srgbClr val="FFFF9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BBC Event Plane </a:t>
            </a:r>
            <a:r>
              <a:rPr lang="en-US" sz="28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Systematics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5638800" y="1981201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UrQMD</a:t>
            </a:r>
            <a:r>
              <a:rPr lang="en-US" altLang="ja-JP" dirty="0" smtClean="0">
                <a:solidFill>
                  <a:srgbClr val="0000FF"/>
                </a:solidFill>
              </a:rPr>
              <a:t>-based simulation of 1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dirty="0" smtClean="0">
                <a:solidFill>
                  <a:srgbClr val="0000FF"/>
                </a:solidFill>
              </a:rPr>
              <a:t>-order Event Plane from STAR BBC </a:t>
            </a:r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 s</a:t>
            </a:r>
            <a:r>
              <a:rPr lang="en-US" altLang="ja-JP" dirty="0" smtClean="0">
                <a:solidFill>
                  <a:srgbClr val="0000FF"/>
                </a:solidFill>
              </a:rPr>
              <a:t>ystematic uncertainties arising from EP method appear to be small.</a:t>
            </a:r>
          </a:p>
          <a:p>
            <a:endParaRPr lang="en-US" dirty="0"/>
          </a:p>
        </p:txBody>
      </p:sp>
      <p:pic>
        <p:nvPicPr>
          <p:cNvPr id="12" name="Picture 11" descr="BBC-EPcheck-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838200"/>
            <a:ext cx="4754487" cy="519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 on Beam Energy Scan II, 27-Sep-2014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WordArt 156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Hadronic Physics –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+mn-lt"/>
                <a:cs typeface="Arial"/>
              </a:rPr>
              <a:t>&gt;</a:t>
            </a: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cs typeface="Arial"/>
              </a:rPr>
              <a:t> Non-Monotonic?</a:t>
            </a:r>
            <a:endParaRPr lang="en-US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>
                    <a:alpha val="7499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2" cstate="print"/>
          <a:srcRect r="19444"/>
          <a:stretch>
            <a:fillRect/>
          </a:stretch>
        </p:blipFill>
        <p:spPr bwMode="auto">
          <a:xfrm>
            <a:off x="0" y="228600"/>
            <a:ext cx="1447799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9"/>
          <p:cNvGrpSpPr/>
          <p:nvPr/>
        </p:nvGrpSpPr>
        <p:grpSpPr>
          <a:xfrm>
            <a:off x="1365251" y="838200"/>
            <a:ext cx="6483348" cy="4419600"/>
            <a:chOff x="1258094" y="838200"/>
            <a:chExt cx="6666706" cy="4632624"/>
          </a:xfrm>
        </p:grpSpPr>
        <p:pic>
          <p:nvPicPr>
            <p:cNvPr id="6" name="Picture 5" descr="Mean-pT.png"/>
            <p:cNvPicPr>
              <a:picLocks noChangeAspect="1"/>
            </p:cNvPicPr>
            <p:nvPr/>
          </p:nvPicPr>
          <p:blipFill>
            <a:blip r:embed="rId3" cstate="print"/>
            <a:srcRect t="1618"/>
            <a:stretch>
              <a:fillRect/>
            </a:stretch>
          </p:blipFill>
          <p:spPr>
            <a:xfrm>
              <a:off x="1295400" y="838200"/>
              <a:ext cx="6629400" cy="4632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43400" y="5029200"/>
              <a:ext cx="1600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√</a:t>
              </a:r>
              <a:r>
                <a:rPr lang="fr-FR" sz="2000" i="1" dirty="0" err="1" smtClean="0"/>
                <a:t>s</a:t>
              </a:r>
              <a:r>
                <a:rPr lang="fr-FR" sz="2000" baseline="-25000" dirty="0" err="1" smtClean="0"/>
                <a:t>NN</a:t>
              </a:r>
              <a:r>
                <a:rPr lang="fr-FR" sz="2000" baseline="-25000" dirty="0" smtClean="0"/>
                <a:t>  </a:t>
              </a:r>
              <a:r>
                <a:rPr lang="fr-FR" sz="2000" dirty="0" smtClean="0"/>
                <a:t>(GeV)</a:t>
              </a:r>
              <a:r>
                <a:rPr lang="fr-FR" sz="2000" b="1" baseline="-25000" dirty="0" smtClean="0"/>
                <a:t> 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35682" y="2179468"/>
              <a:ext cx="1719546" cy="47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latin typeface="Comic Sans MS" pitchFamily="66" charset="0"/>
                </a:rPr>
                <a:t>&lt;</a:t>
              </a:r>
              <a:r>
                <a:rPr lang="fr-FR" sz="2000" i="1" dirty="0" err="1" smtClean="0"/>
                <a:t>p</a:t>
              </a:r>
              <a:r>
                <a:rPr lang="fr-FR" sz="2000" baseline="-25000" dirty="0" err="1" smtClean="0"/>
                <a:t>T</a:t>
              </a:r>
              <a:r>
                <a:rPr lang="fr-FR" sz="2400" dirty="0" smtClean="0">
                  <a:latin typeface="Comic Sans MS" pitchFamily="66" charset="0"/>
                </a:rPr>
                <a:t>&gt; </a:t>
              </a:r>
              <a:r>
                <a:rPr lang="fr-FR" sz="2000" dirty="0" smtClean="0"/>
                <a:t>(GeV/</a:t>
              </a:r>
              <a:r>
                <a:rPr lang="fr-FR" sz="2000" i="1" dirty="0" smtClean="0"/>
                <a:t>c</a:t>
              </a:r>
              <a:r>
                <a:rPr lang="fr-FR" sz="2000" dirty="0" smtClean="0"/>
                <a:t>)</a:t>
              </a:r>
              <a:r>
                <a:rPr lang="fr-FR" sz="2000" b="1" baseline="-25000" dirty="0" smtClean="0"/>
                <a:t> 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0200" y="1371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00"/>
                </a:solidFill>
                <a:latin typeface="Arial Narrow" pitchFamily="34" charset="0"/>
              </a:rPr>
              <a:t>STAR Preliminary</a:t>
            </a:r>
            <a:endParaRPr lang="en-US" sz="2400" b="1" dirty="0">
              <a:solidFill>
                <a:srgbClr val="00B000"/>
              </a:solidFill>
              <a:latin typeface="Arial Narrow" pitchFamily="34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1447800" y="5334000"/>
            <a:ext cx="6728480" cy="762000"/>
            <a:chOff x="4800600" y="4419600"/>
            <a:chExt cx="7013543" cy="762000"/>
          </a:xfrm>
        </p:grpSpPr>
        <p:sp>
          <p:nvSpPr>
            <p:cNvPr id="14" name="Rectangle 13"/>
            <p:cNvSpPr/>
            <p:nvPr/>
          </p:nvSpPr>
          <p:spPr>
            <a:xfrm>
              <a:off x="4800600" y="4419600"/>
              <a:ext cx="6910265" cy="762000"/>
            </a:xfrm>
            <a:prstGeom prst="rect">
              <a:avLst/>
            </a:prstGeom>
            <a:solidFill>
              <a:srgbClr val="FFFF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600" y="4419600"/>
              <a:ext cx="7013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    Dip in mean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for all charged particles explained by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  switch-over from proton dominance to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pion</a:t>
              </a:r>
              <a:r>
                <a:rPr lang="en-US" sz="2000" dirty="0" smtClean="0">
                  <a:solidFill>
                    <a:srgbClr val="FF0000"/>
                  </a:solidFill>
                </a:rPr>
                <a:t> dominance?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FP2012-DeclanKea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ICFP2012-DeclanKeane</Template>
  <TotalTime>90410</TotalTime>
  <Words>1965</Words>
  <Application>Microsoft Office PowerPoint</Application>
  <PresentationFormat>On-screen Show (4:3)</PresentationFormat>
  <Paragraphs>268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ICFP2012-DeclanKeane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Declan Keane</dc:creator>
  <cp:lastModifiedBy>dk</cp:lastModifiedBy>
  <cp:revision>999</cp:revision>
  <dcterms:created xsi:type="dcterms:W3CDTF">2012-09-14T16:47:43Z</dcterms:created>
  <dcterms:modified xsi:type="dcterms:W3CDTF">2014-10-03T12:36:51Z</dcterms:modified>
</cp:coreProperties>
</file>