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8" r:id="rId9"/>
    <p:sldId id="265" r:id="rId10"/>
    <p:sldId id="266" r:id="rId11"/>
    <p:sldId id="267" r:id="rId12"/>
  </p:sldIdLst>
  <p:sldSz cx="9144000" cy="6858000" type="screen4x3"/>
  <p:notesSz cx="7099300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425CC"/>
    <a:srgbClr val="BE189E"/>
    <a:srgbClr val="792605"/>
    <a:srgbClr val="005DA2"/>
    <a:srgbClr val="582A0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2928" y="-102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E8CB3745-ECE8-43CA-A6E7-E67B3C33E2DA}" type="datetimeFigureOut">
              <a:rPr lang="en-US" smtClean="0"/>
              <a:pPr/>
              <a:t>11/11/2010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6BFA394C-3DE5-41D3-A69B-C3BADBC06C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B5EAB3CD-59C3-43B8-95BE-1BE74457AFBB}" type="datetimeFigureOut">
              <a:rPr lang="en-US" smtClean="0"/>
              <a:pPr/>
              <a:t>11/11/2010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C86B757E-8695-4AB7-A383-0E157AB438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  <a:latin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7958"/>
            <a:ext cx="22574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altLang="zh-CN" smtClean="0"/>
              <a:t>Bingchu Huang, USTC/BNL </a:t>
            </a:r>
            <a:endParaRPr lang="zh-CN" altLang="en-US" dirty="0"/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43240" y="6356350"/>
            <a:ext cx="43577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altLang="zh-CN" dirty="0" smtClean="0"/>
              <a:t>DNP 2010, Santa  Fe, New Mexico, Nov. 2-6, 2010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Bingchu Huang, USTC/BNL 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DNP 2010, Santa  Fe, New Mexico, Nov. 2-6, 2010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Bingchu Huang, USTC/BNL 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DNP 2010, Santa  Fe, New Mexico, Nov. 2-6, 2010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772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719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10/11/2010</a:t>
            </a:r>
            <a:endParaRPr lang="en-US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Hard Probes 2010, Eilat, Israel, Lijuan Ruan (BNL)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5E404-836E-4023-867F-460F009E9F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Bingchu Huang, USTC/BNL 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DNP 2010, Santa  Fe, New Mexico, Nov. 2-6, 2010</a:t>
            </a:r>
            <a:endParaRPr lang="zh-CN" altLang="en-US" dirty="0" smtClean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0" y="1285860"/>
            <a:ext cx="9144000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4" descr="校徽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40677" y="214290"/>
            <a:ext cx="1203355" cy="12187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Bingchu Huang, USTC/BNL 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DNP 2010, Santa  Fe, New Mexico, Nov. 2-6, 2010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Bingchu Huang, USTC/BNL 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DNP 2010, Santa  Fe, New Mexico, Nov. 2-6, 2010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Bingchu Huang, USTC/BNL </a:t>
            </a:r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DNP 2010, Santa  Fe, New Mexico, Nov. 2-6, 2010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Bingchu Huang, USTC/BNL 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DNP 2010, Santa  Fe, New Mexico, Nov. 2-6, 2010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Bingchu Huang, USTC/BNL 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DNP 2010, Santa  Fe, New Mexico, Nov. 2-6, 2010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Bingchu Huang, USTC/BNL 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DNP 2010, Santa  Fe, New Mexico, Nov. 2-6, 2010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Bingchu Huang, USTC/BNL 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DNP 2010, Santa  Fe, New Mexico, Nov. 2-6, 2010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2574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altLang="zh-CN" smtClean="0"/>
              <a:t>Bingchu Huang, USTC/BNL 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43240" y="6356350"/>
            <a:ext cx="43577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altLang="zh-CN" dirty="0" smtClean="0"/>
              <a:t>DNP 2010, Santa  Fe, New Mexico, Nov. 2-6, 2010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572396" y="6356350"/>
            <a:ext cx="11144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448056" y="6242378"/>
            <a:ext cx="8286808" cy="1588"/>
          </a:xfrm>
          <a:prstGeom prst="line">
            <a:avLst/>
          </a:prstGeom>
          <a:ln w="25400" cmpd="sng">
            <a:solidFill>
              <a:srgbClr val="7926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11.gif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8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257412" cy="365125"/>
          </a:xfrm>
        </p:spPr>
        <p:txBody>
          <a:bodyPr/>
          <a:lstStyle/>
          <a:p>
            <a:r>
              <a:rPr lang="en-US" altLang="zh-CN" smtClean="0"/>
              <a:t>Bingchu Huang, USTC/BNL </a:t>
            </a:r>
            <a:endParaRPr lang="zh-CN" alt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</a:t>
            </a:fld>
            <a:endParaRPr lang="zh-CN" altLang="en-US"/>
          </a:p>
        </p:txBody>
      </p:sp>
      <p:pic>
        <p:nvPicPr>
          <p:cNvPr id="8" name="Picture 24" descr="校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54925" y="5349875"/>
            <a:ext cx="1489075" cy="1508125"/>
          </a:xfrm>
          <a:prstGeom prst="rect">
            <a:avLst/>
          </a:prstGeom>
          <a:noFill/>
        </p:spPr>
      </p:pic>
      <p:sp>
        <p:nvSpPr>
          <p:cNvPr id="11" name="副标题 10"/>
          <p:cNvSpPr>
            <a:spLocks noGrp="1"/>
          </p:cNvSpPr>
          <p:nvPr>
            <p:ph type="subTitle" idx="1"/>
          </p:nvPr>
        </p:nvSpPr>
        <p:spPr>
          <a:xfrm>
            <a:off x="1142976" y="3886200"/>
            <a:ext cx="7358114" cy="1752600"/>
          </a:xfrm>
        </p:spPr>
        <p:txBody>
          <a:bodyPr>
            <a:norm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</a:rPr>
              <a:t>Bingchu</a:t>
            </a:r>
            <a:r>
              <a:rPr lang="en-US" sz="2800" b="1" dirty="0" smtClean="0">
                <a:solidFill>
                  <a:srgbClr val="002060"/>
                </a:solidFill>
              </a:rPr>
              <a:t> Huang (for STAR Collaboration)</a:t>
            </a:r>
          </a:p>
          <a:p>
            <a:pPr eaLnBrk="0" hangingPunct="0"/>
            <a:r>
              <a:rPr lang="en-US" altLang="zh-CN" sz="2400" b="1" i="1" dirty="0" smtClean="0">
                <a:solidFill>
                  <a:srgbClr val="C00000"/>
                </a:solidFill>
              </a:rPr>
              <a:t>University of Science and Technology of China (USTC)</a:t>
            </a:r>
          </a:p>
          <a:p>
            <a:pPr eaLnBrk="0" hangingPunct="0"/>
            <a:r>
              <a:rPr lang="en-US" altLang="zh-CN" sz="2400" b="1" i="1" dirty="0" smtClean="0">
                <a:solidFill>
                  <a:srgbClr val="C00000"/>
                </a:solidFill>
              </a:rPr>
              <a:t>Brookhaven National Laboratory (BNL)</a:t>
            </a:r>
          </a:p>
        </p:txBody>
      </p:sp>
      <p:sp>
        <p:nvSpPr>
          <p:cNvPr id="12" name="标题 11"/>
          <p:cNvSpPr>
            <a:spLocks noGrp="1"/>
          </p:cNvSpPr>
          <p:nvPr>
            <p:ph type="ctrTitle"/>
          </p:nvPr>
        </p:nvSpPr>
        <p:spPr>
          <a:xfrm>
            <a:off x="642910" y="2285992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Di-lepton production in </a:t>
            </a:r>
            <a:r>
              <a:rPr lang="en-US" b="1" dirty="0" err="1" smtClean="0">
                <a:solidFill>
                  <a:srgbClr val="FF0000"/>
                </a:solidFill>
              </a:rPr>
              <a:t>p+p</a:t>
            </a:r>
            <a:r>
              <a:rPr lang="en-US" b="1" dirty="0" smtClean="0">
                <a:solidFill>
                  <a:srgbClr val="FF0000"/>
                </a:solidFill>
              </a:rPr>
              <a:t> collisions at 200 </a:t>
            </a:r>
            <a:r>
              <a:rPr lang="en-US" b="1" dirty="0" err="1" smtClean="0">
                <a:solidFill>
                  <a:srgbClr val="FF0000"/>
                </a:solidFill>
              </a:rPr>
              <a:t>GeV</a:t>
            </a:r>
            <a:r>
              <a:rPr lang="en-US" b="1" dirty="0" smtClean="0">
                <a:solidFill>
                  <a:srgbClr val="FF0000"/>
                </a:solidFill>
              </a:rPr>
              <a:t> at STAR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bchuang\Desktop\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2286000"/>
          </a:xfrm>
          <a:prstGeom prst="rect">
            <a:avLst/>
          </a:prstGeom>
          <a:noFill/>
        </p:spPr>
      </p:pic>
      <p:grpSp>
        <p:nvGrpSpPr>
          <p:cNvPr id="15" name="组合 14"/>
          <p:cNvGrpSpPr/>
          <p:nvPr/>
        </p:nvGrpSpPr>
        <p:grpSpPr>
          <a:xfrm>
            <a:off x="6429388" y="5286388"/>
            <a:ext cx="1500198" cy="841376"/>
            <a:chOff x="5857884" y="5649928"/>
            <a:chExt cx="1500198" cy="841376"/>
          </a:xfrm>
        </p:grpSpPr>
        <p:sp>
          <p:nvSpPr>
            <p:cNvPr id="13" name="AutoShape 12"/>
            <p:cNvSpPr>
              <a:spLocks noChangeAspect="1" noChangeArrowheads="1"/>
            </p:cNvSpPr>
            <p:nvPr/>
          </p:nvSpPr>
          <p:spPr bwMode="auto">
            <a:xfrm>
              <a:off x="5857884" y="5649928"/>
              <a:ext cx="949326" cy="841376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1" i="1">
                <a:ea typeface="宋体" pitchFamily="2" charset="-122"/>
                <a:cs typeface="Arial" charset="0"/>
              </a:endParaRPr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6143636" y="5886410"/>
              <a:ext cx="1214446" cy="46166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400" b="1" i="1" dirty="0">
                  <a:solidFill>
                    <a:srgbClr val="0C0572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Black" pitchFamily="-111" charset="0"/>
                  <a:ea typeface="宋体" pitchFamily="2" charset="-122"/>
                  <a:cs typeface="Arial" charset="0"/>
                </a:rPr>
                <a:t>STAR</a:t>
              </a:r>
              <a:endParaRPr lang="en-US" sz="2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pitchFamily="-111" charset="0"/>
                <a:ea typeface="宋体" pitchFamily="2" charset="-122"/>
                <a:cs typeface="Arial" charset="0"/>
              </a:endParaRPr>
            </a:p>
          </p:txBody>
        </p:sp>
      </p:grpSp>
      <p:sp>
        <p:nvSpPr>
          <p:cNvPr id="16" name="页脚占位符 1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 smtClean="0"/>
              <a:t>DNP 2010, Santa  Fe, New Mexico, Nov. 2-6, 2010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bchuang\Desktop\DNP_2010\systematic_rebin4c_scale0.9_noband_correctPYTHIA_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5307330" cy="3813810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Cocktail comparison with data</a:t>
            </a:r>
            <a:endParaRPr lang="en-US" sz="32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Bingchu Huang, USTC/BNL 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DNP 2010, Santa  Fe, New Mexico, Nov. 2-6, 2010</a:t>
            </a:r>
            <a:endParaRPr lang="zh-CN" altLang="en-US" dirty="0" smtClean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10</a:t>
            </a:fld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57752" y="2389054"/>
            <a:ext cx="40719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BE189E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The cocktail simulation can describe </a:t>
            </a:r>
            <a:r>
              <a:rPr lang="en-US" sz="2400" dirty="0" err="1" smtClean="0">
                <a:solidFill>
                  <a:srgbClr val="BE189E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p+p</a:t>
            </a:r>
            <a:r>
              <a:rPr lang="en-US" sz="2400" dirty="0" smtClean="0">
                <a:solidFill>
                  <a:srgbClr val="BE189E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data.</a:t>
            </a:r>
          </a:p>
          <a:p>
            <a:endParaRPr lang="en-US" dirty="0" smtClean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altLang="zh-CN" sz="2400" dirty="0" smtClean="0">
                <a:solidFill>
                  <a:srgbClr val="D60093"/>
                </a:solidFill>
                <a:latin typeface="Times New Roman" pitchFamily="18" charset="0"/>
              </a:rPr>
              <a:t> Baseline for </a:t>
            </a:r>
            <a:r>
              <a:rPr lang="en-US" altLang="zh-CN" sz="2400" dirty="0" err="1" smtClean="0">
                <a:solidFill>
                  <a:srgbClr val="D60093"/>
                </a:solidFill>
                <a:latin typeface="Times New Roman" pitchFamily="18" charset="0"/>
              </a:rPr>
              <a:t>Au+Au</a:t>
            </a:r>
            <a:endParaRPr lang="en-US" sz="2400" dirty="0" smtClean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14282" y="5286388"/>
            <a:ext cx="59805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Systematic uncertainties on data and cocktail are under study.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714348" y="4357694"/>
            <a:ext cx="145264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aseline="0" dirty="0">
                <a:latin typeface="Times New Roman" pitchFamily="18" charset="0"/>
                <a:cs typeface="Times New Roman" pitchFamily="18" charset="0"/>
              </a:rPr>
              <a:t>Chi2/NDF=36/30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Summary</a:t>
            </a:r>
            <a:endParaRPr 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0425CC"/>
                </a:solidFill>
              </a:rPr>
              <a:t> STAR’s </a:t>
            </a:r>
            <a:r>
              <a:rPr lang="en-US" dirty="0" err="1" smtClean="0">
                <a:solidFill>
                  <a:srgbClr val="0425CC"/>
                </a:solidFill>
              </a:rPr>
              <a:t>di</a:t>
            </a:r>
            <a:r>
              <a:rPr lang="en-US" dirty="0" smtClean="0">
                <a:solidFill>
                  <a:srgbClr val="0425CC"/>
                </a:solidFill>
              </a:rPr>
              <a:t>-lepton </a:t>
            </a:r>
            <a:r>
              <a:rPr lang="en-US" smtClean="0">
                <a:solidFill>
                  <a:srgbClr val="0425CC"/>
                </a:solidFill>
              </a:rPr>
              <a:t>measurement enabled </a:t>
            </a:r>
            <a:r>
              <a:rPr lang="en-US" dirty="0" smtClean="0">
                <a:solidFill>
                  <a:srgbClr val="0425CC"/>
                </a:solidFill>
              </a:rPr>
              <a:t>by </a:t>
            </a:r>
            <a:r>
              <a:rPr lang="en-US" altLang="zh-CN" dirty="0" smtClean="0">
                <a:solidFill>
                  <a:srgbClr val="0425CC"/>
                </a:solidFill>
                <a:ea typeface="宋体" pitchFamily="2" charset="-122"/>
              </a:rPr>
              <a:t>TOF detector.</a:t>
            </a:r>
            <a:endParaRPr lang="en-US" dirty="0" smtClean="0">
              <a:solidFill>
                <a:srgbClr val="0425CC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altLang="zh-CN" dirty="0" smtClean="0">
                <a:solidFill>
                  <a:srgbClr val="0425CC"/>
                </a:solidFill>
                <a:ea typeface="宋体" pitchFamily="2" charset="-122"/>
              </a:rPr>
              <a:t> Di-electron continuum measured in 200 </a:t>
            </a:r>
            <a:r>
              <a:rPr lang="en-US" altLang="zh-CN" dirty="0" err="1" smtClean="0">
                <a:solidFill>
                  <a:srgbClr val="0425CC"/>
                </a:solidFill>
                <a:ea typeface="宋体" pitchFamily="2" charset="-122"/>
              </a:rPr>
              <a:t>GeV</a:t>
            </a:r>
            <a:r>
              <a:rPr lang="en-US" altLang="zh-CN" dirty="0" smtClean="0">
                <a:solidFill>
                  <a:srgbClr val="0425CC"/>
                </a:solidFill>
                <a:ea typeface="宋体" pitchFamily="2" charset="-122"/>
              </a:rPr>
              <a:t> </a:t>
            </a:r>
            <a:r>
              <a:rPr lang="en-US" altLang="zh-CN" dirty="0" err="1" smtClean="0">
                <a:solidFill>
                  <a:srgbClr val="0425CC"/>
                </a:solidFill>
                <a:ea typeface="宋体" pitchFamily="2" charset="-122"/>
              </a:rPr>
              <a:t>p+p</a:t>
            </a:r>
            <a:r>
              <a:rPr lang="en-US" altLang="zh-CN" dirty="0" smtClean="0">
                <a:solidFill>
                  <a:srgbClr val="0425CC"/>
                </a:solidFill>
                <a:ea typeface="宋体" pitchFamily="2" charset="-122"/>
              </a:rPr>
              <a:t> collisions.</a:t>
            </a:r>
          </a:p>
          <a:p>
            <a:pPr>
              <a:buFont typeface="Wingdings" pitchFamily="2" charset="2"/>
              <a:buChar char="Ø"/>
            </a:pPr>
            <a:r>
              <a:rPr lang="en-US" altLang="zh-CN" dirty="0" smtClean="0">
                <a:solidFill>
                  <a:srgbClr val="0425CC"/>
                </a:solidFill>
                <a:ea typeface="宋体" pitchFamily="2" charset="-122"/>
              </a:rPr>
              <a:t> Cocktail simulation is consistent with data.</a:t>
            </a:r>
          </a:p>
          <a:p>
            <a:pPr>
              <a:buNone/>
            </a:pPr>
            <a:r>
              <a:rPr lang="en-US" altLang="zh-CN" b="1" dirty="0" smtClean="0">
                <a:solidFill>
                  <a:srgbClr val="BE189E"/>
                </a:solidFill>
                <a:ea typeface="宋体" pitchFamily="2" charset="-122"/>
              </a:rPr>
              <a:t>In future we can study in </a:t>
            </a:r>
            <a:r>
              <a:rPr lang="en-US" altLang="zh-CN" b="1" dirty="0" err="1" smtClean="0">
                <a:solidFill>
                  <a:srgbClr val="BE189E"/>
                </a:solidFill>
                <a:ea typeface="宋体" pitchFamily="2" charset="-122"/>
              </a:rPr>
              <a:t>Au+Au</a:t>
            </a:r>
            <a:r>
              <a:rPr lang="en-US" altLang="zh-CN" b="1" dirty="0" smtClean="0">
                <a:solidFill>
                  <a:srgbClr val="BE189E"/>
                </a:solidFill>
                <a:ea typeface="宋体" pitchFamily="2" charset="-122"/>
              </a:rPr>
              <a:t>:</a:t>
            </a:r>
          </a:p>
          <a:p>
            <a:pPr>
              <a:buNone/>
            </a:pPr>
            <a:r>
              <a:rPr lang="en-US" altLang="zh-CN" sz="2600" b="1" dirty="0" smtClean="0">
                <a:solidFill>
                  <a:srgbClr val="BE189E"/>
                </a:solidFill>
                <a:ea typeface="宋体" pitchFamily="2" charset="-122"/>
              </a:rPr>
              <a:t>	</a:t>
            </a:r>
            <a:r>
              <a:rPr lang="en-US" altLang="zh-CN" sz="2600" dirty="0" smtClean="0">
                <a:solidFill>
                  <a:srgbClr val="0425CC"/>
                </a:solidFill>
                <a:ea typeface="宋体" pitchFamily="2" charset="-122"/>
              </a:rPr>
              <a:t>low mass continuum, vector meson in-medium modifications, virtual photons, intermediate mass thermal radiation, </a:t>
            </a:r>
            <a:r>
              <a:rPr lang="en-US" altLang="zh-CN" sz="2600" dirty="0" err="1" smtClean="0">
                <a:solidFill>
                  <a:srgbClr val="0425CC"/>
                </a:solidFill>
                <a:ea typeface="宋体" pitchFamily="2" charset="-122"/>
              </a:rPr>
              <a:t>ccbar</a:t>
            </a:r>
            <a:r>
              <a:rPr lang="en-US" altLang="zh-CN" sz="2600" dirty="0" smtClean="0">
                <a:solidFill>
                  <a:srgbClr val="0425CC"/>
                </a:solidFill>
                <a:ea typeface="宋体" pitchFamily="2" charset="-122"/>
              </a:rPr>
              <a:t> modification, </a:t>
            </a:r>
            <a:r>
              <a:rPr lang="en-US" altLang="zh-CN" sz="2600" dirty="0" err="1" smtClean="0">
                <a:solidFill>
                  <a:srgbClr val="0425CC"/>
                </a:solidFill>
                <a:ea typeface="宋体" pitchFamily="2" charset="-122"/>
              </a:rPr>
              <a:t>quarkonia</a:t>
            </a:r>
            <a:r>
              <a:rPr lang="en-US" altLang="zh-CN" sz="2600" dirty="0" smtClean="0">
                <a:solidFill>
                  <a:srgbClr val="0425CC"/>
                </a:solidFill>
                <a:ea typeface="宋体" pitchFamily="2" charset="-122"/>
              </a:rPr>
              <a:t>, rare decay and exotics …</a:t>
            </a:r>
            <a:endParaRPr lang="en-US" altLang="zh-CN" sz="2600" b="1" dirty="0" smtClean="0">
              <a:solidFill>
                <a:srgbClr val="0425CC"/>
              </a:solidFill>
              <a:ea typeface="宋体" pitchFamily="2" charset="-122"/>
            </a:endParaRPr>
          </a:p>
          <a:p>
            <a:pPr>
              <a:buNone/>
            </a:pPr>
            <a:endParaRPr lang="en-US" dirty="0">
              <a:solidFill>
                <a:srgbClr val="0425CC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Bingchu Huang, USTC/BNL 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DNP 2010, Santa  Fe, New Mexico, Nov. 2-6, 2010</a:t>
            </a:r>
            <a:endParaRPr lang="zh-CN" altLang="en-US" dirty="0" smtClean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11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 smtClean="0"/>
              <a:t>Outline</a:t>
            </a:r>
            <a:endParaRPr 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SzPct val="100000"/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425CC"/>
                </a:solidFill>
              </a:rPr>
              <a:t> Motivation</a:t>
            </a:r>
          </a:p>
          <a:p>
            <a:pPr>
              <a:buSzPct val="100000"/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425CC"/>
                </a:solidFill>
              </a:rPr>
              <a:t> Di-electron production in </a:t>
            </a:r>
            <a:r>
              <a:rPr lang="en-US" altLang="zh-CN" b="1" dirty="0" smtClean="0">
                <a:solidFill>
                  <a:srgbClr val="0425CC"/>
                </a:solidFill>
              </a:rPr>
              <a:t>200GeV </a:t>
            </a:r>
            <a:r>
              <a:rPr lang="en-US" altLang="zh-CN" b="1" dirty="0" err="1" smtClean="0">
                <a:solidFill>
                  <a:srgbClr val="0425CC"/>
                </a:solidFill>
              </a:rPr>
              <a:t>p+p</a:t>
            </a:r>
            <a:r>
              <a:rPr lang="en-US" altLang="zh-CN" b="1" dirty="0" smtClean="0">
                <a:solidFill>
                  <a:srgbClr val="0425CC"/>
                </a:solidFill>
              </a:rPr>
              <a:t> collisions</a:t>
            </a:r>
          </a:p>
          <a:p>
            <a:pPr lvl="1">
              <a:buSzPct val="100000"/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FF0000"/>
                </a:solidFill>
              </a:rPr>
              <a:t> Invariant mass distribution of </a:t>
            </a:r>
            <a:r>
              <a:rPr lang="en-US" b="1" dirty="0" err="1" smtClean="0">
                <a:solidFill>
                  <a:srgbClr val="FF0000"/>
                </a:solidFill>
              </a:rPr>
              <a:t>e</a:t>
            </a:r>
            <a:r>
              <a:rPr lang="en-US" b="1" baseline="30000" dirty="0" err="1" smtClean="0">
                <a:solidFill>
                  <a:srgbClr val="FF0000"/>
                </a:solidFill>
              </a:rPr>
              <a:t>+</a:t>
            </a:r>
            <a:r>
              <a:rPr lang="en-US" b="1" dirty="0" err="1" smtClean="0">
                <a:solidFill>
                  <a:srgbClr val="FF0000"/>
                </a:solidFill>
              </a:rPr>
              <a:t>e</a:t>
            </a:r>
            <a:r>
              <a:rPr lang="en-US" b="1" baseline="30000" dirty="0" smtClean="0">
                <a:solidFill>
                  <a:srgbClr val="FF0000"/>
                </a:solidFill>
              </a:rPr>
              <a:t>-</a:t>
            </a:r>
            <a:r>
              <a:rPr lang="en-US" b="1" dirty="0" smtClean="0">
                <a:solidFill>
                  <a:srgbClr val="FF0000"/>
                </a:solidFill>
              </a:rPr>
              <a:t> pairs</a:t>
            </a:r>
          </a:p>
          <a:p>
            <a:pPr>
              <a:buSzPct val="100000"/>
              <a:buFont typeface="Wingdings" pitchFamily="2" charset="2"/>
              <a:buChar char="Ø"/>
            </a:pPr>
            <a:r>
              <a:rPr lang="en-US" altLang="zh-CN" b="1" dirty="0" smtClean="0">
                <a:solidFill>
                  <a:srgbClr val="0425CC"/>
                </a:solidFill>
              </a:rPr>
              <a:t> Particle cocktail simulation</a:t>
            </a:r>
          </a:p>
          <a:p>
            <a:pPr lvl="1">
              <a:buSzPct val="100000"/>
              <a:buFont typeface="Wingdings" pitchFamily="2" charset="2"/>
              <a:buChar char="Ø"/>
            </a:pPr>
            <a:r>
              <a:rPr lang="en-US" altLang="zh-CN" b="1" dirty="0" smtClean="0">
                <a:solidFill>
                  <a:srgbClr val="FF0000"/>
                </a:solidFill>
              </a:rPr>
              <a:t> Light meson and heavy flavor components</a:t>
            </a:r>
          </a:p>
          <a:p>
            <a:pPr lvl="1">
              <a:buSzPct val="100000"/>
              <a:buFont typeface="Wingdings" pitchFamily="2" charset="2"/>
              <a:buChar char="Ø"/>
            </a:pPr>
            <a:r>
              <a:rPr lang="en-US" altLang="zh-CN" b="1" dirty="0" smtClean="0">
                <a:solidFill>
                  <a:srgbClr val="FF0000"/>
                </a:solidFill>
              </a:rPr>
              <a:t> Comparison with data</a:t>
            </a:r>
          </a:p>
          <a:p>
            <a:pPr>
              <a:buSzPct val="100000"/>
              <a:buFont typeface="Wingdings" pitchFamily="2" charset="2"/>
              <a:buChar char="Ø"/>
            </a:pPr>
            <a:r>
              <a:rPr lang="en-US" altLang="zh-CN" b="1" dirty="0" smtClean="0">
                <a:solidFill>
                  <a:srgbClr val="0425CC"/>
                </a:solidFill>
              </a:rPr>
              <a:t> Summary</a:t>
            </a:r>
          </a:p>
          <a:p>
            <a:pPr>
              <a:buSzPct val="100000"/>
              <a:buFont typeface="Wingdings" pitchFamily="2" charset="2"/>
              <a:buChar char="Ø"/>
            </a:pPr>
            <a:endParaRPr lang="en-US" dirty="0" smtClean="0"/>
          </a:p>
          <a:p>
            <a:pPr>
              <a:buSzPct val="100000"/>
            </a:pP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Bingchu Huang, USTC/BNL 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DNP 2010, Santa  Fe, New Mexico, Nov. 2-6, 2010</a:t>
            </a:r>
            <a:endParaRPr lang="zh-CN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Di-lepton program at STAR</a:t>
            </a:r>
            <a:endParaRPr 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1472" y="1428736"/>
            <a:ext cx="7658128" cy="4525963"/>
          </a:xfrm>
        </p:spPr>
        <p:txBody>
          <a:bodyPr>
            <a:normAutofit/>
          </a:bodyPr>
          <a:lstStyle/>
          <a:p>
            <a:pPr marL="609600" indent="-609600">
              <a:buClr>
                <a:srgbClr val="000099"/>
              </a:buClr>
              <a:buNone/>
            </a:pPr>
            <a:r>
              <a:rPr lang="en-US" altLang="zh-CN" sz="2400" dirty="0" smtClean="0">
                <a:solidFill>
                  <a:srgbClr val="0425CC"/>
                </a:solidFill>
                <a:ea typeface="宋体" pitchFamily="2" charset="-122"/>
              </a:rPr>
              <a:t>The initial temperature of </a:t>
            </a:r>
            <a:r>
              <a:rPr lang="en-US" altLang="zh-CN" sz="2400" dirty="0" err="1" smtClean="0">
                <a:solidFill>
                  <a:srgbClr val="0425CC"/>
                </a:solidFill>
                <a:ea typeface="宋体" pitchFamily="2" charset="-122"/>
              </a:rPr>
              <a:t>sQGP</a:t>
            </a:r>
            <a:r>
              <a:rPr lang="en-US" altLang="zh-CN" sz="2400" dirty="0" smtClean="0">
                <a:solidFill>
                  <a:srgbClr val="0425CC"/>
                </a:solidFill>
                <a:ea typeface="宋体" pitchFamily="2" charset="-122"/>
              </a:rPr>
              <a:t>; the mass origin of hadrons;</a:t>
            </a:r>
          </a:p>
          <a:p>
            <a:pPr marL="609600" indent="-609600">
              <a:buClr>
                <a:srgbClr val="000099"/>
              </a:buClr>
              <a:buNone/>
            </a:pPr>
            <a:r>
              <a:rPr lang="en-US" altLang="zh-CN" sz="2400" dirty="0" smtClean="0">
                <a:solidFill>
                  <a:srgbClr val="0425CC"/>
                </a:solidFill>
                <a:ea typeface="宋体" pitchFamily="2" charset="-122"/>
              </a:rPr>
              <a:t> color screening features of heavy </a:t>
            </a:r>
            <a:r>
              <a:rPr lang="en-US" altLang="zh-CN" sz="2400" dirty="0" err="1" smtClean="0">
                <a:solidFill>
                  <a:srgbClr val="0425CC"/>
                </a:solidFill>
                <a:ea typeface="宋体" pitchFamily="2" charset="-122"/>
              </a:rPr>
              <a:t>quarkonia</a:t>
            </a:r>
            <a:r>
              <a:rPr lang="en-US" altLang="zh-CN" sz="2400" dirty="0" smtClean="0">
                <a:solidFill>
                  <a:srgbClr val="0425CC"/>
                </a:solidFill>
                <a:ea typeface="宋体" pitchFamily="2" charset="-122"/>
              </a:rPr>
              <a:t> … </a:t>
            </a:r>
          </a:p>
          <a:p>
            <a:endParaRPr lang="en-US" sz="24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Bingchu Huang, USTC/BNL 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DNP 2010, Santa  Fe, New Mexico, Nov. 2-6, 2010</a:t>
            </a:r>
            <a:endParaRPr lang="zh-CN" altLang="en-US" dirty="0" smtClean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</a:t>
            </a:fld>
            <a:endParaRPr lang="zh-CN" altLang="en-US" dirty="0"/>
          </a:p>
        </p:txBody>
      </p:sp>
      <p:graphicFrame>
        <p:nvGraphicFramePr>
          <p:cNvPr id="8" name="Group 13"/>
          <p:cNvGraphicFramePr>
            <a:graphicFrameLocks/>
          </p:cNvGraphicFramePr>
          <p:nvPr/>
        </p:nvGraphicFramePr>
        <p:xfrm>
          <a:off x="785786" y="2450647"/>
          <a:ext cx="7200896" cy="3407245"/>
        </p:xfrm>
        <a:graphic>
          <a:graphicData uri="http://schemas.openxmlformats.org/drawingml/2006/table">
            <a:tbl>
              <a:tblPr/>
              <a:tblGrid>
                <a:gridCol w="3600448"/>
                <a:gridCol w="3600448"/>
              </a:tblGrid>
              <a:tr h="4668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Measurements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Physics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17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low mass </a:t>
                      </a:r>
                      <a:r>
                        <a:rPr kumimoji="0" lang="en-US" altLang="zh-CN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di</a:t>
                      </a: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-leptons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thermal radiation of QGP;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in-medium modifications of vector meson (</a:t>
                      </a: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  <a:sym typeface="Symbol" pitchFamily="18" charset="2"/>
                        </a:rPr>
                        <a:t>  </a:t>
                      </a: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), </a:t>
                      </a:r>
                      <a:r>
                        <a:rPr kumimoji="0" lang="en-US" altLang="zh-CN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chiral</a:t>
                      </a: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 symmetry restoration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11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intermediate mass di-leptons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  <a:sym typeface="Wingdings" pitchFamily="2" charset="2"/>
                        </a:rPr>
                        <a:t>thermal radiation of QGP;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heavy flavor modification; resonances in </a:t>
                      </a:r>
                      <a:r>
                        <a:rPr kumimoji="0" lang="en-US" altLang="zh-CN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sQGP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17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large mass: heavy </a:t>
                      </a:r>
                      <a:r>
                        <a:rPr kumimoji="0" lang="en-US" altLang="zh-CN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quarkonia</a:t>
                      </a:r>
                      <a:endParaRPr kumimoji="0" lang="en-US" sz="16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T of QGP, color screening, </a:t>
                      </a:r>
                      <a:r>
                        <a:rPr kumimoji="0" lang="en-US" altLang="zh-CN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quarkonium</a:t>
                      </a: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 production mechanism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 smtClean="0">
                <a:ea typeface="宋体" pitchFamily="2" charset="-122"/>
              </a:rPr>
              <a:t>STAR Detector</a:t>
            </a:r>
            <a:endParaRPr lang="en-US" sz="32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Bingchu Huang, USTC/BNL 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DNP 2010, Santa  Fe, New Mexico, Nov. 2-6, 2010</a:t>
            </a:r>
            <a:endParaRPr lang="zh-CN" altLang="en-US" dirty="0" smtClean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p:pic>
        <p:nvPicPr>
          <p:cNvPr id="9" name="Picture 6" descr="Tr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1785926"/>
            <a:ext cx="1317247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714348" y="4666316"/>
            <a:ext cx="4714908" cy="1477328"/>
          </a:xfrm>
          <a:prstGeom prst="rect">
            <a:avLst/>
          </a:prstGeom>
          <a:noFill/>
          <a:ln w="3175">
            <a:solidFill>
              <a:srgbClr val="FF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457200">
              <a:buFont typeface="Wingdings" pitchFamily="2" charset="2"/>
              <a:buNone/>
            </a:pPr>
            <a:r>
              <a:rPr lang="en-US" sz="1800" baseline="0" dirty="0">
                <a:solidFill>
                  <a:srgbClr val="FF3300"/>
                </a:solidFill>
                <a:ea typeface="宋体" pitchFamily="2" charset="-122"/>
              </a:rPr>
              <a:t>T</a:t>
            </a:r>
            <a:r>
              <a:rPr lang="en-US" sz="1800" baseline="0" dirty="0">
                <a:ea typeface="宋体" pitchFamily="2" charset="-122"/>
              </a:rPr>
              <a:t>ime </a:t>
            </a:r>
            <a:r>
              <a:rPr lang="en-US" sz="1800" baseline="0" dirty="0" smtClean="0">
                <a:solidFill>
                  <a:srgbClr val="FF3300"/>
                </a:solidFill>
                <a:ea typeface="宋体" pitchFamily="2" charset="-122"/>
              </a:rPr>
              <a:t>P</a:t>
            </a:r>
            <a:r>
              <a:rPr lang="en-US" sz="1800" baseline="0" dirty="0" smtClean="0">
                <a:ea typeface="宋体" pitchFamily="2" charset="-122"/>
              </a:rPr>
              <a:t>rojection</a:t>
            </a:r>
            <a:r>
              <a:rPr lang="en-US" dirty="0" smtClean="0">
                <a:ea typeface="宋体" pitchFamily="2" charset="-122"/>
              </a:rPr>
              <a:t> </a:t>
            </a:r>
            <a:r>
              <a:rPr lang="en-US" sz="1800" baseline="0" dirty="0" smtClean="0">
                <a:solidFill>
                  <a:srgbClr val="FF3300"/>
                </a:solidFill>
                <a:ea typeface="宋体" pitchFamily="2" charset="-122"/>
              </a:rPr>
              <a:t>C</a:t>
            </a:r>
            <a:r>
              <a:rPr lang="en-US" sz="1800" baseline="0" dirty="0" smtClean="0">
                <a:ea typeface="宋体" pitchFamily="2" charset="-122"/>
              </a:rPr>
              <a:t>hamber  </a:t>
            </a:r>
            <a:endParaRPr lang="en-US" sz="1800" baseline="0" dirty="0">
              <a:ea typeface="宋体" pitchFamily="2" charset="-122"/>
            </a:endParaRPr>
          </a:p>
          <a:p>
            <a:pPr marL="457200" indent="-457200"/>
            <a:r>
              <a:rPr lang="en-US" baseline="0" dirty="0" smtClean="0">
                <a:ea typeface="宋体" pitchFamily="2" charset="-122"/>
              </a:rPr>
              <a:t>1. Tracking</a:t>
            </a:r>
            <a:endParaRPr lang="en-US" baseline="0" dirty="0">
              <a:ea typeface="宋体" pitchFamily="2" charset="-122"/>
            </a:endParaRPr>
          </a:p>
          <a:p>
            <a:pPr indent="-457200"/>
            <a:r>
              <a:rPr lang="en-US" baseline="0" dirty="0" smtClean="0">
                <a:ea typeface="宋体" pitchFamily="2" charset="-122"/>
              </a:rPr>
              <a:t>2. Ionization </a:t>
            </a:r>
            <a:r>
              <a:rPr lang="en-US" baseline="0" dirty="0">
                <a:ea typeface="宋体" pitchFamily="2" charset="-122"/>
              </a:rPr>
              <a:t>energy loss (</a:t>
            </a:r>
            <a:r>
              <a:rPr lang="en-US" baseline="0" dirty="0" err="1">
                <a:ea typeface="宋体" pitchFamily="2" charset="-122"/>
              </a:rPr>
              <a:t>dE</a:t>
            </a:r>
            <a:r>
              <a:rPr lang="en-US" baseline="0" dirty="0">
                <a:ea typeface="宋体" pitchFamily="2" charset="-122"/>
              </a:rPr>
              <a:t>/</a:t>
            </a:r>
            <a:r>
              <a:rPr lang="en-US" baseline="0" dirty="0" err="1">
                <a:ea typeface="宋体" pitchFamily="2" charset="-122"/>
              </a:rPr>
              <a:t>dx</a:t>
            </a:r>
            <a:r>
              <a:rPr lang="en-US" baseline="0" dirty="0">
                <a:ea typeface="宋体" pitchFamily="2" charset="-122"/>
              </a:rPr>
              <a:t>): </a:t>
            </a:r>
            <a:endParaRPr lang="en-US" baseline="0" dirty="0" smtClean="0">
              <a:ea typeface="宋体" pitchFamily="2" charset="-122"/>
            </a:endParaRPr>
          </a:p>
          <a:p>
            <a:pPr indent="-457200"/>
            <a:r>
              <a:rPr lang="en-US" baseline="0" dirty="0" smtClean="0"/>
              <a:t>(</a:t>
            </a:r>
            <a:r>
              <a:rPr lang="de-DE" baseline="0" dirty="0">
                <a:sym typeface="Symbol" pitchFamily="18" charset="2"/>
              </a:rPr>
              <a:t>, K) &lt; 0.7 or &gt; 3 GeV/c , </a:t>
            </a:r>
            <a:r>
              <a:rPr lang="de-DE" baseline="0" dirty="0" smtClean="0">
                <a:sym typeface="Symbol" pitchFamily="18" charset="2"/>
              </a:rPr>
              <a:t>proton</a:t>
            </a:r>
            <a:r>
              <a:rPr lang="de-DE" dirty="0" smtClean="0">
                <a:sym typeface="Symbol" pitchFamily="18" charset="2"/>
              </a:rPr>
              <a:t> </a:t>
            </a:r>
            <a:r>
              <a:rPr lang="de-DE" baseline="0" dirty="0" smtClean="0">
                <a:sym typeface="Symbol" pitchFamily="18" charset="2"/>
              </a:rPr>
              <a:t>&lt; </a:t>
            </a:r>
            <a:r>
              <a:rPr lang="de-DE" baseline="0" dirty="0">
                <a:sym typeface="Symbol" pitchFamily="18" charset="2"/>
              </a:rPr>
              <a:t>1 or &gt; 3 GeV/c</a:t>
            </a:r>
            <a:r>
              <a:rPr lang="en-US" baseline="0" dirty="0">
                <a:ea typeface="宋体" pitchFamily="2" charset="-122"/>
              </a:rPr>
              <a:t> </a:t>
            </a:r>
          </a:p>
          <a:p>
            <a:pPr marL="457200" indent="-457200"/>
            <a:r>
              <a:rPr lang="en-US" baseline="0" dirty="0" smtClean="0">
                <a:ea typeface="宋体" pitchFamily="2" charset="-122"/>
              </a:rPr>
              <a:t>3. Coverage   -1&lt;</a:t>
            </a:r>
            <a:r>
              <a:rPr lang="en-US" baseline="0" dirty="0">
                <a:ea typeface="宋体" pitchFamily="2" charset="-122"/>
                <a:sym typeface="Symbol" pitchFamily="18" charset="2"/>
              </a:rPr>
              <a:t></a:t>
            </a:r>
            <a:r>
              <a:rPr lang="en-US" baseline="0" dirty="0">
                <a:ea typeface="宋体" pitchFamily="2" charset="-122"/>
              </a:rPr>
              <a:t>&lt;</a:t>
            </a:r>
            <a:r>
              <a:rPr lang="en-US" baseline="0" dirty="0" smtClean="0">
                <a:ea typeface="宋体" pitchFamily="2" charset="-122"/>
              </a:rPr>
              <a:t>1</a:t>
            </a:r>
            <a:endParaRPr lang="en-US" altLang="zh-CN" baseline="0" dirty="0">
              <a:ea typeface="宋体" pitchFamily="2" charset="-122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857884" y="4714884"/>
            <a:ext cx="2786050" cy="1354217"/>
          </a:xfrm>
          <a:prstGeom prst="rect">
            <a:avLst/>
          </a:prstGeom>
          <a:solidFill>
            <a:schemeClr val="bg1"/>
          </a:solidFill>
          <a:ln w="3175">
            <a:solidFill>
              <a:srgbClr val="FF66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/>
            <a:r>
              <a:rPr lang="en-US" altLang="zh-CN" sz="1800" baseline="0" dirty="0" smtClean="0">
                <a:solidFill>
                  <a:srgbClr val="FF0000"/>
                </a:solidFill>
                <a:ea typeface="宋体" pitchFamily="2" charset="-122"/>
              </a:rPr>
              <a:t>T</a:t>
            </a:r>
            <a:r>
              <a:rPr lang="en-US" altLang="zh-CN" sz="1800" baseline="0" dirty="0" smtClean="0">
                <a:ea typeface="宋体" pitchFamily="2" charset="-122"/>
              </a:rPr>
              <a:t>ime </a:t>
            </a:r>
            <a:r>
              <a:rPr lang="en-US" altLang="zh-CN" sz="1800" baseline="0" dirty="0" smtClean="0">
                <a:solidFill>
                  <a:srgbClr val="FF0000"/>
                </a:solidFill>
                <a:ea typeface="宋体" pitchFamily="2" charset="-122"/>
              </a:rPr>
              <a:t>O</a:t>
            </a:r>
            <a:r>
              <a:rPr lang="en-US" altLang="zh-CN" sz="1800" baseline="0" dirty="0" smtClean="0">
                <a:ea typeface="宋体" pitchFamily="2" charset="-122"/>
              </a:rPr>
              <a:t>f</a:t>
            </a:r>
            <a:r>
              <a:rPr lang="en-US" altLang="zh-CN" sz="1800" dirty="0" smtClean="0">
                <a:ea typeface="宋体" pitchFamily="2" charset="-122"/>
              </a:rPr>
              <a:t> </a:t>
            </a:r>
            <a:r>
              <a:rPr lang="en-US" altLang="zh-CN" sz="1800" baseline="0" dirty="0" smtClean="0">
                <a:solidFill>
                  <a:srgbClr val="FF0000"/>
                </a:solidFill>
                <a:ea typeface="宋体" pitchFamily="2" charset="-122"/>
              </a:rPr>
              <a:t>F</a:t>
            </a:r>
            <a:r>
              <a:rPr lang="en-US" altLang="zh-CN" sz="1800" baseline="0" dirty="0" smtClean="0">
                <a:ea typeface="宋体" pitchFamily="2" charset="-122"/>
              </a:rPr>
              <a:t>light </a:t>
            </a:r>
            <a:r>
              <a:rPr lang="en-US" altLang="zh-CN" sz="1800" baseline="0" dirty="0">
                <a:ea typeface="宋体" pitchFamily="2" charset="-122"/>
              </a:rPr>
              <a:t>----</a:t>
            </a:r>
          </a:p>
          <a:p>
            <a:pPr indent="-457200"/>
            <a:r>
              <a:rPr lang="en-US" sz="1600" baseline="0" dirty="0" smtClean="0"/>
              <a:t>1. Timing resolution (&lt;100ps)</a:t>
            </a:r>
            <a:endParaRPr lang="en-US" sz="1600" baseline="0" dirty="0"/>
          </a:p>
          <a:p>
            <a:pPr indent="-457200"/>
            <a:r>
              <a:rPr lang="en-US" altLang="zh-CN" sz="1600" baseline="0" dirty="0" smtClean="0">
                <a:ea typeface="宋体" pitchFamily="2" charset="-122"/>
              </a:rPr>
              <a:t>2. Coverage</a:t>
            </a:r>
            <a:r>
              <a:rPr lang="en-US" altLang="zh-CN" sz="1600" baseline="0" dirty="0">
                <a:ea typeface="宋体" pitchFamily="2" charset="-122"/>
              </a:rPr>
              <a:t>: -0.9&lt;</a:t>
            </a:r>
            <a:r>
              <a:rPr lang="en-US" altLang="zh-CN" sz="1600" baseline="0" dirty="0">
                <a:ea typeface="宋体" pitchFamily="2" charset="-122"/>
                <a:sym typeface="Symbol" pitchFamily="18" charset="2"/>
              </a:rPr>
              <a:t>&lt;0.9</a:t>
            </a:r>
            <a:endParaRPr lang="en-US" sz="1600" baseline="0" dirty="0">
              <a:ea typeface="宋体" pitchFamily="2" charset="-122"/>
              <a:sym typeface="Symbol" pitchFamily="18" charset="2"/>
            </a:endParaRPr>
          </a:p>
          <a:p>
            <a:pPr indent="-457200"/>
            <a:r>
              <a:rPr lang="en-US" sz="1600" baseline="0" dirty="0" smtClean="0">
                <a:ea typeface="宋体" pitchFamily="2" charset="-122"/>
                <a:sym typeface="Symbol" pitchFamily="18" charset="2"/>
              </a:rPr>
              <a:t>3. Install (</a:t>
            </a:r>
            <a:r>
              <a:rPr lang="en-US" sz="1600" baseline="0" dirty="0" smtClean="0">
                <a:solidFill>
                  <a:schemeClr val="accent2"/>
                </a:solidFill>
                <a:ea typeface="宋体" pitchFamily="2" charset="-122"/>
                <a:sym typeface="Symbol" pitchFamily="18" charset="2"/>
              </a:rPr>
              <a:t>4</a:t>
            </a:r>
            <a:r>
              <a:rPr lang="en-US" sz="1600" baseline="0" dirty="0">
                <a:solidFill>
                  <a:schemeClr val="accent2"/>
                </a:solidFill>
                <a:ea typeface="宋体" pitchFamily="2" charset="-122"/>
                <a:sym typeface="Symbol" pitchFamily="18" charset="2"/>
              </a:rPr>
              <a:t>%</a:t>
            </a:r>
            <a:r>
              <a:rPr lang="en-US" sz="1600" baseline="0" dirty="0">
                <a:ea typeface="宋体" pitchFamily="2" charset="-122"/>
                <a:sym typeface="Symbol" pitchFamily="18" charset="2"/>
              </a:rPr>
              <a:t> y2008, </a:t>
            </a:r>
            <a:endParaRPr lang="en-US" sz="1600" baseline="0" dirty="0" smtClean="0">
              <a:ea typeface="宋体" pitchFamily="2" charset="-122"/>
              <a:sym typeface="Symbol" pitchFamily="18" charset="2"/>
            </a:endParaRPr>
          </a:p>
          <a:p>
            <a:pPr indent="-457200"/>
            <a:r>
              <a:rPr lang="en-US" sz="1600" baseline="0" dirty="0" smtClean="0">
                <a:solidFill>
                  <a:schemeClr val="accent2"/>
                </a:solidFill>
                <a:ea typeface="宋体" pitchFamily="2" charset="-122"/>
                <a:sym typeface="Symbol" pitchFamily="18" charset="2"/>
              </a:rPr>
              <a:t>72</a:t>
            </a:r>
            <a:r>
              <a:rPr lang="en-US" sz="1600" baseline="0" dirty="0">
                <a:solidFill>
                  <a:schemeClr val="accent2"/>
                </a:solidFill>
                <a:ea typeface="宋体" pitchFamily="2" charset="-122"/>
                <a:sym typeface="Symbol" pitchFamily="18" charset="2"/>
              </a:rPr>
              <a:t>%</a:t>
            </a:r>
            <a:r>
              <a:rPr lang="en-US" sz="1600" baseline="0" dirty="0">
                <a:ea typeface="宋体" pitchFamily="2" charset="-122"/>
                <a:sym typeface="Symbol" pitchFamily="18" charset="2"/>
              </a:rPr>
              <a:t> y2009, </a:t>
            </a:r>
            <a:r>
              <a:rPr lang="en-US" sz="1600" baseline="0" dirty="0">
                <a:solidFill>
                  <a:schemeClr val="accent2"/>
                </a:solidFill>
                <a:ea typeface="宋体" pitchFamily="2" charset="-122"/>
                <a:sym typeface="Symbol" pitchFamily="18" charset="2"/>
              </a:rPr>
              <a:t>100%</a:t>
            </a:r>
            <a:r>
              <a:rPr lang="en-US" sz="1600" baseline="0" dirty="0">
                <a:ea typeface="宋体" pitchFamily="2" charset="-122"/>
                <a:sym typeface="Symbol" pitchFamily="18" charset="2"/>
              </a:rPr>
              <a:t> y2010)</a:t>
            </a:r>
            <a:endParaRPr lang="en-US" sz="1600" baseline="0" dirty="0">
              <a:sym typeface="Symbol" pitchFamily="18" charset="2"/>
            </a:endParaRPr>
          </a:p>
        </p:txBody>
      </p:sp>
      <p:pic>
        <p:nvPicPr>
          <p:cNvPr id="13" name="Picture 3"/>
          <p:cNvPicPr>
            <a:picLocks noChangeArrowheads="1"/>
          </p:cNvPicPr>
          <p:nvPr/>
        </p:nvPicPr>
        <p:blipFill>
          <a:blip r:embed="rId3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 l="2489" t="18503" b="3085"/>
          <a:stretch>
            <a:fillRect/>
          </a:stretch>
        </p:blipFill>
        <p:spPr bwMode="auto">
          <a:xfrm>
            <a:off x="1142976" y="1357298"/>
            <a:ext cx="4267200" cy="3200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487359" y="1535118"/>
            <a:ext cx="3584575" cy="2751138"/>
            <a:chOff x="144" y="576"/>
            <a:chExt cx="2258" cy="1733"/>
          </a:xfrm>
        </p:grpSpPr>
        <p:pic>
          <p:nvPicPr>
            <p:cNvPr id="8" name="Picture 6" descr="tofr_beta_p_prplot0910_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4" y="576"/>
              <a:ext cx="2258" cy="17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480" y="1939"/>
              <a:ext cx="18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baseline="0">
                  <a:solidFill>
                    <a:srgbClr val="FF33CC"/>
                  </a:solidFill>
                </a:rPr>
                <a:t>STAR Collaboration, nucl-ex/0309012</a:t>
              </a: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ea typeface="宋体" pitchFamily="2" charset="-122"/>
              </a:rPr>
              <a:t>STAR Time of Flight detector performance </a:t>
            </a:r>
            <a:endParaRPr lang="en-US" sz="28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Bingchu Huang, USTC/BNL 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DNP 2010, Santa  Fe, New Mexico, Nov. 2-6, 2010</a:t>
            </a:r>
            <a:endParaRPr lang="zh-CN" altLang="en-US" dirty="0" smtClean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5</a:t>
            </a:fld>
            <a:endParaRPr lang="zh-CN" altLang="en-US" dirty="0"/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71406" y="4286256"/>
            <a:ext cx="500066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baseline="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TOF PID: 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de-DE" baseline="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, K) ~ 1.6, </a:t>
            </a:r>
            <a:r>
              <a:rPr lang="de-DE" baseline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proton </a:t>
            </a:r>
            <a:r>
              <a:rPr lang="de-DE" baseline="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~ 3 GeV/c</a:t>
            </a:r>
            <a:endParaRPr lang="de-DE" altLang="zh-CN" baseline="0" dirty="0">
              <a:latin typeface="Times New Roman" pitchFamily="18" charset="0"/>
              <a:ea typeface="宋体" pitchFamily="2" charset="-122"/>
              <a:cs typeface="Times New Roman" pitchFamily="18" charset="0"/>
              <a:sym typeface="Symbol" pitchFamily="18" charset="2"/>
            </a:endParaRPr>
          </a:p>
          <a:p>
            <a:r>
              <a:rPr lang="en-US" b="0" baseline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STAR Collaboration, </a:t>
            </a:r>
            <a:r>
              <a:rPr lang="en-US" b="0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PLB616(2005)8</a:t>
            </a:r>
            <a:endParaRPr lang="de-DE" altLang="zh-CN" baseline="0" dirty="0">
              <a:solidFill>
                <a:srgbClr val="FF0000"/>
              </a:solidFill>
              <a:latin typeface="Times New Roman" pitchFamily="18" charset="0"/>
              <a:ea typeface="宋体" pitchFamily="2" charset="-122"/>
              <a:cs typeface="Times New Roman" pitchFamily="18" charset="0"/>
              <a:sym typeface="Symbol" pitchFamily="18" charset="2"/>
            </a:endParaRPr>
          </a:p>
          <a:p>
            <a:r>
              <a:rPr lang="en-US" altLang="zh-CN" baseline="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TOF enables clean electron PID up to P</a:t>
            </a:r>
            <a:r>
              <a:rPr lang="en-US" altLang="zh-CN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</a:t>
            </a:r>
            <a:r>
              <a:rPr lang="en-US" altLang="zh-CN" baseline="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&lt; 3 </a:t>
            </a:r>
            <a:r>
              <a:rPr lang="en-US" altLang="zh-CN" baseline="0" dirty="0" err="1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GeV</a:t>
            </a:r>
            <a:r>
              <a:rPr lang="en-US" altLang="zh-CN" baseline="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/c. </a:t>
            </a:r>
            <a:r>
              <a:rPr lang="en-US" b="0" baseline="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0" baseline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STAR Collaboration, PRL94(2005)062301</a:t>
            </a:r>
            <a:r>
              <a:rPr lang="en-US" b="0" baseline="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de-DE" baseline="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r>
              <a:rPr lang="en-US" b="0" baseline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M. </a:t>
            </a:r>
            <a:r>
              <a:rPr lang="en-US" b="0" baseline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Shao</a:t>
            </a:r>
            <a:r>
              <a:rPr lang="en-US" b="0" baseline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et al., NIMA 558(2006)419</a:t>
            </a:r>
            <a:endParaRPr lang="de-DE" baseline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4929190" y="1714488"/>
            <a:ext cx="3781425" cy="4114800"/>
            <a:chOff x="4456113" y="1714488"/>
            <a:chExt cx="3781425" cy="4114800"/>
          </a:xfrm>
        </p:grpSpPr>
        <p:grpSp>
          <p:nvGrpSpPr>
            <p:cNvPr id="12" name="Group 8"/>
            <p:cNvGrpSpPr>
              <a:grpSpLocks/>
            </p:cNvGrpSpPr>
            <p:nvPr/>
          </p:nvGrpSpPr>
          <p:grpSpPr bwMode="auto">
            <a:xfrm>
              <a:off x="4456113" y="1714488"/>
              <a:ext cx="3781425" cy="4114800"/>
              <a:chOff x="2807" y="576"/>
              <a:chExt cx="2382" cy="2592"/>
            </a:xfrm>
          </p:grpSpPr>
          <p:pic>
            <p:nvPicPr>
              <p:cNvPr id="14" name="Picture 9" descr="electronpid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07" y="576"/>
                <a:ext cx="2382" cy="25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" name="Text Box 10"/>
              <p:cNvSpPr txBox="1">
                <a:spLocks noChangeArrowheads="1"/>
              </p:cNvSpPr>
              <p:nvPr/>
            </p:nvSpPr>
            <p:spPr bwMode="auto">
              <a:xfrm>
                <a:off x="3216" y="1857"/>
                <a:ext cx="88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1800" baseline="0" dirty="0">
                    <a:solidFill>
                      <a:srgbClr val="FF3300"/>
                    </a:solidFill>
                    <a:ea typeface="宋体" pitchFamily="2" charset="-122"/>
                  </a:rPr>
                  <a:t>|1/</a:t>
                </a:r>
                <a:r>
                  <a:rPr lang="en-US" altLang="zh-CN" sz="1800" baseline="0" dirty="0">
                    <a:solidFill>
                      <a:srgbClr val="FF3300"/>
                    </a:solidFill>
                    <a:ea typeface="宋体" pitchFamily="2" charset="-122"/>
                    <a:sym typeface="Symbol" pitchFamily="18" charset="2"/>
                  </a:rPr>
                  <a:t>-1|&lt;0.03</a:t>
                </a:r>
                <a:endParaRPr lang="en-US" sz="1800" baseline="0" dirty="0">
                  <a:solidFill>
                    <a:srgbClr val="FF3300"/>
                  </a:solidFill>
                  <a:sym typeface="Symbol" pitchFamily="18" charset="2"/>
                </a:endParaRPr>
              </a:p>
            </p:txBody>
          </p:sp>
          <p:sp>
            <p:nvSpPr>
              <p:cNvPr id="16" name="Text Box 11"/>
              <p:cNvSpPr txBox="1">
                <a:spLocks noChangeArrowheads="1"/>
              </p:cNvSpPr>
              <p:nvPr/>
            </p:nvSpPr>
            <p:spPr bwMode="auto">
              <a:xfrm>
                <a:off x="3120" y="2736"/>
                <a:ext cx="18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200" baseline="0">
                    <a:solidFill>
                      <a:srgbClr val="FF33CC"/>
                    </a:solidFill>
                  </a:rPr>
                  <a:t>STAR Collaboration, nucl-ex/0</a:t>
                </a:r>
                <a:r>
                  <a:rPr lang="en-US" altLang="zh-CN" sz="1200" baseline="0">
                    <a:solidFill>
                      <a:srgbClr val="FF33CC"/>
                    </a:solidFill>
                    <a:ea typeface="宋体" pitchFamily="2" charset="-122"/>
                  </a:rPr>
                  <a:t>4</a:t>
                </a:r>
                <a:r>
                  <a:rPr lang="en-US" sz="1200" baseline="0">
                    <a:solidFill>
                      <a:srgbClr val="FF33CC"/>
                    </a:solidFill>
                  </a:rPr>
                  <a:t>0</a:t>
                </a:r>
                <a:r>
                  <a:rPr lang="en-US" altLang="zh-CN" sz="1200" baseline="0">
                    <a:solidFill>
                      <a:srgbClr val="FF33CC"/>
                    </a:solidFill>
                    <a:ea typeface="宋体" pitchFamily="2" charset="-122"/>
                  </a:rPr>
                  <a:t>7</a:t>
                </a:r>
                <a:r>
                  <a:rPr lang="en-US" sz="1200" baseline="0">
                    <a:solidFill>
                      <a:srgbClr val="FF33CC"/>
                    </a:solidFill>
                  </a:rPr>
                  <a:t>0</a:t>
                </a:r>
                <a:r>
                  <a:rPr lang="en-US" altLang="zh-CN" sz="1200" baseline="0">
                    <a:solidFill>
                      <a:srgbClr val="FF33CC"/>
                    </a:solidFill>
                    <a:ea typeface="宋体" pitchFamily="2" charset="-122"/>
                  </a:rPr>
                  <a:t>06</a:t>
                </a:r>
                <a:endParaRPr lang="en-US" sz="1200" baseline="0">
                  <a:solidFill>
                    <a:srgbClr val="FF33CC"/>
                  </a:solidFill>
                </a:endParaRPr>
              </a:p>
            </p:txBody>
          </p:sp>
        </p:grp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6429388" y="1781805"/>
              <a:ext cx="1670370" cy="2762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1200" baseline="0" dirty="0">
                  <a:solidFill>
                    <a:srgbClr val="FF3300"/>
                  </a:solidFill>
                </a:rPr>
                <a:t>200 </a:t>
              </a:r>
              <a:r>
                <a:rPr lang="en-US" sz="1200" baseline="0" dirty="0" err="1">
                  <a:solidFill>
                    <a:srgbClr val="FF3300"/>
                  </a:solidFill>
                </a:rPr>
                <a:t>GeV</a:t>
              </a:r>
              <a:r>
                <a:rPr lang="en-US" sz="1200" baseline="0" dirty="0">
                  <a:solidFill>
                    <a:srgbClr val="FF3300"/>
                  </a:solidFill>
                </a:rPr>
                <a:t> </a:t>
              </a:r>
              <a:r>
                <a:rPr lang="en-US" sz="1200" baseline="0" dirty="0" err="1">
                  <a:solidFill>
                    <a:srgbClr val="FF3300"/>
                  </a:solidFill>
                </a:rPr>
                <a:t>d+Au</a:t>
              </a:r>
              <a:r>
                <a:rPr lang="en-US" sz="1200" baseline="0" dirty="0">
                  <a:solidFill>
                    <a:srgbClr val="FF3300"/>
                  </a:solidFill>
                </a:rPr>
                <a:t> collisions </a:t>
              </a:r>
            </a:p>
          </p:txBody>
        </p:sp>
      </p:grp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1763707" y="3509965"/>
            <a:ext cx="20224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baseline="0" dirty="0">
                <a:solidFill>
                  <a:srgbClr val="FF3300"/>
                </a:solidFill>
              </a:rPr>
              <a:t>200 </a:t>
            </a:r>
            <a:r>
              <a:rPr lang="en-US" sz="1200" baseline="0" dirty="0" err="1">
                <a:solidFill>
                  <a:srgbClr val="FF3300"/>
                </a:solidFill>
              </a:rPr>
              <a:t>GeV</a:t>
            </a:r>
            <a:r>
              <a:rPr lang="en-US" sz="1200" baseline="0" dirty="0">
                <a:solidFill>
                  <a:srgbClr val="FF3300"/>
                </a:solidFill>
              </a:rPr>
              <a:t> </a:t>
            </a:r>
            <a:r>
              <a:rPr lang="en-US" sz="1200" baseline="0" dirty="0" err="1">
                <a:solidFill>
                  <a:srgbClr val="FF3300"/>
                </a:solidFill>
              </a:rPr>
              <a:t>d+Au</a:t>
            </a:r>
            <a:r>
              <a:rPr lang="en-US" sz="1200" baseline="0" dirty="0">
                <a:solidFill>
                  <a:srgbClr val="FF3300"/>
                </a:solidFill>
              </a:rPr>
              <a:t> collisions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4357686" y="1428736"/>
            <a:ext cx="3905250" cy="3048000"/>
            <a:chOff x="4000496" y="1428736"/>
            <a:chExt cx="3905250" cy="3048000"/>
          </a:xfrm>
        </p:grpSpPr>
        <p:grpSp>
          <p:nvGrpSpPr>
            <p:cNvPr id="15" name="组合 14"/>
            <p:cNvGrpSpPr/>
            <p:nvPr/>
          </p:nvGrpSpPr>
          <p:grpSpPr>
            <a:xfrm>
              <a:off x="4000496" y="1428736"/>
              <a:ext cx="3905250" cy="3048000"/>
              <a:chOff x="4286248" y="1643050"/>
              <a:chExt cx="3905250" cy="3048000"/>
            </a:xfrm>
          </p:grpSpPr>
          <p:pic>
            <p:nvPicPr>
              <p:cNvPr id="12" name="Picture 10" descr="eff_nsige.gif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286248" y="1643050"/>
                <a:ext cx="3905250" cy="3048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" name="Rectangle 10"/>
              <p:cNvSpPr>
                <a:spLocks noChangeArrowheads="1"/>
              </p:cNvSpPr>
              <p:nvPr/>
            </p:nvSpPr>
            <p:spPr bwMode="auto">
              <a:xfrm>
                <a:off x="5857884" y="2143116"/>
                <a:ext cx="1715150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600" baseline="0" dirty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STAR Preliminary</a:t>
                </a:r>
              </a:p>
            </p:txBody>
          </p:sp>
        </p:grpSp>
        <p:sp>
          <p:nvSpPr>
            <p:cNvPr id="18" name="Rectangle 10"/>
            <p:cNvSpPr>
              <a:spLocks noChangeArrowheads="1"/>
            </p:cNvSpPr>
            <p:nvPr/>
          </p:nvSpPr>
          <p:spPr bwMode="auto">
            <a:xfrm>
              <a:off x="4643438" y="3286124"/>
              <a:ext cx="261911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baseline="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The </a:t>
              </a:r>
              <a:r>
                <a:rPr lang="en-US" sz="1600" baseline="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dE</a:t>
              </a:r>
              <a:r>
                <a:rPr lang="en-US" sz="1600" baseline="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/</a:t>
              </a:r>
              <a:r>
                <a:rPr lang="en-US" sz="1600" baseline="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dx</a:t>
              </a:r>
              <a:r>
                <a:rPr lang="en-US" sz="1600" baseline="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cut efficiency on e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42844" y="1357298"/>
            <a:ext cx="3929090" cy="3071834"/>
            <a:chOff x="214282" y="1833570"/>
            <a:chExt cx="3416300" cy="2667000"/>
          </a:xfrm>
        </p:grpSpPr>
        <p:pic>
          <p:nvPicPr>
            <p:cNvPr id="11" name="Picture 9" descr="nsigmavspt_raw.gi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4282" y="1833570"/>
              <a:ext cx="3416300" cy="2667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1500166" y="2143116"/>
              <a:ext cx="171515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baseline="0" dirty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STAR Preliminary</a:t>
              </a: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Electron ID</a:t>
            </a:r>
            <a:endParaRPr lang="en-US" sz="32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Bingchu Huang, USTC/BNL 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DNP 2010, Santa  Fe, New Mexico, Nov. 2-6, 2010</a:t>
            </a:r>
            <a:endParaRPr lang="zh-CN" altLang="en-US" dirty="0" smtClean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6</a:t>
            </a:fld>
            <a:endParaRPr lang="zh-CN" altLang="en-US" dirty="0"/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714348" y="4309126"/>
            <a:ext cx="764386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altLang="zh-CN" baseline="0" dirty="0" smtClean="0">
              <a:ea typeface="宋体" pitchFamily="2" charset="-122"/>
            </a:endParaRPr>
          </a:p>
          <a:p>
            <a:r>
              <a:rPr lang="en-US" altLang="zh-CN" baseline="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High </a:t>
            </a:r>
            <a:r>
              <a:rPr lang="en-US" altLang="zh-CN" baseline="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electron purity: 99% </a:t>
            </a:r>
            <a:r>
              <a:rPr lang="en-US" altLang="zh-CN" baseline="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(f(</a:t>
            </a:r>
            <a:r>
              <a:rPr lang="en-US" altLang="zh-CN" baseline="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pT</a:t>
            </a:r>
            <a:r>
              <a:rPr lang="en-US" altLang="zh-CN" baseline="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)&lt;n</a:t>
            </a:r>
            <a:r>
              <a:rPr lang="el-GR" altLang="zh-CN" baseline="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σ</a:t>
            </a:r>
            <a:r>
              <a:rPr lang="en-US" altLang="zh-CN" baseline="-25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e</a:t>
            </a:r>
            <a:r>
              <a:rPr lang="en-US" altLang="zh-CN" baseline="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&lt;2)</a:t>
            </a:r>
            <a:endParaRPr lang="en-US" altLang="zh-CN" b="0" baseline="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endParaRPr lang="de-DE" altLang="zh-CN" baseline="0" dirty="0">
              <a:latin typeface="Times New Roman" pitchFamily="18" charset="0"/>
              <a:ea typeface="宋体" pitchFamily="2" charset="-122"/>
              <a:cs typeface="Times New Roman" pitchFamily="18" charset="0"/>
              <a:sym typeface="Symbol" pitchFamily="18" charset="2"/>
            </a:endParaRPr>
          </a:p>
          <a:p>
            <a:r>
              <a:rPr lang="en-US" altLang="zh-CN" baseline="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Efficiency: greater than </a:t>
            </a:r>
            <a:r>
              <a:rPr lang="en-US" altLang="zh-CN" baseline="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the 60</a:t>
            </a:r>
            <a:r>
              <a:rPr lang="en-US" altLang="zh-CN" baseline="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% </a:t>
            </a:r>
            <a:r>
              <a:rPr lang="en-US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for</a:t>
            </a:r>
            <a:r>
              <a:rPr lang="en-US" altLang="zh-CN" baseline="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the </a:t>
            </a:r>
            <a:r>
              <a:rPr lang="en-US" altLang="zh-CN" baseline="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dE</a:t>
            </a:r>
            <a:r>
              <a:rPr lang="en-US" altLang="zh-CN" baseline="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/</a:t>
            </a:r>
            <a:r>
              <a:rPr lang="en-US" altLang="zh-CN" baseline="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dx</a:t>
            </a:r>
            <a:r>
              <a:rPr lang="en-US" altLang="zh-CN" baseline="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baseline="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cut</a:t>
            </a:r>
          </a:p>
          <a:p>
            <a:endParaRPr lang="en-US" baseline="0" dirty="0">
              <a:ea typeface="宋体" pitchFamily="2" charset="-122"/>
              <a:sym typeface="Symbol" pitchFamily="18" charset="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71802" y="2559602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f(</a:t>
            </a:r>
            <a:r>
              <a:rPr lang="en-US" dirty="0" err="1" smtClean="0">
                <a:solidFill>
                  <a:srgbClr val="FF0000"/>
                </a:solidFill>
              </a:rPr>
              <a:t>pT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642910" y="2143116"/>
            <a:ext cx="3000396" cy="158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bchuang\Desktop\DNP_2010\Like_vs_Mix_ratio_MB_1a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94860" y="1374466"/>
            <a:ext cx="4549140" cy="3268980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Di-lepton background</a:t>
            </a:r>
            <a:endParaRPr lang="en-US" sz="32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Bingchu Huang, USTC/BNL 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DNP 2010, Santa  Fe, New Mexico, Nov. 2-6, 2010</a:t>
            </a:r>
            <a:endParaRPr lang="zh-CN" altLang="en-US" dirty="0" smtClean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7</a:t>
            </a:fld>
            <a:endParaRPr lang="zh-CN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00034" y="4572008"/>
            <a:ext cx="544251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Mix-event normalize to like-sign within 0.4 - 1.5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/c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034" y="4572008"/>
            <a:ext cx="678661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Mix-event normalize to like-sign within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1-3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/c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pic>
        <p:nvPicPr>
          <p:cNvPr id="1027" name="Picture 3" descr="C:\Users\bchuang\Desktop\DNP_2010\eemass_bg.gif"/>
          <p:cNvPicPr>
            <a:picLocks noChangeAspect="1" noChangeArrowheads="1"/>
          </p:cNvPicPr>
          <p:nvPr/>
        </p:nvPicPr>
        <p:blipFill>
          <a:blip r:embed="rId4"/>
          <a:srcRect t="5035"/>
          <a:stretch>
            <a:fillRect/>
          </a:stretch>
        </p:blipFill>
        <p:spPr bwMode="auto">
          <a:xfrm>
            <a:off x="0" y="1467620"/>
            <a:ext cx="4549140" cy="3104388"/>
          </a:xfrm>
          <a:prstGeom prst="rect">
            <a:avLst/>
          </a:prstGeom>
          <a:noFill/>
        </p:spPr>
      </p:pic>
      <p:pic>
        <p:nvPicPr>
          <p:cNvPr id="1029" name="Picture 5" descr="C:\Users\bchuang\Desktop\DNP_2010\eemass_ht_bg_0.gif"/>
          <p:cNvPicPr>
            <a:picLocks noChangeAspect="1" noChangeArrowheads="1"/>
          </p:cNvPicPr>
          <p:nvPr/>
        </p:nvPicPr>
        <p:blipFill>
          <a:blip r:embed="rId5"/>
          <a:srcRect t="3357"/>
          <a:stretch>
            <a:fillRect/>
          </a:stretch>
        </p:blipFill>
        <p:spPr bwMode="auto">
          <a:xfrm>
            <a:off x="0" y="1428736"/>
            <a:ext cx="4549140" cy="3159252"/>
          </a:xfrm>
          <a:prstGeom prst="rect">
            <a:avLst/>
          </a:prstGeom>
          <a:noFill/>
        </p:spPr>
      </p:pic>
      <p:pic>
        <p:nvPicPr>
          <p:cNvPr id="1026" name="Picture 2" descr="C:\Users\bchuang\Desktop\DNP_2010\Like_vs_Mix_ratio_HT_1a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94860" y="1357298"/>
            <a:ext cx="4549140" cy="3268980"/>
          </a:xfrm>
          <a:prstGeom prst="rect">
            <a:avLst/>
          </a:prstGeom>
          <a:noFill/>
        </p:spPr>
      </p:pic>
      <p:graphicFrame>
        <p:nvGraphicFramePr>
          <p:cNvPr id="24" name="对象 23"/>
          <p:cNvGraphicFramePr>
            <a:graphicFrameLocks noChangeAspect="1"/>
          </p:cNvGraphicFramePr>
          <p:nvPr/>
        </p:nvGraphicFramePr>
        <p:xfrm>
          <a:off x="4514850" y="3338513"/>
          <a:ext cx="114300" cy="177800"/>
        </p:xfrm>
        <a:graphic>
          <a:graphicData uri="http://schemas.openxmlformats.org/presentationml/2006/ole">
            <p:oleObj spid="_x0000_s1027" name="Equation" r:id="rId7" imgW="114120" imgH="177480" progId="Equation.DSMT4">
              <p:embed/>
            </p:oleObj>
          </a:graphicData>
        </a:graphic>
      </p:graphicFrame>
      <p:grpSp>
        <p:nvGrpSpPr>
          <p:cNvPr id="30" name="组合 29"/>
          <p:cNvGrpSpPr/>
          <p:nvPr/>
        </p:nvGrpSpPr>
        <p:grpSpPr>
          <a:xfrm>
            <a:off x="71406" y="5143512"/>
            <a:ext cx="1737546" cy="1050801"/>
            <a:chOff x="142844" y="5143512"/>
            <a:chExt cx="1737546" cy="1050801"/>
          </a:xfrm>
        </p:grpSpPr>
        <p:pic>
          <p:nvPicPr>
            <p:cNvPr id="1028" name="Picture 4" descr="C:\Users\bchuang\Desktop\cross_pair.gif"/>
            <p:cNvPicPr>
              <a:picLocks noChangeAspect="1" noChangeArrowheads="1"/>
            </p:cNvPicPr>
            <p:nvPr/>
          </p:nvPicPr>
          <p:blipFill>
            <a:blip r:embed="rId8"/>
            <a:srcRect r="24899" b="19592"/>
            <a:stretch>
              <a:fillRect/>
            </a:stretch>
          </p:blipFill>
          <p:spPr bwMode="auto">
            <a:xfrm>
              <a:off x="142844" y="5143512"/>
              <a:ext cx="1737546" cy="1050801"/>
            </a:xfrm>
            <a:prstGeom prst="rect">
              <a:avLst/>
            </a:prstGeom>
            <a:noFill/>
          </p:spPr>
        </p:pic>
        <p:sp>
          <p:nvSpPr>
            <p:cNvPr id="27" name="任意多边形 26"/>
            <p:cNvSpPr/>
            <p:nvPr/>
          </p:nvSpPr>
          <p:spPr>
            <a:xfrm>
              <a:off x="1610437" y="5418161"/>
              <a:ext cx="246919" cy="654045"/>
            </a:xfrm>
            <a:custGeom>
              <a:avLst/>
              <a:gdLst>
                <a:gd name="connsiteX0" fmla="*/ 13648 w 343469"/>
                <a:gd name="connsiteY0" fmla="*/ 0 h 627797"/>
                <a:gd name="connsiteX1" fmla="*/ 341194 w 343469"/>
                <a:gd name="connsiteY1" fmla="*/ 368490 h 627797"/>
                <a:gd name="connsiteX2" fmla="*/ 0 w 343469"/>
                <a:gd name="connsiteY2" fmla="*/ 627797 h 62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3469" h="627797">
                  <a:moveTo>
                    <a:pt x="13648" y="0"/>
                  </a:moveTo>
                  <a:cubicBezTo>
                    <a:pt x="178558" y="131928"/>
                    <a:pt x="343469" y="263857"/>
                    <a:pt x="341194" y="368490"/>
                  </a:cubicBezTo>
                  <a:cubicBezTo>
                    <a:pt x="338919" y="473123"/>
                    <a:pt x="169459" y="550460"/>
                    <a:pt x="0" y="627797"/>
                  </a:cubicBez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1553570" y="5591033"/>
              <a:ext cx="195618" cy="304800"/>
            </a:xfrm>
            <a:custGeom>
              <a:avLst/>
              <a:gdLst>
                <a:gd name="connsiteX0" fmla="*/ 43218 w 195618"/>
                <a:gd name="connsiteY0" fmla="*/ 304800 h 304800"/>
                <a:gd name="connsiteX1" fmla="*/ 193343 w 195618"/>
                <a:gd name="connsiteY1" fmla="*/ 127379 h 304800"/>
                <a:gd name="connsiteX2" fmla="*/ 29570 w 195618"/>
                <a:gd name="connsiteY2" fmla="*/ 18197 h 304800"/>
                <a:gd name="connsiteX3" fmla="*/ 15923 w 195618"/>
                <a:gd name="connsiteY3" fmla="*/ 18197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618" h="304800">
                  <a:moveTo>
                    <a:pt x="43218" y="304800"/>
                  </a:moveTo>
                  <a:cubicBezTo>
                    <a:pt x="119418" y="239973"/>
                    <a:pt x="195618" y="175146"/>
                    <a:pt x="193343" y="127379"/>
                  </a:cubicBezTo>
                  <a:cubicBezTo>
                    <a:pt x="191068" y="79612"/>
                    <a:pt x="59140" y="36394"/>
                    <a:pt x="29570" y="18197"/>
                  </a:cubicBezTo>
                  <a:cubicBezTo>
                    <a:pt x="0" y="0"/>
                    <a:pt x="7961" y="9098"/>
                    <a:pt x="15923" y="18197"/>
                  </a:cubicBez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714480" y="5286388"/>
            <a:ext cx="5529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Cross-pair bg. can only be described by like-sign method.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071670" y="5640189"/>
            <a:ext cx="7072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 minimum bias events, we subtracted like-sign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at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aseline="-25000" dirty="0" err="1" smtClean="0">
                <a:latin typeface="Times New Roman" pitchFamily="18" charset="0"/>
                <a:cs typeface="Times New Roman" pitchFamily="18" charset="0"/>
              </a:rPr>
              <a:t>ee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&lt;0.7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/c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mix-event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subtraction was applied at 0.7&lt;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aseline="-25000" dirty="0" err="1" smtClean="0">
                <a:latin typeface="Times New Roman" pitchFamily="18" charset="0"/>
                <a:cs typeface="Times New Roman" pitchFamily="18" charset="0"/>
              </a:rPr>
              <a:t>ee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&lt;3.5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/c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1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Di-lepton invariant mass spectrum in </a:t>
            </a:r>
            <a:r>
              <a:rPr lang="en-US" sz="3200" dirty="0" err="1" smtClean="0"/>
              <a:t>p+p</a:t>
            </a:r>
            <a:r>
              <a:rPr lang="en-US" sz="3200" dirty="0" smtClean="0"/>
              <a:t> collisions</a:t>
            </a:r>
            <a:endParaRPr 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Bingchu Huang, USTC/BNL 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DNP 2010, Santa  Fe, New Mexico, Nov. 2-6, 2010</a:t>
            </a:r>
            <a:endParaRPr lang="zh-CN" altLang="en-US" dirty="0" smtClean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8</a:t>
            </a:fld>
            <a:endParaRPr lang="zh-CN" altLang="en-US" dirty="0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785818" y="4929198"/>
            <a:ext cx="7643834" cy="1077218"/>
          </a:xfrm>
          <a:prstGeom prst="rect">
            <a:avLst/>
          </a:prstGeom>
          <a:noFill/>
          <a:ln w="57150" cmpd="thickThin" algn="ctr">
            <a:solidFill>
              <a:srgbClr val="BE189E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>
              <a:spcAft>
                <a:spcPts val="600"/>
              </a:spcAft>
            </a:pPr>
            <a:r>
              <a:rPr lang="en-US" altLang="zh-CN" sz="1800" baseline="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Di-lepton </a:t>
            </a:r>
            <a:r>
              <a:rPr lang="en-US" altLang="zh-CN" sz="1800" baseline="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at run9 </a:t>
            </a:r>
            <a:r>
              <a:rPr lang="en-US" altLang="zh-CN" sz="1800" baseline="0" dirty="0" err="1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p+p</a:t>
            </a:r>
            <a:r>
              <a:rPr lang="en-US" altLang="zh-CN" sz="1800" baseline="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collisions: signal excess above background</a:t>
            </a:r>
            <a:endParaRPr lang="en-US" altLang="zh-CN" sz="1800" baseline="0" dirty="0">
              <a:latin typeface="Times New Roman" pitchFamily="18" charset="0"/>
              <a:ea typeface="宋体" pitchFamily="2" charset="-122"/>
              <a:cs typeface="Times New Roman" pitchFamily="18" charset="0"/>
              <a:sym typeface="Wingdings" pitchFamily="2" charset="2"/>
            </a:endParaRPr>
          </a:p>
          <a:p>
            <a:pPr defTabSz="457200">
              <a:spcAft>
                <a:spcPts val="600"/>
              </a:spcAft>
            </a:pPr>
            <a:r>
              <a:rPr lang="el-GR" altLang="zh-CN" sz="1800" baseline="0" dirty="0">
                <a:latin typeface="Times New Roman" pitchFamily="18" charset="0"/>
                <a:ea typeface="宋体" pitchFamily="2" charset="-122"/>
                <a:cs typeface="Times New Roman" pitchFamily="18" charset="0"/>
                <a:sym typeface="Wingdings" pitchFamily="2" charset="2"/>
              </a:rPr>
              <a:t>ω</a:t>
            </a:r>
            <a:r>
              <a:rPr lang="en-US" altLang="zh-CN" sz="1800" baseline="0" dirty="0">
                <a:latin typeface="Times New Roman" pitchFamily="18" charset="0"/>
                <a:ea typeface="宋体" pitchFamily="2" charset="-122"/>
                <a:cs typeface="Times New Roman" pitchFamily="18" charset="0"/>
                <a:sym typeface="Wingdings" pitchFamily="2" charset="2"/>
              </a:rPr>
              <a:t>: S/B~0.7, significance: 5 </a:t>
            </a:r>
            <a:r>
              <a:rPr lang="el-GR" altLang="zh-CN" sz="1800" baseline="0" dirty="0">
                <a:latin typeface="Times New Roman" pitchFamily="18" charset="0"/>
                <a:ea typeface="宋体" pitchFamily="2" charset="-122"/>
                <a:cs typeface="Times New Roman" pitchFamily="18" charset="0"/>
                <a:sym typeface="Wingdings" pitchFamily="2" charset="2"/>
              </a:rPr>
              <a:t>σ</a:t>
            </a:r>
            <a:endParaRPr lang="en-US" altLang="zh-CN" sz="1800" baseline="0" dirty="0">
              <a:latin typeface="Times New Roman" pitchFamily="18" charset="0"/>
              <a:ea typeface="宋体" pitchFamily="2" charset="-122"/>
              <a:cs typeface="Times New Roman" pitchFamily="18" charset="0"/>
              <a:sym typeface="Wingdings" pitchFamily="2" charset="2"/>
            </a:endParaRPr>
          </a:p>
          <a:p>
            <a:pPr defTabSz="457200">
              <a:spcAft>
                <a:spcPts val="600"/>
              </a:spcAft>
            </a:pPr>
            <a:r>
              <a:rPr lang="en-US" altLang="zh-CN" sz="1800" baseline="0" dirty="0">
                <a:latin typeface="Times New Roman" pitchFamily="18" charset="0"/>
                <a:ea typeface="宋体" pitchFamily="2" charset="-122"/>
                <a:cs typeface="Times New Roman" pitchFamily="18" charset="0"/>
                <a:sym typeface="Symbol" pitchFamily="18" charset="2"/>
              </a:rPr>
              <a:t></a:t>
            </a:r>
            <a:r>
              <a:rPr lang="en-US" altLang="zh-CN" sz="1800" baseline="0" dirty="0">
                <a:latin typeface="Times New Roman" pitchFamily="18" charset="0"/>
                <a:ea typeface="宋体" pitchFamily="2" charset="-122"/>
                <a:cs typeface="Times New Roman" pitchFamily="18" charset="0"/>
                <a:sym typeface="Wingdings" pitchFamily="2" charset="2"/>
              </a:rPr>
              <a:t>: S/B~1, significance: 4 </a:t>
            </a:r>
            <a:r>
              <a:rPr lang="el-GR" altLang="zh-CN" sz="1800" baseline="0" dirty="0">
                <a:latin typeface="Times New Roman" pitchFamily="18" charset="0"/>
                <a:ea typeface="宋体" pitchFamily="2" charset="-122"/>
                <a:cs typeface="Times New Roman" pitchFamily="18" charset="0"/>
                <a:sym typeface="Wingdings" pitchFamily="2" charset="2"/>
              </a:rPr>
              <a:t>σ</a:t>
            </a:r>
            <a:endParaRPr lang="en-US" altLang="zh-CN" sz="1800" baseline="0" dirty="0">
              <a:latin typeface="Times New Roman" pitchFamily="18" charset="0"/>
              <a:ea typeface="宋体" pitchFamily="2" charset="-122"/>
              <a:cs typeface="Times New Roman" pitchFamily="18" charset="0"/>
              <a:sym typeface="Symbol" pitchFamily="18" charset="2"/>
            </a:endParaRPr>
          </a:p>
        </p:txBody>
      </p:sp>
      <p:pic>
        <p:nvPicPr>
          <p:cNvPr id="2050" name="Picture 2" descr="C:\Users\bchuang\Desktop\DNP_2010\eemass_bg_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" y="1357298"/>
            <a:ext cx="4549140" cy="3268980"/>
          </a:xfrm>
          <a:prstGeom prst="rect">
            <a:avLst/>
          </a:prstGeom>
          <a:noFill/>
        </p:spPr>
      </p:pic>
      <p:pic>
        <p:nvPicPr>
          <p:cNvPr id="23554" name="Picture 2" descr="C:\Users\bchuang\Desktop\DNP_2010\systematic_data_rebin4c_scale0.9_correctPYTHIA_6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94860" y="1357298"/>
            <a:ext cx="4549140" cy="32689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 smtClean="0"/>
              <a:t>Particle cocktail simulation</a:t>
            </a:r>
            <a:endParaRPr lang="en-US" sz="32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Bingchu Huang, USTC/BNL 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DNP 2010, Santa  Fe, New Mexico, Nov. 2-6, 2010</a:t>
            </a:r>
            <a:endParaRPr lang="zh-CN" altLang="en-US" dirty="0" smtClean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9</a:t>
            </a:fld>
            <a:endParaRPr lang="zh-CN" altLang="en-US" dirty="0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-32" y="5119705"/>
            <a:ext cx="442915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400" b="0" baseline="0" dirty="0">
                <a:solidFill>
                  <a:srgbClr val="FF33CC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Z. Tang et al., PRC 79,051901(R)(2009);  M. </a:t>
            </a:r>
            <a:r>
              <a:rPr lang="en-US" altLang="zh-CN" sz="1400" b="0" baseline="0" dirty="0" err="1">
                <a:solidFill>
                  <a:srgbClr val="FF33CC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Shao</a:t>
            </a:r>
            <a:r>
              <a:rPr lang="en-US" altLang="zh-CN" sz="1400" b="0" baseline="0" dirty="0">
                <a:solidFill>
                  <a:srgbClr val="FF33CC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et al.,  </a:t>
            </a:r>
          </a:p>
          <a:p>
            <a:pPr algn="ctr"/>
            <a:r>
              <a:rPr lang="en-US" altLang="zh-CN" sz="1400" b="0" baseline="0" dirty="0">
                <a:solidFill>
                  <a:srgbClr val="FF33CC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J. Phys. G: </a:t>
            </a:r>
            <a:r>
              <a:rPr lang="en-US" altLang="zh-CN" sz="1400" b="0" baseline="0" dirty="0" err="1">
                <a:solidFill>
                  <a:srgbClr val="FF33CC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Nucl</a:t>
            </a:r>
            <a:r>
              <a:rPr lang="en-US" altLang="zh-CN" sz="1400" b="0" baseline="0" dirty="0">
                <a:solidFill>
                  <a:srgbClr val="FF33CC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. Part. Phys. 37 (2010) 085104</a:t>
            </a:r>
          </a:p>
          <a:p>
            <a:pPr algn="ctr"/>
            <a:endParaRPr lang="en-US" altLang="zh-CN" sz="1400" b="0" baseline="0" dirty="0">
              <a:solidFill>
                <a:srgbClr val="FF33CC"/>
              </a:solidFill>
              <a:ea typeface="宋体" pitchFamily="2" charset="-122"/>
            </a:endParaRPr>
          </a:p>
        </p:txBody>
      </p:sp>
      <p:pic>
        <p:nvPicPr>
          <p:cNvPr id="9" name="Picture 11" descr="11PLUS1mesons_pp_woProton_allPt_new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04950"/>
            <a:ext cx="3636963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14350" y="1476365"/>
            <a:ext cx="187109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baseline="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STAR: </a:t>
            </a:r>
            <a:r>
              <a:rPr lang="el-GR" sz="1400" baseline="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l-GR" sz="14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</a:t>
            </a:r>
            <a:r>
              <a:rPr lang="en-US" sz="1400" baseline="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 K</a:t>
            </a:r>
            <a:r>
              <a:rPr lang="en-US" sz="1400" baseline="-25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</a:t>
            </a:r>
            <a:r>
              <a:rPr lang="en-US" sz="1400" baseline="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 K*, , </a:t>
            </a:r>
            <a:r>
              <a:rPr lang="el-GR" sz="1400" baseline="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ρ</a:t>
            </a:r>
            <a:endParaRPr lang="en-US" sz="1400" baseline="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algn="ctr" eaLnBrk="0" hangingPunct="0"/>
            <a:r>
              <a:rPr lang="en-US" sz="1400" baseline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PHENIX: </a:t>
            </a:r>
            <a:r>
              <a:rPr lang="el-GR" sz="1400" baseline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η</a:t>
            </a:r>
            <a:r>
              <a:rPr lang="en-US" sz="1400" baseline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 </a:t>
            </a:r>
            <a:r>
              <a:rPr lang="el-GR" sz="1400" baseline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ω</a:t>
            </a:r>
            <a:r>
              <a:rPr lang="en-US" sz="1400" baseline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 J/</a:t>
            </a:r>
            <a:r>
              <a:rPr lang="el-GR" sz="1400" baseline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</a:t>
            </a:r>
            <a:endParaRPr lang="en-US" sz="1400" baseline="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786314" y="4786322"/>
            <a:ext cx="347569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baseline="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ccbar</a:t>
            </a:r>
            <a:r>
              <a:rPr lang="en-US" sz="1400" baseline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STAR</a:t>
            </a:r>
            <a:r>
              <a:rPr lang="en-US" sz="1400" baseline="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aseline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measured cross section as input;</a:t>
            </a:r>
          </a:p>
          <a:p>
            <a:pPr algn="ctr" eaLnBrk="0" hangingPunct="0"/>
            <a:r>
              <a:rPr lang="en-US" sz="1400" b="0" baseline="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STAR Collaboration, PRL94(2005)062301</a:t>
            </a:r>
            <a:endParaRPr lang="en-US" sz="1400" baseline="0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en-US" sz="1400" baseline="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bbar</a:t>
            </a:r>
            <a:r>
              <a:rPr lang="en-US" sz="1400" baseline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1400" baseline="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ccbar</a:t>
            </a:r>
            <a:r>
              <a:rPr lang="en-US" sz="1400" baseline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ratio from PYTHIA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5720" y="5572140"/>
            <a:ext cx="8572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In GEANT simulation: input  the particle </a:t>
            </a:r>
            <a:r>
              <a:rPr lang="en-US" sz="16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Tsallis</a:t>
            </a:r>
            <a:r>
              <a:rPr lang="en-US" sz="16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fit function; output the </a:t>
            </a:r>
            <a:r>
              <a:rPr lang="en-US" sz="16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e+e</a:t>
            </a:r>
            <a:r>
              <a:rPr lang="en-US" sz="16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-  invariant mass cocktail. </a:t>
            </a:r>
          </a:p>
          <a:p>
            <a:r>
              <a:rPr lang="en-US" sz="16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Same cuts were applied in simulation as in data.</a:t>
            </a:r>
            <a:endParaRPr lang="en-US" sz="160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pic>
        <p:nvPicPr>
          <p:cNvPr id="22530" name="Picture 2" descr="C:\Users\bchuang\Desktop\STAR_collaboration_meeting_Nov_2010\cocktail_all_smear_best_scale3.1_correctPYTHIA_4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1445904"/>
            <a:ext cx="4549140" cy="32689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2239</TotalTime>
  <Words>799</Words>
  <PresentationFormat>全屏显示(4:3)</PresentationFormat>
  <Paragraphs>121</Paragraphs>
  <Slides>11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3" baseType="lpstr">
      <vt:lpstr>Office 主题</vt:lpstr>
      <vt:lpstr>Equation</vt:lpstr>
      <vt:lpstr>Di-lepton production in p+p collisions at 200 GeV at STAR</vt:lpstr>
      <vt:lpstr>Outline</vt:lpstr>
      <vt:lpstr>Di-lepton program at STAR</vt:lpstr>
      <vt:lpstr>STAR Detector</vt:lpstr>
      <vt:lpstr>STAR Time of Flight detector performance </vt:lpstr>
      <vt:lpstr>Electron ID</vt:lpstr>
      <vt:lpstr>Di-lepton background</vt:lpstr>
      <vt:lpstr>Di-lepton invariant mass spectrum in p+p collisions</vt:lpstr>
      <vt:lpstr>Particle cocktail simulation</vt:lpstr>
      <vt:lpstr>Cocktail comparison with data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Di-electron update</dc:title>
  <dc:creator>Bingchu</dc:creator>
  <cp:lastModifiedBy>bchuang</cp:lastModifiedBy>
  <cp:revision>182</cp:revision>
  <dcterms:created xsi:type="dcterms:W3CDTF">2010-09-22T02:02:36Z</dcterms:created>
  <dcterms:modified xsi:type="dcterms:W3CDTF">2010-11-11T19:57:02Z</dcterms:modified>
</cp:coreProperties>
</file>