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xls" ContentType="application/vnd.ms-exce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embeddings/oleObject1.bin" ContentType="application/vnd.openxmlformats-officedocument.oleObject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0"/>
  </p:notesMasterIdLst>
  <p:handoutMasterIdLst>
    <p:handoutMasterId r:id="rId41"/>
  </p:handoutMasterIdLst>
  <p:sldIdLst>
    <p:sldId id="256" r:id="rId2"/>
    <p:sldId id="288" r:id="rId3"/>
    <p:sldId id="259" r:id="rId4"/>
    <p:sldId id="260" r:id="rId5"/>
    <p:sldId id="299" r:id="rId6"/>
    <p:sldId id="292" r:id="rId7"/>
    <p:sldId id="293" r:id="rId8"/>
    <p:sldId id="291" r:id="rId9"/>
    <p:sldId id="289" r:id="rId10"/>
    <p:sldId id="294" r:id="rId11"/>
    <p:sldId id="290" r:id="rId12"/>
    <p:sldId id="297" r:id="rId13"/>
    <p:sldId id="295" r:id="rId14"/>
    <p:sldId id="298" r:id="rId15"/>
    <p:sldId id="296" r:id="rId16"/>
    <p:sldId id="273" r:id="rId17"/>
    <p:sldId id="283" r:id="rId18"/>
    <p:sldId id="277" r:id="rId19"/>
    <p:sldId id="276" r:id="rId20"/>
    <p:sldId id="262" r:id="rId21"/>
    <p:sldId id="300" r:id="rId22"/>
    <p:sldId id="304" r:id="rId23"/>
    <p:sldId id="305" r:id="rId24"/>
    <p:sldId id="313" r:id="rId25"/>
    <p:sldId id="302" r:id="rId26"/>
    <p:sldId id="303" r:id="rId27"/>
    <p:sldId id="306" r:id="rId28"/>
    <p:sldId id="307" r:id="rId29"/>
    <p:sldId id="308" r:id="rId30"/>
    <p:sldId id="309" r:id="rId31"/>
    <p:sldId id="311" r:id="rId32"/>
    <p:sldId id="310" r:id="rId33"/>
    <p:sldId id="312" r:id="rId34"/>
    <p:sldId id="315" r:id="rId35"/>
    <p:sldId id="316" r:id="rId36"/>
    <p:sldId id="314" r:id="rId37"/>
    <p:sldId id="287" r:id="rId38"/>
    <p:sldId id="265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100"/>
    <a:srgbClr val="89820B"/>
    <a:srgbClr val="C7C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98" autoAdjust="0"/>
    <p:restoredTop sz="86333" autoAdjust="0"/>
  </p:normalViewPr>
  <p:slideViewPr>
    <p:cSldViewPr snapToGrid="0" snapToObjects="1">
      <p:cViewPr>
        <p:scale>
          <a:sx n="100" d="100"/>
          <a:sy n="100" d="100"/>
        </p:scale>
        <p:origin x="-1392" y="-184"/>
      </p:cViewPr>
      <p:guideLst>
        <p:guide orient="horz" pos="768"/>
        <p:guide pos="1344"/>
      </p:guideLst>
    </p:cSldViewPr>
  </p:slideViewPr>
  <p:outlineViewPr>
    <p:cViewPr>
      <p:scale>
        <a:sx n="33" d="100"/>
        <a:sy n="33" d="100"/>
      </p:scale>
      <p:origin x="0" y="60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handoutMaster" Target="handoutMasters/handoutMaster1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C20A6D-AACA-BD45-87FA-EA66232A031A}" type="datetimeFigureOut">
              <a:rPr lang="en-US" smtClean="0"/>
              <a:pPr/>
              <a:t>6/20/11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DEE01E-4520-6244-8248-4C05D83D69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3560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8A77EC-150A-D842-A663-70DCE5710343}" type="datetimeFigureOut">
              <a:rPr lang="en-US" smtClean="0"/>
              <a:pPr/>
              <a:t>6/20/11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C0F61E-0E08-674F-A24F-F4D5489E51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2870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600" b="1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 b="1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 b="1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 b="1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CF24B11-897B-1446-89BA-FAB079B43F62}" type="slidenum">
              <a:rPr lang="en-US" sz="1200" b="0" baseline="0">
                <a:latin typeface="Times New Roman" charset="0"/>
              </a:rPr>
              <a:pPr eaLnBrk="1" hangingPunct="1"/>
              <a:t>7</a:t>
            </a:fld>
            <a:endParaRPr lang="en-US" sz="1200" b="0" baseline="0">
              <a:latin typeface="Times New Roman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520"/>
            <a:ext cx="5486400" cy="411424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498AA5-6BB3-1B45-81EC-F8F2F611B5F8}" type="slidenum">
              <a:rPr lang="en-US"/>
              <a:pPr/>
              <a:t>26</a:t>
            </a:fld>
            <a:endParaRPr lang="en-US"/>
          </a:p>
        </p:txBody>
      </p:sp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8552A8-D136-1548-94A9-53E6886885ED}" type="slidenum">
              <a:rPr lang="en-US"/>
              <a:pPr/>
              <a:t>30</a:t>
            </a:fld>
            <a:endParaRPr lang="en-US"/>
          </a:p>
        </p:txBody>
      </p:sp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882EF9-F086-3B44-823B-6C79DB5BB7B8}" type="slidenum">
              <a:rPr lang="en-US"/>
              <a:pPr/>
              <a:t>31</a:t>
            </a:fld>
            <a:endParaRPr lang="en-US"/>
          </a:p>
        </p:txBody>
      </p:sp>
      <p:sp>
        <p:nvSpPr>
          <p:cNvPr id="262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D89275-E3FD-734F-A34C-A95949381FC6}" type="slidenum">
              <a:rPr lang="en-US"/>
              <a:pPr/>
              <a:t>32</a:t>
            </a:fld>
            <a:endParaRPr lang="en-US"/>
          </a:p>
        </p:txBody>
      </p:sp>
      <p:sp>
        <p:nvSpPr>
          <p:cNvPr id="19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7875DF-6E48-1140-A0B0-36477DAF6095}" type="slidenum">
              <a:rPr lang="en-US"/>
              <a:pPr/>
              <a:t>33</a:t>
            </a:fld>
            <a:endParaRPr lang="en-US"/>
          </a:p>
        </p:txBody>
      </p:sp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ADA27D-CE82-1B4F-9DC8-5E73E465D6FA}" type="slidenum">
              <a:rPr lang="en-US"/>
              <a:pPr/>
              <a:t>34</a:t>
            </a:fld>
            <a:endParaRPr lang="en-US"/>
          </a:p>
        </p:txBody>
      </p:sp>
      <p:sp>
        <p:nvSpPr>
          <p:cNvPr id="263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D63391-E256-5A49-B7B9-F47AD9504C9C}" type="slidenum">
              <a:rPr lang="en-US"/>
              <a:pPr/>
              <a:t>35</a:t>
            </a:fld>
            <a:endParaRPr lang="en-US"/>
          </a:p>
        </p:txBody>
      </p:sp>
      <p:sp>
        <p:nvSpPr>
          <p:cNvPr id="5122" name="Rectangle 2"/>
          <p:cNvSpPr>
            <a:spLocks noRo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1B00CF-C4AF-524F-B506-749901BF2EF3}" type="slidenum">
              <a:rPr lang="en-US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pPr/>
              <a:t>38</a:t>
            </a:fld>
            <a:endParaRPr lang="en-US"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27" tIns="45713" rIns="91427" bIns="45713"/>
          <a:lstStyle/>
          <a:p>
            <a:endParaRPr lang="en-US"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5F9289-5A30-504A-80E6-B05649518D76}" type="slidenum">
              <a:rPr lang="en-US"/>
              <a:pPr/>
              <a:t>8</a:t>
            </a:fld>
            <a:endParaRPr lang="en-US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2E1621-C838-C24B-B493-8140D0CE9F37}" type="slidenum">
              <a:rPr lang="en-US"/>
              <a:pPr/>
              <a:t>9</a:t>
            </a:fld>
            <a:endParaRPr lang="en-US"/>
          </a:p>
        </p:txBody>
      </p:sp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677C13-3DB7-0F49-8733-901F201C8A50}" type="slidenum">
              <a:rPr lang="en-US"/>
              <a:pPr/>
              <a:t>11</a:t>
            </a:fld>
            <a:endParaRPr lang="en-US"/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B3F4A9-6B83-3B40-AE5F-0CC4915EDD8F}" type="slidenum">
              <a:rPr lang="en-US"/>
              <a:pPr/>
              <a:t>13</a:t>
            </a:fld>
            <a:endParaRPr lang="en-US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A7FDA2-4A4A-A04C-8F4F-7B6ADEA99811}" type="slidenum">
              <a:rPr lang="en-US"/>
              <a:pPr/>
              <a:t>15</a:t>
            </a:fld>
            <a:endParaRPr lang="en-US"/>
          </a:p>
        </p:txBody>
      </p:sp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Backup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0F61E-0E08-674F-A24F-F4D5489E51F0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FADF20-2B4A-7245-9344-CE7E8B7CDA58}" type="slidenum">
              <a:rPr lang="en-US"/>
              <a:pPr/>
              <a:t>22</a:t>
            </a:fld>
            <a:endParaRPr lang="en-US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07F47D-23A3-DD44-95A4-D6B9F3207B19}" type="slidenum">
              <a:rPr lang="en-US"/>
              <a:pPr/>
              <a:t>25</a:t>
            </a:fld>
            <a:endParaRPr lang="en-US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06/21/2011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Dunlop RHIC/AGS User's Meeting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C21094-2768-B049-9E11-BCF6C84605E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764694" y="-20560"/>
            <a:ext cx="7379305" cy="69849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06/21/2011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Dunlop RHIC/AGS User's Meeting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C21094-2768-B049-9E11-BCF6C84605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19200"/>
            <a:ext cx="38100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3810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71900"/>
            <a:ext cx="3810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06/21/2011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Dunlop RHIC/AGS User's Meeting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C21094-2768-B049-9E11-BCF6C84605E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764694" y="-20560"/>
            <a:ext cx="7379305" cy="69849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19200"/>
            <a:ext cx="38100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553200"/>
            <a:ext cx="1447800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06/21/2011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62200" y="6553200"/>
            <a:ext cx="4419600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dirty="0" smtClean="0"/>
              <a:t>Dunlop RHIC/AGS User's Meeting</a:t>
            </a:r>
            <a:endParaRPr lang="en-US" altLang="zh-C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578600"/>
            <a:ext cx="1066800" cy="304800"/>
          </a:xfrm>
        </p:spPr>
        <p:txBody>
          <a:bodyPr/>
          <a:lstStyle>
            <a:lvl1pPr>
              <a:defRPr smtClean="0"/>
            </a:lvl1pPr>
          </a:lstStyle>
          <a:p>
            <a:fld id="{F8F3FE52-6684-074F-93DF-11FEABECA2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06/21/2011</a:t>
            </a:r>
            <a:endParaRPr lang="en-US" b="0" i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A172AE9-401D-4E4C-9583-98600C7AE31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2362200" y="6553200"/>
            <a:ext cx="4419600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dirty="0" smtClean="0"/>
              <a:t>Dunlop RHIC/AGS User's Meeting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226756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77724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3810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71900"/>
            <a:ext cx="3810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06/21/2011</a:t>
            </a:r>
            <a:endParaRPr lang="en-US" altLang="zh-CN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Dunlop RHIC/AGS User's Meeting</a:t>
            </a:r>
            <a:endParaRPr lang="en-US" altLang="zh-CN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6EA0C6-9473-7343-8D17-B07EC69F16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703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3" y="80963"/>
            <a:ext cx="7550150" cy="7016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1"/>
          </p:nvPr>
        </p:nvSpPr>
        <p:spPr>
          <a:xfrm>
            <a:off x="0" y="6553200"/>
            <a:ext cx="1447800" cy="304800"/>
          </a:xfrm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06/21/2011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2"/>
          </p:nvPr>
        </p:nvSpPr>
        <p:spPr>
          <a:xfrm>
            <a:off x="2362200" y="6553200"/>
            <a:ext cx="4419600" cy="304800"/>
          </a:xfrm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Dunlop RHIC/AGS User's Meeting</a:t>
            </a:r>
            <a:endParaRPr lang="en-US"/>
          </a:p>
        </p:txBody>
      </p:sp>
      <p:sp>
        <p:nvSpPr>
          <p:cNvPr id="6" name="Rectangle 6"/>
          <p:cNvSpPr txBox="1">
            <a:spLocks noChangeArrowheads="1"/>
          </p:cNvSpPr>
          <p:nvPr userDrawn="1"/>
        </p:nvSpPr>
        <p:spPr bwMode="auto">
          <a:xfrm>
            <a:off x="8077200" y="6553200"/>
            <a:ext cx="1066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457200" rtl="0" eaLnBrk="1" latinLnBrk="0" hangingPunct="1">
              <a:defRPr sz="1400" kern="1200">
                <a:solidFill>
                  <a:schemeClr val="tx1"/>
                </a:solidFill>
                <a:latin typeface="Times New Roman" pitchFamily="-65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9C21094-2768-B049-9E11-BCF6C84605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944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553200"/>
            <a:ext cx="1447800" cy="304800"/>
          </a:xfrm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06/21/2011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62200" y="6553200"/>
            <a:ext cx="4419600" cy="304800"/>
          </a:xfrm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Dunlop RHIC/AGS User's Meeting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077200" y="6553200"/>
            <a:ext cx="1066800" cy="304800"/>
          </a:xfrm>
          <a:ln/>
        </p:spPr>
        <p:txBody>
          <a:bodyPr/>
          <a:lstStyle>
            <a:lvl1pPr>
              <a:defRPr/>
            </a:lvl1pPr>
          </a:lstStyle>
          <a:p>
            <a:fld id="{39C21094-2768-B049-9E11-BCF6C84605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2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64694" y="-20560"/>
            <a:ext cx="7379305" cy="698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7772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53200"/>
            <a:ext cx="1447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r>
              <a:rPr lang="en-US" smtClean="0"/>
              <a:t>06/21/2011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62200" y="6553200"/>
            <a:ext cx="4419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宋体" pitchFamily="-65" charset="-122"/>
                <a:cs typeface="宋体" pitchFamily="-65" charset="-122"/>
              </a:defRPr>
            </a:lvl1pPr>
          </a:lstStyle>
          <a:p>
            <a:r>
              <a:rPr lang="en-US" smtClean="0"/>
              <a:t>Dunlop RHIC/AGS User's Meeting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553200"/>
            <a:ext cx="1066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-65" charset="0"/>
                <a:ea typeface="+mn-ea"/>
                <a:cs typeface="+mn-cs"/>
              </a:defRPr>
            </a:lvl1pPr>
          </a:lstStyle>
          <a:p>
            <a:fld id="{39C21094-2768-B049-9E11-BCF6C84605E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10"/>
          <p:cNvPicPr>
            <a:picLocks noChangeAspect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27820" y="100390"/>
            <a:ext cx="16764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 userDrawn="1"/>
        </p:nvSpPr>
        <p:spPr bwMode="auto">
          <a:xfrm>
            <a:off x="27820" y="677935"/>
            <a:ext cx="9116180" cy="91440"/>
          </a:xfrm>
          <a:prstGeom prst="rect">
            <a:avLst/>
          </a:prstGeom>
          <a:gradFill flip="none" rotWithShape="1">
            <a:gsLst>
              <a:gs pos="0">
                <a:srgbClr val="800000"/>
              </a:gs>
              <a:gs pos="49000">
                <a:schemeClr val="accent2">
                  <a:lumMod val="50000"/>
                </a:schemeClr>
              </a:gs>
              <a:gs pos="100000">
                <a:srgbClr val="800000"/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800000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800000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800000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800000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800000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800000"/>
          </a:solidFill>
          <a:latin typeface="Arial" pitchFamily="-65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800000"/>
          </a:solidFill>
          <a:latin typeface="Arial" pitchFamily="-65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800000"/>
          </a:solidFill>
          <a:latin typeface="Arial" pitchFamily="-65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800000"/>
          </a:solidFill>
          <a:latin typeface="Arial" pitchFamily="-65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pitchFamily="-65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pitchFamily="-65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3.pn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28.jpeg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emf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4" Type="http://schemas.openxmlformats.org/officeDocument/2006/relationships/image" Target="../media/image39.emf"/><Relationship Id="rId5" Type="http://schemas.openxmlformats.org/officeDocument/2006/relationships/image" Target="../media/image4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4" Type="http://schemas.openxmlformats.org/officeDocument/2006/relationships/image" Target="../media/image42.em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5" Type="http://schemas.openxmlformats.org/officeDocument/2006/relationships/image" Target="../media/image46.emf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5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image" Target="../media/image52.png"/><Relationship Id="rId5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4.tif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4" Type="http://schemas.openxmlformats.org/officeDocument/2006/relationships/image" Target="../media/image56.png"/><Relationship Id="rId5" Type="http://schemas.openxmlformats.org/officeDocument/2006/relationships/image" Target="../media/image57.png"/><Relationship Id="rId6" Type="http://schemas.openxmlformats.org/officeDocument/2006/relationships/image" Target="../media/image58.png"/><Relationship Id="rId7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jpeg"/><Relationship Id="rId3" Type="http://schemas.openxmlformats.org/officeDocument/2006/relationships/image" Target="../media/image6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png"/><Relationship Id="rId3" Type="http://schemas.openxmlformats.org/officeDocument/2006/relationships/image" Target="../media/image6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image" Target="../media/image67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66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4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oleObject" Target="../embeddings/Microsoft_Excel_Chart1.xls"/><Relationship Id="rId5" Type="http://schemas.openxmlformats.org/officeDocument/2006/relationships/image" Target="../media/image70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wmf"/><Relationship Id="rId5" Type="http://schemas.openxmlformats.org/officeDocument/2006/relationships/image" Target="../media/image13.w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hyperlink" Target="https://aliceinfo.cern.ch/Figure/sites/aliceinfo.cern.ch.Figure/files/Figures/mkrzewic/2011-May-17-compareALICEv2TheoryETscaled10201mm.gif" TargetMode="External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60370" y="0"/>
            <a:ext cx="7383630" cy="660857"/>
          </a:xfrm>
        </p:spPr>
        <p:txBody>
          <a:bodyPr/>
          <a:lstStyle/>
          <a:p>
            <a:r>
              <a:rPr lang="en-US" sz="2800" dirty="0" smtClean="0"/>
              <a:t>The next half-decade of physics with STAR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0" y="5514248"/>
            <a:ext cx="6400800" cy="485290"/>
          </a:xfrm>
        </p:spPr>
        <p:txBody>
          <a:bodyPr/>
          <a:lstStyle/>
          <a:p>
            <a:r>
              <a:rPr lang="en-US" dirty="0" smtClean="0"/>
              <a:t>James Dunlop for the STAR Collaboration</a:t>
            </a:r>
          </a:p>
        </p:txBody>
      </p:sp>
      <p:pic>
        <p:nvPicPr>
          <p:cNvPr id="6" name="Picture 10" descr="BNLlogo_4web.gif                                               0003DE78Macintosh HD                   BA80E318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72830" y="6082506"/>
            <a:ext cx="2027238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e12_fron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90438"/>
            <a:ext cx="6121980" cy="472381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196678" y="2949423"/>
            <a:ext cx="16478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Collision</a:t>
            </a:r>
          </a:p>
          <a:p>
            <a:r>
              <a:rPr lang="en-US" dirty="0" smtClean="0"/>
              <a:t>June 12, 2000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06/21/2011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Dunlop RHIC/AGS User's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21094-2768-B049-9E11-BCF6C84605E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298"/>
    </mc:Choice>
    <mc:Fallback>
      <p:transition xmlns:p14="http://schemas.microsoft.com/office/powerpoint/2010/main" spd="slow" advTm="7298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2" descr="D0_RAA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1"/>
          <a:stretch>
            <a:fillRect/>
          </a:stretch>
        </p:blipFill>
        <p:spPr bwMode="auto">
          <a:xfrm>
            <a:off x="4800600" y="935038"/>
            <a:ext cx="3833813" cy="447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Rectangle 5"/>
          <p:cNvSpPr>
            <a:spLocks noGrp="1" noChangeArrowheads="1"/>
          </p:cNvSpPr>
          <p:nvPr>
            <p:ph type="title"/>
          </p:nvPr>
        </p:nvSpPr>
        <p:spPr>
          <a:xfrm>
            <a:off x="914400" y="149225"/>
            <a:ext cx="8229600" cy="536575"/>
          </a:xfrm>
        </p:spPr>
        <p:txBody>
          <a:bodyPr/>
          <a:lstStyle/>
          <a:p>
            <a:pPr eaLnBrk="1" hangingPunct="1"/>
            <a:r>
              <a:rPr lang="en-US" altLang="zh-CN" dirty="0" smtClean="0">
                <a:ea typeface="SimSun" charset="0"/>
                <a:cs typeface="SimSun" charset="0"/>
              </a:rPr>
              <a:t>Low </a:t>
            </a:r>
            <a:r>
              <a:rPr lang="en-US" altLang="zh-CN" dirty="0" err="1" smtClean="0">
                <a:ea typeface="SimSun" charset="0"/>
                <a:cs typeface="SimSun" charset="0"/>
              </a:rPr>
              <a:t>p</a:t>
            </a:r>
            <a:r>
              <a:rPr lang="en-US" altLang="zh-CN" baseline="-25000" dirty="0" err="1" smtClean="0">
                <a:ea typeface="SimSun" charset="0"/>
                <a:cs typeface="SimSun" charset="0"/>
              </a:rPr>
              <a:t>T</a:t>
            </a:r>
            <a:r>
              <a:rPr lang="en-US" altLang="zh-CN" dirty="0" smtClean="0">
                <a:ea typeface="SimSun" charset="0"/>
                <a:cs typeface="SimSun" charset="0"/>
              </a:rPr>
              <a:t> is unique to the STAR HFT </a:t>
            </a:r>
            <a:endParaRPr lang="en-US" altLang="zh-CN" baseline="-25000" dirty="0">
              <a:ea typeface="SimSun" charset="0"/>
              <a:cs typeface="SimSun" charset="0"/>
            </a:endParaRPr>
          </a:p>
        </p:txBody>
      </p:sp>
      <p:sp>
        <p:nvSpPr>
          <p:cNvPr id="30724" name="Rectangle 12"/>
          <p:cNvSpPr>
            <a:spLocks noChangeArrowheads="1"/>
          </p:cNvSpPr>
          <p:nvPr/>
        </p:nvSpPr>
        <p:spPr bwMode="auto">
          <a:xfrm>
            <a:off x="685800" y="5129213"/>
            <a:ext cx="7848600" cy="123110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baseline="0" dirty="0"/>
              <a:t>Low </a:t>
            </a:r>
            <a:r>
              <a:rPr lang="en-US" baseline="0" dirty="0" err="1"/>
              <a:t>p</a:t>
            </a:r>
            <a:r>
              <a:rPr lang="en-US" baseline="-25000" dirty="0" err="1"/>
              <a:t>T</a:t>
            </a:r>
            <a:r>
              <a:rPr lang="en-US" baseline="0" dirty="0"/>
              <a:t> D</a:t>
            </a:r>
            <a:r>
              <a:rPr lang="en-US" baseline="30000" dirty="0"/>
              <a:t>0</a:t>
            </a:r>
            <a:r>
              <a:rPr lang="en-US" baseline="0" dirty="0"/>
              <a:t> has little </a:t>
            </a:r>
            <a:r>
              <a:rPr lang="en-US" baseline="0" dirty="0" smtClean="0"/>
              <a:t>constraint on </a:t>
            </a:r>
            <a:r>
              <a:rPr lang="en-US" baseline="0" dirty="0"/>
              <a:t>high </a:t>
            </a:r>
            <a:r>
              <a:rPr lang="en-US" baseline="0" dirty="0" err="1"/>
              <a:t>p</a:t>
            </a:r>
            <a:r>
              <a:rPr lang="en-US" baseline="-25000" dirty="0" err="1"/>
              <a:t>T</a:t>
            </a:r>
            <a:r>
              <a:rPr lang="en-US" baseline="0" dirty="0"/>
              <a:t> </a:t>
            </a:r>
            <a:r>
              <a:rPr lang="en-US" baseline="0" dirty="0" smtClean="0"/>
              <a:t>electrons, and vice versa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Other detectors (ALICE, PHENIX) optimized for higher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endParaRPr lang="en-US" dirty="0" smtClean="0"/>
          </a:p>
          <a:p>
            <a:pPr>
              <a:spcAft>
                <a:spcPts val="1200"/>
              </a:spcAft>
            </a:pPr>
            <a:r>
              <a:rPr lang="en-US" dirty="0" smtClean="0"/>
              <a:t>	though ALICE is looking at an upgrade using HFT technology (~2017?)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1600" b="1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600" b="1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 b="1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 b="1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 b="1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0" baseline="0" smtClean="0">
                <a:latin typeface="Times New Roman" charset="0"/>
                <a:ea typeface="SimSun" charset="0"/>
              </a:rPr>
              <a:t>06/21/2011</a:t>
            </a:r>
            <a:endParaRPr lang="en-US" altLang="zh-CN" sz="1400" b="0" baseline="0">
              <a:latin typeface="Times New Roman" charset="0"/>
              <a:ea typeface="SimSun" charset="0"/>
            </a:endParaRPr>
          </a:p>
        </p:txBody>
      </p:sp>
      <p:pic>
        <p:nvPicPr>
          <p:cNvPr id="30728" name="Picture 11" descr="D2e_RAA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14400"/>
            <a:ext cx="3657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9" name="TextBox 11"/>
          <p:cNvSpPr txBox="1">
            <a:spLocks noChangeArrowheads="1"/>
          </p:cNvSpPr>
          <p:nvPr/>
        </p:nvSpPr>
        <p:spPr bwMode="auto">
          <a:xfrm>
            <a:off x="6524625" y="6519863"/>
            <a:ext cx="19192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600" b="1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 b="1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 b="1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 b="1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aseline="0" dirty="0">
                <a:solidFill>
                  <a:srgbClr val="FF0000"/>
                </a:solidFill>
              </a:rPr>
              <a:t>Y. Zhang, QM2011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Dunlop RHIC/AGS User's Meeting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21094-2768-B049-9E11-BCF6C84605E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928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5696"/>
    </mc:Choice>
    <mc:Fallback>
      <p:transition xmlns:p14="http://schemas.microsoft.com/office/powerpoint/2010/main" spd="slow" advTm="125696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Text Placeholder 1"/>
          <p:cNvSpPr>
            <a:spLocks noGrp="1"/>
          </p:cNvSpPr>
          <p:nvPr>
            <p:ph type="body" sz="half" idx="4294967295"/>
          </p:nvPr>
        </p:nvSpPr>
        <p:spPr>
          <a:xfrm>
            <a:off x="685800" y="4241800"/>
            <a:ext cx="7772400" cy="2311400"/>
          </a:xfrm>
        </p:spPr>
        <p:txBody>
          <a:bodyPr/>
          <a:lstStyle/>
          <a:p>
            <a:pPr>
              <a:spcBef>
                <a:spcPct val="10000"/>
              </a:spcBef>
            </a:pPr>
            <a:r>
              <a:rPr lang="en-US" dirty="0"/>
              <a:t>Are charmed hadrons produced via </a:t>
            </a:r>
            <a:r>
              <a:rPr lang="en-US" b="1" dirty="0">
                <a:solidFill>
                  <a:srgbClr val="FF0000"/>
                </a:solidFill>
              </a:rPr>
              <a:t>coalescence</a:t>
            </a:r>
            <a:r>
              <a:rPr lang="en-US" dirty="0"/>
              <a:t>?</a:t>
            </a:r>
          </a:p>
          <a:p>
            <a:pPr lvl="1">
              <a:spcBef>
                <a:spcPct val="10000"/>
              </a:spcBef>
            </a:pPr>
            <a:r>
              <a:rPr lang="en-US" dirty="0"/>
              <a:t>Heavy Flavor Tracker: unique access to charm baryons</a:t>
            </a:r>
          </a:p>
          <a:p>
            <a:pPr lvl="1">
              <a:spcBef>
                <a:spcPct val="10000"/>
              </a:spcBef>
            </a:pPr>
            <a:r>
              <a:rPr lang="en-US" dirty="0"/>
              <a:t>Would force </a:t>
            </a:r>
            <a:r>
              <a:rPr lang="en-US" dirty="0" smtClean="0"/>
              <a:t>a quantitative</a:t>
            </a:r>
            <a:r>
              <a:rPr lang="en-US" b="1" dirty="0" smtClean="0"/>
              <a:t> </a:t>
            </a:r>
            <a:r>
              <a:rPr lang="en-US" b="1" dirty="0"/>
              <a:t>reinterpretation</a:t>
            </a:r>
            <a:r>
              <a:rPr lang="en-US" dirty="0"/>
              <a:t> of non-photonic electron </a:t>
            </a:r>
            <a:r>
              <a:rPr lang="en-US" i="1" dirty="0"/>
              <a:t>R</a:t>
            </a:r>
            <a:r>
              <a:rPr lang="en-US" i="1" baseline="-25000" dirty="0"/>
              <a:t>AA</a:t>
            </a:r>
            <a:r>
              <a:rPr lang="en-US" dirty="0"/>
              <a:t>  </a:t>
            </a:r>
          </a:p>
          <a:p>
            <a:pPr>
              <a:spcBef>
                <a:spcPct val="10000"/>
              </a:spcBef>
            </a:pPr>
            <a:r>
              <a:rPr lang="en-US" dirty="0" err="1"/>
              <a:t>Muon</a:t>
            </a:r>
            <a:r>
              <a:rPr lang="en-US" dirty="0"/>
              <a:t> Telescope Detector: precision measurements of </a:t>
            </a:r>
            <a:r>
              <a:rPr lang="en-US" i="1" dirty="0"/>
              <a:t>J</a:t>
            </a:r>
            <a:r>
              <a:rPr lang="en-US" dirty="0"/>
              <a:t>/</a:t>
            </a:r>
            <a:r>
              <a:rPr lang="el-GR" dirty="0">
                <a:cs typeface="Arial" charset="0"/>
              </a:rPr>
              <a:t>ψ</a:t>
            </a:r>
            <a:r>
              <a:rPr lang="en-US" dirty="0"/>
              <a:t> flow</a:t>
            </a:r>
          </a:p>
        </p:txBody>
      </p:sp>
      <p:sp>
        <p:nvSpPr>
          <p:cNvPr id="148483" name="Title 7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More to charm than just </a:t>
            </a:r>
            <a:r>
              <a:rPr lang="en-US" i="1" dirty="0"/>
              <a:t>D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s</a:t>
            </a:r>
          </a:p>
        </p:txBody>
      </p:sp>
      <p:pic>
        <p:nvPicPr>
          <p:cNvPr id="148484" name="Picture 4" descr="Lc_overD0_final_nolabel"/>
          <p:cNvPicPr>
            <a:picLocks noChangeAspect="1" noChangeArrowheads="1"/>
          </p:cNvPicPr>
          <p:nvPr/>
        </p:nvPicPr>
        <p:blipFill>
          <a:blip r:embed="rId3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06463"/>
            <a:ext cx="43434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8487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0" t="8051" r="6897"/>
          <a:stretch>
            <a:fillRect/>
          </a:stretch>
        </p:blipFill>
        <p:spPr bwMode="auto">
          <a:xfrm>
            <a:off x="4572000" y="914400"/>
            <a:ext cx="4495800" cy="311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8488" name="Text Box 8"/>
          <p:cNvSpPr txBox="1">
            <a:spLocks noChangeArrowheads="1"/>
          </p:cNvSpPr>
          <p:nvPr/>
        </p:nvSpPr>
        <p:spPr bwMode="auto">
          <a:xfrm>
            <a:off x="5334000" y="1676400"/>
            <a:ext cx="1828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/>
              <a:t>STAR Preliminary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06/21/2011</a:t>
            </a:r>
            <a:endParaRPr lang="en-US" b="0" i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A172AE9-401D-4E4C-9583-98600C7AE312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zh-CN" smtClean="0"/>
              <a:t>Dunlop RHIC/AGS User's Meeting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292429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5168"/>
    </mc:Choice>
    <mc:Fallback>
      <p:transition xmlns:p14="http://schemas.microsoft.com/office/powerpoint/2010/main" spd="slow" advTm="85168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06/21/2011</a:t>
            </a:r>
            <a:endParaRPr lang="en-US" b="0" i="0"/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J/Psi Flow: MTD projection</a:t>
            </a:r>
            <a:endParaRPr lang="en-US" dirty="0"/>
          </a:p>
        </p:txBody>
      </p:sp>
      <p:pic>
        <p:nvPicPr>
          <p:cNvPr id="6" name="Picture 13" descr="v2_pt_ppdEdxCut_0_AuAudEdxCut_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0" y="2832100"/>
            <a:ext cx="4648200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0" t="8051" r="6897"/>
          <a:stretch>
            <a:fillRect/>
          </a:stretch>
        </p:blipFill>
        <p:spPr bwMode="auto">
          <a:xfrm>
            <a:off x="-139700" y="1231900"/>
            <a:ext cx="4495800" cy="535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356100" y="835442"/>
            <a:ext cx="45466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Either charm does not flow, or coalescence is not a dominant contributor to J/Psi production</a:t>
            </a:r>
          </a:p>
          <a:p>
            <a:r>
              <a:rPr lang="en-US" sz="2000" dirty="0"/>
              <a:t>	</a:t>
            </a:r>
            <a:r>
              <a:rPr lang="en-US" dirty="0" smtClean="0"/>
              <a:t>Or charm flows strongly for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where 	coalescence small, and vice versa  </a:t>
            </a:r>
          </a:p>
          <a:p>
            <a:r>
              <a:rPr lang="en-US" dirty="0" smtClean="0"/>
              <a:t>[</a:t>
            </a:r>
            <a:r>
              <a:rPr lang="en-US" sz="1400" dirty="0" smtClean="0"/>
              <a:t>X. Zhao and R. Rapp, Phys. Rev. C 82:064905 (2010)] </a:t>
            </a:r>
            <a:endParaRPr lang="en-US" sz="16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4368800" y="5614988"/>
            <a:ext cx="48679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More subtle measurements needed </a:t>
            </a:r>
          </a:p>
          <a:p>
            <a:r>
              <a:rPr lang="en-US" dirty="0" smtClean="0">
                <a:solidFill>
                  <a:srgbClr val="800000"/>
                </a:solidFill>
              </a:rPr>
              <a:t>Dramatic improvement with RHIC II and MTD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9400" y="835442"/>
            <a:ext cx="1595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J/Psi v</a:t>
            </a:r>
            <a:r>
              <a:rPr lang="en-US" baseline="-25000" dirty="0" smtClean="0"/>
              <a:t>2</a:t>
            </a:r>
            <a:r>
              <a:rPr lang="en-US" dirty="0" smtClean="0"/>
              <a:t> small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A172AE9-401D-4E4C-9583-98600C7AE312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zh-CN" smtClean="0"/>
              <a:t>Dunlop RHIC/AGS User's Meeting</a:t>
            </a:r>
            <a:endParaRPr lang="en-US" altLang="zh-CN" dirty="0"/>
          </a:p>
        </p:txBody>
      </p:sp>
      <p:sp>
        <p:nvSpPr>
          <p:cNvPr id="3" name="Oval 2"/>
          <p:cNvSpPr/>
          <p:nvPr/>
        </p:nvSpPr>
        <p:spPr bwMode="auto">
          <a:xfrm>
            <a:off x="393700" y="4241800"/>
            <a:ext cx="1841500" cy="1130300"/>
          </a:xfrm>
          <a:prstGeom prst="ellipse">
            <a:avLst/>
          </a:prstGeom>
          <a:noFill/>
          <a:ln w="952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rgbClr val="800000"/>
              </a:solidFill>
              <a:effectLst/>
              <a:latin typeface="Arial" pitchFamily="-65" charset="0"/>
            </a:endParaRPr>
          </a:p>
        </p:txBody>
      </p:sp>
      <p:cxnSp>
        <p:nvCxnSpPr>
          <p:cNvPr id="13" name="Straight Arrow Connector 12"/>
          <p:cNvCxnSpPr>
            <a:stCxn id="3" idx="7"/>
          </p:cNvCxnSpPr>
          <p:nvPr/>
        </p:nvCxnSpPr>
        <p:spPr bwMode="auto">
          <a:xfrm flipV="1">
            <a:off x="1965519" y="4241801"/>
            <a:ext cx="4473381" cy="165528"/>
          </a:xfrm>
          <a:prstGeom prst="straightConnector1">
            <a:avLst/>
          </a:prstGeom>
          <a:noFill/>
          <a:ln w="9525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3739011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3818"/>
    </mc:Choice>
    <mc:Fallback>
      <p:transition xmlns:p14="http://schemas.microsoft.com/office/powerpoint/2010/main" spd="slow" advTm="73818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06/21/2011</a:t>
            </a:r>
            <a:endParaRPr lang="en-US" b="0" i="0"/>
          </a:p>
        </p:txBody>
      </p:sp>
      <p:pic>
        <p:nvPicPr>
          <p:cNvPr id="51218" name="Picture 106" descr="C:\Users\Rosi Reed\Desktop\UpsilonRAA05192011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68" r="5461"/>
          <a:stretch>
            <a:fillRect/>
          </a:stretch>
        </p:blipFill>
        <p:spPr bwMode="auto">
          <a:xfrm>
            <a:off x="457200" y="1979613"/>
            <a:ext cx="3505200" cy="31496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7" name="Content Placeholder 9" descr="jpsiupsilonsimu_mtdaccep"/>
          <p:cNvPicPr>
            <a:picLocks noGrp="1" noChangeArrowheads="1"/>
          </p:cNvPicPr>
          <p:nvPr>
            <p:ph sz="half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1" t="50349" r="9503"/>
          <a:stretch>
            <a:fillRect/>
          </a:stretch>
        </p:blipFill>
        <p:spPr>
          <a:xfrm>
            <a:off x="152400" y="1905000"/>
            <a:ext cx="4343400" cy="3352800"/>
          </a:xfrm>
          <a:noFill/>
        </p:spPr>
      </p:pic>
      <p:sp>
        <p:nvSpPr>
          <p:cNvPr id="51202" name="Text Placeholder 1"/>
          <p:cNvSpPr>
            <a:spLocks noGrp="1"/>
          </p:cNvSpPr>
          <p:nvPr>
            <p:ph type="body" sz="half" idx="4294967295"/>
          </p:nvPr>
        </p:nvSpPr>
        <p:spPr>
          <a:xfrm>
            <a:off x="228600" y="5067300"/>
            <a:ext cx="8763000" cy="1485900"/>
          </a:xfrm>
        </p:spPr>
        <p:txBody>
          <a:bodyPr/>
          <a:lstStyle/>
          <a:p>
            <a:r>
              <a:rPr lang="en-US" dirty="0" err="1"/>
              <a:t>Muon</a:t>
            </a:r>
            <a:r>
              <a:rPr lang="en-US" dirty="0"/>
              <a:t> Telescope Detector: dissociation of </a:t>
            </a:r>
            <a:r>
              <a:rPr lang="en-US" dirty="0" err="1">
                <a:latin typeface="Cambria" charset="0"/>
              </a:rPr>
              <a:t>Υ</a:t>
            </a:r>
            <a:r>
              <a:rPr lang="en-US" dirty="0"/>
              <a:t>, separated by state</a:t>
            </a:r>
          </a:p>
          <a:p>
            <a:pPr lvl="1"/>
            <a:r>
              <a:rPr lang="en-US" dirty="0"/>
              <a:t>At RHIC: small contribution from coalescence, so interpretation clean</a:t>
            </a:r>
          </a:p>
          <a:p>
            <a:pPr lvl="1"/>
            <a:r>
              <a:rPr lang="en-US" dirty="0"/>
              <a:t>No contribution of Bremsstrahlung tails, unlike electron channel</a:t>
            </a:r>
          </a:p>
        </p:txBody>
      </p:sp>
      <p:sp>
        <p:nvSpPr>
          <p:cNvPr id="51206" name="Title 7"/>
          <p:cNvSpPr>
            <a:spLocks noGrp="1"/>
          </p:cNvSpPr>
          <p:nvPr>
            <p:ph type="title" idx="4294967295"/>
          </p:nvPr>
        </p:nvSpPr>
        <p:spPr>
          <a:xfrm>
            <a:off x="457200" y="76200"/>
            <a:ext cx="8229600" cy="541338"/>
          </a:xfrm>
        </p:spPr>
        <p:txBody>
          <a:bodyPr/>
          <a:lstStyle/>
          <a:p>
            <a:r>
              <a:rPr lang="en-US" dirty="0"/>
              <a:t>Properties of </a:t>
            </a:r>
            <a:r>
              <a:rPr lang="en-US" dirty="0" err="1"/>
              <a:t>sQGP</a:t>
            </a:r>
            <a:r>
              <a:rPr lang="en-US" dirty="0"/>
              <a:t>: Upsilon</a:t>
            </a:r>
          </a:p>
        </p:txBody>
      </p:sp>
      <p:grpSp>
        <p:nvGrpSpPr>
          <p:cNvPr id="51208" name="Group 2"/>
          <p:cNvGrpSpPr>
            <a:grpSpLocks/>
          </p:cNvGrpSpPr>
          <p:nvPr/>
        </p:nvGrpSpPr>
        <p:grpSpPr bwMode="auto">
          <a:xfrm>
            <a:off x="4648200" y="2057400"/>
            <a:ext cx="4343400" cy="3124200"/>
            <a:chOff x="2832" y="624"/>
            <a:chExt cx="2928" cy="2092"/>
          </a:xfrm>
        </p:grpSpPr>
        <p:pic>
          <p:nvPicPr>
            <p:cNvPr id="51209" name="Picture 3" descr="Upsilon_RAA_MTD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624"/>
              <a:ext cx="2928" cy="2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10" name="Rectangle 4"/>
            <p:cNvSpPr>
              <a:spLocks noChangeArrowheads="1"/>
            </p:cNvSpPr>
            <p:nvPr/>
          </p:nvSpPr>
          <p:spPr bwMode="auto">
            <a:xfrm>
              <a:off x="3403" y="1968"/>
              <a:ext cx="270" cy="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457200"/>
              <a:r>
                <a:rPr lang="en-US" sz="2800">
                  <a:latin typeface="Cambria" charset="0"/>
                </a:rPr>
                <a:t>Υ</a:t>
              </a:r>
              <a:endParaRPr lang="el-GR" sz="2800">
                <a:latin typeface="SimHei" charset="0"/>
                <a:cs typeface="SimHei" charset="0"/>
              </a:endParaRPr>
            </a:p>
          </p:txBody>
        </p:sp>
      </p:grpSp>
      <p:grpSp>
        <p:nvGrpSpPr>
          <p:cNvPr id="51211" name="Group 17"/>
          <p:cNvGrpSpPr>
            <a:grpSpLocks/>
          </p:cNvGrpSpPr>
          <p:nvPr/>
        </p:nvGrpSpPr>
        <p:grpSpPr bwMode="auto">
          <a:xfrm>
            <a:off x="4114800" y="685800"/>
            <a:ext cx="4978400" cy="1330325"/>
            <a:chOff x="2006600" y="740331"/>
            <a:chExt cx="4978400" cy="1329769"/>
          </a:xfrm>
        </p:grpSpPr>
        <p:pic>
          <p:nvPicPr>
            <p:cNvPr id="51212" name="Picture 5" descr="twob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44" b="48027"/>
            <a:stretch>
              <a:fillRect/>
            </a:stretch>
          </p:blipFill>
          <p:spPr bwMode="auto">
            <a:xfrm>
              <a:off x="2006600" y="774700"/>
              <a:ext cx="4978400" cy="1295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13" name="Rectangle 6"/>
            <p:cNvSpPr>
              <a:spLocks noChangeArrowheads="1"/>
            </p:cNvSpPr>
            <p:nvPr/>
          </p:nvSpPr>
          <p:spPr bwMode="auto">
            <a:xfrm>
              <a:off x="3703638" y="1316353"/>
              <a:ext cx="1033462" cy="366559"/>
            </a:xfrm>
            <a:prstGeom prst="rect">
              <a:avLst/>
            </a:prstGeom>
            <a:solidFill>
              <a:srgbClr val="FFFFCC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miter lim="800000"/>
                  <a:headEnd/>
                  <a:tailEnd type="none" w="lg" len="med"/>
                </a14:hiddenLine>
              </a:ext>
            </a:extLst>
          </p:spPr>
          <p:txBody>
            <a:bodyPr anchor="ctr">
              <a:spAutoFit/>
            </a:bodyPr>
            <a:lstStyle/>
            <a:p>
              <a:pPr defTabSz="457200"/>
              <a:endParaRPr lang="en-US"/>
            </a:p>
          </p:txBody>
        </p:sp>
        <p:sp>
          <p:nvSpPr>
            <p:cNvPr id="51214" name="TextBox 15"/>
            <p:cNvSpPr txBox="1">
              <a:spLocks noChangeArrowheads="1"/>
            </p:cNvSpPr>
            <p:nvPr/>
          </p:nvSpPr>
          <p:spPr bwMode="auto">
            <a:xfrm>
              <a:off x="3860800" y="740331"/>
              <a:ext cx="742950" cy="3665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defTabSz="4572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4572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4572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4572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/>
                <a:t>RHIC</a:t>
              </a:r>
            </a:p>
          </p:txBody>
        </p:sp>
      </p:grpSp>
      <p:sp>
        <p:nvSpPr>
          <p:cNvPr id="51216" name="TextBox 18"/>
          <p:cNvSpPr txBox="1">
            <a:spLocks noChangeArrowheads="1"/>
          </p:cNvSpPr>
          <p:nvPr/>
        </p:nvSpPr>
        <p:spPr bwMode="auto">
          <a:xfrm>
            <a:off x="158750" y="836613"/>
            <a:ext cx="3600450" cy="106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What quarkonia states dissociate </a:t>
            </a:r>
          </a:p>
          <a:p>
            <a:r>
              <a:rPr lang="en-US"/>
              <a:t>at RHIC energy densities?</a:t>
            </a:r>
          </a:p>
          <a:p>
            <a:endParaRPr lang="en-US" sz="1000"/>
          </a:p>
          <a:p>
            <a:r>
              <a:rPr lang="en-US"/>
              <a:t>What is the energy density?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A172AE9-401D-4E4C-9583-98600C7AE312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zh-CN" dirty="0" smtClean="0"/>
              <a:t>Dunlop RHIC/AGS User's Meeting</a:t>
            </a:r>
            <a:endParaRPr lang="en-US" altLang="zh-CN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6344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5820"/>
    </mc:Choice>
    <mc:Fallback>
      <p:transition xmlns:p14="http://schemas.microsoft.com/office/powerpoint/2010/main" spd="slow" advTm="14582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yslouch_CMS_QM2011_final-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680" y="677935"/>
            <a:ext cx="3846320" cy="37513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06/21/2011</a:t>
            </a:r>
            <a:endParaRPr lang="en-US" b="0" i="0"/>
          </a:p>
        </p:txBody>
      </p:sp>
      <p:pic>
        <p:nvPicPr>
          <p:cNvPr id="4" name="Picture 3" descr="Upsilon_AA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56" t="39590" r="3281" b="2090"/>
          <a:stretch/>
        </p:blipFill>
        <p:spPr>
          <a:xfrm>
            <a:off x="-38100" y="825501"/>
            <a:ext cx="3797300" cy="46100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Upsilon</a:t>
            </a:r>
            <a:r>
              <a:rPr lang="en-US" smtClean="0"/>
              <a:t>: Complementary</a:t>
            </a:r>
            <a:r>
              <a:rPr lang="en-US" baseline="0" smtClean="0"/>
              <a:t> to LHC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640686" y="4361934"/>
            <a:ext cx="5503313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Similar counts per year between LHC and RHIC: </a:t>
            </a:r>
          </a:p>
          <a:p>
            <a:r>
              <a:rPr lang="en-US" sz="2400" dirty="0"/>
              <a:t>	</a:t>
            </a:r>
            <a:r>
              <a:rPr lang="el-GR" sz="2400" dirty="0" smtClean="0"/>
              <a:t>σ</a:t>
            </a:r>
            <a:r>
              <a:rPr lang="en-US" sz="2400" dirty="0" smtClean="0"/>
              <a:t> (LHC&gt;RHIC) * </a:t>
            </a:r>
            <a:r>
              <a:rPr lang="en-US" sz="2400" dirty="0" smtClean="0">
                <a:latin typeface="Lucida Calligraphy"/>
                <a:cs typeface="Lucida Calligraphy"/>
              </a:rPr>
              <a:t>L</a:t>
            </a:r>
            <a:r>
              <a:rPr lang="en-US" sz="2400" dirty="0" smtClean="0">
                <a:cs typeface="Lucida Calligraphy"/>
              </a:rPr>
              <a:t> (LHC&lt;RHIC)</a:t>
            </a:r>
            <a:endParaRPr lang="en-US" sz="2400" dirty="0" smtClean="0">
              <a:latin typeface="Lucida Calligraphy"/>
              <a:cs typeface="Lucida Calligraphy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3394" y="762000"/>
            <a:ext cx="22629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STAR Preliminary</a:t>
            </a:r>
          </a:p>
          <a:p>
            <a:r>
              <a:rPr lang="en-US" sz="1600" dirty="0" err="1" smtClean="0"/>
              <a:t>Au+Au</a:t>
            </a:r>
            <a:r>
              <a:rPr lang="en-US" sz="1600" dirty="0" smtClean="0"/>
              <a:t> √</a:t>
            </a:r>
            <a:r>
              <a:rPr lang="en-US" sz="1600" dirty="0" err="1" smtClean="0"/>
              <a:t>s</a:t>
            </a:r>
            <a:r>
              <a:rPr lang="en-US" sz="1600" baseline="-25000" dirty="0" err="1" smtClean="0"/>
              <a:t>NN</a:t>
            </a:r>
            <a:r>
              <a:rPr lang="en-US" sz="1600" dirty="0" smtClean="0"/>
              <a:t>= 200 </a:t>
            </a:r>
            <a:r>
              <a:rPr lang="en-US" sz="1600" dirty="0" err="1" smtClean="0"/>
              <a:t>GeV</a:t>
            </a:r>
            <a:endParaRPr lang="en-US" sz="1600" dirty="0" smtClean="0"/>
          </a:p>
          <a:p>
            <a:r>
              <a:rPr lang="en-US" sz="1600" dirty="0" smtClean="0"/>
              <a:t>0-60%</a:t>
            </a:r>
            <a:endParaRPr lang="en-US" sz="1600" baseline="300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101600" y="5431883"/>
            <a:ext cx="78105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Complementarity: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T</a:t>
            </a:r>
            <a:r>
              <a:rPr lang="en-US" sz="2400" baseline="-25000" dirty="0" smtClean="0"/>
              <a:t>LHC</a:t>
            </a:r>
            <a:r>
              <a:rPr lang="en-US" sz="2400" dirty="0" smtClean="0"/>
              <a:t>  ≠ T</a:t>
            </a:r>
            <a:r>
              <a:rPr lang="en-US" sz="2400" baseline="-25000" dirty="0" smtClean="0"/>
              <a:t>RHIC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Possible coalescence contribution at the LHC</a:t>
            </a:r>
          </a:p>
          <a:p>
            <a:r>
              <a:rPr lang="en-US" sz="2400" dirty="0"/>
              <a:t>	</a:t>
            </a:r>
          </a:p>
        </p:txBody>
      </p:sp>
      <p:pic>
        <p:nvPicPr>
          <p:cNvPr id="20" name="Picture 19" descr="Thermometer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582" y="838200"/>
            <a:ext cx="1846118" cy="35052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404436" y="1935897"/>
            <a:ext cx="877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RHIC?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398982" y="1509931"/>
            <a:ext cx="774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LHC?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A172AE9-401D-4E4C-9583-98600C7AE312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zh-CN" smtClean="0"/>
              <a:t>Dunlop RHIC/AGS User's Meeting</a:t>
            </a:r>
            <a:endParaRPr lang="en-US" altLang="zh-CN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339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3532"/>
    </mc:Choice>
    <mc:Fallback>
      <p:transition xmlns:p14="http://schemas.microsoft.com/office/powerpoint/2010/main" spd="slow" advTm="123532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16" dur="2000" spd="-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18" dur="2000" spd="-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1" grpId="0"/>
      <p:bldP spid="21" grpId="1"/>
      <p:bldP spid="22" grpId="0"/>
      <p:bldP spid="22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06/21/2011</a:t>
            </a:r>
            <a:endParaRPr lang="en-US" b="0" i="0"/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4294967295"/>
          </p:nvPr>
        </p:nvSpPr>
        <p:spPr>
          <a:xfrm>
            <a:off x="3886200" y="4089400"/>
            <a:ext cx="4876800" cy="26162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000" dirty="0"/>
              <a:t>Penetrating probe of the bulk medium</a:t>
            </a:r>
          </a:p>
          <a:p>
            <a:pPr>
              <a:spcBef>
                <a:spcPct val="0"/>
              </a:spcBef>
            </a:pPr>
            <a:r>
              <a:rPr lang="en-US" sz="2000" dirty="0">
                <a:solidFill>
                  <a:srgbClr val="FF0000"/>
                </a:solidFill>
              </a:rPr>
              <a:t>Correlated charm dominates 1-3 </a:t>
            </a:r>
            <a:r>
              <a:rPr lang="en-US" sz="2000" dirty="0" err="1">
                <a:solidFill>
                  <a:srgbClr val="FF0000"/>
                </a:solidFill>
              </a:rPr>
              <a:t>GeV</a:t>
            </a:r>
            <a:r>
              <a:rPr lang="en-US" sz="2000" dirty="0">
                <a:solidFill>
                  <a:srgbClr val="FF0000"/>
                </a:solidFill>
              </a:rPr>
              <a:t> mass region</a:t>
            </a:r>
          </a:p>
          <a:p>
            <a:pPr lvl="1">
              <a:spcBef>
                <a:spcPct val="0"/>
              </a:spcBef>
            </a:pPr>
            <a:r>
              <a:rPr lang="en-US" sz="1800" dirty="0"/>
              <a:t>Large uncertainties in </a:t>
            </a:r>
            <a:r>
              <a:rPr lang="en-US" sz="1800" dirty="0" err="1"/>
              <a:t>pp</a:t>
            </a:r>
            <a:endParaRPr lang="en-US" sz="1800" dirty="0"/>
          </a:p>
          <a:p>
            <a:pPr lvl="1">
              <a:spcBef>
                <a:spcPct val="0"/>
              </a:spcBef>
            </a:pPr>
            <a:r>
              <a:rPr lang="en-US" sz="1800" dirty="0"/>
              <a:t>Different in A+A?</a:t>
            </a:r>
          </a:p>
          <a:p>
            <a:pPr>
              <a:spcBef>
                <a:spcPct val="0"/>
              </a:spcBef>
            </a:pPr>
            <a:r>
              <a:rPr lang="en-US" sz="2000" dirty="0"/>
              <a:t>Address with:</a:t>
            </a:r>
          </a:p>
          <a:p>
            <a:pPr lvl="1">
              <a:spcBef>
                <a:spcPct val="0"/>
              </a:spcBef>
            </a:pPr>
            <a:r>
              <a:rPr lang="en-US" sz="1800" dirty="0"/>
              <a:t>HFT: D</a:t>
            </a:r>
            <a:r>
              <a:rPr lang="en-US" sz="1800" baseline="30000" dirty="0"/>
              <a:t>0</a:t>
            </a:r>
            <a:r>
              <a:rPr lang="en-US" sz="1800" dirty="0"/>
              <a:t>, displacement</a:t>
            </a:r>
          </a:p>
          <a:p>
            <a:pPr lvl="1">
              <a:spcBef>
                <a:spcPct val="0"/>
              </a:spcBef>
            </a:pPr>
            <a:r>
              <a:rPr lang="en-US" sz="1800" dirty="0"/>
              <a:t>MTD: e-</a:t>
            </a:r>
            <a:r>
              <a:rPr lang="el-GR" sz="1800" dirty="0"/>
              <a:t>μ</a:t>
            </a:r>
            <a:r>
              <a:rPr lang="en-US" sz="1800" dirty="0"/>
              <a:t> correlations</a:t>
            </a:r>
          </a:p>
        </p:txBody>
      </p:sp>
      <p:sp>
        <p:nvSpPr>
          <p:cNvPr id="183303" name="Title 7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Properties of </a:t>
            </a:r>
            <a:r>
              <a:rPr lang="en-US" dirty="0" err="1"/>
              <a:t>sQGP</a:t>
            </a:r>
            <a:r>
              <a:rPr lang="en-US" dirty="0"/>
              <a:t>: </a:t>
            </a:r>
            <a:r>
              <a:rPr lang="en-US" dirty="0" err="1"/>
              <a:t>dileptons</a:t>
            </a:r>
            <a:endParaRPr lang="en-US" dirty="0"/>
          </a:p>
        </p:txBody>
      </p:sp>
      <p:pic>
        <p:nvPicPr>
          <p:cNvPr id="183306" name="Picture 5" descr="emuonsimu2_mtdaccep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05" t="11748" r="8443"/>
          <a:stretch>
            <a:fillRect/>
          </a:stretch>
        </p:blipFill>
        <p:spPr>
          <a:xfrm>
            <a:off x="76200" y="4221163"/>
            <a:ext cx="3556000" cy="2411412"/>
          </a:xfrm>
        </p:spPr>
      </p:pic>
      <p:pic>
        <p:nvPicPr>
          <p:cNvPr id="183309" name="Picture 7" descr="corrYieldCen_Fu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600" y="889000"/>
            <a:ext cx="2954338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3310" name="Picture 9" descr="smear_compare_dataeff2D_addsys_effcor_fixnsige_ratio_1-6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2"/>
          <a:stretch>
            <a:fillRect/>
          </a:stretch>
        </p:blipFill>
        <p:spPr bwMode="auto">
          <a:xfrm>
            <a:off x="252600" y="812800"/>
            <a:ext cx="2846387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A172AE9-401D-4E4C-9583-98600C7AE312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98987" y="887968"/>
            <a:ext cx="576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</a:t>
            </a:r>
            <a:r>
              <a:rPr lang="en-US" dirty="0" err="1" smtClean="0"/>
              <a:t>+p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074087" y="889000"/>
            <a:ext cx="1705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Au+Au</a:t>
            </a:r>
            <a:r>
              <a:rPr lang="en-US" dirty="0" smtClean="0"/>
              <a:t> Central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 bwMode="auto">
          <a:xfrm rot="1399073">
            <a:off x="5147559" y="2271417"/>
            <a:ext cx="1180843" cy="266713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solidFill>
                  <a:srgbClr val="FF0000"/>
                </a:solidFill>
              </a:ln>
              <a:solidFill>
                <a:schemeClr val="tx1"/>
              </a:solidFill>
              <a:effectLst/>
              <a:latin typeface="Arial" pitchFamily="-65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5875510" y="1765299"/>
            <a:ext cx="1160344" cy="153383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solidFill>
                  <a:srgbClr val="FF0000"/>
                </a:solidFill>
              </a:ln>
              <a:solidFill>
                <a:schemeClr val="tx1"/>
              </a:solidFill>
              <a:effectLst/>
              <a:latin typeface="Arial" pitchFamily="-65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770110" y="1447799"/>
            <a:ext cx="1160344" cy="153383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solidFill>
                  <a:srgbClr val="FF0000"/>
                </a:solidFill>
              </a:ln>
              <a:solidFill>
                <a:schemeClr val="tx1"/>
              </a:solidFill>
              <a:effectLst/>
              <a:latin typeface="Arial" pitchFamily="-65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 rot="1399073">
            <a:off x="1276188" y="2146990"/>
            <a:ext cx="1382694" cy="354787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solidFill>
                  <a:srgbClr val="FF0000"/>
                </a:solidFill>
              </a:ln>
              <a:solidFill>
                <a:schemeClr val="tx1"/>
              </a:solidFill>
              <a:effectLst/>
              <a:latin typeface="Arial" pitchFamily="-65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zh-CN" smtClean="0"/>
              <a:t>Dunlop RHIC/AGS User's Meeting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586581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21"/>
    </mc:Choice>
    <mc:Fallback>
      <p:transition xmlns:p14="http://schemas.microsoft.com/office/powerpoint/2010/main" spd="slow" advTm="100021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"/>
          </p:nvPr>
        </p:nvSpPr>
        <p:spPr>
          <a:xfrm>
            <a:off x="0" y="1219200"/>
            <a:ext cx="9143999" cy="4953000"/>
          </a:xfrm>
        </p:spPr>
        <p:txBody>
          <a:bodyPr/>
          <a:lstStyle/>
          <a:p>
            <a:r>
              <a:rPr lang="en-US" dirty="0" smtClean="0"/>
              <a:t>Is the mechanism predominantly </a:t>
            </a:r>
            <a:r>
              <a:rPr lang="en-US" dirty="0" err="1" smtClean="0"/>
              <a:t>collisional</a:t>
            </a:r>
            <a:r>
              <a:rPr lang="en-US" dirty="0" smtClean="0"/>
              <a:t> or </a:t>
            </a:r>
            <a:r>
              <a:rPr lang="en-US" dirty="0" err="1" smtClean="0"/>
              <a:t>radiational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Detailed, fully </a:t>
            </a:r>
            <a:r>
              <a:rPr lang="en-US" dirty="0" err="1" smtClean="0"/>
              <a:t>kinematically</a:t>
            </a:r>
            <a:r>
              <a:rPr lang="en-US" dirty="0" smtClean="0"/>
              <a:t> constrained measurements via gamma-</a:t>
            </a:r>
            <a:r>
              <a:rPr lang="en-US" dirty="0" err="1" smtClean="0"/>
              <a:t>hadron</a:t>
            </a:r>
            <a:r>
              <a:rPr lang="en-US" dirty="0" smtClean="0"/>
              <a:t> and full jet reconstruction</a:t>
            </a:r>
          </a:p>
          <a:p>
            <a:pPr lvl="1"/>
            <a:r>
              <a:rPr lang="en-US" dirty="0" err="1" smtClean="0"/>
              <a:t>Pathlength</a:t>
            </a:r>
            <a:r>
              <a:rPr lang="en-US" dirty="0" smtClean="0"/>
              <a:t> dependence, especially with U+U and other systems (</a:t>
            </a:r>
            <a:r>
              <a:rPr lang="en-US" dirty="0" err="1" smtClean="0"/>
              <a:t>Cu+Au</a:t>
            </a:r>
            <a:r>
              <a:rPr lang="en-US" dirty="0" smtClean="0"/>
              <a:t>)</a:t>
            </a:r>
          </a:p>
          <a:p>
            <a:r>
              <a:rPr lang="en-US" dirty="0" smtClean="0"/>
              <a:t>Does the mechanism depend on the </a:t>
            </a:r>
            <a:r>
              <a:rPr lang="en-US" dirty="0" err="1" smtClean="0"/>
              <a:t>parton</a:t>
            </a:r>
            <a:r>
              <a:rPr lang="en-US" dirty="0" smtClean="0"/>
              <a:t> type?</a:t>
            </a:r>
          </a:p>
          <a:p>
            <a:pPr lvl="1"/>
            <a:r>
              <a:rPr lang="en-US" dirty="0" smtClean="0"/>
              <a:t>Gluons: particle identification, especially baryons</a:t>
            </a:r>
          </a:p>
          <a:p>
            <a:pPr lvl="1"/>
            <a:r>
              <a:rPr lang="en-US" dirty="0" smtClean="0"/>
              <a:t>Light quarks: gamma-</a:t>
            </a:r>
            <a:r>
              <a:rPr lang="en-US" dirty="0" err="1" smtClean="0"/>
              <a:t>hadron</a:t>
            </a:r>
            <a:endParaRPr lang="en-US" dirty="0" smtClean="0"/>
          </a:p>
          <a:p>
            <a:pPr lvl="1"/>
            <a:r>
              <a:rPr lang="en-US" dirty="0" smtClean="0"/>
              <a:t>Heavy quarks: Heavy Flavor Tracker and </a:t>
            </a:r>
            <a:r>
              <a:rPr lang="en-US" dirty="0" err="1" smtClean="0"/>
              <a:t>Muon</a:t>
            </a:r>
            <a:r>
              <a:rPr lang="en-US" dirty="0" smtClean="0"/>
              <a:t> Telescope Detector</a:t>
            </a:r>
          </a:p>
          <a:p>
            <a:r>
              <a:rPr lang="en-US" dirty="0" smtClean="0"/>
              <a:t>Does the energy loss depend on the </a:t>
            </a:r>
            <a:r>
              <a:rPr lang="en-US" dirty="0" err="1" smtClean="0"/>
              <a:t>parton</a:t>
            </a:r>
            <a:r>
              <a:rPr lang="en-US" dirty="0" smtClean="0"/>
              <a:t> energy and/or velocity?</a:t>
            </a:r>
          </a:p>
          <a:p>
            <a:pPr lvl="1"/>
            <a:r>
              <a:rPr lang="en-US" dirty="0" smtClean="0"/>
              <a:t>High precision jet measurements up to 50 </a:t>
            </a:r>
            <a:r>
              <a:rPr lang="en-US" dirty="0" err="1" smtClean="0"/>
              <a:t>GeV</a:t>
            </a:r>
            <a:endParaRPr lang="en-US" dirty="0" smtClean="0"/>
          </a:p>
          <a:p>
            <a:pPr lvl="1"/>
            <a:r>
              <a:rPr lang="en-US" dirty="0" smtClean="0"/>
              <a:t>Vary velocity by comparing light quarks, charm, and beauty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06/21/2011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Mechanism of </a:t>
            </a:r>
            <a:r>
              <a:rPr lang="en-US" dirty="0" err="1" smtClean="0"/>
              <a:t>partonic</a:t>
            </a:r>
            <a:r>
              <a:rPr lang="en-US" dirty="0" smtClean="0"/>
              <a:t> energy loss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Dunlop RHIC/AGS User's Meeting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21094-2768-B049-9E11-BCF6C84605E9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3111"/>
    </mc:Choice>
    <mc:Fallback>
      <p:transition xmlns:p14="http://schemas.microsoft.com/office/powerpoint/2010/main" spd="slow" advTm="103111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Jets: Proven Capabilities in </a:t>
            </a:r>
            <a:r>
              <a:rPr lang="en-US" dirty="0" err="1" smtClean="0"/>
              <a:t>p+p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06/21/2011</a:t>
            </a:r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39700" y="755649"/>
            <a:ext cx="8839200" cy="5351031"/>
            <a:chOff x="139700" y="971549"/>
            <a:chExt cx="8839200" cy="5351031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39700" y="1077619"/>
              <a:ext cx="4607433" cy="5064862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939386" y="1069885"/>
              <a:ext cx="4039514" cy="5252695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sp>
          <p:nvSpPr>
            <p:cNvPr id="10" name="Rectangle 5"/>
            <p:cNvSpPr>
              <a:spLocks/>
            </p:cNvSpPr>
            <p:nvPr/>
          </p:nvSpPr>
          <p:spPr bwMode="auto">
            <a:xfrm>
              <a:off x="634695" y="971549"/>
              <a:ext cx="4112438" cy="22098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l"/>
              <a:r>
                <a:rPr lang="en-US" sz="1100" dirty="0">
                  <a:solidFill>
                    <a:schemeClr val="tx1"/>
                  </a:solidFill>
                  <a:ea typeface="Helvetica" charset="0"/>
                  <a:cs typeface="Helvetica" charset="0"/>
                  <a:sym typeface="Helvetica" charset="0"/>
                </a:rPr>
                <a:t>B.I. </a:t>
              </a:r>
              <a:r>
                <a:rPr lang="en-US" sz="1100" dirty="0" err="1">
                  <a:solidFill>
                    <a:schemeClr val="tx1"/>
                  </a:solidFill>
                  <a:ea typeface="Helvetica" charset="0"/>
                  <a:cs typeface="Helvetica" charset="0"/>
                  <a:sym typeface="Helvetica" charset="0"/>
                </a:rPr>
                <a:t>Abelev</a:t>
              </a:r>
              <a:r>
                <a:rPr lang="en-US" sz="1100" dirty="0">
                  <a:solidFill>
                    <a:schemeClr val="tx1"/>
                  </a:solidFill>
                  <a:ea typeface="Helvetica" charset="0"/>
                  <a:cs typeface="Helvetica" charset="0"/>
                  <a:sym typeface="Helvetica" charset="0"/>
                </a:rPr>
                <a:t> et al. (STAR Coll.), </a:t>
              </a:r>
              <a:r>
                <a:rPr lang="en-US" sz="1100" dirty="0" err="1">
                  <a:solidFill>
                    <a:schemeClr val="tx1"/>
                  </a:solidFill>
                  <a:ea typeface="Helvetica" charset="0"/>
                  <a:cs typeface="Helvetica" charset="0"/>
                  <a:sym typeface="Helvetica" charset="0"/>
                </a:rPr>
                <a:t>Phys.Rev.Lett</a:t>
              </a:r>
              <a:r>
                <a:rPr lang="en-US" sz="1100" dirty="0">
                  <a:solidFill>
                    <a:schemeClr val="tx1"/>
                  </a:solidFill>
                  <a:ea typeface="Helvetica" charset="0"/>
                  <a:cs typeface="Helvetica" charset="0"/>
                  <a:sym typeface="Helvetica" charset="0"/>
                </a:rPr>
                <a:t>. 97, 252001, 2006</a:t>
              </a:r>
            </a:p>
          </p:txBody>
        </p:sp>
        <p:sp>
          <p:nvSpPr>
            <p:cNvPr id="11" name="Rectangle 6"/>
            <p:cNvSpPr>
              <a:spLocks/>
            </p:cNvSpPr>
            <p:nvPr/>
          </p:nvSpPr>
          <p:spPr bwMode="auto">
            <a:xfrm>
              <a:off x="5257800" y="971549"/>
              <a:ext cx="3721100" cy="22098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r>
                <a:rPr lang="en-US" sz="1100" dirty="0">
                  <a:solidFill>
                    <a:schemeClr val="tx1"/>
                  </a:solidFill>
                  <a:latin typeface="+mj-lt"/>
                  <a:ea typeface="Helvetica" charset="0"/>
                  <a:cs typeface="Helvetica" charset="0"/>
                  <a:sym typeface="Helvetica" charset="0"/>
                </a:rPr>
                <a:t>SPIN-2010: Matt Walker/Tai Sakuma, </a:t>
              </a:r>
              <a:r>
                <a:rPr lang="en-US" sz="1100" i="1" dirty="0">
                  <a:solidFill>
                    <a:schemeClr val="tx1"/>
                  </a:solidFill>
                  <a:latin typeface="+mj-lt"/>
                  <a:ea typeface="Helvetica" charset="0"/>
                  <a:cs typeface="Helvetica" charset="0"/>
                  <a:sym typeface="Helvetica" charset="0"/>
                </a:rPr>
                <a:t>for </a:t>
              </a:r>
              <a:r>
                <a:rPr lang="en-US" sz="1100" i="1" dirty="0" smtClean="0">
                  <a:solidFill>
                    <a:schemeClr val="tx1"/>
                  </a:solidFill>
                  <a:latin typeface="+mj-lt"/>
                  <a:ea typeface="Helvetica" charset="0"/>
                  <a:cs typeface="Helvetica" charset="0"/>
                  <a:sym typeface="Helvetica" charset="0"/>
                </a:rPr>
                <a:t>the collaboration </a:t>
              </a:r>
              <a:endParaRPr lang="en-US" sz="1100" i="1" dirty="0">
                <a:solidFill>
                  <a:schemeClr val="tx1"/>
                </a:solidFill>
                <a:latin typeface="+mj-lt"/>
                <a:ea typeface="Helvetica" charset="0"/>
                <a:cs typeface="Helvetica" charset="0"/>
                <a:sym typeface="Helvetica" charset="0"/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699" y="6043180"/>
            <a:ext cx="9004299" cy="431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Jets well understood in STAR, experimentally and theoretically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Dunlop RHIC/AGS User's Meeting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21094-2768-B049-9E11-BCF6C84605E9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581"/>
    </mc:Choice>
    <mc:Fallback>
      <p:transition xmlns:p14="http://schemas.microsoft.com/office/powerpoint/2010/main" spd="slow" advTm="10581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lower_fig3_colo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389" y="796290"/>
            <a:ext cx="2700610" cy="27199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To date: Jets and </a:t>
            </a:r>
            <a:r>
              <a:rPr lang="el-GR" dirty="0" smtClean="0"/>
              <a:t>γ</a:t>
            </a:r>
            <a:r>
              <a:rPr lang="en-US" dirty="0" smtClean="0"/>
              <a:t>-</a:t>
            </a:r>
            <a:r>
              <a:rPr lang="en-US" dirty="0" err="1" smtClean="0"/>
              <a:t>hadron</a:t>
            </a:r>
            <a:r>
              <a:rPr lang="en-US" dirty="0" smtClean="0"/>
              <a:t> in A+A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06/21/2011</a:t>
            </a: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933878" y="693657"/>
            <a:ext cx="2269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Triggered</a:t>
            </a:r>
            <a:r>
              <a:rPr lang="en-US" dirty="0" smtClean="0"/>
              <a:t>: ~0.3 nb</a:t>
            </a:r>
            <a:r>
              <a:rPr lang="en-US" baseline="30000" dirty="0" smtClean="0"/>
              <a:t>-1</a:t>
            </a:r>
            <a:endParaRPr lang="en-US" baseline="30000" dirty="0"/>
          </a:p>
        </p:txBody>
      </p:sp>
      <p:pic>
        <p:nvPicPr>
          <p:cNvPr id="12" name="Picture 11" descr="Jet_RAA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3300" y="1062989"/>
            <a:ext cx="3136900" cy="282159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583158" y="719057"/>
            <a:ext cx="2560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800000"/>
                </a:solidFill>
              </a:rPr>
              <a:t>Untriggered</a:t>
            </a:r>
            <a:r>
              <a:rPr lang="en-US" dirty="0" smtClean="0"/>
              <a:t>: ~0.01 nb</a:t>
            </a:r>
            <a:r>
              <a:rPr lang="en-US" baseline="30000" dirty="0" smtClean="0"/>
              <a:t>-1</a:t>
            </a:r>
            <a:endParaRPr lang="en-US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3700" y="3846482"/>
            <a:ext cx="5009562" cy="2825354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Beginning results indicative, but not final word</a:t>
            </a:r>
          </a:p>
          <a:p>
            <a:pPr>
              <a:buNone/>
            </a:pPr>
            <a:r>
              <a:rPr lang="en-US" dirty="0" smtClean="0"/>
              <a:t>Huge increase in significance with trigger </a:t>
            </a:r>
            <a:r>
              <a:rPr lang="en-US" dirty="0" err="1" smtClean="0"/>
              <a:t>upgrades+luminosity</a:t>
            </a:r>
            <a:endParaRPr lang="en-US" sz="2000" dirty="0" smtClean="0"/>
          </a:p>
          <a:p>
            <a:pPr>
              <a:buNone/>
            </a:pPr>
            <a:r>
              <a:rPr lang="en-US" dirty="0" smtClean="0">
                <a:solidFill>
                  <a:srgbClr val="800000"/>
                </a:solidFill>
              </a:rPr>
              <a:t>Complementary to LHC:</a:t>
            </a:r>
          </a:p>
          <a:p>
            <a:pPr>
              <a:buNone/>
            </a:pPr>
            <a:r>
              <a:rPr lang="en-US" dirty="0" smtClean="0">
                <a:solidFill>
                  <a:srgbClr val="800000"/>
                </a:solidFill>
              </a:rPr>
              <a:t>	RHIC: quarks  LHC: gluons </a:t>
            </a:r>
          </a:p>
          <a:p>
            <a:pPr>
              <a:buNone/>
            </a:pPr>
            <a:r>
              <a:rPr lang="en-US" dirty="0" smtClean="0">
                <a:solidFill>
                  <a:srgbClr val="800000"/>
                </a:solidFill>
              </a:rPr>
              <a:t>		</a:t>
            </a:r>
          </a:p>
          <a:p>
            <a:pPr>
              <a:buNone/>
            </a:pPr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17" name="Picture 16" descr="gamma_hadron_projection_BUR11.pdf"/>
          <p:cNvPicPr>
            <a:picLocks noChangeAspect="1"/>
          </p:cNvPicPr>
          <p:nvPr/>
        </p:nvPicPr>
        <p:blipFill>
          <a:blip r:embed="rId4"/>
          <a:srcRect l="6650" t="5288" r="5459"/>
          <a:stretch>
            <a:fillRect/>
          </a:stretch>
        </p:blipFill>
        <p:spPr>
          <a:xfrm>
            <a:off x="0" y="3504863"/>
            <a:ext cx="4298684" cy="3137237"/>
          </a:xfrm>
          <a:prstGeom prst="rect">
            <a:avLst/>
          </a:prstGeom>
        </p:spPr>
      </p:pic>
      <p:pic>
        <p:nvPicPr>
          <p:cNvPr id="10" name="Picture 9" descr="Pages from elenabruna_WW10_v2.pdf"/>
          <p:cNvPicPr>
            <a:picLocks noChangeAspect="1"/>
          </p:cNvPicPr>
          <p:nvPr/>
        </p:nvPicPr>
        <p:blipFill>
          <a:blip r:embed="rId5"/>
          <a:srcRect r="5263"/>
          <a:stretch>
            <a:fillRect/>
          </a:stretch>
        </p:blipFill>
        <p:spPr>
          <a:xfrm>
            <a:off x="2676831" y="1021298"/>
            <a:ext cx="3406469" cy="226645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0" y="796290"/>
            <a:ext cx="16008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Phys. Rev. C 82, 034909</a:t>
            </a:r>
            <a:endParaRPr lang="en-US" sz="10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Dunlop RHIC/AGS User's Meeting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21094-2768-B049-9E11-BCF6C84605E9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4048"/>
    </mc:Choice>
    <mc:Fallback>
      <p:transition xmlns:p14="http://schemas.microsoft.com/office/powerpoint/2010/main" spd="slow" advTm="74048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"/>
          </p:nvPr>
        </p:nvSpPr>
        <p:spPr>
          <a:xfrm>
            <a:off x="4592012" y="789641"/>
            <a:ext cx="4297987" cy="5915959"/>
          </a:xfrm>
        </p:spPr>
        <p:txBody>
          <a:bodyPr/>
          <a:lstStyle/>
          <a:p>
            <a:r>
              <a:rPr lang="en-US" dirty="0" smtClean="0"/>
              <a:t>Sufficient statistical reach out to ~50 </a:t>
            </a:r>
            <a:r>
              <a:rPr lang="en-US" dirty="0" err="1" smtClean="0"/>
              <a:t>GeV</a:t>
            </a:r>
            <a:r>
              <a:rPr lang="en-US" dirty="0" smtClean="0"/>
              <a:t> for precision measurements</a:t>
            </a:r>
          </a:p>
          <a:p>
            <a:pPr lvl="1"/>
            <a:r>
              <a:rPr lang="en-US" dirty="0" smtClean="0"/>
              <a:t>Large unbiased datasets</a:t>
            </a:r>
          </a:p>
          <a:p>
            <a:pPr lvl="1"/>
            <a:r>
              <a:rPr lang="en-US" dirty="0" smtClean="0"/>
              <a:t>Trigger upgrades to lessen bias with walking jet patches</a:t>
            </a:r>
          </a:p>
          <a:p>
            <a:r>
              <a:rPr lang="en-US" dirty="0" smtClean="0"/>
              <a:t>Smearing of high momentum charged hadrons under control</a:t>
            </a:r>
          </a:p>
          <a:p>
            <a:pPr lvl="1"/>
            <a:r>
              <a:rPr lang="en-US" dirty="0" smtClean="0"/>
              <a:t>Corrections: need to calibrate level of smearing</a:t>
            </a:r>
          </a:p>
          <a:p>
            <a:pPr lvl="1"/>
            <a:r>
              <a:rPr lang="en-US" dirty="0" smtClean="0"/>
              <a:t>Hard cutoff in hadrons: small loss of jets that fragment hard</a:t>
            </a:r>
          </a:p>
          <a:p>
            <a:r>
              <a:rPr lang="en-US" dirty="0" smtClean="0">
                <a:solidFill>
                  <a:srgbClr val="800000"/>
                </a:solidFill>
              </a:rPr>
              <a:t>Dominant uncertainty: fluctuations in the underlying event  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06/21/2011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Jet Capabilities in A+A</a:t>
            </a:r>
            <a:endParaRPr lang="en-US" dirty="0"/>
          </a:p>
        </p:txBody>
      </p:sp>
      <p:pic>
        <p:nvPicPr>
          <p:cNvPr id="10" name="Picture 9" descr="plotPYmcUpCutRatio.pdf"/>
          <p:cNvPicPr>
            <a:picLocks noChangeAspect="1"/>
          </p:cNvPicPr>
          <p:nvPr/>
        </p:nvPicPr>
        <p:blipFill>
          <a:blip r:embed="rId3"/>
          <a:srcRect t="7987" r="8296"/>
          <a:stretch>
            <a:fillRect/>
          </a:stretch>
        </p:blipFill>
        <p:spPr>
          <a:xfrm>
            <a:off x="-15060" y="3838065"/>
            <a:ext cx="4444158" cy="3019935"/>
          </a:xfrm>
          <a:prstGeom prst="rect">
            <a:avLst/>
          </a:prstGeom>
        </p:spPr>
      </p:pic>
      <p:pic>
        <p:nvPicPr>
          <p:cNvPr id="11" name="Picture 10" descr="plotPYsmUpCutNew.pdf"/>
          <p:cNvPicPr>
            <a:picLocks noChangeAspect="1"/>
          </p:cNvPicPr>
          <p:nvPr/>
        </p:nvPicPr>
        <p:blipFill>
          <a:blip r:embed="rId4"/>
          <a:srcRect t="4666" r="7671"/>
          <a:stretch>
            <a:fillRect/>
          </a:stretch>
        </p:blipFill>
        <p:spPr>
          <a:xfrm>
            <a:off x="14940" y="761181"/>
            <a:ext cx="4414157" cy="308675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Dunlop RHIC/AGS User's Meeting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21094-2768-B049-9E11-BCF6C84605E9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5303"/>
    </mc:Choice>
    <mc:Fallback>
      <p:transition xmlns:p14="http://schemas.microsoft.com/office/powerpoint/2010/main" spd="slow" advTm="195303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RHIC: Key Unanswered Questions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06/21/2011</a:t>
            </a:r>
            <a:endParaRPr lang="en-US"/>
          </a:p>
        </p:txBody>
      </p:sp>
      <p:pic>
        <p:nvPicPr>
          <p:cNvPr id="8" name="Picture 6" descr="F:\Vaio_06-Apr-2009\star\BES\PhaseDiagram\PhaseDiagram_May15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8" r="18858" b="793"/>
          <a:stretch>
            <a:fillRect/>
          </a:stretch>
        </p:blipFill>
        <p:spPr bwMode="auto">
          <a:xfrm>
            <a:off x="0" y="1230531"/>
            <a:ext cx="4495800" cy="3652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7453" y="4744381"/>
            <a:ext cx="4328917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Properties of the </a:t>
            </a:r>
            <a:r>
              <a:rPr lang="en-US" dirty="0" err="1" smtClean="0"/>
              <a:t>sQGP</a:t>
            </a:r>
            <a:r>
              <a:rPr lang="en-US" dirty="0" smtClean="0"/>
              <a:t> in detail</a:t>
            </a:r>
          </a:p>
          <a:p>
            <a:r>
              <a:rPr lang="en-US" dirty="0" smtClean="0"/>
              <a:t>Mechanism of Energy Loss:</a:t>
            </a:r>
          </a:p>
          <a:p>
            <a:r>
              <a:rPr lang="en-US" dirty="0"/>
              <a:t>	</a:t>
            </a:r>
            <a:r>
              <a:rPr lang="en-US" dirty="0" smtClean="0"/>
              <a:t>weak or strong coupling?</a:t>
            </a:r>
          </a:p>
          <a:p>
            <a:r>
              <a:rPr lang="en-US" dirty="0" smtClean="0"/>
              <a:t>Is there a critical point, and if so, where?</a:t>
            </a:r>
          </a:p>
          <a:p>
            <a:r>
              <a:rPr lang="en-US" dirty="0" smtClean="0"/>
              <a:t>Novel symmetry properties</a:t>
            </a:r>
          </a:p>
          <a:p>
            <a:r>
              <a:rPr lang="en-US" dirty="0" smtClean="0"/>
              <a:t>Exotic particles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1300" y="768866"/>
            <a:ext cx="23907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800000"/>
                </a:solidFill>
              </a:rPr>
              <a:t>Hot QCD Matter</a:t>
            </a:r>
            <a:endParaRPr lang="en-US" sz="2400" dirty="0">
              <a:solidFill>
                <a:srgbClr val="800000"/>
              </a:solidFill>
            </a:endParaRPr>
          </a:p>
        </p:txBody>
      </p:sp>
      <p:pic>
        <p:nvPicPr>
          <p:cNvPr id="11" name="Picture 10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76063" y="1211997"/>
            <a:ext cx="2557670" cy="1114425"/>
          </a:xfrm>
          <a:prstGeom prst="rect">
            <a:avLst/>
          </a:prstGeom>
          <a:noFill/>
          <a:ln w="12700">
            <a:solidFill>
              <a:srgbClr val="B0190F"/>
            </a:solidFill>
            <a:miter lim="800000"/>
            <a:headEnd/>
            <a:tailEnd/>
          </a:ln>
        </p:spPr>
      </p:pic>
      <p:pic>
        <p:nvPicPr>
          <p:cNvPr id="12" name="Picture 13" descr="phase"/>
          <p:cNvPicPr>
            <a:picLocks noChangeAspect="1" noChangeArrowheads="1"/>
          </p:cNvPicPr>
          <p:nvPr/>
        </p:nvPicPr>
        <p:blipFill>
          <a:blip r:embed="rId4">
            <a:lum bright="-10000" contrast="20000"/>
          </a:blip>
          <a:srcRect t="15918" r="25899"/>
          <a:stretch>
            <a:fillRect/>
          </a:stretch>
        </p:blipFill>
        <p:spPr bwMode="auto">
          <a:xfrm>
            <a:off x="5148617" y="3441152"/>
            <a:ext cx="3266365" cy="2428657"/>
          </a:xfrm>
          <a:prstGeom prst="rect">
            <a:avLst/>
          </a:prstGeom>
          <a:noFill/>
          <a:ln w="9525">
            <a:solidFill>
              <a:srgbClr val="C4EBF0"/>
            </a:solidFill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5337199" y="750332"/>
            <a:ext cx="25965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800000"/>
                </a:solidFill>
              </a:rPr>
              <a:t>Partonic</a:t>
            </a:r>
            <a:r>
              <a:rPr lang="en-US" sz="2400" dirty="0" smtClean="0">
                <a:solidFill>
                  <a:srgbClr val="800000"/>
                </a:solidFill>
              </a:rPr>
              <a:t> structure</a:t>
            </a:r>
            <a:endParaRPr lang="en-US" sz="2400" dirty="0">
              <a:solidFill>
                <a:srgbClr val="8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7199" y="2425700"/>
            <a:ext cx="38290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Spin structure of the nucleon</a:t>
            </a:r>
          </a:p>
          <a:p>
            <a:r>
              <a:rPr lang="en-US" dirty="0" smtClean="0"/>
              <a:t>How to go beyond leading twist and</a:t>
            </a:r>
          </a:p>
          <a:p>
            <a:r>
              <a:rPr lang="en-US" dirty="0"/>
              <a:t>	</a:t>
            </a:r>
            <a:r>
              <a:rPr lang="en-US" dirty="0" err="1" smtClean="0"/>
              <a:t>colinear</a:t>
            </a:r>
            <a:r>
              <a:rPr lang="en-US" dirty="0" smtClean="0"/>
              <a:t> factorization?</a:t>
            </a:r>
          </a:p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349356" y="5912534"/>
            <a:ext cx="28648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are the properties of </a:t>
            </a:r>
          </a:p>
          <a:p>
            <a:r>
              <a:rPr lang="en-US" dirty="0"/>
              <a:t>	</a:t>
            </a:r>
            <a:r>
              <a:rPr lang="en-US" dirty="0" smtClean="0"/>
              <a:t>cold nuclear matter?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Dunlop RHIC/AGS User's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21094-2768-B049-9E11-BCF6C84605E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339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1305"/>
    </mc:Choice>
    <mc:Fallback>
      <p:transition xmlns:p14="http://schemas.microsoft.com/office/powerpoint/2010/main" spd="slow" advTm="111305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"/>
          </p:nvPr>
        </p:nvSpPr>
        <p:spPr>
          <a:xfrm>
            <a:off x="-1" y="860616"/>
            <a:ext cx="9143999" cy="5692584"/>
          </a:xfrm>
        </p:spPr>
        <p:txBody>
          <a:bodyPr/>
          <a:lstStyle/>
          <a:p>
            <a:r>
              <a:rPr lang="en-US" dirty="0" smtClean="0"/>
              <a:t>What is the velocity dependence of energy loss?</a:t>
            </a:r>
          </a:p>
          <a:p>
            <a:pPr lvl="1"/>
            <a:r>
              <a:rPr lang="en-US" dirty="0" smtClean="0"/>
              <a:t>Key tools: heavy quarks </a:t>
            </a:r>
            <a:r>
              <a:rPr lang="en-US" dirty="0" smtClean="0">
                <a:solidFill>
                  <a:srgbClr val="800000"/>
                </a:solidFill>
              </a:rPr>
              <a:t>with precise kinematic reconstruction</a:t>
            </a:r>
          </a:p>
          <a:p>
            <a:pPr lvl="1"/>
            <a:r>
              <a:rPr lang="en-US" dirty="0" smtClean="0"/>
              <a:t>Key technology: Heavy Flavor Tracker and </a:t>
            </a:r>
            <a:r>
              <a:rPr lang="en-US" dirty="0" err="1" smtClean="0"/>
              <a:t>Muon</a:t>
            </a:r>
            <a:r>
              <a:rPr lang="en-US" dirty="0" smtClean="0"/>
              <a:t> Telescope Detector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06/21/2011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Velocity dependence via Heavy Quarks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 t="55455" r="5882"/>
          <a:stretch>
            <a:fillRect/>
          </a:stretch>
        </p:blipFill>
        <p:spPr bwMode="auto">
          <a:xfrm>
            <a:off x="40902" y="4189789"/>
            <a:ext cx="4052981" cy="2482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Group 12"/>
          <p:cNvGrpSpPr/>
          <p:nvPr/>
        </p:nvGrpSpPr>
        <p:grpSpPr>
          <a:xfrm>
            <a:off x="5797032" y="4308546"/>
            <a:ext cx="2838964" cy="2333552"/>
            <a:chOff x="4996186" y="3150390"/>
            <a:chExt cx="3918098" cy="3220571"/>
          </a:xfrm>
        </p:grpSpPr>
        <p:pic>
          <p:nvPicPr>
            <p:cNvPr id="10" name="Picture 5" descr="Bfraction_vs_pt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996186" y="3150390"/>
              <a:ext cx="3918098" cy="3220571"/>
            </a:xfrm>
            <a:prstGeom prst="rect">
              <a:avLst/>
            </a:prstGeom>
            <a:noFill/>
          </p:spPr>
        </p:pic>
        <p:sp>
          <p:nvSpPr>
            <p:cNvPr id="12" name="TextBox 11"/>
            <p:cNvSpPr txBox="1"/>
            <p:nvPr/>
          </p:nvSpPr>
          <p:spPr>
            <a:xfrm>
              <a:off x="5692589" y="4243564"/>
              <a:ext cx="1496006" cy="722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STAR </a:t>
              </a:r>
            </a:p>
            <a:p>
              <a:r>
                <a:rPr lang="en-US" sz="1400" dirty="0" smtClean="0">
                  <a:solidFill>
                    <a:srgbClr val="FF0000"/>
                  </a:solidFill>
                </a:rPr>
                <a:t>Preliminary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5" name="Picture 7" descr="xin_bcep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2085441"/>
            <a:ext cx="4093882" cy="2149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D0MassHFT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7386" y="2136699"/>
            <a:ext cx="2993366" cy="213284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Dunlop RHIC/AGS User's Meeting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21094-2768-B049-9E11-BCF6C84605E9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3821"/>
    </mc:Choice>
    <mc:Fallback>
      <p:transition xmlns:p14="http://schemas.microsoft.com/office/powerpoint/2010/main" spd="slow" advTm="113821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06/21/2011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1358900"/>
            <a:ext cx="8991599" cy="3429000"/>
          </a:xfrm>
        </p:spPr>
        <p:txBody>
          <a:bodyPr/>
          <a:lstStyle/>
          <a:p>
            <a:pPr algn="ctr"/>
            <a:r>
              <a:rPr lang="en-US" sz="7200" dirty="0" smtClean="0"/>
              <a:t>Flexibility of RHIC:</a:t>
            </a:r>
            <a:br>
              <a:rPr lang="en-US" sz="7200" dirty="0" smtClean="0"/>
            </a:br>
            <a:r>
              <a:rPr lang="en-US" sz="7200" dirty="0" smtClean="0"/>
              <a:t>System Scans</a:t>
            </a:r>
            <a:br>
              <a:rPr lang="en-US" sz="7200" dirty="0" smtClean="0"/>
            </a:br>
            <a:endParaRPr lang="en-US" sz="72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Dunlop RHIC/AGS User's Meeting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21094-2768-B049-9E11-BCF6C84605E9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118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98"/>
    </mc:Choice>
    <mc:Fallback>
      <p:transition xmlns:p14="http://schemas.microsoft.com/office/powerpoint/2010/main" spd="slow" advTm="2798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06/21/2011</a:t>
            </a:r>
            <a:endParaRPr lang="en-US" b="0" i="0"/>
          </a:p>
        </p:txBody>
      </p:sp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876300" y="76200"/>
            <a:ext cx="8229600" cy="474663"/>
          </a:xfrm>
        </p:spPr>
        <p:txBody>
          <a:bodyPr/>
          <a:lstStyle/>
          <a:p>
            <a:r>
              <a:rPr lang="en-US" sz="2800" dirty="0"/>
              <a:t>Novel symmetries:  local strong parity violation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1" y="3822700"/>
            <a:ext cx="9002712" cy="2730500"/>
          </a:xfrm>
        </p:spPr>
        <p:txBody>
          <a:bodyPr/>
          <a:lstStyle/>
          <a:p>
            <a:pPr>
              <a:spcBef>
                <a:spcPct val="10000"/>
              </a:spcBef>
            </a:pPr>
            <a:r>
              <a:rPr lang="en-US" dirty="0"/>
              <a:t>Transitions between domains with different topological charge may induce parity violation in the dense matter</a:t>
            </a:r>
          </a:p>
          <a:p>
            <a:pPr lvl="1">
              <a:spcBef>
                <a:spcPct val="10000"/>
              </a:spcBef>
            </a:pPr>
            <a:r>
              <a:rPr lang="en-US" sz="1800" dirty="0"/>
              <a:t>Similar transitions (at much higher energies) might have produced the matter-antimatter asymmetry in the early universe</a:t>
            </a:r>
          </a:p>
          <a:p>
            <a:pPr>
              <a:spcBef>
                <a:spcPct val="10000"/>
              </a:spcBef>
            </a:pPr>
            <a:r>
              <a:rPr lang="en-US" sz="1800" dirty="0"/>
              <a:t>Magnetic field in A+A plays a key role: </a:t>
            </a:r>
            <a:r>
              <a:rPr lang="en-US" sz="1800" b="1" dirty="0"/>
              <a:t>chiral magnetic effect</a:t>
            </a:r>
          </a:p>
          <a:p>
            <a:pPr>
              <a:spcBef>
                <a:spcPct val="10000"/>
              </a:spcBef>
            </a:pPr>
            <a:r>
              <a:rPr lang="en-US" b="1" dirty="0"/>
              <a:t>Crucial</a:t>
            </a:r>
            <a:r>
              <a:rPr lang="en-US" dirty="0"/>
              <a:t> to </a:t>
            </a:r>
            <a:r>
              <a:rPr lang="en-US" dirty="0">
                <a:solidFill>
                  <a:srgbClr val="FF0000"/>
                </a:solidFill>
              </a:rPr>
              <a:t>verify if parity violation is the </a:t>
            </a:r>
            <a:r>
              <a:rPr lang="en-US" b="1" dirty="0">
                <a:solidFill>
                  <a:srgbClr val="FF0000"/>
                </a:solidFill>
              </a:rPr>
              <a:t>correct explanation</a:t>
            </a:r>
            <a:endParaRPr lang="en-US" b="1" dirty="0"/>
          </a:p>
          <a:p>
            <a:pPr lvl="1">
              <a:spcBef>
                <a:spcPct val="10000"/>
              </a:spcBef>
            </a:pPr>
            <a:r>
              <a:rPr lang="en-US" sz="1800" b="1" dirty="0"/>
              <a:t>U+U collisions: </a:t>
            </a:r>
            <a:r>
              <a:rPr lang="en-US" sz="1800" dirty="0"/>
              <a:t>collisions with </a:t>
            </a:r>
            <a:r>
              <a:rPr lang="en-US" sz="1800" b="1" dirty="0"/>
              <a:t>more v</a:t>
            </a:r>
            <a:r>
              <a:rPr lang="en-US" sz="1800" b="1" baseline="-25000" dirty="0"/>
              <a:t>2</a:t>
            </a:r>
            <a:r>
              <a:rPr lang="en-US" sz="1800" dirty="0"/>
              <a:t> and </a:t>
            </a:r>
            <a:r>
              <a:rPr lang="en-US" sz="1800" b="1" dirty="0"/>
              <a:t>less B field</a:t>
            </a:r>
            <a:r>
              <a:rPr lang="en-US" sz="1800" dirty="0"/>
              <a:t> than </a:t>
            </a:r>
            <a:r>
              <a:rPr lang="en-US" sz="1800" dirty="0" err="1"/>
              <a:t>Au+</a:t>
            </a:r>
            <a:r>
              <a:rPr lang="en-US" sz="1800" dirty="0" err="1" smtClean="0"/>
              <a:t>Au</a:t>
            </a:r>
            <a:endParaRPr lang="en-US" sz="1800" dirty="0" smtClean="0"/>
          </a:p>
          <a:p>
            <a:pPr lvl="1">
              <a:spcBef>
                <a:spcPct val="10000"/>
              </a:spcBef>
            </a:pPr>
            <a:r>
              <a:rPr lang="en-US" sz="1800" b="1" dirty="0" smtClean="0"/>
              <a:t>Energy scan:</a:t>
            </a:r>
            <a:r>
              <a:rPr lang="en-US" sz="1800" dirty="0" smtClean="0"/>
              <a:t> Behavior from 7.7 GeV-2.8 </a:t>
            </a:r>
            <a:r>
              <a:rPr lang="en-US" sz="1800" dirty="0" err="1" smtClean="0"/>
              <a:t>TeV</a:t>
            </a:r>
            <a:r>
              <a:rPr lang="en-US" sz="1800" dirty="0" smtClean="0"/>
              <a:t> as B field and v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 change</a:t>
            </a:r>
            <a:endParaRPr lang="en-US" dirty="0"/>
          </a:p>
        </p:txBody>
      </p:sp>
      <p:pic>
        <p:nvPicPr>
          <p:cNvPr id="140292" name="Picture 4" descr="Pages from PhysRevLett_103_251601"/>
          <p:cNvPicPr>
            <a:picLocks noChangeAspect="1" noChangeArrowheads="1"/>
          </p:cNvPicPr>
          <p:nvPr/>
        </p:nvPicPr>
        <p:blipFill>
          <a:blip r:embed="rId3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85800"/>
            <a:ext cx="32004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293" name="Text Box 5"/>
          <p:cNvSpPr txBox="1">
            <a:spLocks noChangeArrowheads="1"/>
          </p:cNvSpPr>
          <p:nvPr/>
        </p:nvSpPr>
        <p:spPr bwMode="auto">
          <a:xfrm>
            <a:off x="990600" y="609600"/>
            <a:ext cx="2209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i="1"/>
              <a:t>STAR</a:t>
            </a:r>
            <a:r>
              <a:rPr lang="en-US" sz="1400"/>
              <a:t>, PRL 103, 251601</a:t>
            </a:r>
          </a:p>
        </p:txBody>
      </p:sp>
      <p:pic>
        <p:nvPicPr>
          <p:cNvPr id="140294" name="Picture 6" descr="SV-UU-fig1a"/>
          <p:cNvPicPr>
            <a:picLocks noChangeAspect="1" noChangeArrowheads="1"/>
          </p:cNvPicPr>
          <p:nvPr/>
        </p:nvPicPr>
        <p:blipFill>
          <a:blip r:embed="rId4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975" y="1117600"/>
            <a:ext cx="2816225" cy="231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295" name="Picture 7" descr="SV-UU-fig1b"/>
          <p:cNvPicPr>
            <a:picLocks noChangeAspect="1" noChangeArrowheads="1"/>
          </p:cNvPicPr>
          <p:nvPr/>
        </p:nvPicPr>
        <p:blipFill>
          <a:blip r:embed="rId5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119188"/>
            <a:ext cx="2906713" cy="235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Dunlop RHIC/AGS User's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21094-2768-B049-9E11-BCF6C84605E9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151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8389"/>
    </mc:Choice>
    <mc:Fallback>
      <p:transition xmlns:p14="http://schemas.microsoft.com/office/powerpoint/2010/main" spd="slow" advTm="108389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</a:t>
            </a:r>
            <a:r>
              <a:rPr lang="en-US" baseline="-25000" dirty="0" err="1" smtClean="0"/>
              <a:t>n</a:t>
            </a:r>
            <a:r>
              <a:rPr lang="en-US" baseline="-25000" dirty="0" smtClean="0"/>
              <a:t> </a:t>
            </a:r>
            <a:r>
              <a:rPr lang="en-US" dirty="0" smtClean="0"/>
              <a:t>fluctuations: varying initial conditions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06/21/2011</a:t>
            </a:r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0" y="3221484"/>
            <a:ext cx="4584565" cy="3362890"/>
            <a:chOff x="0" y="3284984"/>
            <a:chExt cx="4584565" cy="3362890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3284984"/>
              <a:ext cx="4584565" cy="3312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264472" y="6309320"/>
              <a:ext cx="15279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Paul Sorensen</a:t>
              </a:r>
              <a:endParaRPr lang="en-US" sz="1600" dirty="0"/>
            </a:p>
          </p:txBody>
        </p:sp>
      </p:grpSp>
      <p:pic>
        <p:nvPicPr>
          <p:cNvPr id="1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5271" b="5271"/>
          <a:stretch>
            <a:fillRect/>
          </a:stretch>
        </p:blipFill>
        <p:spPr bwMode="auto">
          <a:xfrm>
            <a:off x="264472" y="1016000"/>
            <a:ext cx="3142046" cy="2002284"/>
          </a:xfrm>
          <a:prstGeom prst="rect">
            <a:avLst/>
          </a:prstGeom>
          <a:noFill/>
          <a:ln w="9525">
            <a:solidFill>
              <a:srgbClr val="0059FF"/>
            </a:solidFill>
            <a:miter lim="800000"/>
            <a:headEnd/>
            <a:tailEnd/>
          </a:ln>
          <a:effectLst>
            <a:outerShdw dist="38100" dir="2700000" rotWithShape="0">
              <a:srgbClr val="808080">
                <a:alpha val="42999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889000" y="1384300"/>
            <a:ext cx="898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WMAP</a:t>
            </a:r>
            <a:endParaRPr lang="en-US" dirty="0"/>
          </a:p>
        </p:txBody>
      </p:sp>
      <p:pic>
        <p:nvPicPr>
          <p:cNvPr id="12" name="Picture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28260" y="679577"/>
            <a:ext cx="3064188" cy="2915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4210116" y="2120900"/>
            <a:ext cx="748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RHIC</a:t>
            </a:r>
            <a:endParaRPr lang="en-US" dirty="0"/>
          </a:p>
        </p:txBody>
      </p:sp>
      <p:pic>
        <p:nvPicPr>
          <p:cNvPr id="14" name="Picture 1"/>
          <p:cNvPicPr>
            <a:picLocks noChangeAspect="1" noChangeArrowheads="1"/>
          </p:cNvPicPr>
          <p:nvPr/>
        </p:nvPicPr>
        <p:blipFill rotWithShape="1">
          <a:blip r:embed="rId5" cstate="print"/>
          <a:srcRect t="61985" r="38380"/>
          <a:stretch/>
        </p:blipFill>
        <p:spPr bwMode="auto">
          <a:xfrm>
            <a:off x="3018946" y="965200"/>
            <a:ext cx="2810354" cy="1674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4432300" y="3810000"/>
            <a:ext cx="46601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</a:t>
            </a:r>
            <a:r>
              <a:rPr lang="en-US" sz="2000" dirty="0" smtClean="0"/>
              <a:t>amping of higher harmonics: viscosity</a:t>
            </a:r>
          </a:p>
          <a:p>
            <a:endParaRPr lang="en-US" sz="2000" dirty="0" smtClean="0"/>
          </a:p>
          <a:p>
            <a:r>
              <a:rPr lang="en-US" sz="2000" dirty="0" smtClean="0"/>
              <a:t>Check interpretation by varying initial 	conditions: damping unchanged?</a:t>
            </a:r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Run 12: U+U </a:t>
            </a:r>
          </a:p>
          <a:p>
            <a:r>
              <a:rPr lang="en-US" sz="2000" dirty="0" smtClean="0"/>
              <a:t>Run 13 and beyond: </a:t>
            </a:r>
            <a:r>
              <a:rPr lang="en-US" sz="2000" dirty="0" err="1" smtClean="0"/>
              <a:t>Pb+Pb</a:t>
            </a:r>
            <a:r>
              <a:rPr lang="en-US" sz="2000" dirty="0" smtClean="0"/>
              <a:t>, </a:t>
            </a:r>
            <a:r>
              <a:rPr lang="en-US" sz="2000" dirty="0" err="1" smtClean="0"/>
              <a:t>Cu+Au</a:t>
            </a:r>
            <a:r>
              <a:rPr lang="en-US" sz="2000" dirty="0" smtClean="0"/>
              <a:t>, … </a:t>
            </a:r>
            <a:endParaRPr lang="en-US" sz="2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Dunlop RHIC/AGS User's Meeting</a:t>
            </a: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21094-2768-B049-9E11-BCF6C84605E9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64472" y="3097768"/>
            <a:ext cx="916274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/>
              <a:t>Pb</a:t>
            </a:r>
            <a:r>
              <a:rPr lang="en-US" dirty="0" smtClean="0"/>
              <a:t> 208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64472" y="4837668"/>
            <a:ext cx="929098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Au 197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374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5362"/>
    </mc:Choice>
    <mc:Fallback>
      <p:transition xmlns:p14="http://schemas.microsoft.com/office/powerpoint/2010/main" spd="slow" advTm="8536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06/21/2011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1358900"/>
            <a:ext cx="8991599" cy="3429000"/>
          </a:xfrm>
        </p:spPr>
        <p:txBody>
          <a:bodyPr/>
          <a:lstStyle/>
          <a:p>
            <a:pPr algn="ctr"/>
            <a:r>
              <a:rPr lang="en-US" sz="7200" dirty="0" smtClean="0"/>
              <a:t>Phases of QCD</a:t>
            </a:r>
            <a:endParaRPr lang="en-US" sz="72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Dunlop RHIC/AGS User's Meeting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21094-2768-B049-9E11-BCF6C84605E9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106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55"/>
    </mc:Choice>
    <mc:Fallback>
      <p:transition xmlns:p14="http://schemas.microsoft.com/office/powerpoint/2010/main" spd="slow" advTm="2155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06/21/2011</a:t>
            </a:r>
            <a:endParaRPr lang="en-US" b="0" i="0" dirty="0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Where is the QCD critical point?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325" y="6019800"/>
            <a:ext cx="6934200" cy="533400"/>
          </a:xfrm>
        </p:spPr>
        <p:txBody>
          <a:bodyPr/>
          <a:lstStyle/>
          <a:p>
            <a:pPr marL="0" indent="0">
              <a:spcBef>
                <a:spcPct val="10000"/>
              </a:spcBef>
              <a:buNone/>
            </a:pPr>
            <a:r>
              <a:rPr lang="en-US" dirty="0"/>
              <a:t>A </a:t>
            </a:r>
            <a:r>
              <a:rPr lang="en-US" b="1" dirty="0">
                <a:solidFill>
                  <a:srgbClr val="FF0000"/>
                </a:solidFill>
              </a:rPr>
              <a:t>landmark on the QCD phase diagram</a:t>
            </a:r>
            <a:endParaRPr lang="en-US" dirty="0"/>
          </a:p>
        </p:txBody>
      </p:sp>
      <p:pic>
        <p:nvPicPr>
          <p:cNvPr id="7" name="Content Placeholder 6" descr="F:\Vaio_06-Apr-2009\star\BES\PhaseDiagram\PhaseDiagram_May15.tif"/>
          <p:cNvPicPr>
            <a:picLocks/>
          </p:cNvPicPr>
          <p:nvPr/>
        </p:nvPicPr>
        <p:blipFill rotWithShape="1">
          <a:blip r:embed="rId3" cstate="print"/>
          <a:srcRect t="2823" r="20523" b="1316"/>
          <a:stretch/>
        </p:blipFill>
        <p:spPr bwMode="auto">
          <a:xfrm>
            <a:off x="1182325" y="774700"/>
            <a:ext cx="5798089" cy="524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 bwMode="auto">
          <a:xfrm rot="19611201">
            <a:off x="3022024" y="1571043"/>
            <a:ext cx="1226251" cy="2135924"/>
          </a:xfrm>
          <a:prstGeom prst="ellipse">
            <a:avLst/>
          </a:prstGeom>
          <a:noFill/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</a:endParaRPr>
          </a:p>
        </p:txBody>
      </p:sp>
      <p:cxnSp>
        <p:nvCxnSpPr>
          <p:cNvPr id="4" name="Straight Arrow Connector 3"/>
          <p:cNvCxnSpPr>
            <a:stCxn id="9" idx="1"/>
          </p:cNvCxnSpPr>
          <p:nvPr/>
        </p:nvCxnSpPr>
        <p:spPr bwMode="auto">
          <a:xfrm flipH="1">
            <a:off x="4432300" y="2743249"/>
            <a:ext cx="2705100" cy="292051"/>
          </a:xfrm>
          <a:prstGeom prst="straightConnector1">
            <a:avLst/>
          </a:prstGeom>
          <a:noFill/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7137400" y="2143085"/>
            <a:ext cx="1753004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Phase 1</a:t>
            </a:r>
          </a:p>
          <a:p>
            <a:r>
              <a:rPr lang="en-US" sz="2400" dirty="0" smtClean="0"/>
              <a:t>Finished in </a:t>
            </a:r>
          </a:p>
          <a:p>
            <a:r>
              <a:rPr lang="en-US" sz="2400" dirty="0" smtClean="0"/>
              <a:t>Runs 10-11 </a:t>
            </a:r>
            <a:endParaRPr lang="en-US" sz="24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Dunlop RHIC/AGS User's Meeting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21094-2768-B049-9E11-BCF6C84605E9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180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435"/>
    </mc:Choice>
    <mc:Fallback>
      <p:transition xmlns:p14="http://schemas.microsoft.com/office/powerpoint/2010/main" spd="slow" advTm="20435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06/21/2011</a:t>
            </a:r>
            <a:endParaRPr lang="en-US" b="0" i="0"/>
          </a:p>
        </p:txBody>
      </p:sp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Narrowing down the region of interest</a:t>
            </a:r>
          </a:p>
        </p:txBody>
      </p:sp>
      <p:sp>
        <p:nvSpPr>
          <p:cNvPr id="13824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850900" y="4572000"/>
            <a:ext cx="6680200" cy="2133600"/>
          </a:xfrm>
        </p:spPr>
        <p:txBody>
          <a:bodyPr/>
          <a:lstStyle/>
          <a:p>
            <a:pPr>
              <a:spcBef>
                <a:spcPct val="10000"/>
              </a:spcBef>
            </a:pPr>
            <a:r>
              <a:rPr lang="en-US" sz="2000" dirty="0"/>
              <a:t>39, 62, and 200 </a:t>
            </a:r>
            <a:r>
              <a:rPr lang="en-US" sz="2000" dirty="0" err="1"/>
              <a:t>GeV</a:t>
            </a:r>
            <a:r>
              <a:rPr lang="en-US" sz="2000" dirty="0"/>
              <a:t> collisions are qualitatively similar</a:t>
            </a:r>
          </a:p>
          <a:p>
            <a:pPr>
              <a:spcBef>
                <a:spcPct val="10000"/>
              </a:spcBef>
            </a:pPr>
            <a:r>
              <a:rPr lang="en-US" sz="2000" dirty="0"/>
              <a:t>Even extends to LHC energies</a:t>
            </a:r>
          </a:p>
          <a:p>
            <a:pPr>
              <a:spcBef>
                <a:spcPct val="10000"/>
              </a:spcBef>
            </a:pPr>
            <a:r>
              <a:rPr lang="en-US" sz="2000" dirty="0"/>
              <a:t>But </a:t>
            </a:r>
            <a:r>
              <a:rPr lang="en-US" sz="2000" b="1" dirty="0">
                <a:solidFill>
                  <a:srgbClr val="008000"/>
                </a:solidFill>
              </a:rPr>
              <a:t>many changes</a:t>
            </a:r>
            <a:r>
              <a:rPr lang="en-US" sz="2000" dirty="0"/>
              <a:t> appear </a:t>
            </a:r>
            <a:r>
              <a:rPr lang="en-US" sz="2000" b="1" dirty="0">
                <a:solidFill>
                  <a:srgbClr val="008000"/>
                </a:solidFill>
              </a:rPr>
              <a:t>at lower energies</a:t>
            </a:r>
          </a:p>
          <a:p>
            <a:pPr>
              <a:spcBef>
                <a:spcPct val="10000"/>
              </a:spcBef>
            </a:pPr>
            <a:r>
              <a:rPr lang="en-US" sz="2000" dirty="0"/>
              <a:t>Narrowing down the region of interest </a:t>
            </a:r>
            <a:r>
              <a:rPr lang="en-US" sz="2000" dirty="0" smtClean="0"/>
              <a:t>with Phase 1</a:t>
            </a:r>
            <a:endParaRPr lang="en-US" sz="2000" dirty="0"/>
          </a:p>
          <a:p>
            <a:pPr>
              <a:spcBef>
                <a:spcPct val="10000"/>
              </a:spcBef>
            </a:pPr>
            <a:r>
              <a:rPr lang="en-US" sz="2000" dirty="0"/>
              <a:t>Future:  </a:t>
            </a:r>
            <a:r>
              <a:rPr lang="en-US" sz="2000" b="1" dirty="0">
                <a:solidFill>
                  <a:srgbClr val="FF0000"/>
                </a:solidFill>
              </a:rPr>
              <a:t>need detailed study of the key region</a:t>
            </a:r>
          </a:p>
          <a:p>
            <a:pPr lvl="1">
              <a:spcBef>
                <a:spcPct val="10000"/>
              </a:spcBef>
            </a:pPr>
            <a:r>
              <a:rPr lang="en-US" sz="1800" dirty="0"/>
              <a:t>Finer energy steps with higher statistics</a:t>
            </a:r>
          </a:p>
        </p:txBody>
      </p:sp>
      <p:pic>
        <p:nvPicPr>
          <p:cNvPr id="138245" name="Picture 5" descr="hbt_da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23" r="5180"/>
          <a:stretch>
            <a:fillRect/>
          </a:stretch>
        </p:blipFill>
        <p:spPr bwMode="auto">
          <a:xfrm>
            <a:off x="6096000" y="838200"/>
            <a:ext cx="2954338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46" name="Picture 6" descr="proton_mo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07" r="10391" b="8276"/>
          <a:stretch>
            <a:fillRect/>
          </a:stretch>
        </p:blipFill>
        <p:spPr bwMode="auto">
          <a:xfrm>
            <a:off x="0" y="685800"/>
            <a:ext cx="2971800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47" name="Picture 7" descr="Lambdas_mo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52" r="10237" b="7701"/>
          <a:stretch>
            <a:fillRect/>
          </a:stretch>
        </p:blipFill>
        <p:spPr bwMode="auto">
          <a:xfrm>
            <a:off x="0" y="2514600"/>
            <a:ext cx="29718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48" name="Picture 8" descr="39_v2_mt_ncq_particles_mod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5" t="18816" r="8456" b="6271"/>
          <a:stretch>
            <a:fillRect/>
          </a:stretch>
        </p:blipFill>
        <p:spPr bwMode="auto">
          <a:xfrm>
            <a:off x="3124200" y="674688"/>
            <a:ext cx="2743200" cy="2220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8249" name="Picture 9" descr="11_v2_mt_ncq_particles_mod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5" t="18874" r="8456" b="6271"/>
          <a:stretch>
            <a:fillRect/>
          </a:stretch>
        </p:blipFill>
        <p:spPr bwMode="auto">
          <a:xfrm>
            <a:off x="3124200" y="2498725"/>
            <a:ext cx="27432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8250" name="Text Box 10"/>
          <p:cNvSpPr txBox="1">
            <a:spLocks noChangeArrowheads="1"/>
          </p:cNvSpPr>
          <p:nvPr/>
        </p:nvSpPr>
        <p:spPr bwMode="auto">
          <a:xfrm>
            <a:off x="685800" y="1066800"/>
            <a:ext cx="10668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b="1"/>
              <a:t>STAR Preliminary</a:t>
            </a:r>
          </a:p>
        </p:txBody>
      </p:sp>
      <p:sp>
        <p:nvSpPr>
          <p:cNvPr id="138251" name="Text Box 11"/>
          <p:cNvSpPr txBox="1">
            <a:spLocks noChangeArrowheads="1"/>
          </p:cNvSpPr>
          <p:nvPr/>
        </p:nvSpPr>
        <p:spPr bwMode="auto">
          <a:xfrm>
            <a:off x="685800" y="2833688"/>
            <a:ext cx="106680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b="1"/>
              <a:t>STAR Preliminary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Dunlop RHIC/AGS User's Meeting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21094-2768-B049-9E11-BCF6C84605E9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553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678"/>
    </mc:Choice>
    <mc:Fallback>
      <p:transition xmlns:p14="http://schemas.microsoft.com/office/powerpoint/2010/main" spd="slow" advTm="50678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9600" y="2400300"/>
            <a:ext cx="2870200" cy="1739900"/>
          </a:xfrm>
        </p:spPr>
        <p:txBody>
          <a:bodyPr/>
          <a:lstStyle/>
          <a:p>
            <a:pPr marL="0" indent="0">
              <a:buNone/>
            </a:pPr>
            <a:r>
              <a:rPr lang="en-US" sz="9600" dirty="0" smtClean="0">
                <a:solidFill>
                  <a:srgbClr val="800000"/>
                </a:solidFill>
              </a:rPr>
              <a:t>Spin</a:t>
            </a:r>
            <a:endParaRPr lang="en-US" sz="9600" dirty="0">
              <a:solidFill>
                <a:srgbClr val="8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06/21/2011</a:t>
            </a:r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Dunlop RHIC/AGS User's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21094-2768-B049-9E11-BCF6C84605E9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021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533"/>
    </mc:Choice>
    <mc:Fallback>
      <p:transition xmlns:p14="http://schemas.microsoft.com/office/powerpoint/2010/main" spd="slow" advTm="5533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1"/>
          <p:cNvSpPr>
            <a:spLocks/>
          </p:cNvSpPr>
          <p:nvPr/>
        </p:nvSpPr>
        <p:spPr bwMode="auto">
          <a:xfrm>
            <a:off x="8358188" y="0"/>
            <a:ext cx="785812" cy="292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 algn="r">
              <a:spcBef>
                <a:spcPts val="800"/>
              </a:spcBef>
            </a:pPr>
            <a:r>
              <a:rPr lang="en-US" sz="1400">
                <a:solidFill>
                  <a:srgbClr val="000000"/>
                </a:solidFill>
                <a:ea typeface="Times New Roman" pitchFamily="-108" charset="0"/>
                <a:cs typeface="Times New Roman" pitchFamily="-108" charset="0"/>
              </a:rPr>
              <a:t> </a:t>
            </a:r>
          </a:p>
        </p:txBody>
      </p:sp>
      <p:sp>
        <p:nvSpPr>
          <p:cNvPr id="63492" name="Rectangle 3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r>
              <a:rPr lang="en-US" smtClean="0"/>
              <a:t>Forward GEM Tracker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1066800" y="685800"/>
            <a:ext cx="7265988" cy="1673225"/>
            <a:chOff x="0" y="0"/>
            <a:chExt cx="4957" cy="1054"/>
          </a:xfrm>
        </p:grpSpPr>
        <p:pic>
          <p:nvPicPr>
            <p:cNvPr id="63499" name="Picture 1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55"/>
              <a:ext cx="4957" cy="999"/>
            </a:xfrm>
            <a:prstGeom prst="rect">
              <a:avLst/>
            </a:prstGeom>
            <a:noFill/>
            <a:ln w="12700" cap="rnd">
              <a:noFill/>
              <a:round/>
              <a:headEnd/>
              <a:tailEnd/>
            </a:ln>
          </p:spPr>
        </p:pic>
        <p:sp>
          <p:nvSpPr>
            <p:cNvPr id="63500" name="Rectangle 16"/>
            <p:cNvSpPr>
              <a:spLocks/>
            </p:cNvSpPr>
            <p:nvPr/>
          </p:nvSpPr>
          <p:spPr bwMode="auto">
            <a:xfrm>
              <a:off x="3168" y="0"/>
              <a:ext cx="768" cy="34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  <a:spcBef>
                  <a:spcPts val="1150"/>
                </a:spcBef>
              </a:pPr>
              <a:r>
                <a:rPr lang="en-US" sz="1400">
                  <a:solidFill>
                    <a:srgbClr val="649964"/>
                  </a:solidFill>
                  <a:latin typeface="Comic Sans MS" pitchFamily="-108" charset="0"/>
                  <a:ea typeface="Comic Sans MS" pitchFamily="-108" charset="0"/>
                  <a:cs typeface="Comic Sans MS" pitchFamily="-108" charset="0"/>
                  <a:sym typeface="Comic Sans MS" pitchFamily="-108" charset="0"/>
                </a:rPr>
                <a:t>FGT</a:t>
              </a:r>
            </a:p>
          </p:txBody>
        </p:sp>
        <p:sp>
          <p:nvSpPr>
            <p:cNvPr id="63501" name="Rectangle 17"/>
            <p:cNvSpPr>
              <a:spLocks/>
            </p:cNvSpPr>
            <p:nvPr/>
          </p:nvSpPr>
          <p:spPr bwMode="auto">
            <a:xfrm>
              <a:off x="2104" y="64"/>
              <a:ext cx="768" cy="34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  <a:spcBef>
                  <a:spcPts val="1150"/>
                </a:spcBef>
              </a:pPr>
              <a:r>
                <a:rPr lang="en-US" sz="1400">
                  <a:solidFill>
                    <a:srgbClr val="807BEA"/>
                  </a:solidFill>
                  <a:latin typeface="Comic Sans MS" pitchFamily="-108" charset="0"/>
                  <a:ea typeface="Comic Sans MS" pitchFamily="-108" charset="0"/>
                  <a:cs typeface="Comic Sans MS" pitchFamily="-108" charset="0"/>
                  <a:sym typeface="Comic Sans MS" pitchFamily="-108" charset="0"/>
                </a:rPr>
                <a:t>HFT</a:t>
              </a:r>
            </a:p>
          </p:txBody>
        </p:sp>
      </p:grpSp>
      <p:sp>
        <p:nvSpPr>
          <p:cNvPr id="63494" name="Rectangle 39"/>
          <p:cNvSpPr>
            <a:spLocks/>
          </p:cNvSpPr>
          <p:nvPr/>
        </p:nvSpPr>
        <p:spPr bwMode="auto">
          <a:xfrm>
            <a:off x="4446588" y="2590800"/>
            <a:ext cx="3935412" cy="1385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ctr">
            <a:prstTxWarp prst="textNoShape">
              <a:avLst/>
            </a:prstTxWarp>
          </a:bodyPr>
          <a:lstStyle/>
          <a:p>
            <a:pPr marL="400050" indent="-360363">
              <a:lnSpc>
                <a:spcPct val="130000"/>
              </a:lnSpc>
              <a:buSzPct val="95000"/>
              <a:buFont typeface="Arial" pitchFamily="-108" charset="0"/>
              <a:buAutoNum type="arabicParenR"/>
            </a:pPr>
            <a:r>
              <a:rPr lang="en-US" sz="1600" dirty="0">
                <a:ea typeface="Comic Sans MS" pitchFamily="-108" charset="0"/>
                <a:cs typeface="Comic Sans MS" pitchFamily="-108" charset="0"/>
                <a:sym typeface="Comic Sans MS" pitchFamily="-108" charset="0"/>
              </a:rPr>
              <a:t>FGT: RHIC</a:t>
            </a:r>
            <a:r>
              <a:rPr lang="en-US" sz="1600" dirty="0" smtClean="0">
                <a:ea typeface="Comic Sans MS" pitchFamily="-108" charset="0"/>
                <a:cs typeface="Comic Sans MS" pitchFamily="-108" charset="0"/>
                <a:sym typeface="Comic Sans MS" pitchFamily="-108" charset="0"/>
              </a:rPr>
              <a:t> </a:t>
            </a:r>
            <a:r>
              <a:rPr lang="en-US" sz="1600" dirty="0" smtClean="0">
                <a:ea typeface="Comic Sans MS" pitchFamily="-108" charset="0"/>
                <a:cs typeface="Comic Sans MS" pitchFamily="-108" charset="0"/>
                <a:sym typeface="Comic Sans MS" pitchFamily="-108" charset="0"/>
              </a:rPr>
              <a:t>Capital Equipment</a:t>
            </a:r>
            <a:r>
              <a:rPr lang="en-US" sz="1600" dirty="0" smtClean="0">
                <a:ea typeface="Comic Sans MS" pitchFamily="-108" charset="0"/>
                <a:cs typeface="Comic Sans MS" pitchFamily="-108" charset="0"/>
                <a:sym typeface="Comic Sans MS" pitchFamily="-108" charset="0"/>
              </a:rPr>
              <a:t> </a:t>
            </a:r>
            <a:r>
              <a:rPr lang="en-US" sz="1600" dirty="0">
                <a:ea typeface="Comic Sans MS" pitchFamily="-108" charset="0"/>
                <a:cs typeface="Comic Sans MS" pitchFamily="-108" charset="0"/>
                <a:sym typeface="Comic Sans MS" pitchFamily="-108" charset="0"/>
              </a:rPr>
              <a:t>project</a:t>
            </a:r>
          </a:p>
          <a:p>
            <a:pPr marL="400050" indent="-360363">
              <a:lnSpc>
                <a:spcPct val="130000"/>
              </a:lnSpc>
              <a:buSzPct val="95000"/>
              <a:buFont typeface="Arial" pitchFamily="-108" charset="0"/>
              <a:buAutoNum type="arabicParenR"/>
            </a:pPr>
            <a:r>
              <a:rPr lang="en-US" sz="1600" dirty="0">
                <a:ea typeface="Comic Sans MS" pitchFamily="-108" charset="0"/>
                <a:cs typeface="Comic Sans MS" pitchFamily="-108" charset="0"/>
                <a:sym typeface="Comic Sans MS" pitchFamily="-108" charset="0"/>
              </a:rPr>
              <a:t>Six light-weight triple-GEM disks</a:t>
            </a:r>
          </a:p>
          <a:p>
            <a:pPr marL="400050" indent="-360363">
              <a:lnSpc>
                <a:spcPct val="130000"/>
              </a:lnSpc>
              <a:buSzPct val="95000"/>
              <a:buFont typeface="Arial" pitchFamily="-108" charset="0"/>
              <a:buAutoNum type="arabicParenR"/>
            </a:pPr>
            <a:r>
              <a:rPr lang="en-US" sz="1600" dirty="0">
                <a:ea typeface="Comic Sans MS" pitchFamily="-108" charset="0"/>
                <a:cs typeface="Comic Sans MS" pitchFamily="-108" charset="0"/>
                <a:sym typeface="Comic Sans MS" pitchFamily="-108" charset="0"/>
              </a:rPr>
              <a:t>New mechanical support structure</a:t>
            </a:r>
          </a:p>
          <a:p>
            <a:pPr marL="400050" indent="-360363">
              <a:lnSpc>
                <a:spcPct val="130000"/>
              </a:lnSpc>
              <a:buSzPct val="95000"/>
              <a:buFont typeface="Arial" pitchFamily="-108" charset="0"/>
              <a:buAutoNum type="arabicParenR"/>
            </a:pPr>
            <a:r>
              <a:rPr lang="en-US" sz="1600" dirty="0">
                <a:ea typeface="Comic Sans MS" pitchFamily="-108" charset="0"/>
                <a:cs typeface="Comic Sans MS" pitchFamily="-108" charset="0"/>
                <a:sym typeface="Comic Sans MS" pitchFamily="-108" charset="0"/>
              </a:rPr>
              <a:t>Planned installation: Summer 2011</a:t>
            </a:r>
          </a:p>
        </p:txBody>
      </p:sp>
      <p:pic>
        <p:nvPicPr>
          <p:cNvPr id="63495" name="Picture 5"/>
          <p:cNvPicPr>
            <a:picLocks noChangeAspect="1" noChangeArrowheads="1"/>
          </p:cNvPicPr>
          <p:nvPr/>
        </p:nvPicPr>
        <p:blipFill>
          <a:blip r:embed="rId3"/>
          <a:srcRect t="8395" r="3873"/>
          <a:stretch>
            <a:fillRect/>
          </a:stretch>
        </p:blipFill>
        <p:spPr bwMode="auto">
          <a:xfrm>
            <a:off x="1117600" y="2438400"/>
            <a:ext cx="2997200" cy="3962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63496" name="TextBox 44"/>
          <p:cNvSpPr txBox="1">
            <a:spLocks noChangeArrowheads="1"/>
          </p:cNvSpPr>
          <p:nvPr/>
        </p:nvSpPr>
        <p:spPr bwMode="auto">
          <a:xfrm>
            <a:off x="4419600" y="4495800"/>
            <a:ext cx="4267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 lvl="1" indent="-342900">
              <a:buFontTx/>
              <a:buAutoNum type="arabicParenR"/>
            </a:pPr>
            <a:r>
              <a:rPr lang="en-US" sz="1600" dirty="0">
                <a:solidFill>
                  <a:srgbClr val="000000"/>
                </a:solidFill>
                <a:ea typeface="Comic Sans MS" pitchFamily="-108" charset="0"/>
                <a:cs typeface="Comic Sans MS" pitchFamily="-108" charset="0"/>
                <a:sym typeface="Comic Sans MS" pitchFamily="-108" charset="0"/>
              </a:rPr>
              <a:t>Full charge-sign discrimination at high-p</a:t>
            </a:r>
            <a:r>
              <a:rPr lang="en-US" sz="1600" baseline="-6000" dirty="0">
                <a:solidFill>
                  <a:srgbClr val="000000"/>
                </a:solidFill>
                <a:ea typeface="Comic Sans MS" pitchFamily="-108" charset="0"/>
                <a:cs typeface="Comic Sans MS" pitchFamily="-108" charset="0"/>
                <a:sym typeface="Comic Sans MS" pitchFamily="-108" charset="0"/>
              </a:rPr>
              <a:t>T</a:t>
            </a:r>
          </a:p>
          <a:p>
            <a:pPr marL="342900" lvl="1" indent="-342900">
              <a:buFontTx/>
              <a:buAutoNum type="arabicParenR"/>
            </a:pPr>
            <a:r>
              <a:rPr lang="en-US" sz="1600" dirty="0">
                <a:solidFill>
                  <a:srgbClr val="000000"/>
                </a:solidFill>
                <a:ea typeface="Comic Sans MS" pitchFamily="-108" charset="0"/>
                <a:cs typeface="Comic Sans MS" pitchFamily="-108" charset="0"/>
                <a:sym typeface="Comic Sans MS" pitchFamily="-108" charset="0"/>
              </a:rPr>
              <a:t>Design polarization performance of</a:t>
            </a:r>
            <a:r>
              <a:rPr lang="en-US" sz="1600" dirty="0" smtClean="0">
                <a:solidFill>
                  <a:srgbClr val="000000"/>
                </a:solidFill>
                <a:ea typeface="Comic Sans MS" pitchFamily="-108" charset="0"/>
                <a:cs typeface="Comic Sans MS" pitchFamily="-108" charset="0"/>
                <a:sym typeface="Comic Sans MS" pitchFamily="-108" charset="0"/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  <a:ea typeface="Comic Sans MS" pitchFamily="-108" charset="0"/>
                <a:cs typeface="Comic Sans MS" pitchFamily="-108" charset="0"/>
                <a:sym typeface="Comic Sans MS" pitchFamily="-108" charset="0"/>
              </a:rPr>
              <a:t>70% or better</a:t>
            </a:r>
            <a:r>
              <a:rPr lang="en-US" sz="1600" dirty="0" smtClean="0">
                <a:solidFill>
                  <a:srgbClr val="000000"/>
                </a:solidFill>
                <a:ea typeface="Comic Sans MS" pitchFamily="-108" charset="0"/>
                <a:cs typeface="Comic Sans MS" pitchFamily="-108" charset="0"/>
                <a:sym typeface="Comic Sans MS" pitchFamily="-108" charset="0"/>
              </a:rPr>
              <a:t> to </a:t>
            </a:r>
            <a:r>
              <a:rPr lang="en-US" sz="1600" dirty="0">
                <a:solidFill>
                  <a:srgbClr val="000000"/>
                </a:solidFill>
                <a:ea typeface="Comic Sans MS" pitchFamily="-108" charset="0"/>
                <a:cs typeface="Comic Sans MS" pitchFamily="-108" charset="0"/>
                <a:sym typeface="Comic Sans MS" pitchFamily="-108" charset="0"/>
              </a:rPr>
              <a:t>collect at least 300pb</a:t>
            </a:r>
            <a:r>
              <a:rPr lang="en-US" sz="1600" baseline="32000" dirty="0">
                <a:solidFill>
                  <a:srgbClr val="000000"/>
                </a:solidFill>
                <a:ea typeface="Comic Sans MS" pitchFamily="-108" charset="0"/>
                <a:cs typeface="Comic Sans MS" pitchFamily="-108" charset="0"/>
                <a:sym typeface="Comic Sans MS" pitchFamily="-108" charset="0"/>
              </a:rPr>
              <a:t>-</a:t>
            </a:r>
            <a:r>
              <a:rPr lang="en-US" sz="1600" baseline="32000" dirty="0" smtClean="0">
                <a:solidFill>
                  <a:srgbClr val="000000"/>
                </a:solidFill>
                <a:ea typeface="Comic Sans MS" pitchFamily="-108" charset="0"/>
                <a:cs typeface="Comic Sans MS" pitchFamily="-108" charset="0"/>
                <a:sym typeface="Comic Sans MS" pitchFamily="-108" charset="0"/>
              </a:rPr>
              <a:t>1</a:t>
            </a:r>
            <a:r>
              <a:rPr lang="en-US" sz="1600" dirty="0" smtClean="0">
                <a:solidFill>
                  <a:srgbClr val="000000"/>
                </a:solidFill>
                <a:ea typeface="Apple Chancery" pitchFamily="-108" charset="0"/>
                <a:cs typeface="Apple Chancery" pitchFamily="-108" charset="0"/>
                <a:sym typeface="Comic Sans MS" pitchFamily="-108" charset="0"/>
              </a:rPr>
              <a:t> </a:t>
            </a:r>
          </a:p>
          <a:p>
            <a:pPr marL="342900" lvl="1" indent="-342900">
              <a:buFontTx/>
              <a:buAutoNum type="arabicParenR"/>
            </a:pPr>
            <a:r>
              <a:rPr lang="en-US" sz="1600" b="1" dirty="0" smtClean="0">
                <a:solidFill>
                  <a:srgbClr val="000000"/>
                </a:solidFill>
                <a:ea typeface="Apple Chancery" pitchFamily="-108" charset="0"/>
                <a:cs typeface="Apple Chancery" pitchFamily="-108" charset="0"/>
                <a:sym typeface="Comic Sans MS" pitchFamily="-108" charset="0"/>
              </a:rPr>
              <a:t>Ready* for Run 12!</a:t>
            </a:r>
          </a:p>
          <a:p>
            <a:pPr marL="342900" lvl="1" indent="-342900"/>
            <a:endParaRPr lang="en-US" sz="1600" b="1" dirty="0" smtClean="0">
              <a:solidFill>
                <a:srgbClr val="000000"/>
              </a:solidFill>
              <a:ea typeface="Apple Chancery" pitchFamily="-108" charset="0"/>
              <a:cs typeface="Apple Chancery" pitchFamily="-108" charset="0"/>
              <a:sym typeface="Comic Sans MS" pitchFamily="-108" charset="0"/>
            </a:endParaRPr>
          </a:p>
          <a:p>
            <a:pPr marL="342900" lvl="1" indent="-342900"/>
            <a:r>
              <a:rPr lang="en-US" sz="1600" b="1" dirty="0" smtClean="0">
                <a:solidFill>
                  <a:srgbClr val="000000"/>
                </a:solidFill>
                <a:ea typeface="Apple Chancery" pitchFamily="-108" charset="0"/>
                <a:cs typeface="Apple Chancery" pitchFamily="-108" charset="0"/>
                <a:sym typeface="Comic Sans MS" pitchFamily="-108" charset="0"/>
              </a:rPr>
              <a:t> * minimal configuration</a:t>
            </a:r>
            <a:endParaRPr lang="en-US" sz="1400" b="1" dirty="0">
              <a:solidFill>
                <a:srgbClr val="000000"/>
              </a:solidFill>
              <a:ea typeface="Apple Chancery" pitchFamily="-108" charset="0"/>
              <a:cs typeface="Apple Chancery" pitchFamily="-108" charset="0"/>
              <a:sym typeface="Comic Sans MS" pitchFamily="-10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06/21/2011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Dunlop RHIC/AGS User's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21094-2768-B049-9E11-BCF6C84605E9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237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4966"/>
    </mc:Choice>
    <mc:Fallback>
      <p:transition xmlns:p14="http://schemas.microsoft.com/office/powerpoint/2010/main" advTm="4966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Quark Flavor Measurements: W</a:t>
            </a:r>
            <a:r>
              <a:rPr lang="en-US" baseline="30000" dirty="0" smtClean="0"/>
              <a:t>± </a:t>
            </a:r>
            <a:endParaRPr lang="en-US" baseline="30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48591-C149-4E45-9626-AA3B108EF240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92938" y="5175071"/>
            <a:ext cx="8193862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dirty="0" smtClean="0"/>
              <a:t>STAR first results* consistent with models: Universality of the helicity distribution </a:t>
            </a:r>
            <a:r>
              <a:rPr lang="en-US" dirty="0" smtClean="0"/>
              <a:t>functions</a:t>
            </a:r>
            <a:endParaRPr lang="en-US" dirty="0" smtClean="0"/>
          </a:p>
          <a:p>
            <a:pPr marL="342900" indent="-342900">
              <a:buAutoNum type="arabicParenR"/>
            </a:pPr>
            <a:r>
              <a:rPr lang="en-US" dirty="0" smtClean="0"/>
              <a:t>Precision measurements require </a:t>
            </a:r>
            <a:r>
              <a:rPr lang="en-US" b="1" dirty="0" smtClean="0">
                <a:solidFill>
                  <a:srgbClr val="FF0000"/>
                </a:solidFill>
              </a:rPr>
              <a:t>large luminosity </a:t>
            </a:r>
            <a:r>
              <a:rPr lang="en-US" dirty="0" smtClean="0"/>
              <a:t>and </a:t>
            </a:r>
            <a:r>
              <a:rPr lang="en-US" b="1" dirty="0" smtClean="0">
                <a:solidFill>
                  <a:srgbClr val="FF0000"/>
                </a:solidFill>
              </a:rPr>
              <a:t>high polarization </a:t>
            </a:r>
            <a:r>
              <a:rPr lang="en-US" dirty="0" smtClean="0"/>
              <a:t>at </a:t>
            </a:r>
            <a:r>
              <a:rPr lang="en-US" dirty="0" smtClean="0"/>
              <a:t>RHIC </a:t>
            </a:r>
            <a:endParaRPr lang="en-US" dirty="0" smtClean="0"/>
          </a:p>
          <a:p>
            <a:pPr marL="342900" indent="-342900"/>
            <a:r>
              <a:rPr lang="en-US" sz="1300" dirty="0" smtClean="0"/>
              <a:t>										                 * STAR: PRL 106, 62002(2010).</a:t>
            </a:r>
            <a:endParaRPr lang="en-US" sz="1300" dirty="0"/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/>
          <a:srcRect t="8395" r="3873"/>
          <a:stretch>
            <a:fillRect/>
          </a:stretch>
        </p:blipFill>
        <p:spPr bwMode="auto">
          <a:xfrm>
            <a:off x="5232450" y="817099"/>
            <a:ext cx="3200350" cy="423097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2" name="Picture 11" descr="WAL_PRL_AL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3931"/>
            <a:ext cx="4165600" cy="4386633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06/21/2011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Dunlop RHIC/AGS User's Meeting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737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2"/>
          <a:srcRect l="2965" t="-21986" r="3027" b="3111"/>
          <a:stretch>
            <a:fillRect/>
          </a:stretch>
        </p:blipFill>
        <p:spPr bwMode="auto">
          <a:xfrm>
            <a:off x="1066800" y="76200"/>
            <a:ext cx="7696200" cy="624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9" name="Line 8"/>
          <p:cNvSpPr>
            <a:spLocks noChangeShapeType="1"/>
          </p:cNvSpPr>
          <p:nvPr/>
        </p:nvSpPr>
        <p:spPr bwMode="auto">
          <a:xfrm flipH="1" flipV="1">
            <a:off x="809625" y="3736975"/>
            <a:ext cx="866775" cy="1749425"/>
          </a:xfrm>
          <a:prstGeom prst="line">
            <a:avLst/>
          </a:prstGeom>
          <a:noFill/>
          <a:ln w="19050">
            <a:solidFill>
              <a:srgbClr val="C4EBF0"/>
            </a:solidFill>
            <a:round/>
            <a:headEnd type="arrow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Rectangle 9"/>
          <p:cNvSpPr>
            <a:spLocks/>
          </p:cNvSpPr>
          <p:nvPr/>
        </p:nvSpPr>
        <p:spPr bwMode="auto">
          <a:xfrm>
            <a:off x="0" y="3727847"/>
            <a:ext cx="2209800" cy="492443"/>
          </a:xfrm>
          <a:prstGeom prst="rect">
            <a:avLst/>
          </a:prstGeom>
          <a:solidFill>
            <a:schemeClr val="bg1"/>
          </a:solidFill>
          <a:ln w="12700">
            <a:solidFill>
              <a:srgbClr val="791118"/>
            </a:solidFill>
            <a:miter lim="800000"/>
            <a:headEnd/>
            <a:tailEnd/>
          </a:ln>
        </p:spPr>
        <p:txBody>
          <a:bodyPr wrap="square" lIns="0" tIns="0" rIns="40639" bIns="0" anchor="ctr">
            <a:prstTxWarp prst="textNoShape">
              <a:avLst/>
            </a:prstTxWarp>
            <a:spAutoFit/>
          </a:bodyPr>
          <a:lstStyle/>
          <a:p>
            <a:pPr marL="39688" eaLnBrk="1" hangingPunct="1"/>
            <a:r>
              <a:rPr lang="en-US" sz="1600" i="1" dirty="0" smtClean="0">
                <a:solidFill>
                  <a:srgbClr val="96151F"/>
                </a:solidFill>
                <a:latin typeface="Arial Black" charset="0"/>
                <a:ea typeface="Comic Sans MS" charset="0"/>
                <a:cs typeface="Comic Sans MS" charset="0"/>
              </a:rPr>
              <a:t>Heavy Flavor Tracker (</a:t>
            </a:r>
            <a:r>
              <a:rPr lang="en-US" sz="1600" i="1" dirty="0" smtClean="0">
                <a:solidFill>
                  <a:srgbClr val="96151F"/>
                </a:solidFill>
                <a:latin typeface="Arial Black" charset="0"/>
                <a:ea typeface="Comic Sans MS" charset="0"/>
                <a:cs typeface="Comic Sans MS" charset="0"/>
              </a:rPr>
              <a:t>2014)</a:t>
            </a:r>
            <a:endParaRPr lang="en-US" sz="1600" dirty="0">
              <a:solidFill>
                <a:srgbClr val="0C0572"/>
              </a:solidFill>
              <a:latin typeface="Comic Sans MS" charset="0"/>
              <a:ea typeface="Comic Sans MS" charset="0"/>
              <a:cs typeface="Comic Sans MS" charset="0"/>
              <a:sym typeface="Comic Sans MS" charset="0"/>
            </a:endParaRPr>
          </a:p>
        </p:txBody>
      </p:sp>
      <p:sp>
        <p:nvSpPr>
          <p:cNvPr id="21" name="Line 10"/>
          <p:cNvSpPr>
            <a:spLocks noChangeShapeType="1"/>
          </p:cNvSpPr>
          <p:nvPr/>
        </p:nvSpPr>
        <p:spPr bwMode="auto">
          <a:xfrm flipH="1" flipV="1">
            <a:off x="2285999" y="1160620"/>
            <a:ext cx="2666999" cy="1798477"/>
          </a:xfrm>
          <a:prstGeom prst="line">
            <a:avLst/>
          </a:prstGeom>
          <a:noFill/>
          <a:ln w="19050">
            <a:solidFill>
              <a:srgbClr val="C4EBF0"/>
            </a:solidFill>
            <a:round/>
            <a:headEnd type="arrow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Rectangle 11"/>
          <p:cNvSpPr>
            <a:spLocks/>
          </p:cNvSpPr>
          <p:nvPr/>
        </p:nvSpPr>
        <p:spPr bwMode="auto">
          <a:xfrm>
            <a:off x="533400" y="914400"/>
            <a:ext cx="1676400" cy="246221"/>
          </a:xfrm>
          <a:prstGeom prst="rect">
            <a:avLst/>
          </a:prstGeom>
          <a:solidFill>
            <a:schemeClr val="bg1"/>
          </a:solidFill>
          <a:ln w="12700">
            <a:solidFill>
              <a:srgbClr val="791118"/>
            </a:solidFill>
            <a:miter lim="800000"/>
            <a:headEnd/>
            <a:tailEnd/>
          </a:ln>
        </p:spPr>
        <p:txBody>
          <a:bodyPr wrap="square" lIns="0" tIns="0" rIns="40639" bIns="0" anchor="ctr">
            <a:prstTxWarp prst="textNoShape">
              <a:avLst/>
            </a:prstTxWarp>
            <a:spAutoFit/>
          </a:bodyPr>
          <a:lstStyle/>
          <a:p>
            <a:pPr marL="39688" eaLnBrk="1" hangingPunct="1"/>
            <a:r>
              <a:rPr lang="en-US" sz="1600" i="1" dirty="0" smtClean="0">
                <a:solidFill>
                  <a:srgbClr val="0C0572"/>
                </a:solidFill>
                <a:latin typeface="Arial Black" charset="0"/>
                <a:ea typeface="Comic Sans MS" charset="0"/>
                <a:cs typeface="Comic Sans MS" charset="0"/>
              </a:rPr>
              <a:t>Tracking: TPC</a:t>
            </a:r>
            <a:endParaRPr lang="en-US" sz="1600" dirty="0">
              <a:solidFill>
                <a:srgbClr val="0C0572"/>
              </a:solidFill>
              <a:latin typeface="Comic Sans MS" charset="0"/>
              <a:ea typeface="Comic Sans MS" charset="0"/>
              <a:cs typeface="Comic Sans MS" charset="0"/>
              <a:sym typeface="Comic Sans MS" charset="0"/>
            </a:endParaRPr>
          </a:p>
        </p:txBody>
      </p:sp>
      <p:sp>
        <p:nvSpPr>
          <p:cNvPr id="23" name="Line 12"/>
          <p:cNvSpPr>
            <a:spLocks noChangeShapeType="1"/>
          </p:cNvSpPr>
          <p:nvPr/>
        </p:nvSpPr>
        <p:spPr bwMode="auto">
          <a:xfrm flipV="1">
            <a:off x="5257800" y="1495944"/>
            <a:ext cx="1936750" cy="1018656"/>
          </a:xfrm>
          <a:prstGeom prst="line">
            <a:avLst/>
          </a:prstGeom>
          <a:noFill/>
          <a:ln w="19050">
            <a:solidFill>
              <a:srgbClr val="C4EBF0"/>
            </a:solidFill>
            <a:round/>
            <a:headEnd type="arrow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Line 13"/>
          <p:cNvSpPr>
            <a:spLocks noChangeShapeType="1"/>
          </p:cNvSpPr>
          <p:nvPr/>
        </p:nvSpPr>
        <p:spPr bwMode="auto">
          <a:xfrm>
            <a:off x="5486400" y="3810000"/>
            <a:ext cx="2209800" cy="2057400"/>
          </a:xfrm>
          <a:prstGeom prst="line">
            <a:avLst/>
          </a:prstGeom>
          <a:noFill/>
          <a:ln w="19050">
            <a:solidFill>
              <a:srgbClr val="C4EBF0"/>
            </a:solidFill>
            <a:round/>
            <a:headEnd type="arrow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Rectangle 14"/>
          <p:cNvSpPr>
            <a:spLocks/>
          </p:cNvSpPr>
          <p:nvPr/>
        </p:nvSpPr>
        <p:spPr bwMode="auto">
          <a:xfrm>
            <a:off x="7448550" y="5838825"/>
            <a:ext cx="1695450" cy="738664"/>
          </a:xfrm>
          <a:prstGeom prst="rect">
            <a:avLst/>
          </a:prstGeom>
          <a:solidFill>
            <a:schemeClr val="bg1"/>
          </a:solidFill>
          <a:ln w="12700">
            <a:solidFill>
              <a:srgbClr val="791118"/>
            </a:solidFill>
            <a:miter lim="800000"/>
            <a:headEnd/>
            <a:tailEnd/>
          </a:ln>
        </p:spPr>
        <p:txBody>
          <a:bodyPr wrap="square" lIns="0" tIns="0" rIns="40639" bIns="0" anchor="ctr">
            <a:prstTxWarp prst="textNoShape">
              <a:avLst/>
            </a:prstTxWarp>
            <a:spAutoFit/>
          </a:bodyPr>
          <a:lstStyle/>
          <a:p>
            <a:pPr marL="39688" eaLnBrk="1" hangingPunct="1"/>
            <a:r>
              <a:rPr lang="en-US" sz="1600" i="1" dirty="0" smtClean="0">
                <a:solidFill>
                  <a:srgbClr val="96151F"/>
                </a:solidFill>
                <a:latin typeface="Arial Black" charset="0"/>
                <a:ea typeface="Comic Sans MS" charset="0"/>
                <a:cs typeface="Comic Sans MS" charset="0"/>
              </a:rPr>
              <a:t>Forward Gem Tracker</a:t>
            </a:r>
          </a:p>
          <a:p>
            <a:pPr marL="39688" eaLnBrk="1" hangingPunct="1"/>
            <a:r>
              <a:rPr lang="en-US" sz="1600" i="1" dirty="0" smtClean="0">
                <a:solidFill>
                  <a:srgbClr val="96151F"/>
                </a:solidFill>
                <a:latin typeface="Arial Black" charset="0"/>
                <a:ea typeface="Comic Sans MS" charset="0"/>
                <a:cs typeface="Comic Sans MS" charset="0"/>
                <a:sym typeface="Comic Sans MS" charset="0"/>
              </a:rPr>
              <a:t>(2011)</a:t>
            </a:r>
            <a:endParaRPr lang="en-US" sz="1600" dirty="0">
              <a:solidFill>
                <a:srgbClr val="000080"/>
              </a:solidFill>
              <a:latin typeface="Comic Sans MS" charset="0"/>
              <a:ea typeface="Comic Sans MS" charset="0"/>
              <a:cs typeface="Comic Sans MS" charset="0"/>
              <a:sym typeface="Comic Sans MS" charset="0"/>
            </a:endParaRPr>
          </a:p>
        </p:txBody>
      </p:sp>
      <p:sp>
        <p:nvSpPr>
          <p:cNvPr id="26" name="Line 16"/>
          <p:cNvSpPr>
            <a:spLocks noChangeShapeType="1"/>
          </p:cNvSpPr>
          <p:nvPr/>
        </p:nvSpPr>
        <p:spPr bwMode="auto">
          <a:xfrm flipH="1" flipV="1">
            <a:off x="4953000" y="1249722"/>
            <a:ext cx="0" cy="1264878"/>
          </a:xfrm>
          <a:prstGeom prst="line">
            <a:avLst/>
          </a:prstGeom>
          <a:noFill/>
          <a:ln w="19050">
            <a:solidFill>
              <a:srgbClr val="C4EBF0"/>
            </a:solidFill>
            <a:round/>
            <a:headEnd type="arrow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Rectangle 17"/>
          <p:cNvSpPr>
            <a:spLocks/>
          </p:cNvSpPr>
          <p:nvPr/>
        </p:nvSpPr>
        <p:spPr bwMode="auto">
          <a:xfrm>
            <a:off x="6934200" y="914400"/>
            <a:ext cx="2273300" cy="984885"/>
          </a:xfrm>
          <a:prstGeom prst="rect">
            <a:avLst/>
          </a:prstGeom>
          <a:solidFill>
            <a:schemeClr val="bg1"/>
          </a:solidFill>
          <a:ln w="12700">
            <a:solidFill>
              <a:srgbClr val="791118"/>
            </a:solidFill>
            <a:miter lim="800000"/>
            <a:headEnd/>
            <a:tailEnd/>
          </a:ln>
        </p:spPr>
        <p:txBody>
          <a:bodyPr wrap="square" lIns="0" tIns="0" rIns="40639" bIns="0" anchor="ctr">
            <a:prstTxWarp prst="textNoShape">
              <a:avLst/>
            </a:prstTxWarp>
            <a:spAutoFit/>
          </a:bodyPr>
          <a:lstStyle/>
          <a:p>
            <a:pPr marL="39688" algn="ctr" eaLnBrk="1" hangingPunct="1"/>
            <a:r>
              <a:rPr lang="en-US" sz="1600" i="1" dirty="0" smtClean="0">
                <a:solidFill>
                  <a:srgbClr val="0C0572"/>
                </a:solidFill>
                <a:latin typeface="Arial Black" charset="0"/>
                <a:ea typeface="Comic Sans MS" charset="0"/>
                <a:cs typeface="Comic Sans MS" charset="0"/>
              </a:rPr>
              <a:t>Electromagnetic </a:t>
            </a:r>
            <a:r>
              <a:rPr lang="en-US" sz="1600" i="1" dirty="0" err="1" smtClean="0">
                <a:solidFill>
                  <a:srgbClr val="0C0572"/>
                </a:solidFill>
                <a:latin typeface="Arial Black" charset="0"/>
                <a:ea typeface="Comic Sans MS" charset="0"/>
                <a:cs typeface="Comic Sans MS" charset="0"/>
              </a:rPr>
              <a:t>Calorimetry</a:t>
            </a:r>
            <a:r>
              <a:rPr lang="en-US" sz="1600" i="1" dirty="0" smtClean="0">
                <a:solidFill>
                  <a:srgbClr val="0C0572"/>
                </a:solidFill>
                <a:latin typeface="Arial Black" charset="0"/>
                <a:ea typeface="Comic Sans MS" charset="0"/>
                <a:cs typeface="Comic Sans MS" charset="0"/>
              </a:rPr>
              <a:t>:</a:t>
            </a:r>
          </a:p>
          <a:p>
            <a:pPr marL="39688" algn="ctr" eaLnBrk="1" hangingPunct="1"/>
            <a:r>
              <a:rPr lang="en-US" sz="1600" i="1" dirty="0" smtClean="0">
                <a:solidFill>
                  <a:srgbClr val="0C0572"/>
                </a:solidFill>
                <a:latin typeface="Arial Black" charset="0"/>
                <a:ea typeface="Comic Sans MS" charset="0"/>
                <a:cs typeface="Comic Sans MS" charset="0"/>
              </a:rPr>
              <a:t>BEMC</a:t>
            </a:r>
            <a:r>
              <a:rPr lang="en-US" sz="1600" i="1" dirty="0">
                <a:solidFill>
                  <a:srgbClr val="0C0572"/>
                </a:solidFill>
                <a:latin typeface="Arial Black" charset="0"/>
                <a:ea typeface="Comic Sans MS" charset="0"/>
                <a:cs typeface="Comic Sans MS" charset="0"/>
              </a:rPr>
              <a:t>+EEMC+FMS</a:t>
            </a:r>
          </a:p>
          <a:p>
            <a:pPr marL="39688" algn="ctr" eaLnBrk="1" hangingPunct="1"/>
            <a:r>
              <a:rPr lang="en-US" sz="1600" dirty="0">
                <a:solidFill>
                  <a:srgbClr val="0C0572"/>
                </a:solidFill>
                <a:ea typeface="Comic Sans MS" charset="0"/>
                <a:cs typeface="Comic Sans MS" charset="0"/>
              </a:rPr>
              <a:t>(-1 ≤ </a:t>
            </a:r>
            <a:r>
              <a:rPr lang="en-US" sz="1600" dirty="0" err="1">
                <a:solidFill>
                  <a:srgbClr val="0C0572"/>
                </a:solidFill>
                <a:ea typeface="Comic Sans MS" charset="0"/>
                <a:cs typeface="Comic Sans MS" charset="0"/>
                <a:sym typeface="Symbol" charset="2"/>
              </a:rPr>
              <a:t></a:t>
            </a:r>
            <a:r>
              <a:rPr lang="en-US" sz="1600" dirty="0">
                <a:solidFill>
                  <a:srgbClr val="0C0572"/>
                </a:solidFill>
                <a:ea typeface="Comic Sans MS" charset="0"/>
                <a:cs typeface="Comic Sans MS" charset="0"/>
              </a:rPr>
              <a:t> ≤ 4)</a:t>
            </a:r>
            <a:endParaRPr lang="en-US" sz="1600" i="1" dirty="0">
              <a:solidFill>
                <a:srgbClr val="0C0572"/>
              </a:solidFill>
              <a:latin typeface="Arial Black" charset="0"/>
              <a:ea typeface="Comic Sans MS" charset="0"/>
              <a:cs typeface="Comic Sans MS" charset="0"/>
            </a:endParaRPr>
          </a:p>
        </p:txBody>
      </p:sp>
      <p:sp>
        <p:nvSpPr>
          <p:cNvPr id="28" name="Rectangle 18"/>
          <p:cNvSpPr>
            <a:spLocks/>
          </p:cNvSpPr>
          <p:nvPr/>
        </p:nvSpPr>
        <p:spPr bwMode="auto">
          <a:xfrm>
            <a:off x="4267200" y="914400"/>
            <a:ext cx="1981200" cy="246221"/>
          </a:xfrm>
          <a:prstGeom prst="rect">
            <a:avLst/>
          </a:prstGeom>
          <a:solidFill>
            <a:schemeClr val="bg1"/>
          </a:solidFill>
          <a:ln w="12700">
            <a:solidFill>
              <a:srgbClr val="791118"/>
            </a:solidFill>
            <a:miter lim="800000"/>
            <a:headEnd/>
            <a:tailEnd/>
          </a:ln>
        </p:spPr>
        <p:txBody>
          <a:bodyPr wrap="square" lIns="0" tIns="0" rIns="40639" bIns="0" anchor="ctr">
            <a:prstTxWarp prst="textNoShape">
              <a:avLst/>
            </a:prstTxWarp>
            <a:spAutoFit/>
          </a:bodyPr>
          <a:lstStyle/>
          <a:p>
            <a:pPr marL="39688" eaLnBrk="1" hangingPunct="1"/>
            <a:r>
              <a:rPr lang="en-US" sz="1600" i="1" dirty="0" smtClean="0">
                <a:solidFill>
                  <a:srgbClr val="0C0572"/>
                </a:solidFill>
                <a:latin typeface="Arial Black" charset="0"/>
                <a:ea typeface="Comic Sans MS" charset="0"/>
                <a:cs typeface="Comic Sans MS" charset="0"/>
              </a:rPr>
              <a:t>Particle ID: TOF</a:t>
            </a:r>
            <a:endParaRPr lang="en-US" sz="1600" dirty="0">
              <a:solidFill>
                <a:srgbClr val="0C0572"/>
              </a:solidFill>
              <a:latin typeface="Comic Sans MS" charset="0"/>
              <a:ea typeface="Comic Sans MS" charset="0"/>
              <a:cs typeface="Comic Sans MS" charset="0"/>
              <a:sym typeface="Comic Sans MS" charset="0"/>
            </a:endParaRPr>
          </a:p>
        </p:txBody>
      </p:sp>
      <p:sp>
        <p:nvSpPr>
          <p:cNvPr id="29" name="Rectangle 4"/>
          <p:cNvSpPr>
            <a:spLocks/>
          </p:cNvSpPr>
          <p:nvPr/>
        </p:nvSpPr>
        <p:spPr bwMode="auto">
          <a:xfrm>
            <a:off x="4419600" y="3276600"/>
            <a:ext cx="838200" cy="527050"/>
          </a:xfrm>
          <a:prstGeom prst="rect">
            <a:avLst/>
          </a:prstGeom>
          <a:noFill/>
          <a:ln w="25400">
            <a:solidFill>
              <a:srgbClr val="F7DD9C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Line 5"/>
          <p:cNvSpPr>
            <a:spLocks noChangeShapeType="1"/>
          </p:cNvSpPr>
          <p:nvPr/>
        </p:nvSpPr>
        <p:spPr bwMode="auto">
          <a:xfrm flipH="1">
            <a:off x="685800" y="3276600"/>
            <a:ext cx="3733800" cy="1447800"/>
          </a:xfrm>
          <a:prstGeom prst="line">
            <a:avLst/>
          </a:prstGeom>
          <a:noFill/>
          <a:ln w="25400">
            <a:solidFill>
              <a:srgbClr val="F7DD9C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Line 6"/>
          <p:cNvSpPr>
            <a:spLocks noChangeShapeType="1"/>
          </p:cNvSpPr>
          <p:nvPr/>
        </p:nvSpPr>
        <p:spPr bwMode="auto">
          <a:xfrm flipH="1">
            <a:off x="2819400" y="3789363"/>
            <a:ext cx="2438400" cy="2459037"/>
          </a:xfrm>
          <a:prstGeom prst="line">
            <a:avLst/>
          </a:prstGeom>
          <a:noFill/>
          <a:ln w="25400">
            <a:solidFill>
              <a:srgbClr val="F7DD9C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Rectangle 22"/>
          <p:cNvSpPr>
            <a:spLocks noChangeArrowheads="1"/>
          </p:cNvSpPr>
          <p:nvPr/>
        </p:nvSpPr>
        <p:spPr bwMode="auto">
          <a:xfrm>
            <a:off x="3348038" y="5943600"/>
            <a:ext cx="3965810" cy="646331"/>
          </a:xfrm>
          <a:prstGeom prst="rect">
            <a:avLst/>
          </a:prstGeom>
          <a:solidFill>
            <a:schemeClr val="bg1"/>
          </a:solidFill>
          <a:ln w="9525">
            <a:solidFill>
              <a:srgbClr val="791118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i="1" dirty="0">
                <a:ea typeface="Comic Sans MS" charset="0"/>
                <a:cs typeface="Comic Sans MS" charset="0"/>
              </a:rPr>
              <a:t>Full azimuthal particle </a:t>
            </a:r>
            <a:r>
              <a:rPr lang="en-US" sz="1800" i="1" dirty="0" smtClean="0">
                <a:ea typeface="Comic Sans MS" charset="0"/>
                <a:cs typeface="Comic Sans MS" charset="0"/>
              </a:rPr>
              <a:t>identification </a:t>
            </a:r>
          </a:p>
          <a:p>
            <a:r>
              <a:rPr lang="en-US" sz="1800" i="1" dirty="0" smtClean="0">
                <a:ea typeface="Comic Sans MS" charset="0"/>
                <a:cs typeface="Comic Sans MS" charset="0"/>
              </a:rPr>
              <a:t>over a </a:t>
            </a:r>
            <a:r>
              <a:rPr lang="en-US" i="1" dirty="0" smtClean="0">
                <a:ea typeface="Comic Sans MS" charset="0"/>
                <a:cs typeface="Comic Sans MS" charset="0"/>
              </a:rPr>
              <a:t>broad range in </a:t>
            </a:r>
            <a:r>
              <a:rPr lang="en-US" i="1" dirty="0" err="1" smtClean="0">
                <a:ea typeface="Comic Sans MS" charset="0"/>
                <a:cs typeface="Comic Sans MS" charset="0"/>
              </a:rPr>
              <a:t>pseudorapidity</a:t>
            </a:r>
            <a:endParaRPr lang="en-US" sz="3200" dirty="0" smtClean="0">
              <a:solidFill>
                <a:srgbClr val="791118"/>
              </a:solidFill>
              <a:ea typeface="Comic Sans MS" charset="0"/>
              <a:cs typeface="Comic Sans MS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0"/>
            <a:ext cx="7467600" cy="660856"/>
          </a:xfrm>
        </p:spPr>
        <p:txBody>
          <a:bodyPr/>
          <a:lstStyle/>
          <a:p>
            <a:r>
              <a:rPr lang="en-US" dirty="0" smtClean="0"/>
              <a:t>STAR: A Correlation Machine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06/21/2011</a:t>
            </a:r>
            <a:endParaRPr lang="en-US"/>
          </a:p>
        </p:txBody>
      </p:sp>
      <p:pic>
        <p:nvPicPr>
          <p:cNvPr id="35" name="Picture 5" descr="IMG_166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7600" y="3200400"/>
            <a:ext cx="1731719" cy="2307907"/>
          </a:xfrm>
          <a:prstGeom prst="rect">
            <a:avLst/>
          </a:prstGeom>
          <a:noFill/>
        </p:spPr>
      </p:pic>
      <p:sp>
        <p:nvSpPr>
          <p:cNvPr id="36" name="Line 12"/>
          <p:cNvSpPr>
            <a:spLocks noChangeShapeType="1"/>
          </p:cNvSpPr>
          <p:nvPr/>
        </p:nvSpPr>
        <p:spPr bwMode="auto">
          <a:xfrm flipV="1">
            <a:off x="6248399" y="1899283"/>
            <a:ext cx="1870075" cy="1059816"/>
          </a:xfrm>
          <a:prstGeom prst="line">
            <a:avLst/>
          </a:prstGeom>
          <a:noFill/>
          <a:ln w="19050">
            <a:solidFill>
              <a:srgbClr val="C4EBF0"/>
            </a:solidFill>
            <a:round/>
            <a:headEnd type="arrow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Line 12"/>
          <p:cNvSpPr>
            <a:spLocks noChangeShapeType="1"/>
          </p:cNvSpPr>
          <p:nvPr/>
        </p:nvSpPr>
        <p:spPr bwMode="auto">
          <a:xfrm flipV="1">
            <a:off x="8534400" y="1800744"/>
            <a:ext cx="381000" cy="1399656"/>
          </a:xfrm>
          <a:prstGeom prst="line">
            <a:avLst/>
          </a:prstGeom>
          <a:noFill/>
          <a:ln w="19050">
            <a:solidFill>
              <a:srgbClr val="C4EBF0"/>
            </a:solidFill>
            <a:round/>
            <a:headEnd type="arrow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-56199" y="1905594"/>
            <a:ext cx="2550798" cy="156966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endParaRPr lang="en-US" sz="1600" i="1" dirty="0" smtClean="0">
              <a:solidFill>
                <a:srgbClr val="008000"/>
              </a:solidFill>
              <a:latin typeface="Arial Black"/>
              <a:cs typeface="Arial Black"/>
            </a:endParaRPr>
          </a:p>
          <a:p>
            <a:r>
              <a:rPr lang="en-US" sz="1600" i="1" dirty="0" smtClean="0">
                <a:solidFill>
                  <a:srgbClr val="008000"/>
                </a:solidFill>
                <a:latin typeface="Arial Black"/>
                <a:cs typeface="Arial Black"/>
              </a:rPr>
              <a:t>Upgrades</a:t>
            </a:r>
            <a:r>
              <a:rPr lang="en-US" sz="1600" i="1" dirty="0" smtClean="0">
                <a:solidFill>
                  <a:srgbClr val="008000"/>
                </a:solidFill>
                <a:latin typeface="Arial Black"/>
                <a:cs typeface="Arial Black"/>
              </a:rPr>
              <a:t>:</a:t>
            </a:r>
          </a:p>
          <a:p>
            <a:r>
              <a:rPr lang="en-US" sz="1600" i="1" dirty="0" smtClean="0">
                <a:solidFill>
                  <a:srgbClr val="008000"/>
                </a:solidFill>
                <a:latin typeface="Arial Black"/>
                <a:cs typeface="Arial Black"/>
              </a:rPr>
              <a:t>Trigger and DAQ</a:t>
            </a:r>
          </a:p>
          <a:p>
            <a:r>
              <a:rPr lang="en-US" sz="1600" i="1" dirty="0" smtClean="0">
                <a:solidFill>
                  <a:srgbClr val="008000"/>
                </a:solidFill>
                <a:latin typeface="Arial Black"/>
                <a:cs typeface="Arial Black"/>
              </a:rPr>
              <a:t>Roman </a:t>
            </a:r>
            <a:r>
              <a:rPr lang="en-US" sz="1600" i="1" dirty="0" smtClean="0">
                <a:solidFill>
                  <a:srgbClr val="008000"/>
                </a:solidFill>
                <a:latin typeface="Arial Black"/>
                <a:cs typeface="Arial Black"/>
              </a:rPr>
              <a:t>Pots Phase 2</a:t>
            </a:r>
          </a:p>
          <a:p>
            <a:r>
              <a:rPr lang="en-US" sz="1600" i="1" dirty="0" smtClean="0">
                <a:solidFill>
                  <a:srgbClr val="008000"/>
                </a:solidFill>
                <a:latin typeface="Arial Black"/>
                <a:cs typeface="Arial Black"/>
              </a:rPr>
              <a:t>Forward Upgrade</a:t>
            </a:r>
            <a:endParaRPr lang="en-US" sz="1600" i="1" dirty="0" smtClean="0">
              <a:solidFill>
                <a:schemeClr val="accent2">
                  <a:lumMod val="50000"/>
                </a:schemeClr>
              </a:solidFill>
              <a:latin typeface="Arial Black"/>
              <a:cs typeface="Arial Black"/>
            </a:endParaRPr>
          </a:p>
          <a:p>
            <a:endParaRPr lang="en-US" sz="1600" i="1" dirty="0" smtClean="0">
              <a:solidFill>
                <a:srgbClr val="008000"/>
              </a:solidFill>
              <a:latin typeface="Arial Black"/>
              <a:cs typeface="Arial Black"/>
            </a:endParaRPr>
          </a:p>
        </p:txBody>
      </p:sp>
      <p:sp>
        <p:nvSpPr>
          <p:cNvPr id="39" name="Oval 4"/>
          <p:cNvSpPr>
            <a:spLocks noChangeArrowheads="1"/>
          </p:cNvSpPr>
          <p:nvPr/>
        </p:nvSpPr>
        <p:spPr bwMode="auto">
          <a:xfrm>
            <a:off x="12077" y="4524841"/>
            <a:ext cx="3390582" cy="2093905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25400">
            <a:solidFill>
              <a:srgbClr val="FF0000"/>
            </a:solidFill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 altLang="zh-CN" sz="180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Dunlop RHIC/AGS User's Meeting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21094-2768-B049-9E11-BCF6C84605E9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2" name="Rectangle 9"/>
          <p:cNvSpPr>
            <a:spLocks/>
          </p:cNvSpPr>
          <p:nvPr/>
        </p:nvSpPr>
        <p:spPr bwMode="auto">
          <a:xfrm>
            <a:off x="0" y="1367473"/>
            <a:ext cx="2209800" cy="492443"/>
          </a:xfrm>
          <a:prstGeom prst="rect">
            <a:avLst/>
          </a:prstGeom>
          <a:solidFill>
            <a:schemeClr val="bg1"/>
          </a:solidFill>
          <a:ln w="12700">
            <a:solidFill>
              <a:srgbClr val="791118"/>
            </a:solidFill>
            <a:miter lim="800000"/>
            <a:headEnd/>
            <a:tailEnd/>
          </a:ln>
        </p:spPr>
        <p:txBody>
          <a:bodyPr wrap="square" lIns="0" tIns="0" rIns="40639" bIns="0" anchor="ctr">
            <a:prstTxWarp prst="textNoShape">
              <a:avLst/>
            </a:prstTxWarp>
            <a:spAutoFit/>
          </a:bodyPr>
          <a:lstStyle/>
          <a:p>
            <a:pPr marL="39688" eaLnBrk="1" hangingPunct="1"/>
            <a:r>
              <a:rPr lang="en-US" sz="1600" i="1" dirty="0" err="1" smtClean="0">
                <a:solidFill>
                  <a:srgbClr val="96151F"/>
                </a:solidFill>
                <a:latin typeface="Arial Black" charset="0"/>
                <a:ea typeface="Comic Sans MS" charset="0"/>
                <a:cs typeface="Comic Sans MS" charset="0"/>
              </a:rPr>
              <a:t>Muon</a:t>
            </a:r>
            <a:r>
              <a:rPr lang="en-US" sz="1600" i="1" dirty="0" smtClean="0">
                <a:solidFill>
                  <a:srgbClr val="96151F"/>
                </a:solidFill>
                <a:latin typeface="Arial Black" charset="0"/>
                <a:ea typeface="Comic Sans MS" charset="0"/>
                <a:cs typeface="Comic Sans MS" charset="0"/>
              </a:rPr>
              <a:t> Telescope Detector (2014)</a:t>
            </a:r>
            <a:endParaRPr lang="en-US" sz="1600" dirty="0">
              <a:solidFill>
                <a:srgbClr val="0C0572"/>
              </a:solidFill>
              <a:latin typeface="Comic Sans MS" charset="0"/>
              <a:ea typeface="Comic Sans MS" charset="0"/>
              <a:cs typeface="Comic Sans MS" charset="0"/>
              <a:sym typeface="Comic Sans MS" charset="0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2209800" y="1625600"/>
            <a:ext cx="609600" cy="175144"/>
          </a:xfrm>
          <a:prstGeom prst="straightConnector1">
            <a:avLst/>
          </a:prstGeom>
          <a:noFill/>
          <a:ln w="9525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4105"/>
    </mc:Choice>
    <mc:Fallback>
      <p:transition xmlns:p14="http://schemas.microsoft.com/office/powerpoint/2010/main" spd="slow" advTm="54105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-152400"/>
            <a:ext cx="7696200" cy="762000"/>
          </a:xfrm>
        </p:spPr>
        <p:txBody>
          <a:bodyPr/>
          <a:lstStyle/>
          <a:p>
            <a:r>
              <a:rPr lang="en-US" dirty="0" smtClean="0"/>
              <a:t>STAR A</a:t>
            </a:r>
            <a:r>
              <a:rPr lang="en-US" baseline="-25000" dirty="0" smtClean="0"/>
              <a:t>LL</a:t>
            </a:r>
            <a:r>
              <a:rPr lang="en-US" dirty="0" smtClean="0"/>
              <a:t> </a:t>
            </a:r>
            <a:r>
              <a:rPr lang="en-US" dirty="0"/>
              <a:t>from 2006 to 2009</a:t>
            </a:r>
          </a:p>
        </p:txBody>
      </p:sp>
      <p:pic>
        <p:nvPicPr>
          <p:cNvPr id="165892" name="Picture 4"/>
          <p:cNvPicPr>
            <a:picLocks noChangeAspect="1" noChangeArrowheads="1"/>
          </p:cNvPicPr>
          <p:nvPr/>
        </p:nvPicPr>
        <p:blipFill>
          <a:blip r:embed="rId3"/>
          <a:srcRect t="5673" r="7692"/>
          <a:stretch>
            <a:fillRect/>
          </a:stretch>
        </p:blipFill>
        <p:spPr bwMode="auto">
          <a:xfrm>
            <a:off x="1676400" y="768350"/>
            <a:ext cx="5791200" cy="401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5893" name="Rectangle 5"/>
          <p:cNvSpPr>
            <a:spLocks noChangeArrowheads="1"/>
          </p:cNvSpPr>
          <p:nvPr/>
        </p:nvSpPr>
        <p:spPr bwMode="auto">
          <a:xfrm>
            <a:off x="685800" y="5041900"/>
            <a:ext cx="7772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10000"/>
              </a:spcBef>
              <a:buFontTx/>
              <a:buChar char="•"/>
            </a:pPr>
            <a:r>
              <a:rPr lang="en-US" sz="2000" i="0" dirty="0">
                <a:solidFill>
                  <a:srgbClr val="0000FF"/>
                </a:solidFill>
              </a:rPr>
              <a:t>2009 </a:t>
            </a:r>
            <a:r>
              <a:rPr lang="en-US" sz="2000" b="1" dirty="0">
                <a:solidFill>
                  <a:srgbClr val="0000FF"/>
                </a:solidFill>
              </a:rPr>
              <a:t>STAR</a:t>
            </a:r>
            <a:r>
              <a:rPr lang="en-US" sz="2000" i="0" dirty="0">
                <a:solidFill>
                  <a:srgbClr val="0000FF"/>
                </a:solidFill>
              </a:rPr>
              <a:t> A</a:t>
            </a:r>
            <a:r>
              <a:rPr lang="en-US" sz="2000" i="0" baseline="-25000" dirty="0">
                <a:solidFill>
                  <a:srgbClr val="0000FF"/>
                </a:solidFill>
              </a:rPr>
              <a:t>LL</a:t>
            </a:r>
            <a:r>
              <a:rPr lang="en-US" sz="2000" i="0" dirty="0">
                <a:solidFill>
                  <a:srgbClr val="0000FF"/>
                </a:solidFill>
              </a:rPr>
              <a:t> </a:t>
            </a:r>
            <a:r>
              <a:rPr lang="en-US" sz="2000" i="0" dirty="0" smtClean="0">
                <a:solidFill>
                  <a:srgbClr val="0000FF"/>
                </a:solidFill>
              </a:rPr>
              <a:t>measurements</a:t>
            </a:r>
            <a:r>
              <a:rPr lang="en-US" sz="2000" dirty="0" smtClean="0">
                <a:solidFill>
                  <a:srgbClr val="0000FF"/>
                </a:solidFill>
              </a:rPr>
              <a:t>:</a:t>
            </a:r>
            <a:endParaRPr lang="en-US" sz="2000" i="0" dirty="0" smtClean="0">
              <a:solidFill>
                <a:srgbClr val="008000"/>
              </a:solidFill>
              <a:ea typeface="Arial" charset="0"/>
              <a:cs typeface="Arial" charset="0"/>
            </a:endParaRPr>
          </a:p>
          <a:p>
            <a:pPr marL="342900" indent="-342900">
              <a:spcBef>
                <a:spcPct val="10000"/>
              </a:spcBef>
              <a:buFontTx/>
              <a:buChar char="•"/>
            </a:pPr>
            <a:r>
              <a:rPr lang="en-US" sz="2000" b="1" i="0" dirty="0">
                <a:solidFill>
                  <a:schemeClr val="accent6"/>
                </a:solidFill>
                <a:ea typeface="Arial" charset="0"/>
                <a:cs typeface="Arial" charset="0"/>
              </a:rPr>
              <a:t>Results fall between predictions from DSSV and GRSV-</a:t>
            </a:r>
            <a:r>
              <a:rPr lang="en-US" sz="2000" b="1" i="0" dirty="0" smtClean="0">
                <a:solidFill>
                  <a:schemeClr val="accent6"/>
                </a:solidFill>
                <a:ea typeface="Arial" charset="0"/>
                <a:cs typeface="Arial" charset="0"/>
              </a:rPr>
              <a:t>STD</a:t>
            </a:r>
          </a:p>
          <a:p>
            <a:pPr marL="342900" indent="-342900">
              <a:spcBef>
                <a:spcPct val="10000"/>
              </a:spcBef>
              <a:buFontTx/>
              <a:buChar char="•"/>
            </a:pPr>
            <a:r>
              <a:rPr lang="en-US" sz="2000" i="0" dirty="0" smtClean="0">
                <a:solidFill>
                  <a:srgbClr val="0000FF"/>
                </a:solidFill>
                <a:ea typeface="Arial" charset="0"/>
                <a:cs typeface="Arial" charset="0"/>
              </a:rPr>
              <a:t>Precision </a:t>
            </a:r>
            <a:r>
              <a:rPr lang="en-US" sz="2000" i="0" dirty="0">
                <a:solidFill>
                  <a:srgbClr val="0000FF"/>
                </a:solidFill>
                <a:ea typeface="Arial" charset="0"/>
                <a:cs typeface="Arial" charset="0"/>
              </a:rPr>
              <a:t>sufficient to merit finer binning in </a:t>
            </a:r>
            <a:r>
              <a:rPr lang="en-US" sz="2000" i="0" dirty="0" err="1">
                <a:solidFill>
                  <a:srgbClr val="0000FF"/>
                </a:solidFill>
                <a:ea typeface="Arial" charset="0"/>
                <a:cs typeface="Arial" charset="0"/>
              </a:rPr>
              <a:t>pseudorapidity</a:t>
            </a:r>
            <a:endParaRPr lang="en-US" sz="2000" i="0" dirty="0">
              <a:solidFill>
                <a:srgbClr val="0000FF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r>
              <a:rPr lang="en-US" smtClean="0"/>
              <a:t>06/21/2011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43000" y="6492875"/>
            <a:ext cx="7239000" cy="365125"/>
          </a:xfrm>
        </p:spPr>
        <p:txBody>
          <a:bodyPr/>
          <a:lstStyle/>
          <a:p>
            <a:r>
              <a:rPr lang="en-US" dirty="0" smtClean="0"/>
              <a:t>Dunlop RHIC/AGS User's Meeting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562AC69B-26D9-7547-918A-9FAAA0253FB2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534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>
          <a:xfrm>
            <a:off x="1092200" y="0"/>
            <a:ext cx="7620000" cy="488950"/>
          </a:xfrm>
        </p:spPr>
        <p:txBody>
          <a:bodyPr/>
          <a:lstStyle/>
          <a:p>
            <a:r>
              <a:rPr lang="en-US" dirty="0"/>
              <a:t>Expected inclusive jet A</a:t>
            </a:r>
            <a:r>
              <a:rPr lang="en-US" baseline="-25000" dirty="0"/>
              <a:t>LL</a:t>
            </a:r>
            <a:r>
              <a:rPr lang="en-US" dirty="0"/>
              <a:t> precision</a:t>
            </a:r>
          </a:p>
        </p:txBody>
      </p:sp>
      <p:pic>
        <p:nvPicPr>
          <p:cNvPr id="25498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6202769">
            <a:off x="2402923" y="-536200"/>
            <a:ext cx="3665893" cy="6284388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06/21/2011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Dunlop RHIC/AGS User's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21094-2768-B049-9E11-BCF6C84605E9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4000" y="4441471"/>
            <a:ext cx="8432800" cy="1965325"/>
          </a:xfrm>
        </p:spPr>
        <p:txBody>
          <a:bodyPr/>
          <a:lstStyle/>
          <a:p>
            <a:r>
              <a:rPr lang="en-US" sz="2400" dirty="0" smtClean="0"/>
              <a:t>Run </a:t>
            </a:r>
            <a:r>
              <a:rPr lang="en-US" sz="2400" dirty="0"/>
              <a:t>12 </a:t>
            </a:r>
            <a:r>
              <a:rPr lang="en-US" sz="2400" dirty="0" smtClean="0"/>
              <a:t>(500 </a:t>
            </a:r>
            <a:r>
              <a:rPr lang="en-US" sz="2400" dirty="0" err="1" smtClean="0"/>
              <a:t>GeV</a:t>
            </a:r>
            <a:r>
              <a:rPr lang="en-US" sz="2400" dirty="0" smtClean="0"/>
              <a:t>) </a:t>
            </a:r>
            <a:r>
              <a:rPr lang="en-US" sz="2400" dirty="0" smtClean="0"/>
              <a:t>useful </a:t>
            </a:r>
            <a:r>
              <a:rPr lang="en-US" sz="2400" dirty="0"/>
              <a:t>complement </a:t>
            </a:r>
            <a:r>
              <a:rPr lang="en-US" sz="2400" dirty="0" smtClean="0"/>
              <a:t>to </a:t>
            </a:r>
            <a:r>
              <a:rPr lang="en-US" sz="2400" dirty="0"/>
              <a:t>Run </a:t>
            </a:r>
            <a:r>
              <a:rPr lang="en-US" sz="2400" dirty="0" smtClean="0"/>
              <a:t>9 (200 </a:t>
            </a:r>
            <a:r>
              <a:rPr lang="en-US" sz="2400" dirty="0" err="1" smtClean="0"/>
              <a:t>GeV</a:t>
            </a:r>
            <a:r>
              <a:rPr lang="en-US" sz="2400" dirty="0" smtClean="0"/>
              <a:t>)</a:t>
            </a:r>
            <a:endParaRPr lang="en-US" sz="1600" dirty="0"/>
          </a:p>
          <a:p>
            <a:r>
              <a:rPr lang="en-US" dirty="0" smtClean="0"/>
              <a:t>200 </a:t>
            </a:r>
            <a:r>
              <a:rPr lang="en-US" dirty="0" err="1" smtClean="0"/>
              <a:t>GeV</a:t>
            </a:r>
            <a:r>
              <a:rPr lang="en-US" dirty="0" smtClean="0"/>
              <a:t>: </a:t>
            </a:r>
            <a:r>
              <a:rPr lang="en-US" sz="2400" dirty="0" smtClean="0"/>
              <a:t>Run 13 uncertainties</a:t>
            </a:r>
            <a:r>
              <a:rPr lang="en-US" dirty="0" smtClean="0"/>
              <a:t>, </a:t>
            </a:r>
            <a:r>
              <a:rPr lang="en-US" dirty="0" smtClean="0"/>
              <a:t>as compared to Run 9</a:t>
            </a:r>
            <a:r>
              <a:rPr lang="en-US" sz="2400" dirty="0" smtClean="0"/>
              <a:t>:</a:t>
            </a:r>
            <a:endParaRPr lang="en-US" sz="2400" dirty="0"/>
          </a:p>
          <a:p>
            <a:pPr lvl="1"/>
            <a:r>
              <a:rPr lang="en-US" sz="1800" dirty="0"/>
              <a:t>A factor of ~2 for jet </a:t>
            </a:r>
            <a:r>
              <a:rPr lang="en-US" sz="1800" dirty="0" smtClean="0"/>
              <a:t>E</a:t>
            </a:r>
            <a:r>
              <a:rPr lang="en-US" sz="1800" baseline="-25000" dirty="0" smtClean="0"/>
              <a:t>T</a:t>
            </a:r>
            <a:r>
              <a:rPr lang="en-US" sz="1800" dirty="0" smtClean="0"/>
              <a:t> </a:t>
            </a:r>
            <a:r>
              <a:rPr lang="en-US" sz="1800" dirty="0"/>
              <a:t>&gt;~ 12 GeV</a:t>
            </a:r>
          </a:p>
          <a:p>
            <a:pPr lvl="1"/>
            <a:r>
              <a:rPr lang="en-US" sz="1800" dirty="0"/>
              <a:t>A factor of ~sqrt(2) for jet </a:t>
            </a:r>
            <a:r>
              <a:rPr lang="en-US" sz="1800" dirty="0" smtClean="0"/>
              <a:t>E</a:t>
            </a:r>
            <a:r>
              <a:rPr lang="en-US" sz="1800" baseline="-25000" dirty="0" smtClean="0"/>
              <a:t>T</a:t>
            </a:r>
            <a:r>
              <a:rPr lang="en-US" sz="1800" dirty="0" smtClean="0"/>
              <a:t> </a:t>
            </a:r>
            <a:r>
              <a:rPr lang="en-US" sz="1800" dirty="0"/>
              <a:t>&lt;~ 12 </a:t>
            </a:r>
            <a:r>
              <a:rPr lang="en-US" sz="1800" dirty="0" err="1" smtClean="0"/>
              <a:t>GeV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249123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2700"/>
            <a:ext cx="7620000" cy="488950"/>
          </a:xfrm>
        </p:spPr>
        <p:txBody>
          <a:bodyPr/>
          <a:lstStyle/>
          <a:p>
            <a:r>
              <a:rPr lang="en-US" dirty="0" smtClean="0"/>
              <a:t>Di</a:t>
            </a:r>
            <a:r>
              <a:rPr lang="en-US" dirty="0"/>
              <a:t>-jet </a:t>
            </a:r>
            <a:r>
              <a:rPr lang="en-US" dirty="0" smtClean="0"/>
              <a:t>A</a:t>
            </a:r>
            <a:r>
              <a:rPr lang="en-US" baseline="-25000" dirty="0" smtClean="0"/>
              <a:t>LL</a:t>
            </a:r>
            <a:r>
              <a:rPr lang="en-US" dirty="0" smtClean="0"/>
              <a:t>(2009)</a:t>
            </a:r>
            <a:endParaRPr lang="en-US" dirty="0"/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4191000"/>
            <a:ext cx="8458200" cy="2133600"/>
          </a:xfrm>
        </p:spPr>
        <p:txBody>
          <a:bodyPr/>
          <a:lstStyle/>
          <a:p>
            <a:r>
              <a:rPr lang="en-US" sz="2400" dirty="0"/>
              <a:t>For fixed M, different kinematic regions sample different </a:t>
            </a:r>
            <a:r>
              <a:rPr lang="en-US" sz="2400" i="1" dirty="0" err="1"/>
              <a:t>x</a:t>
            </a:r>
            <a:r>
              <a:rPr lang="en-US" sz="2400" dirty="0"/>
              <a:t> ranges</a:t>
            </a:r>
          </a:p>
          <a:p>
            <a:pPr lvl="1"/>
            <a:r>
              <a:rPr lang="en-US" sz="1800" dirty="0"/>
              <a:t>East-east and west-west sample higher </a:t>
            </a:r>
            <a:r>
              <a:rPr lang="en-US" sz="1800" i="1" dirty="0"/>
              <a:t>x</a:t>
            </a:r>
            <a:r>
              <a:rPr lang="en-US" sz="1800" baseline="-25000" dirty="0"/>
              <a:t>1</a:t>
            </a:r>
            <a:r>
              <a:rPr lang="en-US" sz="1800" dirty="0"/>
              <a:t>, lower </a:t>
            </a:r>
            <a:r>
              <a:rPr lang="en-US" sz="1800" i="1" dirty="0"/>
              <a:t>x</a:t>
            </a:r>
            <a:r>
              <a:rPr lang="en-US" sz="1800" baseline="-25000" dirty="0"/>
              <a:t>2</a:t>
            </a:r>
            <a:r>
              <a:rPr lang="en-US" sz="1800" dirty="0"/>
              <a:t>, and smaller |</a:t>
            </a:r>
            <a:r>
              <a:rPr lang="en-US" sz="1800" dirty="0" err="1">
                <a:ea typeface="Arial" charset="0"/>
                <a:cs typeface="Arial" charset="0"/>
              </a:rPr>
              <a:t>cos</a:t>
            </a:r>
            <a:r>
              <a:rPr lang="en-US" sz="1800" dirty="0">
                <a:ea typeface="Arial" charset="0"/>
                <a:cs typeface="Arial" charset="0"/>
              </a:rPr>
              <a:t>(</a:t>
            </a:r>
            <a:r>
              <a:rPr lang="el-GR" sz="1800" dirty="0">
                <a:latin typeface="Times New Roman" charset="0"/>
                <a:ea typeface="Times New Roman" charset="0"/>
                <a:cs typeface="Times New Roman" charset="0"/>
              </a:rPr>
              <a:t>θ</a:t>
            </a:r>
            <a:r>
              <a:rPr lang="en-US" sz="1800" dirty="0">
                <a:latin typeface="Times New Roman" charset="0"/>
                <a:ea typeface="Times New Roman" charset="0"/>
                <a:cs typeface="Times New Roman" charset="0"/>
              </a:rPr>
              <a:t>*</a:t>
            </a:r>
            <a:r>
              <a:rPr lang="en-US" sz="1800" dirty="0">
                <a:ea typeface="Times New Roman" charset="0"/>
                <a:cs typeface="Times New Roman" charset="0"/>
              </a:rPr>
              <a:t>)|</a:t>
            </a:r>
          </a:p>
          <a:p>
            <a:pPr lvl="1"/>
            <a:r>
              <a:rPr lang="en-US" sz="1800" dirty="0">
                <a:ea typeface="Times New Roman" charset="0"/>
                <a:cs typeface="Times New Roman" charset="0"/>
              </a:rPr>
              <a:t>East-west samples </a:t>
            </a:r>
            <a:r>
              <a:rPr lang="en-US" sz="1800" dirty="0"/>
              <a:t>lower </a:t>
            </a:r>
            <a:r>
              <a:rPr lang="en-US" sz="1800" i="1" dirty="0"/>
              <a:t>x</a:t>
            </a:r>
            <a:r>
              <a:rPr lang="en-US" sz="1800" baseline="-25000" dirty="0"/>
              <a:t>1</a:t>
            </a:r>
            <a:r>
              <a:rPr lang="en-US" sz="1800" dirty="0"/>
              <a:t>, higher </a:t>
            </a:r>
            <a:r>
              <a:rPr lang="en-US" sz="1800" i="1" dirty="0"/>
              <a:t>x</a:t>
            </a:r>
            <a:r>
              <a:rPr lang="en-US" sz="1800" baseline="-25000" dirty="0"/>
              <a:t>2</a:t>
            </a:r>
            <a:r>
              <a:rPr lang="en-US" sz="1800" dirty="0"/>
              <a:t>, and larger |</a:t>
            </a:r>
            <a:r>
              <a:rPr lang="en-US" sz="1800" dirty="0" err="1">
                <a:ea typeface="Arial" charset="0"/>
                <a:cs typeface="Arial" charset="0"/>
              </a:rPr>
              <a:t>cos</a:t>
            </a:r>
            <a:r>
              <a:rPr lang="en-US" sz="1800" dirty="0">
                <a:ea typeface="Arial" charset="0"/>
                <a:cs typeface="Arial" charset="0"/>
              </a:rPr>
              <a:t>(</a:t>
            </a:r>
            <a:r>
              <a:rPr lang="el-GR" sz="1800" dirty="0">
                <a:latin typeface="Times New Roman" charset="0"/>
                <a:ea typeface="Times New Roman" charset="0"/>
                <a:cs typeface="Times New Roman" charset="0"/>
              </a:rPr>
              <a:t>θ</a:t>
            </a:r>
            <a:r>
              <a:rPr lang="en-US" sz="1800" dirty="0">
                <a:latin typeface="Times New Roman" charset="0"/>
                <a:ea typeface="Times New Roman" charset="0"/>
                <a:cs typeface="Times New Roman" charset="0"/>
              </a:rPr>
              <a:t>*</a:t>
            </a:r>
            <a:r>
              <a:rPr lang="en-US" sz="1800" dirty="0">
                <a:ea typeface="Times New Roman" charset="0"/>
                <a:cs typeface="Times New Roman" charset="0"/>
              </a:rPr>
              <a:t>)|</a:t>
            </a:r>
            <a:endParaRPr lang="en-US" sz="1800" dirty="0"/>
          </a:p>
          <a:p>
            <a:r>
              <a:rPr lang="en-US" sz="2400" dirty="0"/>
              <a:t>A</a:t>
            </a:r>
            <a:r>
              <a:rPr lang="en-US" sz="2400" baseline="-25000" dirty="0"/>
              <a:t>LL</a:t>
            </a:r>
            <a:r>
              <a:rPr lang="en-US" sz="2400" dirty="0"/>
              <a:t> falls between DSSV and GRSV-STD</a:t>
            </a:r>
          </a:p>
        </p:txBody>
      </p:sp>
      <p:pic>
        <p:nvPicPr>
          <p:cNvPr id="187396" name="Picture 4" descr="Run 9 di-jet ALL"/>
          <p:cNvPicPr>
            <a:picLocks noChangeAspect="1" noChangeArrowheads="1"/>
          </p:cNvPicPr>
          <p:nvPr/>
        </p:nvPicPr>
        <p:blipFill>
          <a:blip r:embed="rId3">
            <a:lum bright="-10000" contrast="20000"/>
          </a:blip>
          <a:srcRect/>
          <a:stretch>
            <a:fillRect/>
          </a:stretch>
        </p:blipFill>
        <p:spPr bwMode="auto">
          <a:xfrm>
            <a:off x="304800" y="990600"/>
            <a:ext cx="8534400" cy="2770187"/>
          </a:xfrm>
          <a:prstGeom prst="rect">
            <a:avLst/>
          </a:prstGeom>
          <a:noFill/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06/21/2011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Dunlop RHIC/AGS User's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21094-2768-B049-9E11-BCF6C84605E9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52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0"/>
            <a:ext cx="7391400" cy="533400"/>
          </a:xfrm>
        </p:spPr>
        <p:txBody>
          <a:bodyPr/>
          <a:lstStyle/>
          <a:p>
            <a:r>
              <a:rPr lang="en-US" sz="2800" dirty="0" smtClean="0"/>
              <a:t>Expected di-jet A</a:t>
            </a:r>
            <a:r>
              <a:rPr lang="en-US" sz="2800" baseline="-25000" dirty="0" smtClean="0"/>
              <a:t>LL </a:t>
            </a:r>
            <a:r>
              <a:rPr lang="en-US" sz="2800" dirty="0"/>
              <a:t>s</a:t>
            </a:r>
            <a:r>
              <a:rPr lang="en-US" sz="2800" dirty="0" smtClean="0"/>
              <a:t>ensitivity </a:t>
            </a:r>
            <a:r>
              <a:rPr lang="en-US" sz="2800" dirty="0"/>
              <a:t>at 500 GeV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62600" y="2057400"/>
            <a:ext cx="3429000" cy="4572000"/>
          </a:xfrm>
        </p:spPr>
        <p:txBody>
          <a:bodyPr/>
          <a:lstStyle/>
          <a:p>
            <a:r>
              <a:rPr lang="en-US" sz="1800" dirty="0"/>
              <a:t>Higher energy accesses lower </a:t>
            </a:r>
            <a:r>
              <a:rPr lang="en-US" sz="1800" i="1" dirty="0" err="1"/>
              <a:t>x</a:t>
            </a:r>
            <a:r>
              <a:rPr lang="en-US" sz="1800" i="1" baseline="-25000" dirty="0" err="1"/>
              <a:t>g</a:t>
            </a:r>
            <a:endParaRPr lang="en-US" sz="1800" i="1" dirty="0"/>
          </a:p>
          <a:p>
            <a:r>
              <a:rPr lang="en-US" sz="1800" dirty="0"/>
              <a:t>Expect smaller A</a:t>
            </a:r>
            <a:r>
              <a:rPr lang="en-US" sz="1800" baseline="-25000" dirty="0"/>
              <a:t>LL</a:t>
            </a:r>
            <a:endParaRPr lang="en-US" sz="1800" i="1" baseline="-25000" dirty="0"/>
          </a:p>
          <a:p>
            <a:endParaRPr lang="en-US" sz="900" dirty="0"/>
          </a:p>
          <a:p>
            <a:r>
              <a:rPr lang="en-US" sz="1800" dirty="0"/>
              <a:t>Projections include information on trigger rates, </a:t>
            </a:r>
            <a:r>
              <a:rPr lang="en-US" sz="1800" dirty="0" smtClean="0"/>
              <a:t>etc.</a:t>
            </a:r>
            <a:endParaRPr lang="en-US" sz="1800" dirty="0"/>
          </a:p>
          <a:p>
            <a:r>
              <a:rPr lang="en-US" sz="1800" dirty="0"/>
              <a:t>Uncertainties shown are purely statistical</a:t>
            </a:r>
          </a:p>
          <a:p>
            <a:endParaRPr lang="en-US" sz="900" dirty="0"/>
          </a:p>
          <a:p>
            <a:r>
              <a:rPr lang="en-US" sz="1800" dirty="0" smtClean="0"/>
              <a:t>May </a:t>
            </a:r>
            <a:r>
              <a:rPr lang="en-US" sz="1800" dirty="0"/>
              <a:t>add EEMC-EEMC di-jets to reach lowest </a:t>
            </a:r>
            <a:r>
              <a:rPr lang="en-US" sz="1800" i="1" dirty="0"/>
              <a:t>x</a:t>
            </a:r>
            <a:r>
              <a:rPr lang="en-US" sz="1800" dirty="0"/>
              <a:t> values once FGT is installed </a:t>
            </a:r>
          </a:p>
        </p:txBody>
      </p:sp>
      <p:pic>
        <p:nvPicPr>
          <p:cNvPr id="176132" name="Picture 4" descr="ALL_500GeV_ne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" y="901700"/>
            <a:ext cx="5562600" cy="5397500"/>
          </a:xfrm>
          <a:prstGeom prst="rect">
            <a:avLst/>
          </a:prstGeom>
          <a:noFill/>
        </p:spPr>
      </p:pic>
      <p:sp>
        <p:nvSpPr>
          <p:cNvPr id="176133" name="Text Box 5"/>
          <p:cNvSpPr txBox="1">
            <a:spLocks noChangeArrowheads="1"/>
          </p:cNvSpPr>
          <p:nvPr/>
        </p:nvSpPr>
        <p:spPr bwMode="auto">
          <a:xfrm>
            <a:off x="381000" y="698500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i="0" dirty="0"/>
              <a:t>Assumes 600 pb</a:t>
            </a:r>
            <a:r>
              <a:rPr lang="en-US" sz="1600" i="0" baseline="30000" dirty="0"/>
              <a:t>-1</a:t>
            </a:r>
            <a:r>
              <a:rPr lang="en-US" sz="1600" i="0" dirty="0"/>
              <a:t> delivered @ P = 50%</a:t>
            </a:r>
          </a:p>
        </p:txBody>
      </p:sp>
      <p:graphicFrame>
        <p:nvGraphicFramePr>
          <p:cNvPr id="176134" name="Object 6"/>
          <p:cNvGraphicFramePr>
            <a:graphicFrameLocks noChangeAspect="1"/>
          </p:cNvGraphicFramePr>
          <p:nvPr/>
        </p:nvGraphicFramePr>
        <p:xfrm>
          <a:off x="5638800" y="914400"/>
          <a:ext cx="3200400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9" name="Equation" r:id="rId5" imgW="1714320" imgH="431640" progId="Equation.3">
                  <p:embed/>
                </p:oleObj>
              </mc:Choice>
              <mc:Fallback>
                <p:oleObj name="Equation" r:id="rId5" imgW="17143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914400"/>
                        <a:ext cx="3200400" cy="8064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17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06/21/2011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Dunlop RHIC/AGS User's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21094-2768-B049-9E11-BCF6C84605E9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108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Transverse: A</a:t>
            </a:r>
            <a:r>
              <a:rPr lang="en-US" sz="2800" baseline="-25000" dirty="0" smtClean="0"/>
              <a:t>N</a:t>
            </a:r>
            <a:r>
              <a:rPr lang="en-US" sz="2800" dirty="0" smtClean="0"/>
              <a:t> </a:t>
            </a:r>
            <a:r>
              <a:rPr lang="en-US" sz="2800" dirty="0"/>
              <a:t>for direct </a:t>
            </a:r>
            <a:r>
              <a:rPr lang="en-US" sz="2800" dirty="0" smtClean="0"/>
              <a:t>photons</a:t>
            </a:r>
            <a:endParaRPr lang="en-US" sz="2800" dirty="0"/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399" y="4610100"/>
            <a:ext cx="8991599" cy="1955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V</a:t>
            </a:r>
            <a:r>
              <a:rPr lang="en-US" dirty="0" smtClean="0"/>
              <a:t>ery </a:t>
            </a:r>
            <a:r>
              <a:rPr lang="en-US" dirty="0"/>
              <a:t>significant </a:t>
            </a:r>
            <a:r>
              <a:rPr lang="en-US" dirty="0" smtClean="0"/>
              <a:t>measurement of direct </a:t>
            </a:r>
            <a:r>
              <a:rPr lang="en-US" dirty="0"/>
              <a:t>photon </a:t>
            </a:r>
            <a:r>
              <a:rPr lang="en-US" dirty="0" smtClean="0"/>
              <a:t>A</a:t>
            </a:r>
            <a:r>
              <a:rPr lang="en-US" baseline="-25000" dirty="0" smtClean="0"/>
              <a:t>N</a:t>
            </a:r>
            <a:r>
              <a:rPr lang="en-US" dirty="0" smtClean="0"/>
              <a:t> at forward y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Wide range of additional measurements at both 200 and 500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</a:rPr>
              <a:t>GeV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	Forward-y: </a:t>
            </a:r>
            <a:r>
              <a:rPr lang="el-GR" sz="2000" dirty="0" smtClean="0">
                <a:solidFill>
                  <a:schemeClr val="accent1">
                    <a:lumMod val="50000"/>
                  </a:schemeClr>
                </a:solidFill>
              </a:rPr>
              <a:t>π</a:t>
            </a:r>
            <a:r>
              <a:rPr lang="el-GR" sz="2000" baseline="30000" dirty="0" smtClean="0">
                <a:solidFill>
                  <a:schemeClr val="accent1">
                    <a:lumMod val="50000"/>
                  </a:schemeClr>
                </a:solidFill>
              </a:rPr>
              <a:t>0</a:t>
            </a:r>
            <a:r>
              <a:rPr lang="el-GR" sz="2000" dirty="0" smtClean="0">
                <a:solidFill>
                  <a:schemeClr val="accent1">
                    <a:lumMod val="50000"/>
                  </a:schemeClr>
                </a:solidFill>
              </a:rPr>
              <a:t>, η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 A</a:t>
            </a:r>
            <a:r>
              <a:rPr lang="en-US" sz="2000" baseline="-25000" dirty="0" smtClean="0">
                <a:solidFill>
                  <a:schemeClr val="accent1">
                    <a:lumMod val="50000"/>
                  </a:schemeClr>
                </a:solidFill>
              </a:rPr>
              <a:t>N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with extended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</a:rPr>
              <a:t>p</a:t>
            </a:r>
            <a:r>
              <a:rPr lang="en-US" sz="2000" baseline="-25000" dirty="0" err="1" smtClean="0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 reach; neutral jet-like clusters 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Mid-y: W A</a:t>
            </a:r>
            <a:r>
              <a:rPr lang="en-US" sz="2000" baseline="-25000" dirty="0" smtClean="0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;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 Interference FF and Collins from jets;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</a:rPr>
              <a:t>Sivers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</a:rPr>
              <a:t>dijets</a:t>
            </a:r>
            <a:r>
              <a:rPr lang="en-US" sz="2000" baseline="-25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en-US" dirty="0"/>
              <a:t>	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56004" name="Picture 4" descr="ErrorsDP200_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38238"/>
            <a:ext cx="4800600" cy="358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05" name="Picture 5" descr="Photon A_N prediction PhysRevD"/>
          <p:cNvPicPr>
            <a:picLocks noChangeAspect="1" noChangeArrowheads="1"/>
          </p:cNvPicPr>
          <p:nvPr/>
        </p:nvPicPr>
        <p:blipFill>
          <a:blip r:embed="rId4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013" y="1074738"/>
            <a:ext cx="3938587" cy="339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06" name="Text Box 6"/>
          <p:cNvSpPr txBox="1">
            <a:spLocks noChangeArrowheads="1"/>
          </p:cNvSpPr>
          <p:nvPr/>
        </p:nvSpPr>
        <p:spPr bwMode="auto">
          <a:xfrm>
            <a:off x="5943600" y="1000125"/>
            <a:ext cx="2895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i="0"/>
              <a:t>Z-B. Kang et al, PRD 83, 094001</a:t>
            </a:r>
          </a:p>
        </p:txBody>
      </p:sp>
      <p:sp>
        <p:nvSpPr>
          <p:cNvPr id="256007" name="Text Box 7"/>
          <p:cNvSpPr txBox="1">
            <a:spLocks noChangeArrowheads="1"/>
          </p:cNvSpPr>
          <p:nvPr/>
        </p:nvSpPr>
        <p:spPr bwMode="auto">
          <a:xfrm>
            <a:off x="1066800" y="698500"/>
            <a:ext cx="3429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0" dirty="0">
                <a:solidFill>
                  <a:srgbClr val="0000FF"/>
                </a:solidFill>
              </a:rPr>
              <a:t>Expected </a:t>
            </a:r>
            <a:r>
              <a:rPr lang="en-US" sz="2000" b="1" dirty="0">
                <a:solidFill>
                  <a:srgbClr val="0000FF"/>
                </a:solidFill>
              </a:rPr>
              <a:t>STAR</a:t>
            </a:r>
            <a:r>
              <a:rPr lang="en-US" sz="2000" i="0" dirty="0">
                <a:solidFill>
                  <a:srgbClr val="0000FF"/>
                </a:solidFill>
              </a:rPr>
              <a:t> precision</a:t>
            </a:r>
          </a:p>
        </p:txBody>
      </p:sp>
      <p:sp>
        <p:nvSpPr>
          <p:cNvPr id="256008" name="Text Box 8"/>
          <p:cNvSpPr txBox="1">
            <a:spLocks noChangeArrowheads="1"/>
          </p:cNvSpPr>
          <p:nvPr/>
        </p:nvSpPr>
        <p:spPr bwMode="auto">
          <a:xfrm>
            <a:off x="5715000" y="723900"/>
            <a:ext cx="3200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0" dirty="0">
                <a:solidFill>
                  <a:srgbClr val="0000FF"/>
                </a:solidFill>
              </a:rPr>
              <a:t>Recent model predictions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06/21/2011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Dunlop RHIC/AGS User's Meeting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21094-2768-B049-9E11-BCF6C84605E9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364251" y="3244334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✓</a:t>
            </a:r>
          </a:p>
        </p:txBody>
      </p:sp>
      <p:sp>
        <p:nvSpPr>
          <p:cNvPr id="6" name="Rectangle 5"/>
          <p:cNvSpPr/>
          <p:nvPr/>
        </p:nvSpPr>
        <p:spPr>
          <a:xfrm>
            <a:off x="4364251" y="3244334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✓</a:t>
            </a:r>
          </a:p>
        </p:txBody>
      </p:sp>
    </p:spTree>
    <p:extLst>
      <p:ext uri="{BB962C8B-B14F-4D97-AF65-F5344CB8AC3E}">
        <p14:creationId xmlns:p14="http://schemas.microsoft.com/office/powerpoint/2010/main" val="2982004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Mid-rapidity Collins asymmetry in jets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" y="4381500"/>
            <a:ext cx="9143999" cy="1524000"/>
          </a:xfrm>
        </p:spPr>
        <p:txBody>
          <a:bodyPr/>
          <a:lstStyle/>
          <a:p>
            <a:r>
              <a:rPr lang="en-US" dirty="0"/>
              <a:t>Reconstruct full jet in 0 &lt; </a:t>
            </a:r>
            <a:r>
              <a:rPr lang="el-GR" dirty="0">
                <a:cs typeface="Arial" charset="0"/>
              </a:rPr>
              <a:t>η</a:t>
            </a:r>
            <a:r>
              <a:rPr lang="en-US" dirty="0">
                <a:cs typeface="Arial" charset="0"/>
              </a:rPr>
              <a:t> &lt; 1</a:t>
            </a:r>
          </a:p>
          <a:p>
            <a:r>
              <a:rPr lang="en-US" dirty="0" smtClean="0">
                <a:cs typeface="Arial" charset="0"/>
              </a:rPr>
              <a:t>Measure azimuthal </a:t>
            </a:r>
            <a:r>
              <a:rPr lang="en-US" dirty="0">
                <a:cs typeface="Arial" charset="0"/>
              </a:rPr>
              <a:t>asymmetry of charged </a:t>
            </a:r>
            <a:r>
              <a:rPr lang="en-US" dirty="0" err="1">
                <a:cs typeface="Arial" charset="0"/>
              </a:rPr>
              <a:t>pions</a:t>
            </a:r>
            <a:r>
              <a:rPr lang="en-US" dirty="0">
                <a:cs typeface="Arial" charset="0"/>
              </a:rPr>
              <a:t> about jet thrust </a:t>
            </a:r>
            <a:r>
              <a:rPr lang="en-US" dirty="0" smtClean="0">
                <a:cs typeface="Arial" charset="0"/>
              </a:rPr>
              <a:t>axis</a:t>
            </a:r>
            <a:endParaRPr lang="en-US" sz="1000" dirty="0">
              <a:cs typeface="Arial" charset="0"/>
            </a:endParaRPr>
          </a:p>
          <a:p>
            <a:r>
              <a:rPr lang="en-US" b="1" dirty="0">
                <a:solidFill>
                  <a:srgbClr val="FF0000"/>
                </a:solidFill>
                <a:cs typeface="Arial" charset="0"/>
              </a:rPr>
              <a:t>Expect asymmetries of a few percent</a:t>
            </a:r>
            <a:r>
              <a:rPr lang="en-US" dirty="0">
                <a:solidFill>
                  <a:srgbClr val="FF0000"/>
                </a:solidFill>
                <a:cs typeface="Arial" charset="0"/>
              </a:rPr>
              <a:t>; opposite signs for </a:t>
            </a:r>
            <a:r>
              <a:rPr lang="el-GR" dirty="0">
                <a:solidFill>
                  <a:srgbClr val="FF0000"/>
                </a:solidFill>
                <a:cs typeface="Arial" charset="0"/>
              </a:rPr>
              <a:t>π</a:t>
            </a:r>
            <a:r>
              <a:rPr lang="en-US" baseline="30000" dirty="0">
                <a:solidFill>
                  <a:srgbClr val="FF0000"/>
                </a:solidFill>
                <a:cs typeface="Arial" charset="0"/>
              </a:rPr>
              <a:t>+</a:t>
            </a:r>
            <a:r>
              <a:rPr lang="en-US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cs typeface="Arial" charset="0"/>
              </a:rPr>
              <a:t>vs</a:t>
            </a:r>
            <a:r>
              <a:rPr lang="en-US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l-GR" dirty="0">
                <a:solidFill>
                  <a:srgbClr val="FF0000"/>
                </a:solidFill>
                <a:cs typeface="Arial" charset="0"/>
              </a:rPr>
              <a:t>π</a:t>
            </a:r>
            <a:r>
              <a:rPr lang="en-US" baseline="30000" dirty="0">
                <a:solidFill>
                  <a:srgbClr val="FF0000"/>
                </a:solidFill>
                <a:cs typeface="Arial" charset="0"/>
              </a:rPr>
              <a:t>-</a:t>
            </a:r>
            <a:endParaRPr lang="el-GR" dirty="0">
              <a:solidFill>
                <a:srgbClr val="FF0000"/>
              </a:solidFill>
              <a:cs typeface="Arial" charset="0"/>
            </a:endParaRPr>
          </a:p>
        </p:txBody>
      </p:sp>
      <p:graphicFrame>
        <p:nvGraphicFramePr>
          <p:cNvPr id="307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6946869"/>
              </p:ext>
            </p:extLst>
          </p:nvPr>
        </p:nvGraphicFramePr>
        <p:xfrm>
          <a:off x="1524000" y="771525"/>
          <a:ext cx="5303838" cy="3749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Chart" r:id="rId4" imgW="5303742" imgH="3749040" progId="Excel.Chart.8">
                  <p:embed/>
                </p:oleObj>
              </mc:Choice>
              <mc:Fallback>
                <p:oleObj name="Chart" r:id="rId4" imgW="5303742" imgH="3749040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771525"/>
                        <a:ext cx="5303838" cy="3749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6858000" y="1474788"/>
            <a:ext cx="2057400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</a:rPr>
              <a:t>Current uncerts (stat+syst) in Run 6 analysis</a:t>
            </a:r>
          </a:p>
          <a:p>
            <a:pPr>
              <a:spcBef>
                <a:spcPct val="50000"/>
              </a:spcBef>
            </a:pPr>
            <a:endParaRPr lang="en-US" sz="1600" b="1"/>
          </a:p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</a:rPr>
              <a:t>Projected uncerts (stat+syst) for 20 pb</a:t>
            </a:r>
            <a:r>
              <a:rPr lang="en-US" sz="1600" b="1" baseline="30000">
                <a:solidFill>
                  <a:srgbClr val="FF0000"/>
                </a:solidFill>
              </a:rPr>
              <a:t>-1</a:t>
            </a:r>
            <a:r>
              <a:rPr lang="en-US" sz="1600" b="1">
                <a:solidFill>
                  <a:srgbClr val="FF0000"/>
                </a:solidFill>
              </a:rPr>
              <a:t> with 60% pol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3124200" y="685800"/>
            <a:ext cx="2895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200 GeV pp collisions</a:t>
            </a: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2819400" y="1431925"/>
            <a:ext cx="1828800" cy="581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1600" b="1">
                <a:cs typeface="Arial" charset="0"/>
              </a:rPr>
              <a:t>π</a:t>
            </a:r>
            <a:r>
              <a:rPr lang="en-US" sz="1600" b="1" baseline="30000">
                <a:cs typeface="Arial" charset="0"/>
              </a:rPr>
              <a:t>+</a:t>
            </a:r>
            <a:r>
              <a:rPr lang="en-US" sz="1600" b="1">
                <a:cs typeface="Arial" charset="0"/>
              </a:rPr>
              <a:t> uncertainties (</a:t>
            </a:r>
            <a:r>
              <a:rPr lang="el-GR" sz="1600" b="1">
                <a:cs typeface="Arial" charset="0"/>
              </a:rPr>
              <a:t>π</a:t>
            </a:r>
            <a:r>
              <a:rPr lang="en-US" sz="1600" b="1" baseline="30000">
                <a:cs typeface="Arial" charset="0"/>
              </a:rPr>
              <a:t>-</a:t>
            </a:r>
            <a:r>
              <a:rPr lang="en-US" sz="1600" b="1">
                <a:cs typeface="Arial" charset="0"/>
              </a:rPr>
              <a:t> similar)</a:t>
            </a:r>
            <a:endParaRPr lang="el-GR" sz="1600" b="1">
              <a:cs typeface="Arial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06/21/2011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Dunlop RHIC/AGS User's Meeting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21094-2768-B049-9E11-BCF6C84605E9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6949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Summary: </a:t>
            </a:r>
            <a:r>
              <a:rPr lang="en-US" sz="2400" dirty="0" smtClean="0"/>
              <a:t>significant progress in next 5 years</a:t>
            </a:r>
            <a:r>
              <a:rPr lang="en-US" dirty="0" smtClean="0"/>
              <a:t>✓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06/21/2011</a:t>
            </a:r>
            <a:endParaRPr lang="en-US"/>
          </a:p>
        </p:txBody>
      </p:sp>
      <p:pic>
        <p:nvPicPr>
          <p:cNvPr id="8" name="Picture 6" descr="F:\Vaio_06-Apr-2009\star\BES\PhaseDiagram\PhaseDiagram_May15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8" r="18858" b="793"/>
          <a:stretch>
            <a:fillRect/>
          </a:stretch>
        </p:blipFill>
        <p:spPr bwMode="auto">
          <a:xfrm>
            <a:off x="0" y="1230531"/>
            <a:ext cx="4495800" cy="3652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7453" y="4744381"/>
            <a:ext cx="4611058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Properties of the </a:t>
            </a:r>
            <a:r>
              <a:rPr lang="en-US" dirty="0" err="1" smtClean="0"/>
              <a:t>sQGP</a:t>
            </a:r>
            <a:r>
              <a:rPr lang="en-US" dirty="0" smtClean="0"/>
              <a:t> in </a:t>
            </a:r>
            <a:r>
              <a:rPr lang="en-US" dirty="0"/>
              <a:t>detail ✓</a:t>
            </a:r>
            <a:endParaRPr lang="en-US" dirty="0" smtClean="0"/>
          </a:p>
          <a:p>
            <a:r>
              <a:rPr lang="en-US" dirty="0" smtClean="0"/>
              <a:t>Mechanism of Energy Loss:</a:t>
            </a:r>
          </a:p>
          <a:p>
            <a:r>
              <a:rPr lang="en-US" dirty="0"/>
              <a:t>	</a:t>
            </a:r>
            <a:r>
              <a:rPr lang="en-US" dirty="0" smtClean="0"/>
              <a:t>weak or strong coupling</a:t>
            </a:r>
            <a:r>
              <a:rPr lang="en-US" dirty="0"/>
              <a:t>? ✓</a:t>
            </a:r>
            <a:endParaRPr lang="en-US" dirty="0" smtClean="0"/>
          </a:p>
          <a:p>
            <a:r>
              <a:rPr lang="en-US" dirty="0" smtClean="0"/>
              <a:t>Is there a critical point, and if so, where</a:t>
            </a:r>
            <a:r>
              <a:rPr lang="en-US" dirty="0"/>
              <a:t>? ✓</a:t>
            </a:r>
            <a:endParaRPr lang="en-US" dirty="0" smtClean="0"/>
          </a:p>
          <a:p>
            <a:r>
              <a:rPr lang="en-US" dirty="0" smtClean="0"/>
              <a:t>Novel symmetry </a:t>
            </a:r>
            <a:r>
              <a:rPr lang="en-US" dirty="0"/>
              <a:t>properties ✓</a:t>
            </a:r>
            <a:endParaRPr lang="en-US" dirty="0" smtClean="0"/>
          </a:p>
          <a:p>
            <a:r>
              <a:rPr lang="en-US" dirty="0" smtClean="0"/>
              <a:t>Exotic </a:t>
            </a:r>
            <a:r>
              <a:rPr lang="en-US" dirty="0"/>
              <a:t>particles ✓</a:t>
            </a:r>
            <a:endParaRPr lang="en-US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241300" y="768866"/>
            <a:ext cx="23907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800000"/>
                </a:solidFill>
              </a:rPr>
              <a:t>Hot QCD Matter</a:t>
            </a:r>
            <a:endParaRPr lang="en-US" sz="2400" dirty="0">
              <a:solidFill>
                <a:srgbClr val="800000"/>
              </a:solidFill>
            </a:endParaRPr>
          </a:p>
        </p:txBody>
      </p:sp>
      <p:pic>
        <p:nvPicPr>
          <p:cNvPr id="11" name="Picture 10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76063" y="1211997"/>
            <a:ext cx="2557670" cy="1114425"/>
          </a:xfrm>
          <a:prstGeom prst="rect">
            <a:avLst/>
          </a:prstGeom>
          <a:noFill/>
          <a:ln w="12700">
            <a:solidFill>
              <a:srgbClr val="B0190F"/>
            </a:solidFill>
            <a:miter lim="800000"/>
            <a:headEnd/>
            <a:tailEnd/>
          </a:ln>
        </p:spPr>
      </p:pic>
      <p:pic>
        <p:nvPicPr>
          <p:cNvPr id="12" name="Picture 13" descr="phase"/>
          <p:cNvPicPr>
            <a:picLocks noChangeAspect="1" noChangeArrowheads="1"/>
          </p:cNvPicPr>
          <p:nvPr/>
        </p:nvPicPr>
        <p:blipFill>
          <a:blip r:embed="rId4">
            <a:lum bright="-10000" contrast="20000"/>
          </a:blip>
          <a:srcRect t="15918" r="25899"/>
          <a:stretch>
            <a:fillRect/>
          </a:stretch>
        </p:blipFill>
        <p:spPr bwMode="auto">
          <a:xfrm>
            <a:off x="5148617" y="3441152"/>
            <a:ext cx="3266365" cy="2428657"/>
          </a:xfrm>
          <a:prstGeom prst="rect">
            <a:avLst/>
          </a:prstGeom>
          <a:noFill/>
          <a:ln w="9525">
            <a:solidFill>
              <a:srgbClr val="C4EBF0"/>
            </a:solidFill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5337199" y="750332"/>
            <a:ext cx="25965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800000"/>
                </a:solidFill>
              </a:rPr>
              <a:t>Partonic</a:t>
            </a:r>
            <a:r>
              <a:rPr lang="en-US" sz="2400" dirty="0" smtClean="0">
                <a:solidFill>
                  <a:srgbClr val="800000"/>
                </a:solidFill>
              </a:rPr>
              <a:t> structure</a:t>
            </a:r>
            <a:endParaRPr lang="en-US" sz="2400" dirty="0">
              <a:solidFill>
                <a:srgbClr val="8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46699" y="2425700"/>
            <a:ext cx="41240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✓ Spin structure of the nucleon</a:t>
            </a:r>
          </a:p>
          <a:p>
            <a:r>
              <a:rPr lang="en-US" dirty="0"/>
              <a:t>✓ </a:t>
            </a:r>
            <a:r>
              <a:rPr lang="en-US" dirty="0" smtClean="0"/>
              <a:t>How to go beyond leading twist and</a:t>
            </a:r>
          </a:p>
          <a:p>
            <a:r>
              <a:rPr lang="en-US" dirty="0"/>
              <a:t>	</a:t>
            </a:r>
            <a:r>
              <a:rPr lang="en-US" dirty="0" err="1" smtClean="0"/>
              <a:t>colinear</a:t>
            </a:r>
            <a:r>
              <a:rPr lang="en-US" dirty="0" smtClean="0"/>
              <a:t> factorization?</a:t>
            </a:r>
          </a:p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349356" y="5912534"/>
            <a:ext cx="31598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❍ What are the properties of </a:t>
            </a:r>
          </a:p>
          <a:p>
            <a:r>
              <a:rPr lang="en-US" dirty="0"/>
              <a:t>	</a:t>
            </a:r>
            <a:r>
              <a:rPr lang="en-US" dirty="0" smtClean="0"/>
              <a:t>cold nuclear matter?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Dunlop RHIC/AGS User's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21094-2768-B049-9E11-BCF6C84605E9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660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06/21/2011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Dunlop RHIC/AGS User's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21094-2768-B049-9E11-BCF6C84605E9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 descr="Dotted grid"/>
          <p:cNvSpPr>
            <a:spLocks noChangeArrowheads="1"/>
          </p:cNvSpPr>
          <p:nvPr/>
        </p:nvSpPr>
        <p:spPr bwMode="auto">
          <a:xfrm>
            <a:off x="114300" y="762000"/>
            <a:ext cx="8915400" cy="5638800"/>
          </a:xfrm>
          <a:prstGeom prst="roundRect">
            <a:avLst>
              <a:gd name="adj" fmla="val 3042"/>
            </a:avLst>
          </a:prstGeom>
          <a:pattFill prst="dotGrid">
            <a:fgClr>
              <a:srgbClr val="D4D4D4"/>
            </a:fgClr>
            <a:bgClr>
              <a:schemeClr val="bg1"/>
            </a:bgClr>
          </a:pattFill>
          <a:ln w="38100" cmpd="dbl">
            <a:solidFill>
              <a:srgbClr val="CFA61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3555" name="Picture 3" descr="tpcsymposium copy"/>
          <p:cNvPicPr>
            <a:picLocks noChangeAspect="1" noChangeArrowheads="1"/>
          </p:cNvPicPr>
          <p:nvPr/>
        </p:nvPicPr>
        <p:blipFill>
          <a:blip r:embed="rId3"/>
          <a:srcRect l="1123"/>
          <a:stretch>
            <a:fillRect/>
          </a:stretch>
        </p:blipFill>
        <p:spPr bwMode="auto">
          <a:xfrm>
            <a:off x="1524000" y="1524000"/>
            <a:ext cx="6037263" cy="391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743200" y="3103563"/>
            <a:ext cx="0" cy="762000"/>
            <a:chOff x="768" y="2064"/>
            <a:chExt cx="0" cy="480"/>
          </a:xfrm>
        </p:grpSpPr>
        <p:sp>
          <p:nvSpPr>
            <p:cNvPr id="23662" name="Line 5"/>
            <p:cNvSpPr>
              <a:spLocks noChangeShapeType="1"/>
            </p:cNvSpPr>
            <p:nvPr/>
          </p:nvSpPr>
          <p:spPr bwMode="auto">
            <a:xfrm>
              <a:off x="768" y="2064"/>
              <a:ext cx="0" cy="19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63" name="Line 6"/>
            <p:cNvSpPr>
              <a:spLocks noChangeShapeType="1"/>
            </p:cNvSpPr>
            <p:nvPr/>
          </p:nvSpPr>
          <p:spPr bwMode="auto">
            <a:xfrm>
              <a:off x="768" y="2352"/>
              <a:ext cx="0" cy="19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6324600" y="3103563"/>
            <a:ext cx="0" cy="762000"/>
            <a:chOff x="768" y="2064"/>
            <a:chExt cx="0" cy="480"/>
          </a:xfrm>
        </p:grpSpPr>
        <p:sp>
          <p:nvSpPr>
            <p:cNvPr id="23660" name="Line 8"/>
            <p:cNvSpPr>
              <a:spLocks noChangeShapeType="1"/>
            </p:cNvSpPr>
            <p:nvPr/>
          </p:nvSpPr>
          <p:spPr bwMode="auto">
            <a:xfrm>
              <a:off x="768" y="2064"/>
              <a:ext cx="0" cy="19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61" name="Line 9"/>
            <p:cNvSpPr>
              <a:spLocks noChangeShapeType="1"/>
            </p:cNvSpPr>
            <p:nvPr/>
          </p:nvSpPr>
          <p:spPr bwMode="auto">
            <a:xfrm>
              <a:off x="768" y="2352"/>
              <a:ext cx="0" cy="19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4330700" y="3375025"/>
            <a:ext cx="533400" cy="214313"/>
            <a:chOff x="1752" y="2235"/>
            <a:chExt cx="336" cy="135"/>
          </a:xfrm>
        </p:grpSpPr>
        <p:sp>
          <p:nvSpPr>
            <p:cNvPr id="23658" name="Line 11"/>
            <p:cNvSpPr>
              <a:spLocks noChangeShapeType="1"/>
            </p:cNvSpPr>
            <p:nvPr/>
          </p:nvSpPr>
          <p:spPr bwMode="auto">
            <a:xfrm>
              <a:off x="1752" y="2235"/>
              <a:ext cx="33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59" name="Line 12"/>
            <p:cNvSpPr>
              <a:spLocks noChangeShapeType="1"/>
            </p:cNvSpPr>
            <p:nvPr/>
          </p:nvSpPr>
          <p:spPr bwMode="auto">
            <a:xfrm>
              <a:off x="1752" y="2370"/>
              <a:ext cx="33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3559" name="Rectangle 13"/>
          <p:cNvSpPr>
            <a:spLocks noChangeArrowheads="1"/>
          </p:cNvSpPr>
          <p:nvPr/>
        </p:nvSpPr>
        <p:spPr bwMode="auto">
          <a:xfrm>
            <a:off x="3149600" y="3276600"/>
            <a:ext cx="2895600" cy="1762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60" name="Rectangle 14"/>
          <p:cNvSpPr>
            <a:spLocks noChangeArrowheads="1"/>
          </p:cNvSpPr>
          <p:nvPr/>
        </p:nvSpPr>
        <p:spPr bwMode="auto">
          <a:xfrm>
            <a:off x="3149600" y="3513138"/>
            <a:ext cx="2895600" cy="1762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4343400" y="3276600"/>
            <a:ext cx="457200" cy="392113"/>
            <a:chOff x="1776" y="1920"/>
            <a:chExt cx="288" cy="247"/>
          </a:xfrm>
        </p:grpSpPr>
        <p:grpSp>
          <p:nvGrpSpPr>
            <p:cNvPr id="6" name="Group 16"/>
            <p:cNvGrpSpPr>
              <a:grpSpLocks/>
            </p:cNvGrpSpPr>
            <p:nvPr/>
          </p:nvGrpSpPr>
          <p:grpSpPr bwMode="auto">
            <a:xfrm>
              <a:off x="1776" y="1920"/>
              <a:ext cx="288" cy="26"/>
              <a:chOff x="1776" y="1920"/>
              <a:chExt cx="288" cy="26"/>
            </a:xfrm>
          </p:grpSpPr>
          <p:sp>
            <p:nvSpPr>
              <p:cNvPr id="23656" name="Line 17"/>
              <p:cNvSpPr>
                <a:spLocks noChangeShapeType="1"/>
              </p:cNvSpPr>
              <p:nvPr/>
            </p:nvSpPr>
            <p:spPr bwMode="auto">
              <a:xfrm>
                <a:off x="1802" y="1946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FC0128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57" name="Line 18"/>
              <p:cNvSpPr>
                <a:spLocks noChangeShapeType="1"/>
              </p:cNvSpPr>
              <p:nvPr/>
            </p:nvSpPr>
            <p:spPr bwMode="auto">
              <a:xfrm>
                <a:off x="1776" y="1920"/>
                <a:ext cx="288" cy="0"/>
              </a:xfrm>
              <a:prstGeom prst="line">
                <a:avLst/>
              </a:prstGeom>
              <a:noFill/>
              <a:ln w="12700">
                <a:solidFill>
                  <a:srgbClr val="FC0128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3654" name="Line 19"/>
            <p:cNvSpPr>
              <a:spLocks noChangeShapeType="1"/>
            </p:cNvSpPr>
            <p:nvPr/>
          </p:nvSpPr>
          <p:spPr bwMode="auto">
            <a:xfrm>
              <a:off x="1802" y="2141"/>
              <a:ext cx="240" cy="0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55" name="Line 20"/>
            <p:cNvSpPr>
              <a:spLocks noChangeShapeType="1"/>
            </p:cNvSpPr>
            <p:nvPr/>
          </p:nvSpPr>
          <p:spPr bwMode="auto">
            <a:xfrm>
              <a:off x="1776" y="2167"/>
              <a:ext cx="288" cy="0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21"/>
          <p:cNvGrpSpPr>
            <a:grpSpLocks/>
          </p:cNvGrpSpPr>
          <p:nvPr/>
        </p:nvGrpSpPr>
        <p:grpSpPr bwMode="auto">
          <a:xfrm>
            <a:off x="4495800" y="3411538"/>
            <a:ext cx="152400" cy="146050"/>
            <a:chOff x="1872" y="2258"/>
            <a:chExt cx="96" cy="92"/>
          </a:xfrm>
        </p:grpSpPr>
        <p:grpSp>
          <p:nvGrpSpPr>
            <p:cNvPr id="8" name="Group 22"/>
            <p:cNvGrpSpPr>
              <a:grpSpLocks/>
            </p:cNvGrpSpPr>
            <p:nvPr/>
          </p:nvGrpSpPr>
          <p:grpSpPr bwMode="auto">
            <a:xfrm>
              <a:off x="1872" y="2258"/>
              <a:ext cx="96" cy="16"/>
              <a:chOff x="1872" y="2256"/>
              <a:chExt cx="96" cy="16"/>
            </a:xfrm>
          </p:grpSpPr>
          <p:sp>
            <p:nvSpPr>
              <p:cNvPr id="23651" name="Line 23"/>
              <p:cNvSpPr>
                <a:spLocks noChangeShapeType="1"/>
              </p:cNvSpPr>
              <p:nvPr/>
            </p:nvSpPr>
            <p:spPr bwMode="auto">
              <a:xfrm>
                <a:off x="1872" y="2256"/>
                <a:ext cx="96" cy="0"/>
              </a:xfrm>
              <a:prstGeom prst="line">
                <a:avLst/>
              </a:prstGeom>
              <a:noFill/>
              <a:ln w="12700">
                <a:solidFill>
                  <a:srgbClr val="063DE8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52" name="Line 24"/>
              <p:cNvSpPr>
                <a:spLocks noChangeShapeType="1"/>
              </p:cNvSpPr>
              <p:nvPr/>
            </p:nvSpPr>
            <p:spPr bwMode="auto">
              <a:xfrm>
                <a:off x="1872" y="2272"/>
                <a:ext cx="96" cy="0"/>
              </a:xfrm>
              <a:prstGeom prst="line">
                <a:avLst/>
              </a:prstGeom>
              <a:noFill/>
              <a:ln w="12700">
                <a:solidFill>
                  <a:srgbClr val="063DE8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9" name="Group 25"/>
            <p:cNvGrpSpPr>
              <a:grpSpLocks/>
            </p:cNvGrpSpPr>
            <p:nvPr/>
          </p:nvGrpSpPr>
          <p:grpSpPr bwMode="auto">
            <a:xfrm>
              <a:off x="1872" y="2334"/>
              <a:ext cx="96" cy="16"/>
              <a:chOff x="1872" y="2332"/>
              <a:chExt cx="96" cy="16"/>
            </a:xfrm>
          </p:grpSpPr>
          <p:sp>
            <p:nvSpPr>
              <p:cNvPr id="23649" name="Line 26"/>
              <p:cNvSpPr>
                <a:spLocks noChangeShapeType="1"/>
              </p:cNvSpPr>
              <p:nvPr/>
            </p:nvSpPr>
            <p:spPr bwMode="auto">
              <a:xfrm>
                <a:off x="1872" y="2332"/>
                <a:ext cx="96" cy="0"/>
              </a:xfrm>
              <a:prstGeom prst="line">
                <a:avLst/>
              </a:prstGeom>
              <a:noFill/>
              <a:ln w="12700">
                <a:solidFill>
                  <a:srgbClr val="063DE8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50" name="Line 27"/>
              <p:cNvSpPr>
                <a:spLocks noChangeShapeType="1"/>
              </p:cNvSpPr>
              <p:nvPr/>
            </p:nvSpPr>
            <p:spPr bwMode="auto">
              <a:xfrm>
                <a:off x="1872" y="2348"/>
                <a:ext cx="96" cy="0"/>
              </a:xfrm>
              <a:prstGeom prst="line">
                <a:avLst/>
              </a:prstGeom>
              <a:noFill/>
              <a:ln w="12700">
                <a:solidFill>
                  <a:srgbClr val="063DE8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0" name="Group 30"/>
          <p:cNvGrpSpPr>
            <a:grpSpLocks/>
          </p:cNvGrpSpPr>
          <p:nvPr/>
        </p:nvGrpSpPr>
        <p:grpSpPr bwMode="auto">
          <a:xfrm>
            <a:off x="2743200" y="3103563"/>
            <a:ext cx="0" cy="762000"/>
            <a:chOff x="768" y="2064"/>
            <a:chExt cx="0" cy="480"/>
          </a:xfrm>
        </p:grpSpPr>
        <p:sp>
          <p:nvSpPr>
            <p:cNvPr id="23645" name="Line 31"/>
            <p:cNvSpPr>
              <a:spLocks noChangeShapeType="1"/>
            </p:cNvSpPr>
            <p:nvPr/>
          </p:nvSpPr>
          <p:spPr bwMode="auto">
            <a:xfrm>
              <a:off x="768" y="2064"/>
              <a:ext cx="0" cy="19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46" name="Line 32"/>
            <p:cNvSpPr>
              <a:spLocks noChangeShapeType="1"/>
            </p:cNvSpPr>
            <p:nvPr/>
          </p:nvSpPr>
          <p:spPr bwMode="auto">
            <a:xfrm>
              <a:off x="768" y="2352"/>
              <a:ext cx="0" cy="19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" name="Group 33"/>
          <p:cNvGrpSpPr>
            <a:grpSpLocks/>
          </p:cNvGrpSpPr>
          <p:nvPr/>
        </p:nvGrpSpPr>
        <p:grpSpPr bwMode="auto">
          <a:xfrm>
            <a:off x="6324600" y="3103563"/>
            <a:ext cx="0" cy="762000"/>
            <a:chOff x="768" y="2064"/>
            <a:chExt cx="0" cy="480"/>
          </a:xfrm>
        </p:grpSpPr>
        <p:sp>
          <p:nvSpPr>
            <p:cNvPr id="23643" name="Line 34"/>
            <p:cNvSpPr>
              <a:spLocks noChangeShapeType="1"/>
            </p:cNvSpPr>
            <p:nvPr/>
          </p:nvSpPr>
          <p:spPr bwMode="auto">
            <a:xfrm>
              <a:off x="768" y="2064"/>
              <a:ext cx="0" cy="19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44" name="Line 35"/>
            <p:cNvSpPr>
              <a:spLocks noChangeShapeType="1"/>
            </p:cNvSpPr>
            <p:nvPr/>
          </p:nvSpPr>
          <p:spPr bwMode="auto">
            <a:xfrm>
              <a:off x="768" y="2352"/>
              <a:ext cx="0" cy="19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3567" name="Line 36"/>
          <p:cNvSpPr>
            <a:spLocks noChangeShapeType="1"/>
          </p:cNvSpPr>
          <p:nvPr/>
        </p:nvSpPr>
        <p:spPr bwMode="auto">
          <a:xfrm>
            <a:off x="1790700" y="3398838"/>
            <a:ext cx="0" cy="1524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69" name="Line 38"/>
          <p:cNvSpPr>
            <a:spLocks noChangeShapeType="1"/>
          </p:cNvSpPr>
          <p:nvPr/>
        </p:nvSpPr>
        <p:spPr bwMode="auto">
          <a:xfrm>
            <a:off x="7353300" y="3408363"/>
            <a:ext cx="0" cy="1524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70" name="Rectangle 39"/>
          <p:cNvSpPr>
            <a:spLocks noChangeArrowheads="1"/>
          </p:cNvSpPr>
          <p:nvPr/>
        </p:nvSpPr>
        <p:spPr bwMode="auto">
          <a:xfrm>
            <a:off x="3238500" y="3290888"/>
            <a:ext cx="609600" cy="161925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71" name="Rectangle 40"/>
          <p:cNvSpPr>
            <a:spLocks noChangeArrowheads="1"/>
          </p:cNvSpPr>
          <p:nvPr/>
        </p:nvSpPr>
        <p:spPr bwMode="auto">
          <a:xfrm>
            <a:off x="5284788" y="3516313"/>
            <a:ext cx="620712" cy="155575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72" name="Rectangle 41"/>
          <p:cNvSpPr>
            <a:spLocks noChangeArrowheads="1"/>
          </p:cNvSpPr>
          <p:nvPr/>
        </p:nvSpPr>
        <p:spPr bwMode="auto">
          <a:xfrm>
            <a:off x="5292725" y="3289300"/>
            <a:ext cx="615950" cy="163513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2" name="Group 42"/>
          <p:cNvGrpSpPr>
            <a:grpSpLocks/>
          </p:cNvGrpSpPr>
          <p:nvPr/>
        </p:nvGrpSpPr>
        <p:grpSpPr bwMode="auto">
          <a:xfrm>
            <a:off x="1905000" y="3255963"/>
            <a:ext cx="304800" cy="457200"/>
            <a:chOff x="3408" y="2160"/>
            <a:chExt cx="192" cy="288"/>
          </a:xfrm>
        </p:grpSpPr>
        <p:sp>
          <p:nvSpPr>
            <p:cNvPr id="23641" name="Rectangle 43"/>
            <p:cNvSpPr>
              <a:spLocks noChangeArrowheads="1"/>
            </p:cNvSpPr>
            <p:nvPr/>
          </p:nvSpPr>
          <p:spPr bwMode="auto">
            <a:xfrm>
              <a:off x="3408" y="2160"/>
              <a:ext cx="192" cy="96"/>
            </a:xfrm>
            <a:prstGeom prst="rect">
              <a:avLst/>
            </a:prstGeom>
            <a:solidFill>
              <a:srgbClr val="081D58">
                <a:alpha val="74901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42" name="Rectangle 44"/>
            <p:cNvSpPr>
              <a:spLocks noChangeArrowheads="1"/>
            </p:cNvSpPr>
            <p:nvPr/>
          </p:nvSpPr>
          <p:spPr bwMode="auto">
            <a:xfrm>
              <a:off x="3408" y="2352"/>
              <a:ext cx="192" cy="96"/>
            </a:xfrm>
            <a:prstGeom prst="rect">
              <a:avLst/>
            </a:prstGeom>
            <a:solidFill>
              <a:srgbClr val="081D58">
                <a:alpha val="74901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3574" name="Line 45"/>
          <p:cNvSpPr>
            <a:spLocks noChangeShapeType="1"/>
          </p:cNvSpPr>
          <p:nvPr/>
        </p:nvSpPr>
        <p:spPr bwMode="auto">
          <a:xfrm>
            <a:off x="1905000" y="1447800"/>
            <a:ext cx="1600200" cy="990600"/>
          </a:xfrm>
          <a:prstGeom prst="line">
            <a:avLst/>
          </a:prstGeom>
          <a:noFill/>
          <a:ln w="9525">
            <a:solidFill>
              <a:srgbClr val="1C1C1C"/>
            </a:solidFill>
            <a:round/>
            <a:headEnd/>
            <a:tailEnd type="triangle" w="sm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014" name="Text Box 46"/>
          <p:cNvSpPr txBox="1">
            <a:spLocks noChangeArrowheads="1"/>
          </p:cNvSpPr>
          <p:nvPr/>
        </p:nvSpPr>
        <p:spPr bwMode="auto">
          <a:xfrm>
            <a:off x="381000" y="990600"/>
            <a:ext cx="1981200" cy="338138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rgbClr val="008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effectLst>
                  <a:outerShdw blurRad="38100" dist="38100" dir="2700000" algn="tl">
                    <a:srgbClr val="DDDDDD"/>
                  </a:outerShdw>
                </a:effectLst>
                <a:ea typeface="Arial" pitchFamily="-108" charset="0"/>
                <a:cs typeface="Arial" pitchFamily="-108" charset="0"/>
              </a:rPr>
              <a:t>MRPC ToF Barrel</a:t>
            </a:r>
          </a:p>
        </p:txBody>
      </p:sp>
      <p:sp>
        <p:nvSpPr>
          <p:cNvPr id="23578" name="Line 49"/>
          <p:cNvSpPr>
            <a:spLocks noChangeShapeType="1"/>
          </p:cNvSpPr>
          <p:nvPr/>
        </p:nvSpPr>
        <p:spPr bwMode="auto">
          <a:xfrm>
            <a:off x="1600200" y="2057400"/>
            <a:ext cx="1066800" cy="1066800"/>
          </a:xfrm>
          <a:prstGeom prst="line">
            <a:avLst/>
          </a:prstGeom>
          <a:noFill/>
          <a:ln w="9525">
            <a:solidFill>
              <a:srgbClr val="1C1C1C"/>
            </a:solidFill>
            <a:round/>
            <a:headEnd/>
            <a:tailEnd type="triangle" w="sm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79" name="Text Box 50"/>
          <p:cNvSpPr txBox="1">
            <a:spLocks noChangeArrowheads="1"/>
          </p:cNvSpPr>
          <p:nvPr/>
        </p:nvSpPr>
        <p:spPr bwMode="auto">
          <a:xfrm>
            <a:off x="762000" y="1968500"/>
            <a:ext cx="914400" cy="338138"/>
          </a:xfrm>
          <a:prstGeom prst="rect">
            <a:avLst/>
          </a:prstGeom>
          <a:solidFill>
            <a:schemeClr val="bg1"/>
          </a:solidFill>
          <a:ln w="57150">
            <a:solidFill>
              <a:srgbClr val="008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000000"/>
                </a:solidFill>
                <a:ea typeface="Arial" pitchFamily="-108" charset="0"/>
                <a:cs typeface="Arial" pitchFamily="-108" charset="0"/>
              </a:rPr>
              <a:t>BBC</a:t>
            </a:r>
            <a:endParaRPr lang="en-US" sz="1800">
              <a:solidFill>
                <a:srgbClr val="000000"/>
              </a:solidFill>
              <a:ea typeface="Arial" pitchFamily="-108" charset="0"/>
              <a:cs typeface="Arial" pitchFamily="-108" charset="0"/>
            </a:endParaRPr>
          </a:p>
        </p:txBody>
      </p:sp>
      <p:sp>
        <p:nvSpPr>
          <p:cNvPr id="23582" name="Line 53"/>
          <p:cNvSpPr>
            <a:spLocks noChangeShapeType="1"/>
          </p:cNvSpPr>
          <p:nvPr/>
        </p:nvSpPr>
        <p:spPr bwMode="auto">
          <a:xfrm>
            <a:off x="990600" y="2971800"/>
            <a:ext cx="914400" cy="304800"/>
          </a:xfrm>
          <a:prstGeom prst="line">
            <a:avLst/>
          </a:prstGeom>
          <a:noFill/>
          <a:ln w="9525">
            <a:solidFill>
              <a:srgbClr val="1C1C1C"/>
            </a:solidFill>
            <a:round/>
            <a:headEnd/>
            <a:tailEnd type="triangle" w="sm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83" name="Text Box 54"/>
          <p:cNvSpPr txBox="1">
            <a:spLocks noChangeArrowheads="1"/>
          </p:cNvSpPr>
          <p:nvPr/>
        </p:nvSpPr>
        <p:spPr bwMode="auto">
          <a:xfrm>
            <a:off x="381000" y="2667000"/>
            <a:ext cx="914400" cy="338138"/>
          </a:xfrm>
          <a:prstGeom prst="rect">
            <a:avLst/>
          </a:prstGeom>
          <a:solidFill>
            <a:schemeClr val="bg1"/>
          </a:solidFill>
          <a:ln w="57150">
            <a:solidFill>
              <a:srgbClr val="087B08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ea typeface="Arial" pitchFamily="-108" charset="0"/>
                <a:cs typeface="Arial" pitchFamily="-108" charset="0"/>
              </a:rPr>
              <a:t>F</a:t>
            </a:r>
            <a:r>
              <a:rPr lang="en-US" sz="1600" b="1">
                <a:ea typeface="Arial" pitchFamily="-108" charset="0"/>
                <a:cs typeface="Arial" pitchFamily="-108" charset="0"/>
                <a:sym typeface="Symbol" pitchFamily="-108" charset="2"/>
              </a:rPr>
              <a:t>PD</a:t>
            </a:r>
            <a:endParaRPr lang="en-US" sz="1800" b="1">
              <a:ea typeface="Arial" pitchFamily="-108" charset="0"/>
              <a:cs typeface="Arial" pitchFamily="-108" charset="0"/>
            </a:endParaRPr>
          </a:p>
        </p:txBody>
      </p:sp>
      <p:sp>
        <p:nvSpPr>
          <p:cNvPr id="23584" name="Rectangle 55"/>
          <p:cNvSpPr>
            <a:spLocks noChangeArrowheads="1"/>
          </p:cNvSpPr>
          <p:nvPr/>
        </p:nvSpPr>
        <p:spPr bwMode="auto">
          <a:xfrm>
            <a:off x="6858000" y="3581400"/>
            <a:ext cx="304800" cy="609600"/>
          </a:xfrm>
          <a:prstGeom prst="rect">
            <a:avLst/>
          </a:prstGeom>
          <a:solidFill>
            <a:srgbClr val="081D58">
              <a:alpha val="74901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85" name="Rectangle 56"/>
          <p:cNvSpPr>
            <a:spLocks noChangeArrowheads="1"/>
          </p:cNvSpPr>
          <p:nvPr/>
        </p:nvSpPr>
        <p:spPr bwMode="auto">
          <a:xfrm>
            <a:off x="6858000" y="2819400"/>
            <a:ext cx="304800" cy="609600"/>
          </a:xfrm>
          <a:prstGeom prst="rect">
            <a:avLst/>
          </a:prstGeom>
          <a:solidFill>
            <a:srgbClr val="081D58">
              <a:alpha val="74901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86" name="Line 57"/>
          <p:cNvSpPr>
            <a:spLocks noChangeShapeType="1"/>
          </p:cNvSpPr>
          <p:nvPr/>
        </p:nvSpPr>
        <p:spPr bwMode="auto">
          <a:xfrm flipH="1">
            <a:off x="7162800" y="2057400"/>
            <a:ext cx="838200" cy="762000"/>
          </a:xfrm>
          <a:prstGeom prst="line">
            <a:avLst/>
          </a:prstGeom>
          <a:noFill/>
          <a:ln w="9525">
            <a:solidFill>
              <a:srgbClr val="1C1C1C"/>
            </a:solidFill>
            <a:round/>
            <a:headEnd/>
            <a:tailEnd type="triangle" w="sm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87" name="Text Box 58"/>
          <p:cNvSpPr txBox="1">
            <a:spLocks noChangeArrowheads="1"/>
          </p:cNvSpPr>
          <p:nvPr/>
        </p:nvSpPr>
        <p:spPr bwMode="auto">
          <a:xfrm>
            <a:off x="7239000" y="1752600"/>
            <a:ext cx="914400" cy="338138"/>
          </a:xfrm>
          <a:prstGeom prst="rect">
            <a:avLst/>
          </a:prstGeom>
          <a:solidFill>
            <a:schemeClr val="bg1"/>
          </a:solidFill>
          <a:ln w="57150">
            <a:solidFill>
              <a:srgbClr val="146736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ea typeface="Arial" pitchFamily="-108" charset="0"/>
                <a:cs typeface="Arial" pitchFamily="-108" charset="0"/>
              </a:rPr>
              <a:t>F</a:t>
            </a:r>
            <a:r>
              <a:rPr lang="en-US" sz="1600" b="1">
                <a:ea typeface="Arial" pitchFamily="-108" charset="0"/>
                <a:cs typeface="Arial" pitchFamily="-108" charset="0"/>
                <a:sym typeface="Symbol" pitchFamily="-108" charset="2"/>
              </a:rPr>
              <a:t>M</a:t>
            </a:r>
            <a:r>
              <a:rPr lang="en-US" sz="1600" b="1">
                <a:ea typeface="Arial" pitchFamily="-108" charset="0"/>
                <a:cs typeface="Arial" pitchFamily="-108" charset="0"/>
              </a:rPr>
              <a:t>S</a:t>
            </a:r>
            <a:endParaRPr lang="en-US" sz="1800" b="1">
              <a:ea typeface="Arial" pitchFamily="-108" charset="0"/>
              <a:cs typeface="Arial" pitchFamily="-108" charset="0"/>
            </a:endParaRPr>
          </a:p>
        </p:txBody>
      </p:sp>
      <p:sp>
        <p:nvSpPr>
          <p:cNvPr id="23588" name="Line 59"/>
          <p:cNvSpPr>
            <a:spLocks noChangeShapeType="1"/>
          </p:cNvSpPr>
          <p:nvPr/>
        </p:nvSpPr>
        <p:spPr bwMode="auto">
          <a:xfrm flipH="1">
            <a:off x="5334000" y="1143000"/>
            <a:ext cx="685800" cy="1219200"/>
          </a:xfrm>
          <a:prstGeom prst="line">
            <a:avLst/>
          </a:prstGeom>
          <a:noFill/>
          <a:ln w="9525">
            <a:solidFill>
              <a:srgbClr val="1C1C1C"/>
            </a:solidFill>
            <a:round/>
            <a:headEnd/>
            <a:tailEnd type="triangle" w="sm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89" name="Text Box 60"/>
          <p:cNvSpPr txBox="1">
            <a:spLocks noChangeArrowheads="1"/>
          </p:cNvSpPr>
          <p:nvPr/>
        </p:nvSpPr>
        <p:spPr bwMode="auto">
          <a:xfrm>
            <a:off x="5562600" y="930275"/>
            <a:ext cx="1295400" cy="338138"/>
          </a:xfrm>
          <a:prstGeom prst="rect">
            <a:avLst/>
          </a:prstGeom>
          <a:solidFill>
            <a:schemeClr val="bg1"/>
          </a:solidFill>
          <a:ln w="57150">
            <a:solidFill>
              <a:srgbClr val="087B08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ea typeface="Arial" pitchFamily="-108" charset="0"/>
                <a:cs typeface="Arial" pitchFamily="-108" charset="0"/>
              </a:rPr>
              <a:t>EMC Barrel</a:t>
            </a:r>
            <a:endParaRPr lang="en-US" sz="1800" b="1">
              <a:ea typeface="Arial" pitchFamily="-108" charset="0"/>
              <a:cs typeface="Arial" pitchFamily="-108" charset="0"/>
            </a:endParaRPr>
          </a:p>
        </p:txBody>
      </p:sp>
      <p:sp>
        <p:nvSpPr>
          <p:cNvPr id="23590" name="Line 61"/>
          <p:cNvSpPr>
            <a:spLocks noChangeShapeType="1"/>
          </p:cNvSpPr>
          <p:nvPr/>
        </p:nvSpPr>
        <p:spPr bwMode="auto">
          <a:xfrm flipH="1">
            <a:off x="5943600" y="1447800"/>
            <a:ext cx="1409700" cy="1295400"/>
          </a:xfrm>
          <a:prstGeom prst="line">
            <a:avLst/>
          </a:prstGeom>
          <a:noFill/>
          <a:ln w="9525">
            <a:solidFill>
              <a:srgbClr val="1C1C1C"/>
            </a:solidFill>
            <a:round/>
            <a:headEnd/>
            <a:tailEnd type="triangle" w="sm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91" name="Text Box 62"/>
          <p:cNvSpPr txBox="1">
            <a:spLocks noChangeArrowheads="1"/>
          </p:cNvSpPr>
          <p:nvPr/>
        </p:nvSpPr>
        <p:spPr bwMode="auto">
          <a:xfrm>
            <a:off x="7162800" y="1143000"/>
            <a:ext cx="1600200" cy="338138"/>
          </a:xfrm>
          <a:prstGeom prst="rect">
            <a:avLst/>
          </a:prstGeom>
          <a:solidFill>
            <a:schemeClr val="bg1"/>
          </a:solidFill>
          <a:ln w="57150">
            <a:solidFill>
              <a:srgbClr val="087B08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ea typeface="Arial" pitchFamily="-108" charset="0"/>
                <a:cs typeface="Arial" pitchFamily="-108" charset="0"/>
              </a:rPr>
              <a:t>EMC End Cap</a:t>
            </a:r>
            <a:endParaRPr lang="en-US" sz="1800" b="1">
              <a:ea typeface="Arial" pitchFamily="-108" charset="0"/>
              <a:cs typeface="Arial" pitchFamily="-108" charset="0"/>
            </a:endParaRPr>
          </a:p>
        </p:txBody>
      </p:sp>
      <p:sp>
        <p:nvSpPr>
          <p:cNvPr id="23592" name="Line 63"/>
          <p:cNvSpPr>
            <a:spLocks noChangeShapeType="1"/>
          </p:cNvSpPr>
          <p:nvPr/>
        </p:nvSpPr>
        <p:spPr bwMode="auto">
          <a:xfrm flipH="1" flipV="1">
            <a:off x="4953000" y="3581400"/>
            <a:ext cx="952500" cy="2209800"/>
          </a:xfrm>
          <a:prstGeom prst="line">
            <a:avLst/>
          </a:prstGeom>
          <a:noFill/>
          <a:ln w="9525">
            <a:solidFill>
              <a:srgbClr val="1C1C1C"/>
            </a:solidFill>
            <a:round/>
            <a:headEnd/>
            <a:tailEnd type="triangle" w="sm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93" name="Line 64"/>
          <p:cNvSpPr>
            <a:spLocks noChangeShapeType="1"/>
          </p:cNvSpPr>
          <p:nvPr/>
        </p:nvSpPr>
        <p:spPr bwMode="auto">
          <a:xfrm flipV="1">
            <a:off x="3429000" y="3581400"/>
            <a:ext cx="1066800" cy="2286000"/>
          </a:xfrm>
          <a:prstGeom prst="line">
            <a:avLst/>
          </a:prstGeom>
          <a:noFill/>
          <a:ln w="9525">
            <a:solidFill>
              <a:srgbClr val="1C1C1C"/>
            </a:solidFill>
            <a:round/>
            <a:headEnd/>
            <a:tailEnd type="triangle" w="sm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033" name="Text Box 65"/>
          <p:cNvSpPr txBox="1">
            <a:spLocks noChangeArrowheads="1"/>
          </p:cNvSpPr>
          <p:nvPr/>
        </p:nvSpPr>
        <p:spPr bwMode="auto">
          <a:xfrm>
            <a:off x="381000" y="5275263"/>
            <a:ext cx="1143000" cy="338137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rgbClr val="008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cs typeface="Arial"/>
              </a:rPr>
              <a:t>DAQ1000</a:t>
            </a:r>
            <a:endParaRPr lang="en-US" sz="1600" b="1" dirty="0">
              <a:latin typeface="Arial"/>
              <a:cs typeface="Arial"/>
            </a:endParaRPr>
          </a:p>
        </p:txBody>
      </p:sp>
      <p:sp>
        <p:nvSpPr>
          <p:cNvPr id="23596" name="Line 67"/>
          <p:cNvSpPr>
            <a:spLocks noChangeShapeType="1"/>
          </p:cNvSpPr>
          <p:nvPr/>
        </p:nvSpPr>
        <p:spPr bwMode="auto">
          <a:xfrm>
            <a:off x="4953000" y="3276600"/>
            <a:ext cx="0" cy="152400"/>
          </a:xfrm>
          <a:prstGeom prst="line">
            <a:avLst/>
          </a:prstGeom>
          <a:noFill/>
          <a:ln w="9525">
            <a:solidFill>
              <a:srgbClr val="087B08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97" name="Line 68"/>
          <p:cNvSpPr>
            <a:spLocks noChangeShapeType="1"/>
          </p:cNvSpPr>
          <p:nvPr/>
        </p:nvSpPr>
        <p:spPr bwMode="auto">
          <a:xfrm>
            <a:off x="4876800" y="3276600"/>
            <a:ext cx="0" cy="152400"/>
          </a:xfrm>
          <a:prstGeom prst="line">
            <a:avLst/>
          </a:prstGeom>
          <a:noFill/>
          <a:ln w="9525">
            <a:solidFill>
              <a:srgbClr val="087B08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98" name="Line 69"/>
          <p:cNvSpPr>
            <a:spLocks noChangeShapeType="1"/>
          </p:cNvSpPr>
          <p:nvPr/>
        </p:nvSpPr>
        <p:spPr bwMode="auto">
          <a:xfrm>
            <a:off x="5029200" y="3276600"/>
            <a:ext cx="0" cy="152400"/>
          </a:xfrm>
          <a:prstGeom prst="line">
            <a:avLst/>
          </a:prstGeom>
          <a:noFill/>
          <a:ln w="9525">
            <a:solidFill>
              <a:srgbClr val="087B08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99" name="Line 70"/>
          <p:cNvSpPr>
            <a:spLocks noChangeShapeType="1"/>
          </p:cNvSpPr>
          <p:nvPr/>
        </p:nvSpPr>
        <p:spPr bwMode="auto">
          <a:xfrm>
            <a:off x="5105400" y="3276600"/>
            <a:ext cx="0" cy="152400"/>
          </a:xfrm>
          <a:prstGeom prst="line">
            <a:avLst/>
          </a:prstGeom>
          <a:noFill/>
          <a:ln w="9525">
            <a:solidFill>
              <a:srgbClr val="087B08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00" name="Line 71"/>
          <p:cNvSpPr>
            <a:spLocks noChangeShapeType="1"/>
          </p:cNvSpPr>
          <p:nvPr/>
        </p:nvSpPr>
        <p:spPr bwMode="auto">
          <a:xfrm>
            <a:off x="5181600" y="3276600"/>
            <a:ext cx="0" cy="152400"/>
          </a:xfrm>
          <a:prstGeom prst="line">
            <a:avLst/>
          </a:prstGeom>
          <a:noFill/>
          <a:ln w="9525">
            <a:solidFill>
              <a:srgbClr val="087B08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01" name="Line 72"/>
          <p:cNvSpPr>
            <a:spLocks noChangeShapeType="1"/>
          </p:cNvSpPr>
          <p:nvPr/>
        </p:nvSpPr>
        <p:spPr bwMode="auto">
          <a:xfrm>
            <a:off x="5257800" y="3276600"/>
            <a:ext cx="0" cy="152400"/>
          </a:xfrm>
          <a:prstGeom prst="line">
            <a:avLst/>
          </a:prstGeom>
          <a:noFill/>
          <a:ln w="9525">
            <a:solidFill>
              <a:srgbClr val="087B08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02" name="Line 73"/>
          <p:cNvSpPr>
            <a:spLocks noChangeShapeType="1"/>
          </p:cNvSpPr>
          <p:nvPr/>
        </p:nvSpPr>
        <p:spPr bwMode="auto">
          <a:xfrm>
            <a:off x="4953000" y="3505200"/>
            <a:ext cx="0" cy="152400"/>
          </a:xfrm>
          <a:prstGeom prst="line">
            <a:avLst/>
          </a:prstGeom>
          <a:noFill/>
          <a:ln w="9525">
            <a:solidFill>
              <a:srgbClr val="087B08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03" name="Line 74"/>
          <p:cNvSpPr>
            <a:spLocks noChangeShapeType="1"/>
          </p:cNvSpPr>
          <p:nvPr/>
        </p:nvSpPr>
        <p:spPr bwMode="auto">
          <a:xfrm>
            <a:off x="4876800" y="3505200"/>
            <a:ext cx="0" cy="152400"/>
          </a:xfrm>
          <a:prstGeom prst="line">
            <a:avLst/>
          </a:prstGeom>
          <a:noFill/>
          <a:ln w="9525">
            <a:solidFill>
              <a:srgbClr val="087B08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04" name="Line 75"/>
          <p:cNvSpPr>
            <a:spLocks noChangeShapeType="1"/>
          </p:cNvSpPr>
          <p:nvPr/>
        </p:nvSpPr>
        <p:spPr bwMode="auto">
          <a:xfrm>
            <a:off x="5029200" y="3505200"/>
            <a:ext cx="0" cy="152400"/>
          </a:xfrm>
          <a:prstGeom prst="line">
            <a:avLst/>
          </a:prstGeom>
          <a:noFill/>
          <a:ln w="9525">
            <a:solidFill>
              <a:srgbClr val="087B08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05" name="Line 76"/>
          <p:cNvSpPr>
            <a:spLocks noChangeShapeType="1"/>
          </p:cNvSpPr>
          <p:nvPr/>
        </p:nvSpPr>
        <p:spPr bwMode="auto">
          <a:xfrm>
            <a:off x="5105400" y="3505200"/>
            <a:ext cx="0" cy="152400"/>
          </a:xfrm>
          <a:prstGeom prst="line">
            <a:avLst/>
          </a:prstGeom>
          <a:noFill/>
          <a:ln w="9525">
            <a:solidFill>
              <a:srgbClr val="087B08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06" name="Line 77"/>
          <p:cNvSpPr>
            <a:spLocks noChangeShapeType="1"/>
          </p:cNvSpPr>
          <p:nvPr/>
        </p:nvSpPr>
        <p:spPr bwMode="auto">
          <a:xfrm>
            <a:off x="5181600" y="3505200"/>
            <a:ext cx="0" cy="152400"/>
          </a:xfrm>
          <a:prstGeom prst="line">
            <a:avLst/>
          </a:prstGeom>
          <a:noFill/>
          <a:ln w="9525">
            <a:solidFill>
              <a:srgbClr val="087B08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07" name="Line 78"/>
          <p:cNvSpPr>
            <a:spLocks noChangeShapeType="1"/>
          </p:cNvSpPr>
          <p:nvPr/>
        </p:nvSpPr>
        <p:spPr bwMode="auto">
          <a:xfrm>
            <a:off x="5257800" y="3505200"/>
            <a:ext cx="0" cy="152400"/>
          </a:xfrm>
          <a:prstGeom prst="line">
            <a:avLst/>
          </a:prstGeom>
          <a:noFill/>
          <a:ln w="9525">
            <a:solidFill>
              <a:srgbClr val="087B08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08" name="Rectangle 79"/>
          <p:cNvSpPr>
            <a:spLocks noChangeArrowheads="1"/>
          </p:cNvSpPr>
          <p:nvPr/>
        </p:nvSpPr>
        <p:spPr bwMode="auto">
          <a:xfrm>
            <a:off x="7162800" y="5334000"/>
            <a:ext cx="1600200" cy="363538"/>
          </a:xfrm>
          <a:prstGeom prst="rect">
            <a:avLst/>
          </a:prstGeom>
          <a:noFill/>
          <a:ln w="57150">
            <a:solidFill>
              <a:srgbClr val="087B08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1" dirty="0" smtClean="0">
                <a:ea typeface="Arial" pitchFamily="-108" charset="0"/>
                <a:cs typeface="Arial" pitchFamily="-108" charset="0"/>
              </a:rPr>
              <a:t>COMPLETE</a:t>
            </a:r>
            <a:endParaRPr lang="en-US" sz="1400" b="1" dirty="0">
              <a:ea typeface="Arial" pitchFamily="-108" charset="0"/>
              <a:cs typeface="Arial" pitchFamily="-108" charset="0"/>
            </a:endParaRPr>
          </a:p>
        </p:txBody>
      </p:sp>
      <p:sp>
        <p:nvSpPr>
          <p:cNvPr id="23609" name="Rectangle 80"/>
          <p:cNvSpPr>
            <a:spLocks noChangeArrowheads="1"/>
          </p:cNvSpPr>
          <p:nvPr/>
        </p:nvSpPr>
        <p:spPr bwMode="auto">
          <a:xfrm>
            <a:off x="7162800" y="5867400"/>
            <a:ext cx="914400" cy="304800"/>
          </a:xfrm>
          <a:prstGeom prst="rect">
            <a:avLst/>
          </a:prstGeom>
          <a:noFill/>
          <a:ln w="57150" cmpd="thinThick">
            <a:solidFill>
              <a:srgbClr val="85131D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ea typeface="Arial" pitchFamily="-108" charset="0"/>
                <a:cs typeface="Arial" pitchFamily="-108" charset="0"/>
              </a:rPr>
              <a:t>Ongoing</a:t>
            </a:r>
          </a:p>
        </p:txBody>
      </p:sp>
      <p:sp>
        <p:nvSpPr>
          <p:cNvPr id="23610" name="Line 81"/>
          <p:cNvSpPr>
            <a:spLocks noChangeShapeType="1"/>
          </p:cNvSpPr>
          <p:nvPr/>
        </p:nvSpPr>
        <p:spPr bwMode="auto">
          <a:xfrm>
            <a:off x="3429000" y="1600200"/>
            <a:ext cx="381000" cy="0"/>
          </a:xfrm>
          <a:prstGeom prst="line">
            <a:avLst/>
          </a:prstGeom>
          <a:noFill/>
          <a:ln w="57150">
            <a:solidFill>
              <a:srgbClr val="0B5C3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11" name="Line 82"/>
          <p:cNvSpPr>
            <a:spLocks noChangeShapeType="1"/>
          </p:cNvSpPr>
          <p:nvPr/>
        </p:nvSpPr>
        <p:spPr bwMode="auto">
          <a:xfrm>
            <a:off x="2971800" y="1600200"/>
            <a:ext cx="381000" cy="0"/>
          </a:xfrm>
          <a:prstGeom prst="line">
            <a:avLst/>
          </a:prstGeom>
          <a:noFill/>
          <a:ln w="57150">
            <a:solidFill>
              <a:srgbClr val="0B5C3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12" name="Line 83"/>
          <p:cNvSpPr>
            <a:spLocks noChangeShapeType="1"/>
          </p:cNvSpPr>
          <p:nvPr/>
        </p:nvSpPr>
        <p:spPr bwMode="auto">
          <a:xfrm>
            <a:off x="4800600" y="1600200"/>
            <a:ext cx="381000" cy="0"/>
          </a:xfrm>
          <a:prstGeom prst="line">
            <a:avLst/>
          </a:prstGeom>
          <a:noFill/>
          <a:ln w="57150">
            <a:solidFill>
              <a:srgbClr val="0B5C3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13" name="Line 84"/>
          <p:cNvSpPr>
            <a:spLocks noChangeShapeType="1"/>
          </p:cNvSpPr>
          <p:nvPr/>
        </p:nvSpPr>
        <p:spPr bwMode="auto">
          <a:xfrm>
            <a:off x="4343400" y="1600200"/>
            <a:ext cx="381000" cy="0"/>
          </a:xfrm>
          <a:prstGeom prst="line">
            <a:avLst/>
          </a:prstGeom>
          <a:noFill/>
          <a:ln w="57150">
            <a:solidFill>
              <a:srgbClr val="0B5C3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14" name="Line 85"/>
          <p:cNvSpPr>
            <a:spLocks noChangeShapeType="1"/>
          </p:cNvSpPr>
          <p:nvPr/>
        </p:nvSpPr>
        <p:spPr bwMode="auto">
          <a:xfrm>
            <a:off x="3886200" y="1600200"/>
            <a:ext cx="381000" cy="0"/>
          </a:xfrm>
          <a:prstGeom prst="line">
            <a:avLst/>
          </a:prstGeom>
          <a:noFill/>
          <a:ln w="57150">
            <a:solidFill>
              <a:srgbClr val="0B5C3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15" name="Line 86"/>
          <p:cNvSpPr>
            <a:spLocks noChangeShapeType="1"/>
          </p:cNvSpPr>
          <p:nvPr/>
        </p:nvSpPr>
        <p:spPr bwMode="auto">
          <a:xfrm>
            <a:off x="5257800" y="1600200"/>
            <a:ext cx="381000" cy="0"/>
          </a:xfrm>
          <a:prstGeom prst="line">
            <a:avLst/>
          </a:prstGeom>
          <a:noFill/>
          <a:ln w="57150">
            <a:solidFill>
              <a:srgbClr val="0B5C3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16" name="Line 87"/>
          <p:cNvSpPr>
            <a:spLocks noChangeShapeType="1"/>
          </p:cNvSpPr>
          <p:nvPr/>
        </p:nvSpPr>
        <p:spPr bwMode="auto">
          <a:xfrm>
            <a:off x="5715000" y="1600200"/>
            <a:ext cx="381000" cy="0"/>
          </a:xfrm>
          <a:prstGeom prst="line">
            <a:avLst/>
          </a:prstGeom>
          <a:noFill/>
          <a:ln w="57150">
            <a:solidFill>
              <a:srgbClr val="0B5C3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17" name="Line 88"/>
          <p:cNvSpPr>
            <a:spLocks noChangeShapeType="1"/>
          </p:cNvSpPr>
          <p:nvPr/>
        </p:nvSpPr>
        <p:spPr bwMode="auto">
          <a:xfrm>
            <a:off x="3505200" y="5334000"/>
            <a:ext cx="381000" cy="0"/>
          </a:xfrm>
          <a:prstGeom prst="line">
            <a:avLst/>
          </a:prstGeom>
          <a:noFill/>
          <a:ln w="57150">
            <a:solidFill>
              <a:srgbClr val="0B5C3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18" name="Line 89"/>
          <p:cNvSpPr>
            <a:spLocks noChangeShapeType="1"/>
          </p:cNvSpPr>
          <p:nvPr/>
        </p:nvSpPr>
        <p:spPr bwMode="auto">
          <a:xfrm>
            <a:off x="3048000" y="5334000"/>
            <a:ext cx="381000" cy="0"/>
          </a:xfrm>
          <a:prstGeom prst="line">
            <a:avLst/>
          </a:prstGeom>
          <a:noFill/>
          <a:ln w="57150">
            <a:solidFill>
              <a:srgbClr val="0B5C3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19" name="Line 90"/>
          <p:cNvSpPr>
            <a:spLocks noChangeShapeType="1"/>
          </p:cNvSpPr>
          <p:nvPr/>
        </p:nvSpPr>
        <p:spPr bwMode="auto">
          <a:xfrm>
            <a:off x="4724400" y="5334000"/>
            <a:ext cx="381000" cy="0"/>
          </a:xfrm>
          <a:prstGeom prst="line">
            <a:avLst/>
          </a:prstGeom>
          <a:noFill/>
          <a:ln w="57150">
            <a:solidFill>
              <a:srgbClr val="0B5C3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20" name="Line 91"/>
          <p:cNvSpPr>
            <a:spLocks noChangeShapeType="1"/>
          </p:cNvSpPr>
          <p:nvPr/>
        </p:nvSpPr>
        <p:spPr bwMode="auto">
          <a:xfrm>
            <a:off x="4267200" y="5334000"/>
            <a:ext cx="381000" cy="0"/>
          </a:xfrm>
          <a:prstGeom prst="line">
            <a:avLst/>
          </a:prstGeom>
          <a:noFill/>
          <a:ln w="57150">
            <a:solidFill>
              <a:srgbClr val="0B5C3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21" name="Line 92"/>
          <p:cNvSpPr>
            <a:spLocks noChangeShapeType="1"/>
          </p:cNvSpPr>
          <p:nvPr/>
        </p:nvSpPr>
        <p:spPr bwMode="auto">
          <a:xfrm>
            <a:off x="3962400" y="5334000"/>
            <a:ext cx="381000" cy="0"/>
          </a:xfrm>
          <a:prstGeom prst="line">
            <a:avLst/>
          </a:prstGeom>
          <a:noFill/>
          <a:ln w="57150">
            <a:solidFill>
              <a:srgbClr val="0B5C3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22" name="Line 93"/>
          <p:cNvSpPr>
            <a:spLocks noChangeShapeType="1"/>
          </p:cNvSpPr>
          <p:nvPr/>
        </p:nvSpPr>
        <p:spPr bwMode="auto">
          <a:xfrm>
            <a:off x="5181600" y="5334000"/>
            <a:ext cx="381000" cy="0"/>
          </a:xfrm>
          <a:prstGeom prst="line">
            <a:avLst/>
          </a:prstGeom>
          <a:noFill/>
          <a:ln w="57150">
            <a:solidFill>
              <a:srgbClr val="0B5C3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23" name="Line 94"/>
          <p:cNvSpPr>
            <a:spLocks noChangeShapeType="1"/>
          </p:cNvSpPr>
          <p:nvPr/>
        </p:nvSpPr>
        <p:spPr bwMode="auto">
          <a:xfrm>
            <a:off x="5638800" y="5334000"/>
            <a:ext cx="381000" cy="0"/>
          </a:xfrm>
          <a:prstGeom prst="line">
            <a:avLst/>
          </a:prstGeom>
          <a:noFill/>
          <a:ln w="57150">
            <a:solidFill>
              <a:srgbClr val="0B5C3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24" name="Line 96"/>
          <p:cNvSpPr>
            <a:spLocks noChangeShapeType="1"/>
          </p:cNvSpPr>
          <p:nvPr/>
        </p:nvSpPr>
        <p:spPr bwMode="auto">
          <a:xfrm>
            <a:off x="3429000" y="1219200"/>
            <a:ext cx="304800" cy="304800"/>
          </a:xfrm>
          <a:prstGeom prst="line">
            <a:avLst/>
          </a:prstGeom>
          <a:noFill/>
          <a:ln w="9525">
            <a:solidFill>
              <a:srgbClr val="1C1C1C"/>
            </a:solidFill>
            <a:round/>
            <a:headEnd/>
            <a:tailEnd type="triangle" w="sm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26" name="Rectangle 98"/>
          <p:cNvSpPr>
            <a:spLocks noChangeArrowheads="1"/>
          </p:cNvSpPr>
          <p:nvPr/>
        </p:nvSpPr>
        <p:spPr bwMode="auto">
          <a:xfrm>
            <a:off x="8229600" y="5867400"/>
            <a:ext cx="533400" cy="304800"/>
          </a:xfrm>
          <a:prstGeom prst="rect">
            <a:avLst/>
          </a:prstGeom>
          <a:noFill/>
          <a:ln w="38100" cmpd="dbl">
            <a:solidFill>
              <a:srgbClr val="0C0572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1">
                <a:solidFill>
                  <a:srgbClr val="B0190F"/>
                </a:solidFill>
                <a:ea typeface="Arial" pitchFamily="-108" charset="0"/>
                <a:cs typeface="Arial" pitchFamily="-108" charset="0"/>
              </a:rPr>
              <a:t>R&amp;D</a:t>
            </a:r>
            <a:endParaRPr lang="en-US" sz="1400" b="1">
              <a:ea typeface="Arial" pitchFamily="-108" charset="0"/>
              <a:cs typeface="Arial" pitchFamily="-108" charset="0"/>
            </a:endParaRPr>
          </a:p>
        </p:txBody>
      </p:sp>
      <p:sp>
        <p:nvSpPr>
          <p:cNvPr id="23628" name="Text Box 100"/>
          <p:cNvSpPr txBox="1">
            <a:spLocks noChangeArrowheads="1"/>
          </p:cNvSpPr>
          <p:nvPr/>
        </p:nvSpPr>
        <p:spPr bwMode="auto">
          <a:xfrm>
            <a:off x="4114800" y="2673350"/>
            <a:ext cx="914400" cy="374650"/>
          </a:xfrm>
          <a:prstGeom prst="rect">
            <a:avLst/>
          </a:prstGeom>
          <a:solidFill>
            <a:schemeClr val="bg1"/>
          </a:solidFill>
          <a:ln w="38100">
            <a:solidFill>
              <a:srgbClr val="146736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/>
              <a:t>TPC</a:t>
            </a:r>
            <a:endParaRPr lang="en-US" sz="1800" b="1"/>
          </a:p>
        </p:txBody>
      </p:sp>
      <p:sp>
        <p:nvSpPr>
          <p:cNvPr id="23637" name="Rectangle 98"/>
          <p:cNvSpPr>
            <a:spLocks noChangeArrowheads="1"/>
          </p:cNvSpPr>
          <p:nvPr/>
        </p:nvSpPr>
        <p:spPr bwMode="auto">
          <a:xfrm>
            <a:off x="7696200" y="4648200"/>
            <a:ext cx="1066800" cy="304800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ea typeface="Arial" pitchFamily="-108" charset="0"/>
                <a:cs typeface="Arial" pitchFamily="-108" charset="0"/>
              </a:rPr>
              <a:t>computing</a:t>
            </a:r>
            <a:endParaRPr lang="en-US" sz="1400" b="1" dirty="0">
              <a:solidFill>
                <a:srgbClr val="000000"/>
              </a:solidFill>
              <a:ea typeface="Arial" pitchFamily="-108" charset="0"/>
              <a:cs typeface="Arial" pitchFamily="-108" charset="0"/>
            </a:endParaRPr>
          </a:p>
        </p:txBody>
      </p:sp>
      <p:sp>
        <p:nvSpPr>
          <p:cNvPr id="109" name="Title 10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</a:t>
            </a:r>
            <a:r>
              <a:rPr lang="en-US" baseline="0" dirty="0" smtClean="0"/>
              <a:t> Experiment as of 2014</a:t>
            </a:r>
            <a:endParaRPr lang="en-US" dirty="0"/>
          </a:p>
        </p:txBody>
      </p:sp>
      <p:sp>
        <p:nvSpPr>
          <p:cNvPr id="110" name="Date Placeholder 10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06/21/2011</a:t>
            </a:r>
            <a:endParaRPr lang="en-US"/>
          </a:p>
        </p:txBody>
      </p:sp>
      <p:sp>
        <p:nvSpPr>
          <p:cNvPr id="100" name="Rectangle 99"/>
          <p:cNvSpPr/>
          <p:nvPr/>
        </p:nvSpPr>
        <p:spPr bwMode="auto">
          <a:xfrm>
            <a:off x="8331200" y="3400425"/>
            <a:ext cx="533400" cy="206375"/>
          </a:xfrm>
          <a:prstGeom prst="rect">
            <a:avLst/>
          </a:prstGeom>
          <a:solidFill>
            <a:srgbClr val="8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800000"/>
              </a:solidFill>
              <a:effectLst/>
              <a:latin typeface="Arial" pitchFamily="-65" charset="0"/>
            </a:endParaRPr>
          </a:p>
        </p:txBody>
      </p:sp>
      <p:sp>
        <p:nvSpPr>
          <p:cNvPr id="101" name="Rectangle 100"/>
          <p:cNvSpPr/>
          <p:nvPr/>
        </p:nvSpPr>
        <p:spPr bwMode="auto">
          <a:xfrm>
            <a:off x="228600" y="3375025"/>
            <a:ext cx="533400" cy="206375"/>
          </a:xfrm>
          <a:prstGeom prst="rect">
            <a:avLst/>
          </a:prstGeom>
          <a:solidFill>
            <a:srgbClr val="8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800000"/>
              </a:solidFill>
              <a:effectLst/>
              <a:latin typeface="Arial" pitchFamily="-65" charset="0"/>
            </a:endParaRPr>
          </a:p>
        </p:txBody>
      </p:sp>
      <p:sp>
        <p:nvSpPr>
          <p:cNvPr id="103" name="Line 57"/>
          <p:cNvSpPr>
            <a:spLocks noChangeShapeType="1"/>
          </p:cNvSpPr>
          <p:nvPr/>
        </p:nvSpPr>
        <p:spPr bwMode="auto">
          <a:xfrm>
            <a:off x="8280400" y="3218438"/>
            <a:ext cx="50800" cy="234374"/>
          </a:xfrm>
          <a:prstGeom prst="line">
            <a:avLst/>
          </a:prstGeom>
          <a:noFill/>
          <a:ln w="9525">
            <a:solidFill>
              <a:srgbClr val="1C1C1C"/>
            </a:solidFill>
            <a:round/>
            <a:headEnd/>
            <a:tailEnd type="triangle" w="sm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" name="Text Box 46"/>
          <p:cNvSpPr txBox="1">
            <a:spLocks noChangeArrowheads="1"/>
          </p:cNvSpPr>
          <p:nvPr/>
        </p:nvSpPr>
        <p:spPr bwMode="auto">
          <a:xfrm>
            <a:off x="3048000" y="5867400"/>
            <a:ext cx="762000" cy="338138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rgbClr val="008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dirty="0" smtClean="0">
                <a:effectLst>
                  <a:outerShdw blurRad="38100" dist="38100" dir="2700000" algn="tl">
                    <a:srgbClr val="DDDDDD"/>
                  </a:outerShdw>
                </a:effectLst>
                <a:ea typeface="Arial" pitchFamily="-108" charset="0"/>
                <a:cs typeface="Arial" pitchFamily="-108" charset="0"/>
              </a:rPr>
              <a:t>HFT</a:t>
            </a:r>
            <a:endParaRPr lang="en-US" sz="1600" b="1" dirty="0">
              <a:effectLst>
                <a:outerShdw blurRad="38100" dist="38100" dir="2700000" algn="tl">
                  <a:srgbClr val="DDDDDD"/>
                </a:outerShdw>
              </a:effectLst>
              <a:ea typeface="Arial" pitchFamily="-108" charset="0"/>
              <a:cs typeface="Arial" pitchFamily="-108" charset="0"/>
            </a:endParaRPr>
          </a:p>
        </p:txBody>
      </p:sp>
      <p:sp>
        <p:nvSpPr>
          <p:cNvPr id="106" name="Text Box 46"/>
          <p:cNvSpPr txBox="1">
            <a:spLocks noChangeArrowheads="1"/>
          </p:cNvSpPr>
          <p:nvPr/>
        </p:nvSpPr>
        <p:spPr bwMode="auto">
          <a:xfrm>
            <a:off x="5524500" y="5834062"/>
            <a:ext cx="762000" cy="338138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rgbClr val="008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dirty="0" smtClean="0">
                <a:effectLst>
                  <a:outerShdw blurRad="38100" dist="38100" dir="2700000" algn="tl">
                    <a:srgbClr val="DDDDDD"/>
                  </a:outerShdw>
                </a:effectLst>
                <a:ea typeface="Arial" pitchFamily="-108" charset="0"/>
                <a:cs typeface="Arial" pitchFamily="-108" charset="0"/>
              </a:rPr>
              <a:t>FGT</a:t>
            </a:r>
            <a:endParaRPr lang="en-US" sz="1600" b="1" dirty="0">
              <a:effectLst>
                <a:outerShdw blurRad="38100" dist="38100" dir="2700000" algn="tl">
                  <a:srgbClr val="DDDDDD"/>
                </a:outerShdw>
              </a:effectLst>
              <a:ea typeface="Arial" pitchFamily="-108" charset="0"/>
              <a:cs typeface="Arial" pitchFamily="-108" charset="0"/>
            </a:endParaRPr>
          </a:p>
        </p:txBody>
      </p:sp>
      <p:sp>
        <p:nvSpPr>
          <p:cNvPr id="107" name="Text Box 46"/>
          <p:cNvSpPr txBox="1">
            <a:spLocks noChangeArrowheads="1"/>
          </p:cNvSpPr>
          <p:nvPr/>
        </p:nvSpPr>
        <p:spPr bwMode="auto">
          <a:xfrm>
            <a:off x="3048000" y="881062"/>
            <a:ext cx="762000" cy="338138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rgbClr val="008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dirty="0" smtClean="0">
                <a:effectLst>
                  <a:outerShdw blurRad="38100" dist="38100" dir="2700000" algn="tl">
                    <a:srgbClr val="DDDDDD"/>
                  </a:outerShdw>
                </a:effectLst>
                <a:ea typeface="Arial" pitchFamily="-108" charset="0"/>
                <a:cs typeface="Arial" pitchFamily="-108" charset="0"/>
              </a:rPr>
              <a:t>MTD</a:t>
            </a:r>
            <a:endParaRPr lang="en-US" sz="1600" b="1" dirty="0">
              <a:effectLst>
                <a:outerShdw blurRad="38100" dist="38100" dir="2700000" algn="tl">
                  <a:srgbClr val="DDDDDD"/>
                </a:outerShdw>
              </a:effectLst>
              <a:ea typeface="Arial" pitchFamily="-108" charset="0"/>
              <a:cs typeface="Arial" pitchFamily="-108" charset="0"/>
            </a:endParaRPr>
          </a:p>
        </p:txBody>
      </p:sp>
      <p:sp>
        <p:nvSpPr>
          <p:cNvPr id="108" name="Rectangle 80"/>
          <p:cNvSpPr>
            <a:spLocks noChangeArrowheads="1"/>
          </p:cNvSpPr>
          <p:nvPr/>
        </p:nvSpPr>
        <p:spPr bwMode="auto">
          <a:xfrm>
            <a:off x="7620000" y="2667000"/>
            <a:ext cx="1282700" cy="508000"/>
          </a:xfrm>
          <a:prstGeom prst="rect">
            <a:avLst/>
          </a:prstGeom>
          <a:noFill/>
          <a:ln w="57150" cmpd="thinThick">
            <a:solidFill>
              <a:srgbClr val="85131D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  <a:ea typeface="Arial" pitchFamily="-108" charset="0"/>
                <a:cs typeface="Arial" pitchFamily="-108" charset="0"/>
              </a:rPr>
              <a:t>Roman Pots </a:t>
            </a:r>
          </a:p>
          <a:p>
            <a:pPr algn="ctr"/>
            <a:r>
              <a:rPr lang="en-US" sz="1600" b="1" dirty="0" smtClean="0">
                <a:solidFill>
                  <a:srgbClr val="000000"/>
                </a:solidFill>
                <a:ea typeface="Arial" pitchFamily="-108" charset="0"/>
                <a:cs typeface="Arial" pitchFamily="-108" charset="0"/>
              </a:rPr>
              <a:t>Phase 2</a:t>
            </a:r>
            <a:endParaRPr lang="en-US" sz="1600" b="1" dirty="0">
              <a:solidFill>
                <a:srgbClr val="000000"/>
              </a:solidFill>
              <a:ea typeface="Arial" pitchFamily="-108" charset="0"/>
              <a:cs typeface="Arial" pitchFamily="-108" charset="0"/>
            </a:endParaRPr>
          </a:p>
        </p:txBody>
      </p:sp>
      <p:sp>
        <p:nvSpPr>
          <p:cNvPr id="113" name="Rectangle 80"/>
          <p:cNvSpPr>
            <a:spLocks noChangeArrowheads="1"/>
          </p:cNvSpPr>
          <p:nvPr/>
        </p:nvSpPr>
        <p:spPr bwMode="auto">
          <a:xfrm>
            <a:off x="368300" y="5697538"/>
            <a:ext cx="1828800" cy="508000"/>
          </a:xfrm>
          <a:prstGeom prst="rect">
            <a:avLst/>
          </a:prstGeom>
          <a:noFill/>
          <a:ln w="57150" cmpd="thinThick">
            <a:solidFill>
              <a:srgbClr val="85131D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  <a:ea typeface="Arial" pitchFamily="-108" charset="0"/>
                <a:cs typeface="Arial" pitchFamily="-108" charset="0"/>
              </a:rPr>
              <a:t>Trigger and DAQ </a:t>
            </a:r>
          </a:p>
          <a:p>
            <a:pPr algn="ctr"/>
            <a:r>
              <a:rPr lang="en-US" sz="1600" b="1" dirty="0" smtClean="0">
                <a:solidFill>
                  <a:srgbClr val="000000"/>
                </a:solidFill>
                <a:ea typeface="Arial" pitchFamily="-108" charset="0"/>
                <a:cs typeface="Arial" pitchFamily="-108" charset="0"/>
              </a:rPr>
              <a:t>Upgrades</a:t>
            </a: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Dunlop RHIC/AGS User's Meeting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21094-2768-B049-9E11-BCF6C84605E9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33256" y="1202184"/>
            <a:ext cx="8910743" cy="535101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Hot QCD matter: high luminosity RHIC II (fb</a:t>
            </a:r>
            <a:r>
              <a:rPr lang="en-US" baseline="30000" dirty="0" smtClean="0"/>
              <a:t>-1 </a:t>
            </a:r>
            <a:r>
              <a:rPr lang="en-US" dirty="0" smtClean="0"/>
              <a:t>equivalent)</a:t>
            </a:r>
          </a:p>
          <a:p>
            <a:pPr lvl="1"/>
            <a:r>
              <a:rPr lang="en-US" dirty="0" smtClean="0"/>
              <a:t>Heavy Flavor Tracker: precision charm and beauty</a:t>
            </a:r>
          </a:p>
          <a:p>
            <a:pPr lvl="1"/>
            <a:r>
              <a:rPr lang="en-US" dirty="0" err="1" smtClean="0"/>
              <a:t>Muon</a:t>
            </a:r>
            <a:r>
              <a:rPr lang="en-US" dirty="0" smtClean="0"/>
              <a:t> Telescope Detector: </a:t>
            </a:r>
            <a:r>
              <a:rPr lang="en-US" dirty="0" err="1" smtClean="0"/>
              <a:t>e</a:t>
            </a:r>
            <a:r>
              <a:rPr lang="en-US" dirty="0" smtClean="0"/>
              <a:t>+</a:t>
            </a:r>
            <a:r>
              <a:rPr lang="el-GR" dirty="0" smtClean="0"/>
              <a:t>μ</a:t>
            </a:r>
            <a:r>
              <a:rPr lang="en-US" dirty="0" smtClean="0"/>
              <a:t> and </a:t>
            </a:r>
            <a:r>
              <a:rPr lang="el-GR" dirty="0" smtClean="0"/>
              <a:t>μ+μ</a:t>
            </a:r>
            <a:r>
              <a:rPr lang="en-US" dirty="0" smtClean="0"/>
              <a:t> at mid-rapidity</a:t>
            </a:r>
          </a:p>
          <a:p>
            <a:pPr lvl="1"/>
            <a:r>
              <a:rPr lang="en-US" dirty="0" smtClean="0"/>
              <a:t>Trigger and DAQ upgrades to make full use of luminosity</a:t>
            </a:r>
          </a:p>
          <a:p>
            <a:pPr lvl="1"/>
            <a:r>
              <a:rPr lang="en-US" dirty="0" smtClean="0"/>
              <a:t>Tools: jets combined with precision particle identification</a:t>
            </a:r>
          </a:p>
          <a:p>
            <a:pPr lvl="1"/>
            <a:r>
              <a:rPr lang="en-US" dirty="0" smtClean="0"/>
              <a:t>Full use of the flexibility of RHIC with U+U, other systems</a:t>
            </a:r>
          </a:p>
          <a:p>
            <a:pPr marL="0" indent="0">
              <a:buNone/>
            </a:pPr>
            <a:r>
              <a:rPr lang="en-US" dirty="0" smtClean="0"/>
              <a:t>Phase structure of QCD matter: energy scan</a:t>
            </a:r>
          </a:p>
          <a:p>
            <a:pPr lvl="1" indent="-342900"/>
            <a:r>
              <a:rPr lang="en-US" dirty="0" smtClean="0"/>
              <a:t>Analysis of Phase 1, completed in Runs 10 and 11, </a:t>
            </a:r>
            <a:r>
              <a:rPr lang="en-US" dirty="0" smtClean="0"/>
              <a:t>followed by  </a:t>
            </a:r>
            <a:r>
              <a:rPr lang="en-US" dirty="0" smtClean="0"/>
              <a:t>targeted fine-scale scan of certain energies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Partonic</a:t>
            </a:r>
            <a:r>
              <a:rPr lang="en-US" dirty="0" smtClean="0"/>
              <a:t> spin structure of the proton</a:t>
            </a:r>
          </a:p>
          <a:p>
            <a:pPr lvl="1" indent="-342900"/>
            <a:r>
              <a:rPr lang="en-US" dirty="0" smtClean="0"/>
              <a:t>Gluon polarization: A</a:t>
            </a:r>
            <a:r>
              <a:rPr lang="en-US" baseline="-25000" dirty="0" smtClean="0"/>
              <a:t>LL</a:t>
            </a:r>
            <a:r>
              <a:rPr lang="en-US" dirty="0" smtClean="0"/>
              <a:t> at 200 and 500 </a:t>
            </a:r>
            <a:r>
              <a:rPr lang="en-US" dirty="0" err="1" smtClean="0"/>
              <a:t>GeV</a:t>
            </a:r>
            <a:r>
              <a:rPr lang="en-US" dirty="0" smtClean="0"/>
              <a:t> with </a:t>
            </a:r>
            <a:r>
              <a:rPr lang="en-US" dirty="0" err="1" smtClean="0"/>
              <a:t>dijets</a:t>
            </a:r>
            <a:endParaRPr lang="en-US" dirty="0" smtClean="0"/>
          </a:p>
          <a:p>
            <a:pPr lvl="1" indent="-342900"/>
            <a:r>
              <a:rPr lang="en-US" dirty="0" smtClean="0"/>
              <a:t>Sea quark polarization: W A</a:t>
            </a:r>
            <a:r>
              <a:rPr lang="en-US" baseline="-25000" dirty="0" smtClean="0"/>
              <a:t>L</a:t>
            </a:r>
            <a:r>
              <a:rPr lang="en-US" dirty="0" smtClean="0"/>
              <a:t> at forward and mid-rapidity</a:t>
            </a:r>
          </a:p>
          <a:p>
            <a:pPr lvl="1" indent="-342900"/>
            <a:r>
              <a:rPr lang="en-US" dirty="0" smtClean="0"/>
              <a:t>Transverse spin phenomena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</a:t>
            </a:r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06/21/2011</a:t>
            </a:r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9141" y="887227"/>
            <a:ext cx="4293917" cy="285075"/>
          </a:xfrm>
          <a:prstGeom prst="rect">
            <a:avLst/>
          </a:prstGeom>
          <a:gradFill flip="none" rotWithShape="1">
            <a:gsLst>
              <a:gs pos="53000">
                <a:srgbClr val="800000"/>
              </a:gs>
              <a:gs pos="100000">
                <a:schemeClr val="accent2">
                  <a:lumMod val="50000"/>
                </a:schemeClr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</a:t>
            </a:r>
            <a:r>
              <a:rPr lang="en-US" baseline="0" dirty="0" smtClean="0"/>
              <a:t> to answer these questions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432300" y="845552"/>
            <a:ext cx="1480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Next 5 years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Dunlop RHIC/AGS User's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21094-2768-B049-9E11-BCF6C84605E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3607"/>
    </mc:Choice>
    <mc:Fallback>
      <p:transition xmlns:p14="http://schemas.microsoft.com/office/powerpoint/2010/main" spd="slow" advTm="73607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694" y="2557540"/>
            <a:ext cx="7379305" cy="698495"/>
          </a:xfrm>
        </p:spPr>
        <p:txBody>
          <a:bodyPr/>
          <a:lstStyle/>
          <a:p>
            <a:pPr algn="ctr"/>
            <a:r>
              <a:rPr lang="en-US" sz="7200" dirty="0" smtClean="0"/>
              <a:t>Hot QCD Matter</a:t>
            </a:r>
            <a:endParaRPr lang="en-US" sz="7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06/21/2011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Dunlop RHIC/AGS User's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21094-2768-B049-9E11-BCF6C84605E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467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33"/>
    </mc:Choice>
    <mc:Fallback>
      <p:transition xmlns:p14="http://schemas.microsoft.com/office/powerpoint/2010/main" spd="slow" advTm="2933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Heavy </a:t>
            </a:r>
            <a:r>
              <a:rPr lang="en-US" dirty="0"/>
              <a:t>Flavor Tracker (HFT)</a:t>
            </a:r>
          </a:p>
        </p:txBody>
      </p:sp>
      <p:grpSp>
        <p:nvGrpSpPr>
          <p:cNvPr id="23555" name="Group 155"/>
          <p:cNvGrpSpPr>
            <a:grpSpLocks/>
          </p:cNvGrpSpPr>
          <p:nvPr/>
        </p:nvGrpSpPr>
        <p:grpSpPr bwMode="auto">
          <a:xfrm>
            <a:off x="76200" y="1066800"/>
            <a:ext cx="7315200" cy="5410200"/>
            <a:chOff x="381000" y="990600"/>
            <a:chExt cx="7315200" cy="5410200"/>
          </a:xfrm>
        </p:grpSpPr>
        <p:sp>
          <p:nvSpPr>
            <p:cNvPr id="157" name="Rectangle 156"/>
            <p:cNvSpPr/>
            <p:nvPr/>
          </p:nvSpPr>
          <p:spPr bwMode="auto">
            <a:xfrm>
              <a:off x="381000" y="990600"/>
              <a:ext cx="7315200" cy="54102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lnSpc>
                  <a:spcPct val="90000"/>
                </a:lnSpc>
              </a:pPr>
              <a:endParaRPr lang="en-US" baseline="0">
                <a:solidFill>
                  <a:srgbClr val="618FFD"/>
                </a:solidFill>
                <a:latin typeface="Helvetica" charset="0"/>
              </a:endParaRPr>
            </a:p>
          </p:txBody>
        </p:sp>
        <p:grpSp>
          <p:nvGrpSpPr>
            <p:cNvPr id="23562" name="Group 60"/>
            <p:cNvGrpSpPr>
              <a:grpSpLocks/>
            </p:cNvGrpSpPr>
            <p:nvPr/>
          </p:nvGrpSpPr>
          <p:grpSpPr bwMode="auto">
            <a:xfrm>
              <a:off x="518410" y="1265918"/>
              <a:ext cx="819150" cy="5072750"/>
              <a:chOff x="518410" y="1251850"/>
              <a:chExt cx="819150" cy="5072750"/>
            </a:xfrm>
          </p:grpSpPr>
          <p:sp>
            <p:nvSpPr>
              <p:cNvPr id="159" name="Text Box 46"/>
              <p:cNvSpPr txBox="1">
                <a:spLocks noChangeArrowheads="1"/>
              </p:cNvSpPr>
              <p:nvPr/>
            </p:nvSpPr>
            <p:spPr bwMode="auto">
              <a:xfrm>
                <a:off x="728663" y="2843432"/>
                <a:ext cx="609600" cy="30797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fontAlgn="auto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sz="1400" b="0" kern="0" baseline="0" dirty="0">
                    <a:solidFill>
                      <a:srgbClr val="0000B9"/>
                    </a:solidFill>
                    <a:latin typeface="Arial" pitchFamily="34" charset="0"/>
                    <a:ea typeface="+mn-ea"/>
                  </a:rPr>
                  <a:t>10</a:t>
                </a:r>
                <a:r>
                  <a:rPr lang="en-US" sz="1400" b="0" kern="0" baseline="0" dirty="0">
                    <a:solidFill>
                      <a:srgbClr val="000000"/>
                    </a:solidFill>
                    <a:latin typeface="Arial" pitchFamily="34" charset="0"/>
                    <a:ea typeface="+mn-ea"/>
                  </a:rPr>
                  <a:t> </a:t>
                </a:r>
              </a:p>
            </p:txBody>
          </p:sp>
          <p:sp>
            <p:nvSpPr>
              <p:cNvPr id="160" name="Text Box 47"/>
              <p:cNvSpPr txBox="1">
                <a:spLocks noChangeArrowheads="1"/>
              </p:cNvSpPr>
              <p:nvPr/>
            </p:nvSpPr>
            <p:spPr bwMode="auto">
              <a:xfrm>
                <a:off x="723900" y="2049682"/>
                <a:ext cx="609600" cy="30797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fontAlgn="auto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sz="1400" b="0" kern="0" baseline="0" dirty="0">
                    <a:solidFill>
                      <a:srgbClr val="0000B9"/>
                    </a:solidFill>
                    <a:latin typeface="Arial" pitchFamily="34" charset="0"/>
                    <a:ea typeface="+mn-ea"/>
                  </a:rPr>
                  <a:t>20</a:t>
                </a:r>
                <a:r>
                  <a:rPr lang="en-US" sz="1400" b="0" kern="0" baseline="0" dirty="0">
                    <a:solidFill>
                      <a:srgbClr val="000000"/>
                    </a:solidFill>
                    <a:latin typeface="Arial" pitchFamily="34" charset="0"/>
                    <a:ea typeface="+mn-ea"/>
                  </a:rPr>
                  <a:t> </a:t>
                </a:r>
              </a:p>
            </p:txBody>
          </p:sp>
          <p:sp>
            <p:nvSpPr>
              <p:cNvPr id="161" name="Text Box 48"/>
              <p:cNvSpPr txBox="1">
                <a:spLocks noChangeArrowheads="1"/>
              </p:cNvSpPr>
              <p:nvPr/>
            </p:nvSpPr>
            <p:spPr bwMode="auto">
              <a:xfrm>
                <a:off x="717550" y="1251170"/>
                <a:ext cx="609600" cy="30797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fontAlgn="auto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sz="1400" b="0" kern="0" baseline="0" dirty="0">
                    <a:solidFill>
                      <a:srgbClr val="0000B9"/>
                    </a:solidFill>
                    <a:latin typeface="Arial" pitchFamily="34" charset="0"/>
                    <a:ea typeface="+mn-ea"/>
                  </a:rPr>
                  <a:t>30 </a:t>
                </a:r>
              </a:p>
            </p:txBody>
          </p:sp>
          <p:sp>
            <p:nvSpPr>
              <p:cNvPr id="162" name="Text Box 49"/>
              <p:cNvSpPr txBox="1">
                <a:spLocks noChangeArrowheads="1"/>
              </p:cNvSpPr>
              <p:nvPr/>
            </p:nvSpPr>
            <p:spPr bwMode="auto">
              <a:xfrm>
                <a:off x="658813" y="6016845"/>
                <a:ext cx="609600" cy="30797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fontAlgn="auto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sz="1400" b="0" kern="0" baseline="0" dirty="0">
                    <a:solidFill>
                      <a:srgbClr val="0000B9"/>
                    </a:solidFill>
                    <a:latin typeface="Arial" pitchFamily="34" charset="0"/>
                    <a:ea typeface="+mn-ea"/>
                  </a:rPr>
                  <a:t>-30 </a:t>
                </a:r>
              </a:p>
            </p:txBody>
          </p:sp>
          <p:sp>
            <p:nvSpPr>
              <p:cNvPr id="163" name="Text Box 50"/>
              <p:cNvSpPr txBox="1">
                <a:spLocks noChangeArrowheads="1"/>
              </p:cNvSpPr>
              <p:nvPr/>
            </p:nvSpPr>
            <p:spPr bwMode="auto">
              <a:xfrm>
                <a:off x="666750" y="4415057"/>
                <a:ext cx="609600" cy="30797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fontAlgn="auto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sz="1400" b="0" kern="0" baseline="0" dirty="0">
                    <a:solidFill>
                      <a:srgbClr val="0000B9"/>
                    </a:solidFill>
                    <a:latin typeface="Arial" pitchFamily="34" charset="0"/>
                    <a:ea typeface="+mn-ea"/>
                  </a:rPr>
                  <a:t>-10 </a:t>
                </a:r>
              </a:p>
            </p:txBody>
          </p:sp>
          <p:sp>
            <p:nvSpPr>
              <p:cNvPr id="164" name="Text Box 51"/>
              <p:cNvSpPr txBox="1">
                <a:spLocks noChangeArrowheads="1"/>
              </p:cNvSpPr>
              <p:nvPr/>
            </p:nvSpPr>
            <p:spPr bwMode="auto">
              <a:xfrm>
                <a:off x="665163" y="5223095"/>
                <a:ext cx="609600" cy="30797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fontAlgn="auto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sz="1400" b="0" kern="0" baseline="0" dirty="0">
                    <a:solidFill>
                      <a:srgbClr val="0000B9"/>
                    </a:solidFill>
                    <a:latin typeface="Arial" pitchFamily="34" charset="0"/>
                    <a:ea typeface="+mn-ea"/>
                  </a:rPr>
                  <a:t>-20 </a:t>
                </a:r>
              </a:p>
            </p:txBody>
          </p:sp>
          <p:grpSp>
            <p:nvGrpSpPr>
              <p:cNvPr id="4" name="Group 81"/>
              <p:cNvGrpSpPr/>
              <p:nvPr/>
            </p:nvGrpSpPr>
            <p:grpSpPr>
              <a:xfrm>
                <a:off x="518410" y="1403990"/>
                <a:ext cx="152400" cy="4778375"/>
                <a:chOff x="1371600" y="1031875"/>
                <a:chExt cx="152400" cy="4778375"/>
              </a:xfrm>
              <a:noFill/>
            </p:grpSpPr>
            <p:sp>
              <p:nvSpPr>
                <p:cNvPr id="166" name="Line 19"/>
                <p:cNvSpPr>
                  <a:spLocks noChangeShapeType="1"/>
                </p:cNvSpPr>
                <p:nvPr/>
              </p:nvSpPr>
              <p:spPr bwMode="auto">
                <a:xfrm rot="5400000">
                  <a:off x="-941388" y="3421063"/>
                  <a:ext cx="4778375" cy="0"/>
                </a:xfrm>
                <a:prstGeom prst="line">
                  <a:avLst/>
                </a:prstGeom>
                <a:grpFill/>
                <a:ln w="9525">
                  <a:solidFill>
                    <a:srgbClr val="0000B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 b="0" kern="0" baseline="0">
                    <a:solidFill>
                      <a:srgbClr val="000000"/>
                    </a:solidFill>
                    <a:latin typeface="Arial" pitchFamily="34" charset="0"/>
                    <a:ea typeface="+mn-ea"/>
                  </a:endParaRPr>
                </a:p>
              </p:txBody>
            </p:sp>
            <p:sp>
              <p:nvSpPr>
                <p:cNvPr id="167" name="Line 29"/>
                <p:cNvSpPr>
                  <a:spLocks noChangeShapeType="1"/>
                </p:cNvSpPr>
                <p:nvPr/>
              </p:nvSpPr>
              <p:spPr bwMode="auto">
                <a:xfrm>
                  <a:off x="1371600" y="3421063"/>
                  <a:ext cx="152400" cy="0"/>
                </a:xfrm>
                <a:prstGeom prst="line">
                  <a:avLst/>
                </a:prstGeom>
                <a:grpFill/>
                <a:ln w="9525">
                  <a:solidFill>
                    <a:srgbClr val="0000B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 b="0" kern="0" baseline="0">
                    <a:solidFill>
                      <a:srgbClr val="000000"/>
                    </a:solidFill>
                    <a:latin typeface="Arial" pitchFamily="34" charset="0"/>
                    <a:ea typeface="+mn-ea"/>
                  </a:endParaRPr>
                </a:p>
              </p:txBody>
            </p:sp>
            <p:sp>
              <p:nvSpPr>
                <p:cNvPr id="168" name="Line 34"/>
                <p:cNvSpPr>
                  <a:spLocks noChangeShapeType="1"/>
                </p:cNvSpPr>
                <p:nvPr/>
              </p:nvSpPr>
              <p:spPr bwMode="auto">
                <a:xfrm>
                  <a:off x="1371600" y="1428750"/>
                  <a:ext cx="152400" cy="0"/>
                </a:xfrm>
                <a:prstGeom prst="line">
                  <a:avLst/>
                </a:prstGeom>
                <a:grpFill/>
                <a:ln w="9525">
                  <a:solidFill>
                    <a:srgbClr val="0000B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 b="0" kern="0" baseline="0">
                    <a:solidFill>
                      <a:srgbClr val="000000"/>
                    </a:solidFill>
                    <a:latin typeface="Arial" pitchFamily="34" charset="0"/>
                    <a:ea typeface="+mn-ea"/>
                  </a:endParaRPr>
                </a:p>
              </p:txBody>
            </p:sp>
            <p:sp>
              <p:nvSpPr>
                <p:cNvPr id="169" name="Line 35"/>
                <p:cNvSpPr>
                  <a:spLocks noChangeShapeType="1"/>
                </p:cNvSpPr>
                <p:nvPr/>
              </p:nvSpPr>
              <p:spPr bwMode="auto">
                <a:xfrm>
                  <a:off x="1371600" y="3017838"/>
                  <a:ext cx="152400" cy="0"/>
                </a:xfrm>
                <a:prstGeom prst="line">
                  <a:avLst/>
                </a:prstGeom>
                <a:grpFill/>
                <a:ln w="9525">
                  <a:solidFill>
                    <a:srgbClr val="0000B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 b="0" kern="0" baseline="0">
                    <a:solidFill>
                      <a:srgbClr val="000000"/>
                    </a:solidFill>
                    <a:latin typeface="Arial" pitchFamily="34" charset="0"/>
                    <a:ea typeface="+mn-ea"/>
                  </a:endParaRPr>
                </a:p>
              </p:txBody>
            </p:sp>
            <p:sp>
              <p:nvSpPr>
                <p:cNvPr id="170" name="Line 36"/>
                <p:cNvSpPr>
                  <a:spLocks noChangeShapeType="1"/>
                </p:cNvSpPr>
                <p:nvPr/>
              </p:nvSpPr>
              <p:spPr bwMode="auto">
                <a:xfrm>
                  <a:off x="1371600" y="3822700"/>
                  <a:ext cx="152400" cy="0"/>
                </a:xfrm>
                <a:prstGeom prst="line">
                  <a:avLst/>
                </a:prstGeom>
                <a:grpFill/>
                <a:ln w="9525">
                  <a:solidFill>
                    <a:srgbClr val="0000B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 b="0" kern="0" baseline="0">
                    <a:solidFill>
                      <a:srgbClr val="000000"/>
                    </a:solidFill>
                    <a:latin typeface="Arial" pitchFamily="34" charset="0"/>
                    <a:ea typeface="+mn-ea"/>
                  </a:endParaRPr>
                </a:p>
              </p:txBody>
            </p:sp>
            <p:sp>
              <p:nvSpPr>
                <p:cNvPr id="171" name="Line 37"/>
                <p:cNvSpPr>
                  <a:spLocks noChangeShapeType="1"/>
                </p:cNvSpPr>
                <p:nvPr/>
              </p:nvSpPr>
              <p:spPr bwMode="auto">
                <a:xfrm>
                  <a:off x="1371600" y="4211638"/>
                  <a:ext cx="152400" cy="0"/>
                </a:xfrm>
                <a:prstGeom prst="line">
                  <a:avLst/>
                </a:prstGeom>
                <a:grpFill/>
                <a:ln w="9525">
                  <a:solidFill>
                    <a:srgbClr val="0000B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 b="0" kern="0" baseline="0">
                    <a:solidFill>
                      <a:srgbClr val="000000"/>
                    </a:solidFill>
                    <a:latin typeface="Arial" pitchFamily="34" charset="0"/>
                    <a:ea typeface="+mn-ea"/>
                  </a:endParaRPr>
                </a:p>
              </p:txBody>
            </p:sp>
            <p:sp>
              <p:nvSpPr>
                <p:cNvPr id="172" name="Line 38"/>
                <p:cNvSpPr>
                  <a:spLocks noChangeShapeType="1"/>
                </p:cNvSpPr>
                <p:nvPr/>
              </p:nvSpPr>
              <p:spPr bwMode="auto">
                <a:xfrm>
                  <a:off x="1371600" y="5402263"/>
                  <a:ext cx="152400" cy="0"/>
                </a:xfrm>
                <a:prstGeom prst="line">
                  <a:avLst/>
                </a:prstGeom>
                <a:grpFill/>
                <a:ln w="9525">
                  <a:solidFill>
                    <a:srgbClr val="0000B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 b="0" kern="0" baseline="0">
                    <a:solidFill>
                      <a:srgbClr val="000000"/>
                    </a:solidFill>
                    <a:latin typeface="Arial" pitchFamily="34" charset="0"/>
                    <a:ea typeface="+mn-ea"/>
                  </a:endParaRPr>
                </a:p>
              </p:txBody>
            </p:sp>
            <p:sp>
              <p:nvSpPr>
                <p:cNvPr id="173" name="Line 39"/>
                <p:cNvSpPr>
                  <a:spLocks noChangeShapeType="1"/>
                </p:cNvSpPr>
                <p:nvPr/>
              </p:nvSpPr>
              <p:spPr bwMode="auto">
                <a:xfrm>
                  <a:off x="1371600" y="2625725"/>
                  <a:ext cx="152400" cy="0"/>
                </a:xfrm>
                <a:prstGeom prst="line">
                  <a:avLst/>
                </a:prstGeom>
                <a:grpFill/>
                <a:ln w="9525">
                  <a:solidFill>
                    <a:srgbClr val="0000B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 b="0" kern="0" baseline="0">
                    <a:solidFill>
                      <a:srgbClr val="000000"/>
                    </a:solidFill>
                    <a:latin typeface="Arial" pitchFamily="34" charset="0"/>
                    <a:ea typeface="+mn-ea"/>
                  </a:endParaRPr>
                </a:p>
              </p:txBody>
            </p:sp>
            <p:sp>
              <p:nvSpPr>
                <p:cNvPr id="174" name="Line 40"/>
                <p:cNvSpPr>
                  <a:spLocks noChangeShapeType="1"/>
                </p:cNvSpPr>
                <p:nvPr/>
              </p:nvSpPr>
              <p:spPr bwMode="auto">
                <a:xfrm>
                  <a:off x="1371600" y="2228850"/>
                  <a:ext cx="152400" cy="0"/>
                </a:xfrm>
                <a:prstGeom prst="line">
                  <a:avLst/>
                </a:prstGeom>
                <a:grpFill/>
                <a:ln w="9525">
                  <a:solidFill>
                    <a:srgbClr val="0000B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 b="0" kern="0" baseline="0">
                    <a:solidFill>
                      <a:srgbClr val="000000"/>
                    </a:solidFill>
                    <a:latin typeface="Arial" pitchFamily="34" charset="0"/>
                    <a:ea typeface="+mn-ea"/>
                  </a:endParaRPr>
                </a:p>
              </p:txBody>
            </p:sp>
            <p:sp>
              <p:nvSpPr>
                <p:cNvPr id="175" name="Line 41"/>
                <p:cNvSpPr>
                  <a:spLocks noChangeShapeType="1"/>
                </p:cNvSpPr>
                <p:nvPr/>
              </p:nvSpPr>
              <p:spPr bwMode="auto">
                <a:xfrm>
                  <a:off x="1371600" y="4602163"/>
                  <a:ext cx="152400" cy="0"/>
                </a:xfrm>
                <a:prstGeom prst="line">
                  <a:avLst/>
                </a:prstGeom>
                <a:grpFill/>
                <a:ln w="9525">
                  <a:solidFill>
                    <a:srgbClr val="0000B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 b="0" kern="0" baseline="0">
                    <a:solidFill>
                      <a:srgbClr val="000000"/>
                    </a:solidFill>
                    <a:latin typeface="Arial" pitchFamily="34" charset="0"/>
                    <a:ea typeface="+mn-ea"/>
                  </a:endParaRPr>
                </a:p>
              </p:txBody>
            </p:sp>
            <p:sp>
              <p:nvSpPr>
                <p:cNvPr id="176" name="Line 42"/>
                <p:cNvSpPr>
                  <a:spLocks noChangeShapeType="1"/>
                </p:cNvSpPr>
                <p:nvPr/>
              </p:nvSpPr>
              <p:spPr bwMode="auto">
                <a:xfrm>
                  <a:off x="1371600" y="1830388"/>
                  <a:ext cx="152400" cy="0"/>
                </a:xfrm>
                <a:prstGeom prst="line">
                  <a:avLst/>
                </a:prstGeom>
                <a:grpFill/>
                <a:ln w="9525">
                  <a:solidFill>
                    <a:srgbClr val="0000B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 b="0" kern="0" baseline="0">
                    <a:solidFill>
                      <a:srgbClr val="000000"/>
                    </a:solidFill>
                    <a:latin typeface="Arial" pitchFamily="34" charset="0"/>
                    <a:ea typeface="+mn-ea"/>
                  </a:endParaRPr>
                </a:p>
              </p:txBody>
            </p:sp>
            <p:sp>
              <p:nvSpPr>
                <p:cNvPr id="177" name="Line 43"/>
                <p:cNvSpPr>
                  <a:spLocks noChangeShapeType="1"/>
                </p:cNvSpPr>
                <p:nvPr/>
              </p:nvSpPr>
              <p:spPr bwMode="auto">
                <a:xfrm>
                  <a:off x="1371600" y="5010150"/>
                  <a:ext cx="152400" cy="0"/>
                </a:xfrm>
                <a:prstGeom prst="line">
                  <a:avLst/>
                </a:prstGeom>
                <a:grpFill/>
                <a:ln w="9525">
                  <a:solidFill>
                    <a:srgbClr val="0000B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 b="0" kern="0" baseline="0">
                    <a:solidFill>
                      <a:srgbClr val="000000"/>
                    </a:solidFill>
                    <a:latin typeface="Arial" pitchFamily="34" charset="0"/>
                    <a:ea typeface="+mn-ea"/>
                  </a:endParaRPr>
                </a:p>
              </p:txBody>
            </p:sp>
            <p:sp>
              <p:nvSpPr>
                <p:cNvPr id="178" name="Line 52"/>
                <p:cNvSpPr>
                  <a:spLocks noChangeShapeType="1"/>
                </p:cNvSpPr>
                <p:nvPr/>
              </p:nvSpPr>
              <p:spPr bwMode="auto">
                <a:xfrm>
                  <a:off x="1371600" y="5810250"/>
                  <a:ext cx="152400" cy="0"/>
                </a:xfrm>
                <a:prstGeom prst="line">
                  <a:avLst/>
                </a:prstGeom>
                <a:grpFill/>
                <a:ln w="9525">
                  <a:solidFill>
                    <a:srgbClr val="0000B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 b="0" kern="0" baseline="0">
                    <a:solidFill>
                      <a:srgbClr val="000000"/>
                    </a:solidFill>
                    <a:latin typeface="Arial" pitchFamily="34" charset="0"/>
                    <a:ea typeface="+mn-ea"/>
                  </a:endParaRPr>
                </a:p>
              </p:txBody>
            </p:sp>
            <p:sp>
              <p:nvSpPr>
                <p:cNvPr id="179" name="Line 53"/>
                <p:cNvSpPr>
                  <a:spLocks noChangeShapeType="1"/>
                </p:cNvSpPr>
                <p:nvPr/>
              </p:nvSpPr>
              <p:spPr bwMode="auto">
                <a:xfrm>
                  <a:off x="1371600" y="1031875"/>
                  <a:ext cx="152400" cy="0"/>
                </a:xfrm>
                <a:prstGeom prst="line">
                  <a:avLst/>
                </a:prstGeom>
                <a:grpFill/>
                <a:ln w="9525">
                  <a:solidFill>
                    <a:srgbClr val="0000B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 b="0" kern="0" baseline="0">
                    <a:solidFill>
                      <a:srgbClr val="000000"/>
                    </a:solidFill>
                    <a:latin typeface="Arial" pitchFamily="34" charset="0"/>
                    <a:ea typeface="+mn-ea"/>
                  </a:endParaRPr>
                </a:p>
              </p:txBody>
            </p:sp>
          </p:grpSp>
        </p:grpSp>
      </p:grpSp>
      <p:grpSp>
        <p:nvGrpSpPr>
          <p:cNvPr id="5" name="Group 179"/>
          <p:cNvGrpSpPr/>
          <p:nvPr/>
        </p:nvGrpSpPr>
        <p:grpSpPr>
          <a:xfrm>
            <a:off x="962025" y="1226757"/>
            <a:ext cx="5362575" cy="4788218"/>
            <a:chOff x="2105025" y="1079182"/>
            <a:chExt cx="5362575" cy="4788218"/>
          </a:xfrm>
          <a:noFill/>
        </p:grpSpPr>
        <p:pic>
          <p:nvPicPr>
            <p:cNvPr id="181" name="Picture 35"/>
            <p:cNvPicPr>
              <a:picLocks noChangeAspect="1" noChangeArrowheads="1"/>
            </p:cNvPicPr>
            <p:nvPr/>
          </p:nvPicPr>
          <p:blipFill>
            <a:blip r:embed="rId2" cstate="print"/>
            <a:srcRect l="18163" t="13196" r="14919" b="5772"/>
            <a:stretch>
              <a:fillRect/>
            </a:stretch>
          </p:blipFill>
          <p:spPr bwMode="auto">
            <a:xfrm>
              <a:off x="2298700" y="1569719"/>
              <a:ext cx="4512969" cy="4297681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182" name="Line 7"/>
            <p:cNvSpPr>
              <a:spLocks noChangeShapeType="1"/>
            </p:cNvSpPr>
            <p:nvPr/>
          </p:nvSpPr>
          <p:spPr bwMode="auto">
            <a:xfrm flipV="1">
              <a:off x="4720347" y="1737497"/>
              <a:ext cx="1647825" cy="1919287"/>
            </a:xfrm>
            <a:prstGeom prst="line">
              <a:avLst/>
            </a:prstGeom>
            <a:grpFill/>
            <a:ln w="12700">
              <a:solidFill>
                <a:srgbClr val="0000B9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baseline="0">
                <a:solidFill>
                  <a:sysClr val="windowText" lastClr="000000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83" name="Text Box 9"/>
            <p:cNvSpPr txBox="1">
              <a:spLocks noChangeArrowheads="1"/>
            </p:cNvSpPr>
            <p:nvPr/>
          </p:nvSpPr>
          <p:spPr bwMode="auto">
            <a:xfrm>
              <a:off x="5867400" y="1303019"/>
              <a:ext cx="1600200" cy="286232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0" kern="0" baseline="0" dirty="0" err="1">
                  <a:solidFill>
                    <a:srgbClr val="0000B9"/>
                  </a:solidFill>
                  <a:latin typeface="Arial" pitchFamily="34" charset="0"/>
                  <a:ea typeface="+mn-ea"/>
                </a:rPr>
                <a:t>Beampipe</a:t>
              </a:r>
              <a:r>
                <a:rPr lang="en-US" sz="1400" b="0" kern="0" baseline="0" dirty="0">
                  <a:solidFill>
                    <a:sysClr val="windowText" lastClr="000000"/>
                  </a:solidFill>
                  <a:latin typeface="Arial" pitchFamily="34" charset="0"/>
                  <a:ea typeface="+mn-ea"/>
                </a:rPr>
                <a:t> </a:t>
              </a:r>
            </a:p>
          </p:txBody>
        </p:sp>
        <p:sp>
          <p:nvSpPr>
            <p:cNvPr id="184" name="Line 10"/>
            <p:cNvSpPr>
              <a:spLocks noChangeShapeType="1"/>
            </p:cNvSpPr>
            <p:nvPr/>
          </p:nvSpPr>
          <p:spPr bwMode="auto">
            <a:xfrm flipH="1">
              <a:off x="4829175" y="1441132"/>
              <a:ext cx="142875" cy="381000"/>
            </a:xfrm>
            <a:prstGeom prst="line">
              <a:avLst/>
            </a:prstGeom>
            <a:grpFill/>
            <a:ln w="12700">
              <a:solidFill>
                <a:srgbClr val="0000B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baseline="0">
                <a:solidFill>
                  <a:sysClr val="windowText" lastClr="000000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85" name="Text Box 11"/>
            <p:cNvSpPr txBox="1">
              <a:spLocks noChangeArrowheads="1"/>
            </p:cNvSpPr>
            <p:nvPr/>
          </p:nvSpPr>
          <p:spPr bwMode="auto">
            <a:xfrm>
              <a:off x="4724400" y="1079182"/>
              <a:ext cx="609600" cy="307777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1400" b="0" kern="0" baseline="0" dirty="0">
                  <a:solidFill>
                    <a:srgbClr val="0000B9"/>
                  </a:solidFill>
                  <a:latin typeface="Arial" pitchFamily="34" charset="0"/>
                  <a:ea typeface="+mn-ea"/>
                </a:rPr>
                <a:t>SSD</a:t>
              </a:r>
            </a:p>
          </p:txBody>
        </p:sp>
        <p:sp>
          <p:nvSpPr>
            <p:cNvPr id="186" name="Line 13"/>
            <p:cNvSpPr>
              <a:spLocks noChangeShapeType="1"/>
            </p:cNvSpPr>
            <p:nvPr/>
          </p:nvSpPr>
          <p:spPr bwMode="auto">
            <a:xfrm flipH="1" flipV="1">
              <a:off x="3352799" y="1607818"/>
              <a:ext cx="609599" cy="1066799"/>
            </a:xfrm>
            <a:prstGeom prst="line">
              <a:avLst/>
            </a:prstGeom>
            <a:grpFill/>
            <a:ln w="12700">
              <a:solidFill>
                <a:srgbClr val="0000B9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baseline="0">
                <a:solidFill>
                  <a:sysClr val="windowText" lastClr="000000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87" name="Text Box 14"/>
            <p:cNvSpPr txBox="1">
              <a:spLocks noChangeArrowheads="1"/>
            </p:cNvSpPr>
            <p:nvPr/>
          </p:nvSpPr>
          <p:spPr bwMode="auto">
            <a:xfrm>
              <a:off x="3048000" y="1239519"/>
              <a:ext cx="685800" cy="307777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1400" b="0" kern="0" baseline="0" dirty="0">
                  <a:solidFill>
                    <a:srgbClr val="0000B9"/>
                  </a:solidFill>
                  <a:latin typeface="Arial" pitchFamily="34" charset="0"/>
                  <a:ea typeface="+mn-ea"/>
                </a:rPr>
                <a:t>IST</a:t>
              </a:r>
            </a:p>
          </p:txBody>
        </p:sp>
        <p:sp>
          <p:nvSpPr>
            <p:cNvPr id="188" name="Line 15"/>
            <p:cNvSpPr>
              <a:spLocks noChangeShapeType="1"/>
            </p:cNvSpPr>
            <p:nvPr/>
          </p:nvSpPr>
          <p:spPr bwMode="auto">
            <a:xfrm>
              <a:off x="2409825" y="2203132"/>
              <a:ext cx="1504950" cy="1328737"/>
            </a:xfrm>
            <a:prstGeom prst="line">
              <a:avLst/>
            </a:prstGeom>
            <a:grpFill/>
            <a:ln w="12700">
              <a:solidFill>
                <a:srgbClr val="0000B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baseline="0">
                <a:solidFill>
                  <a:sysClr val="windowText" lastClr="000000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89" name="Line 16"/>
            <p:cNvSpPr>
              <a:spLocks noChangeShapeType="1"/>
            </p:cNvSpPr>
            <p:nvPr/>
          </p:nvSpPr>
          <p:spPr bwMode="auto">
            <a:xfrm>
              <a:off x="2562225" y="2203132"/>
              <a:ext cx="1752600" cy="1376362"/>
            </a:xfrm>
            <a:prstGeom prst="line">
              <a:avLst/>
            </a:prstGeom>
            <a:grpFill/>
            <a:ln w="12700">
              <a:solidFill>
                <a:srgbClr val="0000B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baseline="0">
                <a:solidFill>
                  <a:sysClr val="windowText" lastClr="000000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90" name="Text Box 17"/>
            <p:cNvSpPr txBox="1">
              <a:spLocks noChangeArrowheads="1"/>
            </p:cNvSpPr>
            <p:nvPr/>
          </p:nvSpPr>
          <p:spPr bwMode="auto">
            <a:xfrm>
              <a:off x="2105025" y="1698307"/>
              <a:ext cx="914400" cy="476250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0" kern="0" baseline="0" dirty="0">
                  <a:solidFill>
                    <a:srgbClr val="0000B9"/>
                  </a:solidFill>
                  <a:latin typeface="Arial" pitchFamily="34" charset="0"/>
                  <a:ea typeface="+mn-ea"/>
                </a:rPr>
                <a:t>Pixel Detector</a:t>
              </a:r>
            </a:p>
          </p:txBody>
        </p:sp>
      </p:grpSp>
      <p:sp>
        <p:nvSpPr>
          <p:cNvPr id="60" name="Content Placeholder 59"/>
          <p:cNvSpPr>
            <a:spLocks noGrp="1"/>
          </p:cNvSpPr>
          <p:nvPr>
            <p:ph idx="1"/>
          </p:nvPr>
        </p:nvSpPr>
        <p:spPr>
          <a:xfrm>
            <a:off x="5668669" y="876299"/>
            <a:ext cx="3246731" cy="5205833"/>
          </a:xfrm>
        </p:spPr>
        <p:txBody>
          <a:bodyPr/>
          <a:lstStyle/>
          <a:p>
            <a:r>
              <a:rPr lang="en-US" sz="1800" b="1" dirty="0">
                <a:solidFill>
                  <a:srgbClr val="2D2DB9"/>
                </a:solidFill>
                <a:latin typeface="Arial" charset="0"/>
              </a:rPr>
              <a:t>The HFT puts 4 layers of Silicon around the </a:t>
            </a:r>
            <a:r>
              <a:rPr lang="en-US" sz="1800" b="1" dirty="0" smtClean="0">
                <a:solidFill>
                  <a:srgbClr val="2D2DB9"/>
                </a:solidFill>
                <a:latin typeface="Arial" charset="0"/>
              </a:rPr>
              <a:t>vertex</a:t>
            </a:r>
            <a:endParaRPr lang="en-US" sz="1800" b="1" dirty="0">
              <a:solidFill>
                <a:srgbClr val="2D2DB9"/>
              </a:solidFill>
              <a:latin typeface="Arial" charset="0"/>
            </a:endParaRPr>
          </a:p>
          <a:p>
            <a:r>
              <a:rPr lang="en-US" sz="1800" b="1" dirty="0">
                <a:solidFill>
                  <a:srgbClr val="2D2DB9"/>
                </a:solidFill>
                <a:latin typeface="Arial" charset="0"/>
              </a:rPr>
              <a:t>Provides ~20 </a:t>
            </a:r>
            <a:r>
              <a:rPr lang="en-US" sz="1800" b="1" dirty="0">
                <a:solidFill>
                  <a:srgbClr val="2D2DB9"/>
                </a:solidFill>
                <a:latin typeface="Arial" charset="0"/>
                <a:sym typeface="Symbol" charset="0"/>
              </a:rPr>
              <a:t>m space point resolution on </a:t>
            </a:r>
            <a:r>
              <a:rPr lang="en-US" sz="1800" b="1" dirty="0" smtClean="0">
                <a:solidFill>
                  <a:srgbClr val="2D2DB9"/>
                </a:solidFill>
                <a:latin typeface="Arial" charset="0"/>
                <a:sym typeface="Symbol" charset="0"/>
              </a:rPr>
              <a:t>tracks</a:t>
            </a:r>
            <a:endParaRPr lang="en-US" sz="1800" b="1" dirty="0" smtClean="0">
              <a:solidFill>
                <a:srgbClr val="800000"/>
              </a:solidFill>
              <a:latin typeface="Arial" charset="0"/>
              <a:sym typeface="Symbol" charset="0"/>
            </a:endParaRPr>
          </a:p>
          <a:p>
            <a:r>
              <a:rPr lang="en-US" sz="2000" b="1" dirty="0" smtClean="0">
                <a:solidFill>
                  <a:srgbClr val="800000"/>
                </a:solidFill>
                <a:latin typeface="Arial" charset="0"/>
                <a:sym typeface="Symbol" charset="0"/>
              </a:rPr>
              <a:t>Uniquely thin pixels</a:t>
            </a:r>
          </a:p>
          <a:p>
            <a:pPr lvl="1"/>
            <a:r>
              <a:rPr lang="en-US" sz="1600" b="1" dirty="0" smtClean="0">
                <a:solidFill>
                  <a:srgbClr val="800000"/>
                </a:solidFill>
                <a:latin typeface="Arial" charset="0"/>
                <a:sym typeface="Symbol" charset="0"/>
              </a:rPr>
              <a:t>&lt; 0.6% X</a:t>
            </a:r>
            <a:r>
              <a:rPr lang="en-US" sz="1600" b="1" baseline="-25000" dirty="0" smtClean="0">
                <a:solidFill>
                  <a:srgbClr val="800000"/>
                </a:solidFill>
                <a:latin typeface="Arial" charset="0"/>
                <a:sym typeface="Symbol" charset="0"/>
              </a:rPr>
              <a:t>0</a:t>
            </a:r>
            <a:r>
              <a:rPr lang="en-US" sz="1600" b="1" dirty="0" smtClean="0">
                <a:solidFill>
                  <a:srgbClr val="800000"/>
                </a:solidFill>
                <a:latin typeface="Arial" charset="0"/>
                <a:sym typeface="Symbol" charset="0"/>
              </a:rPr>
              <a:t>/layer, targeting 0.32% X</a:t>
            </a:r>
            <a:r>
              <a:rPr lang="en-US" sz="1600" b="1" baseline="-25000" dirty="0" smtClean="0">
                <a:solidFill>
                  <a:srgbClr val="800000"/>
                </a:solidFill>
                <a:latin typeface="Arial" charset="0"/>
                <a:sym typeface="Symbol" charset="0"/>
              </a:rPr>
              <a:t>0</a:t>
            </a:r>
            <a:endParaRPr lang="en-US" sz="1600" b="1" baseline="-25000" dirty="0">
              <a:solidFill>
                <a:srgbClr val="800000"/>
              </a:solidFill>
              <a:latin typeface="Arial" charset="0"/>
              <a:sym typeface="Symbol" charset="0"/>
            </a:endParaRPr>
          </a:p>
          <a:p>
            <a:pPr lvl="1"/>
            <a:r>
              <a:rPr lang="en-US" sz="1600" b="1" dirty="0">
                <a:solidFill>
                  <a:srgbClr val="800000"/>
                </a:solidFill>
                <a:latin typeface="Arial" charset="0"/>
                <a:sym typeface="Symbol" charset="0"/>
              </a:rPr>
              <a:t>T</a:t>
            </a:r>
            <a:r>
              <a:rPr lang="en-US" sz="1600" b="1" dirty="0" smtClean="0">
                <a:solidFill>
                  <a:srgbClr val="800000"/>
                </a:solidFill>
                <a:latin typeface="Arial" charset="0"/>
                <a:sym typeface="Symbol" charset="0"/>
              </a:rPr>
              <a:t>opological </a:t>
            </a:r>
            <a:r>
              <a:rPr lang="en-US" sz="1600" b="1" dirty="0">
                <a:solidFill>
                  <a:srgbClr val="800000"/>
                </a:solidFill>
                <a:latin typeface="Arial" charset="0"/>
                <a:sym typeface="Symbol" charset="0"/>
              </a:rPr>
              <a:t>reconstruction of open </a:t>
            </a:r>
            <a:r>
              <a:rPr lang="en-US" sz="1600" b="1" dirty="0" smtClean="0">
                <a:solidFill>
                  <a:srgbClr val="800000"/>
                </a:solidFill>
                <a:latin typeface="Arial" charset="0"/>
                <a:sym typeface="Symbol" charset="0"/>
              </a:rPr>
              <a:t>charm at low </a:t>
            </a:r>
            <a:r>
              <a:rPr lang="en-US" sz="1600" b="1" dirty="0" err="1" smtClean="0">
                <a:solidFill>
                  <a:srgbClr val="800000"/>
                </a:solidFill>
                <a:latin typeface="Arial" charset="0"/>
                <a:sym typeface="Symbol" charset="0"/>
              </a:rPr>
              <a:t>p</a:t>
            </a:r>
            <a:r>
              <a:rPr lang="en-US" sz="1600" b="1" baseline="-25000" dirty="0" err="1" smtClean="0">
                <a:solidFill>
                  <a:srgbClr val="800000"/>
                </a:solidFill>
                <a:latin typeface="Arial" charset="0"/>
                <a:sym typeface="Symbol" charset="0"/>
              </a:rPr>
              <a:t>T</a:t>
            </a:r>
            <a:endParaRPr lang="en-US" sz="1800" b="1" dirty="0" smtClean="0">
              <a:solidFill>
                <a:srgbClr val="2D2DB9"/>
              </a:solidFill>
              <a:latin typeface="Arial" charset="0"/>
              <a:sym typeface="Symbol" charset="0"/>
            </a:endParaRPr>
          </a:p>
          <a:p>
            <a:r>
              <a:rPr lang="en-US" sz="1800" b="1" dirty="0" smtClean="0">
                <a:solidFill>
                  <a:srgbClr val="2D2DB9"/>
                </a:solidFill>
                <a:latin typeface="Arial" charset="0"/>
                <a:sym typeface="Symbol" charset="0"/>
              </a:rPr>
              <a:t>DAQ1000-level rate capabilities </a:t>
            </a:r>
          </a:p>
          <a:p>
            <a:pPr lvl="1"/>
            <a:r>
              <a:rPr lang="en-US" sz="1400" b="1" dirty="0" smtClean="0">
                <a:solidFill>
                  <a:srgbClr val="2D2DB9"/>
                </a:solidFill>
                <a:latin typeface="Arial" charset="0"/>
                <a:sym typeface="Symbol" charset="0"/>
              </a:rPr>
              <a:t>(</a:t>
            </a:r>
            <a:r>
              <a:rPr lang="en-US" sz="1400" b="1" dirty="0">
                <a:solidFill>
                  <a:srgbClr val="2D2DB9"/>
                </a:solidFill>
                <a:latin typeface="Arial" charset="0"/>
                <a:sym typeface="Symbol" charset="0"/>
              </a:rPr>
              <a:t>~ 800 Hz – </a:t>
            </a:r>
            <a:r>
              <a:rPr lang="en-US" sz="1400" b="1" dirty="0" smtClean="0">
                <a:solidFill>
                  <a:srgbClr val="2D2DB9"/>
                </a:solidFill>
                <a:latin typeface="Arial" charset="0"/>
                <a:sym typeface="Symbol" charset="0"/>
              </a:rPr>
              <a:t>1KHz)</a:t>
            </a:r>
            <a:endParaRPr lang="en-US" sz="1800" b="1" dirty="0" smtClean="0">
              <a:solidFill>
                <a:srgbClr val="2D2DB9"/>
              </a:solidFill>
              <a:latin typeface="Arial" charset="0"/>
              <a:sym typeface="Symbol" charset="0"/>
            </a:endParaRPr>
          </a:p>
          <a:p>
            <a:r>
              <a:rPr lang="en-US" sz="1800" b="1" dirty="0">
                <a:solidFill>
                  <a:srgbClr val="2D2DB9"/>
                </a:solidFill>
                <a:latin typeface="Arial" charset="0"/>
                <a:sym typeface="Symbol" charset="0"/>
              </a:rPr>
              <a:t>Will be ready for the 2014 run</a:t>
            </a:r>
            <a:endParaRPr lang="en-US" sz="1800" b="1" dirty="0">
              <a:solidFill>
                <a:srgbClr val="2D2DB9"/>
              </a:solidFill>
              <a:latin typeface="Arial" charset="0"/>
            </a:endParaRPr>
          </a:p>
        </p:txBody>
      </p:sp>
      <p:sp>
        <p:nvSpPr>
          <p:cNvPr id="191" name="Date Placeholder 190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1600" b="1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600" b="1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 b="1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 b="1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 b="1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0" baseline="0" smtClean="0">
                <a:latin typeface="Times New Roman" charset="0"/>
                <a:ea typeface="SimSun" charset="0"/>
              </a:rPr>
              <a:t>06/21/2011</a:t>
            </a:r>
            <a:endParaRPr lang="en-US" altLang="zh-CN" sz="1400" b="0" baseline="0">
              <a:latin typeface="Times New Roman" charset="0"/>
              <a:ea typeface="SimSun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Dunlop RHIC/AGS User's Meeting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21094-2768-B049-9E11-BCF6C84605E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754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3338"/>
    </mc:Choice>
    <mc:Fallback>
      <p:transition xmlns:p14="http://schemas.microsoft.com/office/powerpoint/2010/main" spd="slow" advTm="73338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1600" b="1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600" b="1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 b="1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 b="1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 b="1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0" baseline="0" smtClean="0">
                <a:latin typeface="Times New Roman" charset="0"/>
                <a:ea typeface="SimSun" charset="0"/>
              </a:rPr>
              <a:t>06/21/2011</a:t>
            </a:r>
            <a:endParaRPr lang="en-US" altLang="zh-CN" sz="1400" b="0" baseline="0">
              <a:latin typeface="Times New Roman" charset="0"/>
              <a:ea typeface="SimSun" charset="0"/>
            </a:endParaRPr>
          </a:p>
        </p:txBody>
      </p:sp>
      <p:sp>
        <p:nvSpPr>
          <p:cNvPr id="24581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54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zh-CN" dirty="0" err="1" smtClean="0">
                <a:ea typeface="SimSun" charset="0"/>
                <a:cs typeface="SimSun" charset="0"/>
              </a:rPr>
              <a:t>Muon</a:t>
            </a:r>
            <a:r>
              <a:rPr lang="en-US" altLang="zh-CN" dirty="0" smtClean="0">
                <a:ea typeface="SimSun" charset="0"/>
                <a:cs typeface="SimSun" charset="0"/>
              </a:rPr>
              <a:t> </a:t>
            </a:r>
            <a:r>
              <a:rPr lang="en-US" altLang="zh-CN" dirty="0">
                <a:ea typeface="SimSun" charset="0"/>
                <a:cs typeface="SimSun" charset="0"/>
              </a:rPr>
              <a:t>Telescope Detector (MTD)</a:t>
            </a:r>
          </a:p>
        </p:txBody>
      </p:sp>
      <p:pic>
        <p:nvPicPr>
          <p:cNvPr id="24582" name="Picture 4" descr="hijing_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7" t="7167" r="7167" b="7167"/>
          <a:stretch>
            <a:fillRect/>
          </a:stretch>
        </p:blipFill>
        <p:spPr bwMode="auto">
          <a:xfrm>
            <a:off x="76200" y="914400"/>
            <a:ext cx="3094038" cy="309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7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870325"/>
            <a:ext cx="3352800" cy="2454275"/>
          </a:xfrm>
          <a:noFill/>
        </p:spPr>
      </p:pic>
      <p:pic>
        <p:nvPicPr>
          <p:cNvPr id="24584" name="Picture 9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52800" y="1066800"/>
            <a:ext cx="5410200" cy="2133600"/>
          </a:xfrm>
          <a:noFill/>
        </p:spPr>
      </p:pic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3657600" y="2925763"/>
            <a:ext cx="4648200" cy="3262431"/>
          </a:xfrm>
          <a:prstGeom prst="rect">
            <a:avLst/>
          </a:prstGeom>
          <a:solidFill>
            <a:schemeClr val="accent3"/>
          </a:solidFill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 marL="342900" indent="-342900" eaLnBrk="0" hangingPunct="0">
              <a:tabLst>
                <a:tab pos="51435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600" b="1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tabLst>
                <a:tab pos="51435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600" b="1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51435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600" b="1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51435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600" b="1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51435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600" b="1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1435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600" b="1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1435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600" b="1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1435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600" b="1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1435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600" b="1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2000" baseline="0" dirty="0" err="1">
                <a:ea typeface="SimSun" charset="0"/>
                <a:cs typeface="SimSun" charset="0"/>
              </a:rPr>
              <a:t>Muon</a:t>
            </a:r>
            <a:r>
              <a:rPr lang="en-US" altLang="zh-CN" sz="2000" baseline="0" dirty="0">
                <a:ea typeface="SimSun" charset="0"/>
                <a:cs typeface="SimSun" charset="0"/>
              </a:rPr>
              <a:t> </a:t>
            </a:r>
            <a:r>
              <a:rPr lang="en-US" altLang="zh-CN" sz="2000" baseline="0" dirty="0">
                <a:solidFill>
                  <a:srgbClr val="800000"/>
                </a:solidFill>
                <a:ea typeface="SimSun" charset="0"/>
                <a:cs typeface="SimSun" charset="0"/>
              </a:rPr>
              <a:t>Tagger</a:t>
            </a:r>
            <a:r>
              <a:rPr lang="en-US" altLang="zh-CN" sz="2000" baseline="0" dirty="0">
                <a:ea typeface="SimSun" charset="0"/>
                <a:cs typeface="SimSun" charset="0"/>
              </a:rPr>
              <a:t>: use the magnet steel as absorber, TPC for tracking</a:t>
            </a:r>
          </a:p>
          <a:p>
            <a:pPr lvl="1" eaLnBrk="1" hangingPunct="1"/>
            <a:r>
              <a:rPr lang="en-US" sz="1800" baseline="0" dirty="0"/>
              <a:t> </a:t>
            </a:r>
            <a:r>
              <a:rPr lang="en-US" altLang="zh-CN" sz="1800" baseline="0" dirty="0">
                <a:ea typeface="SimSun" charset="0"/>
                <a:cs typeface="SimSun" charset="0"/>
              </a:rPr>
              <a:t>Acceptance: 45% for |</a:t>
            </a:r>
            <a:r>
              <a:rPr lang="en-US" altLang="zh-CN" sz="1800" baseline="0" dirty="0">
                <a:ea typeface="SimSun" charset="0"/>
                <a:cs typeface="SimSun" charset="0"/>
                <a:sym typeface="Symbol" charset="0"/>
              </a:rPr>
              <a:t></a:t>
            </a:r>
            <a:r>
              <a:rPr lang="en-US" altLang="zh-CN" sz="1800" baseline="0" dirty="0">
                <a:ea typeface="SimSun" charset="0"/>
                <a:cs typeface="SimSun" charset="0"/>
              </a:rPr>
              <a:t>|&lt;</a:t>
            </a:r>
            <a:r>
              <a:rPr lang="en-US" altLang="zh-CN" sz="1800" baseline="0" dirty="0" smtClean="0">
                <a:ea typeface="SimSun" charset="0"/>
                <a:cs typeface="SimSun" charset="0"/>
              </a:rPr>
              <a:t>0.5</a:t>
            </a:r>
          </a:p>
          <a:p>
            <a:pPr lvl="1" eaLnBrk="1" hangingPunct="1"/>
            <a:endParaRPr lang="en-US" altLang="zh-CN" sz="1800" b="0" baseline="0" dirty="0">
              <a:ea typeface="SimSun" charset="0"/>
              <a:cs typeface="SimSun" charset="0"/>
            </a:endParaRPr>
          </a:p>
          <a:p>
            <a:pPr eaLnBrk="1" hangingPunct="1"/>
            <a:r>
              <a:rPr lang="en-US" altLang="zh-CN" baseline="0" dirty="0">
                <a:ea typeface="SimSun" charset="0"/>
                <a:cs typeface="SimSun" charset="0"/>
              </a:rPr>
              <a:t>118 modules, 1416 readout strips, 2832 readout</a:t>
            </a:r>
          </a:p>
          <a:p>
            <a:pPr eaLnBrk="1" hangingPunct="1"/>
            <a:r>
              <a:rPr lang="en-US" altLang="zh-CN" baseline="0" dirty="0">
                <a:ea typeface="SimSun" charset="0"/>
                <a:cs typeface="SimSun" charset="0"/>
              </a:rPr>
              <a:t>channels</a:t>
            </a:r>
          </a:p>
          <a:p>
            <a:pPr eaLnBrk="1" hangingPunct="1"/>
            <a:endParaRPr lang="en-US" altLang="zh-CN" baseline="0" dirty="0">
              <a:ea typeface="SimSun" charset="0"/>
              <a:cs typeface="SimSun" charset="0"/>
            </a:endParaRPr>
          </a:p>
          <a:p>
            <a:pPr eaLnBrk="1" hangingPunct="1"/>
            <a:r>
              <a:rPr lang="en-US" altLang="zh-CN" baseline="0" dirty="0">
                <a:ea typeface="SimSun" charset="0"/>
                <a:cs typeface="SimSun" charset="0"/>
              </a:rPr>
              <a:t>Long-MRPC detector technology, HPTDC</a:t>
            </a:r>
          </a:p>
          <a:p>
            <a:pPr eaLnBrk="1" hangingPunct="1"/>
            <a:r>
              <a:rPr lang="en-US" altLang="zh-CN" baseline="0" dirty="0">
                <a:ea typeface="SimSun" charset="0"/>
                <a:cs typeface="SimSun" charset="0"/>
              </a:rPr>
              <a:t>electronics (same as STAR-TOF</a:t>
            </a:r>
            <a:r>
              <a:rPr lang="en-US" altLang="zh-CN" baseline="0" dirty="0" smtClean="0">
                <a:ea typeface="SimSun" charset="0"/>
                <a:cs typeface="SimSun" charset="0"/>
              </a:rPr>
              <a:t>)</a:t>
            </a:r>
          </a:p>
          <a:p>
            <a:pPr eaLnBrk="1" hangingPunct="1"/>
            <a:endParaRPr lang="en-US" altLang="zh-CN" baseline="0" dirty="0">
              <a:ea typeface="SimSun" charset="0"/>
              <a:cs typeface="SimSun" charset="0"/>
            </a:endParaRPr>
          </a:p>
          <a:p>
            <a:pPr eaLnBrk="1" hangingPunct="1"/>
            <a:r>
              <a:rPr lang="en-US" altLang="zh-CN" sz="2000" baseline="0" dirty="0" smtClean="0">
                <a:ea typeface="SimSun" charset="0"/>
                <a:cs typeface="SimSun" charset="0"/>
              </a:rPr>
              <a:t>Unique capability to identify </a:t>
            </a:r>
            <a:r>
              <a:rPr lang="en-US" altLang="zh-CN" sz="2000" baseline="0" dirty="0" err="1" smtClean="0">
                <a:ea typeface="SimSun" charset="0"/>
                <a:cs typeface="SimSun" charset="0"/>
              </a:rPr>
              <a:t>muons</a:t>
            </a:r>
            <a:r>
              <a:rPr lang="en-US" altLang="zh-CN" sz="2000" baseline="0" dirty="0" smtClean="0">
                <a:ea typeface="SimSun" charset="0"/>
                <a:cs typeface="SimSun" charset="0"/>
              </a:rPr>
              <a:t> at mid-rapidity at RHIC</a:t>
            </a:r>
            <a:endParaRPr lang="en-US" altLang="zh-CN" sz="2000" baseline="0" dirty="0">
              <a:ea typeface="SimSun" charset="0"/>
              <a:cs typeface="SimSun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Dunlop RHIC/AGS User's Meeting</a:t>
            </a:r>
            <a:endParaRPr lang="en-US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EA0C6-9473-7343-8D17-B07EC69F164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489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406"/>
    </mc:Choice>
    <mc:Fallback>
      <p:transition xmlns:p14="http://schemas.microsoft.com/office/powerpoint/2010/main" spd="slow" advTm="80406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06/21/2011</a:t>
            </a:r>
            <a:endParaRPr lang="en-US" b="0" i="0"/>
          </a:p>
        </p:txBody>
      </p:sp>
      <p:sp>
        <p:nvSpPr>
          <p:cNvPr id="47107" name="Text Placeholder 1"/>
          <p:cNvSpPr>
            <a:spLocks noGrp="1"/>
          </p:cNvSpPr>
          <p:nvPr>
            <p:ph type="body" sz="half" idx="4294967295"/>
          </p:nvPr>
        </p:nvSpPr>
        <p:spPr>
          <a:xfrm>
            <a:off x="812800" y="4495800"/>
            <a:ext cx="6451600" cy="16510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dirty="0"/>
              <a:t>Does charm flow </a:t>
            </a:r>
            <a:r>
              <a:rPr lang="en-US" b="1" dirty="0" err="1">
                <a:solidFill>
                  <a:srgbClr val="FF0000"/>
                </a:solidFill>
              </a:rPr>
              <a:t>hydrodynamically</a:t>
            </a:r>
            <a:r>
              <a:rPr lang="en-US" dirty="0"/>
              <a:t>?</a:t>
            </a:r>
          </a:p>
          <a:p>
            <a:pPr lvl="1">
              <a:spcBef>
                <a:spcPct val="0"/>
              </a:spcBef>
            </a:pPr>
            <a:r>
              <a:rPr lang="en-US" dirty="0"/>
              <a:t>Low </a:t>
            </a:r>
            <a:r>
              <a:rPr lang="en-US" dirty="0" err="1"/>
              <a:t>p</a:t>
            </a:r>
            <a:r>
              <a:rPr lang="en-US" baseline="-25000" dirty="0" err="1"/>
              <a:t>T</a:t>
            </a:r>
            <a:r>
              <a:rPr lang="en-US" dirty="0"/>
              <a:t> is the hydro domain</a:t>
            </a:r>
          </a:p>
          <a:p>
            <a:pPr lvl="1">
              <a:spcBef>
                <a:spcPct val="0"/>
              </a:spcBef>
            </a:pPr>
            <a:endParaRPr lang="en-US" sz="400" dirty="0"/>
          </a:p>
          <a:p>
            <a:pPr>
              <a:spcBef>
                <a:spcPct val="0"/>
              </a:spcBef>
            </a:pPr>
            <a:r>
              <a:rPr lang="en-US" dirty="0"/>
              <a:t>Heavy Flavor Tracker: unique access to </a:t>
            </a:r>
            <a:r>
              <a:rPr lang="en-US" b="1" dirty="0">
                <a:solidFill>
                  <a:srgbClr val="FF0000"/>
                </a:solidFill>
              </a:rPr>
              <a:t>low-</a:t>
            </a:r>
            <a:r>
              <a:rPr lang="en-US" b="1" dirty="0" err="1">
                <a:solidFill>
                  <a:srgbClr val="FF0000"/>
                </a:solidFill>
              </a:rPr>
              <a:t>p</a:t>
            </a:r>
            <a:r>
              <a:rPr lang="en-US" b="1" baseline="-25000" dirty="0" err="1">
                <a:solidFill>
                  <a:srgbClr val="FF0000"/>
                </a:solidFill>
              </a:rPr>
              <a:t>T</a:t>
            </a:r>
            <a:r>
              <a:rPr lang="en-US" b="1" dirty="0">
                <a:solidFill>
                  <a:srgbClr val="FF0000"/>
                </a:solidFill>
              </a:rPr>
              <a:t> fully reconstructed charm</a:t>
            </a:r>
          </a:p>
        </p:txBody>
      </p:sp>
      <p:sp>
        <p:nvSpPr>
          <p:cNvPr id="47111" name="Title 7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Properties of sQGP: charm flow</a:t>
            </a:r>
          </a:p>
        </p:txBody>
      </p:sp>
      <p:pic>
        <p:nvPicPr>
          <p:cNvPr id="47112" name="Picture 1" descr="C:\Documents and Settings\Wei Xie\Desktop\fig1.gif"/>
          <p:cNvPicPr>
            <a:picLocks noChangeAspect="1" noChangeArrowheads="1"/>
          </p:cNvPicPr>
          <p:nvPr/>
        </p:nvPicPr>
        <p:blipFill>
          <a:blip r:embed="rId3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047750"/>
            <a:ext cx="4419600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28" name="Picture 5" descr="0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4" t="536" r="3577" b="6126"/>
          <a:stretch>
            <a:fillRect/>
          </a:stretch>
        </p:blipFill>
        <p:spPr bwMode="auto">
          <a:xfrm>
            <a:off x="228600" y="1371600"/>
            <a:ext cx="3810000" cy="271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A172AE9-401D-4E4C-9583-98600C7AE312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zh-CN" smtClean="0"/>
              <a:t>Dunlop RHIC/AGS User's Meeting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200267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7625"/>
    </mc:Choice>
    <mc:Fallback>
      <p:transition xmlns:p14="http://schemas.microsoft.com/office/powerpoint/2010/main" spd="slow" advTm="137625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1" name="Title 7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Charm diffusion:  low p</a:t>
            </a:r>
            <a:r>
              <a:rPr lang="en-US" baseline="-25000"/>
              <a:t>T</a:t>
            </a:r>
            <a:r>
              <a:rPr lang="en-US"/>
              <a:t> matters</a:t>
            </a:r>
          </a:p>
        </p:txBody>
      </p:sp>
      <p:pic>
        <p:nvPicPr>
          <p:cNvPr id="15053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92188"/>
            <a:ext cx="3751263" cy="287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0535" name="TextBox 12"/>
          <p:cNvSpPr txBox="1">
            <a:spLocks noChangeArrowheads="1"/>
          </p:cNvSpPr>
          <p:nvPr/>
        </p:nvSpPr>
        <p:spPr bwMode="auto">
          <a:xfrm>
            <a:off x="461963" y="831850"/>
            <a:ext cx="13874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/>
              <a:t>R. Fries, QM2011</a:t>
            </a:r>
          </a:p>
        </p:txBody>
      </p:sp>
      <p:pic>
        <p:nvPicPr>
          <p:cNvPr id="150536" name="Picture 10" descr="D0_RAA_Log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64" t="8481" b="11011"/>
          <a:stretch>
            <a:fillRect/>
          </a:stretch>
        </p:blipFill>
        <p:spPr bwMode="auto">
          <a:xfrm>
            <a:off x="3886200" y="914400"/>
            <a:ext cx="3024188" cy="308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0537" name="Picture 9" descr="D0 HFT R_CP"/>
          <p:cNvPicPr>
            <a:picLocks noChangeAspect="1" noChangeArrowheads="1"/>
          </p:cNvPicPr>
          <p:nvPr/>
        </p:nvPicPr>
        <p:blipFill>
          <a:blip r:embed="rId6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825" r="12222"/>
          <a:stretch>
            <a:fillRect/>
          </a:stretch>
        </p:blipFill>
        <p:spPr bwMode="auto">
          <a:xfrm>
            <a:off x="4724400" y="760413"/>
            <a:ext cx="4268788" cy="331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0538" name="Picture 10" descr="D0 significance"/>
          <p:cNvPicPr>
            <a:picLocks noChangeAspect="1" noChangeArrowheads="1"/>
          </p:cNvPicPr>
          <p:nvPr/>
        </p:nvPicPr>
        <p:blipFill>
          <a:blip r:embed="rId7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081" r="4236"/>
          <a:stretch>
            <a:fillRect/>
          </a:stretch>
        </p:blipFill>
        <p:spPr bwMode="auto">
          <a:xfrm>
            <a:off x="4876800" y="3517900"/>
            <a:ext cx="3810000" cy="269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0530" name="Text Placeholder 1"/>
          <p:cNvSpPr>
            <a:spLocks noGrp="1"/>
          </p:cNvSpPr>
          <p:nvPr>
            <p:ph type="body" sz="half" idx="4294967295"/>
          </p:nvPr>
        </p:nvSpPr>
        <p:spPr>
          <a:xfrm>
            <a:off x="152400" y="4114800"/>
            <a:ext cx="5029200" cy="2286000"/>
          </a:xfrm>
        </p:spPr>
        <p:txBody>
          <a:bodyPr/>
          <a:lstStyle/>
          <a:p>
            <a:r>
              <a:rPr lang="en-US" dirty="0"/>
              <a:t>Critical region for testing diffusion and hydrodynamic flow:  </a:t>
            </a:r>
            <a:r>
              <a:rPr lang="en-US" dirty="0" err="1"/>
              <a:t>p</a:t>
            </a:r>
            <a:r>
              <a:rPr lang="en-US" baseline="-25000" dirty="0" err="1"/>
              <a:t>T</a:t>
            </a:r>
            <a:r>
              <a:rPr lang="en-US" dirty="0"/>
              <a:t> ~ 1 – 3 </a:t>
            </a:r>
            <a:r>
              <a:rPr lang="en-US" dirty="0" err="1"/>
              <a:t>GeV</a:t>
            </a:r>
            <a:r>
              <a:rPr lang="en-US" dirty="0"/>
              <a:t>/c</a:t>
            </a:r>
          </a:p>
          <a:p>
            <a:r>
              <a:rPr lang="en-US" b="1" i="1" dirty="0"/>
              <a:t>STAR</a:t>
            </a:r>
            <a:r>
              <a:rPr lang="en-US" dirty="0"/>
              <a:t> is just starting the exploration of this region</a:t>
            </a:r>
          </a:p>
          <a:p>
            <a:r>
              <a:rPr lang="en-US" b="1" i="1" dirty="0"/>
              <a:t>STAR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HFT</a:t>
            </a:r>
            <a:r>
              <a:rPr lang="en-US" dirty="0"/>
              <a:t> is </a:t>
            </a:r>
            <a:r>
              <a:rPr lang="en-US" b="1" dirty="0">
                <a:solidFill>
                  <a:srgbClr val="FF0000"/>
                </a:solidFill>
              </a:rPr>
              <a:t>optimized</a:t>
            </a:r>
            <a:r>
              <a:rPr lang="en-US" dirty="0">
                <a:solidFill>
                  <a:srgbClr val="FF0000"/>
                </a:solidFill>
              </a:rPr>
              <a:t> for this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06/21/2011</a:t>
            </a:r>
            <a:endParaRPr lang="en-US" b="0" i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A172AE9-401D-4E4C-9583-98600C7AE312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zh-CN" smtClean="0"/>
              <a:t>Dunlop RHIC/AGS User's Meeting</a:t>
            </a:r>
            <a:endParaRPr lang="en-US" altLang="zh-CN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44907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4058"/>
    </mc:Choice>
    <mc:Fallback>
      <p:transition xmlns:p14="http://schemas.microsoft.com/office/powerpoint/2010/main" spd="slow" advTm="84058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0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7.4|27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3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8.1|31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1.2|5.8"/>
</p:tagLst>
</file>

<file path=ppt/theme/theme1.xml><?xml version="1.0" encoding="utf-8"?>
<a:theme xmlns:a="http://schemas.openxmlformats.org/drawingml/2006/main" name="Dunlop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Dunlop.thmx</Template>
  <TotalTime>17799</TotalTime>
  <Words>2276</Words>
  <Application>Microsoft Macintosh PowerPoint</Application>
  <PresentationFormat>On-screen Show (4:3)</PresentationFormat>
  <Paragraphs>448</Paragraphs>
  <Slides>38</Slides>
  <Notes>17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1" baseType="lpstr">
      <vt:lpstr>Dunlop</vt:lpstr>
      <vt:lpstr>Equation</vt:lpstr>
      <vt:lpstr>Microsoft Excel Chart</vt:lpstr>
      <vt:lpstr>The next half-decade of physics with STAR</vt:lpstr>
      <vt:lpstr>RHIC: Key Unanswered Questions</vt:lpstr>
      <vt:lpstr>STAR: A Correlation Machine</vt:lpstr>
      <vt:lpstr>How to answer these questions</vt:lpstr>
      <vt:lpstr>Hot QCD Matter</vt:lpstr>
      <vt:lpstr>Heavy Flavor Tracker (HFT)</vt:lpstr>
      <vt:lpstr>Muon Telescope Detector (MTD)</vt:lpstr>
      <vt:lpstr>Properties of sQGP: charm flow</vt:lpstr>
      <vt:lpstr>Charm diffusion:  low pT matters</vt:lpstr>
      <vt:lpstr>Low pT is unique to the STAR HFT </vt:lpstr>
      <vt:lpstr>More to charm than just D’s</vt:lpstr>
      <vt:lpstr>J/Psi Flow: MTD projection</vt:lpstr>
      <vt:lpstr>Properties of sQGP: Upsilon</vt:lpstr>
      <vt:lpstr>Upsilon: Complementary to LHC</vt:lpstr>
      <vt:lpstr>Properties of sQGP: dileptons</vt:lpstr>
      <vt:lpstr>Mechanism of partonic energy loss</vt:lpstr>
      <vt:lpstr>Jets: Proven Capabilities in p+p</vt:lpstr>
      <vt:lpstr> To date: Jets and γ-hadron in A+A</vt:lpstr>
      <vt:lpstr>Jet Capabilities in A+A</vt:lpstr>
      <vt:lpstr>Velocity dependence via Heavy Quarks</vt:lpstr>
      <vt:lpstr>Flexibility of RHIC: System Scans </vt:lpstr>
      <vt:lpstr>Novel symmetries:  local strong parity violation</vt:lpstr>
      <vt:lpstr>vn fluctuations: varying initial conditions</vt:lpstr>
      <vt:lpstr>Phases of QCD</vt:lpstr>
      <vt:lpstr>Where is the QCD critical point?</vt:lpstr>
      <vt:lpstr>Narrowing down the region of interest</vt:lpstr>
      <vt:lpstr>PowerPoint Presentation</vt:lpstr>
      <vt:lpstr>Forward GEM Tracker</vt:lpstr>
      <vt:lpstr>Quark Flavor Measurements: W± </vt:lpstr>
      <vt:lpstr>STAR ALL from 2006 to 2009</vt:lpstr>
      <vt:lpstr>Expected inclusive jet ALL precision</vt:lpstr>
      <vt:lpstr>Di-jet ALL(2009)</vt:lpstr>
      <vt:lpstr>Expected di-jet ALL sensitivity at 500 GeV</vt:lpstr>
      <vt:lpstr>Transverse: AN for direct photons</vt:lpstr>
      <vt:lpstr>Mid-rapidity Collins asymmetry in jets</vt:lpstr>
      <vt:lpstr>Summary: significant progress in next 5 years✓</vt:lpstr>
      <vt:lpstr>Backup</vt:lpstr>
      <vt:lpstr>STAR Experiment as of 2014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next decade of physics with STAR</dc:title>
  <dc:creator>dunlop</dc:creator>
  <cp:lastModifiedBy>dunlop</cp:lastModifiedBy>
  <cp:revision>88</cp:revision>
  <dcterms:created xsi:type="dcterms:W3CDTF">2010-10-07T16:13:45Z</dcterms:created>
  <dcterms:modified xsi:type="dcterms:W3CDTF">2011-06-21T14:28:40Z</dcterms:modified>
</cp:coreProperties>
</file>