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1" r:id="rId1"/>
    <p:sldMasterId id="2147483837" r:id="rId2"/>
  </p:sldMasterIdLst>
  <p:notesMasterIdLst>
    <p:notesMasterId r:id="rId24"/>
  </p:notesMasterIdLst>
  <p:sldIdLst>
    <p:sldId id="256" r:id="rId3"/>
    <p:sldId id="262" r:id="rId4"/>
    <p:sldId id="263" r:id="rId5"/>
    <p:sldId id="265" r:id="rId6"/>
    <p:sldId id="266" r:id="rId7"/>
    <p:sldId id="267" r:id="rId8"/>
    <p:sldId id="268" r:id="rId9"/>
    <p:sldId id="270" r:id="rId10"/>
    <p:sldId id="271" r:id="rId11"/>
    <p:sldId id="280" r:id="rId12"/>
    <p:sldId id="275" r:id="rId13"/>
    <p:sldId id="264" r:id="rId14"/>
    <p:sldId id="272" r:id="rId15"/>
    <p:sldId id="273" r:id="rId16"/>
    <p:sldId id="283" r:id="rId17"/>
    <p:sldId id="277" r:id="rId18"/>
    <p:sldId id="278" r:id="rId19"/>
    <p:sldId id="259" r:id="rId20"/>
    <p:sldId id="279" r:id="rId21"/>
    <p:sldId id="26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  <a:srgbClr val="0000CC"/>
    <a:srgbClr val="FF6600"/>
    <a:srgbClr val="009900"/>
    <a:srgbClr val="00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8" autoAdjust="0"/>
    <p:restoredTop sz="86412" autoAdjust="0"/>
  </p:normalViewPr>
  <p:slideViewPr>
    <p:cSldViewPr snapToGrid="0">
      <p:cViewPr varScale="1">
        <p:scale>
          <a:sx n="94" d="100"/>
          <a:sy n="94" d="100"/>
        </p:scale>
        <p:origin x="52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87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0ECA3-100D-446E-BE58-086192235CC6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48F6F-0A64-4B75-8EE9-11549314E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1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8F6F-0A64-4B75-8EE9-11549314EE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27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8F6F-0A64-4B75-8EE9-11549314EE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5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8F6F-0A64-4B75-8EE9-11549314EE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05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8F6F-0A64-4B75-8EE9-11549314EE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7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98963" y="9555163"/>
            <a:ext cx="337185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4025"/>
            <a:fld id="{408F99C7-AB4B-4AC4-95A2-30C7D2BC6693}" type="slidenum">
              <a:rPr lang="en-US" smtClean="0"/>
              <a:pPr defTabSz="454025"/>
              <a:t>13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44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98963" y="9555163"/>
            <a:ext cx="337185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4025"/>
            <a:fld id="{408F99C7-AB4B-4AC4-95A2-30C7D2BC6693}" type="slidenum">
              <a:rPr lang="en-US" smtClean="0"/>
              <a:pPr defTabSz="454025"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39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98963" y="9555163"/>
            <a:ext cx="337185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4025"/>
            <a:fld id="{408F99C7-AB4B-4AC4-95A2-30C7D2BC6693}" type="slidenum">
              <a:rPr lang="en-US" smtClean="0"/>
              <a:pPr defTabSz="454025"/>
              <a:t>15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46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8F6F-0A64-4B75-8EE9-11549314EE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51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8F6F-0A64-4B75-8EE9-11549314EE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7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8F6F-0A64-4B75-8EE9-11549314EE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59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8F6F-0A64-4B75-8EE9-11549314EE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8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4025"/>
            <a:fld id="{CC6E1E75-9E13-449E-84C6-CA41CFA042A2}" type="slidenum">
              <a:rPr lang="en-US" smtClean="0"/>
              <a:pPr defTabSz="454025"/>
              <a:t>2</a:t>
            </a:fld>
            <a:endParaRPr lang="en-US" smtClean="0"/>
          </a:p>
        </p:txBody>
      </p:sp>
      <p:sp>
        <p:nvSpPr>
          <p:cNvPr id="38915" name="Rectangle 1031"/>
          <p:cNvSpPr txBox="1">
            <a:spLocks noGrp="1" noChangeArrowheads="1"/>
          </p:cNvSpPr>
          <p:nvPr/>
        </p:nvSpPr>
        <p:spPr bwMode="auto">
          <a:xfrm>
            <a:off x="4440238" y="9537700"/>
            <a:ext cx="33321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88" tIns="50893" rIns="101788" bIns="50893" anchor="b"/>
          <a:lstStyle/>
          <a:p>
            <a:pPr algn="r"/>
            <a:fld id="{29C61ECA-5D12-49F0-88A3-E3A4347C8B78}" type="slidenum">
              <a:rPr lang="en-US" sz="1300" b="1">
                <a:solidFill>
                  <a:srgbClr val="000066"/>
                </a:solidFill>
                <a:latin typeface="Times New Roman" pitchFamily="18" charset="0"/>
              </a:rPr>
              <a:pPr algn="r"/>
              <a:t>2</a:t>
            </a:fld>
            <a:endParaRPr lang="en-US" sz="13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8684" tIns="49342" rIns="98684" bIns="49342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74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8F6F-0A64-4B75-8EE9-11549314EE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32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8F6F-0A64-4B75-8EE9-11549314EE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8F6F-0A64-4B75-8EE9-11549314EE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3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8F6F-0A64-4B75-8EE9-11549314EE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217781-6DD2-43B3-8623-B5AF46B6991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1987" name="Rectangle 1031"/>
          <p:cNvSpPr txBox="1">
            <a:spLocks noGrp="1" noChangeArrowheads="1"/>
          </p:cNvSpPr>
          <p:nvPr/>
        </p:nvSpPr>
        <p:spPr bwMode="auto">
          <a:xfrm>
            <a:off x="4440238" y="9537700"/>
            <a:ext cx="33321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88" tIns="50893" rIns="101788" bIns="50893" anchor="b"/>
          <a:lstStyle/>
          <a:p>
            <a:pPr algn="r"/>
            <a:fld id="{0C01F051-0C20-4BF4-B512-B92510BAFDD9}" type="slidenum">
              <a:rPr lang="en-US" sz="1300" b="1">
                <a:solidFill>
                  <a:srgbClr val="000066"/>
                </a:solidFill>
                <a:latin typeface="Times New Roman" pitchFamily="18" charset="0"/>
              </a:rPr>
              <a:pPr algn="r"/>
              <a:t>5</a:t>
            </a:fld>
            <a:endParaRPr lang="en-US" sz="13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8684" tIns="49342" rIns="98684" bIns="49342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5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8F6F-0A64-4B75-8EE9-11549314EE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4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8F6F-0A64-4B75-8EE9-11549314EE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20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98963" y="9555163"/>
            <a:ext cx="337185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4025"/>
            <a:fld id="{408F99C7-AB4B-4AC4-95A2-30C7D2BC6693}" type="slidenum">
              <a:rPr lang="en-US" smtClean="0"/>
              <a:pPr defTabSz="454025"/>
              <a:t>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Kin Yip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69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48F6F-0A64-4B75-8EE9-11549314EE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4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437139"/>
            <a:ext cx="2057400" cy="365125"/>
          </a:xfrm>
        </p:spPr>
        <p:txBody>
          <a:bodyPr/>
          <a:lstStyle>
            <a:lvl1pPr>
              <a:defRPr b="1">
                <a:solidFill>
                  <a:srgbClr val="CC0000"/>
                </a:solidFill>
                <a:latin typeface="Time New Roman"/>
              </a:defRPr>
            </a:lvl1pPr>
          </a:lstStyle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CC0000"/>
                </a:solidFill>
                <a:latin typeface="Time New Roman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9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6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70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3" y="-228599"/>
            <a:ext cx="8915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5280" y="6401493"/>
            <a:ext cx="2666880" cy="456527"/>
          </a:xfrm>
        </p:spPr>
        <p:txBody>
          <a:bodyPr/>
          <a:lstStyle>
            <a:lvl1pPr>
              <a:defRPr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801" y="6401493"/>
            <a:ext cx="2894400" cy="456527"/>
          </a:xfrm>
        </p:spPr>
        <p:txBody>
          <a:bodyPr/>
          <a:lstStyle>
            <a:lvl1pPr defTabSz="376135">
              <a:defRPr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77252" y="6402000"/>
            <a:ext cx="1903680" cy="456528"/>
          </a:xfrm>
        </p:spPr>
        <p:txBody>
          <a:bodyPr/>
          <a:lstStyle>
            <a:lvl1pPr>
              <a:defRPr sz="1081" smtClean="0">
                <a:solidFill>
                  <a:srgbClr val="FF6600"/>
                </a:solidFill>
              </a:defRPr>
            </a:lvl1pPr>
          </a:lstStyle>
          <a:p>
            <a:pPr>
              <a:defRPr/>
            </a:pPr>
            <a:fld id="{366E6B16-41EB-4A0B-936E-B80F8DE8C1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94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00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93" y="6446783"/>
            <a:ext cx="2057400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May 30,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9546" y="6432479"/>
            <a:ext cx="2057400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8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7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99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4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6426" y="6488619"/>
            <a:ext cx="2057400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May 30,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0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May 30,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68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93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57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0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68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3" y="-228599"/>
            <a:ext cx="8915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5280" y="6401493"/>
            <a:ext cx="2666880" cy="456527"/>
          </a:xfrm>
        </p:spPr>
        <p:txBody>
          <a:bodyPr/>
          <a:lstStyle>
            <a:lvl1pPr>
              <a:defRPr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801" y="6401493"/>
            <a:ext cx="2894400" cy="456527"/>
          </a:xfrm>
        </p:spPr>
        <p:txBody>
          <a:bodyPr/>
          <a:lstStyle>
            <a:lvl1pPr defTabSz="376135">
              <a:defRPr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77252" y="6402000"/>
            <a:ext cx="1903680" cy="456528"/>
          </a:xfrm>
        </p:spPr>
        <p:txBody>
          <a:bodyPr/>
          <a:lstStyle>
            <a:lvl1pPr>
              <a:defRPr sz="1081" smtClean="0">
                <a:solidFill>
                  <a:srgbClr val="FF6600"/>
                </a:solidFill>
              </a:defRPr>
            </a:lvl1pPr>
          </a:lstStyle>
          <a:p>
            <a:pPr>
              <a:defRPr/>
            </a:pPr>
            <a:fld id="{366E6B16-41EB-4A0B-936E-B80F8DE8C1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0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2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2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3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3461"/>
            <a:ext cx="2057400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May 30,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CC0000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5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8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3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72" y="64597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May 30,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1461" y="64597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CC0000"/>
                </a:solidFill>
                <a:latin typeface="Time New Roman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0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0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7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569" y="285762"/>
            <a:ext cx="8382000" cy="577099"/>
          </a:xfrm>
        </p:spPr>
        <p:txBody>
          <a:bodyPr>
            <a:normAutofit/>
          </a:bodyPr>
          <a:lstStyle/>
          <a:p>
            <a:r>
              <a:rPr lang="en-US" sz="275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Exclusive Production at the STAR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74976" y="1159203"/>
                <a:ext cx="8184830" cy="5249811"/>
              </a:xfrm>
            </p:spPr>
            <p:txBody>
              <a:bodyPr>
                <a:normAutofit fontScale="92500" lnSpcReduction="20000"/>
              </a:bodyPr>
              <a:lstStyle/>
              <a:p>
                <a:pPr marL="168789" indent="-168789" algn="just">
                  <a:lnSpc>
                    <a:spcPct val="85000"/>
                  </a:lnSpc>
                  <a:buBlip>
                    <a:blip r:embed="rId4"/>
                  </a:buBlip>
                </a:pPr>
                <a:r>
                  <a:rPr lang="fr-FR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292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Physics</a:t>
                </a:r>
                <a:r>
                  <a:rPr lang="fr-FR" sz="2292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motivation: Central Exclusive Production in Double </a:t>
                </a:r>
                <a:r>
                  <a:rPr lang="en-US" sz="2292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Pomeron</a:t>
                </a:r>
                <a:r>
                  <a:rPr lang="en-US" sz="2292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Exchange process </a:t>
                </a:r>
              </a:p>
              <a:p>
                <a:pPr marL="168789" indent="-168789" algn="just">
                  <a:lnSpc>
                    <a:spcPct val="85000"/>
                  </a:lnSpc>
                  <a:buBlip>
                    <a:blip r:embed="rId4"/>
                  </a:buBlip>
                </a:pPr>
                <a:r>
                  <a:rPr lang="en-US" sz="2292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Experimental setup: RHIC complex, STAR detector, Roman Pots</a:t>
                </a:r>
                <a:endParaRPr lang="fr-FR" sz="2292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8789" indent="-168789" algn="just">
                  <a:lnSpc>
                    <a:spcPct val="85000"/>
                  </a:lnSpc>
                  <a:buBlip>
                    <a:blip r:embed="rId4"/>
                  </a:buBlip>
                </a:pPr>
                <a:r>
                  <a:rPr lang="fr-FR" sz="2292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92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sample</a:t>
                </a:r>
              </a:p>
              <a:p>
                <a:pPr marL="168789" indent="-168789" algn="just">
                  <a:lnSpc>
                    <a:spcPct val="85000"/>
                  </a:lnSpc>
                  <a:buBlip>
                    <a:blip r:embed="rId4"/>
                  </a:buBlip>
                </a:pPr>
                <a:r>
                  <a:rPr lang="en-US" sz="2292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Preliminary </a:t>
                </a:r>
                <a:r>
                  <a:rPr lang="en-US" sz="2292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 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Run 2015 </a:t>
                </a:r>
                <a:r>
                  <a:rPr lang="en-US" sz="20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rad>
                  </m:oMath>
                </a14:m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200 GeV </a:t>
                </a:r>
                <a:r>
                  <a:rPr lang="en-US" sz="2292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92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indent="-168789" algn="just">
                  <a:lnSpc>
                    <a:spcPct val="85000"/>
                  </a:lnSpc>
                  <a:buBlip>
                    <a:blip r:embed="rId5"/>
                  </a:buBlip>
                </a:pPr>
                <a:r>
                  <a:rPr lang="en-US" sz="1925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16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spectrum of exclusive π</a:t>
                </a:r>
                <a:r>
                  <a:rPr lang="en-US" sz="2016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016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016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2016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16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</a:t>
                </a:r>
                <a:endParaRPr lang="en-US" sz="2016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indent="-168789" algn="just">
                  <a:lnSpc>
                    <a:spcPct val="85000"/>
                  </a:lnSpc>
                  <a:buBlip>
                    <a:blip r:embed="rId5"/>
                  </a:buBlip>
                </a:pPr>
                <a:r>
                  <a:rPr lang="en-US" sz="2016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Mass spectrum of exclusive K</a:t>
                </a:r>
                <a:r>
                  <a:rPr lang="en-US" sz="2016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016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16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2016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16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</a:t>
                </a:r>
                <a:endParaRPr lang="en-US" sz="2016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8789" indent="-168789" algn="just">
                  <a:lnSpc>
                    <a:spcPct val="85000"/>
                  </a:lnSpc>
                  <a:buBlip>
                    <a:blip r:embed="rId4"/>
                  </a:buBlip>
                </a:pPr>
                <a:r>
                  <a:rPr lang="en-US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92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 and outlook</a:t>
                </a:r>
              </a:p>
              <a:p>
                <a:endParaRPr lang="en-US" b="1" i="1" dirty="0" smtClean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b="1" i="1" smtClean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b="1" i="1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 </a:t>
                </a:r>
                <a:r>
                  <a:rPr lang="en-US" b="1" i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Yip </a:t>
                </a:r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STAR Collaboration</a:t>
                </a:r>
              </a:p>
              <a:p>
                <a:endParaRPr lang="en-US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742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742" b="1" i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rd</a:t>
                </a:r>
                <a:r>
                  <a:rPr lang="en-US" sz="1742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Elba Workshop on Forward Physics</a:t>
                </a:r>
                <a:endParaRPr lang="it-IT" sz="1742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it-IT" sz="1742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                       La Biodola, Isola d'Elba, Italy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74976" y="1159203"/>
                <a:ext cx="8184830" cy="5249811"/>
              </a:xfrm>
              <a:blipFill rotWithShape="0">
                <a:blip r:embed="rId6"/>
                <a:stretch>
                  <a:fillRect t="-2439" r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38691" y="6305852"/>
            <a:ext cx="2057400" cy="365125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May 30,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6600"/>
                </a:solidFill>
              </a:rPr>
              <a:pPr/>
              <a:t>1</a:t>
            </a:fld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22" descr="BNLlogo_standard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5368" y="4468937"/>
            <a:ext cx="2046023" cy="80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435850" y="4553155"/>
            <a:ext cx="3095228" cy="5602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820" tIns="41910" rIns="83820" bIns="41910" numCol="1" anchor="t" anchorCtr="0" compatLnSpc="1">
            <a:prstTxWarp prst="textNoShape">
              <a:avLst/>
            </a:prstTxWarp>
          </a:bodyPr>
          <a:lstStyle/>
          <a:p>
            <a:endParaRPr lang="en-US" sz="1650"/>
          </a:p>
        </p:txBody>
      </p:sp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98" y="3685247"/>
            <a:ext cx="2652019" cy="699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76" y="4579572"/>
            <a:ext cx="3094778" cy="5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663290"/>
            <a:ext cx="8382000" cy="5491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353" y="184782"/>
            <a:ext cx="7770956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I preliminary results in CEP</a:t>
            </a:r>
            <a:endParaRPr lang="en-US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3982" y="6109613"/>
            <a:ext cx="615219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5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</a:t>
            </a:r>
            <a:r>
              <a:rPr lang="en-US" sz="16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found in Int. J. Mod. Phys. A29 (2014) no. 28, 1446010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30, 2016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chemeClr val="accent2"/>
                </a:solidFill>
              </a:rPr>
              <a:pPr/>
              <a:t>10</a:t>
            </a:fld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573534" y="3217990"/>
            <a:ext cx="17668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[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/GeV]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6472" y="5154080"/>
            <a:ext cx="925158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(GeV)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8605" y="5174327"/>
            <a:ext cx="462429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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8140" y="5164801"/>
            <a:ext cx="767529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 (rad)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523411" y="2952785"/>
            <a:ext cx="12009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/d [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036622" y="3241481"/>
            <a:ext cx="18357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/d()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/rad]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21" y="1273303"/>
            <a:ext cx="7706181" cy="376225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91759" y="254880"/>
            <a:ext cx="8382000" cy="50688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7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Implementation at RHIC </a:t>
            </a:r>
            <a:r>
              <a:rPr lang="en-US" sz="27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 </a:t>
            </a:r>
            <a:r>
              <a:rPr lang="en-US" sz="27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 &amp; beyond (Phase II</a:t>
            </a:r>
            <a:r>
              <a:rPr lang="en-US" sz="275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7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2" y="6379815"/>
            <a:ext cx="2666880" cy="45652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</a:rPr>
              <a:t>May 30, 2016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E6B16-41EB-4A0B-936E-B80F8DE8C131}" type="slidenum">
              <a:rPr lang="en-US" smtClean="0">
                <a:solidFill>
                  <a:schemeClr val="accent2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639" y="5189423"/>
            <a:ext cx="8185979" cy="119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2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configuration, CEP program is able to acquire large data samples without special conditions (</a:t>
            </a:r>
            <a:r>
              <a:rPr lang="en-US" sz="2292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292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roman-pot detector can take data along with other STAR detectors).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452428" y="1220175"/>
            <a:ext cx="537067" cy="45722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20245" y="934747"/>
            <a:ext cx="3298824" cy="35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DX – D0 chambers in RHIC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85393" y="1203665"/>
            <a:ext cx="463607" cy="47373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65352" y="2864549"/>
            <a:ext cx="10951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</a:t>
            </a:r>
            <a:r>
              <a:rPr lang="en-US" sz="15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*</a:t>
            </a:r>
            <a:r>
              <a:rPr lang="en-US" sz="1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1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~ 0.85 m</a:t>
            </a:r>
            <a:endParaRPr lang="en-US" sz="15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201701"/>
            <a:ext cx="8382000" cy="2439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2" y="841209"/>
            <a:ext cx="8382000" cy="2410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6349" y="152592"/>
            <a:ext cx="6685475" cy="505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 Pot Operation in the 2015 RHIC run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1872" y="5795273"/>
            <a:ext cx="7436930" cy="47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8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Routine operation of Roman Pots at ≈ </a:t>
            </a:r>
            <a:r>
              <a:rPr lang="en-US" sz="2384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8σ</a:t>
            </a:r>
            <a:r>
              <a:rPr lang="en-US" sz="2384" b="1" baseline="-25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38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beam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6600"/>
                </a:solidFill>
              </a:rPr>
              <a:pPr/>
              <a:t>12</a:t>
            </a:fld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166652" y="64254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rgbClr val="FF6600"/>
                </a:solidFill>
                <a:latin typeface="Time New Roman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30, 2016</a:t>
            </a:r>
          </a:p>
        </p:txBody>
      </p:sp>
    </p:spTree>
    <p:extLst>
      <p:ext uri="{BB962C8B-B14F-4D97-AF65-F5344CB8AC3E}">
        <p14:creationId xmlns:p14="http://schemas.microsoft.com/office/powerpoint/2010/main" val="5790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49134" y="1222496"/>
            <a:ext cx="8235647" cy="5188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Collected 6×10</a:t>
            </a:r>
            <a:r>
              <a:rPr lang="en-US" sz="2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 triggers in polarized proton-proton collisions  with transverse and longitudinal proton polarizations</a:t>
            </a:r>
          </a:p>
          <a:p>
            <a:pPr algn="just">
              <a:buBlip>
                <a:blip r:embed="rId3"/>
              </a:buBlip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Integrated luminosity: ≈ 18 pb</a:t>
            </a:r>
            <a:r>
              <a:rPr lang="en-US" sz="2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</a:p>
          <a:p>
            <a:pPr algn="just">
              <a:buBlip>
                <a:blip r:embed="rId3"/>
              </a:buBlip>
            </a:pP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conditions for CEP events:</a:t>
            </a:r>
            <a:endParaRPr lang="en-US" sz="165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168789" algn="just">
              <a:buBlip>
                <a:blip r:embed="rId4"/>
              </a:buBlip>
            </a:pPr>
            <a:r>
              <a:rPr lang="en-US" sz="192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2 hits in Time-of-Flight detector (to ensure presence of charged tracks in TPC)</a:t>
            </a:r>
          </a:p>
          <a:p>
            <a:pPr lvl="1" indent="-168789" algn="just">
              <a:buBlip>
                <a:blip r:embed="rId4"/>
              </a:buBlip>
            </a:pP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Signal in trigger counters in at least 1 Roman Pot at both STAR sides (detecting diffractive protons)</a:t>
            </a:r>
          </a:p>
          <a:p>
            <a:pPr lvl="1" indent="-168789" algn="just">
              <a:buBlip>
                <a:blip r:embed="rId4"/>
              </a:buBlip>
            </a:pP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Veto on signal in small tiles of Beam </a:t>
            </a:r>
            <a:r>
              <a:rPr lang="en-US" sz="2016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Counters covering </a:t>
            </a:r>
            <a:b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 &lt; |η| &lt; 5.0 (rapidity gap)</a:t>
            </a:r>
          </a:p>
          <a:p>
            <a:pPr algn="just"/>
            <a:endParaRPr lang="en-US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preliminary results presented here are obtained with 2.5% of whole collected data sample using fast offline processing.</a:t>
            </a:r>
          </a:p>
          <a:p>
            <a:pPr algn="just">
              <a:buBlip>
                <a:blip r:embed="rId3"/>
              </a:buBlip>
            </a:pP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Full offline reconstruction for proton-proton collisions has been done and analyses are ongoing.</a:t>
            </a:r>
            <a:endParaRPr lang="en-US" sz="2016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27654" name="Rectangle 16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27655" name="Rectangle 19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27656" name="Rectangle 22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566182" y="2261452"/>
            <a:ext cx="6969600" cy="4493280"/>
          </a:xfrm>
          <a:prstGeom prst="rect">
            <a:avLst/>
          </a:prstGeom>
        </p:spPr>
        <p:txBody>
          <a:bodyPr lIns="83765" tIns="41883" rIns="83765" bIns="41883">
            <a:normAutofit/>
          </a:bodyPr>
          <a:lstStyle/>
          <a:p>
            <a:pPr marL="314136" indent="-314136" defTabSz="837692">
              <a:spcBef>
                <a:spcPct val="20000"/>
              </a:spcBef>
              <a:defRPr/>
            </a:pPr>
            <a:r>
              <a:rPr lang="en-US" sz="2912" dirty="0">
                <a:latin typeface="Times New Roman" pitchFamily="18" charset="0"/>
              </a:rPr>
              <a:t> </a:t>
            </a:r>
            <a:endParaRPr lang="ru-RU" sz="2912" dirty="0">
              <a:latin typeface="Times New Roman" pitchFamily="18" charset="0"/>
            </a:endParaRPr>
          </a:p>
        </p:txBody>
      </p:sp>
      <p:sp>
        <p:nvSpPr>
          <p:cNvPr id="27660" name="Rectangle 6"/>
          <p:cNvSpPr>
            <a:spLocks noChangeArrowheads="1"/>
          </p:cNvSpPr>
          <p:nvPr/>
        </p:nvSpPr>
        <p:spPr bwMode="auto">
          <a:xfrm>
            <a:off x="381003" y="-417689"/>
            <a:ext cx="1918024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708" tIns="759765" rIns="949708" bIns="759765" anchor="ctr">
            <a:spAutoFit/>
          </a:bodyPr>
          <a:lstStyle/>
          <a:p>
            <a:endParaRPr lang="en-US" sz="1497"/>
          </a:p>
        </p:txBody>
      </p: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4034" y="310199"/>
            <a:ext cx="8136277" cy="66834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02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sample (Roman-pot detectors) in Run 2015</a:t>
            </a:r>
            <a:endParaRPr lang="en-US" sz="25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30, 2016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chemeClr val="accent2"/>
                </a:solidFill>
              </a:rPr>
              <a:pPr/>
              <a:t>13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66" y="833931"/>
            <a:ext cx="3947852" cy="392112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73207" y="4720799"/>
            <a:ext cx="8235647" cy="183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4"/>
              </a:buBlip>
            </a:pPr>
            <a:r>
              <a:rPr lang="en-US" sz="201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92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good performance of the Silicon detectors</a:t>
            </a:r>
          </a:p>
          <a:p>
            <a:pPr lvl="1" indent="-168789" algn="just">
              <a:buBlip>
                <a:blip r:embed="rId5"/>
              </a:buBlip>
            </a:pPr>
            <a:r>
              <a:rPr lang="en-US" sz="2292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8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noise</a:t>
            </a:r>
          </a:p>
          <a:p>
            <a:pPr lvl="1" indent="-168789" algn="just">
              <a:buBlip>
                <a:blip r:embed="rId5"/>
              </a:buBlip>
            </a:pPr>
            <a:r>
              <a:rPr lang="en-US" sz="2108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(&gt;20) signal to  noise ratio </a:t>
            </a:r>
          </a:p>
          <a:p>
            <a:pPr lvl="1" indent="-168789" algn="just">
              <a:buBlip>
                <a:blip r:embed="rId5"/>
              </a:buBlip>
            </a:pPr>
            <a:r>
              <a:rPr lang="en-US" sz="2108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single plane efficiency </a:t>
            </a:r>
          </a:p>
          <a:p>
            <a:pPr lvl="1" indent="-168789" algn="just">
              <a:buBlip>
                <a:blip r:embed="rId5"/>
              </a:buBlip>
            </a:pPr>
            <a:r>
              <a:rPr lang="en-US" sz="2108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proton </a:t>
            </a:r>
            <a:r>
              <a:rPr lang="en-US" sz="2108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 reconstruction </a:t>
            </a:r>
            <a:r>
              <a:rPr lang="en-US" sz="2108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</p:txBody>
      </p:sp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27654" name="Rectangle 16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27655" name="Rectangle 19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27656" name="Rectangle 22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566182" y="2261452"/>
            <a:ext cx="6969600" cy="4493280"/>
          </a:xfrm>
          <a:prstGeom prst="rect">
            <a:avLst/>
          </a:prstGeom>
        </p:spPr>
        <p:txBody>
          <a:bodyPr lIns="83765" tIns="41883" rIns="83765" bIns="41883">
            <a:normAutofit/>
          </a:bodyPr>
          <a:lstStyle/>
          <a:p>
            <a:pPr marL="314136" indent="-314136" defTabSz="837692">
              <a:spcBef>
                <a:spcPct val="20000"/>
              </a:spcBef>
              <a:defRPr/>
            </a:pPr>
            <a:r>
              <a:rPr lang="en-US" sz="2912" dirty="0">
                <a:latin typeface="Times New Roman" pitchFamily="18" charset="0"/>
              </a:rPr>
              <a:t> </a:t>
            </a:r>
            <a:endParaRPr lang="ru-RU" sz="2912" dirty="0">
              <a:latin typeface="Times New Roman" pitchFamily="18" charset="0"/>
            </a:endParaRPr>
          </a:p>
        </p:txBody>
      </p:sp>
      <p:sp>
        <p:nvSpPr>
          <p:cNvPr id="27660" name="Rectangle 6"/>
          <p:cNvSpPr>
            <a:spLocks noChangeArrowheads="1"/>
          </p:cNvSpPr>
          <p:nvPr/>
        </p:nvSpPr>
        <p:spPr bwMode="auto">
          <a:xfrm>
            <a:off x="381003" y="-417689"/>
            <a:ext cx="1918024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708" tIns="759765" rIns="949708" bIns="759765" anchor="ctr">
            <a:spAutoFit/>
          </a:bodyPr>
          <a:lstStyle/>
          <a:p>
            <a:endParaRPr lang="en-US" sz="1497"/>
          </a:p>
        </p:txBody>
      </p: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4030" y="189576"/>
            <a:ext cx="8136277" cy="58020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302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 Detector Performance in Elastic Scattering</a:t>
            </a:r>
            <a:endParaRPr lang="en-US" sz="25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30, 2016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chemeClr val="accent2"/>
                </a:solidFill>
              </a:rPr>
              <a:pPr/>
              <a:t>14</a:t>
            </a:fld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1" y="905051"/>
            <a:ext cx="4733776" cy="3865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9108" y="1308461"/>
            <a:ext cx="1560588" cy="359291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(A)collinearity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9267" y="1455603"/>
                <a:ext cx="941283" cy="544957"/>
              </a:xfrm>
              <a:prstGeom prst="rect">
                <a:avLst/>
              </a:prstGeom>
              <a:solidFill>
                <a:srgbClr val="FFFF00">
                  <a:alpha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16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16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𝒅𝑬</m:t>
                        </m:r>
                      </m:num>
                      <m:den>
                        <m:r>
                          <a:rPr lang="en-US" sz="2016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in Si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265" y="1455601"/>
                <a:ext cx="941283" cy="544957"/>
              </a:xfrm>
              <a:prstGeom prst="rect">
                <a:avLst/>
              </a:prstGeom>
              <a:blipFill rotWithShape="0">
                <a:blip r:embed="rId7"/>
                <a:stretch>
                  <a:fillRect r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8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7282" y="1114917"/>
                <a:ext cx="8458868" cy="553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Blip>
                    <a:blip r:embed="rId3"/>
                  </a:buBlip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Exactly 2 opposite-sign tracks in TPC matched with hits in Time-of-Flight detector</a:t>
                </a:r>
              </a:p>
              <a:p>
                <a:pPr algn="just">
                  <a:buBlip>
                    <a:blip r:embed="rId3"/>
                  </a:buBlip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Consistence between z-component of vertex measured in TPC and the vertex reconstructed from </a:t>
                </a:r>
                <a:r>
                  <a:rPr lang="en-US" sz="2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ToF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protons detected in Roman Pots (to remove overlap of elastic scattering with minimum-bias events)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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VTX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TPC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VTX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RP</m:t>
                        </m:r>
                      </m:sup>
                    </m:sSubSup>
                    <m:r>
                      <a:rPr lang="en-US" sz="2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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3</a:t>
                </a:r>
                <a:r>
                  <a:rPr lang="el-GR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</a:p>
              <a:p>
                <a:pPr algn="just">
                  <a:buBlip>
                    <a:blip r:embed="rId3"/>
                  </a:buBlip>
                </a:pPr>
                <a:r>
                  <a:rPr lang="en-US" sz="2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Protons (consistent with ξ = 0) not collinear (to remove elastic events as described above)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</m:t>
                    </m:r>
                    <m:acc>
                      <m:accPr>
                        <m:chr m:val="⃗"/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</m:t>
                    </m:r>
                    <m:r>
                      <a:rPr lang="en-US" sz="2200" i="1" baseline="-2500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sz="2200" i="1" baseline="-2500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60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MeV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Blip>
                    <a:blip r:embed="rId3"/>
                  </a:buBlip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Veto in large Beam </a:t>
                </a:r>
                <a:r>
                  <a:rPr lang="en-US" sz="2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Counter tiles (2.1 &lt; |η| &lt; 3.3) to confirm rapidity gap</a:t>
                </a:r>
              </a:p>
              <a:p>
                <a:pPr algn="just">
                  <a:buBlip>
                    <a:blip r:embed="rId3"/>
                  </a:buBlip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Particle ID determined by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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sz="2200" b="1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π, K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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3σ</a:t>
                </a:r>
              </a:p>
              <a:p>
                <a:pPr algn="just">
                  <a:buBlip>
                    <a:blip r:embed="rId3"/>
                  </a:buBlip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Momentum balance between central system M</a:t>
                </a:r>
                <a:r>
                  <a:rPr lang="en-US" sz="22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protons measured in the Roman Pots</a:t>
                </a:r>
              </a:p>
              <a:p>
                <a:pPr algn="just"/>
                <a:endParaRPr lang="en-US" sz="2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82" y="1114915"/>
                <a:ext cx="8458868" cy="5533823"/>
              </a:xfrm>
              <a:prstGeom prst="rect">
                <a:avLst/>
              </a:prstGeom>
              <a:blipFill rotWithShape="0">
                <a:blip r:embed="rId4"/>
                <a:stretch>
                  <a:fillRect l="-937" t="-771" r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27654" name="Rectangle 16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27655" name="Rectangle 19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27656" name="Rectangle 22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566182" y="2261452"/>
            <a:ext cx="6969600" cy="4493280"/>
          </a:xfrm>
          <a:prstGeom prst="rect">
            <a:avLst/>
          </a:prstGeom>
        </p:spPr>
        <p:txBody>
          <a:bodyPr lIns="83765" tIns="41883" rIns="83765" bIns="41883">
            <a:normAutofit/>
          </a:bodyPr>
          <a:lstStyle/>
          <a:p>
            <a:pPr marL="314136" indent="-314136" defTabSz="837692">
              <a:spcBef>
                <a:spcPct val="20000"/>
              </a:spcBef>
              <a:defRPr/>
            </a:pPr>
            <a:r>
              <a:rPr lang="en-US" sz="2912" dirty="0">
                <a:latin typeface="Times New Roman" pitchFamily="18" charset="0"/>
              </a:rPr>
              <a:t> </a:t>
            </a:r>
            <a:endParaRPr lang="ru-RU" sz="2912" dirty="0">
              <a:latin typeface="Times New Roman" pitchFamily="18" charset="0"/>
            </a:endParaRPr>
          </a:p>
        </p:txBody>
      </p:sp>
      <p:sp>
        <p:nvSpPr>
          <p:cNvPr id="27660" name="Rectangle 6"/>
          <p:cNvSpPr>
            <a:spLocks noChangeArrowheads="1"/>
          </p:cNvSpPr>
          <p:nvPr/>
        </p:nvSpPr>
        <p:spPr bwMode="auto">
          <a:xfrm>
            <a:off x="381003" y="-417689"/>
            <a:ext cx="1918024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708" tIns="759765" rIns="949708" bIns="759765" anchor="ctr">
            <a:spAutoFit/>
          </a:bodyPr>
          <a:lstStyle/>
          <a:p>
            <a:endParaRPr lang="en-US" sz="1497"/>
          </a:p>
        </p:txBody>
      </p: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109" y="211585"/>
            <a:ext cx="6306104" cy="66834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02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CEP Event Selection </a:t>
            </a:r>
            <a:r>
              <a:rPr lang="en-US" sz="302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 two mesons</a:t>
            </a:r>
            <a:endParaRPr lang="en-US" sz="25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chemeClr val="accent2"/>
                </a:solidFill>
              </a:rPr>
              <a:pPr/>
              <a:t>15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45" y="1856429"/>
            <a:ext cx="4348314" cy="4340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092" y="1856430"/>
            <a:ext cx="4190890" cy="4546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028" y="281800"/>
                <a:ext cx="8333144" cy="43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8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 kinematics of the exclusive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8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08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108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108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08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108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108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production </a:t>
                </a:r>
                <a:endParaRPr lang="en-US" sz="16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28" y="281800"/>
                <a:ext cx="8333144" cy="432414"/>
              </a:xfrm>
              <a:prstGeom prst="rect">
                <a:avLst/>
              </a:prstGeom>
              <a:blipFill rotWithShape="0">
                <a:blip r:embed="rId5"/>
                <a:stretch>
                  <a:fillRect t="-8451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4899" y="856553"/>
                <a:ext cx="8388104" cy="735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Blip>
                    <a:blip r:embed="rId6"/>
                  </a:buBlip>
                </a:pPr>
                <a:r>
                  <a:rPr lang="en-US" sz="165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68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Majority of protons in exclusive π</a:t>
                </a:r>
                <a:r>
                  <a:rPr lang="en-US" sz="1668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668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1668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1668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production have very low momentum loss </a:t>
                </a:r>
                <a:r>
                  <a:rPr lang="el-GR" sz="1668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 &lt; 0.05</a:t>
                </a:r>
                <a:endParaRPr lang="en-US" sz="1668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Blip>
                    <a:blip r:embed="rId6"/>
                  </a:buBlip>
                </a:pPr>
                <a:r>
                  <a:rPr lang="en-US" sz="1742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Acceptance in -t range [0.03, 0.3] </a:t>
                </a:r>
                <a14:m>
                  <m:oMath xmlns:m="http://schemas.openxmlformats.org/officeDocument/2006/math">
                    <m:r>
                      <a:rPr lang="en-US" sz="1742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f>
                      <m:fPr>
                        <m:ctrlPr>
                          <a:rPr lang="en-US" sz="1742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742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𝐆𝐞𝐕</m:t>
                        </m:r>
                      </m:num>
                      <m:den>
                        <m:r>
                          <a:rPr lang="en-US" sz="1742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</m:t>
                        </m:r>
                      </m:den>
                    </m:f>
                    <m:sSup>
                      <m:sSupPr>
                        <m:ctrlPr>
                          <a:rPr lang="en-US" sz="1742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742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742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742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99" y="856551"/>
                <a:ext cx="8388104" cy="735907"/>
              </a:xfrm>
              <a:prstGeom prst="rect">
                <a:avLst/>
              </a:prstGeom>
              <a:blipFill rotWithShape="0">
                <a:blip r:embed="rId7"/>
                <a:stretch>
                  <a:fillRect t="-250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4032" y="6403069"/>
            <a:ext cx="1885950" cy="33469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accent2"/>
                </a:solidFill>
              </a:rPr>
              <a:pPr/>
              <a:t>16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4933" y="1347657"/>
            <a:ext cx="4191000" cy="3750725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24388" y="1263663"/>
            <a:ext cx="4191000" cy="38783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888" y="733084"/>
            <a:ext cx="8388104" cy="652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42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and momentum reconstruction of all final state particles provides the ability to ensure exclusivity of the system via momentum balance check</a:t>
            </a:r>
            <a:endParaRPr lang="en-US" sz="1742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085" y="5248129"/>
            <a:ext cx="3623469" cy="88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visible as strong anti-correction of proton momentum and central track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01089" y="5184089"/>
                <a:ext cx="3623469" cy="1235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5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total (missing) momentum of full reconstructed p </a:t>
                </a:r>
                <a:r>
                  <a:rPr lang="en-US" sz="165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</a:t>
                </a:r>
                <a:r>
                  <a:rPr lang="en-US" sz="165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165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</a:t>
                </a:r>
                <a:r>
                  <a:rPr lang="en-US" sz="165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system </a:t>
                </a:r>
                <a:r>
                  <a:rPr lang="en-US" sz="165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excellent exclusivity determinant </a:t>
                </a:r>
              </a:p>
              <a:p>
                <a:r>
                  <a:rPr lang="en-US" sz="165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5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165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𝒑</m:t>
                        </m:r>
                      </m:e>
                      <m:sub>
                        <m:r>
                          <a:rPr lang="en-US" sz="165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𝑻</m:t>
                        </m:r>
                      </m:sub>
                      <m:sup>
                        <m:r>
                          <a:rPr lang="en-US" sz="165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𝒎𝒊𝒔𝒔</m:t>
                        </m:r>
                      </m:sup>
                    </m:sSubSup>
                    <m:r>
                      <a:rPr lang="en-US" sz="165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sz="165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en-US" sz="165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sz="165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𝟏</m:t>
                    </m:r>
                    <m:f>
                      <m:fPr>
                        <m:ctrlPr>
                          <a:rPr lang="en-US" sz="165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650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𝐆𝐞𝐕</m:t>
                        </m:r>
                      </m:num>
                      <m:den>
                        <m:r>
                          <a:rPr lang="en-US" sz="1650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𝐜</m:t>
                        </m:r>
                      </m:den>
                    </m:f>
                    <m:r>
                      <a:rPr lang="en-US" sz="165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165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87" y="5184087"/>
                <a:ext cx="3623469" cy="1235659"/>
              </a:xfrm>
              <a:prstGeom prst="rect">
                <a:avLst/>
              </a:prstGeom>
              <a:blipFill rotWithShape="0">
                <a:blip r:embed="rId5"/>
                <a:stretch>
                  <a:fillRect l="-1010" t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5353" y="201064"/>
                <a:ext cx="7770956" cy="43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8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CEP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8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08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108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108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08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108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108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sample : Missing </a:t>
                </a:r>
                <a:r>
                  <a:rPr lang="en-US" sz="2108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momemtum</a:t>
                </a:r>
                <a:endParaRPr lang="en-US" sz="16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53" y="201064"/>
                <a:ext cx="7770956" cy="432414"/>
              </a:xfrm>
              <a:prstGeom prst="rect">
                <a:avLst/>
              </a:prstGeom>
              <a:blipFill rotWithShape="0">
                <a:blip r:embed="rId6"/>
                <a:stretch>
                  <a:fillRect t="-8451" b="-2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30,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chemeClr val="accent2"/>
                </a:solidFill>
              </a:rPr>
              <a:pPr/>
              <a:t>17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9" y="751486"/>
            <a:ext cx="4960641" cy="3446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7869" y="4234202"/>
            <a:ext cx="3563303" cy="344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5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 B </a:t>
            </a:r>
            <a:r>
              <a:rPr lang="en-US" sz="1558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 </a:t>
            </a:r>
            <a:r>
              <a:rPr lang="en-US" sz="155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(1986) 154 – 184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79" y="849854"/>
            <a:ext cx="4144433" cy="3361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54712" y="1133906"/>
                <a:ext cx="2460079" cy="1563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5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AFS at ISR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5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5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sz="165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=63 </m:t>
                    </m:r>
                    <m:r>
                      <m:rPr>
                        <m:sty m:val="p"/>
                      </m:rPr>
                      <a:rPr lang="en-US" sz="165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sz="1650" dirty="0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1650" dirty="0">
                    <a:solidFill>
                      <a:srgbClr val="0000CC"/>
                    </a:solidFill>
                  </a:rPr>
                  <a:t>0.01 &lt; </a:t>
                </a:r>
                <a:r>
                  <a:rPr lang="en-US" sz="1650" dirty="0">
                    <a:solidFill>
                      <a:srgbClr val="0000CC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sz="1650" dirty="0">
                    <a:solidFill>
                      <a:srgbClr val="0000CC"/>
                    </a:solidFill>
                  </a:rPr>
                  <a:t>t &lt; 0.06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5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5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5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GeV</m:t>
                            </m:r>
                          </m:e>
                          <m:sup>
                            <m:r>
                              <a:rPr lang="en-US" sz="165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65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5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165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650" dirty="0">
                  <a:solidFill>
                    <a:srgbClr val="0000CC"/>
                  </a:solidFill>
                </a:endParaRPr>
              </a:p>
              <a:p>
                <a:r>
                  <a:rPr lang="en-US" sz="1650" dirty="0">
                    <a:solidFill>
                      <a:srgbClr val="0000CC"/>
                    </a:solidFill>
                    <a:sym typeface="Symbol" panose="05050102010706020507" pitchFamily="18" charset="2"/>
                  </a:rPr>
                  <a:t>    </a:t>
                </a:r>
                <a:r>
                  <a:rPr lang="en-US" sz="1650" dirty="0" err="1">
                    <a:solidFill>
                      <a:srgbClr val="0000CC"/>
                    </a:solidFill>
                    <a:sym typeface="Symbol" panose="05050102010706020507" pitchFamily="18" charset="2"/>
                  </a:rPr>
                  <a:t>x</a:t>
                </a:r>
                <a:r>
                  <a:rPr lang="en-US" sz="1650" baseline="-25000" dirty="0" err="1">
                    <a:solidFill>
                      <a:srgbClr val="0000CC"/>
                    </a:solidFill>
                    <a:sym typeface="Symbol" panose="05050102010706020507" pitchFamily="18" charset="2"/>
                  </a:rPr>
                  <a:t>F</a:t>
                </a:r>
                <a:r>
                  <a:rPr lang="en-US" sz="1650" dirty="0">
                    <a:solidFill>
                      <a:srgbClr val="0000CC"/>
                    </a:solidFill>
                    <a:sym typeface="Symbol" panose="05050102010706020507" pitchFamily="18" charset="2"/>
                  </a:rPr>
                  <a:t> &gt; 0.95 , |y</a:t>
                </a:r>
                <a:r>
                  <a:rPr lang="en-US" sz="1650" baseline="-25000" dirty="0">
                    <a:solidFill>
                      <a:srgbClr val="0000CC"/>
                    </a:solidFill>
                    <a:sym typeface="Symbol" panose="05050102010706020507" pitchFamily="18" charset="2"/>
                  </a:rPr>
                  <a:t></a:t>
                </a:r>
                <a:r>
                  <a:rPr lang="en-US" sz="1650" dirty="0">
                    <a:solidFill>
                      <a:srgbClr val="0000CC"/>
                    </a:solidFill>
                    <a:sym typeface="Symbol" panose="05050102010706020507" pitchFamily="18" charset="2"/>
                  </a:rPr>
                  <a:t>| &lt; 1</a:t>
                </a:r>
                <a:endParaRPr lang="en-US" sz="1650" dirty="0">
                  <a:solidFill>
                    <a:srgbClr val="0000CC"/>
                  </a:solidFill>
                </a:endParaRPr>
              </a:p>
              <a:p>
                <a:r>
                  <a:rPr lang="en-US" sz="1650" dirty="0"/>
                  <a:t>   </a:t>
                </a:r>
                <a:r>
                  <a:rPr lang="en-US" sz="165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protons non-collinear</a:t>
                </a:r>
              </a:p>
              <a:p>
                <a:r>
                  <a:rPr lang="en-US" sz="165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not acc.-corrected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10" y="1133906"/>
                <a:ext cx="2460079" cy="1563250"/>
              </a:xfrm>
              <a:prstGeom prst="rect">
                <a:avLst/>
              </a:prstGeom>
              <a:blipFill rotWithShape="0">
                <a:blip r:embed="rId5"/>
                <a:stretch>
                  <a:fillRect l="-1489" t="-781" b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25353" y="166381"/>
            <a:ext cx="7770956" cy="461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92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Invariant Mass Distribution M</a:t>
            </a:r>
            <a:r>
              <a:rPr lang="en-US" sz="2292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92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292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ππ)</a:t>
            </a:r>
            <a:endParaRPr lang="en-US" sz="2292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9200" y="4048174"/>
                <a:ext cx="2797880" cy="432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8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𝒑𝒑</m:t>
                      </m:r>
                      <m:r>
                        <a:rPr lang="en-US" sz="2108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⇒</m:t>
                      </m:r>
                      <m:r>
                        <a:rPr lang="en-US" sz="2108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𝒑</m:t>
                      </m:r>
                      <m:r>
                        <a:rPr lang="en-US" sz="2108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+ </m:t>
                      </m:r>
                      <m:sSup>
                        <m:sSupPr>
                          <m:ctrlPr>
                            <a:rPr lang="en-US" sz="2108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108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𝝅</m:t>
                          </m:r>
                        </m:e>
                        <m:sup>
                          <m:r>
                            <a:rPr lang="en-US" sz="2108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108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108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𝝅</m:t>
                          </m:r>
                        </m:e>
                        <m:sup>
                          <m:r>
                            <a:rPr lang="en-US" sz="2108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</m:sup>
                      </m:sSup>
                      <m:r>
                        <a:rPr lang="en-US" sz="2108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sz="2108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𝒑</m:t>
                      </m:r>
                    </m:oMath>
                  </m:oMathPara>
                </a14:m>
                <a:endParaRPr lang="en-US" sz="2108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25" y="4104462"/>
                <a:ext cx="2917850" cy="446276"/>
              </a:xfrm>
              <a:prstGeom prst="rect">
                <a:avLst/>
              </a:prstGeom>
              <a:blipFill rotWithShape="0">
                <a:blip r:embed="rId6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80053" y="4611309"/>
                <a:ext cx="7739197" cy="1955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1834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Background after momentum balance cut!</a:t>
                </a:r>
              </a:p>
              <a:p>
                <a:pPr algn="just">
                  <a:buBlip>
                    <a:blip r:embed="rId7"/>
                  </a:buBlip>
                </a:pPr>
                <a:r>
                  <a:rPr lang="en-US" sz="1834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34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broad structure extending from π</a:t>
                </a:r>
                <a:r>
                  <a:rPr lang="en-US" sz="1834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834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1834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1834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threshold to approximately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66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466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GeV</m:t>
                        </m:r>
                      </m:num>
                      <m:den>
                        <m:sSup>
                          <m:sSupPr>
                            <m:ctrlPr>
                              <a:rPr lang="en-US" sz="1466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66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1466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1466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Blip>
                    <a:blip r:embed="rId7"/>
                  </a:buBlip>
                </a:pPr>
                <a:r>
                  <a:rPr lang="en-US" sz="1834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sharp drop at about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66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466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GeV</m:t>
                        </m:r>
                      </m:num>
                      <m:den>
                        <m:sSup>
                          <m:sSupPr>
                            <m:ctrlPr>
                              <a:rPr lang="en-US" sz="1466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66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1466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1466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Blip>
                    <a:blip r:embed="rId7"/>
                  </a:buBlip>
                </a:pPr>
                <a:r>
                  <a:rPr lang="en-US" sz="1834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resonance-like structure between 1-1.5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66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466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GeV</m:t>
                        </m:r>
                      </m:num>
                      <m:den>
                        <m:sSup>
                          <m:sSupPr>
                            <m:ctrlPr>
                              <a:rPr lang="en-US" sz="1466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66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1466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1834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34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 Expect </a:t>
                </a:r>
                <a:r>
                  <a:rPr lang="en-US" sz="1834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~75K events expected for M</a:t>
                </a:r>
                <a:r>
                  <a:rPr lang="en-US" sz="1834" b="1" baseline="-25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34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(π</a:t>
                </a:r>
                <a:r>
                  <a:rPr lang="en-US" sz="1834" b="1" baseline="30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834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1834" b="1" baseline="30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lang="en-US" sz="1834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&gt;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42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742" b="1" dirty="0">
                            <a:solidFill>
                              <a:srgbClr val="008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GeV</m:t>
                        </m:r>
                      </m:num>
                      <m:den>
                        <m:sSup>
                          <m:sSupPr>
                            <m:ctrlPr>
                              <a:rPr lang="en-US" sz="1742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742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1742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1742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53" y="4611309"/>
                <a:ext cx="7739197" cy="1955741"/>
              </a:xfrm>
              <a:prstGeom prst="rect">
                <a:avLst/>
              </a:prstGeom>
              <a:blipFill rotWithShape="0">
                <a:blip r:embed="rId8"/>
                <a:stretch>
                  <a:fillRect l="-630"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chemeClr val="accent2"/>
                </a:solidFill>
              </a:rPr>
              <a:pPr/>
              <a:t>18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89" y="970931"/>
            <a:ext cx="4237449" cy="3646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6353" y="4299564"/>
            <a:ext cx="3563303" cy="344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 B </a:t>
            </a:r>
            <a:r>
              <a:rPr lang="en-US" sz="15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264 </a:t>
            </a:r>
            <a:r>
              <a:rPr lang="en-US" sz="15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(1986) 154 – 184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353" y="273120"/>
            <a:ext cx="7770956" cy="461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92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CDF Result on </a:t>
            </a:r>
            <a:r>
              <a:rPr lang="el-GR" sz="2292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292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l-GR" sz="2292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292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2292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Central Production</a:t>
            </a:r>
            <a:endParaRPr lang="en-US" sz="2292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1026" y="892006"/>
            <a:ext cx="2948316" cy="344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5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D91</a:t>
            </a:r>
            <a:r>
              <a:rPr lang="en-US" sz="1558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(2015) 9, 091101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6234" y="5331147"/>
                <a:ext cx="8345631" cy="150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Blip>
                    <a:blip r:embed="rId4"/>
                  </a:buBlip>
                </a:pPr>
                <a:r>
                  <a:rPr lang="en-US" sz="1834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34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essential features of the STAR result are the same as those at other colliders</a:t>
                </a:r>
              </a:p>
              <a:p>
                <a:pPr algn="just">
                  <a:buBlip>
                    <a:blip r:embed="rId4"/>
                  </a:buBlip>
                </a:pPr>
                <a:r>
                  <a:rPr lang="en-US" sz="1834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Similar spectrum to those found by AFS at ISR(pp) and CDF (</a:t>
                </a:r>
                <a14:m>
                  <m:oMath xmlns:m="http://schemas.openxmlformats.org/officeDocument/2006/math">
                    <m:r>
                      <a:rPr lang="en-US" sz="1834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34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  <m:acc>
                      <m:accPr>
                        <m:chr m:val="̅"/>
                        <m:ctrlPr>
                          <a:rPr lang="en-US" sz="1834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34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</m:acc>
                    <m:r>
                      <a:rPr lang="en-US" sz="1834" b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834" b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𝐰𝐢𝐭𝐡</m:t>
                    </m:r>
                    <m:r>
                      <a:rPr lang="en-US" sz="1834" b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34" b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𝐧𝐨</m:t>
                    </m:r>
                    <m:r>
                      <a:rPr lang="en-US" sz="1834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34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1834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sz="1834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34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1834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tagging but by rapidity gap method)</a:t>
                </a:r>
              </a:p>
              <a:p>
                <a:pPr algn="just">
                  <a:buBlip>
                    <a:blip r:embed="rId4"/>
                  </a:buBlip>
                </a:pPr>
                <a:endParaRPr lang="en-US" sz="1834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34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</a:t>
                </a:r>
                <a:endParaRPr lang="en-US" sz="1742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09" y="5504061"/>
                <a:ext cx="9104325" cy="1638205"/>
              </a:xfrm>
              <a:prstGeom prst="rect">
                <a:avLst/>
              </a:prstGeom>
              <a:blipFill rotWithShape="0">
                <a:blip r:embed="rId5"/>
                <a:stretch>
                  <a:fillRect l="-669" t="-2230" r="-4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23296" y="4817144"/>
                <a:ext cx="2797880" cy="432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8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𝒑𝒑</m:t>
                      </m:r>
                      <m:r>
                        <a:rPr lang="en-US" sz="2108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⇒</m:t>
                      </m:r>
                      <m:r>
                        <a:rPr lang="en-US" sz="2108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𝒑</m:t>
                      </m:r>
                      <m:r>
                        <a:rPr lang="en-US" sz="2108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+ </m:t>
                      </m:r>
                      <m:sSup>
                        <m:sSupPr>
                          <m:ctrlPr>
                            <a:rPr lang="en-US" sz="2108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108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𝝅</m:t>
                          </m:r>
                        </m:e>
                        <m:sup>
                          <m:r>
                            <a:rPr lang="en-US" sz="2108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108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108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𝝅</m:t>
                          </m:r>
                        </m:e>
                        <m:sup>
                          <m:r>
                            <a:rPr lang="en-US" sz="2108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</m:sup>
                      </m:sSup>
                      <m:r>
                        <a:rPr lang="en-US" sz="2108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sz="2108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𝒑</m:t>
                      </m:r>
                    </m:oMath>
                  </m:oMathPara>
                </a14:m>
                <a:endParaRPr lang="en-US" sz="2108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75" y="4943339"/>
                <a:ext cx="2917850" cy="446276"/>
              </a:xfrm>
              <a:prstGeom prst="rect">
                <a:avLst/>
              </a:prstGeom>
              <a:blipFill rotWithShape="0">
                <a:blip r:embed="rId6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77716" y="4918644"/>
                <a:ext cx="2875793" cy="388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34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  <m:acc>
                      <m:accPr>
                        <m:chr m:val="̅"/>
                        <m:ctrlPr>
                          <a:rPr lang="en-US" sz="1834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34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</m:acc>
                    <m:r>
                      <a:rPr lang="en-US" sz="1834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en-US" sz="1834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𝐠𝐚𝐩</m:t>
                    </m:r>
                    <m:r>
                      <a:rPr lang="en-US" sz="1834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⨁ </m:t>
                    </m:r>
                    <m:sSup>
                      <m:sSupPr>
                        <m:ctrlPr>
                          <a:rPr lang="en-US" sz="1834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834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e>
                      <m:sup>
                        <m:r>
                          <a:rPr lang="en-US" sz="1834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834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834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e>
                      <m:sup>
                        <m:r>
                          <a:rPr lang="en-US" sz="1834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  <m:r>
                      <a:rPr lang="en-US" sz="1834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⨁</m:t>
                    </m:r>
                  </m:oMath>
                </a14:m>
                <a:r>
                  <a:rPr lang="en-US" sz="1834" b="1" dirty="0">
                    <a:solidFill>
                      <a:srgbClr val="0000CC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34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𝐠𝐚𝐩</m:t>
                    </m:r>
                  </m:oMath>
                </a14:m>
                <a:endParaRPr lang="en-US" sz="1834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038" y="5054064"/>
                <a:ext cx="3001399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8383" y="1187298"/>
            <a:ext cx="4467606" cy="36508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chemeClr val="accent2"/>
                </a:solidFill>
              </a:rPr>
              <a:pPr/>
              <a:t>19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6426" y="6424071"/>
            <a:ext cx="2057400" cy="365125"/>
          </a:xfrm>
        </p:spPr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May 30, 2016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6600"/>
                </a:solidFill>
              </a:rPr>
              <a:pPr/>
              <a:t>2</a:t>
            </a:fld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6921" y="342918"/>
            <a:ext cx="6781800" cy="584200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algn="ctr" defTabSz="837692">
              <a:defRPr/>
            </a:pPr>
            <a:r>
              <a:rPr lang="en-US" sz="257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Physics with Tagged Forward Protons in RHIC</a:t>
            </a:r>
            <a:endParaRPr lang="en-US" sz="183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5022850" y="3209925"/>
            <a:ext cx="4121150" cy="1038225"/>
          </a:xfrm>
        </p:spPr>
        <p:txBody>
          <a:bodyPr rtlCol="0">
            <a:normAutofit fontScale="40000" lnSpcReduction="20000"/>
          </a:bodyPr>
          <a:lstStyle/>
          <a:p>
            <a:pPr marL="314136" indent="-314136" algn="ctr" defTabSz="837692">
              <a:buNone/>
              <a:defRPr/>
            </a:pPr>
            <a:r>
              <a:rPr lang="en-US" sz="3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 + p </a:t>
            </a:r>
            <a:r>
              <a:rPr lang="en-US" sz="3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 + X + p</a:t>
            </a:r>
          </a:p>
          <a:p>
            <a:pPr marL="314136" indent="-314136" algn="ctr" defTabSz="837692">
              <a:buNone/>
              <a:defRPr/>
            </a:pPr>
            <a:r>
              <a:rPr lang="en-US" sz="3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sz="3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Pomeron</a:t>
            </a:r>
            <a:r>
              <a:rPr lang="en-US" sz="3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Exchange (DPE)</a:t>
            </a:r>
          </a:p>
          <a:p>
            <a:pPr marL="314136" indent="-314136" algn="ctr" defTabSz="837692">
              <a:buNone/>
              <a:defRPr/>
            </a:pPr>
            <a:r>
              <a:rPr lang="en-US" sz="3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diffractive X= particles</a:t>
            </a:r>
            <a:r>
              <a:rPr lang="en-US" sz="3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3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glueballs</a:t>
            </a:r>
            <a:endParaRPr lang="en-US" sz="3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14136" indent="-314136" algn="ctr" defTabSz="837692">
              <a:buNone/>
              <a:defRPr/>
            </a:pPr>
            <a:r>
              <a:rPr lang="en-US" sz="2500" b="1" dirty="0">
                <a:solidFill>
                  <a:srgbClr val="E00000"/>
                </a:solidFill>
                <a:latin typeface="Time New Roman"/>
                <a:sym typeface="Symbol" pitchFamily="18" charset="2"/>
              </a:rPr>
              <a:t>Discovery Physics</a:t>
            </a:r>
            <a:endParaRPr lang="en-US" sz="2500" b="1" dirty="0">
              <a:solidFill>
                <a:srgbClr val="008000"/>
              </a:solidFill>
              <a:latin typeface="Time New Roman"/>
              <a:sym typeface="Symbol" pitchFamily="18" charset="2"/>
            </a:endParaRPr>
          </a:p>
        </p:txBody>
      </p:sp>
      <p:sp>
        <p:nvSpPr>
          <p:cNvPr id="2" name="Footer Placeholder 4"/>
          <p:cNvSpPr txBox="1">
            <a:spLocks noGrp="1"/>
          </p:cNvSpPr>
          <p:nvPr/>
        </p:nvSpPr>
        <p:spPr bwMode="auto">
          <a:xfrm>
            <a:off x="3342318" y="5678914"/>
            <a:ext cx="1886280" cy="41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73" tIns="41888" rIns="83773" bIns="41888"/>
          <a:lstStyle/>
          <a:p>
            <a:pPr algn="ctr"/>
            <a:endParaRPr lang="en-US" sz="1247" b="1" dirty="0">
              <a:solidFill>
                <a:srgbClr val="333399"/>
              </a:solidFill>
              <a:ea typeface="Osaka" pitchFamily="-65" charset="-128"/>
            </a:endParaRPr>
          </a:p>
        </p:txBody>
      </p:sp>
      <p:pic>
        <p:nvPicPr>
          <p:cNvPr id="23558" name="Picture 16" descr="Cent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5441" y="2093162"/>
            <a:ext cx="3396360" cy="10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7" descr="Elas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243" y="2093164"/>
            <a:ext cx="3371280" cy="109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1822442" y="3279841"/>
            <a:ext cx="1954920" cy="5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000" tIns="38000" rIns="76000" bIns="38000"/>
          <a:lstStyle/>
          <a:p>
            <a:pPr marL="310177" indent="-310177" algn="ctr">
              <a:spcBef>
                <a:spcPct val="20000"/>
              </a:spcBef>
            </a:pPr>
            <a:r>
              <a:rPr lang="en-US" sz="1995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 + p </a:t>
            </a:r>
            <a:r>
              <a:rPr lang="en-US" sz="1995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995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 + p</a:t>
            </a:r>
          </a:p>
          <a:p>
            <a:pPr marL="310177" indent="-310177" algn="ctr">
              <a:spcBef>
                <a:spcPct val="20000"/>
              </a:spcBef>
            </a:pPr>
            <a:r>
              <a:rPr lang="en-US" sz="1995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Elastic</a:t>
            </a:r>
            <a:endParaRPr lang="en-US" sz="1995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3561" name="Picture 18" descr="SingleD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4118" y="4361539"/>
            <a:ext cx="3326400" cy="109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2476412" y="5565390"/>
            <a:ext cx="3323895" cy="31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000" tIns="38000" rIns="76000" bIns="38000">
            <a:spAutoFit/>
          </a:bodyPr>
          <a:lstStyle/>
          <a:p>
            <a:r>
              <a:rPr lang="en-US" sz="1497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Single Diffraction Dissociation (SDD)</a:t>
            </a:r>
            <a:endParaRPr lang="en-US" sz="149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3" name="Rectangle 17"/>
          <p:cNvSpPr>
            <a:spLocks noChangeArrowheads="1"/>
          </p:cNvSpPr>
          <p:nvPr/>
        </p:nvSpPr>
        <p:spPr bwMode="auto">
          <a:xfrm>
            <a:off x="2264641" y="1464844"/>
            <a:ext cx="4877400" cy="3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73" tIns="41888" rIns="83773" bIns="41888">
            <a:spAutoFit/>
          </a:bodyPr>
          <a:lstStyle/>
          <a:p>
            <a:r>
              <a:rPr lang="en-US" sz="1497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QCD color singlet exchange: C</a:t>
            </a:r>
            <a:r>
              <a:rPr lang="en-US" sz="1497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</a:t>
            </a:r>
            <a:r>
              <a:rPr lang="en-US" sz="1497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1 (</a:t>
            </a:r>
            <a:r>
              <a:rPr lang="en-US" sz="1497" b="1" dirty="0" err="1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Pomeron</a:t>
            </a:r>
            <a:r>
              <a:rPr lang="en-US" sz="1497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), C</a:t>
            </a:r>
            <a:r>
              <a:rPr lang="en-US" sz="1497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</a:t>
            </a:r>
            <a:r>
              <a:rPr lang="en-US" sz="1497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76407" y="1872273"/>
            <a:ext cx="1008344" cy="334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97" b="1" dirty="0" err="1"/>
              <a:t>azimuthal</a:t>
            </a:r>
            <a:endParaRPr lang="en-US" sz="1497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47157" y="3151848"/>
            <a:ext cx="830961" cy="334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97" b="1" dirty="0"/>
              <a:t>rapidity</a:t>
            </a:r>
          </a:p>
        </p:txBody>
      </p:sp>
      <p:sp>
        <p:nvSpPr>
          <p:cNvPr id="19" name="Oval 18"/>
          <p:cNvSpPr/>
          <p:nvPr/>
        </p:nvSpPr>
        <p:spPr>
          <a:xfrm>
            <a:off x="4425320" y="1779790"/>
            <a:ext cx="4054132" cy="2581758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97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70479" y="166062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Time New Roman"/>
              </a:rPr>
              <a:t>This talk</a:t>
            </a:r>
          </a:p>
        </p:txBody>
      </p:sp>
    </p:spTree>
    <p:extLst>
      <p:ext uri="{BB962C8B-B14F-4D97-AF65-F5344CB8AC3E}">
        <p14:creationId xmlns:p14="http://schemas.microsoft.com/office/powerpoint/2010/main" val="13626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48" y="680720"/>
            <a:ext cx="5355586" cy="3809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981" y="870811"/>
            <a:ext cx="3433033" cy="4062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8" y="4394628"/>
                <a:ext cx="8229544" cy="2224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Blip>
                    <a:blip r:embed="rId5"/>
                  </a:buBlip>
                </a:pPr>
                <a:r>
                  <a:rPr lang="en-US" sz="1742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prominent peak around 1.5</a:t>
                </a:r>
                <a:r>
                  <a:rPr lang="en-US" sz="1742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lang="en-US" sz="1742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42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742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GeV</m:t>
                        </m:r>
                      </m:num>
                      <m:den>
                        <m:sSup>
                          <m:sSupPr>
                            <m:ctrlPr>
                              <a:rPr lang="en-US" sz="1742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742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1742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1742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Blip>
                    <a:blip r:embed="rId5"/>
                  </a:buBlip>
                </a:pPr>
                <a:r>
                  <a:rPr lang="en-US" sz="165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some enhancement at f</a:t>
                </a:r>
                <a:r>
                  <a:rPr lang="en-US" sz="165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65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(1270)/f</a:t>
                </a:r>
                <a:r>
                  <a:rPr lang="en-US" sz="165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65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(1370) region</a:t>
                </a:r>
              </a:p>
              <a:p>
                <a:pPr algn="just">
                  <a:buBlip>
                    <a:blip r:embed="rId5"/>
                  </a:buBlip>
                </a:pPr>
                <a:r>
                  <a:rPr lang="en-US" sz="165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42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spectrum measured by WA102 (fixed target), there is significant contribution from f</a:t>
                </a:r>
                <a:r>
                  <a:rPr lang="en-US" sz="1742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742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(980) not seen by STAR (most probably an effect of limited acceptance at low masses (low K </a:t>
                </a:r>
                <a:r>
                  <a:rPr lang="en-US" sz="1742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742" b="1" baseline="-25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742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42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endParaRPr lang="en-US" sz="165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sz="165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sz="1834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 ∼ 10</a:t>
                </a:r>
                <a:r>
                  <a:rPr lang="en-US" sz="1834" baseline="30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834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exclusive K</a:t>
                </a:r>
                <a:r>
                  <a:rPr lang="en-US" sz="1834" baseline="30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834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1834" baseline="30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1834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events at full statistics allowing measurement of cross-section and Partial Waves Analysis.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8" y="4394626"/>
                <a:ext cx="8229544" cy="2224079"/>
              </a:xfrm>
              <a:prstGeom prst="rect">
                <a:avLst/>
              </a:prstGeom>
              <a:blipFill rotWithShape="0">
                <a:blip r:embed="rId6"/>
                <a:stretch>
                  <a:fillRect l="-66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791782" y="623280"/>
            <a:ext cx="3100216" cy="35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Vol. 453(1999) 305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70838" y="1059561"/>
                <a:ext cx="1487133" cy="5829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50" dirty="0"/>
                  <a:t>    </a:t>
                </a:r>
                <a:r>
                  <a:rPr lang="en-US" sz="165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WA102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375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375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rad>
                      <m:r>
                        <a:rPr lang="en-US" sz="1375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75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n-US" sz="1375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375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375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75" b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𝐆𝐞𝐕</m:t>
                      </m:r>
                    </m:oMath>
                  </m:oMathPara>
                </a14:m>
                <a:endParaRPr lang="en-US" sz="1375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838" y="1059561"/>
                <a:ext cx="1487133" cy="582983"/>
              </a:xfrm>
              <a:prstGeom prst="rect">
                <a:avLst/>
              </a:prstGeom>
              <a:blipFill rotWithShape="0">
                <a:blip r:embed="rId7"/>
                <a:stretch>
                  <a:fillRect t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072" y="6480037"/>
            <a:ext cx="2057400" cy="365125"/>
          </a:xfrm>
        </p:spPr>
        <p:txBody>
          <a:bodyPr/>
          <a:lstStyle/>
          <a:p>
            <a:r>
              <a:rPr lang="en-US" dirty="0" smtClean="0"/>
              <a:t>May 30, 2016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chemeClr val="accent2"/>
                </a:solidFill>
              </a:rPr>
              <a:pPr/>
              <a:t>20</a:t>
            </a:fld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9908" y="175826"/>
            <a:ext cx="487345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Invariant Mass Distribution M</a:t>
            </a:r>
            <a:r>
              <a:rPr lang="en-US" sz="23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ΚΚ)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216218"/>
            <a:ext cx="5669281" cy="612123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and 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9864" y="1060792"/>
                <a:ext cx="8180685" cy="5255047"/>
              </a:xfrm>
            </p:spPr>
            <p:txBody>
              <a:bodyPr>
                <a:noAutofit/>
              </a:bodyPr>
              <a:lstStyle/>
              <a:p>
                <a:pPr algn="just">
                  <a:buBlip>
                    <a:blip r:embed="rId3"/>
                  </a:buBlip>
                </a:pPr>
                <a:r>
                  <a:rPr lang="en-US" sz="2016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 experiment at RHIC has suitable conditions to study diffractive physics, which has been demonstrated by CEP measurement with Roman Pot Phase I.</a:t>
                </a:r>
              </a:p>
              <a:p>
                <a:pPr algn="just">
                  <a:lnSpc>
                    <a:spcPct val="100000"/>
                  </a:lnSpc>
                  <a:buBlip>
                    <a:blip r:embed="rId3"/>
                  </a:buBlip>
                </a:pPr>
                <a:r>
                  <a:rPr lang="en-US" sz="2016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had a very successful data taking run in </a:t>
                </a:r>
                <a:r>
                  <a:rPr lang="en-US" sz="2016" b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2015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16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16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rad>
                  </m:oMath>
                </a14:m>
                <a:r>
                  <a:rPr lang="en-US" sz="2016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200 </a:t>
                </a:r>
                <a:r>
                  <a:rPr lang="en-US" sz="2016" b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 </a:t>
                </a:r>
                <a:r>
                  <a:rPr lang="en-US" sz="2016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both pp and </a:t>
                </a:r>
                <a:r>
                  <a:rPr lang="en-US" sz="2016" b="1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r>
                  <a:rPr lang="en-US" sz="2016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(Phase II*).</a:t>
                </a:r>
              </a:p>
              <a:p>
                <a:pPr algn="just">
                  <a:lnSpc>
                    <a:spcPct val="150000"/>
                  </a:lnSpc>
                  <a:buBlip>
                    <a:blip r:embed="rId3"/>
                  </a:buBlip>
                </a:pPr>
                <a:r>
                  <a:rPr lang="en-US" sz="2016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Routine operation of Roman Pots at ≈ 8σ</a:t>
                </a:r>
                <a:r>
                  <a:rPr lang="en-US" sz="2016" b="1" baseline="-250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16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beam was achieved.</a:t>
                </a:r>
              </a:p>
              <a:p>
                <a:pPr algn="just">
                  <a:buBlip>
                    <a:blip r:embed="rId3"/>
                  </a:buBlip>
                </a:pPr>
                <a:r>
                  <a:rPr lang="en-US" sz="2016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2015, STAR collected large sample of high quality CEP-dedicated data, whose 2.5% sub-sample was used to prepare presented preliminary mass distributions of exclusively produced pion and kaon pairs.</a:t>
                </a:r>
              </a:p>
              <a:p>
                <a:pPr algn="just">
                  <a:lnSpc>
                    <a:spcPct val="100000"/>
                  </a:lnSpc>
                  <a:buBlip>
                    <a:blip r:embed="rId3"/>
                  </a:buBlip>
                </a:pPr>
                <a:r>
                  <a:rPr lang="en-US" sz="2016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are analyzing </a:t>
                </a:r>
                <a:r>
                  <a:rPr lang="en-US" sz="2016" b="1" i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full data sample</a:t>
                </a:r>
                <a:r>
                  <a:rPr lang="en-US" sz="2016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search for scalar particles (0</a:t>
                </a:r>
                <a:r>
                  <a:rPr lang="en-US" sz="2016" b="1" baseline="300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++</a:t>
                </a:r>
                <a:r>
                  <a:rPr lang="en-US" sz="2016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as well as higher J</a:t>
                </a:r>
                <a:r>
                  <a:rPr lang="en-US" sz="2016" b="1" baseline="300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</a:t>
                </a:r>
                <a:r>
                  <a:rPr lang="en-US" sz="2016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including 4π states.</a:t>
                </a:r>
              </a:p>
              <a:p>
                <a:pPr algn="just">
                  <a:buBlip>
                    <a:blip r:embed="rId3"/>
                  </a:buBlip>
                </a:pPr>
                <a:r>
                  <a:rPr lang="en-US" sz="2016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are looking forward to proton-proton data run in 2017 @</a:t>
                </a:r>
                <a:r>
                  <a:rPr lang="en-US" sz="2016" b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16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16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rad>
                  </m:oMath>
                </a14:m>
                <a:r>
                  <a:rPr lang="en-US" sz="2016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510 GeV. Data will be collected in larger kinematic region and will allow comparison of results from two energies.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864" y="1060792"/>
                <a:ext cx="8180685" cy="5255047"/>
              </a:xfrm>
              <a:blipFill rotWithShape="0">
                <a:blip r:embed="rId4"/>
                <a:stretch>
                  <a:fillRect t="-1044" r="-820" b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30,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chemeClr val="accent2"/>
                </a:solidFill>
              </a:rPr>
              <a:pPr/>
              <a:t>21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07" y="2861018"/>
            <a:ext cx="7984405" cy="3221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321" y="1058578"/>
            <a:ext cx="8621589" cy="1822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8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predicted by </a:t>
            </a:r>
            <a:r>
              <a:rPr lang="en-US" sz="2108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Regge</a:t>
            </a:r>
            <a:r>
              <a:rPr lang="en-US" sz="2108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Theory,  the diffractive cross section at high energy,</a:t>
            </a:r>
          </a:p>
          <a:p>
            <a:r>
              <a:rPr lang="en-US" sz="2108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RHIC is dominated by the </a:t>
            </a:r>
            <a:r>
              <a:rPr lang="en-US" sz="2108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Pomeron</a:t>
            </a:r>
            <a:r>
              <a:rPr lang="en-US" sz="2108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gluonic</a:t>
            </a:r>
            <a:r>
              <a:rPr lang="en-US" sz="2108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exchange:</a:t>
            </a:r>
          </a:p>
          <a:p>
            <a:r>
              <a:rPr lang="en-US" sz="210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l-GR" sz="2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="1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n-US" sz="2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s</a:t>
            </a:r>
            <a:r>
              <a:rPr lang="en-US" sz="2200" baseline="30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endParaRPr lang="en-US" sz="2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l-GR" sz="2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="1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s</a:t>
            </a:r>
            <a:r>
              <a:rPr lang="en-US" sz="2200" baseline="30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0.5</a:t>
            </a:r>
            <a:endParaRPr lang="en-US" sz="2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sz="2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200" b="1" baseline="-25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2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const. or s</a:t>
            </a:r>
            <a:r>
              <a:rPr lang="en-US" sz="2200" baseline="30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 α ~ O(0.1)</a:t>
            </a:r>
            <a:endParaRPr lang="en-US" sz="2108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0690" y="5865820"/>
            <a:ext cx="1922674" cy="461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2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Regge</a:t>
            </a:r>
            <a:r>
              <a:rPr lang="en-US" sz="2292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0049" y="5897242"/>
            <a:ext cx="833688" cy="461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2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19048" y="287854"/>
            <a:ext cx="6781965" cy="583776"/>
          </a:xfrm>
          <a:prstGeom prst="rect">
            <a:avLst/>
          </a:prstGeom>
          <a:solidFill>
            <a:srgbClr val="FFFF00"/>
          </a:solidFill>
        </p:spPr>
        <p:txBody>
          <a:bodyPr vert="horz" lIns="83820" tIns="41910" rIns="83820" bIns="419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37692">
              <a:defRPr/>
            </a:pPr>
            <a:r>
              <a:rPr lang="en-US" sz="293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Production at High Energies</a:t>
            </a:r>
            <a:endParaRPr lang="en-US" sz="183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6426" y="6445587"/>
            <a:ext cx="2057400" cy="365125"/>
          </a:xfrm>
        </p:spPr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May 30, 2016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6600"/>
                </a:solidFill>
              </a:rPr>
              <a:pPr/>
              <a:t>3</a:t>
            </a:fld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930" y="799563"/>
            <a:ext cx="4594728" cy="290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9193" y="186946"/>
            <a:ext cx="6605016" cy="6080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Production at High Energies</a:t>
            </a:r>
            <a:endParaRPr lang="en-US" sz="3208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28" y="3694555"/>
            <a:ext cx="8235647" cy="267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4"/>
              </a:buBlip>
            </a:pP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Colliding protons interact via a color singlet (</a:t>
            </a:r>
            <a:r>
              <a:rPr lang="en-US" sz="20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16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exchange as constrained by the </a:t>
            </a:r>
            <a:r>
              <a:rPr lang="en-US" sz="2016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Pomeron</a:t>
            </a: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vertex.</a:t>
            </a:r>
          </a:p>
          <a:p>
            <a:pPr algn="just">
              <a:buBlip>
                <a:blip r:embed="rId4"/>
              </a:buBlip>
            </a:pP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sz="2016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 experiment, </a:t>
            </a: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protons follow magnetic field of the accelerator and remain in the beam pipe.</a:t>
            </a:r>
          </a:p>
          <a:p>
            <a:pPr algn="just">
              <a:buBlip>
                <a:blip r:embed="rId4"/>
              </a:buBlip>
            </a:pP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system of mass M</a:t>
            </a:r>
            <a:r>
              <a:rPr lang="en-US" sz="2016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1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produced, whose decay products are present in the central detector region.</a:t>
            </a:r>
          </a:p>
          <a:p>
            <a:pPr algn="just">
              <a:buBlip>
                <a:blip r:embed="rId4"/>
              </a:buBlip>
            </a:pP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Tagging on forward protons assures rapidity gap </a:t>
            </a: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 </a:t>
            </a:r>
            <a:r>
              <a:rPr lang="en-US" sz="2016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rescattering</a:t>
            </a: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processes </a:t>
            </a: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protons in the beam pipe to be detected by roman-pot.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6426" y="6445587"/>
            <a:ext cx="2057400" cy="365125"/>
          </a:xfrm>
        </p:spPr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May 30, 2016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6600"/>
                </a:solidFill>
              </a:rPr>
              <a:pPr/>
              <a:t>4</a:t>
            </a:fld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6426" y="6445587"/>
            <a:ext cx="2057400" cy="365125"/>
          </a:xfrm>
        </p:spPr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May 30, 2016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6600"/>
                </a:solidFill>
              </a:rPr>
              <a:pPr/>
              <a:t>5</a:t>
            </a:fld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62063" y="2671763"/>
            <a:ext cx="7881937" cy="3717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3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double </a:t>
            </a:r>
            <a:r>
              <a:rPr lang="en-US" sz="1663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Pomeron</a:t>
            </a:r>
            <a:r>
              <a:rPr lang="en-US" sz="1663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exchange process, each proton “emits” a </a:t>
            </a:r>
            <a:r>
              <a:rPr lang="en-US" sz="1663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Pomeron</a:t>
            </a:r>
            <a:r>
              <a:rPr lang="en-US" sz="1663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two </a:t>
            </a:r>
            <a:r>
              <a:rPr lang="en-US" sz="1663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Pomerons</a:t>
            </a:r>
            <a:r>
              <a:rPr lang="en-US" sz="1663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 producing a massive system M</a:t>
            </a:r>
            <a:r>
              <a:rPr lang="en-US" sz="1663" b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0" indent="0">
              <a:buNone/>
            </a:pPr>
            <a:endParaRPr lang="en-US" sz="1663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63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</a:p>
          <a:p>
            <a:pPr marL="0" indent="0" algn="ctr">
              <a:buNone/>
            </a:pPr>
            <a:r>
              <a:rPr lang="en-US" sz="1663" b="1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</a:t>
            </a:r>
            <a:r>
              <a:rPr lang="en-US" sz="1663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M</a:t>
            </a:r>
            <a:r>
              <a:rPr lang="en-US" sz="1663" b="1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63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63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en-US" sz="1663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 </a:t>
            </a:r>
            <a:r>
              <a:rPr lang="en-US" sz="1663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en-US" sz="1663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</a:t>
            </a:r>
            <a:r>
              <a:rPr lang="en-US" sz="1663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</a:t>
            </a:r>
            <a:r>
              <a:rPr lang="en-US" sz="1663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gg(</a:t>
            </a:r>
            <a:r>
              <a:rPr lang="en-US" sz="1663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glueballs</a:t>
            </a:r>
            <a:r>
              <a:rPr lang="en-US" sz="1663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 , </a:t>
            </a:r>
            <a:r>
              <a:rPr lang="en-US" sz="1663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</a:t>
            </a:r>
            <a:r>
              <a:rPr lang="en-US" sz="1663" b="1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63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63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</a:t>
            </a:r>
            <a:r>
              <a:rPr lang="en-US" sz="1663" b="1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63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 algn="ctr">
              <a:buNone/>
            </a:pPr>
            <a:r>
              <a:rPr lang="en-US" sz="1663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	</a:t>
            </a:r>
            <a:r>
              <a:rPr lang="en-US" sz="1663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qq</a:t>
            </a:r>
            <a:r>
              <a:rPr lang="en-US" sz="1663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(jets), H(Higgs boson), </a:t>
            </a:r>
          </a:p>
          <a:p>
            <a:pPr marL="0" indent="0">
              <a:buNone/>
            </a:pPr>
            <a:endParaRPr lang="en-US" sz="1663" dirty="0"/>
          </a:p>
          <a:p>
            <a:pPr marL="0" indent="0">
              <a:buNone/>
            </a:pPr>
            <a:endParaRPr lang="en-US" sz="1742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42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massive system could form resonances. We expect that, due to the constraints provided by the double </a:t>
            </a:r>
            <a:r>
              <a:rPr lang="en-US" sz="1742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Pomeron</a:t>
            </a:r>
            <a:r>
              <a:rPr lang="en-US" sz="1742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interaction, </a:t>
            </a:r>
            <a:r>
              <a:rPr lang="en-US" sz="1742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glueballs</a:t>
            </a:r>
            <a:r>
              <a:rPr lang="en-US" sz="1742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hybrids, and other states coupling preferentially to gluons, will be produced with much reduced backgrounds compared to standard </a:t>
            </a:r>
            <a:r>
              <a:rPr lang="en-US" sz="1742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hadronic</a:t>
            </a:r>
            <a:r>
              <a:rPr lang="en-US" sz="1742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production processes.</a:t>
            </a: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4748" y="308073"/>
            <a:ext cx="6983412" cy="492125"/>
          </a:xfrm>
          <a:solidFill>
            <a:srgbClr val="FFFF00"/>
          </a:solidFill>
        </p:spPr>
        <p:txBody>
          <a:bodyPr/>
          <a:lstStyle/>
          <a:p>
            <a:pPr algn="ctr">
              <a:defRPr/>
            </a:pPr>
            <a:r>
              <a:rPr lang="en-US" sz="257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Central Production in DPE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952161" y="1173129"/>
            <a:ext cx="3548160" cy="147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809" tIns="41905" rIns="83809" bIns="41905">
            <a:spAutoFit/>
          </a:bodyPr>
          <a:lstStyle/>
          <a:p>
            <a:pPr>
              <a:spcBef>
                <a:spcPts val="499"/>
              </a:spcBef>
            </a:pPr>
            <a:r>
              <a:rPr lang="en-US" sz="1663" dirty="0">
                <a:latin typeface="Times New Roman" pitchFamily="18" charset="0"/>
                <a:cs typeface="Times New Roman" pitchFamily="18" charset="0"/>
              </a:rPr>
              <a:t>For each proton vertex one has</a:t>
            </a:r>
          </a:p>
          <a:p>
            <a:pPr>
              <a:spcBef>
                <a:spcPts val="499"/>
              </a:spcBef>
              <a:spcAft>
                <a:spcPts val="499"/>
              </a:spcAft>
            </a:pPr>
            <a:r>
              <a:rPr lang="en-US" sz="1663" b="1" dirty="0">
                <a:solidFill>
                  <a:srgbClr val="0F00D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63" dirty="0">
                <a:latin typeface="Times New Roman" pitchFamily="18" charset="0"/>
                <a:cs typeface="Times New Roman" pitchFamily="18" charset="0"/>
              </a:rPr>
              <a:t>    four-momentum transfer </a:t>
            </a:r>
          </a:p>
          <a:p>
            <a:pPr>
              <a:spcBef>
                <a:spcPts val="499"/>
              </a:spcBef>
              <a:spcAft>
                <a:spcPts val="499"/>
              </a:spcAft>
            </a:pPr>
            <a:r>
              <a:rPr lang="en-US" sz="1663" b="1" dirty="0">
                <a:solidFill>
                  <a:srgbClr val="0F00D0"/>
                </a:solidFill>
                <a:latin typeface="Symbol" pitchFamily="18" charset="2"/>
                <a:sym typeface="Symbol" pitchFamily="18" charset="2"/>
              </a:rPr>
              <a:t></a:t>
            </a:r>
            <a:r>
              <a:rPr lang="en-US" sz="1663" b="1" dirty="0">
                <a:solidFill>
                  <a:srgbClr val="0F00D0"/>
                </a:solidFill>
                <a:latin typeface="Times New Roman" pitchFamily="18" charset="0"/>
              </a:rPr>
              <a:t>p/p</a:t>
            </a:r>
          </a:p>
          <a:p>
            <a:pPr>
              <a:spcBef>
                <a:spcPts val="499"/>
              </a:spcBef>
              <a:spcAft>
                <a:spcPts val="499"/>
              </a:spcAft>
            </a:pPr>
            <a:r>
              <a:rPr lang="en-US" sz="1663" b="1" dirty="0">
                <a:solidFill>
                  <a:srgbClr val="0F00D0"/>
                </a:solidFill>
                <a:latin typeface="Times New Roman" pitchFamily="18" charset="0"/>
              </a:rPr>
              <a:t>M</a:t>
            </a:r>
            <a:r>
              <a:rPr lang="en-US" sz="1663" b="1" baseline="-25000" dirty="0">
                <a:solidFill>
                  <a:srgbClr val="0F00D0"/>
                </a:solidFill>
                <a:latin typeface="Times New Roman" pitchFamily="18" charset="0"/>
              </a:rPr>
              <a:t>X </a:t>
            </a:r>
            <a:r>
              <a:rPr lang="en-US" sz="1663" b="1" dirty="0">
                <a:solidFill>
                  <a:srgbClr val="0F00D0"/>
                </a:solidFill>
                <a:latin typeface="Times New Roman" pitchFamily="18" charset="0"/>
              </a:rPr>
              <a:t>=</a:t>
            </a:r>
            <a:r>
              <a:rPr lang="en-US" sz="1663" dirty="0">
                <a:latin typeface="Times New Roman" pitchFamily="18" charset="0"/>
              </a:rPr>
              <a:t>                 </a:t>
            </a:r>
            <a:r>
              <a:rPr lang="en-US" sz="1663" dirty="0">
                <a:latin typeface="Times New Roman" pitchFamily="18" charset="0"/>
                <a:cs typeface="Times New Roman" pitchFamily="18" charset="0"/>
              </a:rPr>
              <a:t>invariant mass</a:t>
            </a:r>
            <a:endParaRPr lang="en-US" sz="1663" b="1" dirty="0">
              <a:solidFill>
                <a:srgbClr val="0F00D0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073065"/>
              </p:ext>
            </p:extLst>
          </p:nvPr>
        </p:nvGraphicFramePr>
        <p:xfrm>
          <a:off x="3113351" y="2279780"/>
          <a:ext cx="5514960" cy="366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Document" r:id="rId5" imgW="6729137" imgH="4462902" progId="Word.Document.12">
                  <p:embed/>
                </p:oleObj>
              </mc:Choice>
              <mc:Fallback>
                <p:oleObj name="Document" r:id="rId5" imgW="6729137" imgH="446290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351" y="2279780"/>
                        <a:ext cx="5514960" cy="3664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6" descr="Centr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281" y="1334162"/>
            <a:ext cx="3396360" cy="10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881088" y="3368782"/>
            <a:ext cx="3108424" cy="1428259"/>
            <a:chOff x="2980021" y="3253141"/>
            <a:chExt cx="2357999" cy="875308"/>
          </a:xfrm>
        </p:grpSpPr>
        <p:sp>
          <p:nvSpPr>
            <p:cNvPr id="1040" name="Text Box 1120"/>
            <p:cNvSpPr txBox="1">
              <a:spLocks noChangeArrowheads="1"/>
            </p:cNvSpPr>
            <p:nvPr/>
          </p:nvSpPr>
          <p:spPr bwMode="auto">
            <a:xfrm>
              <a:off x="5099285" y="3253141"/>
              <a:ext cx="238735" cy="221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63" b="1" dirty="0">
                  <a:solidFill>
                    <a:srgbClr val="0033CC"/>
                  </a:solidFill>
                  <a:latin typeface="Times" pitchFamily="18" charset="0"/>
                  <a:ea typeface="Osaka" pitchFamily="-65" charset="-128"/>
                </a:rPr>
                <a:t>p</a:t>
              </a:r>
              <a:endParaRPr lang="en-US" sz="1497" b="1" dirty="0">
                <a:solidFill>
                  <a:srgbClr val="0033CC"/>
                </a:solidFill>
                <a:latin typeface="Times" pitchFamily="18" charset="0"/>
                <a:ea typeface="Osaka" pitchFamily="-65" charset="-128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980021" y="3257905"/>
              <a:ext cx="2243806" cy="870544"/>
              <a:chOff x="2980021" y="3257905"/>
              <a:chExt cx="2243806" cy="870544"/>
            </a:xfrm>
          </p:grpSpPr>
          <p:grpSp>
            <p:nvGrpSpPr>
              <p:cNvPr id="3" name="Group 1115"/>
              <p:cNvGrpSpPr>
                <a:grpSpLocks/>
              </p:cNvGrpSpPr>
              <p:nvPr/>
            </p:nvGrpSpPr>
            <p:grpSpPr bwMode="auto">
              <a:xfrm>
                <a:off x="3028386" y="3529955"/>
                <a:ext cx="2195441" cy="423837"/>
                <a:chOff x="3756" y="2022"/>
                <a:chExt cx="1662" cy="290"/>
              </a:xfrm>
            </p:grpSpPr>
            <p:sp>
              <p:nvSpPr>
                <p:cNvPr id="680028" name="Line 1116"/>
                <p:cNvSpPr>
                  <a:spLocks noChangeShapeType="1"/>
                </p:cNvSpPr>
                <p:nvPr/>
              </p:nvSpPr>
              <p:spPr bwMode="auto">
                <a:xfrm flipV="1">
                  <a:off x="4586" y="2022"/>
                  <a:ext cx="832" cy="1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579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-65" charset="0"/>
                  </a:endParaRPr>
                </a:p>
              </p:txBody>
            </p:sp>
            <p:sp>
              <p:nvSpPr>
                <p:cNvPr id="680029" name="Line 1117"/>
                <p:cNvSpPr>
                  <a:spLocks noChangeShapeType="1"/>
                </p:cNvSpPr>
                <p:nvPr/>
              </p:nvSpPr>
              <p:spPr bwMode="auto">
                <a:xfrm flipH="1" flipV="1">
                  <a:off x="3756" y="2026"/>
                  <a:ext cx="832" cy="1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579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-65" charset="0"/>
                  </a:endParaRPr>
                </a:p>
              </p:txBody>
            </p:sp>
            <p:sp>
              <p:nvSpPr>
                <p:cNvPr id="680030" name="Line 1118"/>
                <p:cNvSpPr>
                  <a:spLocks noChangeShapeType="1"/>
                </p:cNvSpPr>
                <p:nvPr/>
              </p:nvSpPr>
              <p:spPr bwMode="auto">
                <a:xfrm>
                  <a:off x="4587" y="2164"/>
                  <a:ext cx="0" cy="14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579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-65" charset="0"/>
                  </a:endParaRPr>
                </a:p>
              </p:txBody>
            </p:sp>
          </p:grpSp>
          <p:sp>
            <p:nvSpPr>
              <p:cNvPr id="1039" name="Text Box 1119"/>
              <p:cNvSpPr txBox="1">
                <a:spLocks noChangeArrowheads="1"/>
              </p:cNvSpPr>
              <p:nvPr/>
            </p:nvSpPr>
            <p:spPr bwMode="auto">
              <a:xfrm>
                <a:off x="2980021" y="3257905"/>
                <a:ext cx="298414" cy="221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63" b="1" dirty="0">
                    <a:solidFill>
                      <a:srgbClr val="0033CC"/>
                    </a:solidFill>
                    <a:latin typeface="Times" pitchFamily="18" charset="0"/>
                    <a:ea typeface="Osaka" pitchFamily="-65" charset="-128"/>
                  </a:rPr>
                  <a:t>p</a:t>
                </a:r>
                <a:endParaRPr lang="en-US" sz="1497" b="1" dirty="0">
                  <a:solidFill>
                    <a:srgbClr val="0033CC"/>
                  </a:solidFill>
                  <a:latin typeface="Times" pitchFamily="18" charset="0"/>
                  <a:ea typeface="Osaka" pitchFamily="-65" charset="-128"/>
                </a:endParaRPr>
              </a:p>
            </p:txBody>
          </p:sp>
          <p:sp>
            <p:nvSpPr>
              <p:cNvPr id="1041" name="Text Box 1122"/>
              <p:cNvSpPr txBox="1">
                <a:spLocks noChangeArrowheads="1"/>
              </p:cNvSpPr>
              <p:nvPr/>
            </p:nvSpPr>
            <p:spPr bwMode="auto">
              <a:xfrm>
                <a:off x="3900574" y="3923222"/>
                <a:ext cx="338420" cy="205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97" b="1" dirty="0" err="1">
                    <a:solidFill>
                      <a:srgbClr val="0033CC"/>
                    </a:solidFill>
                    <a:latin typeface="Times" pitchFamily="18" charset="0"/>
                    <a:ea typeface="Osaka" pitchFamily="-65" charset="-128"/>
                  </a:rPr>
                  <a:t>M</a:t>
                </a:r>
                <a:r>
                  <a:rPr lang="en-US" sz="1497" b="1" baseline="-25000" dirty="0" err="1">
                    <a:solidFill>
                      <a:srgbClr val="0033CC"/>
                    </a:solidFill>
                    <a:latin typeface="Times" pitchFamily="18" charset="0"/>
                    <a:ea typeface="Osaka" pitchFamily="-65" charset="-128"/>
                  </a:rPr>
                  <a:t>x</a:t>
                </a:r>
                <a:endParaRPr lang="en-US" sz="1497" b="1" dirty="0">
                  <a:solidFill>
                    <a:srgbClr val="0033CC"/>
                  </a:solidFill>
                  <a:latin typeface="Times" pitchFamily="18" charset="0"/>
                  <a:ea typeface="Osaka" pitchFamily="-65" charset="-128"/>
                </a:endParaRPr>
              </a:p>
            </p:txBody>
          </p:sp>
        </p:grpSp>
      </p:grpSp>
      <p:sp>
        <p:nvSpPr>
          <p:cNvPr id="1033" name="Rectangle 1071"/>
          <p:cNvSpPr>
            <a:spLocks noChangeArrowheads="1"/>
          </p:cNvSpPr>
          <p:nvPr/>
        </p:nvSpPr>
        <p:spPr bwMode="auto">
          <a:xfrm>
            <a:off x="5720402" y="1214050"/>
            <a:ext cx="169322" cy="49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809" tIns="41905" rIns="83809" bIns="41905">
            <a:spAutoFit/>
          </a:bodyPr>
          <a:lstStyle/>
          <a:p>
            <a:endParaRPr lang="en-US" sz="2579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auto">
          <a:xfrm>
            <a:off x="9199441" y="923647"/>
            <a:ext cx="169322" cy="49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809" tIns="41905" rIns="83809" bIns="41905">
            <a:spAutoFit/>
          </a:bodyPr>
          <a:lstStyle/>
          <a:p>
            <a:endParaRPr lang="en-US" sz="2579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83675" y="3653721"/>
            <a:ext cx="1939370" cy="6018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97" dirty="0">
              <a:solidFill>
                <a:srgbClr val="C00000"/>
              </a:solidFill>
            </a:endParaRPr>
          </a:p>
        </p:txBody>
      </p:sp>
      <p:sp>
        <p:nvSpPr>
          <p:cNvPr id="1036" name="TextBox 19"/>
          <p:cNvSpPr txBox="1">
            <a:spLocks noChangeArrowheads="1"/>
          </p:cNvSpPr>
          <p:nvPr/>
        </p:nvSpPr>
        <p:spPr bwMode="auto">
          <a:xfrm>
            <a:off x="7681462" y="3007343"/>
            <a:ext cx="710598" cy="33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9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RHIC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6923735" y="3213991"/>
            <a:ext cx="760320" cy="4435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2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60" y="883346"/>
            <a:ext cx="8391065" cy="542400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56678" y="275579"/>
            <a:ext cx="6088828" cy="489720"/>
          </a:xfrm>
          <a:prstGeom prst="rect">
            <a:avLst/>
          </a:prstGeom>
          <a:solidFill>
            <a:srgbClr val="FFFF00"/>
          </a:solidFill>
        </p:spPr>
        <p:txBody>
          <a:bodyPr vert="horz" lIns="83820" tIns="41910" rIns="83820" bIns="419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579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Glueball</a:t>
            </a:r>
            <a:r>
              <a:rPr lang="en-US" sz="2579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spectrum</a:t>
            </a:r>
            <a:endParaRPr lang="en-US" sz="4033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6426" y="6445587"/>
            <a:ext cx="2057400" cy="365125"/>
          </a:xfrm>
        </p:spPr>
        <p:txBody>
          <a:bodyPr/>
          <a:lstStyle/>
          <a:p>
            <a:r>
              <a:rPr lang="en-US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30, 2016</a:t>
            </a:r>
            <a:endParaRPr 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6600"/>
                </a:solidFill>
              </a:rPr>
              <a:pPr/>
              <a:t>6</a:t>
            </a:fld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5614" y="6425394"/>
            <a:ext cx="4011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dashed line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 tentative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glueball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interpretation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3872" y="201138"/>
            <a:ext cx="6573600" cy="44484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66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RHIC-Spin Accelerator Complex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5254" y="1331825"/>
            <a:ext cx="3492499" cy="384175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5276" y="6403727"/>
            <a:ext cx="2666880" cy="45652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</a:rPr>
              <a:t>May 30, 2016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E6B16-41EB-4A0B-936E-B80F8DE8C13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060160" y="4416895"/>
            <a:ext cx="100320" cy="396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6275681" y="2843448"/>
            <a:ext cx="425040" cy="357720"/>
          </a:xfrm>
          <a:custGeom>
            <a:avLst/>
            <a:gdLst>
              <a:gd name="T0" fmla="*/ 0 w 292"/>
              <a:gd name="T1" fmla="*/ 2147483647 h 246"/>
              <a:gd name="T2" fmla="*/ 2147483647 w 292"/>
              <a:gd name="T3" fmla="*/ 2147483647 h 246"/>
              <a:gd name="T4" fmla="*/ 2147483647 w 292"/>
              <a:gd name="T5" fmla="*/ 2147483647 h 246"/>
              <a:gd name="T6" fmla="*/ 2147483647 w 292"/>
              <a:gd name="T7" fmla="*/ 2147483647 h 246"/>
              <a:gd name="T8" fmla="*/ 2147483647 w 292"/>
              <a:gd name="T9" fmla="*/ 2147483647 h 246"/>
              <a:gd name="T10" fmla="*/ 2147483647 w 292"/>
              <a:gd name="T11" fmla="*/ 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246"/>
              <a:gd name="T20" fmla="*/ 292 w 292"/>
              <a:gd name="T21" fmla="*/ 246 h 2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246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1898560" y="1903607"/>
            <a:ext cx="5051640" cy="1454640"/>
          </a:xfrm>
          <a:prstGeom prst="ellipse">
            <a:avLst/>
          </a:prstGeom>
          <a:noFill/>
          <a:ln w="3175">
            <a:noFill/>
            <a:round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071280" y="1501007"/>
            <a:ext cx="1013760" cy="2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011680" y="1600021"/>
            <a:ext cx="1677720" cy="44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522519" y="3042764"/>
            <a:ext cx="934560" cy="2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465960" y="3422924"/>
            <a:ext cx="935880" cy="44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711121" y="3255287"/>
            <a:ext cx="953040" cy="44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4125400" y="2938495"/>
            <a:ext cx="515850" cy="23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1497" b="1">
                <a:solidFill>
                  <a:srgbClr val="0000FF"/>
                </a:solidFill>
                <a:latin typeface="Times New Roman" pitchFamily="18" charset="0"/>
              </a:rPr>
              <a:t>STAR</a:t>
            </a:r>
            <a:endParaRPr lang="en-US" altLang="ja-JP" sz="1497">
              <a:latin typeface="Times New Roman" pitchFamily="18" charset="0"/>
            </a:endParaRPr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2309096" y="2658652"/>
            <a:ext cx="844999" cy="34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1497" b="1" dirty="0">
                <a:solidFill>
                  <a:srgbClr val="0000FF"/>
                </a:solidFill>
                <a:latin typeface="Times New Roman" pitchFamily="18" charset="0"/>
              </a:rPr>
              <a:t>PHENIX</a:t>
            </a:r>
            <a:r>
              <a:rPr lang="en-US" altLang="ja-JP" sz="2162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ja-JP" sz="2162" dirty="0">
              <a:latin typeface="Times New Roman" pitchFamily="18" charset="0"/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53801" y="2361647"/>
            <a:ext cx="827640" cy="39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3770320" y="4327126"/>
            <a:ext cx="487080" cy="2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3775615" y="4335058"/>
            <a:ext cx="705275" cy="41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2579" b="1" dirty="0">
                <a:solidFill>
                  <a:srgbClr val="000000"/>
                </a:solidFill>
                <a:latin typeface="Times New Roman" pitchFamily="18" charset="0"/>
              </a:rPr>
              <a:t>AGS</a:t>
            </a:r>
            <a:endParaRPr lang="en-US" altLang="ja-JP" sz="2579" dirty="0">
              <a:latin typeface="Times New Roman" pitchFamily="18" charset="0"/>
            </a:endParaRPr>
          </a:p>
        </p:txBody>
      </p:sp>
      <p:sp>
        <p:nvSpPr>
          <p:cNvPr id="22545" name="Rectangle 18"/>
          <p:cNvSpPr>
            <a:spLocks noChangeArrowheads="1"/>
          </p:cNvSpPr>
          <p:nvPr/>
        </p:nvSpPr>
        <p:spPr bwMode="auto">
          <a:xfrm>
            <a:off x="1980400" y="4230765"/>
            <a:ext cx="575520" cy="2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2192096" y="4302063"/>
            <a:ext cx="392559" cy="1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15" b="1" dirty="0">
                <a:solidFill>
                  <a:srgbClr val="000000"/>
                </a:solidFill>
                <a:latin typeface="Times New Roman" pitchFamily="18" charset="0"/>
              </a:rPr>
              <a:t>LINAC</a:t>
            </a:r>
            <a:endParaRPr lang="en-US" altLang="ja-JP" sz="748" dirty="0">
              <a:latin typeface="Times New Roman" pitchFamily="18" charset="0"/>
            </a:endParaRPr>
          </a:p>
        </p:txBody>
      </p:sp>
      <p:sp>
        <p:nvSpPr>
          <p:cNvPr id="22547" name="Rectangle 20"/>
          <p:cNvSpPr>
            <a:spLocks noChangeArrowheads="1"/>
          </p:cNvSpPr>
          <p:nvPr/>
        </p:nvSpPr>
        <p:spPr bwMode="auto">
          <a:xfrm>
            <a:off x="3077320" y="4096138"/>
            <a:ext cx="482382" cy="11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748" b="1" dirty="0">
                <a:solidFill>
                  <a:srgbClr val="000000"/>
                </a:solidFill>
                <a:latin typeface="Times New Roman" pitchFamily="18" charset="0"/>
              </a:rPr>
              <a:t>BOOSTER</a:t>
            </a:r>
            <a:endParaRPr lang="en-US" altLang="ja-JP" sz="748" dirty="0">
              <a:latin typeface="Times New Roman" pitchFamily="18" charset="0"/>
            </a:endParaRPr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2555920" y="3722565"/>
            <a:ext cx="913440" cy="2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49" name="Oval 22"/>
          <p:cNvSpPr>
            <a:spLocks noChangeArrowheads="1"/>
          </p:cNvSpPr>
          <p:nvPr/>
        </p:nvSpPr>
        <p:spPr bwMode="auto">
          <a:xfrm>
            <a:off x="3334720" y="4200406"/>
            <a:ext cx="1520640" cy="68244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50" name="Arc 23"/>
          <p:cNvSpPr>
            <a:spLocks/>
          </p:cNvSpPr>
          <p:nvPr/>
        </p:nvSpPr>
        <p:spPr bwMode="auto">
          <a:xfrm flipH="1">
            <a:off x="2736760" y="1970928"/>
            <a:ext cx="1739760" cy="652080"/>
          </a:xfrm>
          <a:custGeom>
            <a:avLst/>
            <a:gdLst>
              <a:gd name="T0" fmla="*/ 2147483647 w 15493"/>
              <a:gd name="T1" fmla="*/ 0 h 21120"/>
              <a:gd name="T2" fmla="*/ 2147483647 w 15493"/>
              <a:gd name="T3" fmla="*/ 2147483647 h 21120"/>
              <a:gd name="T4" fmla="*/ 0 w 15493"/>
              <a:gd name="T5" fmla="*/ 2147483647 h 21120"/>
              <a:gd name="T6" fmla="*/ 0 60000 65536"/>
              <a:gd name="T7" fmla="*/ 0 60000 65536"/>
              <a:gd name="T8" fmla="*/ 0 60000 65536"/>
              <a:gd name="T9" fmla="*/ 0 w 15493"/>
              <a:gd name="T10" fmla="*/ 0 h 21120"/>
              <a:gd name="T11" fmla="*/ 15493 w 15493"/>
              <a:gd name="T12" fmla="*/ 21120 h 21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93" h="21120" fill="none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</a:path>
              <a:path w="15493" h="21120" stroke="0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  <a:lnTo>
                  <a:pt x="0" y="2112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51" name="Arc 24"/>
          <p:cNvSpPr>
            <a:spLocks/>
          </p:cNvSpPr>
          <p:nvPr/>
        </p:nvSpPr>
        <p:spPr bwMode="auto">
          <a:xfrm flipH="1">
            <a:off x="1994920" y="2356372"/>
            <a:ext cx="2426160" cy="498961"/>
          </a:xfrm>
          <a:custGeom>
            <a:avLst/>
            <a:gdLst>
              <a:gd name="T0" fmla="*/ 2147483647 w 21600"/>
              <a:gd name="T1" fmla="*/ 0 h 16156"/>
              <a:gd name="T2" fmla="*/ 2147483647 w 21600"/>
              <a:gd name="T3" fmla="*/ 2147483647 h 16156"/>
              <a:gd name="T4" fmla="*/ 0 w 21600"/>
              <a:gd name="T5" fmla="*/ 2147483647 h 16156"/>
              <a:gd name="T6" fmla="*/ 0 60000 65536"/>
              <a:gd name="T7" fmla="*/ 0 60000 65536"/>
              <a:gd name="T8" fmla="*/ 0 60000 65536"/>
              <a:gd name="T9" fmla="*/ 0 w 21600"/>
              <a:gd name="T10" fmla="*/ 0 h 16156"/>
              <a:gd name="T11" fmla="*/ 21600 w 21600"/>
              <a:gd name="T12" fmla="*/ 16156 h 16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156" fill="none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</a:path>
              <a:path w="21600" h="16156" stroke="0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  <a:lnTo>
                  <a:pt x="0" y="8522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52" name="Arc 25"/>
          <p:cNvSpPr>
            <a:spLocks/>
          </p:cNvSpPr>
          <p:nvPr/>
        </p:nvSpPr>
        <p:spPr bwMode="auto">
          <a:xfrm flipH="1">
            <a:off x="4417121" y="2351088"/>
            <a:ext cx="2426160" cy="492360"/>
          </a:xfrm>
          <a:custGeom>
            <a:avLst/>
            <a:gdLst>
              <a:gd name="T0" fmla="*/ 2147483647 w 21600"/>
              <a:gd name="T1" fmla="*/ 2147483647 h 15969"/>
              <a:gd name="T2" fmla="*/ 2147483647 w 21600"/>
              <a:gd name="T3" fmla="*/ 0 h 15969"/>
              <a:gd name="T4" fmla="*/ 2147483647 w 21600"/>
              <a:gd name="T5" fmla="*/ 2147483647 h 15969"/>
              <a:gd name="T6" fmla="*/ 0 60000 65536"/>
              <a:gd name="T7" fmla="*/ 0 60000 65536"/>
              <a:gd name="T8" fmla="*/ 0 60000 65536"/>
              <a:gd name="T9" fmla="*/ 0 w 21600"/>
              <a:gd name="T10" fmla="*/ 0 h 15969"/>
              <a:gd name="T11" fmla="*/ 21600 w 21600"/>
              <a:gd name="T12" fmla="*/ 15969 h 159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969" fill="none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-1" y="5622"/>
                  <a:pt x="603" y="2705"/>
                  <a:pt x="1772" y="-1"/>
                </a:cubicBezTo>
              </a:path>
              <a:path w="21600" h="15969" stroke="0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-1" y="5622"/>
                  <a:pt x="603" y="2705"/>
                  <a:pt x="1772" y="-1"/>
                </a:cubicBezTo>
                <a:lnTo>
                  <a:pt x="21600" y="857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53" name="Arc 26"/>
          <p:cNvSpPr>
            <a:spLocks/>
          </p:cNvSpPr>
          <p:nvPr/>
        </p:nvSpPr>
        <p:spPr bwMode="auto">
          <a:xfrm flipH="1">
            <a:off x="4543840" y="2518725"/>
            <a:ext cx="1631520" cy="760320"/>
          </a:xfrm>
          <a:custGeom>
            <a:avLst/>
            <a:gdLst>
              <a:gd name="T0" fmla="*/ 2147483647 w 14614"/>
              <a:gd name="T1" fmla="*/ 2147483647 h 21395"/>
              <a:gd name="T2" fmla="*/ 0 w 14614"/>
              <a:gd name="T3" fmla="*/ 2147483647 h 21395"/>
              <a:gd name="T4" fmla="*/ 2147483647 w 14614"/>
              <a:gd name="T5" fmla="*/ 0 h 21395"/>
              <a:gd name="T6" fmla="*/ 0 60000 65536"/>
              <a:gd name="T7" fmla="*/ 0 60000 65536"/>
              <a:gd name="T8" fmla="*/ 0 60000 65536"/>
              <a:gd name="T9" fmla="*/ 0 w 14614"/>
              <a:gd name="T10" fmla="*/ 0 h 21395"/>
              <a:gd name="T11" fmla="*/ 14614 w 14614"/>
              <a:gd name="T12" fmla="*/ 21395 h 213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14" h="21395" fill="none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</a:path>
              <a:path w="14614" h="21395" stroke="0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  <a:lnTo>
                  <a:pt x="14614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54" name="Arc 27"/>
          <p:cNvSpPr>
            <a:spLocks/>
          </p:cNvSpPr>
          <p:nvPr/>
        </p:nvSpPr>
        <p:spPr bwMode="auto">
          <a:xfrm flipH="1">
            <a:off x="2716960" y="2694290"/>
            <a:ext cx="1805760" cy="578161"/>
          </a:xfrm>
          <a:custGeom>
            <a:avLst/>
            <a:gdLst>
              <a:gd name="T0" fmla="*/ 2147483647 w 16143"/>
              <a:gd name="T1" fmla="*/ 2147483647 h 21035"/>
              <a:gd name="T2" fmla="*/ 2147483647 w 16143"/>
              <a:gd name="T3" fmla="*/ 2147483647 h 21035"/>
              <a:gd name="T4" fmla="*/ 0 w 16143"/>
              <a:gd name="T5" fmla="*/ 0 h 21035"/>
              <a:gd name="T6" fmla="*/ 0 60000 65536"/>
              <a:gd name="T7" fmla="*/ 0 60000 65536"/>
              <a:gd name="T8" fmla="*/ 0 60000 65536"/>
              <a:gd name="T9" fmla="*/ 0 w 16143"/>
              <a:gd name="T10" fmla="*/ 0 h 21035"/>
              <a:gd name="T11" fmla="*/ 16143 w 16143"/>
              <a:gd name="T12" fmla="*/ 21035 h 210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43" h="21035" fill="none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</a:path>
              <a:path w="16143" h="21035" stroke="0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55" name="Arc 28"/>
          <p:cNvSpPr>
            <a:spLocks/>
          </p:cNvSpPr>
          <p:nvPr/>
        </p:nvSpPr>
        <p:spPr bwMode="auto">
          <a:xfrm flipH="1">
            <a:off x="4411841" y="1976219"/>
            <a:ext cx="1698840" cy="641518"/>
          </a:xfrm>
          <a:custGeom>
            <a:avLst/>
            <a:gdLst>
              <a:gd name="T0" fmla="*/ 0 w 15115"/>
              <a:gd name="T1" fmla="*/ 2147483647 h 21197"/>
              <a:gd name="T2" fmla="*/ 2147483647 w 15115"/>
              <a:gd name="T3" fmla="*/ 0 h 21197"/>
              <a:gd name="T4" fmla="*/ 2147483647 w 15115"/>
              <a:gd name="T5" fmla="*/ 2147483647 h 21197"/>
              <a:gd name="T6" fmla="*/ 0 60000 65536"/>
              <a:gd name="T7" fmla="*/ 0 60000 65536"/>
              <a:gd name="T8" fmla="*/ 0 60000 65536"/>
              <a:gd name="T9" fmla="*/ 0 w 15115"/>
              <a:gd name="T10" fmla="*/ 0 h 21197"/>
              <a:gd name="T11" fmla="*/ 15115 w 15115"/>
              <a:gd name="T12" fmla="*/ 21197 h 21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15" h="21197" fill="none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</a:path>
              <a:path w="15115" h="21197" stroke="0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  <a:lnTo>
                  <a:pt x="15115" y="21197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56" name="Arc 29"/>
          <p:cNvSpPr>
            <a:spLocks/>
          </p:cNvSpPr>
          <p:nvPr/>
        </p:nvSpPr>
        <p:spPr bwMode="auto">
          <a:xfrm>
            <a:off x="4423721" y="2642821"/>
            <a:ext cx="1850640" cy="777481"/>
          </a:xfrm>
          <a:custGeom>
            <a:avLst/>
            <a:gdLst>
              <a:gd name="T0" fmla="*/ 2147483647 w 15361"/>
              <a:gd name="T1" fmla="*/ 2147483647 h 21244"/>
              <a:gd name="T2" fmla="*/ 2147483647 w 15361"/>
              <a:gd name="T3" fmla="*/ 2147483647 h 21244"/>
              <a:gd name="T4" fmla="*/ 0 w 15361"/>
              <a:gd name="T5" fmla="*/ 0 h 21244"/>
              <a:gd name="T6" fmla="*/ 0 60000 65536"/>
              <a:gd name="T7" fmla="*/ 0 60000 65536"/>
              <a:gd name="T8" fmla="*/ 0 60000 65536"/>
              <a:gd name="T9" fmla="*/ 0 w 15361"/>
              <a:gd name="T10" fmla="*/ 0 h 21244"/>
              <a:gd name="T11" fmla="*/ 15361 w 15361"/>
              <a:gd name="T12" fmla="*/ 21244 h 21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1" h="21244" fill="none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</a:path>
              <a:path w="15361" h="21244" stroke="0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57" name="Arc 30"/>
          <p:cNvSpPr>
            <a:spLocks/>
          </p:cNvSpPr>
          <p:nvPr/>
        </p:nvSpPr>
        <p:spPr bwMode="auto">
          <a:xfrm>
            <a:off x="2621921" y="2642821"/>
            <a:ext cx="1808400" cy="777481"/>
          </a:xfrm>
          <a:custGeom>
            <a:avLst/>
            <a:gdLst>
              <a:gd name="T0" fmla="*/ 2147483647 w 15013"/>
              <a:gd name="T1" fmla="*/ 2147483647 h 21246"/>
              <a:gd name="T2" fmla="*/ 0 w 15013"/>
              <a:gd name="T3" fmla="*/ 2147483647 h 21246"/>
              <a:gd name="T4" fmla="*/ 2147483647 w 15013"/>
              <a:gd name="T5" fmla="*/ 0 h 21246"/>
              <a:gd name="T6" fmla="*/ 0 60000 65536"/>
              <a:gd name="T7" fmla="*/ 0 60000 65536"/>
              <a:gd name="T8" fmla="*/ 0 60000 65536"/>
              <a:gd name="T9" fmla="*/ 0 w 15013"/>
              <a:gd name="T10" fmla="*/ 0 h 21246"/>
              <a:gd name="T11" fmla="*/ 15013 w 15013"/>
              <a:gd name="T12" fmla="*/ 21246 h 21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3" h="21246" fill="none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</a:path>
              <a:path w="15013" h="21246" stroke="0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  <a:lnTo>
                  <a:pt x="15013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58" name="Arc 31"/>
          <p:cNvSpPr>
            <a:spLocks/>
          </p:cNvSpPr>
          <p:nvPr/>
        </p:nvSpPr>
        <p:spPr bwMode="auto">
          <a:xfrm>
            <a:off x="1829920" y="2304888"/>
            <a:ext cx="2601720" cy="646800"/>
          </a:xfrm>
          <a:custGeom>
            <a:avLst/>
            <a:gdLst>
              <a:gd name="T0" fmla="*/ 2147483647 w 21600"/>
              <a:gd name="T1" fmla="*/ 2147483647 h 17626"/>
              <a:gd name="T2" fmla="*/ 2147483647 w 21600"/>
              <a:gd name="T3" fmla="*/ 0 h 17626"/>
              <a:gd name="T4" fmla="*/ 2147483647 w 21600"/>
              <a:gd name="T5" fmla="*/ 2147483647 h 17626"/>
              <a:gd name="T6" fmla="*/ 0 60000 65536"/>
              <a:gd name="T7" fmla="*/ 0 60000 65536"/>
              <a:gd name="T8" fmla="*/ 0 60000 65536"/>
              <a:gd name="T9" fmla="*/ 0 w 21600"/>
              <a:gd name="T10" fmla="*/ 0 h 17626"/>
              <a:gd name="T11" fmla="*/ 21600 w 21600"/>
              <a:gd name="T12" fmla="*/ 17626 h 176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626" fill="none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-1" y="6052"/>
                  <a:pt x="711" y="2892"/>
                  <a:pt x="2082" y="0"/>
                </a:cubicBezTo>
              </a:path>
              <a:path w="21600" h="17626" stroke="0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-1" y="6052"/>
                  <a:pt x="711" y="2892"/>
                  <a:pt x="2082" y="0"/>
                </a:cubicBezTo>
                <a:lnTo>
                  <a:pt x="21600" y="9253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59" name="Arc 32"/>
          <p:cNvSpPr>
            <a:spLocks/>
          </p:cNvSpPr>
          <p:nvPr/>
        </p:nvSpPr>
        <p:spPr bwMode="auto">
          <a:xfrm>
            <a:off x="2653600" y="1861365"/>
            <a:ext cx="1778040" cy="789360"/>
          </a:xfrm>
          <a:custGeom>
            <a:avLst/>
            <a:gdLst>
              <a:gd name="T0" fmla="*/ 0 w 14768"/>
              <a:gd name="T1" fmla="*/ 2147483647 h 21256"/>
              <a:gd name="T2" fmla="*/ 2147483647 w 14768"/>
              <a:gd name="T3" fmla="*/ 0 h 21256"/>
              <a:gd name="T4" fmla="*/ 2147483647 w 14768"/>
              <a:gd name="T5" fmla="*/ 2147483647 h 21256"/>
              <a:gd name="T6" fmla="*/ 0 60000 65536"/>
              <a:gd name="T7" fmla="*/ 0 60000 65536"/>
              <a:gd name="T8" fmla="*/ 0 60000 65536"/>
              <a:gd name="T9" fmla="*/ 0 w 14768"/>
              <a:gd name="T10" fmla="*/ 0 h 21256"/>
              <a:gd name="T11" fmla="*/ 14768 w 14768"/>
              <a:gd name="T12" fmla="*/ 21256 h 21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68" h="21256" fill="none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</a:path>
              <a:path w="14768" h="21256" stroke="0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  <a:lnTo>
                  <a:pt x="14768" y="21256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60" name="Arc 33"/>
          <p:cNvSpPr>
            <a:spLocks/>
          </p:cNvSpPr>
          <p:nvPr/>
        </p:nvSpPr>
        <p:spPr bwMode="auto">
          <a:xfrm>
            <a:off x="4423720" y="1866645"/>
            <a:ext cx="1763520" cy="782760"/>
          </a:xfrm>
          <a:custGeom>
            <a:avLst/>
            <a:gdLst>
              <a:gd name="T0" fmla="*/ 2147483647 w 14647"/>
              <a:gd name="T1" fmla="*/ 0 h 21263"/>
              <a:gd name="T2" fmla="*/ 2147483647 w 14647"/>
              <a:gd name="T3" fmla="*/ 2147483647 h 21263"/>
              <a:gd name="T4" fmla="*/ 0 w 14647"/>
              <a:gd name="T5" fmla="*/ 2147483647 h 21263"/>
              <a:gd name="T6" fmla="*/ 0 60000 65536"/>
              <a:gd name="T7" fmla="*/ 0 60000 65536"/>
              <a:gd name="T8" fmla="*/ 0 60000 65536"/>
              <a:gd name="T9" fmla="*/ 0 w 14647"/>
              <a:gd name="T10" fmla="*/ 0 h 21263"/>
              <a:gd name="T11" fmla="*/ 14647 w 14647"/>
              <a:gd name="T12" fmla="*/ 21263 h 21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47" h="21263" fill="none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</a:path>
              <a:path w="14647" h="21263" stroke="0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  <a:lnTo>
                  <a:pt x="0" y="21263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61" name="Arc 34"/>
          <p:cNvSpPr>
            <a:spLocks/>
          </p:cNvSpPr>
          <p:nvPr/>
        </p:nvSpPr>
        <p:spPr bwMode="auto">
          <a:xfrm>
            <a:off x="4423721" y="2291692"/>
            <a:ext cx="2601720" cy="657361"/>
          </a:xfrm>
          <a:custGeom>
            <a:avLst/>
            <a:gdLst>
              <a:gd name="T0" fmla="*/ 2147483647 w 21600"/>
              <a:gd name="T1" fmla="*/ 0 h 17979"/>
              <a:gd name="T2" fmla="*/ 2147483647 w 21600"/>
              <a:gd name="T3" fmla="*/ 2147483647 h 17979"/>
              <a:gd name="T4" fmla="*/ 0 w 21600"/>
              <a:gd name="T5" fmla="*/ 2147483647 h 17979"/>
              <a:gd name="T6" fmla="*/ 0 60000 65536"/>
              <a:gd name="T7" fmla="*/ 0 60000 65536"/>
              <a:gd name="T8" fmla="*/ 0 60000 65536"/>
              <a:gd name="T9" fmla="*/ 0 w 21600"/>
              <a:gd name="T10" fmla="*/ 0 h 17979"/>
              <a:gd name="T11" fmla="*/ 21600 w 21600"/>
              <a:gd name="T12" fmla="*/ 17979 h 17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979" fill="none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</a:path>
              <a:path w="21600" h="17979" stroke="0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  <a:lnTo>
                  <a:pt x="0" y="9577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62" name="Freeform 35"/>
          <p:cNvSpPr>
            <a:spLocks/>
          </p:cNvSpPr>
          <p:nvPr/>
        </p:nvSpPr>
        <p:spPr bwMode="auto">
          <a:xfrm>
            <a:off x="3967000" y="3272447"/>
            <a:ext cx="929280" cy="145200"/>
          </a:xfrm>
          <a:custGeom>
            <a:avLst/>
            <a:gdLst>
              <a:gd name="T0" fmla="*/ 0 w 639"/>
              <a:gd name="T1" fmla="*/ 0 h 99"/>
              <a:gd name="T2" fmla="*/ 2147483647 w 639"/>
              <a:gd name="T3" fmla="*/ 2147483647 h 99"/>
              <a:gd name="T4" fmla="*/ 2147483647 w 639"/>
              <a:gd name="T5" fmla="*/ 2147483647 h 99"/>
              <a:gd name="T6" fmla="*/ 2147483647 w 639"/>
              <a:gd name="T7" fmla="*/ 2147483647 h 99"/>
              <a:gd name="T8" fmla="*/ 2147483647 w 639"/>
              <a:gd name="T9" fmla="*/ 2147483647 h 99"/>
              <a:gd name="T10" fmla="*/ 2147483647 w 639"/>
              <a:gd name="T11" fmla="*/ 2147483647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9"/>
              <a:gd name="T19" fmla="*/ 0 h 99"/>
              <a:gd name="T20" fmla="*/ 639 w 639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9" h="99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6" y="57"/>
                </a:lnTo>
                <a:lnTo>
                  <a:pt x="445" y="95"/>
                </a:lnTo>
                <a:lnTo>
                  <a:pt x="639" y="99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63" name="Freeform 36"/>
          <p:cNvSpPr>
            <a:spLocks/>
          </p:cNvSpPr>
          <p:nvPr/>
        </p:nvSpPr>
        <p:spPr bwMode="auto">
          <a:xfrm>
            <a:off x="3959081" y="3277725"/>
            <a:ext cx="917400" cy="141240"/>
          </a:xfrm>
          <a:custGeom>
            <a:avLst/>
            <a:gdLst>
              <a:gd name="T0" fmla="*/ 0 w 630"/>
              <a:gd name="T1" fmla="*/ 2147483647 h 97"/>
              <a:gd name="T2" fmla="*/ 2147483647 w 630"/>
              <a:gd name="T3" fmla="*/ 2147483647 h 97"/>
              <a:gd name="T4" fmla="*/ 2147483647 w 630"/>
              <a:gd name="T5" fmla="*/ 2147483647 h 97"/>
              <a:gd name="T6" fmla="*/ 2147483647 w 630"/>
              <a:gd name="T7" fmla="*/ 2147483647 h 97"/>
              <a:gd name="T8" fmla="*/ 2147483647 w 630"/>
              <a:gd name="T9" fmla="*/ 2147483647 h 97"/>
              <a:gd name="T10" fmla="*/ 2147483647 w 630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0"/>
              <a:gd name="T19" fmla="*/ 0 h 97"/>
              <a:gd name="T20" fmla="*/ 630 w 630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0" h="97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8" y="51"/>
                </a:lnTo>
                <a:lnTo>
                  <a:pt x="449" y="15"/>
                </a:lnTo>
                <a:lnTo>
                  <a:pt x="630" y="0"/>
                </a:lnTo>
              </a:path>
            </a:pathLst>
          </a:custGeom>
          <a:noFill/>
          <a:ln w="28575" cmpd="sng">
            <a:solidFill>
              <a:srgbClr val="0066FF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4355080" y="3314686"/>
            <a:ext cx="138600" cy="84480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65" name="Arc 38"/>
          <p:cNvSpPr>
            <a:spLocks/>
          </p:cNvSpPr>
          <p:nvPr/>
        </p:nvSpPr>
        <p:spPr bwMode="auto">
          <a:xfrm>
            <a:off x="3491802" y="3396529"/>
            <a:ext cx="933240" cy="451441"/>
          </a:xfrm>
          <a:custGeom>
            <a:avLst/>
            <a:gdLst>
              <a:gd name="T0" fmla="*/ 2147483647 w 21600"/>
              <a:gd name="T1" fmla="*/ 0 h 21188"/>
              <a:gd name="T2" fmla="*/ 2147483647 w 21600"/>
              <a:gd name="T3" fmla="*/ 2147483647 h 21188"/>
              <a:gd name="T4" fmla="*/ 0 w 21600"/>
              <a:gd name="T5" fmla="*/ 2147483647 h 21188"/>
              <a:gd name="T6" fmla="*/ 0 60000 65536"/>
              <a:gd name="T7" fmla="*/ 0 60000 65536"/>
              <a:gd name="T8" fmla="*/ 0 60000 65536"/>
              <a:gd name="T9" fmla="*/ 0 w 21600"/>
              <a:gd name="T10" fmla="*/ 0 h 21188"/>
              <a:gd name="T11" fmla="*/ 21600 w 21600"/>
              <a:gd name="T12" fmla="*/ 21188 h 2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66" name="Arc 39"/>
          <p:cNvSpPr>
            <a:spLocks/>
          </p:cNvSpPr>
          <p:nvPr/>
        </p:nvSpPr>
        <p:spPr bwMode="auto">
          <a:xfrm flipH="1">
            <a:off x="4429002" y="3396529"/>
            <a:ext cx="933240" cy="451441"/>
          </a:xfrm>
          <a:custGeom>
            <a:avLst/>
            <a:gdLst>
              <a:gd name="T0" fmla="*/ 2147483647 w 21600"/>
              <a:gd name="T1" fmla="*/ 0 h 21188"/>
              <a:gd name="T2" fmla="*/ 2147483647 w 21600"/>
              <a:gd name="T3" fmla="*/ 2147483647 h 21188"/>
              <a:gd name="T4" fmla="*/ 0 w 21600"/>
              <a:gd name="T5" fmla="*/ 2147483647 h 21188"/>
              <a:gd name="T6" fmla="*/ 0 60000 65536"/>
              <a:gd name="T7" fmla="*/ 0 60000 65536"/>
              <a:gd name="T8" fmla="*/ 0 60000 65536"/>
              <a:gd name="T9" fmla="*/ 0 w 21600"/>
              <a:gd name="T10" fmla="*/ 0 h 21188"/>
              <a:gd name="T11" fmla="*/ 21600 w 21600"/>
              <a:gd name="T12" fmla="*/ 21188 h 2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67" name="Freeform 40"/>
          <p:cNvSpPr>
            <a:spLocks/>
          </p:cNvSpPr>
          <p:nvPr/>
        </p:nvSpPr>
        <p:spPr bwMode="auto">
          <a:xfrm>
            <a:off x="3961725" y="1861365"/>
            <a:ext cx="926641" cy="116160"/>
          </a:xfrm>
          <a:custGeom>
            <a:avLst/>
            <a:gdLst>
              <a:gd name="T0" fmla="*/ 0 w 636"/>
              <a:gd name="T1" fmla="*/ 0 h 80"/>
              <a:gd name="T2" fmla="*/ 2147483647 w 636"/>
              <a:gd name="T3" fmla="*/ 2147483647 h 80"/>
              <a:gd name="T4" fmla="*/ 2147483647 w 636"/>
              <a:gd name="T5" fmla="*/ 2147483647 h 80"/>
              <a:gd name="T6" fmla="*/ 2147483647 w 636"/>
              <a:gd name="T7" fmla="*/ 2147483647 h 80"/>
              <a:gd name="T8" fmla="*/ 2147483647 w 636"/>
              <a:gd name="T9" fmla="*/ 2147483647 h 80"/>
              <a:gd name="T10" fmla="*/ 2147483647 w 636"/>
              <a:gd name="T11" fmla="*/ 2147483647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6"/>
              <a:gd name="T19" fmla="*/ 0 h 80"/>
              <a:gd name="T20" fmla="*/ 636 w 636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6" h="80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8575" cmpd="sng">
            <a:solidFill>
              <a:srgbClr val="0066FF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68" name="Freeform 41"/>
          <p:cNvSpPr>
            <a:spLocks/>
          </p:cNvSpPr>
          <p:nvPr/>
        </p:nvSpPr>
        <p:spPr bwMode="auto">
          <a:xfrm>
            <a:off x="3959079" y="1858725"/>
            <a:ext cx="929280" cy="116160"/>
          </a:xfrm>
          <a:custGeom>
            <a:avLst/>
            <a:gdLst>
              <a:gd name="T0" fmla="*/ 0 w 638"/>
              <a:gd name="T1" fmla="*/ 2147483647 h 80"/>
              <a:gd name="T2" fmla="*/ 2147483647 w 638"/>
              <a:gd name="T3" fmla="*/ 2147483647 h 80"/>
              <a:gd name="T4" fmla="*/ 2147483647 w 638"/>
              <a:gd name="T5" fmla="*/ 2147483647 h 80"/>
              <a:gd name="T6" fmla="*/ 2147483647 w 638"/>
              <a:gd name="T7" fmla="*/ 2147483647 h 80"/>
              <a:gd name="T8" fmla="*/ 2147483647 w 638"/>
              <a:gd name="T9" fmla="*/ 0 h 80"/>
              <a:gd name="T10" fmla="*/ 2147483647 w 638"/>
              <a:gd name="T11" fmla="*/ 2147483647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8"/>
              <a:gd name="T19" fmla="*/ 0 h 80"/>
              <a:gd name="T20" fmla="*/ 638 w 638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8" h="80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8" y="32"/>
                </a:lnTo>
                <a:lnTo>
                  <a:pt x="452" y="0"/>
                </a:lnTo>
                <a:lnTo>
                  <a:pt x="638" y="4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69" name="Freeform 42"/>
          <p:cNvSpPr>
            <a:spLocks/>
          </p:cNvSpPr>
          <p:nvPr/>
        </p:nvSpPr>
        <p:spPr bwMode="auto">
          <a:xfrm>
            <a:off x="2035842" y="2953008"/>
            <a:ext cx="683760" cy="139920"/>
          </a:xfrm>
          <a:custGeom>
            <a:avLst/>
            <a:gdLst>
              <a:gd name="T0" fmla="*/ 0 w 470"/>
              <a:gd name="T1" fmla="*/ 0 h 96"/>
              <a:gd name="T2" fmla="*/ 2147483647 w 470"/>
              <a:gd name="T3" fmla="*/ 2147483647 h 96"/>
              <a:gd name="T4" fmla="*/ 2147483647 w 470"/>
              <a:gd name="T5" fmla="*/ 2147483647 h 96"/>
              <a:gd name="T6" fmla="*/ 2147483647 w 470"/>
              <a:gd name="T7" fmla="*/ 2147483647 h 96"/>
              <a:gd name="T8" fmla="*/ 2147483647 w 470"/>
              <a:gd name="T9" fmla="*/ 2147483647 h 96"/>
              <a:gd name="T10" fmla="*/ 2147483647 w 470"/>
              <a:gd name="T11" fmla="*/ 2147483647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0"/>
              <a:gd name="T19" fmla="*/ 0 h 96"/>
              <a:gd name="T20" fmla="*/ 470 w 470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0" h="96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0" y="90"/>
                </a:lnTo>
                <a:lnTo>
                  <a:pt x="344" y="68"/>
                </a:lnTo>
                <a:lnTo>
                  <a:pt x="470" y="96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70" name="Freeform 43"/>
          <p:cNvSpPr>
            <a:spLocks/>
          </p:cNvSpPr>
          <p:nvPr/>
        </p:nvSpPr>
        <p:spPr bwMode="auto">
          <a:xfrm>
            <a:off x="2149360" y="2854005"/>
            <a:ext cx="480480" cy="360360"/>
          </a:xfrm>
          <a:custGeom>
            <a:avLst/>
            <a:gdLst>
              <a:gd name="T0" fmla="*/ 0 w 330"/>
              <a:gd name="T1" fmla="*/ 0 h 248"/>
              <a:gd name="T2" fmla="*/ 2147483647 w 330"/>
              <a:gd name="T3" fmla="*/ 2147483647 h 248"/>
              <a:gd name="T4" fmla="*/ 2147483647 w 330"/>
              <a:gd name="T5" fmla="*/ 2147483647 h 248"/>
              <a:gd name="T6" fmla="*/ 2147483647 w 330"/>
              <a:gd name="T7" fmla="*/ 2147483647 h 248"/>
              <a:gd name="T8" fmla="*/ 2147483647 w 330"/>
              <a:gd name="T9" fmla="*/ 2147483647 h 248"/>
              <a:gd name="T10" fmla="*/ 2147483647 w 330"/>
              <a:gd name="T11" fmla="*/ 2147483647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0"/>
              <a:gd name="T19" fmla="*/ 0 h 248"/>
              <a:gd name="T20" fmla="*/ 330 w 330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0" h="248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2" y="156"/>
                </a:lnTo>
                <a:lnTo>
                  <a:pt x="196" y="202"/>
                </a:lnTo>
                <a:lnTo>
                  <a:pt x="330" y="248"/>
                </a:ln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71" name="Rectangle 44"/>
          <p:cNvSpPr>
            <a:spLocks noChangeArrowheads="1"/>
          </p:cNvSpPr>
          <p:nvPr/>
        </p:nvSpPr>
        <p:spPr bwMode="auto">
          <a:xfrm rot="1511052">
            <a:off x="2280040" y="2996566"/>
            <a:ext cx="138600" cy="84480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72" name="Freeform 45"/>
          <p:cNvSpPr>
            <a:spLocks/>
          </p:cNvSpPr>
          <p:nvPr/>
        </p:nvSpPr>
        <p:spPr bwMode="auto">
          <a:xfrm>
            <a:off x="2079401" y="2153087"/>
            <a:ext cx="663960" cy="159720"/>
          </a:xfrm>
          <a:custGeom>
            <a:avLst/>
            <a:gdLst>
              <a:gd name="T0" fmla="*/ 0 w 456"/>
              <a:gd name="T1" fmla="*/ 2147483647 h 110"/>
              <a:gd name="T2" fmla="*/ 2147483647 w 456"/>
              <a:gd name="T3" fmla="*/ 2147483647 h 110"/>
              <a:gd name="T4" fmla="*/ 2147483647 w 456"/>
              <a:gd name="T5" fmla="*/ 2147483647 h 110"/>
              <a:gd name="T6" fmla="*/ 2147483647 w 456"/>
              <a:gd name="T7" fmla="*/ 2147483647 h 110"/>
              <a:gd name="T8" fmla="*/ 2147483647 w 456"/>
              <a:gd name="T9" fmla="*/ 2147483647 h 110"/>
              <a:gd name="T10" fmla="*/ 2147483647 w 456"/>
              <a:gd name="T11" fmla="*/ 0 h 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6"/>
              <a:gd name="T19" fmla="*/ 0 h 110"/>
              <a:gd name="T20" fmla="*/ 456 w 456"/>
              <a:gd name="T21" fmla="*/ 110 h 1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6" h="110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73" name="Freeform 46"/>
          <p:cNvSpPr>
            <a:spLocks/>
          </p:cNvSpPr>
          <p:nvPr/>
        </p:nvSpPr>
        <p:spPr bwMode="auto">
          <a:xfrm>
            <a:off x="2190281" y="2062007"/>
            <a:ext cx="468600" cy="297000"/>
          </a:xfrm>
          <a:custGeom>
            <a:avLst/>
            <a:gdLst>
              <a:gd name="T0" fmla="*/ 0 w 322"/>
              <a:gd name="T1" fmla="*/ 2147483647 h 204"/>
              <a:gd name="T2" fmla="*/ 2147483647 w 322"/>
              <a:gd name="T3" fmla="*/ 2147483647 h 204"/>
              <a:gd name="T4" fmla="*/ 2147483647 w 322"/>
              <a:gd name="T5" fmla="*/ 2147483647 h 204"/>
              <a:gd name="T6" fmla="*/ 2147483647 w 322"/>
              <a:gd name="T7" fmla="*/ 2147483647 h 204"/>
              <a:gd name="T8" fmla="*/ 2147483647 w 322"/>
              <a:gd name="T9" fmla="*/ 2147483647 h 204"/>
              <a:gd name="T10" fmla="*/ 2147483647 w 322"/>
              <a:gd name="T11" fmla="*/ 0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2"/>
              <a:gd name="T19" fmla="*/ 0 h 204"/>
              <a:gd name="T20" fmla="*/ 322 w 322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2" h="204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8" y="66"/>
                </a:lnTo>
                <a:lnTo>
                  <a:pt x="222" y="30"/>
                </a:lnTo>
                <a:lnTo>
                  <a:pt x="322" y="0"/>
                </a:ln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 rot="-1277282">
            <a:off x="2335481" y="2155726"/>
            <a:ext cx="138600" cy="84480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75" name="Rectangle 48"/>
          <p:cNvSpPr>
            <a:spLocks noChangeArrowheads="1"/>
          </p:cNvSpPr>
          <p:nvPr/>
        </p:nvSpPr>
        <p:spPr bwMode="auto">
          <a:xfrm>
            <a:off x="4345841" y="1861364"/>
            <a:ext cx="138600" cy="84480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76" name="Freeform 49"/>
          <p:cNvSpPr>
            <a:spLocks/>
          </p:cNvSpPr>
          <p:nvPr/>
        </p:nvSpPr>
        <p:spPr bwMode="auto">
          <a:xfrm>
            <a:off x="6188560" y="2063327"/>
            <a:ext cx="459360" cy="287760"/>
          </a:xfrm>
          <a:custGeom>
            <a:avLst/>
            <a:gdLst>
              <a:gd name="T0" fmla="*/ 0 w 316"/>
              <a:gd name="T1" fmla="*/ 0 h 197"/>
              <a:gd name="T2" fmla="*/ 2147483647 w 316"/>
              <a:gd name="T3" fmla="*/ 2147483647 h 197"/>
              <a:gd name="T4" fmla="*/ 2147483647 w 316"/>
              <a:gd name="T5" fmla="*/ 2147483647 h 197"/>
              <a:gd name="T6" fmla="*/ 2147483647 w 316"/>
              <a:gd name="T7" fmla="*/ 2147483647 h 197"/>
              <a:gd name="T8" fmla="*/ 2147483647 w 316"/>
              <a:gd name="T9" fmla="*/ 2147483647 h 197"/>
              <a:gd name="T10" fmla="*/ 2147483647 w 316"/>
              <a:gd name="T11" fmla="*/ 2147483647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6"/>
              <a:gd name="T19" fmla="*/ 0 h 197"/>
              <a:gd name="T20" fmla="*/ 316 w 316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6" h="197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77" name="Freeform 50"/>
          <p:cNvSpPr>
            <a:spLocks/>
          </p:cNvSpPr>
          <p:nvPr/>
        </p:nvSpPr>
        <p:spPr bwMode="auto">
          <a:xfrm>
            <a:off x="6171400" y="2949048"/>
            <a:ext cx="652080" cy="145200"/>
          </a:xfrm>
          <a:custGeom>
            <a:avLst/>
            <a:gdLst>
              <a:gd name="T0" fmla="*/ 0 w 448"/>
              <a:gd name="T1" fmla="*/ 2147483647 h 99"/>
              <a:gd name="T2" fmla="*/ 2147483647 w 448"/>
              <a:gd name="T3" fmla="*/ 2147483647 h 99"/>
              <a:gd name="T4" fmla="*/ 2147483647 w 448"/>
              <a:gd name="T5" fmla="*/ 2147483647 h 99"/>
              <a:gd name="T6" fmla="*/ 2147483647 w 448"/>
              <a:gd name="T7" fmla="*/ 2147483647 h 99"/>
              <a:gd name="T8" fmla="*/ 2147483647 w 448"/>
              <a:gd name="T9" fmla="*/ 2147483647 h 99"/>
              <a:gd name="T10" fmla="*/ 2147483647 w 448"/>
              <a:gd name="T11" fmla="*/ 0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8"/>
              <a:gd name="T19" fmla="*/ 0 h 99"/>
              <a:gd name="T20" fmla="*/ 448 w 448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8" h="99">
                <a:moveTo>
                  <a:pt x="0" y="91"/>
                </a:moveTo>
                <a:lnTo>
                  <a:pt x="93" y="72"/>
                </a:lnTo>
                <a:lnTo>
                  <a:pt x="141" y="99"/>
                </a:lnTo>
                <a:lnTo>
                  <a:pt x="304" y="33"/>
                </a:lnTo>
                <a:lnTo>
                  <a:pt x="354" y="51"/>
                </a:lnTo>
                <a:lnTo>
                  <a:pt x="448" y="0"/>
                </a:ln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78" name="Rectangle 51"/>
          <p:cNvSpPr>
            <a:spLocks noChangeArrowheads="1"/>
          </p:cNvSpPr>
          <p:nvPr/>
        </p:nvSpPr>
        <p:spPr bwMode="auto">
          <a:xfrm rot="-1277282">
            <a:off x="6426161" y="2997886"/>
            <a:ext cx="138600" cy="84480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79" name="Freeform 52"/>
          <p:cNvSpPr>
            <a:spLocks/>
          </p:cNvSpPr>
          <p:nvPr/>
        </p:nvSpPr>
        <p:spPr bwMode="auto">
          <a:xfrm>
            <a:off x="6105402" y="2149125"/>
            <a:ext cx="653400" cy="147840"/>
          </a:xfrm>
          <a:custGeom>
            <a:avLst/>
            <a:gdLst>
              <a:gd name="T0" fmla="*/ 0 w 450"/>
              <a:gd name="T1" fmla="*/ 0 h 96"/>
              <a:gd name="T2" fmla="*/ 2147483647 w 450"/>
              <a:gd name="T3" fmla="*/ 2147483647 h 96"/>
              <a:gd name="T4" fmla="*/ 2147483647 w 450"/>
              <a:gd name="T5" fmla="*/ 0 h 96"/>
              <a:gd name="T6" fmla="*/ 2147483647 w 450"/>
              <a:gd name="T7" fmla="*/ 2147483647 h 96"/>
              <a:gd name="T8" fmla="*/ 2147483647 w 450"/>
              <a:gd name="T9" fmla="*/ 2147483647 h 96"/>
              <a:gd name="T10" fmla="*/ 2147483647 w 450"/>
              <a:gd name="T11" fmla="*/ 2147483647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0"/>
              <a:gd name="T19" fmla="*/ 0 h 96"/>
              <a:gd name="T20" fmla="*/ 450 w 450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0" h="96">
                <a:moveTo>
                  <a:pt x="0" y="0"/>
                </a:moveTo>
                <a:lnTo>
                  <a:pt x="84" y="19"/>
                </a:lnTo>
                <a:lnTo>
                  <a:pt x="147" y="0"/>
                </a:lnTo>
                <a:lnTo>
                  <a:pt x="319" y="66"/>
                </a:lnTo>
                <a:lnTo>
                  <a:pt x="379" y="57"/>
                </a:lnTo>
                <a:lnTo>
                  <a:pt x="450" y="96"/>
                </a:ln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80" name="Rectangle 53"/>
          <p:cNvSpPr>
            <a:spLocks noChangeArrowheads="1"/>
          </p:cNvSpPr>
          <p:nvPr/>
        </p:nvSpPr>
        <p:spPr bwMode="auto">
          <a:xfrm rot="1511052">
            <a:off x="6379960" y="2154404"/>
            <a:ext cx="137280" cy="84480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 rot="93880">
            <a:off x="4615121" y="3354285"/>
            <a:ext cx="209880" cy="11616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82" name="AutoShape 55"/>
          <p:cNvSpPr>
            <a:spLocks noChangeArrowheads="1"/>
          </p:cNvSpPr>
          <p:nvPr/>
        </p:nvSpPr>
        <p:spPr bwMode="auto">
          <a:xfrm rot="245893">
            <a:off x="4667920" y="3370125"/>
            <a:ext cx="121440" cy="84480"/>
          </a:xfrm>
          <a:prstGeom prst="curvedDownArrow">
            <a:avLst>
              <a:gd name="adj1" fmla="val 28743"/>
              <a:gd name="adj2" fmla="val 57493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 rot="-205518">
            <a:off x="4608521" y="3224925"/>
            <a:ext cx="209880" cy="11616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84" name="AutoShape 57"/>
          <p:cNvSpPr>
            <a:spLocks noChangeArrowheads="1"/>
          </p:cNvSpPr>
          <p:nvPr/>
        </p:nvSpPr>
        <p:spPr bwMode="auto">
          <a:xfrm rot="-53504">
            <a:off x="4661321" y="3235486"/>
            <a:ext cx="120120" cy="84480"/>
          </a:xfrm>
          <a:prstGeom prst="curvedDownArrow">
            <a:avLst>
              <a:gd name="adj1" fmla="val 28431"/>
              <a:gd name="adj2" fmla="val 56869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 rot="-205518">
            <a:off x="4013201" y="3351647"/>
            <a:ext cx="209880" cy="11616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86" name="AutoShape 59"/>
          <p:cNvSpPr>
            <a:spLocks noChangeArrowheads="1"/>
          </p:cNvSpPr>
          <p:nvPr/>
        </p:nvSpPr>
        <p:spPr bwMode="auto">
          <a:xfrm rot="-53504">
            <a:off x="4066000" y="3362206"/>
            <a:ext cx="120120" cy="84480"/>
          </a:xfrm>
          <a:prstGeom prst="curvedDownArrow">
            <a:avLst>
              <a:gd name="adj1" fmla="val 28431"/>
              <a:gd name="adj2" fmla="val 56868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 rot="93880">
            <a:off x="4007921" y="3222285"/>
            <a:ext cx="208560" cy="11616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88" name="AutoShape 61"/>
          <p:cNvSpPr>
            <a:spLocks noChangeArrowheads="1"/>
          </p:cNvSpPr>
          <p:nvPr/>
        </p:nvSpPr>
        <p:spPr bwMode="auto">
          <a:xfrm rot="245893">
            <a:off x="4059398" y="3238125"/>
            <a:ext cx="121440" cy="84480"/>
          </a:xfrm>
          <a:prstGeom prst="curvedDownArrow">
            <a:avLst>
              <a:gd name="adj1" fmla="val 28743"/>
              <a:gd name="adj2" fmla="val 57493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 rot="814006">
            <a:off x="2562521" y="3025604"/>
            <a:ext cx="209880" cy="11616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90" name="AutoShape 63"/>
          <p:cNvSpPr>
            <a:spLocks noChangeArrowheads="1"/>
          </p:cNvSpPr>
          <p:nvPr/>
        </p:nvSpPr>
        <p:spPr bwMode="auto">
          <a:xfrm rot="966021">
            <a:off x="2612679" y="3042766"/>
            <a:ext cx="121440" cy="84480"/>
          </a:xfrm>
          <a:prstGeom prst="curvedDownArrow">
            <a:avLst>
              <a:gd name="adj1" fmla="val 28743"/>
              <a:gd name="adj2" fmla="val 57493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 rot="1050912">
            <a:off x="2456922" y="3133845"/>
            <a:ext cx="209880" cy="11616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92" name="AutoShape 65"/>
          <p:cNvSpPr>
            <a:spLocks noChangeArrowheads="1"/>
          </p:cNvSpPr>
          <p:nvPr/>
        </p:nvSpPr>
        <p:spPr bwMode="auto">
          <a:xfrm rot="1202926">
            <a:off x="2511040" y="3147045"/>
            <a:ext cx="121440" cy="83160"/>
          </a:xfrm>
          <a:prstGeom prst="curvedDownArrow">
            <a:avLst>
              <a:gd name="adj1" fmla="val 29199"/>
              <a:gd name="adj2" fmla="val 58406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 rot="1911330">
            <a:off x="2045082" y="2789328"/>
            <a:ext cx="209880" cy="11748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94" name="AutoShape 67"/>
          <p:cNvSpPr>
            <a:spLocks noChangeArrowheads="1"/>
          </p:cNvSpPr>
          <p:nvPr/>
        </p:nvSpPr>
        <p:spPr bwMode="auto">
          <a:xfrm rot="2063342">
            <a:off x="2099200" y="2806485"/>
            <a:ext cx="121440" cy="84480"/>
          </a:xfrm>
          <a:prstGeom prst="curvedDownArrow">
            <a:avLst>
              <a:gd name="adj1" fmla="val 28743"/>
              <a:gd name="adj2" fmla="val 57493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 rot="1594986">
            <a:off x="1954001" y="2892285"/>
            <a:ext cx="209880" cy="11616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96" name="AutoShape 69"/>
          <p:cNvSpPr>
            <a:spLocks noChangeArrowheads="1"/>
          </p:cNvSpPr>
          <p:nvPr/>
        </p:nvSpPr>
        <p:spPr bwMode="auto">
          <a:xfrm rot="1746998">
            <a:off x="2005481" y="2910765"/>
            <a:ext cx="120120" cy="84480"/>
          </a:xfrm>
          <a:prstGeom prst="curvedDownArrow">
            <a:avLst>
              <a:gd name="adj1" fmla="val 28431"/>
              <a:gd name="adj2" fmla="val 56869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 rot="-2650724">
            <a:off x="1849720" y="2343165"/>
            <a:ext cx="208560" cy="11616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98" name="AutoShape 71"/>
          <p:cNvSpPr>
            <a:spLocks noChangeArrowheads="1"/>
          </p:cNvSpPr>
          <p:nvPr/>
        </p:nvSpPr>
        <p:spPr bwMode="auto">
          <a:xfrm rot="-2498712">
            <a:off x="1898560" y="2352404"/>
            <a:ext cx="121440" cy="84480"/>
          </a:xfrm>
          <a:prstGeom prst="curvedDownArrow">
            <a:avLst>
              <a:gd name="adj1" fmla="val 28743"/>
              <a:gd name="adj2" fmla="val 57493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 rot="-2719334">
            <a:off x="1988980" y="2387385"/>
            <a:ext cx="209880" cy="11616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00" name="AutoShape 73"/>
          <p:cNvSpPr>
            <a:spLocks noChangeArrowheads="1"/>
          </p:cNvSpPr>
          <p:nvPr/>
        </p:nvSpPr>
        <p:spPr bwMode="auto">
          <a:xfrm rot="-2567322">
            <a:off x="2034521" y="2393326"/>
            <a:ext cx="120120" cy="83160"/>
          </a:xfrm>
          <a:prstGeom prst="curvedDownArrow">
            <a:avLst>
              <a:gd name="adj1" fmla="val 28882"/>
              <a:gd name="adj2" fmla="val 5777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 rot="-2875454">
            <a:off x="6821499" y="2786025"/>
            <a:ext cx="209880" cy="11616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02" name="AutoShape 75"/>
          <p:cNvSpPr>
            <a:spLocks noChangeArrowheads="1"/>
          </p:cNvSpPr>
          <p:nvPr/>
        </p:nvSpPr>
        <p:spPr bwMode="auto">
          <a:xfrm rot="-2723441">
            <a:off x="6867040" y="2789326"/>
            <a:ext cx="121440" cy="84480"/>
          </a:xfrm>
          <a:prstGeom prst="curvedDownArrow">
            <a:avLst>
              <a:gd name="adj1" fmla="val 28757"/>
              <a:gd name="adj2" fmla="val 57507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 rot="-2682010">
            <a:off x="6642641" y="2731248"/>
            <a:ext cx="209880" cy="11748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04" name="AutoShape 77"/>
          <p:cNvSpPr>
            <a:spLocks noChangeArrowheads="1"/>
          </p:cNvSpPr>
          <p:nvPr/>
        </p:nvSpPr>
        <p:spPr bwMode="auto">
          <a:xfrm rot="-2529997">
            <a:off x="6692800" y="2740484"/>
            <a:ext cx="120120" cy="84480"/>
          </a:xfrm>
          <a:prstGeom prst="curvedDownArrow">
            <a:avLst>
              <a:gd name="adj1" fmla="val 28431"/>
              <a:gd name="adj2" fmla="val 56868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05" name="Freeform 78"/>
          <p:cNvSpPr>
            <a:spLocks/>
          </p:cNvSpPr>
          <p:nvPr/>
        </p:nvSpPr>
        <p:spPr bwMode="auto">
          <a:xfrm>
            <a:off x="2833120" y="4290167"/>
            <a:ext cx="257400" cy="129360"/>
          </a:xfrm>
          <a:custGeom>
            <a:avLst/>
            <a:gdLst>
              <a:gd name="T0" fmla="*/ 2147483647 w 177"/>
              <a:gd name="T1" fmla="*/ 0 h 89"/>
              <a:gd name="T2" fmla="*/ 2147483647 w 177"/>
              <a:gd name="T3" fmla="*/ 2147483647 h 89"/>
              <a:gd name="T4" fmla="*/ 2147483647 w 177"/>
              <a:gd name="T5" fmla="*/ 2147483647 h 89"/>
              <a:gd name="T6" fmla="*/ 0 w 177"/>
              <a:gd name="T7" fmla="*/ 2147483647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77"/>
              <a:gd name="T13" fmla="*/ 0 h 89"/>
              <a:gd name="T14" fmla="*/ 177 w 177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" h="89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06" name="Line 79"/>
          <p:cNvSpPr>
            <a:spLocks noChangeShapeType="1"/>
          </p:cNvSpPr>
          <p:nvPr/>
        </p:nvSpPr>
        <p:spPr bwMode="auto">
          <a:xfrm>
            <a:off x="2087321" y="4085567"/>
            <a:ext cx="183480" cy="5808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07" name="Freeform 80"/>
          <p:cNvSpPr>
            <a:spLocks/>
          </p:cNvSpPr>
          <p:nvPr/>
        </p:nvSpPr>
        <p:spPr bwMode="auto">
          <a:xfrm>
            <a:off x="2037160" y="4122527"/>
            <a:ext cx="149160" cy="133320"/>
          </a:xfrm>
          <a:custGeom>
            <a:avLst/>
            <a:gdLst>
              <a:gd name="T0" fmla="*/ 0 w 103"/>
              <a:gd name="T1" fmla="*/ 2147483647 h 91"/>
              <a:gd name="T2" fmla="*/ 2147483647 w 103"/>
              <a:gd name="T3" fmla="*/ 2147483647 h 91"/>
              <a:gd name="T4" fmla="*/ 2147483647 w 103"/>
              <a:gd name="T5" fmla="*/ 0 h 91"/>
              <a:gd name="T6" fmla="*/ 0 60000 65536"/>
              <a:gd name="T7" fmla="*/ 0 60000 65536"/>
              <a:gd name="T8" fmla="*/ 0 60000 65536"/>
              <a:gd name="T9" fmla="*/ 0 w 103"/>
              <a:gd name="T10" fmla="*/ 0 h 91"/>
              <a:gd name="T11" fmla="*/ 103 w 103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91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08" name="Freeform 81"/>
          <p:cNvSpPr>
            <a:spLocks/>
          </p:cNvSpPr>
          <p:nvPr/>
        </p:nvSpPr>
        <p:spPr bwMode="auto">
          <a:xfrm>
            <a:off x="3340000" y="4250568"/>
            <a:ext cx="73920" cy="244200"/>
          </a:xfrm>
          <a:custGeom>
            <a:avLst/>
            <a:gdLst>
              <a:gd name="T0" fmla="*/ 2147483647 w 54"/>
              <a:gd name="T1" fmla="*/ 0 h 168"/>
              <a:gd name="T2" fmla="*/ 2147483647 w 54"/>
              <a:gd name="T3" fmla="*/ 2147483647 h 168"/>
              <a:gd name="T4" fmla="*/ 0 w 54"/>
              <a:gd name="T5" fmla="*/ 2147483647 h 168"/>
              <a:gd name="T6" fmla="*/ 0 60000 65536"/>
              <a:gd name="T7" fmla="*/ 0 60000 65536"/>
              <a:gd name="T8" fmla="*/ 0 60000 65536"/>
              <a:gd name="T9" fmla="*/ 0 w 54"/>
              <a:gd name="T10" fmla="*/ 0 h 168"/>
              <a:gd name="T11" fmla="*/ 54 w 5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68">
                <a:moveTo>
                  <a:pt x="9" y="0"/>
                </a:moveTo>
                <a:lnTo>
                  <a:pt x="54" y="54"/>
                </a:lnTo>
                <a:lnTo>
                  <a:pt x="0" y="168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3090519" y="4229447"/>
            <a:ext cx="295680" cy="1570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610" name="Freeform 83"/>
          <p:cNvSpPr>
            <a:spLocks/>
          </p:cNvSpPr>
          <p:nvPr/>
        </p:nvSpPr>
        <p:spPr bwMode="auto">
          <a:xfrm>
            <a:off x="4426359" y="3836101"/>
            <a:ext cx="353760" cy="550441"/>
          </a:xfrm>
          <a:custGeom>
            <a:avLst/>
            <a:gdLst>
              <a:gd name="T0" fmla="*/ 2147483647 w 243"/>
              <a:gd name="T1" fmla="*/ 2147483647 h 378"/>
              <a:gd name="T2" fmla="*/ 2147483647 w 243"/>
              <a:gd name="T3" fmla="*/ 2147483647 h 378"/>
              <a:gd name="T4" fmla="*/ 2147483647 w 243"/>
              <a:gd name="T5" fmla="*/ 2147483647 h 378"/>
              <a:gd name="T6" fmla="*/ 0 w 243"/>
              <a:gd name="T7" fmla="*/ 0 h 378"/>
              <a:gd name="T8" fmla="*/ 0 60000 65536"/>
              <a:gd name="T9" fmla="*/ 0 60000 65536"/>
              <a:gd name="T10" fmla="*/ 0 60000 65536"/>
              <a:gd name="T11" fmla="*/ 0 60000 65536"/>
              <a:gd name="T12" fmla="*/ 0 w 243"/>
              <a:gd name="T13" fmla="*/ 0 h 378"/>
              <a:gd name="T14" fmla="*/ 243 w 243"/>
              <a:gd name="T15" fmla="*/ 378 h 3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" h="378">
                <a:moveTo>
                  <a:pt x="243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11" name="Rectangle 84"/>
          <p:cNvSpPr>
            <a:spLocks noChangeArrowheads="1"/>
          </p:cNvSpPr>
          <p:nvPr/>
        </p:nvSpPr>
        <p:spPr bwMode="auto">
          <a:xfrm rot="1147844">
            <a:off x="1876120" y="4144983"/>
            <a:ext cx="165000" cy="10031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12" name="Rectangle 85"/>
          <p:cNvSpPr>
            <a:spLocks noChangeArrowheads="1"/>
          </p:cNvSpPr>
          <p:nvPr/>
        </p:nvSpPr>
        <p:spPr bwMode="auto">
          <a:xfrm rot="1147844">
            <a:off x="1924966" y="4007702"/>
            <a:ext cx="166321" cy="10031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13" name="Rectangle 86"/>
          <p:cNvSpPr>
            <a:spLocks noChangeArrowheads="1"/>
          </p:cNvSpPr>
          <p:nvPr/>
        </p:nvSpPr>
        <p:spPr bwMode="auto">
          <a:xfrm rot="1147844">
            <a:off x="2252321" y="4199102"/>
            <a:ext cx="623040" cy="10031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14" name="Rectangle 87"/>
          <p:cNvSpPr>
            <a:spLocks noChangeArrowheads="1"/>
          </p:cNvSpPr>
          <p:nvPr/>
        </p:nvSpPr>
        <p:spPr bwMode="auto">
          <a:xfrm>
            <a:off x="492767" y="4249256"/>
            <a:ext cx="1592990" cy="23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1497" b="1">
                <a:solidFill>
                  <a:srgbClr val="FF0000"/>
                </a:solidFill>
                <a:latin typeface="Times New Roman" pitchFamily="18" charset="0"/>
              </a:rPr>
              <a:t>Pol. Proton Source</a:t>
            </a:r>
          </a:p>
        </p:txBody>
      </p:sp>
      <p:sp>
        <p:nvSpPr>
          <p:cNvPr id="22615" name="Text Box 88"/>
          <p:cNvSpPr txBox="1">
            <a:spLocks noChangeArrowheads="1"/>
          </p:cNvSpPr>
          <p:nvPr/>
        </p:nvSpPr>
        <p:spPr bwMode="auto">
          <a:xfrm>
            <a:off x="1460323" y="3290934"/>
            <a:ext cx="1869162" cy="42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773" tIns="41888" rIns="83773" bIns="41888">
            <a:spAutoFit/>
          </a:bodyPr>
          <a:lstStyle/>
          <a:p>
            <a:pPr eaLnBrk="0" hangingPunct="0"/>
            <a:r>
              <a:rPr lang="en-US" altLang="ja-JP" sz="2162" b="1" dirty="0">
                <a:solidFill>
                  <a:srgbClr val="FF0000"/>
                </a:solidFill>
                <a:latin typeface="Times New Roman" pitchFamily="18" charset="0"/>
              </a:rPr>
              <a:t>Spin Rotators</a:t>
            </a:r>
          </a:p>
        </p:txBody>
      </p:sp>
      <p:grpSp>
        <p:nvGrpSpPr>
          <p:cNvPr id="22616" name="Group 89"/>
          <p:cNvGrpSpPr>
            <a:grpSpLocks/>
          </p:cNvGrpSpPr>
          <p:nvPr/>
        </p:nvGrpSpPr>
        <p:grpSpPr bwMode="auto">
          <a:xfrm rot="2755009">
            <a:off x="4730619" y="4405666"/>
            <a:ext cx="209880" cy="116160"/>
            <a:chOff x="2578" y="3038"/>
            <a:chExt cx="144" cy="80"/>
          </a:xfrm>
        </p:grpSpPr>
        <p:sp>
          <p:nvSpPr>
            <p:cNvPr id="22682" name="Oval 90"/>
            <p:cNvSpPr>
              <a:spLocks noChangeArrowheads="1"/>
            </p:cNvSpPr>
            <p:nvPr/>
          </p:nvSpPr>
          <p:spPr bwMode="auto">
            <a:xfrm rot="275636">
              <a:off x="2578" y="3038"/>
              <a:ext cx="144" cy="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97"/>
            </a:p>
          </p:txBody>
        </p:sp>
        <p:sp>
          <p:nvSpPr>
            <p:cNvPr id="22683" name="AutoShape 91"/>
            <p:cNvSpPr>
              <a:spLocks noChangeArrowheads="1"/>
            </p:cNvSpPr>
            <p:nvPr/>
          </p:nvSpPr>
          <p:spPr bwMode="auto">
            <a:xfrm rot="427649">
              <a:off x="2614" y="3044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97"/>
            </a:p>
          </p:txBody>
        </p:sp>
      </p:grpSp>
      <p:sp>
        <p:nvSpPr>
          <p:cNvPr id="22617" name="Text Box 92"/>
          <p:cNvSpPr txBox="1">
            <a:spLocks noChangeArrowheads="1"/>
          </p:cNvSpPr>
          <p:nvPr/>
        </p:nvSpPr>
        <p:spPr bwMode="auto">
          <a:xfrm>
            <a:off x="3841616" y="5297364"/>
            <a:ext cx="1140599" cy="3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773" tIns="41888" rIns="83773" bIns="41888">
            <a:spAutoFit/>
          </a:bodyPr>
          <a:lstStyle/>
          <a:p>
            <a:pPr eaLnBrk="0" hangingPunct="0"/>
            <a:r>
              <a:rPr lang="en-US" altLang="ja-JP" sz="1497" b="1" dirty="0">
                <a:solidFill>
                  <a:srgbClr val="FF0000"/>
                </a:solidFill>
                <a:latin typeface="Times New Roman" pitchFamily="18" charset="0"/>
              </a:rPr>
              <a:t>15% Snake</a:t>
            </a:r>
          </a:p>
        </p:txBody>
      </p:sp>
      <p:sp>
        <p:nvSpPr>
          <p:cNvPr id="22618" name="Text Box 93"/>
          <p:cNvSpPr txBox="1">
            <a:spLocks noChangeArrowheads="1"/>
          </p:cNvSpPr>
          <p:nvPr/>
        </p:nvSpPr>
        <p:spPr bwMode="auto">
          <a:xfrm>
            <a:off x="7292082" y="2234934"/>
            <a:ext cx="1190640" cy="75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73" tIns="41888" rIns="83773" bIns="41888">
            <a:spAutoFit/>
          </a:bodyPr>
          <a:lstStyle/>
          <a:p>
            <a:pPr eaLnBrk="0" hangingPunct="0"/>
            <a:r>
              <a:rPr lang="en-US" altLang="ja-JP" sz="2162" b="1" dirty="0">
                <a:solidFill>
                  <a:srgbClr val="006600"/>
                </a:solidFill>
                <a:latin typeface="Times New Roman" pitchFamily="18" charset="0"/>
              </a:rPr>
              <a:t>Siberian Snakes</a:t>
            </a:r>
          </a:p>
        </p:txBody>
      </p:sp>
      <p:sp>
        <p:nvSpPr>
          <p:cNvPr id="22619" name="Line 94"/>
          <p:cNvSpPr>
            <a:spLocks noChangeShapeType="1"/>
          </p:cNvSpPr>
          <p:nvPr/>
        </p:nvSpPr>
        <p:spPr bwMode="auto">
          <a:xfrm flipH="1" flipV="1">
            <a:off x="3379600" y="4754807"/>
            <a:ext cx="69960" cy="27852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20" name="Line 95"/>
          <p:cNvSpPr>
            <a:spLocks noChangeShapeType="1"/>
          </p:cNvSpPr>
          <p:nvPr/>
        </p:nvSpPr>
        <p:spPr bwMode="auto">
          <a:xfrm flipH="1" flipV="1">
            <a:off x="2125601" y="3071809"/>
            <a:ext cx="79200" cy="2455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21" name="Line 96"/>
          <p:cNvSpPr>
            <a:spLocks noChangeShapeType="1"/>
          </p:cNvSpPr>
          <p:nvPr/>
        </p:nvSpPr>
        <p:spPr bwMode="auto">
          <a:xfrm flipV="1">
            <a:off x="2239121" y="3247367"/>
            <a:ext cx="209880" cy="1095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22" name="Line 97"/>
          <p:cNvSpPr>
            <a:spLocks noChangeShapeType="1"/>
          </p:cNvSpPr>
          <p:nvPr/>
        </p:nvSpPr>
        <p:spPr bwMode="auto">
          <a:xfrm flipH="1">
            <a:off x="7038640" y="2615084"/>
            <a:ext cx="316800" cy="19008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grpSp>
        <p:nvGrpSpPr>
          <p:cNvPr id="22623" name="Group 98"/>
          <p:cNvGrpSpPr>
            <a:grpSpLocks/>
          </p:cNvGrpSpPr>
          <p:nvPr/>
        </p:nvGrpSpPr>
        <p:grpSpPr bwMode="auto">
          <a:xfrm rot="-2968591">
            <a:off x="4008580" y="4735665"/>
            <a:ext cx="158400" cy="157080"/>
            <a:chOff x="2834" y="3432"/>
            <a:chExt cx="109" cy="108"/>
          </a:xfrm>
        </p:grpSpPr>
        <p:sp>
          <p:nvSpPr>
            <p:cNvPr id="22677" name="Oval 99"/>
            <p:cNvSpPr>
              <a:spLocks noChangeArrowheads="1"/>
            </p:cNvSpPr>
            <p:nvPr/>
          </p:nvSpPr>
          <p:spPr bwMode="auto">
            <a:xfrm rot="2676702">
              <a:off x="2834" y="3492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97"/>
            </a:p>
          </p:txBody>
        </p:sp>
        <p:sp>
          <p:nvSpPr>
            <p:cNvPr id="22678" name="Line 100"/>
            <p:cNvSpPr>
              <a:spLocks noChangeAspect="1" noChangeShapeType="1"/>
            </p:cNvSpPr>
            <p:nvPr/>
          </p:nvSpPr>
          <p:spPr bwMode="auto">
            <a:xfrm rot="2676702">
              <a:off x="2895" y="350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97"/>
            </a:p>
          </p:txBody>
        </p:sp>
        <p:sp>
          <p:nvSpPr>
            <p:cNvPr id="22679" name="Line 101"/>
            <p:cNvSpPr>
              <a:spLocks noChangeAspect="1" noChangeShapeType="1"/>
            </p:cNvSpPr>
            <p:nvPr/>
          </p:nvSpPr>
          <p:spPr bwMode="auto">
            <a:xfrm rot="2676702">
              <a:off x="2920" y="350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97"/>
            </a:p>
          </p:txBody>
        </p:sp>
        <p:sp>
          <p:nvSpPr>
            <p:cNvPr id="22680" name="Line 102"/>
            <p:cNvSpPr>
              <a:spLocks noChangeAspect="1" noChangeShapeType="1"/>
            </p:cNvSpPr>
            <p:nvPr/>
          </p:nvSpPr>
          <p:spPr bwMode="auto">
            <a:xfrm rot="-2723298">
              <a:off x="2854" y="3457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97"/>
            </a:p>
          </p:txBody>
        </p:sp>
        <p:sp>
          <p:nvSpPr>
            <p:cNvPr id="22681" name="Line 103"/>
            <p:cNvSpPr>
              <a:spLocks noChangeAspect="1" noChangeShapeType="1"/>
            </p:cNvSpPr>
            <p:nvPr/>
          </p:nvSpPr>
          <p:spPr bwMode="auto">
            <a:xfrm rot="-2723298">
              <a:off x="2854" y="343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97"/>
            </a:p>
          </p:txBody>
        </p:sp>
      </p:grpSp>
      <p:sp>
        <p:nvSpPr>
          <p:cNvPr id="22624" name="Oval 104"/>
          <p:cNvSpPr>
            <a:spLocks noChangeArrowheads="1"/>
          </p:cNvSpPr>
          <p:nvPr/>
        </p:nvSpPr>
        <p:spPr bwMode="auto">
          <a:xfrm rot="6499683">
            <a:off x="3148600" y="4431405"/>
            <a:ext cx="69960" cy="6996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25" name="Line 105"/>
          <p:cNvSpPr>
            <a:spLocks noChangeAspect="1" noChangeShapeType="1"/>
          </p:cNvSpPr>
          <p:nvPr/>
        </p:nvSpPr>
        <p:spPr bwMode="auto">
          <a:xfrm rot="6499683">
            <a:off x="3199421" y="4509945"/>
            <a:ext cx="34320" cy="33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26" name="Line 106"/>
          <p:cNvSpPr>
            <a:spLocks noChangeAspect="1" noChangeShapeType="1"/>
          </p:cNvSpPr>
          <p:nvPr/>
        </p:nvSpPr>
        <p:spPr bwMode="auto">
          <a:xfrm rot="6499683">
            <a:off x="3217241" y="4543605"/>
            <a:ext cx="33000" cy="33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27" name="Line 107"/>
          <p:cNvSpPr>
            <a:spLocks noChangeAspect="1" noChangeShapeType="1"/>
          </p:cNvSpPr>
          <p:nvPr/>
        </p:nvSpPr>
        <p:spPr bwMode="auto">
          <a:xfrm rot="1099684">
            <a:off x="3231760" y="4428767"/>
            <a:ext cx="33000" cy="33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28" name="Line 108"/>
          <p:cNvSpPr>
            <a:spLocks noChangeAspect="1" noChangeShapeType="1"/>
          </p:cNvSpPr>
          <p:nvPr/>
        </p:nvSpPr>
        <p:spPr bwMode="auto">
          <a:xfrm rot="1099684">
            <a:off x="3264760" y="4412927"/>
            <a:ext cx="34320" cy="33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29" name="Oval 109"/>
          <p:cNvSpPr>
            <a:spLocks noChangeArrowheads="1"/>
          </p:cNvSpPr>
          <p:nvPr/>
        </p:nvSpPr>
        <p:spPr bwMode="auto">
          <a:xfrm rot="5400000">
            <a:off x="4754380" y="1937264"/>
            <a:ext cx="68640" cy="6996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30" name="Line 110"/>
          <p:cNvSpPr>
            <a:spLocks noChangeAspect="1" noChangeShapeType="1"/>
          </p:cNvSpPr>
          <p:nvPr/>
        </p:nvSpPr>
        <p:spPr bwMode="auto">
          <a:xfrm rot="5400000">
            <a:off x="4823681" y="2002605"/>
            <a:ext cx="33000" cy="33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31" name="Line 111"/>
          <p:cNvSpPr>
            <a:spLocks noChangeAspect="1" noChangeShapeType="1"/>
          </p:cNvSpPr>
          <p:nvPr/>
        </p:nvSpPr>
        <p:spPr bwMode="auto">
          <a:xfrm rot="5400000">
            <a:off x="4850081" y="2029004"/>
            <a:ext cx="33000" cy="33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32" name="Line 112"/>
          <p:cNvSpPr>
            <a:spLocks noChangeAspect="1" noChangeShapeType="1"/>
          </p:cNvSpPr>
          <p:nvPr/>
        </p:nvSpPr>
        <p:spPr bwMode="auto">
          <a:xfrm>
            <a:off x="4827640" y="1915487"/>
            <a:ext cx="34320" cy="33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33" name="Line 113"/>
          <p:cNvSpPr>
            <a:spLocks noChangeAspect="1" noChangeShapeType="1"/>
          </p:cNvSpPr>
          <p:nvPr/>
        </p:nvSpPr>
        <p:spPr bwMode="auto">
          <a:xfrm>
            <a:off x="4854040" y="1889087"/>
            <a:ext cx="34320" cy="33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34" name="Oval 114"/>
          <p:cNvSpPr>
            <a:spLocks noChangeArrowheads="1"/>
          </p:cNvSpPr>
          <p:nvPr/>
        </p:nvSpPr>
        <p:spPr bwMode="auto">
          <a:xfrm rot="-5400000">
            <a:off x="4748440" y="1805927"/>
            <a:ext cx="69960" cy="6996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35" name="Line 115"/>
          <p:cNvSpPr>
            <a:spLocks noChangeAspect="1" noChangeShapeType="1"/>
          </p:cNvSpPr>
          <p:nvPr/>
        </p:nvSpPr>
        <p:spPr bwMode="auto">
          <a:xfrm rot="-5400000">
            <a:off x="4712801" y="1775566"/>
            <a:ext cx="34320" cy="3432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36" name="Line 116"/>
          <p:cNvSpPr>
            <a:spLocks noChangeAspect="1" noChangeShapeType="1"/>
          </p:cNvSpPr>
          <p:nvPr/>
        </p:nvSpPr>
        <p:spPr bwMode="auto">
          <a:xfrm rot="-5400000">
            <a:off x="4686401" y="1749167"/>
            <a:ext cx="34320" cy="3432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37" name="Line 117"/>
          <p:cNvSpPr>
            <a:spLocks noChangeAspect="1" noChangeShapeType="1"/>
          </p:cNvSpPr>
          <p:nvPr/>
        </p:nvSpPr>
        <p:spPr bwMode="auto">
          <a:xfrm rot="10800000">
            <a:off x="4708840" y="1862687"/>
            <a:ext cx="33000" cy="3432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38" name="Line 118"/>
          <p:cNvSpPr>
            <a:spLocks noChangeAspect="1" noChangeShapeType="1"/>
          </p:cNvSpPr>
          <p:nvPr/>
        </p:nvSpPr>
        <p:spPr bwMode="auto">
          <a:xfrm rot="10800000">
            <a:off x="4682440" y="1889087"/>
            <a:ext cx="33000" cy="33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39" name="Rectangle 119"/>
          <p:cNvSpPr>
            <a:spLocks noChangeArrowheads="1"/>
          </p:cNvSpPr>
          <p:nvPr/>
        </p:nvSpPr>
        <p:spPr bwMode="auto">
          <a:xfrm>
            <a:off x="982490" y="5033335"/>
            <a:ext cx="1821140" cy="2390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ja-JP" altLang="en-US" sz="1497" b="1">
                <a:solidFill>
                  <a:srgbClr val="009900"/>
                </a:solidFill>
                <a:latin typeface="Times New Roman" pitchFamily="18" charset="0"/>
              </a:rPr>
              <a:t>200 </a:t>
            </a:r>
            <a:r>
              <a:rPr lang="en-US" altLang="ja-JP" sz="1497" b="1">
                <a:solidFill>
                  <a:srgbClr val="009900"/>
                </a:solidFill>
                <a:latin typeface="Times New Roman" pitchFamily="18" charset="0"/>
              </a:rPr>
              <a:t>MeV polarimeter</a:t>
            </a:r>
          </a:p>
        </p:txBody>
      </p:sp>
      <p:sp>
        <p:nvSpPr>
          <p:cNvPr id="22640" name="Rectangle 120"/>
          <p:cNvSpPr>
            <a:spLocks noChangeArrowheads="1"/>
          </p:cNvSpPr>
          <p:nvPr/>
        </p:nvSpPr>
        <p:spPr bwMode="auto">
          <a:xfrm>
            <a:off x="5177447" y="4474974"/>
            <a:ext cx="2408581" cy="2390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1497" dirty="0">
                <a:solidFill>
                  <a:srgbClr val="009900"/>
                </a:solidFill>
                <a:latin typeface="Times New Roman" pitchFamily="18" charset="0"/>
              </a:rPr>
              <a:t>AGS quasi-elastic </a:t>
            </a:r>
            <a:r>
              <a:rPr lang="en-US" altLang="ja-JP" sz="1497" dirty="0" err="1">
                <a:solidFill>
                  <a:srgbClr val="009900"/>
                </a:solidFill>
                <a:latin typeface="Times New Roman" pitchFamily="18" charset="0"/>
              </a:rPr>
              <a:t>polarimeter</a:t>
            </a:r>
            <a:endParaRPr lang="en-US" altLang="ja-JP" sz="2162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22641" name="Rectangle 121"/>
          <p:cNvSpPr>
            <a:spLocks noChangeArrowheads="1"/>
          </p:cNvSpPr>
          <p:nvPr/>
        </p:nvSpPr>
        <p:spPr bwMode="auto">
          <a:xfrm>
            <a:off x="3312279" y="4670324"/>
            <a:ext cx="137280" cy="84480"/>
          </a:xfrm>
          <a:prstGeom prst="rect">
            <a:avLst/>
          </a:prstGeom>
          <a:solidFill>
            <a:srgbClr val="33CC3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83773" tIns="41888" rIns="83773" bIns="41888"/>
          <a:lstStyle/>
          <a:p>
            <a:endParaRPr lang="en-US" sz="1497"/>
          </a:p>
        </p:txBody>
      </p:sp>
      <p:sp>
        <p:nvSpPr>
          <p:cNvPr id="22642" name="Rectangle 122"/>
          <p:cNvSpPr>
            <a:spLocks noChangeArrowheads="1"/>
          </p:cNvSpPr>
          <p:nvPr/>
        </p:nvSpPr>
        <p:spPr bwMode="auto">
          <a:xfrm>
            <a:off x="3127486" y="5018815"/>
            <a:ext cx="913199" cy="23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1497">
                <a:solidFill>
                  <a:srgbClr val="000000"/>
                </a:solidFill>
                <a:latin typeface="Times New Roman" pitchFamily="18" charset="0"/>
              </a:rPr>
              <a:t>RF Dipoles</a:t>
            </a:r>
            <a:endParaRPr lang="en-US" altLang="ja-JP" sz="1497">
              <a:latin typeface="Times New Roman" pitchFamily="18" charset="0"/>
            </a:endParaRPr>
          </a:p>
        </p:txBody>
      </p:sp>
      <p:sp>
        <p:nvSpPr>
          <p:cNvPr id="22643" name="Line 123"/>
          <p:cNvSpPr>
            <a:spLocks noChangeShapeType="1"/>
          </p:cNvSpPr>
          <p:nvPr/>
        </p:nvSpPr>
        <p:spPr bwMode="auto">
          <a:xfrm flipH="1" flipV="1">
            <a:off x="3799360" y="4893412"/>
            <a:ext cx="570240" cy="4831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44" name="Line 124"/>
          <p:cNvSpPr>
            <a:spLocks noChangeShapeType="1"/>
          </p:cNvSpPr>
          <p:nvPr/>
        </p:nvSpPr>
        <p:spPr bwMode="auto">
          <a:xfrm flipV="1">
            <a:off x="1983040" y="4544927"/>
            <a:ext cx="1133880" cy="488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45" name="Rectangle 125"/>
          <p:cNvSpPr>
            <a:spLocks noChangeArrowheads="1"/>
          </p:cNvSpPr>
          <p:nvPr/>
        </p:nvSpPr>
        <p:spPr bwMode="auto">
          <a:xfrm>
            <a:off x="5382042" y="777661"/>
            <a:ext cx="2163480" cy="69050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altLang="ja-JP" sz="2162" b="1" dirty="0">
                <a:solidFill>
                  <a:srgbClr val="0033CC"/>
                </a:solidFill>
                <a:latin typeface="Times New Roman" pitchFamily="18" charset="0"/>
              </a:rPr>
              <a:t>RHIC </a:t>
            </a:r>
            <a:r>
              <a:rPr lang="en-US" altLang="ja-JP" sz="2162" b="1" dirty="0" err="1">
                <a:solidFill>
                  <a:srgbClr val="0033CC"/>
                </a:solidFill>
                <a:latin typeface="Times New Roman" pitchFamily="18" charset="0"/>
              </a:rPr>
              <a:t>pC</a:t>
            </a:r>
            <a:r>
              <a:rPr lang="en-US" altLang="ja-JP" sz="2162" b="1" dirty="0">
                <a:solidFill>
                  <a:srgbClr val="0033CC"/>
                </a:solidFill>
                <a:latin typeface="Times New Roman" pitchFamily="18" charset="0"/>
              </a:rPr>
              <a:t> “CNI” </a:t>
            </a:r>
            <a:r>
              <a:rPr lang="en-US" altLang="ja-JP" sz="2162" b="1" dirty="0" err="1">
                <a:solidFill>
                  <a:srgbClr val="0033CC"/>
                </a:solidFill>
                <a:latin typeface="Times New Roman" pitchFamily="18" charset="0"/>
              </a:rPr>
              <a:t>polarimeters</a:t>
            </a:r>
            <a:endParaRPr lang="en-US" altLang="ja-JP" sz="2162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2646" name="Rectangle 127"/>
          <p:cNvSpPr>
            <a:spLocks noChangeArrowheads="1"/>
          </p:cNvSpPr>
          <p:nvPr/>
        </p:nvSpPr>
        <p:spPr bwMode="auto">
          <a:xfrm>
            <a:off x="3841606" y="2142528"/>
            <a:ext cx="1156053" cy="53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3326" b="1" dirty="0">
                <a:solidFill>
                  <a:srgbClr val="000000"/>
                </a:solidFill>
                <a:latin typeface="Times New Roman" pitchFamily="18" charset="0"/>
              </a:rPr>
              <a:t>RHIC</a:t>
            </a:r>
            <a:endParaRPr lang="en-US" altLang="ja-JP" sz="3326" dirty="0">
              <a:latin typeface="Times New Roman" pitchFamily="18" charset="0"/>
            </a:endParaRPr>
          </a:p>
        </p:txBody>
      </p:sp>
      <p:sp>
        <p:nvSpPr>
          <p:cNvPr id="22647" name="Oval 128"/>
          <p:cNvSpPr>
            <a:spLocks noChangeArrowheads="1"/>
          </p:cNvSpPr>
          <p:nvPr/>
        </p:nvSpPr>
        <p:spPr bwMode="auto">
          <a:xfrm rot="-2532929">
            <a:off x="4328679" y="1817807"/>
            <a:ext cx="163680" cy="16368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48" name="Line 129"/>
          <p:cNvSpPr>
            <a:spLocks noChangeAspect="1" noChangeShapeType="1"/>
          </p:cNvSpPr>
          <p:nvPr/>
        </p:nvSpPr>
        <p:spPr bwMode="auto">
          <a:xfrm rot="-2532929">
            <a:off x="4370919" y="1696380"/>
            <a:ext cx="79200" cy="77879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49" name="Line 130"/>
          <p:cNvSpPr>
            <a:spLocks noChangeAspect="1" noChangeShapeType="1"/>
          </p:cNvSpPr>
          <p:nvPr/>
        </p:nvSpPr>
        <p:spPr bwMode="auto">
          <a:xfrm rot="-2532929">
            <a:off x="4374881" y="1609245"/>
            <a:ext cx="79200" cy="792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50" name="Line 131"/>
          <p:cNvSpPr>
            <a:spLocks noChangeAspect="1" noChangeShapeType="1"/>
          </p:cNvSpPr>
          <p:nvPr/>
        </p:nvSpPr>
        <p:spPr bwMode="auto">
          <a:xfrm rot="-2532929">
            <a:off x="4352441" y="2089725"/>
            <a:ext cx="77880" cy="792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51" name="Line 132"/>
          <p:cNvSpPr>
            <a:spLocks noChangeAspect="1" noChangeShapeType="1"/>
          </p:cNvSpPr>
          <p:nvPr/>
        </p:nvSpPr>
        <p:spPr bwMode="auto">
          <a:xfrm rot="-2532929">
            <a:off x="4356400" y="2003926"/>
            <a:ext cx="79200" cy="792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22652" name="Text Box 133"/>
          <p:cNvSpPr txBox="1">
            <a:spLocks noChangeArrowheads="1"/>
          </p:cNvSpPr>
          <p:nvPr/>
        </p:nvSpPr>
        <p:spPr bwMode="auto">
          <a:xfrm>
            <a:off x="2032435" y="982252"/>
            <a:ext cx="1646268" cy="7750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83773" tIns="41888" rIns="83773" bIns="41888">
            <a:spAutoFit/>
          </a:bodyPr>
          <a:lstStyle/>
          <a:p>
            <a:pPr algn="ctr"/>
            <a:r>
              <a:rPr lang="en-US" sz="2162" b="1" dirty="0">
                <a:solidFill>
                  <a:srgbClr val="0033CC"/>
                </a:solidFill>
                <a:latin typeface="Times New Roman" pitchFamily="18" charset="0"/>
              </a:rPr>
              <a:t>absolute pH</a:t>
            </a:r>
          </a:p>
          <a:p>
            <a:pPr algn="ctr"/>
            <a:r>
              <a:rPr lang="en-US" sz="2162" b="1" dirty="0" err="1">
                <a:solidFill>
                  <a:srgbClr val="0033CC"/>
                </a:solidFill>
                <a:latin typeface="Times New Roman" pitchFamily="18" charset="0"/>
              </a:rPr>
              <a:t>polarimeter</a:t>
            </a:r>
            <a:endParaRPr lang="en-US" sz="2162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2653" name="Text Box 134"/>
          <p:cNvSpPr txBox="1">
            <a:spLocks noChangeArrowheads="1"/>
          </p:cNvSpPr>
          <p:nvPr/>
        </p:nvSpPr>
        <p:spPr bwMode="auto">
          <a:xfrm>
            <a:off x="618168" y="2472533"/>
            <a:ext cx="1207135" cy="77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773" tIns="41888" rIns="83773" bIns="41888">
            <a:spAutoFit/>
          </a:bodyPr>
          <a:lstStyle/>
          <a:p>
            <a:pPr eaLnBrk="0" hangingPunct="0"/>
            <a:r>
              <a:rPr lang="en-US" altLang="ja-JP" sz="2162" b="1" dirty="0">
                <a:solidFill>
                  <a:srgbClr val="006600"/>
                </a:solidFill>
                <a:latin typeface="Times New Roman" pitchFamily="18" charset="0"/>
              </a:rPr>
              <a:t>Siberian</a:t>
            </a:r>
          </a:p>
          <a:p>
            <a:pPr eaLnBrk="0" hangingPunct="0"/>
            <a:r>
              <a:rPr lang="en-US" altLang="ja-JP" sz="2162" b="1" dirty="0">
                <a:solidFill>
                  <a:srgbClr val="006600"/>
                </a:solidFill>
                <a:latin typeface="Times New Roman" pitchFamily="18" charset="0"/>
              </a:rPr>
              <a:t>Snakes</a:t>
            </a:r>
          </a:p>
        </p:txBody>
      </p:sp>
      <p:sp>
        <p:nvSpPr>
          <p:cNvPr id="22654" name="Line 135"/>
          <p:cNvSpPr>
            <a:spLocks noChangeShapeType="1"/>
          </p:cNvSpPr>
          <p:nvPr/>
        </p:nvSpPr>
        <p:spPr bwMode="auto">
          <a:xfrm flipV="1">
            <a:off x="1400920" y="2450084"/>
            <a:ext cx="349800" cy="68640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/>
            <a:tailEnd type="triangle" w="med" len="med"/>
          </a:ln>
        </p:spPr>
        <p:txBody>
          <a:bodyPr wrap="none" lIns="83773" tIns="41888" rIns="83773" bIns="41888"/>
          <a:lstStyle/>
          <a:p>
            <a:endParaRPr lang="en-US" sz="1497"/>
          </a:p>
        </p:txBody>
      </p:sp>
      <p:sp>
        <p:nvSpPr>
          <p:cNvPr id="22655" name="Line 136"/>
          <p:cNvSpPr>
            <a:spLocks noChangeShapeType="1"/>
          </p:cNvSpPr>
          <p:nvPr/>
        </p:nvSpPr>
        <p:spPr bwMode="auto">
          <a:xfrm flipH="1">
            <a:off x="4893640" y="1262090"/>
            <a:ext cx="488400" cy="419761"/>
          </a:xfrm>
          <a:prstGeom prst="line">
            <a:avLst/>
          </a:prstGeom>
          <a:noFill/>
          <a:ln w="38100">
            <a:solidFill>
              <a:srgbClr val="0033CC"/>
            </a:solidFill>
            <a:miter lim="800000"/>
            <a:headEnd/>
            <a:tailEnd type="triangle" w="med" len="med"/>
          </a:ln>
        </p:spPr>
        <p:txBody>
          <a:bodyPr wrap="none" lIns="83773" tIns="41888" rIns="83773" bIns="41888"/>
          <a:lstStyle/>
          <a:p>
            <a:endParaRPr lang="en-US" sz="1497"/>
          </a:p>
        </p:txBody>
      </p:sp>
      <p:sp>
        <p:nvSpPr>
          <p:cNvPr id="22656" name="Line 137"/>
          <p:cNvSpPr>
            <a:spLocks noChangeShapeType="1"/>
          </p:cNvSpPr>
          <p:nvPr/>
        </p:nvSpPr>
        <p:spPr bwMode="auto">
          <a:xfrm>
            <a:off x="3635680" y="1402004"/>
            <a:ext cx="559680" cy="348480"/>
          </a:xfrm>
          <a:prstGeom prst="line">
            <a:avLst/>
          </a:prstGeom>
          <a:noFill/>
          <a:ln w="38100">
            <a:solidFill>
              <a:srgbClr val="0033CC"/>
            </a:solidFill>
            <a:miter lim="800000"/>
            <a:headEnd/>
            <a:tailEnd type="triangle" w="med" len="med"/>
          </a:ln>
        </p:spPr>
        <p:txBody>
          <a:bodyPr wrap="none" lIns="83773" tIns="41888" rIns="83773" bIns="41888"/>
          <a:lstStyle/>
          <a:p>
            <a:endParaRPr lang="en-US" sz="1497"/>
          </a:p>
        </p:txBody>
      </p:sp>
      <p:sp>
        <p:nvSpPr>
          <p:cNvPr id="22657" name="Line 138"/>
          <p:cNvSpPr>
            <a:spLocks noChangeShapeType="1"/>
          </p:cNvSpPr>
          <p:nvPr/>
        </p:nvSpPr>
        <p:spPr bwMode="auto">
          <a:xfrm flipV="1">
            <a:off x="3287202" y="3375404"/>
            <a:ext cx="710160" cy="1214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lIns="83773" tIns="41888" rIns="83773" bIns="41888"/>
          <a:lstStyle/>
          <a:p>
            <a:endParaRPr lang="en-US" sz="1497"/>
          </a:p>
        </p:txBody>
      </p:sp>
      <p:sp>
        <p:nvSpPr>
          <p:cNvPr id="22658" name="Line 139"/>
          <p:cNvSpPr>
            <a:spLocks noChangeShapeType="1"/>
          </p:cNvSpPr>
          <p:nvPr/>
        </p:nvSpPr>
        <p:spPr bwMode="auto">
          <a:xfrm flipV="1">
            <a:off x="3300400" y="3438767"/>
            <a:ext cx="1273800" cy="5808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lIns="83773" tIns="41888" rIns="83773" bIns="41888"/>
          <a:lstStyle/>
          <a:p>
            <a:endParaRPr lang="en-US" sz="1497"/>
          </a:p>
        </p:txBody>
      </p:sp>
      <p:sp>
        <p:nvSpPr>
          <p:cNvPr id="22659" name="Line 140"/>
          <p:cNvSpPr>
            <a:spLocks noChangeShapeType="1"/>
          </p:cNvSpPr>
          <p:nvPr/>
        </p:nvSpPr>
        <p:spPr bwMode="auto">
          <a:xfrm>
            <a:off x="3357161" y="1052205"/>
            <a:ext cx="209880" cy="0"/>
          </a:xfrm>
          <a:prstGeom prst="line">
            <a:avLst/>
          </a:prstGeom>
          <a:noFill/>
          <a:ln w="12700">
            <a:solidFill>
              <a:srgbClr val="0033CC"/>
            </a:solidFill>
            <a:miter lim="800000"/>
            <a:headEnd/>
            <a:tailEnd type="triangle" w="med" len="med"/>
          </a:ln>
        </p:spPr>
        <p:txBody>
          <a:bodyPr wrap="none" lIns="83773" tIns="41888" rIns="83773" bIns="41888"/>
          <a:lstStyle/>
          <a:p>
            <a:endParaRPr lang="en-US" sz="1497"/>
          </a:p>
        </p:txBody>
      </p:sp>
      <p:grpSp>
        <p:nvGrpSpPr>
          <p:cNvPr id="22660" name="Group 141"/>
          <p:cNvGrpSpPr>
            <a:grpSpLocks/>
          </p:cNvGrpSpPr>
          <p:nvPr/>
        </p:nvGrpSpPr>
        <p:grpSpPr bwMode="auto">
          <a:xfrm rot="-3612858">
            <a:off x="4217140" y="4735665"/>
            <a:ext cx="158400" cy="157080"/>
            <a:chOff x="2978" y="3336"/>
            <a:chExt cx="109" cy="108"/>
          </a:xfrm>
        </p:grpSpPr>
        <p:sp>
          <p:nvSpPr>
            <p:cNvPr id="22672" name="Oval 142"/>
            <p:cNvSpPr>
              <a:spLocks noChangeArrowheads="1"/>
            </p:cNvSpPr>
            <p:nvPr/>
          </p:nvSpPr>
          <p:spPr bwMode="auto">
            <a:xfrm rot="2676702">
              <a:off x="2978" y="3396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97"/>
            </a:p>
          </p:txBody>
        </p:sp>
        <p:sp>
          <p:nvSpPr>
            <p:cNvPr id="22673" name="Line 143"/>
            <p:cNvSpPr>
              <a:spLocks noChangeAspect="1" noChangeShapeType="1"/>
            </p:cNvSpPr>
            <p:nvPr/>
          </p:nvSpPr>
          <p:spPr bwMode="auto">
            <a:xfrm rot="2676702">
              <a:off x="3039" y="340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97"/>
            </a:p>
          </p:txBody>
        </p:sp>
        <p:sp>
          <p:nvSpPr>
            <p:cNvPr id="22674" name="Line 144"/>
            <p:cNvSpPr>
              <a:spLocks noChangeAspect="1" noChangeShapeType="1"/>
            </p:cNvSpPr>
            <p:nvPr/>
          </p:nvSpPr>
          <p:spPr bwMode="auto">
            <a:xfrm rot="2676702">
              <a:off x="3064" y="340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97"/>
            </a:p>
          </p:txBody>
        </p:sp>
        <p:sp>
          <p:nvSpPr>
            <p:cNvPr id="22675" name="Line 145"/>
            <p:cNvSpPr>
              <a:spLocks noChangeAspect="1" noChangeShapeType="1"/>
            </p:cNvSpPr>
            <p:nvPr/>
          </p:nvSpPr>
          <p:spPr bwMode="auto">
            <a:xfrm rot="-2723298">
              <a:off x="2998" y="336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97"/>
            </a:p>
          </p:txBody>
        </p:sp>
        <p:sp>
          <p:nvSpPr>
            <p:cNvPr id="22676" name="Line 146"/>
            <p:cNvSpPr>
              <a:spLocks noChangeAspect="1" noChangeShapeType="1"/>
            </p:cNvSpPr>
            <p:nvPr/>
          </p:nvSpPr>
          <p:spPr bwMode="auto">
            <a:xfrm rot="-2723298">
              <a:off x="2998" y="333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97"/>
            </a:p>
          </p:txBody>
        </p:sp>
      </p:grpSp>
      <p:sp>
        <p:nvSpPr>
          <p:cNvPr id="22661" name="Text Box 147"/>
          <p:cNvSpPr txBox="1">
            <a:spLocks noChangeArrowheads="1"/>
          </p:cNvSpPr>
          <p:nvPr/>
        </p:nvSpPr>
        <p:spPr bwMode="auto">
          <a:xfrm>
            <a:off x="5056006" y="4893415"/>
            <a:ext cx="3610725" cy="4298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83773" tIns="41888" rIns="83773" bIns="41888">
            <a:spAutoFit/>
          </a:bodyPr>
          <a:lstStyle/>
          <a:p>
            <a:r>
              <a:rPr lang="en-US" altLang="ja-JP" sz="2162" b="1" dirty="0">
                <a:solidFill>
                  <a:srgbClr val="FF0000"/>
                </a:solidFill>
                <a:latin typeface="Times New Roman" pitchFamily="18" charset="0"/>
              </a:rPr>
              <a:t>AGS </a:t>
            </a:r>
            <a:r>
              <a:rPr lang="en-US" altLang="ja-JP" sz="2162" b="1" dirty="0" err="1">
                <a:solidFill>
                  <a:srgbClr val="FF0000"/>
                </a:solidFill>
                <a:latin typeface="Times New Roman" pitchFamily="18" charset="0"/>
              </a:rPr>
              <a:t>pC</a:t>
            </a:r>
            <a:r>
              <a:rPr lang="en-US" altLang="ja-JP" sz="2162" b="1" dirty="0">
                <a:solidFill>
                  <a:srgbClr val="FF0000"/>
                </a:solidFill>
                <a:latin typeface="Times New Roman" pitchFamily="18" charset="0"/>
              </a:rPr>
              <a:t> “CNI” </a:t>
            </a:r>
            <a:r>
              <a:rPr lang="en-US" altLang="ja-JP" sz="2162" b="1" dirty="0" err="1">
                <a:solidFill>
                  <a:srgbClr val="FF0000"/>
                </a:solidFill>
                <a:latin typeface="Times New Roman" pitchFamily="18" charset="0"/>
              </a:rPr>
              <a:t>polarimeter</a:t>
            </a:r>
            <a:endParaRPr lang="en-US" sz="2162" b="1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2662" name="Line 148"/>
          <p:cNvSpPr>
            <a:spLocks noChangeShapeType="1"/>
          </p:cNvSpPr>
          <p:nvPr/>
        </p:nvSpPr>
        <p:spPr bwMode="auto">
          <a:xfrm flipH="1">
            <a:off x="4357725" y="4684847"/>
            <a:ext cx="768241" cy="20856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3773" tIns="41888" rIns="83773" bIns="41888"/>
          <a:lstStyle/>
          <a:p>
            <a:endParaRPr lang="en-US" sz="1497"/>
          </a:p>
        </p:txBody>
      </p:sp>
      <p:sp>
        <p:nvSpPr>
          <p:cNvPr id="22663" name="Line 149"/>
          <p:cNvSpPr>
            <a:spLocks noChangeShapeType="1"/>
          </p:cNvSpPr>
          <p:nvPr/>
        </p:nvSpPr>
        <p:spPr bwMode="auto">
          <a:xfrm flipH="1" flipV="1">
            <a:off x="4147840" y="4963366"/>
            <a:ext cx="943800" cy="139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83773" tIns="41888" rIns="83773" bIns="41888"/>
          <a:lstStyle/>
          <a:p>
            <a:endParaRPr lang="en-US" sz="1497"/>
          </a:p>
        </p:txBody>
      </p:sp>
      <p:grpSp>
        <p:nvGrpSpPr>
          <p:cNvPr id="22664" name="Group 150"/>
          <p:cNvGrpSpPr>
            <a:grpSpLocks/>
          </p:cNvGrpSpPr>
          <p:nvPr/>
        </p:nvGrpSpPr>
        <p:grpSpPr bwMode="auto">
          <a:xfrm>
            <a:off x="3589481" y="4754805"/>
            <a:ext cx="209880" cy="116160"/>
            <a:chOff x="2048" y="3408"/>
            <a:chExt cx="144" cy="80"/>
          </a:xfrm>
        </p:grpSpPr>
        <p:sp>
          <p:nvSpPr>
            <p:cNvPr id="22670" name="Oval 151"/>
            <p:cNvSpPr>
              <a:spLocks noChangeArrowheads="1"/>
            </p:cNvSpPr>
            <p:nvPr/>
          </p:nvSpPr>
          <p:spPr bwMode="auto">
            <a:xfrm rot="1605178">
              <a:off x="2048" y="3408"/>
              <a:ext cx="144" cy="8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97"/>
            </a:p>
          </p:txBody>
        </p:sp>
        <p:sp>
          <p:nvSpPr>
            <p:cNvPr id="22671" name="AutoShape 152"/>
            <p:cNvSpPr>
              <a:spLocks noChangeArrowheads="1"/>
            </p:cNvSpPr>
            <p:nvPr/>
          </p:nvSpPr>
          <p:spPr bwMode="auto">
            <a:xfrm rot="1757191">
              <a:off x="2085" y="3416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97"/>
            </a:p>
          </p:txBody>
        </p:sp>
      </p:grpSp>
      <p:sp>
        <p:nvSpPr>
          <p:cNvPr id="22665" name="Text Box 153"/>
          <p:cNvSpPr txBox="1">
            <a:spLocks noChangeArrowheads="1"/>
          </p:cNvSpPr>
          <p:nvPr/>
        </p:nvSpPr>
        <p:spPr bwMode="auto">
          <a:xfrm>
            <a:off x="5771448" y="4072369"/>
            <a:ext cx="1040795" cy="3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773" tIns="41888" rIns="83773" bIns="41888">
            <a:spAutoFit/>
          </a:bodyPr>
          <a:lstStyle/>
          <a:p>
            <a:pPr eaLnBrk="0" hangingPunct="0"/>
            <a:r>
              <a:rPr lang="en-US" altLang="ja-JP" sz="1497" b="1">
                <a:solidFill>
                  <a:srgbClr val="FF0000"/>
                </a:solidFill>
                <a:latin typeface="Times New Roman" pitchFamily="18" charset="0"/>
              </a:rPr>
              <a:t>5% Snake</a:t>
            </a:r>
          </a:p>
        </p:txBody>
      </p:sp>
      <p:sp>
        <p:nvSpPr>
          <p:cNvPr id="22666" name="Line 154"/>
          <p:cNvSpPr>
            <a:spLocks noChangeShapeType="1"/>
          </p:cNvSpPr>
          <p:nvPr/>
        </p:nvSpPr>
        <p:spPr bwMode="auto">
          <a:xfrm flipH="1">
            <a:off x="4917401" y="4262445"/>
            <a:ext cx="854040" cy="14256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3773" tIns="41888" rIns="83773" bIns="41888"/>
          <a:lstStyle/>
          <a:p>
            <a:endParaRPr lang="en-US" sz="1497"/>
          </a:p>
        </p:txBody>
      </p:sp>
      <p:sp>
        <p:nvSpPr>
          <p:cNvPr id="22668" name="Text Box 166"/>
          <p:cNvSpPr txBox="1">
            <a:spLocks noChangeArrowheads="1"/>
          </p:cNvSpPr>
          <p:nvPr/>
        </p:nvSpPr>
        <p:spPr bwMode="auto">
          <a:xfrm>
            <a:off x="5708080" y="1537968"/>
            <a:ext cx="2280960" cy="31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73" tIns="41888" rIns="83773" bIns="41888">
            <a:spAutoFit/>
          </a:bodyPr>
          <a:lstStyle/>
          <a:p>
            <a:r>
              <a:rPr lang="en-US" sz="1497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Former location of pp2pp</a:t>
            </a:r>
          </a:p>
        </p:txBody>
      </p:sp>
      <p:sp>
        <p:nvSpPr>
          <p:cNvPr id="22669" name="Line 97"/>
          <p:cNvSpPr>
            <a:spLocks noChangeShapeType="1"/>
          </p:cNvSpPr>
          <p:nvPr/>
        </p:nvSpPr>
        <p:spPr bwMode="auto">
          <a:xfrm flipH="1">
            <a:off x="6468400" y="1791407"/>
            <a:ext cx="253440" cy="3669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3773" tIns="41888" rIns="83773" bIns="41888" anchor="ctr"/>
          <a:lstStyle/>
          <a:p>
            <a:endParaRPr lang="en-US" sz="1497"/>
          </a:p>
        </p:txBody>
      </p:sp>
      <p:sp>
        <p:nvSpPr>
          <p:cNvPr id="5" name="TextBox 4"/>
          <p:cNvSpPr txBox="1"/>
          <p:nvPr/>
        </p:nvSpPr>
        <p:spPr>
          <a:xfrm>
            <a:off x="618168" y="5575514"/>
            <a:ext cx="786455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RHIC is a versatile QCD Laboratory:</a:t>
            </a:r>
          </a:p>
          <a:p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Nucleus- Nucleus collisions (</a:t>
            </a:r>
            <a:r>
              <a:rPr lang="en-US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AuAu</a:t>
            </a:r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CuCu</a:t>
            </a:r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UU…); </a:t>
            </a:r>
            <a:r>
              <a:rPr lang="en-US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</a:t>
            </a:r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</a:t>
            </a:r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</a:t>
            </a:r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CuAu</a:t>
            </a:r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…); Polarized proton-proton; </a:t>
            </a:r>
            <a:r>
              <a:rPr lang="en-US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eRHIC</a:t>
            </a:r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Future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0949" y="3904031"/>
            <a:ext cx="471070" cy="242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1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EBIS</a:t>
            </a:r>
          </a:p>
        </p:txBody>
      </p:sp>
      <p:sp>
        <p:nvSpPr>
          <p:cNvPr id="160" name="Rectangle 83"/>
          <p:cNvSpPr>
            <a:spLocks noChangeArrowheads="1"/>
          </p:cNvSpPr>
          <p:nvPr/>
        </p:nvSpPr>
        <p:spPr bwMode="auto">
          <a:xfrm rot="1990370">
            <a:off x="2759217" y="4123685"/>
            <a:ext cx="217809" cy="69721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50"/>
          </a:p>
        </p:txBody>
      </p:sp>
      <p:sp>
        <p:nvSpPr>
          <p:cNvPr id="161" name="Line 5"/>
          <p:cNvSpPr>
            <a:spLocks noChangeShapeType="1"/>
          </p:cNvSpPr>
          <p:nvPr/>
        </p:nvSpPr>
        <p:spPr bwMode="auto">
          <a:xfrm flipH="1" flipV="1">
            <a:off x="2873780" y="4157696"/>
            <a:ext cx="209550" cy="139700"/>
          </a:xfrm>
          <a:prstGeom prst="line">
            <a:avLst/>
          </a:prstGeom>
          <a:ln w="34925">
            <a:solidFill>
              <a:srgbClr val="008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650"/>
          </a:p>
        </p:txBody>
      </p:sp>
    </p:spTree>
    <p:extLst>
      <p:ext uri="{BB962C8B-B14F-4D97-AF65-F5344CB8AC3E}">
        <p14:creationId xmlns:p14="http://schemas.microsoft.com/office/powerpoint/2010/main" val="29339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47568" y="3321762"/>
            <a:ext cx="8235647" cy="3292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92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measure ?</a:t>
            </a:r>
          </a:p>
          <a:p>
            <a:pPr algn="just">
              <a:buBlip>
                <a:blip r:embed="rId3"/>
              </a:buBlip>
            </a:pP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Need 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detectors to measure forward protons:</a:t>
            </a:r>
            <a:r>
              <a:rPr lang="en-US" sz="22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200" b="1" dirty="0">
                <a:solidFill>
                  <a:srgbClr val="0000CC"/>
                </a:solidFill>
                <a:latin typeface="Time New Roman"/>
              </a:rPr>
              <a:t>t, </a:t>
            </a:r>
            <a:r>
              <a:rPr lang="en-US" sz="2200" b="1" dirty="0">
                <a:solidFill>
                  <a:srgbClr val="0F00D0"/>
                </a:solidFill>
                <a:latin typeface="Symbol" pitchFamily="18" charset="2"/>
                <a:sym typeface="Symbol" pitchFamily="18" charset="2"/>
              </a:rPr>
              <a:t></a:t>
            </a:r>
            <a:r>
              <a:rPr lang="en-US" sz="2200" b="1" dirty="0">
                <a:solidFill>
                  <a:srgbClr val="0F00D0"/>
                </a:solidFill>
                <a:latin typeface="Times New Roman" pitchFamily="18" charset="0"/>
              </a:rPr>
              <a:t>p/p, M</a:t>
            </a:r>
            <a:r>
              <a:rPr lang="en-US" sz="2200" b="1" baseline="-25000" dirty="0">
                <a:solidFill>
                  <a:srgbClr val="0F00D0"/>
                </a:solidFill>
                <a:latin typeface="Times New Roman" pitchFamily="18" charset="0"/>
              </a:rPr>
              <a:t>X</a:t>
            </a:r>
            <a:endParaRPr lang="en-US" sz="165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168789" algn="just">
              <a:lnSpc>
                <a:spcPct val="150000"/>
              </a:lnSpc>
              <a:buBlip>
                <a:blip r:embed="rId4"/>
              </a:buBlip>
            </a:pPr>
            <a:r>
              <a:rPr lang="en-US" sz="192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zh-TW" sz="192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Roman-Pots of PP2PP (~2003)</a:t>
            </a:r>
            <a:endParaRPr lang="en-US" sz="2200" b="1" baseline="-25000" dirty="0">
              <a:solidFill>
                <a:srgbClr val="0F00D0"/>
              </a:solidFill>
              <a:latin typeface="Times New Roman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en-US" sz="2200" b="1" dirty="0">
                <a:solidFill>
                  <a:srgbClr val="0F00D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F00D0"/>
                </a:solidFill>
                <a:latin typeface="Times New Roman" pitchFamily="18" charset="0"/>
                <a:cs typeface="Times New Roman" panose="02020603050405020304" pitchFamily="18" charset="0"/>
              </a:rPr>
              <a:t>Need detectors with good acceptance and particle ID to measure the central system</a:t>
            </a:r>
            <a:endParaRPr lang="en-US" sz="165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168789" algn="just">
              <a:lnSpc>
                <a:spcPct val="85000"/>
              </a:lnSpc>
              <a:buBlip>
                <a:blip r:embed="rId4"/>
              </a:buBlip>
            </a:pPr>
            <a:r>
              <a:rPr lang="en-US" sz="192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192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 </a:t>
            </a:r>
            <a:r>
              <a:rPr lang="en-US" sz="192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TPC + Time-of-Flight for particle ID )</a:t>
            </a:r>
          </a:p>
          <a:p>
            <a:pPr algn="just">
              <a:buBlip>
                <a:blip r:embed="rId3"/>
              </a:buBlip>
            </a:pPr>
            <a:r>
              <a:rPr lang="en-US" sz="201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 of the PP2PP experiment, used to measure pp elastic scattering at RHIC was moved to STAR to advance a physics program with tagged forward protons</a:t>
            </a:r>
            <a:endParaRPr lang="en-US" sz="2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27654" name="Rectangle 16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27655" name="Rectangle 19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27656" name="Rectangle 22"/>
          <p:cNvSpPr>
            <a:spLocks noChangeArrowheads="1"/>
          </p:cNvSpPr>
          <p:nvPr/>
        </p:nvSpPr>
        <p:spPr bwMode="auto">
          <a:xfrm>
            <a:off x="381011" y="-417689"/>
            <a:ext cx="1534429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9765" tIns="759765" rIns="759765" bIns="759765" anchor="ctr">
            <a:spAutoFit/>
          </a:bodyPr>
          <a:lstStyle/>
          <a:p>
            <a:endParaRPr lang="en-US" sz="1497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566182" y="2261452"/>
            <a:ext cx="6969600" cy="4493280"/>
          </a:xfrm>
          <a:prstGeom prst="rect">
            <a:avLst/>
          </a:prstGeom>
        </p:spPr>
        <p:txBody>
          <a:bodyPr lIns="83765" tIns="41883" rIns="83765" bIns="41883">
            <a:normAutofit/>
          </a:bodyPr>
          <a:lstStyle/>
          <a:p>
            <a:pPr marL="314136" indent="-314136" defTabSz="837692">
              <a:spcBef>
                <a:spcPct val="20000"/>
              </a:spcBef>
              <a:defRPr/>
            </a:pPr>
            <a:r>
              <a:rPr lang="en-US" sz="2912" dirty="0">
                <a:latin typeface="Times New Roman" pitchFamily="18" charset="0"/>
              </a:rPr>
              <a:t> </a:t>
            </a:r>
            <a:endParaRPr lang="ru-RU" sz="2912" dirty="0">
              <a:latin typeface="Times New Roman" pitchFamily="18" charset="0"/>
            </a:endParaRPr>
          </a:p>
        </p:txBody>
      </p:sp>
      <p:sp>
        <p:nvSpPr>
          <p:cNvPr id="27660" name="Rectangle 6"/>
          <p:cNvSpPr>
            <a:spLocks noChangeArrowheads="1"/>
          </p:cNvSpPr>
          <p:nvPr/>
        </p:nvSpPr>
        <p:spPr bwMode="auto">
          <a:xfrm>
            <a:off x="381003" y="-417689"/>
            <a:ext cx="1918024" cy="17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708" tIns="759765" rIns="949708" bIns="759765" anchor="ctr">
            <a:spAutoFit/>
          </a:bodyPr>
          <a:lstStyle/>
          <a:p>
            <a:endParaRPr lang="en-US" sz="1497"/>
          </a:p>
        </p:txBody>
      </p: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4179" y="235029"/>
            <a:ext cx="7147880" cy="9187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Implementation at RHIC 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 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2009 (Phase I)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/>
            </a:r>
            <a:b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</a:br>
            <a:r>
              <a:rPr lang="en-US" sz="302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 </a:t>
            </a:r>
            <a:r>
              <a:rPr lang="en-US" sz="25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optimized for low-t coverage (large </a:t>
            </a:r>
            <a:r>
              <a:rPr lang="en-US" sz="25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</a:t>
            </a:r>
            <a:r>
              <a:rPr lang="en-US" sz="2567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*</a:t>
            </a:r>
            <a:r>
              <a:rPr lang="en-US" sz="25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690" y="6417311"/>
            <a:ext cx="2057400" cy="36512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30, 2016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chemeClr val="accent2"/>
                </a:solidFill>
              </a:rPr>
              <a:pPr/>
              <a:t>8</a:t>
            </a:fld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81008" y="1281697"/>
            <a:ext cx="8681579" cy="2040365"/>
            <a:chOff x="0" y="108545"/>
            <a:chExt cx="10440912" cy="2453848"/>
          </a:xfrm>
          <a:solidFill>
            <a:schemeClr val="bg1"/>
          </a:solidFill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08545"/>
              <a:ext cx="10080625" cy="1943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179774" y="2159658"/>
              <a:ext cx="3960440" cy="4027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97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Vertical (-58 m)   Horizontal (-55 m)</a:t>
              </a:r>
            </a:p>
          </p:txBody>
        </p:sp>
        <p:sp>
          <p:nvSpPr>
            <p:cNvPr id="33" name="Line 77"/>
            <p:cNvSpPr>
              <a:spLocks noChangeShapeType="1"/>
            </p:cNvSpPr>
            <p:nvPr/>
          </p:nvSpPr>
          <p:spPr bwMode="auto">
            <a:xfrm flipV="1">
              <a:off x="620712" y="909421"/>
              <a:ext cx="122329" cy="1250236"/>
            </a:xfrm>
            <a:prstGeom prst="line">
              <a:avLst/>
            </a:prstGeom>
            <a:grpFill/>
            <a:ln w="12700">
              <a:solidFill>
                <a:srgbClr val="FF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 sz="1497"/>
            </a:p>
          </p:txBody>
        </p:sp>
        <p:sp>
          <p:nvSpPr>
            <p:cNvPr id="34" name="Line 77"/>
            <p:cNvSpPr>
              <a:spLocks noChangeShapeType="1"/>
            </p:cNvSpPr>
            <p:nvPr/>
          </p:nvSpPr>
          <p:spPr bwMode="auto">
            <a:xfrm flipH="1" flipV="1">
              <a:off x="1590014" y="993183"/>
              <a:ext cx="497969" cy="1166474"/>
            </a:xfrm>
            <a:prstGeom prst="line">
              <a:avLst/>
            </a:prstGeom>
            <a:grpFill/>
            <a:ln w="12700">
              <a:solidFill>
                <a:srgbClr val="FF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 sz="1497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80472" y="2123654"/>
              <a:ext cx="3960440" cy="4027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97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Horizontal (55 m)   Vertical (58 m) </a:t>
              </a:r>
            </a:p>
          </p:txBody>
        </p:sp>
        <p:sp>
          <p:nvSpPr>
            <p:cNvPr id="40" name="Line 77"/>
            <p:cNvSpPr>
              <a:spLocks noChangeShapeType="1"/>
            </p:cNvSpPr>
            <p:nvPr/>
          </p:nvSpPr>
          <p:spPr bwMode="auto">
            <a:xfrm flipV="1">
              <a:off x="8136656" y="909417"/>
              <a:ext cx="396044" cy="1250240"/>
            </a:xfrm>
            <a:prstGeom prst="line">
              <a:avLst/>
            </a:prstGeom>
            <a:grpFill/>
            <a:ln w="12700">
              <a:solidFill>
                <a:srgbClr val="FF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 sz="1497"/>
            </a:p>
          </p:txBody>
        </p:sp>
        <p:sp>
          <p:nvSpPr>
            <p:cNvPr id="42" name="Line 77"/>
            <p:cNvSpPr>
              <a:spLocks noChangeShapeType="1"/>
            </p:cNvSpPr>
            <p:nvPr/>
          </p:nvSpPr>
          <p:spPr bwMode="auto">
            <a:xfrm flipV="1">
              <a:off x="8604708" y="909420"/>
              <a:ext cx="432048" cy="1250235"/>
            </a:xfrm>
            <a:prstGeom prst="line">
              <a:avLst/>
            </a:prstGeom>
            <a:grpFill/>
            <a:ln w="12700">
              <a:solidFill>
                <a:srgbClr val="FF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 sz="1497"/>
            </a:p>
          </p:txBody>
        </p:sp>
        <p:pic>
          <p:nvPicPr>
            <p:cNvPr id="43" name="Picture 42" descr="detectorLayout.png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0212" y="260737"/>
              <a:ext cx="1755648" cy="1828800"/>
            </a:xfrm>
            <a:prstGeom prst="rect">
              <a:avLst/>
            </a:prstGeom>
            <a:grpFill/>
          </p:spPr>
        </p:pic>
      </p:grpSp>
      <p:sp>
        <p:nvSpPr>
          <p:cNvPr id="46" name="TextBox 45"/>
          <p:cNvSpPr txBox="1"/>
          <p:nvPr/>
        </p:nvSpPr>
        <p:spPr>
          <a:xfrm>
            <a:off x="4122952" y="2869619"/>
            <a:ext cx="1087823" cy="328736"/>
          </a:xfrm>
          <a:prstGeom prst="rect">
            <a:avLst/>
          </a:prstGeom>
          <a:noFill/>
        </p:spPr>
        <p:txBody>
          <a:bodyPr wrap="none" lIns="76024" tIns="38012" rIns="76024" bIns="38012" rtlCol="0">
            <a:spAutoFit/>
          </a:bodyPr>
          <a:lstStyle/>
          <a:p>
            <a:r>
              <a:rPr lang="en-US" sz="1578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IP (STAR)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71302" y="3169123"/>
            <a:ext cx="9348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</a:t>
            </a:r>
            <a:r>
              <a:rPr lang="en-US" sz="15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* </a:t>
            </a:r>
            <a:r>
              <a:rPr lang="en-US" sz="1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~ 20 m</a:t>
            </a:r>
            <a:endParaRPr lang="en-US" sz="15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7679" y="773113"/>
            <a:ext cx="9760174" cy="565936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84523" y="271325"/>
            <a:ext cx="3111819" cy="474746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PP2PP Setup at STAR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30,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chemeClr val="accent2"/>
                </a:solidFill>
              </a:rPr>
              <a:pPr/>
              <a:t>9</a:t>
            </a:fld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191760" y="5476240"/>
            <a:ext cx="304800" cy="873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44160" y="6290721"/>
            <a:ext cx="215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planes of detectors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2328</TotalTime>
  <Words>1244</Words>
  <Application>Microsoft Office PowerPoint</Application>
  <PresentationFormat>On-screen Show (4:3)</PresentationFormat>
  <Paragraphs>263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MS PGothic</vt:lpstr>
      <vt:lpstr>MS PGothic</vt:lpstr>
      <vt:lpstr>Osaka</vt:lpstr>
      <vt:lpstr>Time New Roman</vt:lpstr>
      <vt:lpstr>新細明體</vt:lpstr>
      <vt:lpstr>Arial</vt:lpstr>
      <vt:lpstr>Calibri</vt:lpstr>
      <vt:lpstr>Calibri Light</vt:lpstr>
      <vt:lpstr>Cambria Math</vt:lpstr>
      <vt:lpstr>Comic Sans MS</vt:lpstr>
      <vt:lpstr>Symbol</vt:lpstr>
      <vt:lpstr>Times</vt:lpstr>
      <vt:lpstr>Times New Roman</vt:lpstr>
      <vt:lpstr>Wingdings</vt:lpstr>
      <vt:lpstr>Office Theme</vt:lpstr>
      <vt:lpstr>1_Office Theme</vt:lpstr>
      <vt:lpstr>Document</vt:lpstr>
      <vt:lpstr>Central Exclusive Production at the STAR experiment</vt:lpstr>
      <vt:lpstr>Physics with Tagged Forward Protons in RHIC</vt:lpstr>
      <vt:lpstr>PowerPoint Presentation</vt:lpstr>
      <vt:lpstr>PowerPoint Presentation</vt:lpstr>
      <vt:lpstr>Central Production in DPE</vt:lpstr>
      <vt:lpstr>PowerPoint Presentation</vt:lpstr>
      <vt:lpstr>RHIC-Spin Accelerator Complex</vt:lpstr>
      <vt:lpstr>Implementation at RHIC in 2009 (Phase I)  optimized for low-t coverage (large *)</vt:lpstr>
      <vt:lpstr>PowerPoint Presentation</vt:lpstr>
      <vt:lpstr>PowerPoint Presentation</vt:lpstr>
      <vt:lpstr>Implementation at RHIC in 2015 &amp; beyond (Phase II*)</vt:lpstr>
      <vt:lpstr>PowerPoint Presentation</vt:lpstr>
      <vt:lpstr>Data sample (Roman-pot detectors) in Run 2015</vt:lpstr>
      <vt:lpstr>Si Detector Performance in Elastic Scattering</vt:lpstr>
      <vt:lpstr>CEP Event Selection  two mesons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Outlook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Exclusive Central Production at the STAR experiment</dc:title>
  <dc:creator>Yip, Kin</dc:creator>
  <cp:lastModifiedBy>Yip, Kin</cp:lastModifiedBy>
  <cp:revision>128</cp:revision>
  <dcterms:created xsi:type="dcterms:W3CDTF">2016-04-17T13:45:45Z</dcterms:created>
  <dcterms:modified xsi:type="dcterms:W3CDTF">2016-05-29T16:41:44Z</dcterms:modified>
</cp:coreProperties>
</file>