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7" r:id="rId4"/>
    <p:sldId id="259" r:id="rId5"/>
    <p:sldId id="268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71" r:id="rId23"/>
    <p:sldId id="270" r:id="rId24"/>
    <p:sldId id="269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55" autoAdjust="0"/>
    <p:restoredTop sz="99623" autoAdjust="0"/>
  </p:normalViewPr>
  <p:slideViewPr>
    <p:cSldViewPr snapToGrid="0" snapToObjects="1">
      <p:cViewPr varScale="1">
        <p:scale>
          <a:sx n="96" d="100"/>
          <a:sy n="96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31A74-8884-A943-8867-9B139E0CFFA2}" type="datetimeFigureOut">
              <a:rPr lang="en-US" smtClean="0"/>
              <a:t>9/20/12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DD220-771A-DE46-BD0A-387C0CE6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59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B4CB-3E2B-544F-8144-EF5780E027C2}" type="datetimeFigureOut">
              <a:rPr lang="en-US" smtClean="0"/>
              <a:t>9/20/12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47496-C124-294C-83A7-CBC85B670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5C4639-D161-684C-8DB6-4DDC5A2BC63A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5C4639-D161-684C-8DB6-4DDC5A2BC63A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47496-C124-294C-83A7-CBC85B6702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8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7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5125" y="65389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Gary Westfall for STAR – Erice,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6644" y="6565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823661A4-55A5-C648-9AAF-A86082EC30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riceView201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128" y="-353539"/>
            <a:ext cx="10890872" cy="7275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5693"/>
            <a:ext cx="9144000" cy="2435490"/>
          </a:xfrm>
        </p:spPr>
        <p:txBody>
          <a:bodyPr>
            <a:normAutofit/>
          </a:bodyPr>
          <a:lstStyle/>
          <a:p>
            <a:r>
              <a:rPr lang="en-US" dirty="0" smtClean="0"/>
              <a:t>Search for the QCD Critical 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9849" y="2671183"/>
            <a:ext cx="10890872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Gary D. Westfall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Michigan State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the STAR Collaboration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2311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xpectations for Net Particle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9" y="1022312"/>
            <a:ext cx="9035581" cy="5516600"/>
          </a:xfrm>
        </p:spPr>
        <p:txBody>
          <a:bodyPr>
            <a:normAutofit/>
          </a:bodyPr>
          <a:lstStyle/>
          <a:p>
            <a:r>
              <a:rPr lang="en-US" dirty="0" smtClean="0"/>
              <a:t>We can define two expectations for net particle moments</a:t>
            </a:r>
          </a:p>
          <a:p>
            <a:pPr lvl="1"/>
            <a:r>
              <a:rPr lang="en-US" dirty="0" smtClean="0"/>
              <a:t>Poisson distribution</a:t>
            </a:r>
          </a:p>
          <a:p>
            <a:pPr lvl="2"/>
            <a:r>
              <a:rPr lang="en-US" dirty="0"/>
              <a:t>We assume that the positive particle multiplicity and the negative particle multiplicity distributions are described by </a:t>
            </a:r>
            <a:r>
              <a:rPr lang="en-US" dirty="0" smtClean="0"/>
              <a:t>Poisson distributions characterized by </a:t>
            </a:r>
            <a:r>
              <a:rPr lang="en-US" i="1" dirty="0" smtClean="0"/>
              <a:t>μ</a:t>
            </a:r>
            <a:r>
              <a:rPr lang="en-US" baseline="30000" dirty="0" smtClean="0"/>
              <a:t>+ </a:t>
            </a:r>
            <a:r>
              <a:rPr lang="en-US" dirty="0" smtClean="0"/>
              <a:t>and </a:t>
            </a:r>
            <a:r>
              <a:rPr lang="en-US" i="1" dirty="0" smtClean="0"/>
              <a:t>μ</a:t>
            </a:r>
            <a:r>
              <a:rPr lang="en-US" baseline="30000" dirty="0" smtClean="0"/>
              <a:t>-</a:t>
            </a:r>
          </a:p>
          <a:p>
            <a:pPr lvl="1"/>
            <a:r>
              <a:rPr lang="en-US" dirty="0" smtClean="0"/>
              <a:t>Negative binomial/binomial </a:t>
            </a:r>
            <a:r>
              <a:rPr lang="en-US" dirty="0"/>
              <a:t>d</a:t>
            </a:r>
            <a:r>
              <a:rPr lang="en-US" dirty="0" smtClean="0"/>
              <a:t>istribution</a:t>
            </a:r>
          </a:p>
          <a:p>
            <a:pPr lvl="2"/>
            <a:r>
              <a:rPr lang="en-US" dirty="0"/>
              <a:t>We assume that the positive particle multiplicity and the negative particle multiplicity distributions are described by </a:t>
            </a:r>
            <a:r>
              <a:rPr lang="en-US" dirty="0" smtClean="0"/>
              <a:t>negative binomial/binomial </a:t>
            </a:r>
            <a:r>
              <a:rPr lang="en-US" dirty="0"/>
              <a:t>distributions characterized </a:t>
            </a:r>
            <a:r>
              <a:rPr lang="en-US" dirty="0" smtClean="0"/>
              <a:t>by (</a:t>
            </a:r>
            <a:r>
              <a:rPr lang="en-US" i="1" dirty="0" smtClean="0"/>
              <a:t>μ</a:t>
            </a:r>
            <a:r>
              <a:rPr lang="en-US" baseline="30000" dirty="0" smtClean="0"/>
              <a:t>+</a:t>
            </a:r>
            <a:r>
              <a:rPr lang="en-US" dirty="0" smtClean="0"/>
              <a:t>,</a:t>
            </a:r>
            <a:r>
              <a:rPr lang="en-US" i="1" dirty="0" smtClean="0"/>
              <a:t>σ</a:t>
            </a:r>
            <a:r>
              <a:rPr lang="en-US" baseline="30000" dirty="0" smtClean="0"/>
              <a:t>2+</a:t>
            </a:r>
            <a:r>
              <a:rPr lang="en-US" dirty="0" smtClean="0"/>
              <a:t>) and </a:t>
            </a:r>
            <a:r>
              <a:rPr lang="en-US" dirty="0"/>
              <a:t>(</a:t>
            </a:r>
            <a:r>
              <a:rPr lang="en-US" i="1" dirty="0" smtClean="0"/>
              <a:t>μ</a:t>
            </a:r>
            <a:r>
              <a:rPr lang="en-US" baseline="30000" dirty="0" smtClean="0"/>
              <a:t>-</a:t>
            </a:r>
            <a:r>
              <a:rPr lang="en-US" dirty="0" smtClean="0"/>
              <a:t>,</a:t>
            </a:r>
            <a:r>
              <a:rPr lang="en-US" i="1" dirty="0" smtClean="0"/>
              <a:t>σ</a:t>
            </a:r>
            <a:r>
              <a:rPr lang="en-US" baseline="30000" dirty="0" smtClean="0"/>
              <a:t>2-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5586"/>
          </a:xfrm>
        </p:spPr>
        <p:txBody>
          <a:bodyPr>
            <a:noAutofit/>
          </a:bodyPr>
          <a:lstStyle/>
          <a:p>
            <a:r>
              <a:rPr lang="en-US" sz="3200" dirty="0" smtClean="0"/>
              <a:t>Difference of Two Negative Binomials/Binomials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5587"/>
            <a:ext cx="8229600" cy="59442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positive particle and negative particle multiplicity distributions are negative binomials or binomial distributions, depending on </a:t>
            </a:r>
            <a:r>
              <a:rPr lang="en-US" i="1" dirty="0" smtClean="0"/>
              <a:t>μ</a:t>
            </a:r>
            <a:r>
              <a:rPr lang="en-US" dirty="0" smtClean="0"/>
              <a:t>/</a:t>
            </a:r>
            <a:r>
              <a:rPr lang="en-US" i="1" dirty="0" smtClean="0"/>
              <a:t>σ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The positive and negative multiplicity distributions can be characterized by their </a:t>
            </a:r>
            <a:r>
              <a:rPr lang="en-US" dirty="0" err="1" smtClean="0"/>
              <a:t>cimmulants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cumulants</a:t>
            </a:r>
            <a:r>
              <a:rPr lang="en-US" dirty="0" smtClean="0"/>
              <a:t> of the differences of the two </a:t>
            </a:r>
            <a:r>
              <a:rPr lang="en-US" dirty="0" err="1" smtClean="0"/>
              <a:t>cumulants</a:t>
            </a:r>
            <a:r>
              <a:rPr lang="en-US" dirty="0" smtClean="0"/>
              <a:t> are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products of the moments are then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58B4-6891-0F46-8E43-F0122452DD2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903348"/>
              </p:ext>
            </p:extLst>
          </p:nvPr>
        </p:nvGraphicFramePr>
        <p:xfrm>
          <a:off x="855663" y="4698062"/>
          <a:ext cx="3873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3" imgW="1549400" imgH="393700" progId="Equation.DSMT4">
                  <p:embed/>
                </p:oleObj>
              </mc:Choice>
              <mc:Fallback>
                <p:oleObj name="Equation" r:id="rId3" imgW="154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5663" y="4698062"/>
                        <a:ext cx="387350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63749"/>
              </p:ext>
            </p:extLst>
          </p:nvPr>
        </p:nvGraphicFramePr>
        <p:xfrm>
          <a:off x="855663" y="6078373"/>
          <a:ext cx="3397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5" imgW="1358900" imgH="203200" progId="Equation.DSMT4">
                  <p:embed/>
                </p:oleObj>
              </mc:Choice>
              <mc:Fallback>
                <p:oleObj name="Equation" r:id="rId5" imgW="1358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663" y="6078373"/>
                        <a:ext cx="3397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953000" y="4698062"/>
            <a:ext cx="3973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Ole E.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Barndorff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-Nielsen, David G. Pollard and Neil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Shephard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DISCRETE-VALUED LEVY PROCESSES AND LOW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LATENCY FINANCIAL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ECONOMETRICS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Oxford, ISSN 1471-0498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20171"/>
              </p:ext>
            </p:extLst>
          </p:nvPr>
        </p:nvGraphicFramePr>
        <p:xfrm>
          <a:off x="855663" y="3314700"/>
          <a:ext cx="4667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7" imgW="1866900" imgH="203200" progId="Equation.DSMT4">
                  <p:embed/>
                </p:oleObj>
              </mc:Choice>
              <mc:Fallback>
                <p:oleObj name="Equation" r:id="rId7" imgW="186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5663" y="3314700"/>
                        <a:ext cx="46672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11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</a:t>
            </a:r>
            <a:r>
              <a:rPr lang="en-US" smtClean="0"/>
              <a:t>of Two Poisson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30922"/>
            <a:ext cx="8583057" cy="5237163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μ</a:t>
            </a:r>
            <a:r>
              <a:rPr lang="en-US" sz="2800" baseline="-25000" dirty="0" smtClean="0"/>
              <a:t>+</a:t>
            </a:r>
            <a:r>
              <a:rPr lang="en-US" sz="2800" dirty="0" smtClean="0"/>
              <a:t> = mean of the positive particle distribution</a:t>
            </a:r>
          </a:p>
          <a:p>
            <a:r>
              <a:rPr lang="el-GR" sz="2800" i="1" dirty="0" smtClean="0"/>
              <a:t>μ</a:t>
            </a:r>
            <a:r>
              <a:rPr lang="en-US" sz="2800" baseline="-25000" dirty="0" smtClean="0"/>
              <a:t>-</a:t>
            </a:r>
            <a:r>
              <a:rPr lang="en-US" sz="2800" dirty="0" smtClean="0"/>
              <a:t> </a:t>
            </a:r>
            <a:r>
              <a:rPr lang="en-US" sz="2800" dirty="0"/>
              <a:t>= mean of </a:t>
            </a:r>
            <a:r>
              <a:rPr lang="en-US" sz="2800" dirty="0" smtClean="0"/>
              <a:t>the negative particle distribution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cumulants</a:t>
            </a:r>
            <a:r>
              <a:rPr lang="en-US" sz="2800" dirty="0" smtClean="0"/>
              <a:t> of a Poisson distribution are given by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So the </a:t>
            </a:r>
            <a:r>
              <a:rPr lang="en-US" sz="2800" dirty="0" err="1" smtClean="0"/>
              <a:t>cumulants</a:t>
            </a:r>
            <a:r>
              <a:rPr lang="en-US" sz="2800" dirty="0" smtClean="0"/>
              <a:t> of the difference are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moment ratios 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58B4-6891-0F46-8E43-F0122452DD2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95479"/>
              </p:ext>
            </p:extLst>
          </p:nvPr>
        </p:nvGraphicFramePr>
        <p:xfrm>
          <a:off x="884238" y="2578827"/>
          <a:ext cx="3460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3" imgW="1384300" imgH="393700" progId="Equation.DSMT4">
                  <p:embed/>
                </p:oleObj>
              </mc:Choice>
              <mc:Fallback>
                <p:oleObj name="Equation" r:id="rId3" imgW="1384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578827"/>
                        <a:ext cx="3460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88700"/>
              </p:ext>
            </p:extLst>
          </p:nvPr>
        </p:nvGraphicFramePr>
        <p:xfrm>
          <a:off x="884238" y="4093471"/>
          <a:ext cx="6318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5" imgW="2527300" imgH="393700" progId="Equation.DSMT4">
                  <p:embed/>
                </p:oleObj>
              </mc:Choice>
              <mc:Fallback>
                <p:oleObj name="Equation" r:id="rId5" imgW="2527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4238" y="4093471"/>
                        <a:ext cx="63182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75007"/>
              </p:ext>
            </p:extLst>
          </p:nvPr>
        </p:nvGraphicFramePr>
        <p:xfrm>
          <a:off x="884238" y="5544479"/>
          <a:ext cx="4095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7" imgW="1638300" imgH="431800" progId="Equation.DSMT4">
                  <p:embed/>
                </p:oleObj>
              </mc:Choice>
              <mc:Fallback>
                <p:oleObj name="Equation" r:id="rId7" imgW="1638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238" y="5544479"/>
                        <a:ext cx="40957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71778" y="5868085"/>
            <a:ext cx="378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Same result as </a:t>
            </a:r>
            <a:r>
              <a:rPr lang="en-US" dirty="0" err="1" smtClean="0">
                <a:latin typeface="Helvetica"/>
                <a:cs typeface="Helvetica"/>
              </a:rPr>
              <a:t>Skellam</a:t>
            </a:r>
            <a:r>
              <a:rPr lang="en-US" dirty="0" smtClean="0">
                <a:latin typeface="Helvetica"/>
                <a:cs typeface="Helvetica"/>
              </a:rPr>
              <a:t> distribution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396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K/π Fluctuations – Summed Signs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 descr="Kpi_sumed_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" y="1228615"/>
            <a:ext cx="6644197" cy="4553409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763687" y="1026436"/>
            <a:ext cx="2317225" cy="5436650"/>
          </a:xfrm>
        </p:spPr>
        <p:txBody>
          <a:bodyPr>
            <a:normAutofit fontScale="92500" lnSpcReduction="10000"/>
          </a:bodyPr>
          <a:lstStyle/>
          <a:p>
            <a:pPr marL="114300" indent="-114300"/>
            <a:r>
              <a:rPr lang="en-US" sz="1800" dirty="0" smtClean="0"/>
              <a:t>(K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+K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)/(π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+π 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/>
              <a:t>C</a:t>
            </a:r>
            <a:r>
              <a:rPr lang="en-US" sz="1800" dirty="0" smtClean="0"/>
              <a:t>entral events</a:t>
            </a:r>
            <a:br>
              <a:rPr lang="en-US" sz="1800" dirty="0" smtClean="0"/>
            </a:br>
            <a:r>
              <a:rPr lang="en-US" sz="1800" dirty="0" smtClean="0"/>
              <a:t>(0 - 5%)</a:t>
            </a:r>
            <a:endParaRPr lang="en-US" sz="18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STAR data show </a:t>
            </a:r>
            <a:r>
              <a:rPr lang="en-US" altLang="zh-CN" sz="1800" dirty="0" smtClean="0"/>
              <a:t>no significant</a:t>
            </a:r>
            <a:r>
              <a:rPr lang="en-US" sz="1800" dirty="0" smtClean="0"/>
              <a:t> energy dependence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 smtClean="0"/>
              <a:t>There appears to be a disagreement between STAR and NA49 results below 19.6 GeV</a:t>
            </a:r>
            <a:endParaRPr lang="en-US" sz="1800" baseline="-25000" dirty="0" smtClean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The UrQMD model shows little energy dependence and over-predicts the fluctuations</a:t>
            </a:r>
          </a:p>
        </p:txBody>
      </p:sp>
      <p:graphicFrame>
        <p:nvGraphicFramePr>
          <p:cNvPr id="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03711"/>
              </p:ext>
            </p:extLst>
          </p:nvPr>
        </p:nvGraphicFramePr>
        <p:xfrm>
          <a:off x="1617234" y="5850908"/>
          <a:ext cx="41592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4" imgW="3327400" imgH="571500" progId="Equation.DSMT4">
                  <p:embed/>
                </p:oleObj>
              </mc:Choice>
              <mc:Fallback>
                <p:oleObj name="Equation" r:id="rId4" imgW="3327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234" y="5850908"/>
                        <a:ext cx="4159250" cy="714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2921" y="3714027"/>
            <a:ext cx="33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  <a:p>
            <a:r>
              <a:rPr lang="da-DK" sz="1000" dirty="0">
                <a:latin typeface="Helvetica"/>
                <a:cs typeface="Helvetica"/>
              </a:rPr>
              <a:t>NA49: C. Alt et al. </a:t>
            </a:r>
            <a:r>
              <a:rPr lang="da-DK" sz="1000" dirty="0" err="1">
                <a:latin typeface="Helvetica"/>
                <a:cs typeface="Helvetica"/>
              </a:rPr>
              <a:t>Phys</a:t>
            </a:r>
            <a:r>
              <a:rPr lang="da-DK" sz="1000" dirty="0">
                <a:latin typeface="Helvetica"/>
                <a:cs typeface="Helvetica"/>
              </a:rPr>
              <a:t>. Rev. C 79, 044910 (2009)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297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pi_separate_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" y="1477192"/>
            <a:ext cx="6644197" cy="4553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K/π Fluctuations – Separated Signs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6439" y="1426892"/>
            <a:ext cx="2287561" cy="4897708"/>
          </a:xfrm>
        </p:spPr>
        <p:txBody>
          <a:bodyPr>
            <a:normAutofit/>
          </a:bodyPr>
          <a:lstStyle/>
          <a:p>
            <a:pPr marL="228600" indent="-228600">
              <a:buNone/>
              <a:tabLst>
                <a:tab pos="114300" algn="l"/>
              </a:tabLst>
            </a:pPr>
            <a:endParaRPr lang="en-US" sz="1800" dirty="0" smtClean="0"/>
          </a:p>
          <a:p>
            <a:pPr marL="228600" indent="-228600">
              <a:tabLst>
                <a:tab pos="114300" algn="l"/>
              </a:tabLst>
            </a:pPr>
            <a:r>
              <a:rPr lang="en-US" sz="1800" dirty="0"/>
              <a:t>K</a:t>
            </a:r>
            <a:r>
              <a:rPr lang="en-US" sz="1800" baseline="30000" dirty="0"/>
              <a:t>+</a:t>
            </a:r>
            <a:r>
              <a:rPr lang="en-US" sz="1800" dirty="0"/>
              <a:t>/</a:t>
            </a:r>
            <a:r>
              <a:rPr lang="en-US" sz="1800" dirty="0" smtClean="0"/>
              <a:t>π 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</a:t>
            </a:r>
            <a:r>
              <a:rPr lang="en-US" sz="1800" dirty="0"/>
              <a:t>is strongly negative due to </a:t>
            </a:r>
            <a:r>
              <a:rPr lang="en-US" sz="1800" dirty="0" smtClean="0"/>
              <a:t>decays, possible candidate is</a:t>
            </a:r>
          </a:p>
          <a:p>
            <a:pPr marL="228600" indent="-228600">
              <a:tabLst>
                <a:tab pos="114300" algn="l"/>
              </a:tabLst>
            </a:pPr>
            <a:endParaRPr lang="en-US" sz="1800" dirty="0"/>
          </a:p>
          <a:p>
            <a:pPr marL="228600" indent="-228600">
              <a:tabLst>
                <a:tab pos="114300" algn="l"/>
              </a:tabLst>
            </a:pPr>
            <a:r>
              <a:rPr lang="en-US" sz="1800" dirty="0"/>
              <a:t>K</a:t>
            </a:r>
            <a:r>
              <a:rPr lang="en-US" sz="1800" baseline="30000" dirty="0"/>
              <a:t>+</a:t>
            </a:r>
            <a:r>
              <a:rPr lang="en-US" sz="1800" dirty="0"/>
              <a:t>/</a:t>
            </a:r>
            <a:r>
              <a:rPr lang="en-US" sz="1800" dirty="0" smtClean="0"/>
              <a:t>π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is also negative, needs further study to investigate the origin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227137"/>
              </p:ext>
            </p:extLst>
          </p:nvPr>
        </p:nvGraphicFramePr>
        <p:xfrm>
          <a:off x="7184132" y="2922794"/>
          <a:ext cx="1571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4" imgW="1257120" imgH="228600" progId="Equation.DSMT4">
                  <p:embed/>
                </p:oleObj>
              </mc:Choice>
              <mc:Fallback>
                <p:oleObj name="Equation" r:id="rId4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132" y="2922794"/>
                        <a:ext cx="1571400" cy="285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2921" y="2802350"/>
            <a:ext cx="337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</p:txBody>
      </p:sp>
    </p:spTree>
    <p:extLst>
      <p:ext uri="{BB962C8B-B14F-4D97-AF65-F5344CB8AC3E}">
        <p14:creationId xmlns:p14="http://schemas.microsoft.com/office/powerpoint/2010/main" val="245601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/π Fluctuations – Summed Signs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ppi_summed_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446"/>
            <a:ext cx="6552763" cy="4644843"/>
          </a:xfrm>
          <a:prstGeom prst="rect">
            <a:avLst/>
          </a:prstGeom>
        </p:spPr>
      </p:pic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00467"/>
              </p:ext>
            </p:extLst>
          </p:nvPr>
        </p:nvGraphicFramePr>
        <p:xfrm>
          <a:off x="1277980" y="5688054"/>
          <a:ext cx="4079700" cy="72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4" imgW="3263760" imgH="583920" progId="Equation.DSMT4">
                  <p:embed/>
                </p:oleObj>
              </mc:Choice>
              <mc:Fallback>
                <p:oleObj name="Equation" r:id="rId4" imgW="3263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80" y="5688054"/>
                        <a:ext cx="4079700" cy="72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620994" y="1026436"/>
            <a:ext cx="2454336" cy="5623556"/>
          </a:xfrm>
        </p:spPr>
        <p:txBody>
          <a:bodyPr>
            <a:normAutofit/>
          </a:bodyPr>
          <a:lstStyle/>
          <a:p>
            <a:pPr marL="114300" indent="-114300"/>
            <a:r>
              <a:rPr lang="en-US" sz="1800" dirty="0" smtClean="0"/>
              <a:t>(</a:t>
            </a:r>
            <a:r>
              <a:rPr lang="en-US" sz="1800" i="1" dirty="0" smtClean="0"/>
              <a:t>p</a:t>
            </a:r>
            <a:r>
              <a:rPr lang="en-US" sz="1800" dirty="0" smtClean="0"/>
              <a:t>+   )/(π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+π 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</a:t>
            </a:r>
            <a:endParaRPr lang="en-US" sz="1800" dirty="0"/>
          </a:p>
          <a:p>
            <a:pPr marL="114300" indent="-114300"/>
            <a:r>
              <a:rPr lang="en-US" sz="1800" dirty="0" smtClean="0"/>
              <a:t>Central events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0 </a:t>
            </a:r>
            <a:r>
              <a:rPr lang="en-US" sz="1800" dirty="0" smtClean="0"/>
              <a:t>– 5%)</a:t>
            </a:r>
          </a:p>
          <a:p>
            <a:pPr marL="114300" indent="-114300"/>
            <a:r>
              <a:rPr lang="en-US" sz="1800" dirty="0" smtClean="0"/>
              <a:t>STAR results show a smooth decrease with decreasing incident energy</a:t>
            </a:r>
            <a:endParaRPr lang="en-US" sz="1800" dirty="0"/>
          </a:p>
          <a:p>
            <a:pPr marL="114300" indent="-114300"/>
            <a:r>
              <a:rPr lang="en-US" sz="1800" dirty="0" smtClean="0"/>
              <a:t>There is </a:t>
            </a:r>
            <a:r>
              <a:rPr lang="en-US" sz="1800" dirty="0"/>
              <a:t>g</a:t>
            </a:r>
            <a:r>
              <a:rPr lang="en-US" sz="1800" dirty="0" smtClean="0"/>
              <a:t>ood agreement between STAR and NA49 results</a:t>
            </a:r>
          </a:p>
          <a:p>
            <a:pPr marL="114300" indent="-114300"/>
            <a:r>
              <a:rPr lang="en-US" sz="1800" dirty="0" smtClean="0"/>
              <a:t>The UrQMD model agrees with the data at low energy, but changes sign at high energy</a:t>
            </a:r>
          </a:p>
        </p:txBody>
      </p:sp>
      <p:graphicFrame>
        <p:nvGraphicFramePr>
          <p:cNvPr id="9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20034"/>
              </p:ext>
            </p:extLst>
          </p:nvPr>
        </p:nvGraphicFramePr>
        <p:xfrm>
          <a:off x="7142747" y="1084515"/>
          <a:ext cx="228487" cy="32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6" imgW="127800" imgH="182520" progId="Equation.3">
                  <p:embed/>
                </p:oleObj>
              </mc:Choice>
              <mc:Fallback>
                <p:oleObj name="Equation" r:id="rId6" imgW="127800" imgH="18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747" y="1084515"/>
                        <a:ext cx="228487" cy="328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2921" y="4072530"/>
            <a:ext cx="33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  <a:p>
            <a:r>
              <a:rPr lang="da-DK" sz="1000" dirty="0">
                <a:latin typeface="Helvetica"/>
                <a:cs typeface="Helvetica"/>
              </a:rPr>
              <a:t>NA49: C. Alt et al. </a:t>
            </a:r>
            <a:r>
              <a:rPr lang="da-DK" sz="1000" dirty="0" err="1">
                <a:latin typeface="Helvetica"/>
                <a:cs typeface="Helvetica"/>
              </a:rPr>
              <a:t>Phys</a:t>
            </a:r>
            <a:r>
              <a:rPr lang="da-DK" sz="1000" dirty="0">
                <a:latin typeface="Helvetica"/>
                <a:cs typeface="Helvetica"/>
              </a:rPr>
              <a:t>. Rev. C 79, 044910 (2009)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5395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i_same_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02" y="1428655"/>
            <a:ext cx="6552763" cy="464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/π Fluctuations – Same Signs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756554" y="1327010"/>
            <a:ext cx="2318776" cy="5322982"/>
          </a:xfrm>
        </p:spPr>
        <p:txBody>
          <a:bodyPr>
            <a:normAutofit/>
          </a:bodyPr>
          <a:lstStyle/>
          <a:p>
            <a:pPr marL="114300" indent="-114300"/>
            <a:r>
              <a:rPr lang="en-US" sz="1800" dirty="0" smtClean="0"/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/π</a:t>
            </a:r>
            <a:r>
              <a:rPr lang="en-US" sz="1800" baseline="30000" dirty="0" smtClean="0"/>
              <a:t>+</a:t>
            </a:r>
            <a:endParaRPr lang="en-US" sz="1800" baseline="30000" dirty="0"/>
          </a:p>
          <a:p>
            <a:pPr marL="114300" indent="-114300"/>
            <a:r>
              <a:rPr lang="en-US" sz="1800" dirty="0" smtClean="0"/>
              <a:t>p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/π </a:t>
            </a:r>
            <a:r>
              <a:rPr lang="en-US" sz="1800" baseline="30000" dirty="0" smtClean="0"/>
              <a:t>-</a:t>
            </a:r>
            <a:endParaRPr lang="en-US" sz="1800" baseline="300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Central events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0 </a:t>
            </a:r>
            <a:r>
              <a:rPr lang="en-US" sz="1800" dirty="0" smtClean="0"/>
              <a:t>– 5%)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 smtClean="0"/>
              <a:t>Little energy dependence for positive signs</a:t>
            </a:r>
          </a:p>
          <a:p>
            <a:pPr marL="114300" indent="-114300"/>
            <a:r>
              <a:rPr lang="en-US" sz="1800" dirty="0" smtClean="0"/>
              <a:t>Very few antiprotons at the lowest 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921" y="2477060"/>
            <a:ext cx="337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</p:txBody>
      </p:sp>
    </p:spTree>
    <p:extLst>
      <p:ext uri="{BB962C8B-B14F-4D97-AF65-F5344CB8AC3E}">
        <p14:creationId xmlns:p14="http://schemas.microsoft.com/office/powerpoint/2010/main" val="342135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/π Fluctuations – Opposite Signs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ppi_opposite_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" y="1340338"/>
            <a:ext cx="6552763" cy="4644843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756554" y="1581055"/>
            <a:ext cx="2318776" cy="4404126"/>
          </a:xfrm>
        </p:spPr>
        <p:txBody>
          <a:bodyPr>
            <a:normAutofit/>
          </a:bodyPr>
          <a:lstStyle/>
          <a:p>
            <a:pPr marL="114300" indent="-114300"/>
            <a:r>
              <a:rPr lang="en-US" sz="1800" dirty="0" smtClean="0"/>
              <a:t>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/π </a:t>
            </a:r>
            <a:r>
              <a:rPr lang="en-US" sz="1800" baseline="30000" dirty="0" smtClean="0"/>
              <a:t>-</a:t>
            </a:r>
            <a:endParaRPr lang="en-US" sz="1800" baseline="30000" dirty="0"/>
          </a:p>
          <a:p>
            <a:pPr marL="114300" indent="-114300"/>
            <a:r>
              <a:rPr lang="en-US" sz="1800" dirty="0" smtClean="0"/>
              <a:t>p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/π</a:t>
            </a:r>
            <a:r>
              <a:rPr lang="en-US" sz="1800" baseline="30000" dirty="0" smtClean="0"/>
              <a:t>+</a:t>
            </a:r>
            <a:endParaRPr lang="en-US" sz="1800" baseline="300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Central events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0 </a:t>
            </a:r>
            <a:r>
              <a:rPr lang="en-US" sz="1800" dirty="0" smtClean="0"/>
              <a:t>– 5%)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 smtClean="0"/>
              <a:t>Little energy dependence for</a:t>
            </a:r>
            <a:br>
              <a:rPr lang="en-US" sz="1800" dirty="0" smtClean="0"/>
            </a:br>
            <a:r>
              <a:rPr lang="en-US" sz="1800" dirty="0" smtClean="0"/>
              <a:t>p</a:t>
            </a:r>
            <a:r>
              <a:rPr lang="en-US" sz="1800" baseline="30000" dirty="0"/>
              <a:t>+</a:t>
            </a:r>
            <a:r>
              <a:rPr lang="en-US" sz="1800" dirty="0"/>
              <a:t>/π </a:t>
            </a:r>
            <a:r>
              <a:rPr lang="en-US" sz="1800" baseline="30000" dirty="0"/>
              <a:t>-</a:t>
            </a:r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Very few antiprotons at the lowest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2921" y="2802350"/>
            <a:ext cx="337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</p:txBody>
      </p:sp>
    </p:spTree>
    <p:extLst>
      <p:ext uri="{BB962C8B-B14F-4D97-AF65-F5344CB8AC3E}">
        <p14:creationId xmlns:p14="http://schemas.microsoft.com/office/powerpoint/2010/main" val="120560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K/p Fluctuations – Summed Signs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Kp_sum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" y="1099332"/>
            <a:ext cx="6394278" cy="4650938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535377" y="1026436"/>
            <a:ext cx="2701755" cy="5298164"/>
          </a:xfrm>
        </p:spPr>
        <p:txBody>
          <a:bodyPr>
            <a:normAutofit lnSpcReduction="10000"/>
          </a:bodyPr>
          <a:lstStyle/>
          <a:p>
            <a:pPr marL="114300" indent="-114300"/>
            <a:r>
              <a:rPr lang="en-US" sz="1800" dirty="0"/>
              <a:t>(</a:t>
            </a:r>
            <a:r>
              <a:rPr lang="en-US" sz="1800" i="1" dirty="0"/>
              <a:t>p</a:t>
            </a:r>
            <a:r>
              <a:rPr lang="en-US" sz="1800" dirty="0"/>
              <a:t>+  </a:t>
            </a:r>
            <a:r>
              <a:rPr lang="en-US" sz="1800" dirty="0" smtClean="0"/>
              <a:t> )</a:t>
            </a:r>
            <a:r>
              <a:rPr lang="en-US" sz="1800" dirty="0"/>
              <a:t>/</a:t>
            </a:r>
            <a:r>
              <a:rPr lang="en-US" sz="1800" dirty="0" smtClean="0"/>
              <a:t>(K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+K</a:t>
            </a:r>
            <a:r>
              <a:rPr lang="en-US" sz="1800" baseline="30000" dirty="0" smtClean="0"/>
              <a:t>-</a:t>
            </a:r>
            <a:r>
              <a:rPr lang="en-US" sz="1800" dirty="0"/>
              <a:t>)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/>
              <a:t>C</a:t>
            </a:r>
            <a:r>
              <a:rPr lang="en-US" sz="1800" dirty="0" smtClean="0"/>
              <a:t>entral </a:t>
            </a:r>
            <a:r>
              <a:rPr lang="en-US" sz="1800" dirty="0"/>
              <a:t>events (0 - 5%</a:t>
            </a:r>
            <a:r>
              <a:rPr lang="en-US" sz="1800" dirty="0" smtClean="0"/>
              <a:t>)</a:t>
            </a:r>
            <a:endParaRPr lang="en-US" sz="18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STAR results decrease smoothly with </a:t>
            </a:r>
            <a:r>
              <a:rPr lang="en-US" sz="1800" dirty="0"/>
              <a:t>decreasing incident energy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 smtClean="0"/>
              <a:t>The seems to be disagreement between STAR and NA49 results at 7.7 GeV</a:t>
            </a:r>
            <a:endParaRPr lang="en-US" sz="1800" baseline="-25000" dirty="0" smtClean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The UrQMD model over-predicts the fluctuations and changes sign at high energy</a:t>
            </a:r>
          </a:p>
        </p:txBody>
      </p:sp>
      <p:graphicFrame>
        <p:nvGraphicFramePr>
          <p:cNvPr id="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52036"/>
              </p:ext>
            </p:extLst>
          </p:nvPr>
        </p:nvGraphicFramePr>
        <p:xfrm>
          <a:off x="7039249" y="1056528"/>
          <a:ext cx="228487" cy="32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Equation" r:id="rId4" imgW="127800" imgH="182520" progId="Equation.3">
                  <p:embed/>
                </p:oleObj>
              </mc:Choice>
              <mc:Fallback>
                <p:oleObj name="Equation" r:id="rId4" imgW="127800" imgH="18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9249" y="1056528"/>
                        <a:ext cx="228487" cy="328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0922" y="4397779"/>
            <a:ext cx="33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  <a:p>
            <a:r>
              <a:rPr lang="fr-FR" sz="1000" dirty="0">
                <a:latin typeface="Helvetica"/>
                <a:cs typeface="Helvetica"/>
              </a:rPr>
              <a:t>NA49: </a:t>
            </a:r>
            <a:r>
              <a:rPr lang="fr-FR" sz="1000" dirty="0" err="1">
                <a:latin typeface="Helvetica"/>
                <a:cs typeface="Helvetica"/>
              </a:rPr>
              <a:t>T</a:t>
            </a:r>
            <a:r>
              <a:rPr lang="fr-FR" sz="1000" dirty="0">
                <a:latin typeface="Helvetica"/>
                <a:cs typeface="Helvetica"/>
              </a:rPr>
              <a:t>. Anticic et al., PRC 83, 061902(R) (2011)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643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p_same_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3" y="1266529"/>
            <a:ext cx="6394278" cy="4650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K/p Fluctuations – Same Sign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756554" y="2268758"/>
            <a:ext cx="2318776" cy="4381234"/>
          </a:xfrm>
        </p:spPr>
        <p:txBody>
          <a:bodyPr>
            <a:normAutofit/>
          </a:bodyPr>
          <a:lstStyle/>
          <a:p>
            <a:pPr marL="114300" indent="-114300"/>
            <a:r>
              <a:rPr lang="en-US" sz="1800" dirty="0"/>
              <a:t>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/p</a:t>
            </a:r>
            <a:r>
              <a:rPr lang="en-US" sz="1800" baseline="30000" dirty="0" smtClean="0"/>
              <a:t>+</a:t>
            </a:r>
            <a:endParaRPr lang="en-US" sz="1800" baseline="30000" dirty="0"/>
          </a:p>
          <a:p>
            <a:pPr marL="114300" indent="-114300"/>
            <a:r>
              <a:rPr lang="en-US" sz="1800" dirty="0"/>
              <a:t>K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/p </a:t>
            </a:r>
            <a:r>
              <a:rPr lang="en-US" sz="1800" baseline="30000" dirty="0" smtClean="0"/>
              <a:t>-</a:t>
            </a:r>
            <a:endParaRPr lang="en-US" sz="1800" baseline="300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Central events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0 </a:t>
            </a:r>
            <a:r>
              <a:rPr lang="en-US" sz="1800" dirty="0" smtClean="0"/>
              <a:t>– 5%)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 smtClean="0"/>
              <a:t>Little energy dependence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922" y="2817799"/>
            <a:ext cx="337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</p:txBody>
      </p:sp>
    </p:spTree>
    <p:extLst>
      <p:ext uri="{BB962C8B-B14F-4D97-AF65-F5344CB8AC3E}">
        <p14:creationId xmlns:p14="http://schemas.microsoft.com/office/powerpoint/2010/main" val="261507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QCDPhaseCartoon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29116" r="20461" b="28794"/>
          <a:stretch/>
        </p:blipFill>
        <p:spPr>
          <a:xfrm>
            <a:off x="254683" y="1793030"/>
            <a:ext cx="5861125" cy="48940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0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 for Possible QCD Critical Point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0328" y="767472"/>
            <a:ext cx="3901090" cy="3626810"/>
            <a:chOff x="380328" y="767472"/>
            <a:chExt cx="3901090" cy="362681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487354" y="1487400"/>
              <a:ext cx="156206" cy="2906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0328" y="767472"/>
              <a:ext cx="3901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Trajectories at low </a:t>
              </a:r>
              <a:r>
                <a:rPr lang="en-US" dirty="0" err="1" smtClean="0"/>
                <a:t>μ</a:t>
              </a:r>
              <a:r>
                <a:rPr lang="en-US" baseline="-25000" dirty="0" err="1" smtClean="0"/>
                <a:t>B</a:t>
              </a:r>
              <a:endParaRPr lang="en-US" baseline="-25000" dirty="0" smtClean="0"/>
            </a:p>
            <a:p>
              <a:r>
                <a:rPr lang="en-US" dirty="0" smtClean="0"/>
                <a:t>Theories suggest a cross-over transition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80328" y="2108433"/>
            <a:ext cx="5718385" cy="1694964"/>
            <a:chOff x="3280328" y="2108433"/>
            <a:chExt cx="5718385" cy="1694964"/>
          </a:xfrm>
        </p:grpSpPr>
        <p:sp>
          <p:nvSpPr>
            <p:cNvPr id="9" name="TextBox 8"/>
            <p:cNvSpPr txBox="1"/>
            <p:nvPr/>
          </p:nvSpPr>
          <p:spPr>
            <a:xfrm>
              <a:off x="5110246" y="2108433"/>
              <a:ext cx="3888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Trajectories at high </a:t>
              </a:r>
              <a:r>
                <a:rPr lang="en-US" dirty="0" err="1" smtClean="0"/>
                <a:t>μ</a:t>
              </a:r>
              <a:r>
                <a:rPr lang="en-US" baseline="-25000" dirty="0" err="1" smtClean="0"/>
                <a:t>B</a:t>
              </a:r>
              <a:endParaRPr lang="en-US" baseline="-25000" dirty="0" smtClean="0"/>
            </a:p>
            <a:p>
              <a:r>
                <a:rPr lang="en-US" dirty="0" smtClean="0"/>
                <a:t>Theories suggest a first-order transition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280328" y="2754764"/>
              <a:ext cx="2207262" cy="10486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365273" y="3455460"/>
            <a:ext cx="3716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Finding the CP theoretically is difficult</a:t>
            </a:r>
          </a:p>
          <a:p>
            <a:endParaRPr lang="en-US" dirty="0" smtClean="0"/>
          </a:p>
          <a:p>
            <a:r>
              <a:rPr lang="en-US" dirty="0" smtClean="0"/>
              <a:t>Search for the CP experimentally</a:t>
            </a:r>
          </a:p>
          <a:p>
            <a:endParaRPr lang="en-US" dirty="0"/>
          </a:p>
          <a:p>
            <a:r>
              <a:rPr lang="en-US" dirty="0" smtClean="0"/>
              <a:t>arXiv:1007.2613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K/p Fluctuations – Opposite Sign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Kp_opposite_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0" y="1234889"/>
            <a:ext cx="6394278" cy="4650938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595788" y="1462564"/>
            <a:ext cx="2479542" cy="4494081"/>
          </a:xfrm>
        </p:spPr>
        <p:txBody>
          <a:bodyPr>
            <a:normAutofit/>
          </a:bodyPr>
          <a:lstStyle/>
          <a:p>
            <a:pPr marL="114300" indent="-114300"/>
            <a:r>
              <a:rPr lang="en-US" sz="1800" dirty="0"/>
              <a:t>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/p</a:t>
            </a:r>
            <a:r>
              <a:rPr lang="en-US" sz="1800" baseline="30000" dirty="0" smtClean="0"/>
              <a:t>–</a:t>
            </a:r>
            <a:endParaRPr lang="en-US" sz="1800" baseline="30000" dirty="0"/>
          </a:p>
          <a:p>
            <a:pPr marL="114300" indent="-114300"/>
            <a:r>
              <a:rPr lang="en-US" sz="1800" dirty="0" smtClean="0"/>
              <a:t>K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/p</a:t>
            </a:r>
            <a:r>
              <a:rPr lang="en-US" sz="1800" baseline="30000" dirty="0" smtClean="0"/>
              <a:t>+</a:t>
            </a:r>
            <a:endParaRPr lang="en-US" sz="1800" baseline="300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Central events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0 </a:t>
            </a:r>
            <a:r>
              <a:rPr lang="en-US" sz="1800" dirty="0" smtClean="0"/>
              <a:t>– 5%)</a:t>
            </a:r>
          </a:p>
          <a:p>
            <a:pPr marL="114300" indent="-114300"/>
            <a:endParaRPr lang="en-US" sz="1800" dirty="0"/>
          </a:p>
          <a:p>
            <a:pPr marL="114300" indent="-114300"/>
            <a:r>
              <a:rPr lang="en-US" sz="1800" dirty="0" smtClean="0"/>
              <a:t>Little energy dependence</a:t>
            </a:r>
            <a:endParaRPr lang="en-US" sz="1800" baseline="300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Very few antiprotons at the lowest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0922" y="2817799"/>
            <a:ext cx="337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</p:txBody>
      </p:sp>
    </p:spTree>
    <p:extLst>
      <p:ext uri="{BB962C8B-B14F-4D97-AF65-F5344CB8AC3E}">
        <p14:creationId xmlns:p14="http://schemas.microsoft.com/office/powerpoint/2010/main" val="114461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/p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Fluctuations – Compare NA49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KPlus_pPl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8" y="1334772"/>
            <a:ext cx="6394278" cy="465093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756554" y="1961977"/>
            <a:ext cx="2318776" cy="4023204"/>
          </a:xfrm>
        </p:spPr>
        <p:txBody>
          <a:bodyPr>
            <a:normAutofit/>
          </a:bodyPr>
          <a:lstStyle/>
          <a:p>
            <a:pPr marL="114300" indent="-114300"/>
            <a:r>
              <a:rPr lang="en-US" sz="1800" dirty="0"/>
              <a:t>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/p</a:t>
            </a:r>
            <a:r>
              <a:rPr lang="en-US" sz="1800" baseline="30000" dirty="0" smtClean="0"/>
              <a:t>+</a:t>
            </a:r>
            <a:endParaRPr lang="en-US" sz="1800" baseline="30000" dirty="0"/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Central events</a:t>
            </a:r>
          </a:p>
          <a:p>
            <a:pPr marL="114300" indent="-114300"/>
            <a:endParaRPr lang="en-US" sz="1800" dirty="0" smtClean="0"/>
          </a:p>
          <a:p>
            <a:pPr marL="114300" indent="-114300"/>
            <a:r>
              <a:rPr lang="en-US" sz="1800" dirty="0" smtClean="0"/>
              <a:t>Disagreement between STAR and NA49 at lowest energies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20922" y="4723069"/>
            <a:ext cx="33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>
                <a:latin typeface="Helvetica"/>
                <a:cs typeface="Helvetica"/>
              </a:rPr>
              <a:t>Prithwish</a:t>
            </a:r>
            <a:r>
              <a:rPr lang="en-US" sz="1000" dirty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Tribedy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  <a:p>
            <a:r>
              <a:rPr lang="fr-FR" sz="1000" dirty="0">
                <a:latin typeface="Helvetica"/>
                <a:cs typeface="Helvetica"/>
              </a:rPr>
              <a:t>NA49: </a:t>
            </a:r>
            <a:r>
              <a:rPr lang="fr-FR" sz="1000" dirty="0" err="1">
                <a:latin typeface="Helvetica"/>
                <a:cs typeface="Helvetica"/>
              </a:rPr>
              <a:t>T</a:t>
            </a:r>
            <a:r>
              <a:rPr lang="fr-FR" sz="1000" dirty="0">
                <a:latin typeface="Helvetica"/>
                <a:cs typeface="Helvetica"/>
              </a:rPr>
              <a:t>. Anticic et al., PRC 83, 061902(R) (2011)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2623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658"/>
            <a:ext cx="9144000" cy="79166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Net Charge Moments</a:t>
            </a:r>
            <a:br>
              <a:rPr lang="en-US" sz="3600" dirty="0" smtClean="0"/>
            </a:br>
            <a:r>
              <a:rPr lang="en-US" sz="3600" dirty="0" smtClean="0"/>
              <a:t>Energy Dependence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ChargeCent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0" y="1352871"/>
            <a:ext cx="7052602" cy="4900857"/>
          </a:xfrm>
          <a:prstGeom prst="rect">
            <a:avLst/>
          </a:prstGeom>
        </p:spPr>
      </p:pic>
      <p:pic>
        <p:nvPicPr>
          <p:cNvPr id="6" name="Picture 5" descr="ChargeCentralNB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0" y="1352871"/>
            <a:ext cx="7052602" cy="4900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1403" y="4197724"/>
            <a:ext cx="33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smtClean="0">
                <a:latin typeface="Helvetica"/>
                <a:cs typeface="Helvetica"/>
              </a:rPr>
              <a:t>Daniel McDonald, QM 2012</a:t>
            </a:r>
          </a:p>
          <a:p>
            <a:r>
              <a:rPr lang="en-US" sz="1000" dirty="0" smtClean="0">
                <a:latin typeface="Helvetica"/>
                <a:cs typeface="Helvetica"/>
              </a:rPr>
              <a:t>Au+Au 0-5%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9991" y="2776454"/>
            <a:ext cx="2363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Helvetica"/>
                <a:cs typeface="Helvetica"/>
              </a:rPr>
              <a:t> </a:t>
            </a:r>
            <a:r>
              <a:rPr lang="de-DE" sz="1000" dirty="0" smtClean="0">
                <a:latin typeface="Helvetica"/>
                <a:cs typeface="Helvetica"/>
              </a:rPr>
              <a:t>Karsch, Redlich</a:t>
            </a:r>
            <a:r>
              <a:rPr lang="de-DE" sz="1000" dirty="0">
                <a:latin typeface="Helvetica"/>
                <a:cs typeface="Helvetica"/>
              </a:rPr>
              <a:t>, PLB </a:t>
            </a:r>
            <a:r>
              <a:rPr lang="de-DE" sz="1000" dirty="0" smtClean="0">
                <a:latin typeface="Helvetica"/>
                <a:cs typeface="Helvetica"/>
              </a:rPr>
              <a:t>695</a:t>
            </a:r>
            <a:r>
              <a:rPr lang="de-DE" sz="1000" dirty="0">
                <a:latin typeface="Helvetica"/>
                <a:cs typeface="Helvetica"/>
              </a:rPr>
              <a:t>, 136 (2011)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2100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222"/>
            <a:ext cx="9144000" cy="79166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Net Kaon Moments</a:t>
            </a:r>
            <a:br>
              <a:rPr lang="en-US" sz="3600" dirty="0" smtClean="0"/>
            </a:br>
            <a:r>
              <a:rPr lang="en-US" sz="3600" dirty="0" smtClean="0"/>
              <a:t>Energy Dependence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 descr="KaonCent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60" y="1348246"/>
            <a:ext cx="6839256" cy="4925240"/>
          </a:xfrm>
          <a:prstGeom prst="rect">
            <a:avLst/>
          </a:prstGeom>
        </p:spPr>
      </p:pic>
      <p:pic>
        <p:nvPicPr>
          <p:cNvPr id="6" name="Picture 5" descr="KaonCentralNB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60" y="1348246"/>
            <a:ext cx="6839256" cy="4925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1403" y="4197724"/>
            <a:ext cx="3379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smtClean="0">
                <a:latin typeface="Helvetica"/>
                <a:cs typeface="Helvetica"/>
              </a:rPr>
              <a:t>Daniel McDonald, QM 2012</a:t>
            </a:r>
          </a:p>
          <a:p>
            <a:r>
              <a:rPr lang="en-US" sz="1000" dirty="0">
                <a:latin typeface="Helvetica"/>
                <a:cs typeface="Helvetica"/>
              </a:rPr>
              <a:t>Au+Au 0-5</a:t>
            </a:r>
            <a:r>
              <a:rPr lang="en-US" sz="1000" dirty="0" smtClean="0">
                <a:latin typeface="Helvetica"/>
                <a:cs typeface="Helvetica"/>
              </a:rPr>
              <a:t>%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22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470"/>
            <a:ext cx="9144000" cy="79166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Net Proton Moments</a:t>
            </a:r>
            <a:br>
              <a:rPr lang="en-US" sz="3600" dirty="0" smtClean="0"/>
            </a:br>
            <a:r>
              <a:rPr lang="en-US" sz="3600" dirty="0" smtClean="0"/>
              <a:t>Energy Dependence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 descr="ProtonsCent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65" y="988576"/>
            <a:ext cx="5162968" cy="5443365"/>
          </a:xfrm>
          <a:prstGeom prst="rect">
            <a:avLst/>
          </a:prstGeom>
        </p:spPr>
      </p:pic>
      <p:pic>
        <p:nvPicPr>
          <p:cNvPr id="3" name="Picture 2" descr="ProtonsNBDCentr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65" y="988576"/>
            <a:ext cx="5162968" cy="5443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1403" y="4383998"/>
            <a:ext cx="3379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/>
                <a:cs typeface="Helvetica"/>
              </a:rPr>
              <a:t>STAR: </a:t>
            </a:r>
            <a:r>
              <a:rPr lang="en-US" sz="1000" dirty="0" err="1" smtClean="0">
                <a:latin typeface="Helvetica"/>
                <a:cs typeface="Helvetica"/>
              </a:rPr>
              <a:t>Xiaofeng</a:t>
            </a:r>
            <a:r>
              <a:rPr lang="en-US" sz="1000" dirty="0" smtClean="0">
                <a:latin typeface="Helvetica"/>
                <a:cs typeface="Helvetica"/>
              </a:rPr>
              <a:t> </a:t>
            </a:r>
            <a:r>
              <a:rPr lang="en-US" sz="1000" dirty="0" err="1" smtClean="0">
                <a:latin typeface="Helvetica"/>
                <a:cs typeface="Helvetica"/>
              </a:rPr>
              <a:t>Luo</a:t>
            </a:r>
            <a:r>
              <a:rPr lang="en-US" sz="1000" dirty="0" smtClean="0">
                <a:latin typeface="Helvetica"/>
                <a:cs typeface="Helvetica"/>
              </a:rPr>
              <a:t>, QM 2012</a:t>
            </a:r>
          </a:p>
        </p:txBody>
      </p:sp>
    </p:spTree>
    <p:extLst>
      <p:ext uri="{BB962C8B-B14F-4D97-AF65-F5344CB8AC3E}">
        <p14:creationId xmlns:p14="http://schemas.microsoft.com/office/powerpoint/2010/main" val="36328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7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 – Particle Ratio Fluctuations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4790"/>
            <a:ext cx="9144000" cy="573412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Particle ratio fluctuations in central collisions</a:t>
            </a:r>
          </a:p>
          <a:p>
            <a:pPr lvl="1"/>
            <a:r>
              <a:rPr lang="en-US" sz="2400" dirty="0" smtClean="0"/>
              <a:t>K/π</a:t>
            </a:r>
          </a:p>
          <a:p>
            <a:pPr lvl="2"/>
            <a:r>
              <a:rPr lang="en-US" sz="2000" dirty="0" smtClean="0"/>
              <a:t>Summed sign fluctuations are positive</a:t>
            </a:r>
          </a:p>
          <a:p>
            <a:pPr lvl="2"/>
            <a:r>
              <a:rPr lang="en-US" sz="2000" dirty="0" smtClean="0"/>
              <a:t>Separate sign fluctuations are negative</a:t>
            </a:r>
          </a:p>
          <a:p>
            <a:pPr lvl="2"/>
            <a:r>
              <a:rPr lang="en-US" sz="2000" dirty="0" smtClean="0"/>
              <a:t>Disagreement with NA49 at lowest energy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/</a:t>
            </a:r>
            <a:r>
              <a:rPr lang="en-US" sz="2400" dirty="0"/>
              <a:t>π</a:t>
            </a:r>
          </a:p>
          <a:p>
            <a:pPr lvl="2"/>
            <a:r>
              <a:rPr lang="en-US" sz="2000" dirty="0" smtClean="0"/>
              <a:t>Summed sign </a:t>
            </a:r>
            <a:r>
              <a:rPr lang="en-US" sz="2000" dirty="0"/>
              <a:t>fluctuations are </a:t>
            </a:r>
            <a:r>
              <a:rPr lang="en-US" sz="2000" dirty="0" smtClean="0"/>
              <a:t>negative</a:t>
            </a:r>
            <a:endParaRPr lang="en-US" sz="2000" dirty="0"/>
          </a:p>
          <a:p>
            <a:pPr lvl="2"/>
            <a:r>
              <a:rPr lang="en-US" sz="2000" dirty="0"/>
              <a:t>Separate </a:t>
            </a:r>
            <a:r>
              <a:rPr lang="en-US" sz="2000" dirty="0" smtClean="0"/>
              <a:t>sign fluctuations </a:t>
            </a:r>
            <a:r>
              <a:rPr lang="en-US" sz="2000" dirty="0"/>
              <a:t>are </a:t>
            </a:r>
            <a:r>
              <a:rPr lang="en-US" sz="2000" dirty="0" smtClean="0"/>
              <a:t>negative</a:t>
            </a:r>
          </a:p>
          <a:p>
            <a:pPr lvl="2"/>
            <a:r>
              <a:rPr lang="en-US" sz="2000" dirty="0" smtClean="0"/>
              <a:t>Agreement with NA49</a:t>
            </a:r>
            <a:endParaRPr lang="en-US" sz="2000" dirty="0"/>
          </a:p>
          <a:p>
            <a:pPr lvl="1"/>
            <a:r>
              <a:rPr lang="en-US" sz="2400" dirty="0" smtClean="0"/>
              <a:t>K/p</a:t>
            </a:r>
            <a:endParaRPr lang="en-US" sz="2400" dirty="0"/>
          </a:p>
          <a:p>
            <a:pPr lvl="2"/>
            <a:r>
              <a:rPr lang="en-US" sz="2000" dirty="0"/>
              <a:t>Summed </a:t>
            </a:r>
            <a:r>
              <a:rPr lang="en-US" sz="2000" dirty="0" smtClean="0"/>
              <a:t>sign fluctuations </a:t>
            </a:r>
            <a:r>
              <a:rPr lang="en-US" sz="2000" dirty="0"/>
              <a:t>are negative</a:t>
            </a:r>
          </a:p>
          <a:p>
            <a:pPr lvl="2"/>
            <a:r>
              <a:rPr lang="en-US" sz="2000" dirty="0"/>
              <a:t>Separate </a:t>
            </a:r>
            <a:r>
              <a:rPr lang="en-US" sz="2000" dirty="0" smtClean="0"/>
              <a:t>sign fluctuations </a:t>
            </a:r>
            <a:r>
              <a:rPr lang="en-US" sz="2000" dirty="0"/>
              <a:t>are </a:t>
            </a:r>
            <a:r>
              <a:rPr lang="en-US" sz="2000" dirty="0" smtClean="0"/>
              <a:t>negative</a:t>
            </a:r>
          </a:p>
          <a:p>
            <a:pPr lvl="2"/>
            <a:r>
              <a:rPr lang="en-US" sz="2000" dirty="0" smtClean="0"/>
              <a:t>Disagreement with NA49 at lowest energy</a:t>
            </a:r>
          </a:p>
          <a:p>
            <a:pPr lvl="1"/>
            <a:r>
              <a:rPr lang="en-US" dirty="0" smtClean="0"/>
              <a:t>No non-monotonic behavior observed with incident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7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 – Net Particle Higher Moments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4790"/>
            <a:ext cx="9144000" cy="605321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Net particle higher moments in central collisions</a:t>
            </a:r>
          </a:p>
          <a:p>
            <a:pPr lvl="1"/>
            <a:r>
              <a:rPr lang="en-US" sz="2400" dirty="0" smtClean="0"/>
              <a:t>Net charge</a:t>
            </a:r>
          </a:p>
          <a:p>
            <a:pPr lvl="2"/>
            <a:r>
              <a:rPr lang="en-US" sz="2000" i="1" dirty="0" err="1" smtClean="0"/>
              <a:t>Sσ</a:t>
            </a:r>
            <a:r>
              <a:rPr lang="en-US" sz="2000" dirty="0" smtClean="0"/>
              <a:t> =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/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consistent with negative binomial/binomial expectation, above Poisson expectation, and below HRG</a:t>
            </a:r>
          </a:p>
          <a:p>
            <a:pPr lvl="2"/>
            <a:r>
              <a:rPr lang="en-US" sz="2000" i="1" dirty="0" smtClean="0"/>
              <a:t>κσ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 smtClean="0"/>
              <a:t>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/</a:t>
            </a:r>
            <a:r>
              <a:rPr lang="en-US" sz="2000" i="1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between Poisson and negative binomial/binomial expectations and consistent with HRG</a:t>
            </a:r>
          </a:p>
          <a:p>
            <a:pPr lvl="1"/>
            <a:r>
              <a:rPr lang="en-US" sz="2400" dirty="0"/>
              <a:t>Net </a:t>
            </a:r>
            <a:r>
              <a:rPr lang="en-US" sz="2400" dirty="0" smtClean="0"/>
              <a:t>kaons</a:t>
            </a:r>
            <a:endParaRPr lang="en-US" sz="2400" dirty="0"/>
          </a:p>
          <a:p>
            <a:pPr lvl="2"/>
            <a:r>
              <a:rPr lang="en-US" sz="2000" i="1" dirty="0" err="1"/>
              <a:t>Sσ</a:t>
            </a:r>
            <a:r>
              <a:rPr lang="en-US" sz="2000" dirty="0"/>
              <a:t> = </a:t>
            </a:r>
            <a:r>
              <a:rPr lang="en-US" sz="2000" i="1" dirty="0"/>
              <a:t>C</a:t>
            </a:r>
            <a:r>
              <a:rPr lang="en-US" sz="2000" baseline="-25000" dirty="0"/>
              <a:t>3</a:t>
            </a:r>
            <a:r>
              <a:rPr lang="en-US" sz="2000" dirty="0"/>
              <a:t>/</a:t>
            </a:r>
            <a:r>
              <a:rPr lang="en-US" sz="2000" i="1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consistent with </a:t>
            </a:r>
            <a:r>
              <a:rPr lang="en-US" sz="2000" dirty="0" smtClean="0"/>
              <a:t>both the Poisson and negative binomial/binomial expectations</a:t>
            </a:r>
            <a:endParaRPr lang="en-US" sz="2000" dirty="0"/>
          </a:p>
          <a:p>
            <a:pPr lvl="2"/>
            <a:r>
              <a:rPr lang="en-US" sz="2000" i="1" dirty="0" smtClean="0"/>
              <a:t>κσ</a:t>
            </a:r>
            <a:r>
              <a:rPr lang="en-US" sz="2000" baseline="30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C</a:t>
            </a:r>
            <a:r>
              <a:rPr lang="en-US" sz="2000" baseline="-25000" dirty="0"/>
              <a:t>4</a:t>
            </a:r>
            <a:r>
              <a:rPr lang="en-US" sz="2000" dirty="0"/>
              <a:t>/</a:t>
            </a:r>
            <a:r>
              <a:rPr lang="en-US" sz="2000" i="1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consistent with both </a:t>
            </a:r>
            <a:r>
              <a:rPr lang="en-US" sz="2000" dirty="0"/>
              <a:t>Poisson and negative </a:t>
            </a:r>
            <a:r>
              <a:rPr lang="en-US" sz="2000" dirty="0" smtClean="0"/>
              <a:t>binomial/binomial expectations</a:t>
            </a:r>
          </a:p>
          <a:p>
            <a:pPr lvl="1"/>
            <a:r>
              <a:rPr lang="en-US" sz="2400" dirty="0"/>
              <a:t>Net </a:t>
            </a:r>
            <a:r>
              <a:rPr lang="en-US" sz="2400" dirty="0" smtClean="0"/>
              <a:t>protons</a:t>
            </a:r>
            <a:endParaRPr lang="en-US" sz="2400" dirty="0"/>
          </a:p>
          <a:p>
            <a:pPr lvl="2"/>
            <a:r>
              <a:rPr lang="en-US" sz="2000" i="1" dirty="0" err="1"/>
              <a:t>Sσ</a:t>
            </a:r>
            <a:r>
              <a:rPr lang="en-US" sz="2000" dirty="0"/>
              <a:t> = </a:t>
            </a:r>
            <a:r>
              <a:rPr lang="en-US" sz="2000" i="1" dirty="0"/>
              <a:t>C</a:t>
            </a:r>
            <a:r>
              <a:rPr lang="en-US" sz="2000" baseline="-25000" dirty="0"/>
              <a:t>3</a:t>
            </a:r>
            <a:r>
              <a:rPr lang="en-US" sz="2000" dirty="0"/>
              <a:t>/</a:t>
            </a:r>
            <a:r>
              <a:rPr lang="en-US" sz="2000" i="1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consistent with both the Poisson and negative </a:t>
            </a:r>
            <a:r>
              <a:rPr lang="en-US" sz="2000" dirty="0" smtClean="0"/>
              <a:t>binomial/binomial expectations</a:t>
            </a:r>
            <a:endParaRPr lang="en-US" sz="2000" dirty="0"/>
          </a:p>
          <a:p>
            <a:pPr lvl="2"/>
            <a:r>
              <a:rPr lang="en-US" sz="2000" i="1" dirty="0" smtClean="0"/>
              <a:t>κσ</a:t>
            </a:r>
            <a:r>
              <a:rPr lang="en-US" sz="2000" baseline="30000" dirty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C</a:t>
            </a:r>
            <a:r>
              <a:rPr lang="en-US" sz="2000" baseline="-25000" dirty="0"/>
              <a:t>4</a:t>
            </a:r>
            <a:r>
              <a:rPr lang="en-US" sz="2000" dirty="0"/>
              <a:t>/</a:t>
            </a:r>
            <a:r>
              <a:rPr lang="en-US" sz="2000" i="1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below Poisson expectation but more consistent with the negative binomial/binomial expectation</a:t>
            </a:r>
          </a:p>
          <a:p>
            <a:pPr lvl="1"/>
            <a:r>
              <a:rPr lang="en-US" sz="2400" dirty="0"/>
              <a:t>No non-monotonic behavior observed with incident energy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2485"/>
            <a:ext cx="8229600" cy="1193029"/>
          </a:xfrm>
        </p:spPr>
        <p:txBody>
          <a:bodyPr>
            <a:normAutofit/>
          </a:bodyPr>
          <a:lstStyle/>
          <a:p>
            <a:r>
              <a:rPr lang="en-US" dirty="0" smtClean="0"/>
              <a:t>The RHIC Beam Energy Scan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6" y="569575"/>
            <a:ext cx="3883400" cy="298660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45425"/>
              </p:ext>
            </p:extLst>
          </p:nvPr>
        </p:nvGraphicFramePr>
        <p:xfrm>
          <a:off x="867703" y="3605798"/>
          <a:ext cx="2593878" cy="2926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6939"/>
                <a:gridCol w="129693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√</a:t>
                      </a:r>
                      <a:r>
                        <a:rPr lang="en-US" sz="1600" dirty="0" err="1" smtClean="0"/>
                        <a:t>s</a:t>
                      </a:r>
                      <a:r>
                        <a:rPr lang="en-US" sz="1600" baseline="-25000" dirty="0" err="1" smtClean="0"/>
                        <a:t>NN</a:t>
                      </a:r>
                      <a:r>
                        <a:rPr lang="en-US" sz="1600" dirty="0" smtClean="0"/>
                        <a:t> (GeV)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Min. Bias Events (10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11.7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35.8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70.4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130.4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67.3</a:t>
                      </a:r>
                      <a:endParaRPr lang="en-US" sz="1600" dirty="0"/>
                    </a:p>
                  </a:txBody>
                  <a:tcPr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4886" y="1595140"/>
            <a:ext cx="480696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sz="2400" dirty="0" smtClean="0"/>
              <a:t>Goals:</a:t>
            </a:r>
          </a:p>
          <a:p>
            <a:pPr marL="454025" lvl="2" indent="-169863">
              <a:buFont typeface="Arial"/>
              <a:buChar char="•"/>
            </a:pPr>
            <a:r>
              <a:rPr lang="en-US" sz="2000" dirty="0" smtClean="0"/>
              <a:t>Search for signatures of a possible phase transition from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matter to quark gluon matter</a:t>
            </a:r>
          </a:p>
          <a:p>
            <a:pPr marL="454025" lvl="2" indent="-169863">
              <a:buFont typeface="Arial"/>
              <a:buChar char="•"/>
            </a:pPr>
            <a:r>
              <a:rPr lang="en-US" sz="2000" dirty="0" smtClean="0"/>
              <a:t>Search for signatures of a possible QCD critical point</a:t>
            </a:r>
          </a:p>
          <a:p>
            <a:pPr marL="454025" lvl="2" indent="-169863">
              <a:buFont typeface="Arial"/>
              <a:buChar char="•"/>
            </a:pPr>
            <a:endParaRPr lang="en-US" sz="2000" dirty="0"/>
          </a:p>
          <a:p>
            <a:pPr marL="0" lvl="1" indent="-173038">
              <a:buFont typeface="Arial"/>
              <a:buChar char="•"/>
            </a:pPr>
            <a:r>
              <a:rPr lang="en-US" sz="2400" dirty="0" smtClean="0"/>
              <a:t>Strategy</a:t>
            </a:r>
          </a:p>
          <a:p>
            <a:pPr marL="457200" lvl="2" indent="-173038">
              <a:buFont typeface="Arial"/>
              <a:buChar char="•"/>
            </a:pPr>
            <a:r>
              <a:rPr lang="en-US" sz="2000" dirty="0" smtClean="0"/>
              <a:t>Vary incident energy to span range in</a:t>
            </a:r>
            <a:br>
              <a:rPr lang="en-US" sz="2000" dirty="0" smtClean="0"/>
            </a:br>
            <a:r>
              <a:rPr lang="en-US" sz="2000" i="1" dirty="0" smtClean="0"/>
              <a:t>T</a:t>
            </a:r>
            <a:r>
              <a:rPr lang="en-US" sz="2000" dirty="0" smtClean="0"/>
              <a:t>-</a:t>
            </a:r>
            <a:r>
              <a:rPr lang="en-US" sz="2000" i="1" dirty="0" err="1" smtClean="0"/>
              <a:t>μ</a:t>
            </a:r>
            <a:r>
              <a:rPr lang="en-US" sz="2000" baseline="-25000" dirty="0" err="1" smtClean="0"/>
              <a:t>B</a:t>
            </a:r>
            <a:endParaRPr lang="en-US" sz="2000" baseline="-25000" dirty="0" smtClean="0"/>
          </a:p>
          <a:p>
            <a:pPr marL="457200" lvl="2" indent="-173038">
              <a:buFont typeface="Arial"/>
              <a:buChar char="•"/>
            </a:pPr>
            <a:r>
              <a:rPr lang="en-US" sz="2000" dirty="0" smtClean="0"/>
              <a:t>Look for non-monotonic behavior of observables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29384"/>
          </a:xfrm>
        </p:spPr>
        <p:txBody>
          <a:bodyPr>
            <a:normAutofit/>
          </a:bodyPr>
          <a:lstStyle/>
          <a:p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9385"/>
            <a:ext cx="9029773" cy="59812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Particle ratio fluctuations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K/π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Strangeness fluctuations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p/π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Baryon fluctuations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K/p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Strangeness/baryon correlations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Net particle higher moments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Net charge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Net charge fluctuations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Net kaons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Net strangeness fluctuations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Net protons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Net baryon fluctuations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20"/>
            <a:ext cx="8229600" cy="85532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ea typeface="ＭＳ Ｐゴシック" charset="-128"/>
                <a:cs typeface="ＭＳ Ｐゴシック" charset="-128"/>
              </a:rPr>
              <a:t>Observable - Fluctuations 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82884" y="900179"/>
            <a:ext cx="8665440" cy="476942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Our observable is </a:t>
            </a:r>
            <a:r>
              <a:rPr lang="en-US" sz="2800" i="1" dirty="0" err="1">
                <a:latin typeface="Lucida Grande" charset="0"/>
                <a:ea typeface="ＭＳ Ｐゴシック" charset="-128"/>
                <a:cs typeface="ＭＳ Ｐゴシック" charset="-128"/>
              </a:rPr>
              <a:t>ν</a:t>
            </a:r>
            <a:r>
              <a:rPr lang="en-US" sz="2800" baseline="-25000" dirty="0" err="1">
                <a:ea typeface="ＭＳ Ｐゴシック" charset="-128"/>
                <a:cs typeface="ＭＳ Ｐゴシック" charset="-128"/>
                <a:sym typeface="Symbol" charset="2"/>
              </a:rPr>
              <a:t>dyn,K</a:t>
            </a:r>
            <a:r>
              <a:rPr lang="en-US" sz="2800" baseline="-25000" dirty="0">
                <a:ea typeface="ＭＳ Ｐゴシック" charset="-128"/>
                <a:cs typeface="ＭＳ Ｐゴシック" charset="-128"/>
                <a:sym typeface="Symbol" charset="2"/>
              </a:rPr>
              <a:t>π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, which measures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how correlated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the event-by-event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distributions are</a:t>
            </a:r>
          </a:p>
          <a:p>
            <a:pPr eaLnBrk="1" hangingPunct="1"/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400" i="1" dirty="0" err="1">
                <a:latin typeface="Lucida Grande" charset="0"/>
                <a:ea typeface="ＭＳ Ｐゴシック" charset="-128"/>
                <a:cs typeface="ＭＳ Ｐゴシック" charset="-128"/>
              </a:rPr>
              <a:t>ν</a:t>
            </a:r>
            <a:r>
              <a:rPr lang="en-US" sz="2400" baseline="-25000" dirty="0" err="1">
                <a:ea typeface="ＭＳ Ｐゴシック" charset="-128"/>
                <a:cs typeface="ＭＳ Ｐゴシック" charset="-128"/>
                <a:sym typeface="Symbol" charset="2"/>
              </a:rPr>
              <a:t>dyn,K</a:t>
            </a:r>
            <a:r>
              <a:rPr lang="en-US" sz="2400" baseline="-25000" dirty="0">
                <a:ea typeface="ＭＳ Ｐゴシック" charset="-128"/>
                <a:cs typeface="ＭＳ Ｐゴシック" charset="-128"/>
                <a:sym typeface="Symbol" charset="2"/>
              </a:rPr>
              <a:t>π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is zero for uncorrelated emission (Poisson)</a:t>
            </a:r>
          </a:p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NA49 uses </a:t>
            </a:r>
            <a:r>
              <a:rPr lang="en-US" sz="2800" i="1" dirty="0" err="1" smtClean="0">
                <a:latin typeface="Helvetica"/>
                <a:ea typeface="ＭＳ Ｐゴシック" charset="-128"/>
                <a:cs typeface="Helvetica"/>
              </a:rPr>
              <a:t>σ</a:t>
            </a:r>
            <a:r>
              <a:rPr lang="en-US" sz="2800" baseline="-25000" dirty="0" err="1" smtClean="0">
                <a:ea typeface="ＭＳ Ｐゴシック" charset="-128"/>
                <a:cs typeface="ＭＳ Ｐゴシック" charset="-128"/>
              </a:rPr>
              <a:t>dyn</a:t>
            </a:r>
            <a:endParaRPr lang="en-US" sz="2800" baseline="-250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With enough statistics and large denominator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7411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42956"/>
              </p:ext>
            </p:extLst>
          </p:nvPr>
        </p:nvGraphicFramePr>
        <p:xfrm>
          <a:off x="823458" y="2001837"/>
          <a:ext cx="6628436" cy="10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" name="Equation" r:id="rId4" imgW="3314218" imgH="520861" progId="Equation.DSMT4">
                  <p:embed/>
                </p:oleObj>
              </mc:Choice>
              <mc:Fallback>
                <p:oleObj name="Equation" r:id="rId4" imgW="3314218" imgH="52086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8" y="2001837"/>
                        <a:ext cx="6628436" cy="104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82562"/>
              </p:ext>
            </p:extLst>
          </p:nvPr>
        </p:nvGraphicFramePr>
        <p:xfrm>
          <a:off x="823458" y="4071876"/>
          <a:ext cx="4876560" cy="5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tion" r:id="rId6" imgW="2438280" imgH="291960" progId="Equation.DSMT4">
                  <p:embed/>
                </p:oleObj>
              </mc:Choice>
              <mc:Fallback>
                <p:oleObj name="Equation" r:id="rId6" imgW="24382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8" y="4071876"/>
                        <a:ext cx="4876560" cy="583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80590"/>
              </p:ext>
            </p:extLst>
          </p:nvPr>
        </p:nvGraphicFramePr>
        <p:xfrm>
          <a:off x="823458" y="5669606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Equation" r:id="rId8" imgW="1257300" imgH="304800" progId="Equation.DSMT4">
                  <p:embed/>
                </p:oleObj>
              </mc:Choice>
              <mc:Fallback>
                <p:oleObj name="Equation" r:id="rId8" imgW="1257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8" y="5669606"/>
                        <a:ext cx="2514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26285" cy="8553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ea typeface="ＭＳ Ｐゴシック" charset="-128"/>
                <a:cs typeface="ＭＳ Ｐゴシック" charset="-128"/>
              </a:rPr>
              <a:t>Observable – Net Particle Moments  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282884" y="900179"/>
            <a:ext cx="8665440" cy="563873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000" dirty="0" smtClean="0">
                <a:ea typeface="ＭＳ Ｐゴシック" charset="-128"/>
                <a:cs typeface="ＭＳ Ｐゴシック" charset="-128"/>
              </a:rPr>
              <a:t>Fluctuations of conserved quantities such as net charge, net strangeness, and net baryon number may be related to the chiral phase transition or critical phenomena</a:t>
            </a:r>
          </a:p>
          <a:p>
            <a:pPr lvl="1"/>
            <a:r>
              <a:rPr lang="en-US" sz="2600" dirty="0" smtClean="0">
                <a:ea typeface="ＭＳ Ｐゴシック" charset="-128"/>
                <a:cs typeface="ＭＳ Ｐゴシック" charset="-128"/>
              </a:rPr>
              <a:t>Net charge</a:t>
            </a:r>
          </a:p>
          <a:p>
            <a:pPr lvl="1"/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600" dirty="0" smtClean="0">
                <a:ea typeface="ＭＳ Ｐゴシック" charset="-128"/>
                <a:cs typeface="ＭＳ Ｐゴシック" charset="-128"/>
              </a:rPr>
              <a:t>Net strangeness</a:t>
            </a:r>
          </a:p>
          <a:p>
            <a:pPr lvl="1"/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600" dirty="0" smtClean="0">
                <a:ea typeface="ＭＳ Ｐゴシック" charset="-128"/>
                <a:cs typeface="ＭＳ Ｐゴシック" charset="-128"/>
              </a:rPr>
              <a:t>Net baryon number</a:t>
            </a:r>
          </a:p>
          <a:p>
            <a:pPr lvl="2"/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Higher moments of the net particle distributions are predicted to be sensitive to high powers of the susceptibility</a:t>
            </a:r>
          </a:p>
        </p:txBody>
      </p:sp>
      <p:graphicFrame>
        <p:nvGraphicFramePr>
          <p:cNvPr id="17411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8700"/>
              </p:ext>
            </p:extLst>
          </p:nvPr>
        </p:nvGraphicFramePr>
        <p:xfrm>
          <a:off x="1057275" y="2824163"/>
          <a:ext cx="203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" name="Equation" r:id="rId4" imgW="1016000" imgH="266700" progId="Equation.DSMT4">
                  <p:embed/>
                </p:oleObj>
              </mc:Choice>
              <mc:Fallback>
                <p:oleObj name="Equation" r:id="rId4" imgW="1016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824163"/>
                        <a:ext cx="203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88625"/>
              </p:ext>
            </p:extLst>
          </p:nvPr>
        </p:nvGraphicFramePr>
        <p:xfrm>
          <a:off x="1057275" y="3671911"/>
          <a:ext cx="2286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" name="Equation" r:id="rId6" imgW="1143000" imgH="266700" progId="Equation.DSMT4">
                  <p:embed/>
                </p:oleObj>
              </mc:Choice>
              <mc:Fallback>
                <p:oleObj name="Equation" r:id="rId6" imgW="1143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671911"/>
                        <a:ext cx="2286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651771"/>
              </p:ext>
            </p:extLst>
          </p:nvPr>
        </p:nvGraphicFramePr>
        <p:xfrm>
          <a:off x="1057275" y="4430458"/>
          <a:ext cx="205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0" name="Equation" r:id="rId8" imgW="1028700" imgH="266700" progId="Equation.DSMT4">
                  <p:embed/>
                </p:oleObj>
              </mc:Choice>
              <mc:Fallback>
                <p:oleObj name="Equation" r:id="rId8" imgW="1028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4430458"/>
                        <a:ext cx="2057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Cumulants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004"/>
            <a:ext cx="8229600" cy="51967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describe the higher moments of net particle distributions, we employ </a:t>
            </a:r>
            <a:r>
              <a:rPr lang="en-US" sz="2800" dirty="0" err="1" smtClean="0"/>
              <a:t>cumulants</a:t>
            </a:r>
            <a:endParaRPr lang="en-US" sz="2800" dirty="0" smtClean="0"/>
          </a:p>
          <a:p>
            <a:r>
              <a:rPr lang="en-US" sz="2800" dirty="0" err="1" smtClean="0"/>
              <a:t>Cumulants</a:t>
            </a:r>
            <a:r>
              <a:rPr lang="en-US" sz="2800" dirty="0" smtClean="0"/>
              <a:t> can be expressed in terms of the central moments</a:t>
            </a:r>
          </a:p>
          <a:p>
            <a:r>
              <a:rPr lang="en-US" sz="2800" dirty="0" smtClean="0"/>
              <a:t>The central moments are defined by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812308"/>
              </p:ext>
            </p:extLst>
          </p:nvPr>
        </p:nvGraphicFramePr>
        <p:xfrm>
          <a:off x="950913" y="3095868"/>
          <a:ext cx="568325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3" imgW="2273300" imgH="1397000" progId="Equation.DSMT4">
                  <p:embed/>
                </p:oleObj>
              </mc:Choice>
              <mc:Fallback>
                <p:oleObj name="Equation" r:id="rId3" imgW="2273300" imgH="13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0913" y="3095868"/>
                        <a:ext cx="5683250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51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16"/>
            <a:ext cx="8229600" cy="805457"/>
          </a:xfrm>
        </p:spPr>
        <p:txBody>
          <a:bodyPr>
            <a:normAutofit/>
          </a:bodyPr>
          <a:lstStyle/>
          <a:p>
            <a:r>
              <a:rPr lang="en-US" dirty="0" err="1" smtClean="0"/>
              <a:t>Cumulants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373"/>
            <a:ext cx="8229600" cy="57466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first four </a:t>
            </a:r>
            <a:r>
              <a:rPr lang="en-US" sz="2800" dirty="0" err="1" smtClean="0"/>
              <a:t>cumulants</a:t>
            </a:r>
            <a:r>
              <a:rPr lang="en-US" sz="2800" dirty="0" smtClean="0"/>
              <a:t> are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We can then define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Near </a:t>
            </a:r>
            <a:r>
              <a:rPr lang="en-US" sz="2800" dirty="0"/>
              <a:t>the critical point, </a:t>
            </a:r>
            <a:r>
              <a:rPr lang="en-US" sz="2800" dirty="0" smtClean="0"/>
              <a:t>the </a:t>
            </a:r>
            <a:r>
              <a:rPr lang="en-US" sz="2800" dirty="0" err="1" smtClean="0"/>
              <a:t>cumulants</a:t>
            </a:r>
            <a:r>
              <a:rPr lang="en-US" sz="2800" dirty="0" smtClean="0"/>
              <a:t> </a:t>
            </a:r>
            <a:r>
              <a:rPr lang="en-US" sz="2800" dirty="0"/>
              <a:t>will diverge with </a:t>
            </a:r>
            <a:r>
              <a:rPr lang="en-US" sz="2800" dirty="0" smtClean="0"/>
              <a:t>large powers </a:t>
            </a:r>
            <a:r>
              <a:rPr lang="en-US" sz="2800" dirty="0"/>
              <a:t>of the correlation </a:t>
            </a:r>
            <a:r>
              <a:rPr lang="en-US" sz="2800" dirty="0" smtClean="0"/>
              <a:t>length (</a:t>
            </a:r>
            <a:r>
              <a:rPr lang="en-US" sz="2800" i="1" dirty="0" err="1" smtClean="0"/>
              <a:t>ξ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Higher moments scale with </a:t>
            </a:r>
            <a:r>
              <a:rPr lang="en-US" sz="2800" dirty="0" smtClean="0"/>
              <a:t>higher powers </a:t>
            </a:r>
            <a:r>
              <a:rPr lang="en-US" sz="2800" dirty="0"/>
              <a:t>of the correlation </a:t>
            </a:r>
            <a:r>
              <a:rPr lang="en-US" sz="2800" dirty="0" smtClean="0"/>
              <a:t>length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547933"/>
              </p:ext>
            </p:extLst>
          </p:nvPr>
        </p:nvGraphicFramePr>
        <p:xfrm>
          <a:off x="643060" y="1105697"/>
          <a:ext cx="5365751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Equation" r:id="rId3" imgW="2146300" imgH="635000" progId="Equation.DSMT4">
                  <p:embed/>
                </p:oleObj>
              </mc:Choice>
              <mc:Fallback>
                <p:oleObj name="Equation" r:id="rId3" imgW="21463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060" y="1105697"/>
                        <a:ext cx="5365751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91771"/>
              </p:ext>
            </p:extLst>
          </p:nvPr>
        </p:nvGraphicFramePr>
        <p:xfrm>
          <a:off x="643060" y="2855739"/>
          <a:ext cx="6921501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2" name="Equation" r:id="rId5" imgW="2768600" imgH="800100" progId="Equation.DSMT4">
                  <p:embed/>
                </p:oleObj>
              </mc:Choice>
              <mc:Fallback>
                <p:oleObj name="Equation" r:id="rId5" imgW="2768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060" y="2855739"/>
                        <a:ext cx="6921501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62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916"/>
            <a:ext cx="8229600" cy="805457"/>
          </a:xfrm>
        </p:spPr>
        <p:txBody>
          <a:bodyPr>
            <a:normAutofit/>
          </a:bodyPr>
          <a:lstStyle/>
          <a:p>
            <a:r>
              <a:rPr lang="en-US" dirty="0" err="1" smtClean="0"/>
              <a:t>Cumulants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85" y="929373"/>
            <a:ext cx="8989115" cy="57466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susceptibilities </a:t>
            </a:r>
            <a:r>
              <a:rPr lang="en-US" sz="2800" i="1" dirty="0" err="1" smtClean="0"/>
              <a:t>χ</a:t>
            </a:r>
            <a:r>
              <a:rPr lang="en-US" sz="2800" dirty="0" smtClean="0"/>
              <a:t> and correlation lengths </a:t>
            </a:r>
            <a:r>
              <a:rPr lang="en-US" sz="2800" i="1" dirty="0" err="1" smtClean="0"/>
              <a:t>ξ</a:t>
            </a:r>
            <a:r>
              <a:rPr lang="en-US" sz="2800" dirty="0" smtClean="0"/>
              <a:t> scale as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Various theories predict large enhancements in </a:t>
            </a:r>
            <a:r>
              <a:rPr lang="en-US" sz="2800" i="1" dirty="0" smtClean="0"/>
              <a:t>C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/</a:t>
            </a:r>
            <a:r>
              <a:rPr lang="en-US" sz="2800" i="1" dirty="0" smtClean="0"/>
              <a:t>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for net charge, net strangeness, and net baryon number</a:t>
            </a:r>
          </a:p>
          <a:p>
            <a:pPr lvl="1"/>
            <a:r>
              <a:rPr lang="fr-FR" sz="2400" dirty="0" smtClean="0"/>
              <a:t>Karsch </a:t>
            </a:r>
            <a:r>
              <a:rPr lang="fr-FR" sz="2400" dirty="0"/>
              <a:t>et al., PLB 695, 136 (2011). </a:t>
            </a:r>
            <a:r>
              <a:rPr lang="fr-FR" sz="2400" dirty="0" err="1"/>
              <a:t>arXiv</a:t>
            </a:r>
            <a:r>
              <a:rPr lang="fr-FR" sz="2400" dirty="0"/>
              <a:t>: 1203.0784</a:t>
            </a:r>
          </a:p>
          <a:p>
            <a:pPr lvl="1"/>
            <a:r>
              <a:rPr lang="fr-FR" sz="2400" dirty="0"/>
              <a:t>Cheng et al., PRD 79, 074505 (2009)</a:t>
            </a:r>
          </a:p>
          <a:p>
            <a:pPr lvl="1"/>
            <a:r>
              <a:rPr lang="fr-FR" sz="2400" dirty="0"/>
              <a:t>Hatta et al., PRL 91, 102003 (2003), Hatta et al. PRD 67, 014028 (2003)</a:t>
            </a:r>
          </a:p>
          <a:p>
            <a:pPr lvl="1"/>
            <a:r>
              <a:rPr lang="fr-FR" sz="2400" dirty="0"/>
              <a:t>Gavai, Gupta. PLB, 696, 459 (2011)</a:t>
            </a:r>
          </a:p>
          <a:p>
            <a:pPr lvl="1"/>
            <a:r>
              <a:rPr lang="fr-FR" sz="2400" dirty="0" err="1"/>
              <a:t>Stephanov</a:t>
            </a:r>
            <a:r>
              <a:rPr lang="fr-FR" sz="2400" dirty="0"/>
              <a:t> PRL 102, 032301 (2009)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Gary Westfall for STAR – Erice,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61A4-55A5-C648-9AAF-A86082EC30A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25551"/>
              </p:ext>
            </p:extLst>
          </p:nvPr>
        </p:nvGraphicFramePr>
        <p:xfrm>
          <a:off x="693738" y="1334997"/>
          <a:ext cx="25082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Equation" r:id="rId4" imgW="1003300" imgH="762000" progId="Equation.DSMT4">
                  <p:embed/>
                </p:oleObj>
              </mc:Choice>
              <mc:Fallback>
                <p:oleObj name="Equation" r:id="rId4" imgW="10033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738" y="1334997"/>
                        <a:ext cx="2508250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99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1511</Words>
  <Application>Microsoft Macintosh PowerPoint</Application>
  <PresentationFormat>On-screen Show (4:3)</PresentationFormat>
  <Paragraphs>304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Search for the QCD Critical Point</vt:lpstr>
      <vt:lpstr>Search for Possible QCD Critical Point</vt:lpstr>
      <vt:lpstr>The RHIC Beam Energy Scan</vt:lpstr>
      <vt:lpstr>Observables</vt:lpstr>
      <vt:lpstr>Observable - Fluctuations </vt:lpstr>
      <vt:lpstr>Observable – Net Particle Moments  </vt:lpstr>
      <vt:lpstr>Cumulants</vt:lpstr>
      <vt:lpstr>Cumulants</vt:lpstr>
      <vt:lpstr>Cumulants</vt:lpstr>
      <vt:lpstr>Expectations for Net Particle Moments</vt:lpstr>
      <vt:lpstr>Difference of Two Negative Binomials/Binomials</vt:lpstr>
      <vt:lpstr>Difference of Two Poisson Distributions</vt:lpstr>
      <vt:lpstr>K/π Fluctuations – Summed Signs</vt:lpstr>
      <vt:lpstr>K/π Fluctuations – Separated Signs</vt:lpstr>
      <vt:lpstr>p/π Fluctuations – Summed Signs</vt:lpstr>
      <vt:lpstr>p/π Fluctuations – Same Signs</vt:lpstr>
      <vt:lpstr>p/π Fluctuations – Opposite Signs</vt:lpstr>
      <vt:lpstr>K/p Fluctuations – Summed Signs</vt:lpstr>
      <vt:lpstr>K/p Fluctuations – Same Sign</vt:lpstr>
      <vt:lpstr>K/p Fluctuations – Opposite Sign</vt:lpstr>
      <vt:lpstr>K+/p+ Fluctuations – Compare NA49</vt:lpstr>
      <vt:lpstr>Net Charge Moments Energy Dependence</vt:lpstr>
      <vt:lpstr>Net Kaon Moments Energy Dependence</vt:lpstr>
      <vt:lpstr>Net Proton Moments Energy Dependence</vt:lpstr>
      <vt:lpstr>Conclusions – Particle Ratio Fluctuations</vt:lpstr>
      <vt:lpstr>Conclusions – Net Particle Higher Moments</vt:lpstr>
    </vt:vector>
  </TitlesOfParts>
  <Company>Michigan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the QCD Critical Point using the RHIC Beam Energy Scan</dc:title>
  <dc:creator>Gary Westfall</dc:creator>
  <cp:lastModifiedBy>Gary D. Westfall</cp:lastModifiedBy>
  <cp:revision>75</cp:revision>
  <dcterms:created xsi:type="dcterms:W3CDTF">2012-09-14T12:54:13Z</dcterms:created>
  <dcterms:modified xsi:type="dcterms:W3CDTF">2012-09-20T17:29:49Z</dcterms:modified>
</cp:coreProperties>
</file>