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7"/>
  </p:notesMasterIdLst>
  <p:handoutMasterIdLst>
    <p:handoutMasterId r:id="rId38"/>
  </p:handoutMasterIdLst>
  <p:sldIdLst>
    <p:sldId id="256" r:id="rId2"/>
    <p:sldId id="362" r:id="rId3"/>
    <p:sldId id="395" r:id="rId4"/>
    <p:sldId id="367" r:id="rId5"/>
    <p:sldId id="397" r:id="rId6"/>
    <p:sldId id="398" r:id="rId7"/>
    <p:sldId id="328" r:id="rId8"/>
    <p:sldId id="389" r:id="rId9"/>
    <p:sldId id="390" r:id="rId10"/>
    <p:sldId id="392" r:id="rId11"/>
    <p:sldId id="287" r:id="rId12"/>
    <p:sldId id="307" r:id="rId13"/>
    <p:sldId id="369" r:id="rId14"/>
    <p:sldId id="339" r:id="rId15"/>
    <p:sldId id="309" r:id="rId16"/>
    <p:sldId id="313" r:id="rId17"/>
    <p:sldId id="353" r:id="rId18"/>
    <p:sldId id="370" r:id="rId19"/>
    <p:sldId id="375" r:id="rId20"/>
    <p:sldId id="380" r:id="rId21"/>
    <p:sldId id="381" r:id="rId22"/>
    <p:sldId id="382" r:id="rId23"/>
    <p:sldId id="384" r:id="rId24"/>
    <p:sldId id="385" r:id="rId25"/>
    <p:sldId id="388" r:id="rId26"/>
    <p:sldId id="336" r:id="rId27"/>
    <p:sldId id="363" r:id="rId28"/>
    <p:sldId id="354" r:id="rId29"/>
    <p:sldId id="396" r:id="rId30"/>
    <p:sldId id="337" r:id="rId31"/>
    <p:sldId id="338" r:id="rId32"/>
    <p:sldId id="349" r:id="rId33"/>
    <p:sldId id="350" r:id="rId34"/>
    <p:sldId id="352" r:id="rId35"/>
    <p:sldId id="393"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12" autoAdjust="0"/>
    <p:restoredTop sz="98985" autoAdjust="0"/>
  </p:normalViewPr>
  <p:slideViewPr>
    <p:cSldViewPr snapToGrid="0" snapToObjects="1">
      <p:cViewPr>
        <p:scale>
          <a:sx n="75" d="100"/>
          <a:sy n="75" d="100"/>
        </p:scale>
        <p:origin x="-2128" y="-7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4.emf"/><Relationship Id="rId4" Type="http://schemas.openxmlformats.org/officeDocument/2006/relationships/image" Target="../media/image85.emf"/><Relationship Id="rId1" Type="http://schemas.openxmlformats.org/officeDocument/2006/relationships/image" Target="../media/image82.emf"/><Relationship Id="rId2" Type="http://schemas.openxmlformats.org/officeDocument/2006/relationships/image" Target="../media/image8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image" Target="../media/image9.emf"/><Relationship Id="rId2"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 Id="rId2"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emf"/><Relationship Id="rId2" Type="http://schemas.openxmlformats.org/officeDocument/2006/relationships/image" Target="../media/image3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emf"/><Relationship Id="rId2" Type="http://schemas.openxmlformats.org/officeDocument/2006/relationships/image" Target="../media/image4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4763FA-3F29-474A-9CD2-883E624A86C6}" type="datetime1">
              <a:rPr lang="en-US" smtClean="0"/>
              <a:pPr/>
              <a:t>4/28/15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F82975-29AB-AD4F-97FA-ED7609E49A60}" type="slidenum">
              <a:rPr lang="en-US" smtClean="0"/>
              <a:pPr/>
              <a:t>‹#›</a:t>
            </a:fld>
            <a:endParaRPr lang="en-US"/>
          </a:p>
        </p:txBody>
      </p:sp>
    </p:spTree>
    <p:extLst>
      <p:ext uri="{BB962C8B-B14F-4D97-AF65-F5344CB8AC3E}">
        <p14:creationId xmlns:p14="http://schemas.microsoft.com/office/powerpoint/2010/main" val="15567009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9AFFFC-4CF0-C244-94A4-AE385A65368A}" type="datetime1">
              <a:rPr lang="en-US" smtClean="0"/>
              <a:pPr/>
              <a:t>4/28/15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902235-20BB-0043-9BA6-3CA39F5413CC}" type="slidenum">
              <a:rPr lang="en-US" smtClean="0"/>
              <a:pPr/>
              <a:t>‹#›</a:t>
            </a:fld>
            <a:endParaRPr lang="en-US"/>
          </a:p>
        </p:txBody>
      </p:sp>
    </p:spTree>
    <p:extLst>
      <p:ext uri="{BB962C8B-B14F-4D97-AF65-F5344CB8AC3E}">
        <p14:creationId xmlns:p14="http://schemas.microsoft.com/office/powerpoint/2010/main" val="41041057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902235-20BB-0043-9BA6-3CA39F5413CC}"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April 28, 2014</a:t>
            </a:r>
            <a:endParaRPr lang="en-US"/>
          </a:p>
        </p:txBody>
      </p:sp>
      <p:sp>
        <p:nvSpPr>
          <p:cNvPr id="6" name="Footer Placeholder 5"/>
          <p:cNvSpPr>
            <a:spLocks noGrp="1"/>
          </p:cNvSpPr>
          <p:nvPr>
            <p:ph type="ftr" sz="quarter" idx="11"/>
          </p:nvPr>
        </p:nvSpPr>
        <p:spPr/>
        <p:txBody>
          <a:bodyPr/>
          <a:lstStyle/>
          <a:p>
            <a:r>
              <a:rPr lang="it-IT" smtClean="0"/>
              <a:t>S. Fazio - DIS 2015</a:t>
            </a:r>
            <a:endParaRPr lang="en-US"/>
          </a:p>
        </p:txBody>
      </p:sp>
      <p:sp>
        <p:nvSpPr>
          <p:cNvPr id="7" name="Slide Number Placeholder 6"/>
          <p:cNvSpPr>
            <a:spLocks noGrp="1"/>
          </p:cNvSpPr>
          <p:nvPr>
            <p:ph type="sldNum" sz="quarter" idx="12"/>
          </p:nvPr>
        </p:nvSpPr>
        <p:spPr/>
        <p:txBody>
          <a:bodyPr/>
          <a:lstStyle/>
          <a:p>
            <a:fld id="{5BBAB1DB-3EEE-774A-AAE9-2101630230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April 28, 2014</a:t>
            </a:r>
            <a:endParaRPr lang="en-US"/>
          </a:p>
        </p:txBody>
      </p:sp>
      <p:sp>
        <p:nvSpPr>
          <p:cNvPr id="8" name="Footer Placeholder 7"/>
          <p:cNvSpPr>
            <a:spLocks noGrp="1"/>
          </p:cNvSpPr>
          <p:nvPr>
            <p:ph type="ftr" sz="quarter" idx="11"/>
          </p:nvPr>
        </p:nvSpPr>
        <p:spPr/>
        <p:txBody>
          <a:bodyPr/>
          <a:lstStyle/>
          <a:p>
            <a:r>
              <a:rPr lang="it-IT" smtClean="0"/>
              <a:t>S. Fazio - DIS 2015</a:t>
            </a:r>
            <a:endParaRPr lang="en-US"/>
          </a:p>
        </p:txBody>
      </p:sp>
      <p:sp>
        <p:nvSpPr>
          <p:cNvPr id="9" name="Slide Number Placeholder 8"/>
          <p:cNvSpPr>
            <a:spLocks noGrp="1"/>
          </p:cNvSpPr>
          <p:nvPr>
            <p:ph type="sldNum" sz="quarter" idx="12"/>
          </p:nvPr>
        </p:nvSpPr>
        <p:spPr/>
        <p:txBody>
          <a:bodyPr/>
          <a:lstStyle/>
          <a:p>
            <a:fld id="{5BBAB1DB-3EEE-774A-AAE9-2101630230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April 28, 2014</a:t>
            </a:r>
            <a:endParaRPr lang="en-US"/>
          </a:p>
        </p:txBody>
      </p:sp>
      <p:sp>
        <p:nvSpPr>
          <p:cNvPr id="4" name="Footer Placeholder 3"/>
          <p:cNvSpPr>
            <a:spLocks noGrp="1"/>
          </p:cNvSpPr>
          <p:nvPr>
            <p:ph type="ftr" sz="quarter" idx="11"/>
          </p:nvPr>
        </p:nvSpPr>
        <p:spPr/>
        <p:txBody>
          <a:bodyPr/>
          <a:lstStyle/>
          <a:p>
            <a:r>
              <a:rPr lang="it-IT" smtClean="0"/>
              <a:t>S. Fazio - DIS 2015</a:t>
            </a:r>
            <a:endParaRPr lang="en-US"/>
          </a:p>
        </p:txBody>
      </p:sp>
      <p:sp>
        <p:nvSpPr>
          <p:cNvPr id="5" name="Slide Number Placeholder 4"/>
          <p:cNvSpPr>
            <a:spLocks noGrp="1"/>
          </p:cNvSpPr>
          <p:nvPr>
            <p:ph type="sldNum" sz="quarter" idx="12"/>
          </p:nvPr>
        </p:nvSpPr>
        <p:spPr/>
        <p:txBody>
          <a:bodyPr/>
          <a:lstStyle/>
          <a:p>
            <a:fld id="{5BBAB1DB-3EEE-774A-AAE9-2101630230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April 28, 2014</a:t>
            </a:r>
            <a:endParaRPr lang="en-US"/>
          </a:p>
        </p:txBody>
      </p:sp>
      <p:sp>
        <p:nvSpPr>
          <p:cNvPr id="3" name="Footer Placeholder 2"/>
          <p:cNvSpPr>
            <a:spLocks noGrp="1"/>
          </p:cNvSpPr>
          <p:nvPr>
            <p:ph type="ftr" sz="quarter" idx="11"/>
          </p:nvPr>
        </p:nvSpPr>
        <p:spPr/>
        <p:txBody>
          <a:bodyPr/>
          <a:lstStyle/>
          <a:p>
            <a:r>
              <a:rPr lang="it-IT" smtClean="0"/>
              <a:t>S. Fazio - DIS 2015</a:t>
            </a:r>
            <a:endParaRPr lang="en-US"/>
          </a:p>
        </p:txBody>
      </p:sp>
      <p:sp>
        <p:nvSpPr>
          <p:cNvPr id="4" name="Slide Number Placeholder 3"/>
          <p:cNvSpPr>
            <a:spLocks noGrp="1"/>
          </p:cNvSpPr>
          <p:nvPr>
            <p:ph type="sldNum" sz="quarter" idx="12"/>
          </p:nvPr>
        </p:nvSpPr>
        <p:spPr/>
        <p:txBody>
          <a:bodyPr/>
          <a:lstStyle/>
          <a:p>
            <a:fld id="{5BBAB1DB-3EEE-774A-AAE9-2101630230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April 28, 2014</a:t>
            </a:r>
            <a:endParaRPr lang="en-US"/>
          </a:p>
        </p:txBody>
      </p:sp>
      <p:sp>
        <p:nvSpPr>
          <p:cNvPr id="6" name="Footer Placeholder 5"/>
          <p:cNvSpPr>
            <a:spLocks noGrp="1"/>
          </p:cNvSpPr>
          <p:nvPr>
            <p:ph type="ftr" sz="quarter" idx="11"/>
          </p:nvPr>
        </p:nvSpPr>
        <p:spPr/>
        <p:txBody>
          <a:bodyPr/>
          <a:lstStyle/>
          <a:p>
            <a:r>
              <a:rPr lang="it-IT" smtClean="0"/>
              <a:t>S. Fazio - DIS 2015</a:t>
            </a:r>
            <a:endParaRPr lang="en-US"/>
          </a:p>
        </p:txBody>
      </p:sp>
      <p:sp>
        <p:nvSpPr>
          <p:cNvPr id="7" name="Slide Number Placeholder 6"/>
          <p:cNvSpPr>
            <a:spLocks noGrp="1"/>
          </p:cNvSpPr>
          <p:nvPr>
            <p:ph type="sldNum" sz="quarter" idx="12"/>
          </p:nvPr>
        </p:nvSpPr>
        <p:spPr/>
        <p:txBody>
          <a:bodyPr/>
          <a:lstStyle/>
          <a:p>
            <a:fld id="{5BBAB1DB-3EEE-774A-AAE9-2101630230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April 28, 2014</a:t>
            </a:r>
            <a:endParaRPr lang="en-US"/>
          </a:p>
        </p:txBody>
      </p:sp>
      <p:sp>
        <p:nvSpPr>
          <p:cNvPr id="6" name="Footer Placeholder 5"/>
          <p:cNvSpPr>
            <a:spLocks noGrp="1"/>
          </p:cNvSpPr>
          <p:nvPr>
            <p:ph type="ftr" sz="quarter" idx="11"/>
          </p:nvPr>
        </p:nvSpPr>
        <p:spPr/>
        <p:txBody>
          <a:bodyPr/>
          <a:lstStyle/>
          <a:p>
            <a:r>
              <a:rPr lang="it-IT" smtClean="0"/>
              <a:t>S. Fazio - DIS 2015</a:t>
            </a:r>
            <a:endParaRPr lang="en-US"/>
          </a:p>
        </p:txBody>
      </p:sp>
      <p:sp>
        <p:nvSpPr>
          <p:cNvPr id="7" name="Slide Number Placeholder 6"/>
          <p:cNvSpPr>
            <a:spLocks noGrp="1"/>
          </p:cNvSpPr>
          <p:nvPr>
            <p:ph type="sldNum" sz="quarter" idx="12"/>
          </p:nvPr>
        </p:nvSpPr>
        <p:spPr/>
        <p:txBody>
          <a:bodyPr/>
          <a:lstStyle/>
          <a:p>
            <a:fld id="{5BBAB1DB-3EEE-774A-AAE9-2101630230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April 28, 2014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S. Fazio - DIS 2015</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AB1DB-3EEE-774A-AAE9-2101630230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emf"/><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oleObject" Target="../embeddings/oleObject14.bin"/><Relationship Id="rId6" Type="http://schemas.openxmlformats.org/officeDocument/2006/relationships/image" Target="../media/image34.emf"/><Relationship Id="rId7" Type="http://schemas.openxmlformats.org/officeDocument/2006/relationships/oleObject" Target="../embeddings/oleObject15.bin"/><Relationship Id="rId8" Type="http://schemas.openxmlformats.org/officeDocument/2006/relationships/image" Target="../media/image35.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40.emf"/><Relationship Id="rId5" Type="http://schemas.openxmlformats.org/officeDocument/2006/relationships/oleObject" Target="../embeddings/oleObject16.bin"/><Relationship Id="rId6" Type="http://schemas.openxmlformats.org/officeDocument/2006/relationships/image" Target="../media/image38.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oleObject" Target="../embeddings/oleObject17.bin"/><Relationship Id="rId5" Type="http://schemas.openxmlformats.org/officeDocument/2006/relationships/image" Target="../media/image45.emf"/><Relationship Id="rId6" Type="http://schemas.openxmlformats.org/officeDocument/2006/relationships/oleObject" Target="../embeddings/oleObject18.bin"/><Relationship Id="rId7" Type="http://schemas.openxmlformats.org/officeDocument/2006/relationships/image" Target="../media/image46.emf"/><Relationship Id="rId8" Type="http://schemas.openxmlformats.org/officeDocument/2006/relationships/image" Target="../media/image48.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0.emf"/><Relationship Id="rId4" Type="http://schemas.openxmlformats.org/officeDocument/2006/relationships/oleObject" Target="../embeddings/oleObject19.bin"/><Relationship Id="rId5" Type="http://schemas.openxmlformats.org/officeDocument/2006/relationships/image" Target="../media/image49.emf"/><Relationship Id="rId6" Type="http://schemas.openxmlformats.org/officeDocument/2006/relationships/image" Target="../media/image51.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oleObject" Target="../embeddings/oleObject20.bin"/><Relationship Id="rId5" Type="http://schemas.openxmlformats.org/officeDocument/2006/relationships/image" Target="../media/image52.emf"/><Relationship Id="rId6" Type="http://schemas.openxmlformats.org/officeDocument/2006/relationships/image" Target="../media/image54.emf"/><Relationship Id="rId7" Type="http://schemas.openxmlformats.org/officeDocument/2006/relationships/image" Target="../media/image55.emf"/><Relationship Id="rId8" Type="http://schemas.openxmlformats.org/officeDocument/2006/relationships/image" Target="../media/image56.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8.emf"/><Relationship Id="rId4" Type="http://schemas.openxmlformats.org/officeDocument/2006/relationships/image" Target="../media/image59.emf"/><Relationship Id="rId1" Type="http://schemas.openxmlformats.org/officeDocument/2006/relationships/slideLayout" Target="../slideLayouts/slideLayout2.xml"/><Relationship Id="rId2" Type="http://schemas.openxmlformats.org/officeDocument/2006/relationships/image" Target="../media/image57.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image" Target="../media/image60.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61.emf"/><Relationship Id="rId5" Type="http://schemas.openxmlformats.org/officeDocument/2006/relationships/image" Target="../media/image62.emf"/><Relationship Id="rId6" Type="http://schemas.openxmlformats.org/officeDocument/2006/relationships/image" Target="../media/image63.png"/><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 Id="rId3"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image" Target="../media/image67.emf"/><Relationship Id="rId4" Type="http://schemas.openxmlformats.org/officeDocument/2006/relationships/image" Target="../media/image68.emf"/><Relationship Id="rId1" Type="http://schemas.openxmlformats.org/officeDocument/2006/relationships/slideLayout" Target="../slideLayouts/slideLayout2.xml"/><Relationship Id="rId2" Type="http://schemas.openxmlformats.org/officeDocument/2006/relationships/image" Target="../media/image6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emf"/><Relationship Id="rId3" Type="http://schemas.openxmlformats.org/officeDocument/2006/relationships/image" Target="../media/image7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emf"/><Relationship Id="rId3" Type="http://schemas.openxmlformats.org/officeDocument/2006/relationships/image" Target="../media/image6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4.emf"/><Relationship Id="rId4" Type="http://schemas.openxmlformats.org/officeDocument/2006/relationships/image" Target="../media/image75.emf"/><Relationship Id="rId5" Type="http://schemas.openxmlformats.org/officeDocument/2006/relationships/image" Target="../media/image48.emf"/><Relationship Id="rId1" Type="http://schemas.openxmlformats.org/officeDocument/2006/relationships/slideLayout" Target="../slideLayouts/slideLayout2.xml"/><Relationship Id="rId2" Type="http://schemas.openxmlformats.org/officeDocument/2006/relationships/image" Target="../media/image73.png"/></Relationships>
</file>

<file path=ppt/slides/_rels/slide28.xml.rels><?xml version="1.0" encoding="UTF-8" standalone="yes"?>
<Relationships xmlns="http://schemas.openxmlformats.org/package/2006/relationships"><Relationship Id="rId3" Type="http://schemas.openxmlformats.org/officeDocument/2006/relationships/image" Target="../media/image77.emf"/><Relationship Id="rId4" Type="http://schemas.openxmlformats.org/officeDocument/2006/relationships/image" Target="../media/image78.emf"/><Relationship Id="rId5" Type="http://schemas.openxmlformats.org/officeDocument/2006/relationships/image" Target="../media/image79.emf"/><Relationship Id="rId1" Type="http://schemas.openxmlformats.org/officeDocument/2006/relationships/slideLayout" Target="../slideLayouts/slideLayout2.xml"/><Relationship Id="rId2" Type="http://schemas.openxmlformats.org/officeDocument/2006/relationships/image" Target="../media/image7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emf"/><Relationship Id="rId3" Type="http://schemas.openxmlformats.org/officeDocument/2006/relationships/image" Target="../media/image81.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oleObject" Target="../embeddings/oleObject1.bin"/><Relationship Id="rId7" Type="http://schemas.openxmlformats.org/officeDocument/2006/relationships/image" Target="../media/image5.emf"/><Relationship Id="rId8" Type="http://schemas.openxmlformats.org/officeDocument/2006/relationships/oleObject" Target="../embeddings/oleObject2.bin"/><Relationship Id="rId9" Type="http://schemas.openxmlformats.org/officeDocument/2006/relationships/image" Target="../media/image6.emf"/><Relationship Id="rId10" Type="http://schemas.openxmlformats.org/officeDocument/2006/relationships/image" Target="../media/image2.jpeg"/><Relationship Id="rId11"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tags" Target="../tags/tag1.xml"/></Relationships>
</file>

<file path=ppt/slides/_rels/slide30.xml.rels><?xml version="1.0" encoding="UTF-8" standalone="yes"?>
<Relationships xmlns="http://schemas.openxmlformats.org/package/2006/relationships"><Relationship Id="rId11" Type="http://schemas.openxmlformats.org/officeDocument/2006/relationships/image" Target="../media/image84.emf"/><Relationship Id="rId12" Type="http://schemas.openxmlformats.org/officeDocument/2006/relationships/image" Target="../media/image89.emf"/><Relationship Id="rId13" Type="http://schemas.openxmlformats.org/officeDocument/2006/relationships/oleObject" Target="../embeddings/oleObject26.bin"/><Relationship Id="rId14" Type="http://schemas.openxmlformats.org/officeDocument/2006/relationships/image" Target="../media/image85.emf"/><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image" Target="../media/image86.emf"/><Relationship Id="rId4" Type="http://schemas.openxmlformats.org/officeDocument/2006/relationships/oleObject" Target="../embeddings/oleObject23.bin"/><Relationship Id="rId5" Type="http://schemas.openxmlformats.org/officeDocument/2006/relationships/image" Target="../media/image82.emf"/><Relationship Id="rId6" Type="http://schemas.openxmlformats.org/officeDocument/2006/relationships/image" Target="../media/image87.emf"/><Relationship Id="rId7" Type="http://schemas.openxmlformats.org/officeDocument/2006/relationships/oleObject" Target="../embeddings/oleObject24.bin"/><Relationship Id="rId8" Type="http://schemas.openxmlformats.org/officeDocument/2006/relationships/image" Target="../media/image83.emf"/><Relationship Id="rId9" Type="http://schemas.openxmlformats.org/officeDocument/2006/relationships/image" Target="../media/image88.emf"/><Relationship Id="rId10" Type="http://schemas.openxmlformats.org/officeDocument/2006/relationships/oleObject" Target="../embeddings/oleObject25.bin"/></Relationships>
</file>

<file path=ppt/slides/_rels/slide31.xml.rels><?xml version="1.0" encoding="UTF-8" standalone="yes"?>
<Relationships xmlns="http://schemas.openxmlformats.org/package/2006/relationships"><Relationship Id="rId3" Type="http://schemas.openxmlformats.org/officeDocument/2006/relationships/image" Target="../media/image91.emf"/><Relationship Id="rId4" Type="http://schemas.openxmlformats.org/officeDocument/2006/relationships/oleObject" Target="../embeddings/oleObject27.bin"/><Relationship Id="rId5" Type="http://schemas.openxmlformats.org/officeDocument/2006/relationships/image" Target="../media/image90.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emf"/><Relationship Id="rId6" Type="http://schemas.openxmlformats.org/officeDocument/2006/relationships/image" Target="../media/image96.emf"/><Relationship Id="rId7" Type="http://schemas.openxmlformats.org/officeDocument/2006/relationships/oleObject" Target="../embeddings/oleObject28.bin"/><Relationship Id="rId8" Type="http://schemas.openxmlformats.org/officeDocument/2006/relationships/image" Target="../media/image92.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8.png"/><Relationship Id="rId4" Type="http://schemas.openxmlformats.org/officeDocument/2006/relationships/image" Target="../media/image99.png"/><Relationship Id="rId5" Type="http://schemas.openxmlformats.org/officeDocument/2006/relationships/image" Target="../media/image100.emf"/><Relationship Id="rId6" Type="http://schemas.openxmlformats.org/officeDocument/2006/relationships/image" Target="../media/image101.emf"/><Relationship Id="rId7" Type="http://schemas.openxmlformats.org/officeDocument/2006/relationships/oleObject" Target="../embeddings/oleObject29.bin"/><Relationship Id="rId8" Type="http://schemas.openxmlformats.org/officeDocument/2006/relationships/image" Target="../media/image97.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2.png"/><Relationship Id="rId3" Type="http://schemas.openxmlformats.org/officeDocument/2006/relationships/image" Target="../media/image103.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4.emf"/><Relationship Id="rId3" Type="http://schemas.openxmlformats.org/officeDocument/2006/relationships/image" Target="../media/image105.emf"/></Relationships>
</file>

<file path=ppt/slides/_rels/slide4.xml.rels><?xml version="1.0" encoding="UTF-8" standalone="yes"?>
<Relationships xmlns="http://schemas.openxmlformats.org/package/2006/relationships"><Relationship Id="rId11" Type="http://schemas.openxmlformats.org/officeDocument/2006/relationships/oleObject" Target="../embeddings/oleObject7.bin"/><Relationship Id="rId12" Type="http://schemas.openxmlformats.org/officeDocument/2006/relationships/image" Target="../media/image11.emf"/><Relationship Id="rId13" Type="http://schemas.openxmlformats.org/officeDocument/2006/relationships/oleObject" Target="../embeddings/oleObject8.bin"/><Relationship Id="rId14"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6.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oleObject" Target="../embeddings/oleObject3.bin"/><Relationship Id="rId6" Type="http://schemas.openxmlformats.org/officeDocument/2006/relationships/image" Target="../media/image9.emf"/><Relationship Id="rId7" Type="http://schemas.openxmlformats.org/officeDocument/2006/relationships/oleObject" Target="../embeddings/oleObject4.bin"/><Relationship Id="rId8" Type="http://schemas.openxmlformats.org/officeDocument/2006/relationships/image" Target="../media/image10.emf"/><Relationship Id="rId9" Type="http://schemas.openxmlformats.org/officeDocument/2006/relationships/oleObject" Target="../embeddings/oleObject5.bin"/><Relationship Id="rId10"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oleObject" Target="../embeddings/oleObject9.bin"/><Relationship Id="rId5" Type="http://schemas.openxmlformats.org/officeDocument/2006/relationships/image" Target="../media/image15.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png"/><Relationship Id="rId5" Type="http://schemas.openxmlformats.org/officeDocument/2006/relationships/oleObject" Target="../embeddings/oleObject10.bin"/><Relationship Id="rId6" Type="http://schemas.openxmlformats.org/officeDocument/2006/relationships/image" Target="../media/image17.emf"/><Relationship Id="rId7" Type="http://schemas.openxmlformats.org/officeDocument/2006/relationships/image" Target="../media/image20.png"/><Relationship Id="rId8" Type="http://schemas.openxmlformats.org/officeDocument/2006/relationships/image" Target="../media/image21.png"/><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oleObject" Target="../embeddings/oleObject11.bin"/><Relationship Id="rId5" Type="http://schemas.openxmlformats.org/officeDocument/2006/relationships/image" Target="../media/image25.emf"/><Relationship Id="rId6" Type="http://schemas.openxmlformats.org/officeDocument/2006/relationships/oleObject" Target="../embeddings/oleObject12.bin"/><Relationship Id="rId7" Type="http://schemas.openxmlformats.org/officeDocument/2006/relationships/image" Target="../media/image26.emf"/><Relationship Id="rId8" Type="http://schemas.openxmlformats.org/officeDocument/2006/relationships/image" Target="../media/image28.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oleObject" Target="../embeddings/oleObject13.bin"/><Relationship Id="rId5" Type="http://schemas.openxmlformats.org/officeDocument/2006/relationships/image" Target="../media/image29.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304334"/>
            <a:ext cx="6400800" cy="1752600"/>
          </a:xfrm>
        </p:spPr>
        <p:txBody>
          <a:bodyPr>
            <a:normAutofit/>
          </a:bodyPr>
          <a:lstStyle/>
          <a:p>
            <a:r>
              <a:rPr lang="en-US" sz="2400" b="1" dirty="0" smtClean="0">
                <a:solidFill>
                  <a:srgbClr val="FF0000"/>
                </a:solidFill>
              </a:rPr>
              <a:t>Salvatore Fazio (Brookhaven National Lab)</a:t>
            </a:r>
          </a:p>
          <a:p>
            <a:r>
              <a:rPr lang="en-US" sz="2400" b="1" i="1" dirty="0" smtClean="0">
                <a:solidFill>
                  <a:srgbClr val="0000FF"/>
                </a:solidFill>
              </a:rPr>
              <a:t>for the STAR Collaboration</a:t>
            </a:r>
          </a:p>
          <a:p>
            <a:r>
              <a:rPr lang="en-US" sz="2400" b="1" dirty="0" smtClean="0">
                <a:solidFill>
                  <a:schemeClr val="tx1"/>
                </a:solidFill>
              </a:rPr>
              <a:t>DIS 2015 – April 27- May 1, 2015</a:t>
            </a:r>
          </a:p>
          <a:p>
            <a:endParaRPr lang="en-US" sz="2400" b="1" dirty="0" smtClean="0">
              <a:solidFill>
                <a:srgbClr val="FF0000"/>
              </a:solidFill>
            </a:endParaRPr>
          </a:p>
        </p:txBody>
      </p:sp>
      <p:pic>
        <p:nvPicPr>
          <p:cNvPr id="9" name="Picture 8"/>
          <p:cNvPicPr>
            <a:picLocks noChangeAspect="1"/>
          </p:cNvPicPr>
          <p:nvPr/>
        </p:nvPicPr>
        <p:blipFill>
          <a:blip r:embed="rId3"/>
          <a:stretch>
            <a:fillRect/>
          </a:stretch>
        </p:blipFill>
        <p:spPr>
          <a:xfrm>
            <a:off x="7077917" y="6245409"/>
            <a:ext cx="1924228" cy="481057"/>
          </a:xfrm>
          <a:prstGeom prst="rect">
            <a:avLst/>
          </a:prstGeom>
        </p:spPr>
      </p:pic>
      <p:sp>
        <p:nvSpPr>
          <p:cNvPr id="10" name="Title 1"/>
          <p:cNvSpPr txBox="1">
            <a:spLocks/>
          </p:cNvSpPr>
          <p:nvPr/>
        </p:nvSpPr>
        <p:spPr>
          <a:xfrm>
            <a:off x="342899" y="189480"/>
            <a:ext cx="8445501" cy="2000554"/>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algn="ctr"/>
            <a:r>
              <a:rPr lang="en-US" sz="2800" dirty="0">
                <a:solidFill>
                  <a:srgbClr val="0000FF"/>
                </a:solidFill>
              </a:rPr>
              <a:t>Measurement of transverse single-</a:t>
            </a:r>
            <a:r>
              <a:rPr lang="en-US" sz="2800" dirty="0" smtClean="0">
                <a:solidFill>
                  <a:srgbClr val="0000FF"/>
                </a:solidFill>
              </a:rPr>
              <a:t>spin asymmetry </a:t>
            </a:r>
            <a:r>
              <a:rPr lang="en-US" sz="2800" dirty="0">
                <a:solidFill>
                  <a:srgbClr val="0000FF"/>
                </a:solidFill>
              </a:rPr>
              <a:t>and cross-section ratios of</a:t>
            </a:r>
          </a:p>
          <a:p>
            <a:pPr algn="ctr"/>
            <a:r>
              <a:rPr lang="en-US" sz="2800" dirty="0" err="1">
                <a:solidFill>
                  <a:srgbClr val="0000FF"/>
                </a:solidFill>
              </a:rPr>
              <a:t>kinematically</a:t>
            </a:r>
            <a:r>
              <a:rPr lang="en-US" sz="2800" dirty="0">
                <a:solidFill>
                  <a:srgbClr val="0000FF"/>
                </a:solidFill>
              </a:rPr>
              <a:t> fully reconstructed weak bosons in</a:t>
            </a:r>
          </a:p>
          <a:p>
            <a:pPr algn="ctr"/>
            <a:r>
              <a:rPr lang="en-US" sz="2800" dirty="0" err="1">
                <a:solidFill>
                  <a:srgbClr val="0000FF"/>
                </a:solidFill>
              </a:rPr>
              <a:t>p+p</a:t>
            </a:r>
            <a:r>
              <a:rPr lang="en-US" sz="2800" dirty="0">
                <a:solidFill>
                  <a:srgbClr val="0000FF"/>
                </a:solidFill>
              </a:rPr>
              <a:t> collisions at </a:t>
            </a:r>
            <a:r>
              <a:rPr lang="en-US" sz="2800" dirty="0" smtClean="0">
                <a:solidFill>
                  <a:srgbClr val="0000FF"/>
                </a:solidFill>
              </a:rPr>
              <a:t>√s </a:t>
            </a:r>
            <a:r>
              <a:rPr lang="en-US" sz="2800" dirty="0">
                <a:solidFill>
                  <a:srgbClr val="0000FF"/>
                </a:solidFill>
              </a:rPr>
              <a:t>= </a:t>
            </a:r>
            <a:r>
              <a:rPr lang="en-US" sz="2800" dirty="0" smtClean="0">
                <a:solidFill>
                  <a:srgbClr val="0000FF"/>
                </a:solidFill>
              </a:rPr>
              <a:t>500−510 </a:t>
            </a:r>
            <a:r>
              <a:rPr lang="en-US" sz="2800" dirty="0" err="1">
                <a:solidFill>
                  <a:srgbClr val="0000FF"/>
                </a:solidFill>
              </a:rPr>
              <a:t>GeV</a:t>
            </a:r>
            <a:r>
              <a:rPr lang="en-US" sz="2800" dirty="0">
                <a:solidFill>
                  <a:srgbClr val="0000FF"/>
                </a:solidFill>
              </a:rPr>
              <a:t> at RHIC</a:t>
            </a:r>
            <a:endParaRPr kumimoji="0" lang="en-US" sz="2800" b="1" i="0" u="none" strike="noStrike" kern="1200" cap="none" spc="0" normalizeH="0" baseline="0" noProof="0" dirty="0">
              <a:ln>
                <a:noFill/>
              </a:ln>
              <a:solidFill>
                <a:srgbClr val="0000FF"/>
              </a:solidFill>
              <a:effectLst/>
              <a:uLnTx/>
              <a:uFillTx/>
              <a:latin typeface="+mj-lt"/>
              <a:ea typeface="+mj-ea"/>
              <a:cs typeface="+mj-cs"/>
            </a:endParaRPr>
          </a:p>
        </p:txBody>
      </p:sp>
      <p:grpSp>
        <p:nvGrpSpPr>
          <p:cNvPr id="17" name="Group 16"/>
          <p:cNvGrpSpPr/>
          <p:nvPr/>
        </p:nvGrpSpPr>
        <p:grpSpPr>
          <a:xfrm>
            <a:off x="2019300" y="3670300"/>
            <a:ext cx="5060948" cy="2954566"/>
            <a:chOff x="2019300" y="3136900"/>
            <a:chExt cx="5060948" cy="2954566"/>
          </a:xfrm>
        </p:grpSpPr>
        <p:grpSp>
          <p:nvGrpSpPr>
            <p:cNvPr id="16" name="Group 15"/>
            <p:cNvGrpSpPr/>
            <p:nvPr/>
          </p:nvGrpSpPr>
          <p:grpSpPr>
            <a:xfrm>
              <a:off x="2019300" y="3136900"/>
              <a:ext cx="5060948" cy="2954566"/>
              <a:chOff x="10581" y="275190"/>
              <a:chExt cx="5545667" cy="3234972"/>
            </a:xfrm>
          </p:grpSpPr>
          <p:pic>
            <p:nvPicPr>
              <p:cNvPr id="11" name="Picture 10" descr="W_Boson_Production_Illustration-600px.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1" y="275190"/>
                <a:ext cx="5545667" cy="3234972"/>
              </a:xfrm>
              <a:prstGeom prst="rect">
                <a:avLst/>
              </a:prstGeom>
            </p:spPr>
          </p:pic>
          <p:sp>
            <p:nvSpPr>
              <p:cNvPr id="12" name="Notched Right Arrow 11"/>
              <p:cNvSpPr/>
              <p:nvPr/>
            </p:nvSpPr>
            <p:spPr>
              <a:xfrm rot="16200000">
                <a:off x="553518" y="2333759"/>
                <a:ext cx="534062" cy="146883"/>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 name="Picture 14" descr="Screen Shot 2014-04-24 at 9.44.14 AM.png"/>
            <p:cNvPicPr>
              <a:picLocks noChangeAspect="1"/>
            </p:cNvPicPr>
            <p:nvPr/>
          </p:nvPicPr>
          <p:blipFill>
            <a:blip r:embed="rId5"/>
            <a:stretch>
              <a:fillRect/>
            </a:stretch>
          </p:blipFill>
          <p:spPr>
            <a:xfrm rot="10800000">
              <a:off x="2825496" y="4764024"/>
              <a:ext cx="711200" cy="787400"/>
            </a:xfrm>
            <a:prstGeom prst="rect">
              <a:avLst/>
            </a:prstGeom>
          </p:spPr>
        </p:pic>
      </p:grpSp>
      <p:pic>
        <p:nvPicPr>
          <p:cNvPr id="7" name="Picture 6" descr="BNL_logo.jpg"/>
          <p:cNvPicPr>
            <a:picLocks noChangeAspect="1"/>
          </p:cNvPicPr>
          <p:nvPr/>
        </p:nvPicPr>
        <p:blipFill>
          <a:blip r:embed="rId6"/>
          <a:stretch>
            <a:fillRect/>
          </a:stretch>
        </p:blipFill>
        <p:spPr>
          <a:xfrm>
            <a:off x="143231" y="6016809"/>
            <a:ext cx="2036314" cy="74594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10</a:t>
            </a:fld>
            <a:endParaRPr lang="en-US"/>
          </a:p>
        </p:txBody>
      </p:sp>
      <p:sp>
        <p:nvSpPr>
          <p:cNvPr id="36" name="Title 1"/>
          <p:cNvSpPr txBox="1">
            <a:spLocks/>
          </p:cNvSpPr>
          <p:nvPr/>
        </p:nvSpPr>
        <p:spPr>
          <a:xfrm>
            <a:off x="697884" y="240280"/>
            <a:ext cx="7760316" cy="514887"/>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lvl="0" algn="ctr">
              <a:spcBef>
                <a:spcPct val="0"/>
              </a:spcBef>
              <a:defRPr/>
            </a:pPr>
            <a:r>
              <a:rPr kumimoji="0" lang="en-US" sz="3200" b="0" i="0" u="none" strike="noStrike" kern="1200" cap="none" spc="0" normalizeH="0" baseline="0" noProof="0" dirty="0" smtClean="0">
                <a:ln>
                  <a:noFill/>
                </a:ln>
                <a:solidFill>
                  <a:srgbClr val="0000FF"/>
                </a:solidFill>
                <a:effectLst/>
                <a:uLnTx/>
                <a:uFillTx/>
                <a:latin typeface="+mj-lt"/>
                <a:ea typeface="+mj-ea"/>
                <a:cs typeface="+mj-cs"/>
              </a:rPr>
              <a:t>Backgrounds</a:t>
            </a:r>
          </a:p>
        </p:txBody>
      </p:sp>
      <p:pic>
        <p:nvPicPr>
          <p:cNvPr id="2" name="Picture 1" descr="PaperPlot_DataM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 y="755167"/>
            <a:ext cx="6134100" cy="2866690"/>
          </a:xfrm>
          <a:prstGeom prst="rect">
            <a:avLst/>
          </a:prstGeom>
        </p:spPr>
      </p:pic>
      <p:sp>
        <p:nvSpPr>
          <p:cNvPr id="3" name="TextBox 2"/>
          <p:cNvSpPr txBox="1"/>
          <p:nvPr/>
        </p:nvSpPr>
        <p:spPr>
          <a:xfrm>
            <a:off x="2616200" y="640867"/>
            <a:ext cx="1302911" cy="523220"/>
          </a:xfrm>
          <a:prstGeom prst="rect">
            <a:avLst/>
          </a:prstGeom>
          <a:noFill/>
        </p:spPr>
        <p:txBody>
          <a:bodyPr wrap="none" rtlCol="0">
            <a:spAutoFit/>
          </a:bodyPr>
          <a:lstStyle/>
          <a:p>
            <a:r>
              <a:rPr lang="en-US" sz="2800" b="1" dirty="0" smtClean="0">
                <a:solidFill>
                  <a:srgbClr val="FF0000"/>
                </a:solidFill>
              </a:rPr>
              <a:t>RUN 11</a:t>
            </a:r>
            <a:endParaRPr lang="en-US" sz="2800" b="1" dirty="0">
              <a:solidFill>
                <a:srgbClr val="FF0000"/>
              </a:solidFill>
            </a:endParaRPr>
          </a:p>
        </p:txBody>
      </p:sp>
      <p:pic>
        <p:nvPicPr>
          <p:cNvPr id="7" name="Picture 6" descr="PaperPlot_DataM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3600450"/>
            <a:ext cx="6134100" cy="2866690"/>
          </a:xfrm>
          <a:prstGeom prst="rect">
            <a:avLst/>
          </a:prstGeom>
        </p:spPr>
      </p:pic>
      <p:sp>
        <p:nvSpPr>
          <p:cNvPr id="21" name="TextBox 20"/>
          <p:cNvSpPr txBox="1"/>
          <p:nvPr/>
        </p:nvSpPr>
        <p:spPr>
          <a:xfrm>
            <a:off x="2616200" y="3338840"/>
            <a:ext cx="1302911" cy="523220"/>
          </a:xfrm>
          <a:prstGeom prst="rect">
            <a:avLst/>
          </a:prstGeom>
          <a:noFill/>
        </p:spPr>
        <p:txBody>
          <a:bodyPr wrap="none" rtlCol="0">
            <a:spAutoFit/>
          </a:bodyPr>
          <a:lstStyle/>
          <a:p>
            <a:r>
              <a:rPr lang="en-US" sz="2800" b="1" dirty="0" smtClean="0">
                <a:solidFill>
                  <a:srgbClr val="FF0000"/>
                </a:solidFill>
              </a:rPr>
              <a:t>RUN 12</a:t>
            </a:r>
            <a:endParaRPr lang="en-US" sz="2800" b="1" dirty="0">
              <a:solidFill>
                <a:srgbClr val="FF0000"/>
              </a:solidFill>
            </a:endParaRPr>
          </a:p>
        </p:txBody>
      </p:sp>
      <p:sp>
        <p:nvSpPr>
          <p:cNvPr id="8" name="Rectangle 7"/>
          <p:cNvSpPr/>
          <p:nvPr/>
        </p:nvSpPr>
        <p:spPr>
          <a:xfrm>
            <a:off x="6197600" y="5789471"/>
            <a:ext cx="2908300" cy="646331"/>
          </a:xfrm>
          <a:prstGeom prst="rect">
            <a:avLst/>
          </a:prstGeom>
        </p:spPr>
        <p:txBody>
          <a:bodyPr wrap="square">
            <a:spAutoFit/>
          </a:bodyPr>
          <a:lstStyle/>
          <a:p>
            <a:pPr algn="ctr"/>
            <a:r>
              <a:rPr lang="en-US" b="1" dirty="0" smtClean="0">
                <a:solidFill>
                  <a:srgbClr val="0000FF"/>
                </a:solidFill>
              </a:rPr>
              <a:t>Backgrounds are a few % of the signal</a:t>
            </a:r>
            <a:endParaRPr lang="en-US" b="1" dirty="0">
              <a:solidFill>
                <a:srgbClr val="0000FF"/>
              </a:solidFill>
            </a:endParaRPr>
          </a:p>
        </p:txBody>
      </p:sp>
      <p:sp>
        <p:nvSpPr>
          <p:cNvPr id="13" name="TextBox 12"/>
          <p:cNvSpPr txBox="1"/>
          <p:nvPr/>
        </p:nvSpPr>
        <p:spPr>
          <a:xfrm>
            <a:off x="5905500" y="943054"/>
            <a:ext cx="3213100" cy="1938992"/>
          </a:xfrm>
          <a:prstGeom prst="rect">
            <a:avLst/>
          </a:prstGeom>
          <a:noFill/>
        </p:spPr>
        <p:txBody>
          <a:bodyPr wrap="square" rtlCol="0">
            <a:spAutoFit/>
          </a:bodyPr>
          <a:lstStyle/>
          <a:p>
            <a:pPr marL="285750" indent="-285750">
              <a:buFont typeface="Wingdings" charset="2"/>
              <a:buChar char="Ø"/>
            </a:pPr>
            <a:r>
              <a:rPr lang="en-US" b="1" dirty="0" smtClean="0">
                <a:solidFill>
                  <a:srgbClr val="FF0000"/>
                </a:solidFill>
              </a:rPr>
              <a:t>W -&gt; </a:t>
            </a:r>
            <a:r>
              <a:rPr lang="en-US" b="1" dirty="0" err="1" smtClean="0">
                <a:solidFill>
                  <a:srgbClr val="FF0000"/>
                </a:solidFill>
              </a:rPr>
              <a:t>τv</a:t>
            </a:r>
            <a:r>
              <a:rPr lang="en-US" b="1" dirty="0" smtClean="0">
                <a:solidFill>
                  <a:srgbClr val="FF0000"/>
                </a:solidFill>
              </a:rPr>
              <a:t> and Z0-&gt;</a:t>
            </a:r>
            <a:r>
              <a:rPr lang="en-US" b="1" dirty="0" err="1" smtClean="0">
                <a:solidFill>
                  <a:srgbClr val="FF0000"/>
                </a:solidFill>
              </a:rPr>
              <a:t>ee</a:t>
            </a:r>
            <a:r>
              <a:rPr lang="en-US" b="1" dirty="0" smtClean="0">
                <a:solidFill>
                  <a:srgbClr val="FF0000"/>
                </a:solidFill>
              </a:rPr>
              <a:t> normalized to the </a:t>
            </a:r>
            <a:r>
              <a:rPr lang="en-US" b="1" dirty="0" err="1" smtClean="0">
                <a:solidFill>
                  <a:srgbClr val="FF0000"/>
                </a:solidFill>
              </a:rPr>
              <a:t>lumi</a:t>
            </a:r>
            <a:endParaRPr lang="en-US" b="1" dirty="0" smtClean="0">
              <a:solidFill>
                <a:srgbClr val="FF0000"/>
              </a:solidFill>
            </a:endParaRPr>
          </a:p>
          <a:p>
            <a:pPr marL="285750" indent="-285750">
              <a:buFont typeface="Wingdings" charset="2"/>
              <a:buChar char="Ø"/>
            </a:pPr>
            <a:r>
              <a:rPr lang="en-US" b="1" dirty="0" smtClean="0">
                <a:solidFill>
                  <a:srgbClr val="FF0000"/>
                </a:solidFill>
              </a:rPr>
              <a:t>Data-driven QCD background estimation</a:t>
            </a:r>
          </a:p>
          <a:p>
            <a:pPr marL="627063" lvl="1" indent="-169863">
              <a:buFont typeface="Arial"/>
              <a:buChar char="•"/>
            </a:pPr>
            <a:r>
              <a:rPr lang="en-US" sz="1600" b="1" u="sng" dirty="0" smtClean="0">
                <a:solidFill>
                  <a:srgbClr val="0000FF"/>
                </a:solidFill>
              </a:rPr>
              <a:t>Reverse</a:t>
            </a:r>
            <a:r>
              <a:rPr lang="en-US" sz="1600" b="1" dirty="0" smtClean="0">
                <a:solidFill>
                  <a:srgbClr val="0000FF"/>
                </a:solidFill>
              </a:rPr>
              <a:t> of P</a:t>
            </a:r>
            <a:r>
              <a:rPr lang="en-US" sz="1600" b="1" baseline="-25000" dirty="0" smtClean="0">
                <a:solidFill>
                  <a:srgbClr val="0000FF"/>
                </a:solidFill>
              </a:rPr>
              <a:t>T</a:t>
            </a:r>
            <a:r>
              <a:rPr lang="en-US" sz="1600" b="1" dirty="0" smtClean="0">
                <a:solidFill>
                  <a:srgbClr val="0000FF"/>
                </a:solidFill>
              </a:rPr>
              <a:t>-balance cut</a:t>
            </a:r>
          </a:p>
          <a:p>
            <a:pPr marL="627063" lvl="1" indent="-169863">
              <a:buFont typeface="Arial"/>
              <a:buChar char="•"/>
            </a:pPr>
            <a:r>
              <a:rPr lang="en-US" sz="1600" b="1" dirty="0" smtClean="0">
                <a:solidFill>
                  <a:srgbClr val="0000FF"/>
                </a:solidFill>
              </a:rPr>
              <a:t>QCD sample normalized to the first lepton-P</a:t>
            </a:r>
            <a:r>
              <a:rPr lang="en-US" sz="1600" b="1" baseline="-25000" dirty="0" smtClean="0">
                <a:solidFill>
                  <a:srgbClr val="0000FF"/>
                </a:solidFill>
              </a:rPr>
              <a:t>T</a:t>
            </a:r>
            <a:r>
              <a:rPr lang="en-US" sz="1600" b="1" dirty="0" smtClean="0">
                <a:solidFill>
                  <a:srgbClr val="0000FF"/>
                </a:solidFill>
              </a:rPr>
              <a:t> bin </a:t>
            </a:r>
            <a:endParaRPr lang="en-US" sz="1600" b="1" dirty="0">
              <a:solidFill>
                <a:srgbClr val="0000FF"/>
              </a:solidFill>
            </a:endParaRPr>
          </a:p>
        </p:txBody>
      </p:sp>
      <p:pic>
        <p:nvPicPr>
          <p:cNvPr id="18" name="Picture 17" descr="plot_4c.png"/>
          <p:cNvPicPr>
            <a:picLocks noChangeAspect="1"/>
          </p:cNvPicPr>
          <p:nvPr/>
        </p:nvPicPr>
        <p:blipFill rotWithShape="1">
          <a:blip r:embed="rId4"/>
          <a:srcRect r="61342"/>
          <a:stretch/>
        </p:blipFill>
        <p:spPr>
          <a:xfrm>
            <a:off x="6680200" y="2893973"/>
            <a:ext cx="2425700" cy="2932701"/>
          </a:xfrm>
          <a:prstGeom prst="rect">
            <a:avLst/>
          </a:prstGeom>
        </p:spPr>
      </p:pic>
      <p:cxnSp>
        <p:nvCxnSpPr>
          <p:cNvPr id="11" name="Straight Arrow Connector 10"/>
          <p:cNvCxnSpPr/>
          <p:nvPr/>
        </p:nvCxnSpPr>
        <p:spPr>
          <a:xfrm flipH="1">
            <a:off x="7620000" y="2882046"/>
            <a:ext cx="177800" cy="11311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84258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c_hRecoVsGenNeutrinoPt.png"/>
          <p:cNvPicPr>
            <a:picLocks noChangeAspect="1"/>
          </p:cNvPicPr>
          <p:nvPr/>
        </p:nvPicPr>
        <p:blipFill>
          <a:blip r:embed="rId3"/>
          <a:stretch>
            <a:fillRect/>
          </a:stretch>
        </p:blipFill>
        <p:spPr>
          <a:xfrm>
            <a:off x="25400" y="2498880"/>
            <a:ext cx="3949700" cy="2268334"/>
          </a:xfrm>
          <a:prstGeom prst="rect">
            <a:avLst/>
          </a:prstGeom>
        </p:spPr>
      </p:pic>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16" name="Title 1"/>
          <p:cNvSpPr txBox="1">
            <a:spLocks/>
          </p:cNvSpPr>
          <p:nvPr/>
        </p:nvSpPr>
        <p:spPr>
          <a:xfrm>
            <a:off x="697884" y="240280"/>
            <a:ext cx="7760316" cy="514887"/>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lvl="0" algn="ctr">
              <a:spcBef>
                <a:spcPct val="0"/>
              </a:spcBef>
              <a:defRPr/>
            </a:pP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lang="en-US" sz="3200" dirty="0" smtClean="0">
                <a:solidFill>
                  <a:srgbClr val="0000FF"/>
                </a:solidFill>
              </a:rPr>
              <a:t>W P</a:t>
            </a:r>
            <a:r>
              <a:rPr lang="en-US" sz="3200" baseline="-25000" dirty="0" smtClean="0">
                <a:solidFill>
                  <a:srgbClr val="0000FF"/>
                </a:solidFill>
              </a:rPr>
              <a:t>T</a:t>
            </a:r>
            <a:r>
              <a:rPr lang="en-US" sz="3200" dirty="0" smtClean="0">
                <a:solidFill>
                  <a:srgbClr val="0000FF"/>
                </a:solidFill>
              </a:rPr>
              <a:t> reconstruction</a:t>
            </a: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endParaRPr kumimoji="0" lang="en-US" sz="3200" b="0" i="0" u="none" strike="noStrike" kern="1200" cap="none" spc="0" normalizeH="0" baseline="0" noProof="0" dirty="0" smtClean="0">
              <a:ln>
                <a:noFill/>
              </a:ln>
              <a:solidFill>
                <a:srgbClr val="0000FF"/>
              </a:solidFill>
              <a:effectLst/>
              <a:uLnTx/>
              <a:uFillTx/>
              <a:latin typeface="+mj-lt"/>
              <a:ea typeface="+mj-ea"/>
              <a:cs typeface="+mj-cs"/>
            </a:endParaRPr>
          </a:p>
        </p:txBody>
      </p:sp>
      <p:sp>
        <p:nvSpPr>
          <p:cNvPr id="20" name="TextBox 19"/>
          <p:cNvSpPr txBox="1"/>
          <p:nvPr/>
        </p:nvSpPr>
        <p:spPr>
          <a:xfrm>
            <a:off x="126634" y="769620"/>
            <a:ext cx="9017366" cy="1908215"/>
          </a:xfrm>
          <a:prstGeom prst="rect">
            <a:avLst/>
          </a:prstGeom>
          <a:noFill/>
        </p:spPr>
        <p:txBody>
          <a:bodyPr wrap="square" rtlCol="0">
            <a:spAutoFit/>
          </a:bodyPr>
          <a:lstStyle/>
          <a:p>
            <a:r>
              <a:rPr lang="en-US" b="1" dirty="0" smtClean="0">
                <a:solidFill>
                  <a:srgbClr val="0000FF"/>
                </a:solidFill>
              </a:rPr>
              <a:t>We calculate the recoil summing up all tracks and trackless electromagnetic clusters</a:t>
            </a:r>
          </a:p>
          <a:p>
            <a:endParaRPr lang="en-US" dirty="0" smtClean="0"/>
          </a:p>
          <a:p>
            <a:pPr marL="173038" indent="-173038">
              <a:spcAft>
                <a:spcPts val="600"/>
              </a:spcAft>
              <a:buFont typeface="Arial"/>
              <a:buChar char="•"/>
            </a:pPr>
            <a:r>
              <a:rPr lang="en-US" dirty="0" smtClean="0"/>
              <a:t>Matching track</a:t>
            </a:r>
            <a:r>
              <a:rPr lang="en-US" dirty="0" smtClean="0">
                <a:sym typeface="Wingdings"/>
              </a:rPr>
              <a:t> is a track which extends to the BEMC and matches a firing tower (&lt; 7 cm)</a:t>
            </a:r>
            <a:endParaRPr lang="en-US" dirty="0" smtClean="0"/>
          </a:p>
          <a:p>
            <a:pPr marL="173038" indent="-173038">
              <a:spcAft>
                <a:spcPts val="600"/>
              </a:spcAft>
              <a:buFont typeface="Arial"/>
              <a:buChar char="•"/>
            </a:pPr>
            <a:r>
              <a:rPr lang="en-US" dirty="0" smtClean="0"/>
              <a:t>Trackless tower </a:t>
            </a:r>
            <a:r>
              <a:rPr lang="en-US" dirty="0" smtClean="0">
                <a:sym typeface="Wingdings"/>
              </a:rPr>
              <a:t>is a firing tower in the BEMC with no matching tracks and Energy &gt; 200 </a:t>
            </a:r>
            <a:r>
              <a:rPr lang="en-US" dirty="0" err="1" smtClean="0">
                <a:sym typeface="Wingdings"/>
              </a:rPr>
              <a:t>MeV</a:t>
            </a:r>
            <a:endParaRPr lang="en-US" dirty="0" smtClean="0">
              <a:sym typeface="Wingdings"/>
            </a:endParaRPr>
          </a:p>
          <a:p>
            <a:pPr marL="173038" indent="-173038">
              <a:spcAft>
                <a:spcPts val="600"/>
              </a:spcAft>
              <a:buFont typeface="Arial"/>
              <a:buChar char="•"/>
            </a:pPr>
            <a:r>
              <a:rPr lang="en-US" dirty="0" smtClean="0">
                <a:sym typeface="Wingdings"/>
              </a:rPr>
              <a:t>Recoil is calculated summing the </a:t>
            </a:r>
            <a:r>
              <a:rPr lang="en-US" dirty="0" err="1" smtClean="0">
                <a:sym typeface="Wingdings"/>
              </a:rPr>
              <a:t>momenta</a:t>
            </a:r>
            <a:r>
              <a:rPr lang="en-US" dirty="0" smtClean="0">
                <a:sym typeface="Wingdings"/>
              </a:rPr>
              <a:t> of all tracks which do not belong to the electron candidate + all firing trackless towers </a:t>
            </a:r>
            <a:endParaRPr lang="en-US" dirty="0"/>
          </a:p>
        </p:txBody>
      </p:sp>
      <p:sp>
        <p:nvSpPr>
          <p:cNvPr id="15" name="Slide Number Placeholder 14"/>
          <p:cNvSpPr>
            <a:spLocks noGrp="1"/>
          </p:cNvSpPr>
          <p:nvPr>
            <p:ph type="sldNum" sz="quarter" idx="12"/>
          </p:nvPr>
        </p:nvSpPr>
        <p:spPr/>
        <p:txBody>
          <a:bodyPr/>
          <a:lstStyle/>
          <a:p>
            <a:fld id="{5BBAB1DB-3EEE-774A-AAE9-210163023056}" type="slidenum">
              <a:rPr lang="en-US" smtClean="0"/>
              <a:pPr/>
              <a:t>11</a:t>
            </a:fld>
            <a:endParaRPr lang="en-US"/>
          </a:p>
        </p:txBody>
      </p:sp>
      <p:pic>
        <p:nvPicPr>
          <p:cNvPr id="27" name="Picture 26"/>
          <p:cNvPicPr>
            <a:picLocks noChangeAspect="1"/>
          </p:cNvPicPr>
          <p:nvPr/>
        </p:nvPicPr>
        <p:blipFill>
          <a:blip r:embed="rId4"/>
          <a:srcRect r="6155" b="4762"/>
          <a:stretch>
            <a:fillRect/>
          </a:stretch>
        </p:blipFill>
        <p:spPr>
          <a:xfrm>
            <a:off x="3892883" y="2306892"/>
            <a:ext cx="5238417" cy="2460321"/>
          </a:xfrm>
          <a:prstGeom prst="rect">
            <a:avLst/>
          </a:prstGeom>
        </p:spPr>
      </p:pic>
      <p:grpSp>
        <p:nvGrpSpPr>
          <p:cNvPr id="31" name="Group 30"/>
          <p:cNvGrpSpPr/>
          <p:nvPr/>
        </p:nvGrpSpPr>
        <p:grpSpPr>
          <a:xfrm>
            <a:off x="264583" y="4784709"/>
            <a:ext cx="8422217" cy="1667347"/>
            <a:chOff x="457200" y="4059619"/>
            <a:chExt cx="8422217" cy="1667347"/>
          </a:xfrm>
        </p:grpSpPr>
        <p:grpSp>
          <p:nvGrpSpPr>
            <p:cNvPr id="32" name="Group 10"/>
            <p:cNvGrpSpPr/>
            <p:nvPr/>
          </p:nvGrpSpPr>
          <p:grpSpPr>
            <a:xfrm>
              <a:off x="457200" y="4059619"/>
              <a:ext cx="8422217" cy="1667347"/>
              <a:chOff x="457200" y="4059619"/>
              <a:chExt cx="8968471" cy="1667347"/>
            </a:xfrm>
          </p:grpSpPr>
          <p:sp>
            <p:nvSpPr>
              <p:cNvPr id="34" name="TextBox 33"/>
              <p:cNvSpPr txBox="1"/>
              <p:nvPr/>
            </p:nvSpPr>
            <p:spPr>
              <a:xfrm>
                <a:off x="457200" y="4095750"/>
                <a:ext cx="8968471" cy="1631216"/>
              </a:xfrm>
              <a:prstGeom prst="rect">
                <a:avLst/>
              </a:prstGeom>
              <a:noFill/>
            </p:spPr>
            <p:txBody>
              <a:bodyPr wrap="square" rtlCol="0">
                <a:spAutoFit/>
              </a:bodyPr>
              <a:lstStyle/>
              <a:p>
                <a:pPr marL="115888" indent="-115888">
                  <a:buFont typeface="Wingdings" charset="2"/>
                  <a:buChar char="ü"/>
                </a:pPr>
                <a:r>
                  <a:rPr lang="en-US" sz="2000" dirty="0" smtClean="0">
                    <a:solidFill>
                      <a:srgbClr val="0000FF"/>
                    </a:solidFill>
                  </a:rPr>
                  <a:t>In transverse plane:</a:t>
                </a:r>
              </a:p>
              <a:p>
                <a:pPr marL="115888" indent="-115888">
                  <a:buFont typeface="Wingdings" charset="2"/>
                  <a:buChar char="ü"/>
                </a:pPr>
                <a:endParaRPr lang="en-US" sz="2000" dirty="0" smtClean="0">
                  <a:solidFill>
                    <a:srgbClr val="0000FF"/>
                  </a:solidFill>
                </a:endParaRPr>
              </a:p>
              <a:p>
                <a:pPr marL="115888" indent="-115888">
                  <a:buFont typeface="Wingdings" charset="2"/>
                  <a:buChar char="ü"/>
                </a:pPr>
                <a:r>
                  <a:rPr lang="en-US" sz="2000" dirty="0" smtClean="0">
                    <a:solidFill>
                      <a:srgbClr val="0000FF"/>
                    </a:solidFill>
                  </a:rPr>
                  <a:t>Recoil reconstructed using tracks and towers:</a:t>
                </a:r>
              </a:p>
              <a:p>
                <a:pPr marL="115888" indent="-115888">
                  <a:buFont typeface="Wingdings" charset="2"/>
                  <a:buChar char="ü"/>
                </a:pPr>
                <a:endParaRPr lang="en-US" sz="2000" dirty="0" smtClean="0">
                  <a:solidFill>
                    <a:srgbClr val="0000FF"/>
                  </a:solidFill>
                </a:endParaRPr>
              </a:p>
              <a:p>
                <a:pPr marL="115888" indent="-115888">
                  <a:buFont typeface="Wingdings" charset="2"/>
                  <a:buChar char="ü"/>
                </a:pPr>
                <a:r>
                  <a:rPr lang="en-US" sz="2000" dirty="0" smtClean="0">
                    <a:solidFill>
                      <a:srgbClr val="0000FF"/>
                    </a:solidFill>
                  </a:rPr>
                  <a:t>Part of the recoil not within STAR acceptance </a:t>
                </a:r>
                <a:r>
                  <a:rPr lang="en-US" sz="2000" dirty="0" err="1" smtClean="0">
                    <a:solidFill>
                      <a:srgbClr val="0000FF"/>
                    </a:solidFill>
                    <a:sym typeface="Wingdings"/>
                  </a:rPr>
                  <a:t></a:t>
                </a:r>
                <a:r>
                  <a:rPr lang="en-US" sz="2000" dirty="0" smtClean="0">
                    <a:solidFill>
                      <a:srgbClr val="0000FF"/>
                    </a:solidFill>
                    <a:sym typeface="Wingdings"/>
                  </a:rPr>
                  <a:t> </a:t>
                </a:r>
                <a:r>
                  <a:rPr lang="en-US" sz="2000" dirty="0" smtClean="0">
                    <a:solidFill>
                      <a:srgbClr val="FF0000"/>
                    </a:solidFill>
                    <a:sym typeface="Wingdings"/>
                  </a:rPr>
                  <a:t>MC correction applied </a:t>
                </a:r>
                <a:r>
                  <a:rPr lang="en-US" sz="2000" dirty="0" smtClean="0">
                    <a:solidFill>
                      <a:srgbClr val="FF0000"/>
                    </a:solidFill>
                  </a:rPr>
                  <a:t>  </a:t>
                </a:r>
                <a:endParaRPr lang="en-US" sz="2000" dirty="0">
                  <a:solidFill>
                    <a:srgbClr val="FF0000"/>
                  </a:solidFill>
                </a:endParaRPr>
              </a:p>
            </p:txBody>
          </p:sp>
          <p:graphicFrame>
            <p:nvGraphicFramePr>
              <p:cNvPr id="35" name="Object 34"/>
              <p:cNvGraphicFramePr>
                <a:graphicFrameLocks noChangeAspect="1"/>
              </p:cNvGraphicFramePr>
              <p:nvPr/>
            </p:nvGraphicFramePr>
            <p:xfrm>
              <a:off x="3150672" y="4059619"/>
              <a:ext cx="3240271" cy="460390"/>
            </p:xfrm>
            <a:graphic>
              <a:graphicData uri="http://schemas.openxmlformats.org/presentationml/2006/ole">
                <mc:AlternateContent xmlns:mc="http://schemas.openxmlformats.org/markup-compatibility/2006">
                  <mc:Choice xmlns:v="urn:schemas-microsoft-com:vml" Requires="v">
                    <p:oleObj spid="_x0000_s19657" name="Equation" r:id="rId5" imgW="1435100" imgH="203200" progId="Equation.3">
                      <p:embed/>
                    </p:oleObj>
                  </mc:Choice>
                  <mc:Fallback>
                    <p:oleObj name="Equation" r:id="rId5" imgW="1435100" imgH="20320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0672" y="4059619"/>
                            <a:ext cx="3240271" cy="4603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33" name="Object 32"/>
            <p:cNvGraphicFramePr>
              <a:graphicFrameLocks noChangeAspect="1"/>
            </p:cNvGraphicFramePr>
            <p:nvPr/>
          </p:nvGraphicFramePr>
          <p:xfrm>
            <a:off x="5626100" y="4527549"/>
            <a:ext cx="941917" cy="833235"/>
          </p:xfrm>
          <a:graphic>
            <a:graphicData uri="http://schemas.openxmlformats.org/presentationml/2006/ole">
              <mc:AlternateContent xmlns:mc="http://schemas.openxmlformats.org/markup-compatibility/2006">
                <mc:Choice xmlns:v="urn:schemas-microsoft-com:vml" Requires="v">
                  <p:oleObj spid="_x0000_s19658" name="Equation" r:id="rId7" imgW="431800" imgH="381000" progId="Equation.3">
                    <p:embed/>
                  </p:oleObj>
                </mc:Choice>
                <mc:Fallback>
                  <p:oleObj name="Equation" r:id="rId7" imgW="431800" imgH="38100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26100" y="4527549"/>
                          <a:ext cx="941917" cy="8332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plot_PtCorr2.eps"/>
          <p:cNvPicPr>
            <a:picLocks noChangeAspect="1"/>
          </p:cNvPicPr>
          <p:nvPr/>
        </p:nvPicPr>
        <p:blipFill>
          <a:blip r:embed="rId3"/>
          <a:stretch>
            <a:fillRect/>
          </a:stretch>
        </p:blipFill>
        <p:spPr>
          <a:xfrm>
            <a:off x="4384840" y="3466936"/>
            <a:ext cx="3438360" cy="3232181"/>
          </a:xfrm>
          <a:prstGeom prst="rect">
            <a:avLst/>
          </a:prstGeom>
        </p:spPr>
      </p:pic>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12</a:t>
            </a:fld>
            <a:endParaRPr lang="en-US"/>
          </a:p>
        </p:txBody>
      </p:sp>
      <p:sp>
        <p:nvSpPr>
          <p:cNvPr id="8" name="Title 1"/>
          <p:cNvSpPr txBox="1">
            <a:spLocks/>
          </p:cNvSpPr>
          <p:nvPr/>
        </p:nvSpPr>
        <p:spPr>
          <a:xfrm>
            <a:off x="697884" y="240280"/>
            <a:ext cx="7760316" cy="514887"/>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lvl="0" algn="ctr">
              <a:spcBef>
                <a:spcPct val="0"/>
              </a:spcBef>
              <a:defRPr/>
            </a:pP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lang="en-US" sz="3200" dirty="0" smtClean="0">
                <a:solidFill>
                  <a:srgbClr val="0000FF"/>
                </a:solidFill>
              </a:rPr>
              <a:t>Monte Carlo correction</a:t>
            </a: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endParaRPr kumimoji="0" lang="en-US" sz="3200" b="0" i="0" u="none" strike="noStrike" kern="1200" cap="none" spc="0" normalizeH="0" baseline="0" noProof="0" dirty="0" smtClean="0">
              <a:ln>
                <a:noFill/>
              </a:ln>
              <a:solidFill>
                <a:srgbClr val="0000FF"/>
              </a:solidFill>
              <a:effectLst/>
              <a:uLnTx/>
              <a:uFillTx/>
              <a:latin typeface="+mj-lt"/>
              <a:ea typeface="+mj-ea"/>
              <a:cs typeface="+mj-cs"/>
            </a:endParaRPr>
          </a:p>
        </p:txBody>
      </p:sp>
      <p:pic>
        <p:nvPicPr>
          <p:cNvPr id="9" name="Picture 8" descr="plot_CorrectionVsRecoilPt.png"/>
          <p:cNvPicPr>
            <a:picLocks noChangeAspect="1"/>
          </p:cNvPicPr>
          <p:nvPr/>
        </p:nvPicPr>
        <p:blipFill>
          <a:blip r:embed="rId4"/>
          <a:srcRect l="6844" r="10162"/>
          <a:stretch>
            <a:fillRect/>
          </a:stretch>
        </p:blipFill>
        <p:spPr>
          <a:xfrm>
            <a:off x="0" y="723506"/>
            <a:ext cx="4055923" cy="2895994"/>
          </a:xfrm>
          <a:prstGeom prst="rect">
            <a:avLst/>
          </a:prstGeom>
        </p:spPr>
      </p:pic>
      <p:graphicFrame>
        <p:nvGraphicFramePr>
          <p:cNvPr id="115714" name="Object 2"/>
          <p:cNvGraphicFramePr>
            <a:graphicFrameLocks noChangeAspect="1"/>
          </p:cNvGraphicFramePr>
          <p:nvPr/>
        </p:nvGraphicFramePr>
        <p:xfrm>
          <a:off x="5143500" y="800100"/>
          <a:ext cx="2817813" cy="735013"/>
        </p:xfrm>
        <a:graphic>
          <a:graphicData uri="http://schemas.openxmlformats.org/presentationml/2006/ole">
            <mc:AlternateContent xmlns:mc="http://schemas.openxmlformats.org/markup-compatibility/2006">
              <mc:Choice xmlns:v="urn:schemas-microsoft-com:vml" Requires="v">
                <p:oleObj spid="_x0000_s115816" name="Equation" r:id="rId5" imgW="1651000" imgH="431800" progId="Equation.3">
                  <p:embed/>
                </p:oleObj>
              </mc:Choice>
              <mc:Fallback>
                <p:oleObj name="Equation" r:id="rId5" imgW="1651000" imgH="4318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500" y="800100"/>
                        <a:ext cx="2817813" cy="7350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0000"/>
                            </a:solidFill>
                          </a14:hiddenFill>
                        </a:ext>
                      </a:extLst>
                    </p:spPr>
                  </p:pic>
                </p:oleObj>
              </mc:Fallback>
            </mc:AlternateContent>
          </a:graphicData>
        </a:graphic>
      </p:graphicFrame>
      <p:sp>
        <p:nvSpPr>
          <p:cNvPr id="11" name="TextBox 10"/>
          <p:cNvSpPr txBox="1"/>
          <p:nvPr/>
        </p:nvSpPr>
        <p:spPr>
          <a:xfrm>
            <a:off x="3911600" y="1549400"/>
            <a:ext cx="5207000" cy="1754327"/>
          </a:xfrm>
          <a:prstGeom prst="rect">
            <a:avLst/>
          </a:prstGeom>
          <a:noFill/>
        </p:spPr>
        <p:txBody>
          <a:bodyPr wrap="square" rtlCol="0">
            <a:spAutoFit/>
          </a:bodyPr>
          <a:lstStyle/>
          <a:p>
            <a:pPr algn="just"/>
            <a:r>
              <a:rPr lang="en-US" b="1" dirty="0" smtClean="0">
                <a:solidFill>
                  <a:srgbClr val="FF0000"/>
                </a:solidFill>
              </a:rPr>
              <a:t>The Correction method –</a:t>
            </a:r>
          </a:p>
          <a:p>
            <a:pPr marL="228600" indent="-228600" algn="just">
              <a:buFont typeface="Wingdings" charset="2"/>
              <a:buChar char="ü"/>
            </a:pPr>
            <a:r>
              <a:rPr lang="en-US" b="1" dirty="0" smtClean="0">
                <a:solidFill>
                  <a:srgbClr val="000000"/>
                </a:solidFill>
              </a:rPr>
              <a:t>Read recoil P</a:t>
            </a:r>
            <a:r>
              <a:rPr lang="en-US" b="1" baseline="-25000" dirty="0" smtClean="0">
                <a:solidFill>
                  <a:srgbClr val="000000"/>
                </a:solidFill>
              </a:rPr>
              <a:t>T</a:t>
            </a:r>
            <a:r>
              <a:rPr lang="en-US" b="1" dirty="0" smtClean="0">
                <a:solidFill>
                  <a:srgbClr val="000000"/>
                </a:solidFill>
              </a:rPr>
              <a:t> bin from data</a:t>
            </a:r>
          </a:p>
          <a:p>
            <a:pPr marL="228600" indent="-228600">
              <a:buFont typeface="Wingdings" charset="2"/>
              <a:buChar char="ü"/>
            </a:pPr>
            <a:r>
              <a:rPr lang="en-US" b="1" dirty="0" smtClean="0"/>
              <a:t>Project correction factor for corresponding P</a:t>
            </a:r>
            <a:r>
              <a:rPr lang="en-US" b="1" baseline="-25000" dirty="0" smtClean="0"/>
              <a:t>T</a:t>
            </a:r>
            <a:r>
              <a:rPr lang="en-US" b="1" dirty="0" smtClean="0"/>
              <a:t>-bins</a:t>
            </a:r>
          </a:p>
          <a:p>
            <a:pPr marL="228600" indent="-228600">
              <a:buFont typeface="Wingdings" charset="2"/>
              <a:buChar char="ü"/>
            </a:pPr>
            <a:r>
              <a:rPr lang="en-US" b="1" dirty="0" smtClean="0"/>
              <a:t>Normalize the projection distribution to 1</a:t>
            </a:r>
          </a:p>
          <a:p>
            <a:pPr marL="228600" indent="-228600">
              <a:buFont typeface="Wingdings" charset="2"/>
              <a:buChar char="ü"/>
            </a:pPr>
            <a:r>
              <a:rPr lang="en-US" b="1" dirty="0" smtClean="0"/>
              <a:t>Pick a correction value sampled from the projection distribution</a:t>
            </a:r>
            <a:endParaRPr lang="en-US" dirty="0"/>
          </a:p>
        </p:txBody>
      </p:sp>
      <p:sp>
        <p:nvSpPr>
          <p:cNvPr id="15" name="TextBox 14"/>
          <p:cNvSpPr txBox="1"/>
          <p:nvPr/>
        </p:nvSpPr>
        <p:spPr>
          <a:xfrm>
            <a:off x="457201" y="3997402"/>
            <a:ext cx="3647426" cy="1569660"/>
          </a:xfrm>
          <a:prstGeom prst="rect">
            <a:avLst/>
          </a:prstGeom>
          <a:noFill/>
        </p:spPr>
        <p:txBody>
          <a:bodyPr wrap="square" rtlCol="0">
            <a:spAutoFit/>
          </a:bodyPr>
          <a:lstStyle/>
          <a:p>
            <a:r>
              <a:rPr lang="en-US" sz="2400" b="1" dirty="0" smtClean="0">
                <a:solidFill>
                  <a:srgbClr val="FF0000"/>
                </a:solidFill>
              </a:rPr>
              <a:t>MC test:</a:t>
            </a:r>
          </a:p>
          <a:p>
            <a:r>
              <a:rPr lang="en-US" b="1" i="1" dirty="0" smtClean="0">
                <a:solidFill>
                  <a:srgbClr val="0000FF"/>
                </a:solidFill>
              </a:rPr>
              <a:t>After MC correction </a:t>
            </a:r>
          </a:p>
          <a:p>
            <a:r>
              <a:rPr lang="en-US" dirty="0" err="1" smtClean="0">
                <a:sym typeface="Wingdings"/>
              </a:rPr>
              <a:t></a:t>
            </a:r>
            <a:r>
              <a:rPr lang="en-US" dirty="0" smtClean="0">
                <a:sym typeface="Wingdings"/>
              </a:rPr>
              <a:t> </a:t>
            </a:r>
            <a:r>
              <a:rPr lang="en-US" dirty="0" smtClean="0"/>
              <a:t>very good agreement with </a:t>
            </a:r>
            <a:r>
              <a:rPr lang="en-US" b="1" dirty="0" err="1" smtClean="0"/>
              <a:t>RhicBOS</a:t>
            </a:r>
            <a:r>
              <a:rPr lang="en-US" dirty="0" smtClean="0"/>
              <a:t> (fully re-summed NNL/NLO calculation) and </a:t>
            </a:r>
            <a:r>
              <a:rPr lang="en-US" b="1" dirty="0" smtClean="0"/>
              <a:t>PYTHIA</a:t>
            </a:r>
            <a:r>
              <a:rPr lang="en-US" dirty="0" smtClean="0"/>
              <a:t> predictions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13</a:t>
            </a:fld>
            <a:endParaRPr lang="en-US"/>
          </a:p>
        </p:txBody>
      </p:sp>
      <p:sp>
        <p:nvSpPr>
          <p:cNvPr id="7" name="Title 1"/>
          <p:cNvSpPr txBox="1">
            <a:spLocks/>
          </p:cNvSpPr>
          <p:nvPr/>
        </p:nvSpPr>
        <p:spPr>
          <a:xfrm>
            <a:off x="697884" y="240280"/>
            <a:ext cx="7760316" cy="514887"/>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lvl="0" algn="ctr">
              <a:spcBef>
                <a:spcPct val="0"/>
              </a:spcBef>
              <a:defRPr/>
            </a:pP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lang="en-US" sz="3200" dirty="0" smtClean="0">
                <a:solidFill>
                  <a:srgbClr val="0000FF"/>
                </a:solidFill>
              </a:rPr>
              <a:t>data/MC</a:t>
            </a: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endParaRPr kumimoji="0" lang="en-US" sz="3200" b="0" i="0" u="none" strike="noStrike" kern="1200" cap="none" spc="0" normalizeH="0" baseline="0" noProof="0" dirty="0" smtClean="0">
              <a:ln>
                <a:noFill/>
              </a:ln>
              <a:solidFill>
                <a:srgbClr val="0000FF"/>
              </a:solidFill>
              <a:effectLst/>
              <a:uLnTx/>
              <a:uFillTx/>
              <a:latin typeface="+mj-lt"/>
              <a:ea typeface="+mj-ea"/>
              <a:cs typeface="+mj-cs"/>
            </a:endParaRPr>
          </a:p>
        </p:txBody>
      </p:sp>
      <p:sp>
        <p:nvSpPr>
          <p:cNvPr id="2" name="TextBox 1"/>
          <p:cNvSpPr txBox="1"/>
          <p:nvPr/>
        </p:nvSpPr>
        <p:spPr>
          <a:xfrm>
            <a:off x="2692400" y="781599"/>
            <a:ext cx="4011209" cy="369332"/>
          </a:xfrm>
          <a:prstGeom prst="rect">
            <a:avLst/>
          </a:prstGeom>
          <a:noFill/>
        </p:spPr>
        <p:txBody>
          <a:bodyPr wrap="none" rtlCol="0">
            <a:spAutoFit/>
          </a:bodyPr>
          <a:lstStyle/>
          <a:p>
            <a:r>
              <a:rPr lang="en-US" dirty="0" smtClean="0"/>
              <a:t>Data/MC plots for W+ and W- separately</a:t>
            </a:r>
            <a:endParaRPr lang="en-US" dirty="0"/>
          </a:p>
        </p:txBody>
      </p:sp>
      <p:pic>
        <p:nvPicPr>
          <p:cNvPr id="13" name="Picture 12" descr="plot_DataMc_WmPt_zoomin.png"/>
          <p:cNvPicPr>
            <a:picLocks noChangeAspect="1"/>
          </p:cNvPicPr>
          <p:nvPr/>
        </p:nvPicPr>
        <p:blipFill rotWithShape="1">
          <a:blip r:embed="rId2">
            <a:extLst>
              <a:ext uri="{28A0092B-C50C-407E-A947-70E740481C1C}">
                <a14:useLocalDpi xmlns:a14="http://schemas.microsoft.com/office/drawing/2010/main" val="0"/>
              </a:ext>
            </a:extLst>
          </a:blip>
          <a:srcRect r="22819"/>
          <a:stretch/>
        </p:blipFill>
        <p:spPr>
          <a:xfrm>
            <a:off x="2535773" y="1150931"/>
            <a:ext cx="2252127" cy="2741136"/>
          </a:xfrm>
          <a:prstGeom prst="rect">
            <a:avLst/>
          </a:prstGeom>
        </p:spPr>
      </p:pic>
      <p:pic>
        <p:nvPicPr>
          <p:cNvPr id="14" name="Picture 13" descr="plot_DataMc_WpPt_zoomin.png"/>
          <p:cNvPicPr>
            <a:picLocks noChangeAspect="1"/>
          </p:cNvPicPr>
          <p:nvPr/>
        </p:nvPicPr>
        <p:blipFill rotWithShape="1">
          <a:blip r:embed="rId3">
            <a:extLst>
              <a:ext uri="{28A0092B-C50C-407E-A947-70E740481C1C}">
                <a14:useLocalDpi xmlns:a14="http://schemas.microsoft.com/office/drawing/2010/main" val="0"/>
              </a:ext>
            </a:extLst>
          </a:blip>
          <a:srcRect r="23080"/>
          <a:stretch/>
        </p:blipFill>
        <p:spPr>
          <a:xfrm>
            <a:off x="241301" y="1150931"/>
            <a:ext cx="2171699" cy="2652236"/>
          </a:xfrm>
          <a:prstGeom prst="rect">
            <a:avLst/>
          </a:prstGeom>
        </p:spPr>
      </p:pic>
      <p:pic>
        <p:nvPicPr>
          <p:cNvPr id="18" name="Picture 17" descr="plot_DataMc_WmPz.png"/>
          <p:cNvPicPr>
            <a:picLocks noChangeAspect="1"/>
          </p:cNvPicPr>
          <p:nvPr/>
        </p:nvPicPr>
        <p:blipFill rotWithShape="1">
          <a:blip r:embed="rId4">
            <a:extLst>
              <a:ext uri="{28A0092B-C50C-407E-A947-70E740481C1C}">
                <a14:useLocalDpi xmlns:a14="http://schemas.microsoft.com/office/drawing/2010/main" val="0"/>
              </a:ext>
            </a:extLst>
          </a:blip>
          <a:srcRect r="24561"/>
          <a:stretch/>
        </p:blipFill>
        <p:spPr>
          <a:xfrm>
            <a:off x="2737931" y="3803167"/>
            <a:ext cx="2049969" cy="2552700"/>
          </a:xfrm>
          <a:prstGeom prst="rect">
            <a:avLst/>
          </a:prstGeom>
        </p:spPr>
      </p:pic>
      <p:pic>
        <p:nvPicPr>
          <p:cNvPr id="19" name="Picture 18" descr="plot_DataMc_WpPz.png"/>
          <p:cNvPicPr>
            <a:picLocks noChangeAspect="1"/>
          </p:cNvPicPr>
          <p:nvPr/>
        </p:nvPicPr>
        <p:blipFill rotWithShape="1">
          <a:blip r:embed="rId5">
            <a:extLst>
              <a:ext uri="{28A0092B-C50C-407E-A947-70E740481C1C}">
                <a14:useLocalDpi xmlns:a14="http://schemas.microsoft.com/office/drawing/2010/main" val="0"/>
              </a:ext>
            </a:extLst>
          </a:blip>
          <a:srcRect r="23721"/>
          <a:stretch/>
        </p:blipFill>
        <p:spPr>
          <a:xfrm>
            <a:off x="241301" y="3791334"/>
            <a:ext cx="2082799" cy="2565015"/>
          </a:xfrm>
          <a:prstGeom prst="rect">
            <a:avLst/>
          </a:prstGeom>
        </p:spPr>
      </p:pic>
      <p:sp>
        <p:nvSpPr>
          <p:cNvPr id="11" name="TextBox 10"/>
          <p:cNvSpPr txBox="1"/>
          <p:nvPr/>
        </p:nvSpPr>
        <p:spPr>
          <a:xfrm>
            <a:off x="5672666" y="3791334"/>
            <a:ext cx="2480734" cy="1569660"/>
          </a:xfrm>
          <a:prstGeom prst="rect">
            <a:avLst/>
          </a:prstGeom>
          <a:noFill/>
          <a:ln w="25400">
            <a:solidFill>
              <a:srgbClr val="FF0000"/>
            </a:solidFill>
          </a:ln>
        </p:spPr>
        <p:txBody>
          <a:bodyPr wrap="square" rtlCol="0">
            <a:spAutoFit/>
          </a:bodyPr>
          <a:lstStyle/>
          <a:p>
            <a:pPr algn="ctr"/>
            <a:r>
              <a:rPr lang="en-US" dirty="0"/>
              <a:t> </a:t>
            </a:r>
            <a:r>
              <a:rPr lang="en-US" sz="2400" b="1" dirty="0" smtClean="0">
                <a:solidFill>
                  <a:srgbClr val="0000FF"/>
                </a:solidFill>
              </a:rPr>
              <a:t>Good data/MC agreement for reconstructed P</a:t>
            </a:r>
            <a:r>
              <a:rPr lang="en-US" sz="2400" b="1" baseline="-25000" dirty="0" smtClean="0">
                <a:solidFill>
                  <a:srgbClr val="0000FF"/>
                </a:solidFill>
              </a:rPr>
              <a:t>T</a:t>
            </a:r>
            <a:r>
              <a:rPr lang="en-US" sz="2400" b="1" dirty="0" smtClean="0">
                <a:solidFill>
                  <a:srgbClr val="0000FF"/>
                </a:solidFill>
              </a:rPr>
              <a:t> of W</a:t>
            </a:r>
            <a:r>
              <a:rPr lang="en-US" sz="2400" b="1" baseline="30000" dirty="0" smtClean="0">
                <a:solidFill>
                  <a:srgbClr val="0000FF"/>
                </a:solidFill>
              </a:rPr>
              <a:t>+</a:t>
            </a:r>
            <a:r>
              <a:rPr lang="en-US" sz="2400" b="1" dirty="0" smtClean="0">
                <a:solidFill>
                  <a:srgbClr val="0000FF"/>
                </a:solidFill>
              </a:rPr>
              <a:t> and W</a:t>
            </a:r>
            <a:r>
              <a:rPr lang="en-US" sz="2400" b="1" baseline="30000" dirty="0" smtClean="0">
                <a:solidFill>
                  <a:srgbClr val="0000FF"/>
                </a:solidFill>
              </a:rPr>
              <a:t>-</a:t>
            </a:r>
            <a:endParaRPr lang="en-US" sz="2400" b="1" baseline="30000" dirty="0">
              <a:solidFill>
                <a:srgbClr val="0000FF"/>
              </a:solidFill>
            </a:endParaRPr>
          </a:p>
        </p:txBody>
      </p:sp>
      <p:sp>
        <p:nvSpPr>
          <p:cNvPr id="12" name="TextBox 11"/>
          <p:cNvSpPr txBox="1"/>
          <p:nvPr/>
        </p:nvSpPr>
        <p:spPr>
          <a:xfrm>
            <a:off x="4940300" y="1507857"/>
            <a:ext cx="4326826" cy="1200328"/>
          </a:xfrm>
          <a:prstGeom prst="rect">
            <a:avLst/>
          </a:prstGeom>
          <a:noFill/>
        </p:spPr>
        <p:txBody>
          <a:bodyPr wrap="none" rtlCol="0">
            <a:spAutoFit/>
          </a:bodyPr>
          <a:lstStyle/>
          <a:p>
            <a:r>
              <a:rPr lang="en-US" sz="2400" b="1" dirty="0" smtClean="0">
                <a:solidFill>
                  <a:srgbClr val="FF0000"/>
                </a:solidFill>
              </a:rPr>
              <a:t>We add to our selection:</a:t>
            </a:r>
          </a:p>
          <a:p>
            <a:pPr marL="177800" indent="-177800">
              <a:buFont typeface="Arial"/>
              <a:buChar char="•"/>
            </a:pPr>
            <a:r>
              <a:rPr lang="en-US" sz="2400" dirty="0" smtClean="0">
                <a:solidFill>
                  <a:srgbClr val="000090"/>
                </a:solidFill>
              </a:rPr>
              <a:t>Track-P</a:t>
            </a:r>
            <a:r>
              <a:rPr lang="en-US" sz="2400" baseline="-25000" dirty="0" smtClean="0">
                <a:solidFill>
                  <a:srgbClr val="000090"/>
                </a:solidFill>
              </a:rPr>
              <a:t>T</a:t>
            </a:r>
            <a:r>
              <a:rPr lang="en-US" sz="2400" dirty="0" smtClean="0">
                <a:solidFill>
                  <a:srgbClr val="000090"/>
                </a:solidFill>
              </a:rPr>
              <a:t> in the recoil &gt; 0.2 </a:t>
            </a:r>
            <a:r>
              <a:rPr lang="en-US" sz="2400" dirty="0" err="1" smtClean="0">
                <a:solidFill>
                  <a:srgbClr val="000090"/>
                </a:solidFill>
              </a:rPr>
              <a:t>GeV</a:t>
            </a:r>
            <a:endParaRPr lang="en-US" sz="2400" dirty="0" smtClean="0">
              <a:solidFill>
                <a:srgbClr val="000090"/>
              </a:solidFill>
            </a:endParaRPr>
          </a:p>
          <a:p>
            <a:pPr marL="177800" indent="-177800">
              <a:buFont typeface="Arial"/>
              <a:buChar char="•"/>
            </a:pPr>
            <a:r>
              <a:rPr lang="en-US" sz="2400" dirty="0" smtClean="0">
                <a:solidFill>
                  <a:srgbClr val="000090"/>
                </a:solidFill>
              </a:rPr>
              <a:t>Total recoil-P</a:t>
            </a:r>
            <a:r>
              <a:rPr lang="en-US" sz="2400" baseline="-25000" dirty="0" smtClean="0">
                <a:solidFill>
                  <a:srgbClr val="000090"/>
                </a:solidFill>
              </a:rPr>
              <a:t>T</a:t>
            </a:r>
            <a:r>
              <a:rPr lang="en-US" sz="2400" dirty="0" smtClean="0">
                <a:solidFill>
                  <a:srgbClr val="000090"/>
                </a:solidFill>
              </a:rPr>
              <a:t> &gt; 0.5 </a:t>
            </a:r>
            <a:r>
              <a:rPr lang="en-US" sz="2400" dirty="0" err="1" smtClean="0">
                <a:solidFill>
                  <a:srgbClr val="000090"/>
                </a:solidFill>
              </a:rPr>
              <a:t>GeV</a:t>
            </a:r>
            <a:r>
              <a:rPr lang="en-US" sz="2400" dirty="0" smtClean="0">
                <a:solidFill>
                  <a:srgbClr val="000090"/>
                </a:solidFill>
              </a:rPr>
              <a:t> </a:t>
            </a:r>
            <a:endParaRPr lang="en-US" sz="2400" dirty="0">
              <a:solidFill>
                <a:srgbClr val="000090"/>
              </a:solidFill>
            </a:endParaRPr>
          </a:p>
        </p:txBody>
      </p:sp>
    </p:spTree>
    <p:extLst>
      <p:ext uri="{BB962C8B-B14F-4D97-AF65-F5344CB8AC3E}">
        <p14:creationId xmlns:p14="http://schemas.microsoft.com/office/powerpoint/2010/main" val="8907795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hRecoVsGenWBosonRap.png"/>
          <p:cNvPicPr>
            <a:picLocks noChangeAspect="1"/>
          </p:cNvPicPr>
          <p:nvPr/>
        </p:nvPicPr>
        <p:blipFill>
          <a:blip r:embed="rId3"/>
          <a:srcRect l="4979" t="6543" r="11229"/>
          <a:stretch>
            <a:fillRect/>
          </a:stretch>
        </p:blipFill>
        <p:spPr>
          <a:xfrm>
            <a:off x="6236425" y="4210826"/>
            <a:ext cx="2895309" cy="2189974"/>
          </a:xfrm>
          <a:prstGeom prst="rect">
            <a:avLst/>
          </a:prstGeom>
        </p:spPr>
      </p:pic>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14</a:t>
            </a:fld>
            <a:endParaRPr lang="en-US"/>
          </a:p>
        </p:txBody>
      </p:sp>
      <p:sp>
        <p:nvSpPr>
          <p:cNvPr id="7" name="Title 1"/>
          <p:cNvSpPr txBox="1">
            <a:spLocks/>
          </p:cNvSpPr>
          <p:nvPr/>
        </p:nvSpPr>
        <p:spPr>
          <a:xfrm>
            <a:off x="697884" y="240280"/>
            <a:ext cx="7760316" cy="514887"/>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lvl="0" algn="ctr">
              <a:spcBef>
                <a:spcPct val="0"/>
              </a:spcBef>
              <a:defRPr/>
            </a:pP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lang="en-US" sz="3200" dirty="0" smtClean="0">
                <a:solidFill>
                  <a:srgbClr val="0000FF"/>
                </a:solidFill>
              </a:rPr>
              <a:t>W P</a:t>
            </a:r>
            <a:r>
              <a:rPr lang="en-US" sz="3200" baseline="-25000" dirty="0" smtClean="0">
                <a:solidFill>
                  <a:srgbClr val="0000FF"/>
                </a:solidFill>
              </a:rPr>
              <a:t>Z</a:t>
            </a:r>
            <a:r>
              <a:rPr lang="en-US" sz="3200" dirty="0" smtClean="0">
                <a:solidFill>
                  <a:srgbClr val="0000FF"/>
                </a:solidFill>
              </a:rPr>
              <a:t> reconstruction</a:t>
            </a: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endParaRPr kumimoji="0" lang="en-US" sz="3200" b="0" i="0" u="none" strike="noStrike" kern="1200" cap="none" spc="0" normalizeH="0" baseline="0" noProof="0" dirty="0" smtClean="0">
              <a:ln>
                <a:noFill/>
              </a:ln>
              <a:solidFill>
                <a:srgbClr val="0000FF"/>
              </a:solidFill>
              <a:effectLst/>
              <a:uLnTx/>
              <a:uFillTx/>
              <a:latin typeface="+mj-lt"/>
              <a:ea typeface="+mj-ea"/>
              <a:cs typeface="+mj-cs"/>
            </a:endParaRPr>
          </a:p>
        </p:txBody>
      </p:sp>
      <p:sp>
        <p:nvSpPr>
          <p:cNvPr id="8" name="TextBox 7"/>
          <p:cNvSpPr txBox="1"/>
          <p:nvPr/>
        </p:nvSpPr>
        <p:spPr>
          <a:xfrm>
            <a:off x="165100" y="977900"/>
            <a:ext cx="8521700" cy="2862322"/>
          </a:xfrm>
          <a:prstGeom prst="rect">
            <a:avLst/>
          </a:prstGeom>
          <a:noFill/>
        </p:spPr>
        <p:txBody>
          <a:bodyPr wrap="square" rtlCol="0">
            <a:spAutoFit/>
          </a:bodyPr>
          <a:lstStyle/>
          <a:p>
            <a:pPr marL="228600" indent="-228600">
              <a:spcAft>
                <a:spcPts val="600"/>
              </a:spcAft>
              <a:buFont typeface="Wingdings" charset="2"/>
              <a:buChar char="ü"/>
            </a:pPr>
            <a:r>
              <a:rPr lang="en-US" dirty="0" smtClean="0">
                <a:solidFill>
                  <a:srgbClr val="000090"/>
                </a:solidFill>
              </a:rPr>
              <a:t>W longitudinal momentum (along </a:t>
            </a:r>
            <a:r>
              <a:rPr lang="en-US" dirty="0" err="1" smtClean="0">
                <a:solidFill>
                  <a:srgbClr val="000090"/>
                </a:solidFill>
              </a:rPr>
              <a:t>z</a:t>
            </a:r>
            <a:r>
              <a:rPr lang="en-US" dirty="0" smtClean="0">
                <a:solidFill>
                  <a:srgbClr val="000090"/>
                </a:solidFill>
              </a:rPr>
              <a:t>) can be calculated from the invariant mass. Currently we assume constant M</a:t>
            </a:r>
            <a:r>
              <a:rPr lang="en-US" baseline="-25000" dirty="0" smtClean="0">
                <a:solidFill>
                  <a:srgbClr val="000090"/>
                </a:solidFill>
              </a:rPr>
              <a:t>W</a:t>
            </a:r>
            <a:r>
              <a:rPr lang="en-US" dirty="0" smtClean="0">
                <a:solidFill>
                  <a:srgbClr val="000090"/>
                </a:solidFill>
              </a:rPr>
              <a:t> (for W produced on shell) </a:t>
            </a:r>
          </a:p>
          <a:p>
            <a:pPr marL="228600" indent="-228600">
              <a:spcAft>
                <a:spcPts val="600"/>
              </a:spcAft>
            </a:pPr>
            <a:endParaRPr lang="en-US" dirty="0" smtClean="0">
              <a:solidFill>
                <a:srgbClr val="000090"/>
              </a:solidFill>
            </a:endParaRPr>
          </a:p>
          <a:p>
            <a:pPr marL="228600" indent="-228600">
              <a:spcAft>
                <a:spcPts val="600"/>
              </a:spcAft>
              <a:buFont typeface="Wingdings" charset="2"/>
              <a:buChar char="ü"/>
            </a:pPr>
            <a:r>
              <a:rPr lang="en-US" dirty="0" smtClean="0">
                <a:solidFill>
                  <a:srgbClr val="000090"/>
                </a:solidFill>
              </a:rPr>
              <a:t>Neutrino longitudinal momentum component from quadratic equation</a:t>
            </a:r>
          </a:p>
          <a:p>
            <a:pPr marL="228600" indent="-228600">
              <a:spcAft>
                <a:spcPts val="600"/>
              </a:spcAft>
              <a:buFont typeface="Wingdings" charset="2"/>
              <a:buChar char="ü"/>
            </a:pPr>
            <a:endParaRPr lang="en-US" dirty="0" smtClean="0">
              <a:solidFill>
                <a:srgbClr val="000090"/>
              </a:solidFill>
            </a:endParaRPr>
          </a:p>
          <a:p>
            <a:pPr marL="228600" indent="-228600">
              <a:spcAft>
                <a:spcPts val="600"/>
              </a:spcAft>
            </a:pPr>
            <a:endParaRPr lang="en-US" dirty="0" smtClean="0">
              <a:solidFill>
                <a:srgbClr val="000090"/>
              </a:solidFill>
            </a:endParaRPr>
          </a:p>
          <a:p>
            <a:pPr marL="228600" indent="-228600">
              <a:spcAft>
                <a:spcPts val="600"/>
              </a:spcAft>
              <a:buFont typeface="Wingdings" charset="2"/>
              <a:buChar char="ü"/>
            </a:pPr>
            <a:r>
              <a:rPr lang="en-US" sz="2400" b="1" u="sng" dirty="0" smtClean="0">
                <a:solidFill>
                  <a:srgbClr val="FF0000"/>
                </a:solidFill>
              </a:rPr>
              <a:t>Two solutions</a:t>
            </a:r>
            <a:r>
              <a:rPr lang="en-US" sz="2400" b="1" dirty="0" smtClean="0">
                <a:solidFill>
                  <a:srgbClr val="FF0000"/>
                </a:solidFill>
              </a:rPr>
              <a:t>!</a:t>
            </a:r>
            <a:r>
              <a:rPr lang="en-US" sz="2400" b="1" dirty="0" smtClean="0">
                <a:solidFill>
                  <a:srgbClr val="000090"/>
                </a:solidFill>
              </a:rPr>
              <a:t> </a:t>
            </a:r>
          </a:p>
          <a:p>
            <a:pPr marL="228600" indent="-228600">
              <a:spcAft>
                <a:spcPts val="600"/>
              </a:spcAft>
              <a:buFont typeface="Wingdings" charset="2"/>
              <a:buChar char="ü"/>
            </a:pPr>
            <a:endParaRPr lang="en-US" dirty="0"/>
          </a:p>
        </p:txBody>
      </p:sp>
      <p:graphicFrame>
        <p:nvGraphicFramePr>
          <p:cNvPr id="9" name="Object 8"/>
          <p:cNvGraphicFramePr>
            <a:graphicFrameLocks noChangeAspect="1"/>
          </p:cNvGraphicFramePr>
          <p:nvPr/>
        </p:nvGraphicFramePr>
        <p:xfrm>
          <a:off x="2563813" y="1589088"/>
          <a:ext cx="3189287" cy="504407"/>
        </p:xfrm>
        <a:graphic>
          <a:graphicData uri="http://schemas.openxmlformats.org/presentationml/2006/ole">
            <mc:AlternateContent xmlns:mc="http://schemas.openxmlformats.org/markup-compatibility/2006">
              <mc:Choice xmlns:v="urn:schemas-microsoft-com:vml" Requires="v">
                <p:oleObj spid="_x0000_s182468" name="Equation" r:id="rId4" imgW="1803400" imgH="266700" progId="Equation.3">
                  <p:embed/>
                </p:oleObj>
              </mc:Choice>
              <mc:Fallback>
                <p:oleObj name="Equation" r:id="rId4" imgW="1803400" imgH="2667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3813" y="1589088"/>
                        <a:ext cx="3189287" cy="5044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3"/>
          <p:cNvGraphicFramePr>
            <a:graphicFrameLocks noChangeAspect="1"/>
          </p:cNvGraphicFramePr>
          <p:nvPr/>
        </p:nvGraphicFramePr>
        <p:xfrm>
          <a:off x="692150" y="2259013"/>
          <a:ext cx="7353300" cy="715962"/>
        </p:xfrm>
        <a:graphic>
          <a:graphicData uri="http://schemas.openxmlformats.org/presentationml/2006/ole">
            <mc:AlternateContent xmlns:mc="http://schemas.openxmlformats.org/markup-compatibility/2006">
              <mc:Choice xmlns:v="urn:schemas-microsoft-com:vml" Requires="v">
                <p:oleObj spid="_x0000_s182469" name="Equation" r:id="rId6" imgW="4178300" imgH="381000" progId="Equation.3">
                  <p:embed/>
                </p:oleObj>
              </mc:Choice>
              <mc:Fallback>
                <p:oleObj name="Equation" r:id="rId6" imgW="4178300" imgH="3810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150" y="2259013"/>
                        <a:ext cx="7353300" cy="715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2501175" y="2863691"/>
            <a:ext cx="3112225" cy="646331"/>
          </a:xfrm>
          <a:prstGeom prst="rect">
            <a:avLst/>
          </a:prstGeom>
          <a:noFill/>
        </p:spPr>
        <p:txBody>
          <a:bodyPr wrap="none" rtlCol="0">
            <a:spAutoFit/>
          </a:bodyPr>
          <a:lstStyle/>
          <a:p>
            <a:r>
              <a:rPr lang="en-US" b="1" dirty="0" smtClean="0">
                <a:solidFill>
                  <a:srgbClr val="FF0000"/>
                </a:solidFill>
              </a:rPr>
              <a:t>Smaller |</a:t>
            </a:r>
            <a:r>
              <a:rPr lang="en-US" b="1" dirty="0" err="1" smtClean="0">
                <a:solidFill>
                  <a:srgbClr val="FF0000"/>
                </a:solidFill>
              </a:rPr>
              <a:t>Pz</a:t>
            </a:r>
            <a:r>
              <a:rPr lang="en-US" b="1" dirty="0" smtClean="0">
                <a:solidFill>
                  <a:srgbClr val="FF0000"/>
                </a:solidFill>
              </a:rPr>
              <a:t>| </a:t>
            </a:r>
            <a:r>
              <a:rPr lang="en-US" dirty="0" err="1" smtClean="0">
                <a:sym typeface="Wingdings"/>
              </a:rPr>
              <a:t></a:t>
            </a:r>
            <a:r>
              <a:rPr lang="en-US" dirty="0" smtClean="0">
                <a:sym typeface="Wingdings"/>
              </a:rPr>
              <a:t> </a:t>
            </a:r>
            <a:r>
              <a:rPr lang="en-US" b="1" dirty="0" smtClean="0">
                <a:solidFill>
                  <a:srgbClr val="0000FF"/>
                </a:solidFill>
                <a:sym typeface="Wingdings"/>
              </a:rPr>
              <a:t>first solution</a:t>
            </a:r>
          </a:p>
          <a:p>
            <a:r>
              <a:rPr lang="en-US" b="1" dirty="0" smtClean="0">
                <a:solidFill>
                  <a:srgbClr val="FF0000"/>
                </a:solidFill>
                <a:sym typeface="Wingdings"/>
              </a:rPr>
              <a:t>Larger |</a:t>
            </a:r>
            <a:r>
              <a:rPr lang="en-US" b="1" dirty="0" err="1" smtClean="0">
                <a:solidFill>
                  <a:srgbClr val="FF0000"/>
                </a:solidFill>
                <a:sym typeface="Wingdings"/>
              </a:rPr>
              <a:t>Pz</a:t>
            </a:r>
            <a:r>
              <a:rPr lang="en-US" b="1" dirty="0" smtClean="0">
                <a:solidFill>
                  <a:srgbClr val="FF0000"/>
                </a:solidFill>
                <a:sym typeface="Wingdings"/>
              </a:rPr>
              <a:t>|   </a:t>
            </a:r>
            <a:r>
              <a:rPr lang="en-US" dirty="0" err="1" smtClean="0">
                <a:sym typeface="Wingdings"/>
              </a:rPr>
              <a:t></a:t>
            </a:r>
            <a:r>
              <a:rPr lang="en-US" dirty="0" smtClean="0">
                <a:sym typeface="Wingdings"/>
              </a:rPr>
              <a:t> </a:t>
            </a:r>
            <a:r>
              <a:rPr lang="en-US" b="1" dirty="0" smtClean="0">
                <a:solidFill>
                  <a:srgbClr val="0000FF"/>
                </a:solidFill>
                <a:sym typeface="Wingdings"/>
              </a:rPr>
              <a:t>other solution</a:t>
            </a:r>
            <a:endParaRPr lang="en-US" b="1" dirty="0">
              <a:solidFill>
                <a:srgbClr val="0000FF"/>
              </a:solidFill>
            </a:endParaRPr>
          </a:p>
        </p:txBody>
      </p:sp>
      <p:sp>
        <p:nvSpPr>
          <p:cNvPr id="11" name="TextBox 10"/>
          <p:cNvSpPr txBox="1"/>
          <p:nvPr/>
        </p:nvSpPr>
        <p:spPr>
          <a:xfrm>
            <a:off x="157162" y="3675122"/>
            <a:ext cx="8796338" cy="369332"/>
          </a:xfrm>
          <a:prstGeom prst="rect">
            <a:avLst/>
          </a:prstGeom>
          <a:noFill/>
        </p:spPr>
        <p:txBody>
          <a:bodyPr wrap="square" rtlCol="0">
            <a:spAutoFit/>
          </a:bodyPr>
          <a:lstStyle/>
          <a:p>
            <a:r>
              <a:rPr lang="en-US" dirty="0" smtClean="0">
                <a:solidFill>
                  <a:srgbClr val="000090"/>
                </a:solidFill>
              </a:rPr>
              <a:t>We select </a:t>
            </a:r>
            <a:r>
              <a:rPr lang="en-US" b="1" u="sng" dirty="0" smtClean="0">
                <a:solidFill>
                  <a:srgbClr val="FF0000"/>
                </a:solidFill>
              </a:rPr>
              <a:t>the first solution </a:t>
            </a:r>
            <a:r>
              <a:rPr lang="en-US" b="1" u="sng" dirty="0" err="1" smtClean="0">
                <a:solidFill>
                  <a:srgbClr val="FF0000"/>
                </a:solidFill>
                <a:sym typeface="Wingdings"/>
              </a:rPr>
              <a:t></a:t>
            </a:r>
            <a:endParaRPr lang="en-US" b="1" i="1" dirty="0">
              <a:solidFill>
                <a:srgbClr val="000090"/>
              </a:solidFill>
            </a:endParaRPr>
          </a:p>
        </p:txBody>
      </p:sp>
      <p:grpSp>
        <p:nvGrpSpPr>
          <p:cNvPr id="22" name="Group 21"/>
          <p:cNvGrpSpPr/>
          <p:nvPr/>
        </p:nvGrpSpPr>
        <p:grpSpPr>
          <a:xfrm>
            <a:off x="165100" y="4095254"/>
            <a:ext cx="3391515" cy="2146796"/>
            <a:chOff x="443884" y="952500"/>
            <a:chExt cx="4204315" cy="3060700"/>
          </a:xfrm>
        </p:grpSpPr>
        <p:grpSp>
          <p:nvGrpSpPr>
            <p:cNvPr id="23" name="Group 12"/>
            <p:cNvGrpSpPr/>
            <p:nvPr/>
          </p:nvGrpSpPr>
          <p:grpSpPr>
            <a:xfrm>
              <a:off x="457200" y="952500"/>
              <a:ext cx="4190999" cy="3031789"/>
              <a:chOff x="1751248" y="990600"/>
              <a:chExt cx="6586300" cy="4460563"/>
            </a:xfrm>
          </p:grpSpPr>
          <p:pic>
            <p:nvPicPr>
              <p:cNvPr id="25" name="Picture 24" descr="hWBosonPz_GoodRecoFraction.eps"/>
              <p:cNvPicPr>
                <a:picLocks noChangeAspect="1"/>
              </p:cNvPicPr>
              <p:nvPr/>
            </p:nvPicPr>
            <p:blipFill>
              <a:blip r:embed="rId8"/>
              <a:stretch>
                <a:fillRect/>
              </a:stretch>
            </p:blipFill>
            <p:spPr>
              <a:xfrm>
                <a:off x="1751248" y="990600"/>
                <a:ext cx="6586300" cy="4460563"/>
              </a:xfrm>
              <a:prstGeom prst="rect">
                <a:avLst/>
              </a:prstGeom>
            </p:spPr>
          </p:pic>
          <p:cxnSp>
            <p:nvCxnSpPr>
              <p:cNvPr id="26" name="Straight Connector 25"/>
              <p:cNvCxnSpPr/>
              <p:nvPr/>
            </p:nvCxnSpPr>
            <p:spPr>
              <a:xfrm rot="5400000">
                <a:off x="1512868" y="3204689"/>
                <a:ext cx="3774270" cy="1587"/>
              </a:xfrm>
              <a:prstGeom prst="line">
                <a:avLst/>
              </a:prstGeom>
              <a:ln w="3175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4815913" y="3195346"/>
                <a:ext cx="3755585" cy="1589"/>
              </a:xfrm>
              <a:prstGeom prst="line">
                <a:avLst/>
              </a:prstGeom>
              <a:ln w="31750">
                <a:solidFill>
                  <a:srgbClr val="FF0000"/>
                </a:solidFill>
                <a:prstDash val="dash"/>
              </a:ln>
            </p:spPr>
            <p:style>
              <a:lnRef idx="2">
                <a:schemeClr val="accent1"/>
              </a:lnRef>
              <a:fillRef idx="0">
                <a:schemeClr val="accent1"/>
              </a:fillRef>
              <a:effectRef idx="1">
                <a:schemeClr val="accent1"/>
              </a:effectRef>
              <a:fontRef idx="minor">
                <a:schemeClr val="tx1"/>
              </a:fontRef>
            </p:style>
          </p:cxnSp>
        </p:grpSp>
        <p:sp>
          <p:nvSpPr>
            <p:cNvPr id="24" name="Rectangle 23"/>
            <p:cNvSpPr/>
            <p:nvPr/>
          </p:nvSpPr>
          <p:spPr>
            <a:xfrm>
              <a:off x="443884" y="3898900"/>
              <a:ext cx="1041400" cy="114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TextBox 27"/>
          <p:cNvSpPr txBox="1"/>
          <p:nvPr/>
        </p:nvSpPr>
        <p:spPr>
          <a:xfrm>
            <a:off x="3327400" y="4365804"/>
            <a:ext cx="3047999" cy="1477328"/>
          </a:xfrm>
          <a:prstGeom prst="rect">
            <a:avLst/>
          </a:prstGeom>
          <a:noFill/>
        </p:spPr>
        <p:txBody>
          <a:bodyPr wrap="square" rtlCol="0">
            <a:spAutoFit/>
          </a:bodyPr>
          <a:lstStyle/>
          <a:p>
            <a:pPr algn="ctr"/>
            <a:r>
              <a:rPr lang="en-US" b="1" dirty="0" smtClean="0">
                <a:solidFill>
                  <a:srgbClr val="000090"/>
                </a:solidFill>
              </a:rPr>
              <a:t>We cut at </a:t>
            </a:r>
          </a:p>
          <a:p>
            <a:pPr algn="ctr"/>
            <a:r>
              <a:rPr lang="en-US" b="1" dirty="0" smtClean="0">
                <a:solidFill>
                  <a:srgbClr val="000090"/>
                </a:solidFill>
              </a:rPr>
              <a:t>|</a:t>
            </a:r>
            <a:r>
              <a:rPr lang="en-US" b="1" dirty="0" err="1" smtClean="0">
                <a:solidFill>
                  <a:srgbClr val="000090"/>
                </a:solidFill>
              </a:rPr>
              <a:t>Pz</a:t>
            </a:r>
            <a:r>
              <a:rPr lang="en-US" b="1" dirty="0" smtClean="0">
                <a:solidFill>
                  <a:srgbClr val="000090"/>
                </a:solidFill>
              </a:rPr>
              <a:t>| &lt; 50 </a:t>
            </a:r>
            <a:r>
              <a:rPr lang="en-US" b="1" dirty="0" err="1" smtClean="0">
                <a:solidFill>
                  <a:srgbClr val="000090"/>
                </a:solidFill>
              </a:rPr>
              <a:t>GeV</a:t>
            </a:r>
            <a:r>
              <a:rPr lang="en-US" b="1" dirty="0" smtClean="0">
                <a:solidFill>
                  <a:srgbClr val="000090"/>
                </a:solidFill>
              </a:rPr>
              <a:t> </a:t>
            </a:r>
            <a:r>
              <a:rPr lang="en-US" b="1" dirty="0" err="1" smtClean="0">
                <a:solidFill>
                  <a:srgbClr val="FF0000"/>
                </a:solidFill>
                <a:sym typeface="Wingdings"/>
              </a:rPr>
              <a:t></a:t>
            </a:r>
            <a:r>
              <a:rPr lang="en-US" b="1" dirty="0" smtClean="0">
                <a:solidFill>
                  <a:srgbClr val="FF0000"/>
                </a:solidFill>
                <a:sym typeface="Wingdings"/>
              </a:rPr>
              <a:t> |W-</a:t>
            </a:r>
            <a:r>
              <a:rPr lang="en-US" b="1" dirty="0" err="1" smtClean="0">
                <a:solidFill>
                  <a:srgbClr val="FF0000"/>
                </a:solidFill>
                <a:sym typeface="Wingdings"/>
              </a:rPr>
              <a:t>y</a:t>
            </a:r>
            <a:r>
              <a:rPr lang="en-US" b="1" dirty="0" smtClean="0">
                <a:solidFill>
                  <a:srgbClr val="FF0000"/>
                </a:solidFill>
                <a:sym typeface="Wingdings"/>
              </a:rPr>
              <a:t>| &lt; 0.6 </a:t>
            </a:r>
            <a:r>
              <a:rPr lang="en-US" b="1" dirty="0" smtClean="0">
                <a:solidFill>
                  <a:srgbClr val="000090"/>
                </a:solidFill>
              </a:rPr>
              <a:t>to minimize </a:t>
            </a:r>
            <a:r>
              <a:rPr lang="en-US" b="1" dirty="0" err="1" smtClean="0">
                <a:solidFill>
                  <a:srgbClr val="000090"/>
                </a:solidFill>
              </a:rPr>
              <a:t>misreconstructions</a:t>
            </a:r>
            <a:r>
              <a:rPr lang="en-US" b="1" dirty="0" smtClean="0">
                <a:solidFill>
                  <a:srgbClr val="000090"/>
                </a:solidFill>
              </a:rPr>
              <a:t> </a:t>
            </a:r>
          </a:p>
          <a:p>
            <a:endParaRPr lang="en-US" dirty="0"/>
          </a:p>
        </p:txBody>
      </p:sp>
      <p:sp>
        <p:nvSpPr>
          <p:cNvPr id="31" name="TextBox 30"/>
          <p:cNvSpPr txBox="1"/>
          <p:nvPr/>
        </p:nvSpPr>
        <p:spPr>
          <a:xfrm>
            <a:off x="3162300" y="3598922"/>
            <a:ext cx="4864100" cy="646331"/>
          </a:xfrm>
          <a:prstGeom prst="rect">
            <a:avLst/>
          </a:prstGeom>
          <a:noFill/>
        </p:spPr>
        <p:txBody>
          <a:bodyPr wrap="square" rtlCol="0">
            <a:spAutoFit/>
          </a:bodyPr>
          <a:lstStyle/>
          <a:p>
            <a:r>
              <a:rPr lang="en-US" dirty="0" smtClean="0">
                <a:solidFill>
                  <a:srgbClr val="000090"/>
                </a:solidFill>
                <a:sym typeface="Wingdings"/>
              </a:rPr>
              <a:t>better </a:t>
            </a:r>
            <a:r>
              <a:rPr lang="en-US" b="1" i="1" dirty="0" smtClean="0">
                <a:solidFill>
                  <a:srgbClr val="000090"/>
                </a:solidFill>
              </a:rPr>
              <a:t>Fraction of </a:t>
            </a:r>
            <a:r>
              <a:rPr lang="en-US" b="1" i="1" u="sng" dirty="0" smtClean="0">
                <a:solidFill>
                  <a:srgbClr val="000090"/>
                </a:solidFill>
              </a:rPr>
              <a:t>correctly reconstructed </a:t>
            </a:r>
            <a:r>
              <a:rPr lang="en-US" b="1" i="1" dirty="0" smtClean="0">
                <a:solidFill>
                  <a:srgbClr val="000090"/>
                </a:solidFill>
              </a:rPr>
              <a:t>events </a:t>
            </a:r>
            <a:r>
              <a:rPr lang="en-US" dirty="0" smtClean="0"/>
              <a:t>(</a:t>
            </a:r>
            <a:r>
              <a:rPr lang="en-US" dirty="0" err="1" smtClean="0"/>
              <a:t>Pz</a:t>
            </a:r>
            <a:r>
              <a:rPr lang="en-US" dirty="0" smtClean="0"/>
              <a:t> is reconstructed within +/- 30 </a:t>
            </a:r>
            <a:r>
              <a:rPr lang="en-US" dirty="0" err="1" smtClean="0"/>
              <a:t>GeV</a:t>
            </a:r>
            <a:r>
              <a:rPr lang="en-US" dirty="0" smtClean="0"/>
              <a:t>) </a:t>
            </a:r>
            <a:endParaRPr lang="en-US" dirty="0"/>
          </a:p>
        </p:txBody>
      </p:sp>
      <p:sp>
        <p:nvSpPr>
          <p:cNvPr id="32" name="TextBox 31"/>
          <p:cNvSpPr txBox="1"/>
          <p:nvPr/>
        </p:nvSpPr>
        <p:spPr>
          <a:xfrm>
            <a:off x="137742" y="6160632"/>
            <a:ext cx="7647358" cy="369332"/>
          </a:xfrm>
          <a:prstGeom prst="rect">
            <a:avLst/>
          </a:prstGeom>
          <a:noFill/>
        </p:spPr>
        <p:txBody>
          <a:bodyPr wrap="square" rtlCol="0">
            <a:spAutoFit/>
          </a:bodyPr>
          <a:lstStyle/>
          <a:p>
            <a:r>
              <a:rPr lang="en-US" b="1" dirty="0" smtClean="0">
                <a:solidFill>
                  <a:srgbClr val="FF0000"/>
                </a:solidFill>
              </a:rPr>
              <a:t>NOTE:</a:t>
            </a:r>
            <a:r>
              <a:rPr lang="en-US" dirty="0" smtClean="0"/>
              <a:t> We </a:t>
            </a:r>
            <a:r>
              <a:rPr lang="en-US" b="1" u="sng" dirty="0" smtClean="0"/>
              <a:t>only</a:t>
            </a:r>
            <a:r>
              <a:rPr lang="en-US" u="sng" dirty="0" smtClean="0"/>
              <a:t> </a:t>
            </a:r>
            <a:r>
              <a:rPr lang="en-US" dirty="0" smtClean="0"/>
              <a:t>use the </a:t>
            </a:r>
            <a:r>
              <a:rPr lang="en-US" dirty="0" smtClean="0">
                <a:solidFill>
                  <a:srgbClr val="FF0000"/>
                </a:solidFill>
              </a:rPr>
              <a:t>first solution. </a:t>
            </a:r>
            <a:r>
              <a:rPr lang="en-US" dirty="0" smtClean="0"/>
              <a:t>This can be improved at a later stage.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909" y="2730500"/>
            <a:ext cx="3624777" cy="3784600"/>
          </a:xfrm>
          <a:prstGeom prst="rect">
            <a:avLst/>
          </a:prstGeom>
        </p:spPr>
      </p:pic>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15</a:t>
            </a:fld>
            <a:endParaRPr lang="en-US"/>
          </a:p>
        </p:txBody>
      </p:sp>
      <p:sp>
        <p:nvSpPr>
          <p:cNvPr id="7" name="Title 1"/>
          <p:cNvSpPr txBox="1">
            <a:spLocks/>
          </p:cNvSpPr>
          <p:nvPr/>
        </p:nvSpPr>
        <p:spPr>
          <a:xfrm>
            <a:off x="697884" y="240280"/>
            <a:ext cx="7760316" cy="514887"/>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lvl="0" algn="ctr">
              <a:spcBef>
                <a:spcPct val="0"/>
              </a:spcBef>
              <a:defRPr/>
            </a:pP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lang="en-US" sz="3200" dirty="0" smtClean="0">
                <a:solidFill>
                  <a:srgbClr val="0000FF"/>
                </a:solidFill>
              </a:rPr>
              <a:t>A</a:t>
            </a:r>
            <a:r>
              <a:rPr lang="en-US" sz="3200" baseline="-25000" dirty="0" smtClean="0">
                <a:solidFill>
                  <a:srgbClr val="0000FF"/>
                </a:solidFill>
              </a:rPr>
              <a:t>N</a:t>
            </a: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endParaRPr kumimoji="0" lang="en-US" sz="3200" b="0" i="0" u="none" strike="noStrike" kern="1200" cap="none" spc="0" normalizeH="0" baseline="0" noProof="0" dirty="0" smtClean="0">
              <a:ln>
                <a:noFill/>
              </a:ln>
              <a:solidFill>
                <a:srgbClr val="0000FF"/>
              </a:solidFill>
              <a:effectLst/>
              <a:uLnTx/>
              <a:uFillTx/>
              <a:latin typeface="+mj-lt"/>
              <a:ea typeface="+mj-ea"/>
              <a:cs typeface="+mj-cs"/>
            </a:endParaRPr>
          </a:p>
        </p:txBody>
      </p:sp>
      <p:sp>
        <p:nvSpPr>
          <p:cNvPr id="8" name="TextBox 7"/>
          <p:cNvSpPr txBox="1"/>
          <p:nvPr/>
        </p:nvSpPr>
        <p:spPr>
          <a:xfrm>
            <a:off x="214309" y="716399"/>
            <a:ext cx="8104192" cy="1169551"/>
          </a:xfrm>
          <a:prstGeom prst="rect">
            <a:avLst/>
          </a:prstGeom>
          <a:noFill/>
        </p:spPr>
        <p:txBody>
          <a:bodyPr wrap="square" rtlCol="0">
            <a:spAutoFit/>
          </a:bodyPr>
          <a:lstStyle/>
          <a:p>
            <a:pPr marL="228600" indent="-228600">
              <a:spcAft>
                <a:spcPts val="600"/>
              </a:spcAft>
              <a:buFont typeface="Wingdings" charset="2"/>
              <a:buChar char="ü"/>
            </a:pPr>
            <a:r>
              <a:rPr lang="en-US" sz="2000" dirty="0" smtClean="0"/>
              <a:t>We fit </a:t>
            </a:r>
            <a:r>
              <a:rPr lang="en-US" sz="2000" dirty="0" err="1" smtClean="0">
                <a:solidFill>
                  <a:srgbClr val="FF0000"/>
                </a:solidFill>
              </a:rPr>
              <a:t>sin(</a:t>
            </a:r>
            <a:r>
              <a:rPr lang="en-US" sz="2000" dirty="0" err="1" smtClean="0">
                <a:solidFill>
                  <a:srgbClr val="FF0000"/>
                </a:solidFill>
                <a:latin typeface="Lucida Grande"/>
                <a:ea typeface="Lucida Grande"/>
                <a:cs typeface="Lucida Grande"/>
              </a:rPr>
              <a:t>ϕ</a:t>
            </a:r>
            <a:r>
              <a:rPr lang="en-US" sz="2000" dirty="0" smtClean="0">
                <a:solidFill>
                  <a:srgbClr val="FF0000"/>
                </a:solidFill>
              </a:rPr>
              <a:t>) </a:t>
            </a:r>
            <a:r>
              <a:rPr lang="en-US" sz="2000" dirty="0" smtClean="0"/>
              <a:t>modulation </a:t>
            </a:r>
            <a:r>
              <a:rPr lang="en-US" sz="2000" dirty="0" smtClean="0">
                <a:solidFill>
                  <a:srgbClr val="000000"/>
                </a:solidFill>
              </a:rPr>
              <a:t>with</a:t>
            </a:r>
            <a:r>
              <a:rPr lang="en-US" sz="2000" dirty="0" smtClean="0">
                <a:solidFill>
                  <a:srgbClr val="FF0000"/>
                </a:solidFill>
              </a:rPr>
              <a:t> phase = π/2 </a:t>
            </a:r>
            <a:endParaRPr lang="en-US" sz="2000" dirty="0" smtClean="0"/>
          </a:p>
          <a:p>
            <a:pPr marL="228600" indent="-228600">
              <a:spcAft>
                <a:spcPts val="600"/>
              </a:spcAft>
              <a:buFont typeface="Wingdings" charset="2"/>
              <a:buChar char="ü"/>
            </a:pPr>
            <a:r>
              <a:rPr lang="en-US" sz="2000" b="1" dirty="0" smtClean="0"/>
              <a:t>Average RHIC polarization </a:t>
            </a:r>
            <a:r>
              <a:rPr lang="en-US" sz="2000" dirty="0" smtClean="0"/>
              <a:t>for 2011 transverse p-p data </a:t>
            </a:r>
            <a:r>
              <a:rPr lang="en-US" sz="2000" dirty="0" smtClean="0">
                <a:sym typeface="Wingdings"/>
              </a:rPr>
              <a:t> </a:t>
            </a:r>
            <a:r>
              <a:rPr lang="en-US" sz="2000" b="1" dirty="0" smtClean="0">
                <a:solidFill>
                  <a:srgbClr val="FF0000"/>
                </a:solidFill>
                <a:sym typeface="Wingdings"/>
              </a:rPr>
              <a:t>P = 53%</a:t>
            </a:r>
          </a:p>
          <a:p>
            <a:pPr marL="228600" indent="-228600">
              <a:spcAft>
                <a:spcPts val="600"/>
              </a:spcAft>
              <a:buFont typeface="Wingdings" charset="2"/>
              <a:buChar char="ü"/>
            </a:pPr>
            <a:r>
              <a:rPr lang="en-US" sz="2000" b="1" dirty="0" smtClean="0">
                <a:sym typeface="Wingdings"/>
              </a:rPr>
              <a:t>Systematics estimated via a Monte Carlo challenge</a:t>
            </a:r>
            <a:endParaRPr lang="en-US" sz="2000" b="1" dirty="0"/>
          </a:p>
        </p:txBody>
      </p:sp>
      <p:sp>
        <p:nvSpPr>
          <p:cNvPr id="15" name="TextBox 14"/>
          <p:cNvSpPr txBox="1"/>
          <p:nvPr/>
        </p:nvSpPr>
        <p:spPr>
          <a:xfrm>
            <a:off x="315909" y="1956137"/>
            <a:ext cx="4321182" cy="923330"/>
          </a:xfrm>
          <a:prstGeom prst="rect">
            <a:avLst/>
          </a:prstGeom>
          <a:noFill/>
        </p:spPr>
        <p:txBody>
          <a:bodyPr wrap="square" rtlCol="0">
            <a:spAutoFit/>
          </a:bodyPr>
          <a:lstStyle/>
          <a:p>
            <a:r>
              <a:rPr lang="en-US" b="1" dirty="0" smtClean="0">
                <a:solidFill>
                  <a:srgbClr val="0000FF"/>
                </a:solidFill>
              </a:rPr>
              <a:t>We use the “left-right” formula to cancel dependencies on geometry and luminosity </a:t>
            </a:r>
            <a:r>
              <a:rPr lang="en-US" b="1" dirty="0" smtClean="0"/>
              <a:t>(in backup slides)</a:t>
            </a:r>
            <a:endParaRPr lang="en-US" b="1" dirty="0"/>
          </a:p>
        </p:txBody>
      </p:sp>
      <p:graphicFrame>
        <p:nvGraphicFramePr>
          <p:cNvPr id="117763" name="Object 3"/>
          <p:cNvGraphicFramePr>
            <a:graphicFrameLocks noChangeAspect="1"/>
          </p:cNvGraphicFramePr>
          <p:nvPr>
            <p:extLst>
              <p:ext uri="{D42A27DB-BD31-4B8C-83A1-F6EECF244321}">
                <p14:modId xmlns:p14="http://schemas.microsoft.com/office/powerpoint/2010/main" val="3527064807"/>
              </p:ext>
            </p:extLst>
          </p:nvPr>
        </p:nvGraphicFramePr>
        <p:xfrm>
          <a:off x="4889500" y="1962150"/>
          <a:ext cx="2616200" cy="820079"/>
        </p:xfrm>
        <a:graphic>
          <a:graphicData uri="http://schemas.openxmlformats.org/presentationml/2006/ole">
            <mc:AlternateContent xmlns:mc="http://schemas.openxmlformats.org/markup-compatibility/2006">
              <mc:Choice xmlns:v="urn:schemas-microsoft-com:vml" Requires="v">
                <p:oleObj spid="_x0000_s117865" name="Equation" r:id="rId4" imgW="1866900" imgH="546100" progId="Equation.3">
                  <p:embed/>
                </p:oleObj>
              </mc:Choice>
              <mc:Fallback>
                <p:oleObj name="Equation" r:id="rId4" imgW="1866900" imgH="5461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500" y="1962150"/>
                        <a:ext cx="2616200" cy="8200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6722" y="2730501"/>
            <a:ext cx="3624777" cy="3784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d_Z0_AsymAmpSqrtVsRap.eps"/>
          <p:cNvPicPr>
            <a:picLocks noChangeAspect="1"/>
          </p:cNvPicPr>
          <p:nvPr/>
        </p:nvPicPr>
        <p:blipFill>
          <a:blip r:embed="rId3"/>
          <a:stretch>
            <a:fillRect/>
          </a:stretch>
        </p:blipFill>
        <p:spPr>
          <a:xfrm>
            <a:off x="1" y="2531249"/>
            <a:ext cx="4419599" cy="4240322"/>
          </a:xfrm>
          <a:prstGeom prst="rect">
            <a:avLst/>
          </a:prstGeom>
        </p:spPr>
      </p:pic>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16</a:t>
            </a:fld>
            <a:endParaRPr lang="en-US"/>
          </a:p>
        </p:txBody>
      </p:sp>
      <p:sp>
        <p:nvSpPr>
          <p:cNvPr id="7" name="Title 1"/>
          <p:cNvSpPr txBox="1">
            <a:spLocks/>
          </p:cNvSpPr>
          <p:nvPr/>
        </p:nvSpPr>
        <p:spPr>
          <a:xfrm>
            <a:off x="697884" y="240280"/>
            <a:ext cx="7760316" cy="514887"/>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lvl="0" algn="ctr">
              <a:spcBef>
                <a:spcPct val="0"/>
              </a:spcBef>
              <a:defRPr/>
            </a:pP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Z</a:t>
            </a:r>
            <a:r>
              <a:rPr kumimoji="0" lang="en-US" sz="3200" b="0" i="0" u="none" strike="noStrike" kern="1200" cap="none" spc="0" normalizeH="0" baseline="30000" noProof="0" dirty="0" smtClean="0">
                <a:ln>
                  <a:noFill/>
                </a:ln>
                <a:solidFill>
                  <a:srgbClr val="0000FF"/>
                </a:solidFill>
                <a:effectLst/>
                <a:uLnTx/>
                <a:uFillTx/>
                <a:latin typeface="+mj-lt"/>
                <a:ea typeface="+mj-ea"/>
                <a:cs typeface="+mj-cs"/>
              </a:rPr>
              <a:t>0</a:t>
            </a: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t>
            </a:r>
            <a:r>
              <a:rPr lang="en-US" sz="3200" dirty="0" smtClean="0">
                <a:solidFill>
                  <a:srgbClr val="0000FF"/>
                </a:solidFill>
              </a:rPr>
              <a:t>Asymmetry</a:t>
            </a: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endParaRPr kumimoji="0" lang="en-US" sz="3200" b="0" i="0" u="none" strike="noStrike" kern="1200" cap="none" spc="0" normalizeH="0" baseline="0" noProof="0" dirty="0">
              <a:ln>
                <a:noFill/>
              </a:ln>
              <a:solidFill>
                <a:srgbClr val="0000FF"/>
              </a:solidFill>
              <a:effectLst/>
              <a:uLnTx/>
              <a:uFillTx/>
              <a:latin typeface="+mj-lt"/>
              <a:ea typeface="+mj-ea"/>
              <a:cs typeface="+mj-cs"/>
            </a:endParaRPr>
          </a:p>
        </p:txBody>
      </p:sp>
      <p:sp>
        <p:nvSpPr>
          <p:cNvPr id="8" name="TextBox 7"/>
          <p:cNvSpPr txBox="1"/>
          <p:nvPr/>
        </p:nvSpPr>
        <p:spPr>
          <a:xfrm>
            <a:off x="1" y="696918"/>
            <a:ext cx="3606800" cy="2031325"/>
          </a:xfrm>
          <a:prstGeom prst="rect">
            <a:avLst/>
          </a:prstGeom>
          <a:noFill/>
        </p:spPr>
        <p:txBody>
          <a:bodyPr wrap="square" rtlCol="0">
            <a:spAutoFit/>
          </a:bodyPr>
          <a:lstStyle/>
          <a:p>
            <a:pPr marL="171450" indent="-171450">
              <a:buFont typeface="Arial"/>
              <a:buChar char="•"/>
            </a:pPr>
            <a:r>
              <a:rPr lang="en-US" dirty="0" smtClean="0"/>
              <a:t>Clean experimental momentum reconstruction</a:t>
            </a:r>
          </a:p>
          <a:p>
            <a:pPr marL="171450" indent="-171450">
              <a:buFont typeface="Arial"/>
              <a:buChar char="•"/>
            </a:pPr>
            <a:r>
              <a:rPr lang="en-US" dirty="0" smtClean="0"/>
              <a:t>Negligible background</a:t>
            </a:r>
          </a:p>
          <a:p>
            <a:pPr marL="171450" indent="-171450">
              <a:buFont typeface="Arial"/>
              <a:buChar char="•"/>
            </a:pPr>
            <a:r>
              <a:rPr lang="en-US" dirty="0" smtClean="0"/>
              <a:t>electrons rapidity peaks within tracker accept. (|</a:t>
            </a:r>
            <a:r>
              <a:rPr lang="en-US" dirty="0" err="1" smtClean="0">
                <a:latin typeface="Symbol" charset="2"/>
                <a:cs typeface="Symbol" charset="2"/>
              </a:rPr>
              <a:t>h</a:t>
            </a:r>
            <a:r>
              <a:rPr lang="en-US" dirty="0">
                <a:cs typeface="Symbol" charset="2"/>
              </a:rPr>
              <a:t>|&lt; 1</a:t>
            </a:r>
            <a:r>
              <a:rPr lang="en-US" dirty="0" smtClean="0">
                <a:cs typeface="Symbol" charset="2"/>
              </a:rPr>
              <a:t>)</a:t>
            </a:r>
            <a:endParaRPr lang="en-US" dirty="0" smtClean="0"/>
          </a:p>
          <a:p>
            <a:pPr marL="171450" indent="-171450">
              <a:buFont typeface="Arial"/>
              <a:buChar char="•"/>
            </a:pPr>
            <a:r>
              <a:rPr lang="en-US" dirty="0" smtClean="0"/>
              <a:t>Statistics limited</a:t>
            </a:r>
          </a:p>
          <a:p>
            <a:endParaRPr lang="en-US" dirty="0"/>
          </a:p>
        </p:txBody>
      </p:sp>
      <p:graphicFrame>
        <p:nvGraphicFramePr>
          <p:cNvPr id="10" name="Object 2"/>
          <p:cNvGraphicFramePr>
            <a:graphicFrameLocks noChangeAspect="1"/>
          </p:cNvGraphicFramePr>
          <p:nvPr/>
        </p:nvGraphicFramePr>
        <p:xfrm>
          <a:off x="6629400" y="291617"/>
          <a:ext cx="2057400" cy="412750"/>
        </p:xfrm>
        <a:graphic>
          <a:graphicData uri="http://schemas.openxmlformats.org/presentationml/2006/ole">
            <mc:AlternateContent xmlns:mc="http://schemas.openxmlformats.org/markup-compatibility/2006">
              <mc:Choice xmlns:v="urn:schemas-microsoft-com:vml" Requires="v">
                <p:oleObj spid="_x0000_s121960" name="Equation" r:id="rId4" imgW="1016000" imgH="203200" progId="Equation.3">
                  <p:embed/>
                </p:oleObj>
              </mc:Choice>
              <mc:Fallback>
                <p:oleObj name="Equation" r:id="rId4" imgW="1016000" imgH="203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291617"/>
                        <a:ext cx="2057400"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4080933" y="790476"/>
            <a:ext cx="5096933" cy="2031325"/>
          </a:xfrm>
          <a:prstGeom prst="rect">
            <a:avLst/>
          </a:prstGeom>
          <a:noFill/>
        </p:spPr>
        <p:txBody>
          <a:bodyPr wrap="square" rtlCol="0">
            <a:spAutoFit/>
          </a:bodyPr>
          <a:lstStyle/>
          <a:p>
            <a:r>
              <a:rPr lang="en-US" b="1" dirty="0" smtClean="0">
                <a:solidFill>
                  <a:srgbClr val="0000FF"/>
                </a:solidFill>
              </a:rPr>
              <a:t>Z</a:t>
            </a:r>
            <a:r>
              <a:rPr lang="en-US" b="1" baseline="30000" dirty="0" smtClean="0">
                <a:solidFill>
                  <a:srgbClr val="0000FF"/>
                </a:solidFill>
              </a:rPr>
              <a:t>0</a:t>
            </a:r>
            <a:r>
              <a:rPr lang="en-US" b="1" dirty="0" smtClean="0">
                <a:solidFill>
                  <a:srgbClr val="0000FF"/>
                </a:solidFill>
              </a:rPr>
              <a:t> boson selection criteria </a:t>
            </a:r>
          </a:p>
          <a:p>
            <a:pPr marL="169863" indent="-169863">
              <a:buFont typeface="Arial"/>
              <a:buChar char="•"/>
            </a:pPr>
            <a:r>
              <a:rPr lang="en-US" dirty="0" smtClean="0"/>
              <a:t>Two tracks each pointing to a cluster (no isolation requirements)</a:t>
            </a:r>
          </a:p>
          <a:p>
            <a:pPr marL="169863" indent="-169863">
              <a:buFont typeface="Arial"/>
              <a:buChar char="•"/>
            </a:pPr>
            <a:r>
              <a:rPr lang="en-US" dirty="0" smtClean="0"/>
              <a:t>E</a:t>
            </a:r>
            <a:r>
              <a:rPr lang="en-US" baseline="-25000" dirty="0" smtClean="0"/>
              <a:t>T </a:t>
            </a:r>
            <a:r>
              <a:rPr lang="en-US" dirty="0" smtClean="0"/>
              <a:t>&gt; 25 </a:t>
            </a:r>
            <a:r>
              <a:rPr lang="en-US" dirty="0" err="1" smtClean="0"/>
              <a:t>GeV</a:t>
            </a:r>
            <a:r>
              <a:rPr lang="en-US" dirty="0" smtClean="0"/>
              <a:t> for both candidates</a:t>
            </a:r>
          </a:p>
          <a:p>
            <a:pPr marL="169863" indent="-169863">
              <a:buFont typeface="Arial"/>
              <a:buChar char="•"/>
            </a:pPr>
            <a:r>
              <a:rPr lang="en-US" dirty="0" smtClean="0"/>
              <a:t>The two candidate tracks have opposite charge</a:t>
            </a:r>
          </a:p>
          <a:p>
            <a:pPr marL="177800" indent="-177800">
              <a:buFont typeface="Arial"/>
              <a:buChar char="•"/>
            </a:pPr>
            <a:r>
              <a:rPr lang="en-US" dirty="0" smtClean="0"/>
              <a:t>|</a:t>
            </a:r>
            <a:r>
              <a:rPr lang="en-US" dirty="0" err="1" smtClean="0"/>
              <a:t>Zvertex</a:t>
            </a:r>
            <a:r>
              <a:rPr lang="en-US" dirty="0" smtClean="0"/>
              <a:t>|&lt; 100 cm</a:t>
            </a:r>
          </a:p>
          <a:p>
            <a:pPr marL="177800" indent="-177800">
              <a:buFont typeface="Arial"/>
              <a:buChar char="•"/>
            </a:pPr>
            <a:r>
              <a:rPr lang="en-US" dirty="0" smtClean="0"/>
              <a:t>Invariant Mass within ± 20% from the nominal M</a:t>
            </a:r>
            <a:r>
              <a:rPr lang="en-US" baseline="-25000" dirty="0" smtClean="0"/>
              <a:t>Z</a:t>
            </a:r>
          </a:p>
        </p:txBody>
      </p:sp>
      <p:sp>
        <p:nvSpPr>
          <p:cNvPr id="11" name="TextBox 10"/>
          <p:cNvSpPr txBox="1"/>
          <p:nvPr/>
        </p:nvSpPr>
        <p:spPr>
          <a:xfrm>
            <a:off x="4241800" y="2847201"/>
            <a:ext cx="4800600" cy="369332"/>
          </a:xfrm>
          <a:prstGeom prst="rect">
            <a:avLst/>
          </a:prstGeom>
          <a:noFill/>
        </p:spPr>
        <p:txBody>
          <a:bodyPr wrap="square" rtlCol="0">
            <a:spAutoFit/>
          </a:bodyPr>
          <a:lstStyle/>
          <a:p>
            <a:pPr algn="ctr"/>
            <a:r>
              <a:rPr lang="en-US" dirty="0" smtClean="0">
                <a:solidFill>
                  <a:srgbClr val="000090"/>
                </a:solidFill>
              </a:rPr>
              <a:t>2011 pp-</a:t>
            </a:r>
            <a:r>
              <a:rPr lang="en-US" dirty="0" err="1" smtClean="0">
                <a:solidFill>
                  <a:srgbClr val="000090"/>
                </a:solidFill>
              </a:rPr>
              <a:t>tran</a:t>
            </a:r>
            <a:r>
              <a:rPr lang="en-US" dirty="0" smtClean="0">
                <a:solidFill>
                  <a:srgbClr val="000090"/>
                </a:solidFill>
              </a:rPr>
              <a:t>. ~25 pb</a:t>
            </a:r>
            <a:r>
              <a:rPr lang="en-US" baseline="30000" dirty="0" smtClean="0">
                <a:solidFill>
                  <a:srgbClr val="000090"/>
                </a:solidFill>
              </a:rPr>
              <a:t>-1</a:t>
            </a:r>
            <a:r>
              <a:rPr lang="en-US" dirty="0" smtClean="0">
                <a:solidFill>
                  <a:srgbClr val="000090"/>
                </a:solidFill>
              </a:rPr>
              <a:t>: </a:t>
            </a:r>
            <a:r>
              <a:rPr lang="en-US" b="1" dirty="0" smtClean="0">
                <a:solidFill>
                  <a:srgbClr val="FF0000"/>
                </a:solidFill>
              </a:rPr>
              <a:t>50 events </a:t>
            </a:r>
            <a:r>
              <a:rPr lang="en-US" dirty="0" smtClean="0"/>
              <a:t>pass selection</a:t>
            </a:r>
            <a:endParaRPr lang="en-US" dirty="0"/>
          </a:p>
        </p:txBody>
      </p:sp>
      <p:pic>
        <p:nvPicPr>
          <p:cNvPr id="16" name="Picture 15" descr="Z0_plot_2.png"/>
          <p:cNvPicPr>
            <a:picLocks noChangeAspect="1"/>
          </p:cNvPicPr>
          <p:nvPr/>
        </p:nvPicPr>
        <p:blipFill>
          <a:blip r:embed="rId6"/>
          <a:srcRect l="9625" t="50032" r="22391"/>
          <a:stretch>
            <a:fillRect/>
          </a:stretch>
        </p:blipFill>
        <p:spPr>
          <a:xfrm>
            <a:off x="5740400" y="4911170"/>
            <a:ext cx="2414438" cy="1721405"/>
          </a:xfrm>
          <a:prstGeom prst="rect">
            <a:avLst/>
          </a:prstGeom>
        </p:spPr>
      </p:pic>
      <p:pic>
        <p:nvPicPr>
          <p:cNvPr id="14" name="Picture 13" descr="plot_DataMc_Z0Rapidity.eps"/>
          <p:cNvPicPr>
            <a:picLocks noChangeAspect="1"/>
          </p:cNvPicPr>
          <p:nvPr/>
        </p:nvPicPr>
        <p:blipFill>
          <a:blip r:embed="rId7"/>
          <a:stretch>
            <a:fillRect/>
          </a:stretch>
        </p:blipFill>
        <p:spPr>
          <a:xfrm>
            <a:off x="7073900" y="3232602"/>
            <a:ext cx="1979131" cy="1860453"/>
          </a:xfrm>
          <a:prstGeom prst="rect">
            <a:avLst/>
          </a:prstGeom>
        </p:spPr>
      </p:pic>
      <p:pic>
        <p:nvPicPr>
          <p:cNvPr id="15" name="Picture 14" descr="plot_DataMc_Z0Pt.eps"/>
          <p:cNvPicPr>
            <a:picLocks noChangeAspect="1"/>
          </p:cNvPicPr>
          <p:nvPr/>
        </p:nvPicPr>
        <p:blipFill>
          <a:blip r:embed="rId8"/>
          <a:stretch>
            <a:fillRect/>
          </a:stretch>
        </p:blipFill>
        <p:spPr>
          <a:xfrm>
            <a:off x="4996911" y="3239531"/>
            <a:ext cx="1861089" cy="1749489"/>
          </a:xfrm>
          <a:prstGeom prst="rect">
            <a:avLst/>
          </a:prstGeom>
        </p:spPr>
      </p:pic>
      <p:sp>
        <p:nvSpPr>
          <p:cNvPr id="17" name="TextBox 16"/>
          <p:cNvSpPr txBox="1"/>
          <p:nvPr/>
        </p:nvSpPr>
        <p:spPr>
          <a:xfrm>
            <a:off x="546100" y="2503269"/>
            <a:ext cx="3353416" cy="369332"/>
          </a:xfrm>
          <a:prstGeom prst="rect">
            <a:avLst/>
          </a:prstGeom>
          <a:noFill/>
        </p:spPr>
        <p:txBody>
          <a:bodyPr wrap="square" rtlCol="0">
            <a:spAutoFit/>
          </a:bodyPr>
          <a:lstStyle/>
          <a:p>
            <a:pPr algn="ctr"/>
            <a:r>
              <a:rPr lang="en-US" b="1" dirty="0" smtClean="0">
                <a:solidFill>
                  <a:srgbClr val="FF0000"/>
                </a:solidFill>
              </a:rPr>
              <a:t>A</a:t>
            </a:r>
            <a:r>
              <a:rPr lang="en-US" b="1" baseline="-25000" dirty="0" smtClean="0">
                <a:solidFill>
                  <a:srgbClr val="FF0000"/>
                </a:solidFill>
              </a:rPr>
              <a:t>N</a:t>
            </a:r>
            <a:r>
              <a:rPr lang="en-US" b="1" dirty="0" smtClean="0">
                <a:solidFill>
                  <a:srgbClr val="FF0000"/>
                </a:solidFill>
              </a:rPr>
              <a:t> measured in a single </a:t>
            </a:r>
            <a:r>
              <a:rPr lang="en-US" b="1" dirty="0" err="1" smtClean="0">
                <a:solidFill>
                  <a:srgbClr val="FF0000"/>
                </a:solidFill>
              </a:rPr>
              <a:t>y</a:t>
            </a:r>
            <a:r>
              <a:rPr lang="en-US" b="1" dirty="0" smtClean="0">
                <a:solidFill>
                  <a:srgbClr val="FF0000"/>
                </a:solidFill>
              </a:rPr>
              <a:t>, P</a:t>
            </a:r>
            <a:r>
              <a:rPr lang="en-US" b="1" baseline="-25000" dirty="0" smtClean="0">
                <a:solidFill>
                  <a:srgbClr val="FF0000"/>
                </a:solidFill>
              </a:rPr>
              <a:t>T</a:t>
            </a:r>
            <a:r>
              <a:rPr lang="en-US" b="1" dirty="0" smtClean="0">
                <a:solidFill>
                  <a:srgbClr val="FF0000"/>
                </a:solidFill>
              </a:rPr>
              <a:t> bin</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17</a:t>
            </a:fld>
            <a:endParaRPr lang="en-US"/>
          </a:p>
        </p:txBody>
      </p:sp>
      <p:sp>
        <p:nvSpPr>
          <p:cNvPr id="10" name="TextBox 9"/>
          <p:cNvSpPr txBox="1"/>
          <p:nvPr/>
        </p:nvSpPr>
        <p:spPr>
          <a:xfrm>
            <a:off x="158750" y="3955888"/>
            <a:ext cx="8299450" cy="461665"/>
          </a:xfrm>
          <a:prstGeom prst="rect">
            <a:avLst/>
          </a:prstGeom>
          <a:noFill/>
        </p:spPr>
        <p:txBody>
          <a:bodyPr wrap="square" rtlCol="0">
            <a:spAutoFit/>
          </a:bodyPr>
          <a:lstStyle/>
          <a:p>
            <a:pPr algn="ctr"/>
            <a:r>
              <a:rPr lang="en-US" sz="2400" b="1" dirty="0" smtClean="0">
                <a:solidFill>
                  <a:srgbClr val="0000FF"/>
                </a:solidFill>
              </a:rPr>
              <a:t>STAR plans to collect </a:t>
            </a:r>
            <a:r>
              <a:rPr lang="en-US" sz="2400" b="1" dirty="0" smtClean="0">
                <a:solidFill>
                  <a:srgbClr val="FF0000"/>
                </a:solidFill>
              </a:rPr>
              <a:t>~400 pb</a:t>
            </a:r>
            <a:r>
              <a:rPr lang="en-US" sz="2400" b="1" baseline="30000" dirty="0" smtClean="0">
                <a:solidFill>
                  <a:srgbClr val="FF0000"/>
                </a:solidFill>
              </a:rPr>
              <a:t>-1</a:t>
            </a:r>
            <a:r>
              <a:rPr lang="en-US" sz="2400" b="1" dirty="0" smtClean="0">
                <a:solidFill>
                  <a:srgbClr val="FF0000"/>
                </a:solidFill>
              </a:rPr>
              <a:t> </a:t>
            </a:r>
            <a:r>
              <a:rPr lang="en-US" sz="2400" b="1" dirty="0" smtClean="0">
                <a:solidFill>
                  <a:srgbClr val="0000FF"/>
                </a:solidFill>
              </a:rPr>
              <a:t>transverse p-p in 2017  </a:t>
            </a:r>
            <a:endParaRPr lang="en-US" sz="2400" b="1" dirty="0">
              <a:solidFill>
                <a:srgbClr val="0000FF"/>
              </a:solidFill>
            </a:endParaRPr>
          </a:p>
        </p:txBody>
      </p:sp>
      <p:sp>
        <p:nvSpPr>
          <p:cNvPr id="14" name="TextBox 13"/>
          <p:cNvSpPr txBox="1"/>
          <p:nvPr/>
        </p:nvSpPr>
        <p:spPr>
          <a:xfrm>
            <a:off x="5295901" y="4578188"/>
            <a:ext cx="3800734" cy="1508105"/>
          </a:xfrm>
          <a:prstGeom prst="rect">
            <a:avLst/>
          </a:prstGeom>
          <a:noFill/>
        </p:spPr>
        <p:txBody>
          <a:bodyPr wrap="square" rtlCol="0">
            <a:spAutoFit/>
          </a:bodyPr>
          <a:lstStyle/>
          <a:p>
            <a:r>
              <a:rPr lang="en-US" sz="2000" b="1" dirty="0" smtClean="0">
                <a:solidFill>
                  <a:srgbClr val="FF0000"/>
                </a:solidFill>
                <a:sym typeface="Wingdings"/>
              </a:rPr>
              <a:t>How?</a:t>
            </a:r>
          </a:p>
          <a:p>
            <a:pPr marL="228600" lvl="1" indent="-228600">
              <a:buFont typeface="Wingdings" charset="0"/>
              <a:buChar char="à"/>
            </a:pPr>
            <a:r>
              <a:rPr lang="en-US" dirty="0" smtClean="0">
                <a:solidFill>
                  <a:srgbClr val="0000FF"/>
                </a:solidFill>
              </a:rPr>
              <a:t> </a:t>
            </a:r>
            <a:r>
              <a:rPr lang="en-US" dirty="0" smtClean="0">
                <a:solidFill>
                  <a:srgbClr val="0000FF"/>
                </a:solidFill>
                <a:sym typeface="Wingdings"/>
              </a:rPr>
              <a:t>Measure A</a:t>
            </a:r>
            <a:r>
              <a:rPr lang="en-US" baseline="-25000" dirty="0" smtClean="0">
                <a:solidFill>
                  <a:srgbClr val="0000FF"/>
                </a:solidFill>
                <a:sym typeface="Wingdings"/>
              </a:rPr>
              <a:t>N</a:t>
            </a:r>
            <a:r>
              <a:rPr lang="en-US" dirty="0" smtClean="0">
                <a:solidFill>
                  <a:srgbClr val="0000FF"/>
                </a:solidFill>
                <a:sym typeface="Wingdings"/>
              </a:rPr>
              <a:t> for </a:t>
            </a:r>
            <a:r>
              <a:rPr lang="en-US" dirty="0" err="1" smtClean="0">
                <a:solidFill>
                  <a:srgbClr val="0000FF"/>
                </a:solidFill>
                <a:latin typeface="Symbol" charset="2"/>
                <a:cs typeface="Symbol" charset="2"/>
                <a:sym typeface="Wingdings"/>
              </a:rPr>
              <a:t>g</a:t>
            </a:r>
            <a:r>
              <a:rPr lang="en-US" dirty="0" smtClean="0">
                <a:solidFill>
                  <a:srgbClr val="0000FF"/>
                </a:solidFill>
                <a:sym typeface="Wingdings"/>
              </a:rPr>
              <a:t>, W</a:t>
            </a:r>
            <a:r>
              <a:rPr lang="en-US" baseline="30000" dirty="0" smtClean="0">
                <a:solidFill>
                  <a:srgbClr val="0000FF"/>
                </a:solidFill>
                <a:sym typeface="Wingdings"/>
              </a:rPr>
              <a:t>±</a:t>
            </a:r>
            <a:r>
              <a:rPr lang="en-US" dirty="0" smtClean="0">
                <a:solidFill>
                  <a:srgbClr val="0000FF"/>
                </a:solidFill>
                <a:sym typeface="Wingdings"/>
              </a:rPr>
              <a:t>, Z</a:t>
            </a:r>
            <a:r>
              <a:rPr lang="en-US" baseline="30000" dirty="0" smtClean="0">
                <a:solidFill>
                  <a:srgbClr val="0000FF"/>
                </a:solidFill>
                <a:sym typeface="Wingdings"/>
              </a:rPr>
              <a:t>0</a:t>
            </a:r>
            <a:r>
              <a:rPr lang="en-US" dirty="0" smtClean="0">
                <a:solidFill>
                  <a:srgbClr val="0000FF"/>
                </a:solidFill>
                <a:sym typeface="Wingdings"/>
              </a:rPr>
              <a:t>, DY</a:t>
            </a:r>
          </a:p>
          <a:p>
            <a:pPr marL="228600" lvl="1" indent="-228600">
              <a:buFont typeface="Wingdings" charset="0"/>
              <a:buChar char="à"/>
            </a:pPr>
            <a:r>
              <a:rPr lang="en-US" dirty="0" smtClean="0">
                <a:solidFill>
                  <a:srgbClr val="0000FF"/>
                </a:solidFill>
                <a:sym typeface="Wingdings"/>
              </a:rPr>
              <a:t> DY and W</a:t>
            </a:r>
            <a:r>
              <a:rPr lang="en-US" baseline="30000" dirty="0" smtClean="0">
                <a:solidFill>
                  <a:srgbClr val="0000FF"/>
                </a:solidFill>
                <a:sym typeface="Wingdings"/>
              </a:rPr>
              <a:t>±</a:t>
            </a:r>
            <a:r>
              <a:rPr lang="en-US" dirty="0" smtClean="0">
                <a:solidFill>
                  <a:srgbClr val="0000FF"/>
                </a:solidFill>
                <a:sym typeface="Wingdings"/>
              </a:rPr>
              <a:t>, Z</a:t>
            </a:r>
            <a:r>
              <a:rPr lang="en-US" baseline="30000" dirty="0" smtClean="0">
                <a:solidFill>
                  <a:srgbClr val="0000FF"/>
                </a:solidFill>
                <a:sym typeface="Wingdings"/>
              </a:rPr>
              <a:t>0 </a:t>
            </a:r>
            <a:r>
              <a:rPr lang="en-US" dirty="0" smtClean="0">
                <a:solidFill>
                  <a:srgbClr val="0000FF"/>
                </a:solidFill>
                <a:sym typeface="Wingdings"/>
              </a:rPr>
              <a:t>give Q</a:t>
            </a:r>
            <a:r>
              <a:rPr lang="en-US" baseline="30000" dirty="0" smtClean="0">
                <a:solidFill>
                  <a:srgbClr val="0000FF"/>
                </a:solidFill>
                <a:sym typeface="Wingdings"/>
              </a:rPr>
              <a:t>2 </a:t>
            </a:r>
            <a:r>
              <a:rPr lang="en-US" dirty="0" smtClean="0">
                <a:solidFill>
                  <a:srgbClr val="0000FF"/>
                </a:solidFill>
                <a:sym typeface="Wingdings"/>
              </a:rPr>
              <a:t>evolution</a:t>
            </a:r>
          </a:p>
          <a:p>
            <a:pPr marL="228600" lvl="1" indent="-228600">
              <a:buFont typeface="Wingdings" charset="0"/>
              <a:buChar char="à"/>
            </a:pPr>
            <a:r>
              <a:rPr lang="en-US" dirty="0" smtClean="0">
                <a:solidFill>
                  <a:srgbClr val="0000FF"/>
                </a:solidFill>
                <a:sym typeface="Wingdings"/>
              </a:rPr>
              <a:t> W</a:t>
            </a:r>
            <a:r>
              <a:rPr lang="en-US" baseline="30000" dirty="0" smtClean="0">
                <a:solidFill>
                  <a:srgbClr val="0000FF"/>
                </a:solidFill>
                <a:sym typeface="Wingdings"/>
              </a:rPr>
              <a:t>± </a:t>
            </a:r>
            <a:r>
              <a:rPr lang="en-US" dirty="0" smtClean="0">
                <a:solidFill>
                  <a:srgbClr val="0000FF"/>
                </a:solidFill>
                <a:sym typeface="Wingdings"/>
              </a:rPr>
              <a:t>give sea-quark </a:t>
            </a:r>
            <a:r>
              <a:rPr lang="en-US" dirty="0" err="1" smtClean="0">
                <a:solidFill>
                  <a:srgbClr val="0000FF"/>
                </a:solidFill>
                <a:sym typeface="Wingdings"/>
              </a:rPr>
              <a:t>Sivers</a:t>
            </a:r>
            <a:endParaRPr lang="en-US" dirty="0" smtClean="0">
              <a:solidFill>
                <a:srgbClr val="0000FF"/>
              </a:solidFill>
              <a:sym typeface="Wingdings"/>
            </a:endParaRPr>
          </a:p>
          <a:p>
            <a:pPr marL="228600" lvl="1" indent="-228600">
              <a:buFont typeface="Wingdings" charset="0"/>
              <a:buChar char="à"/>
            </a:pPr>
            <a:r>
              <a:rPr lang="en-US" dirty="0" smtClean="0">
                <a:solidFill>
                  <a:srgbClr val="0000FF"/>
                </a:solidFill>
                <a:sym typeface="Wingdings"/>
              </a:rPr>
              <a:t> All three A</a:t>
            </a:r>
            <a:r>
              <a:rPr lang="en-US" baseline="-25000" dirty="0" smtClean="0">
                <a:solidFill>
                  <a:srgbClr val="0000FF"/>
                </a:solidFill>
                <a:sym typeface="Wingdings"/>
              </a:rPr>
              <a:t>N</a:t>
            </a:r>
            <a:r>
              <a:rPr lang="en-US" dirty="0" smtClean="0">
                <a:solidFill>
                  <a:srgbClr val="0000FF"/>
                </a:solidFill>
                <a:sym typeface="Wingdings"/>
              </a:rPr>
              <a:t> give sign change</a:t>
            </a:r>
            <a:endParaRPr lang="en-US" dirty="0" smtClean="0">
              <a:sym typeface="Wingdings"/>
            </a:endParaRPr>
          </a:p>
        </p:txBody>
      </p:sp>
      <p:sp>
        <p:nvSpPr>
          <p:cNvPr id="9" name="Title 1"/>
          <p:cNvSpPr txBox="1">
            <a:spLocks/>
          </p:cNvSpPr>
          <p:nvPr/>
        </p:nvSpPr>
        <p:spPr>
          <a:xfrm>
            <a:off x="697884" y="240280"/>
            <a:ext cx="7760316" cy="514887"/>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200" dirty="0" smtClean="0">
                <a:solidFill>
                  <a:srgbClr val="0000FF"/>
                </a:solidFill>
                <a:latin typeface="+mj-lt"/>
                <a:ea typeface="+mj-ea"/>
                <a:cs typeface="+mj-cs"/>
              </a:rPr>
              <a:t>...and the future?</a:t>
            </a:r>
            <a:endParaRPr kumimoji="0" lang="en-US" sz="3200" b="0" i="0" u="none" strike="noStrike" kern="1200" cap="none" spc="0" normalizeH="0" baseline="0" noProof="0" dirty="0" smtClean="0">
              <a:ln>
                <a:noFill/>
              </a:ln>
              <a:solidFill>
                <a:srgbClr val="0000FF"/>
              </a:solidFill>
              <a:effectLst/>
              <a:uLnTx/>
              <a:uFillTx/>
              <a:latin typeface="+mj-lt"/>
              <a:ea typeface="+mj-ea"/>
              <a:cs typeface="+mj-cs"/>
            </a:endParaRPr>
          </a:p>
        </p:txBody>
      </p:sp>
      <p:pic>
        <p:nvPicPr>
          <p:cNvPr id="15" name="Picture 14" descr="hd_WAsym2016ProjPt_zoom.eps"/>
          <p:cNvPicPr>
            <a:picLocks noChangeAspect="1"/>
          </p:cNvPicPr>
          <p:nvPr/>
        </p:nvPicPr>
        <p:blipFill rotWithShape="1">
          <a:blip r:embed="rId2">
            <a:extLst>
              <a:ext uri="{28A0092B-C50C-407E-A947-70E740481C1C}">
                <a14:useLocalDpi xmlns:a14="http://schemas.microsoft.com/office/drawing/2010/main" val="0"/>
              </a:ext>
            </a:extLst>
          </a:blip>
          <a:srcRect l="4189" t="7160" r="7901"/>
          <a:stretch/>
        </p:blipFill>
        <p:spPr>
          <a:xfrm>
            <a:off x="101600" y="804327"/>
            <a:ext cx="2848640" cy="3141037"/>
          </a:xfrm>
          <a:prstGeom prst="rect">
            <a:avLst/>
          </a:prstGeom>
        </p:spPr>
      </p:pic>
      <p:pic>
        <p:nvPicPr>
          <p:cNvPr id="16" name="Picture 15" descr="hd_WAsym2016ProjRap_zoom.eps"/>
          <p:cNvPicPr>
            <a:picLocks noChangeAspect="1"/>
          </p:cNvPicPr>
          <p:nvPr/>
        </p:nvPicPr>
        <p:blipFill rotWithShape="1">
          <a:blip r:embed="rId3">
            <a:extLst>
              <a:ext uri="{28A0092B-C50C-407E-A947-70E740481C1C}">
                <a14:useLocalDpi xmlns:a14="http://schemas.microsoft.com/office/drawing/2010/main" val="0"/>
              </a:ext>
            </a:extLst>
          </a:blip>
          <a:srcRect l="3931" t="6790" r="7643"/>
          <a:stretch/>
        </p:blipFill>
        <p:spPr>
          <a:xfrm>
            <a:off x="3115734" y="804326"/>
            <a:ext cx="2865361" cy="3153555"/>
          </a:xfrm>
          <a:prstGeom prst="rect">
            <a:avLst/>
          </a:prstGeom>
        </p:spPr>
      </p:pic>
      <p:pic>
        <p:nvPicPr>
          <p:cNvPr id="17" name="Picture 16" descr="hd_Z0Asym2016ProjRap.eps"/>
          <p:cNvPicPr>
            <a:picLocks noChangeAspect="1"/>
          </p:cNvPicPr>
          <p:nvPr/>
        </p:nvPicPr>
        <p:blipFill rotWithShape="1">
          <a:blip r:embed="rId4">
            <a:extLst>
              <a:ext uri="{28A0092B-C50C-407E-A947-70E740481C1C}">
                <a14:useLocalDpi xmlns:a14="http://schemas.microsoft.com/office/drawing/2010/main" val="0"/>
              </a:ext>
            </a:extLst>
          </a:blip>
          <a:srcRect l="3416" t="9013" r="7772" b="4074"/>
          <a:stretch/>
        </p:blipFill>
        <p:spPr>
          <a:xfrm>
            <a:off x="6104467" y="863589"/>
            <a:ext cx="2877868" cy="2940510"/>
          </a:xfrm>
          <a:prstGeom prst="rect">
            <a:avLst/>
          </a:prstGeom>
        </p:spPr>
      </p:pic>
      <p:sp>
        <p:nvSpPr>
          <p:cNvPr id="3" name="TextBox 2"/>
          <p:cNvSpPr txBox="1"/>
          <p:nvPr/>
        </p:nvSpPr>
        <p:spPr>
          <a:xfrm>
            <a:off x="25400" y="4533900"/>
            <a:ext cx="4432300" cy="1785104"/>
          </a:xfrm>
          <a:prstGeom prst="rect">
            <a:avLst/>
          </a:prstGeom>
          <a:noFill/>
        </p:spPr>
        <p:txBody>
          <a:bodyPr wrap="square" rtlCol="0">
            <a:spAutoFit/>
          </a:bodyPr>
          <a:lstStyle/>
          <a:p>
            <a:r>
              <a:rPr lang="en-US" sz="2000" b="1" dirty="0">
                <a:solidFill>
                  <a:srgbClr val="FF0000"/>
                </a:solidFill>
                <a:sym typeface="Wingdings"/>
              </a:rPr>
              <a:t>Goal:</a:t>
            </a:r>
            <a:r>
              <a:rPr lang="en-US" dirty="0">
                <a:sym typeface="Wingdings"/>
              </a:rPr>
              <a:t> </a:t>
            </a:r>
            <a:endParaRPr lang="en-US" dirty="0" smtClean="0">
              <a:sym typeface="Wingdings"/>
            </a:endParaRPr>
          </a:p>
          <a:p>
            <a:pPr marL="285750" indent="-285750">
              <a:buFont typeface="Wingdings" charset="2"/>
              <a:buChar char="²"/>
            </a:pPr>
            <a:r>
              <a:rPr lang="en-US" i="1" dirty="0">
                <a:sym typeface="Wingdings"/>
              </a:rPr>
              <a:t>C</a:t>
            </a:r>
            <a:r>
              <a:rPr lang="en-US" i="1" dirty="0" smtClean="0">
                <a:sym typeface="Wingdings"/>
              </a:rPr>
              <a:t>onstrain </a:t>
            </a:r>
            <a:r>
              <a:rPr lang="en-US" i="1" dirty="0">
                <a:sym typeface="Wingdings"/>
              </a:rPr>
              <a:t>TMD evolution sea-quark </a:t>
            </a:r>
            <a:r>
              <a:rPr lang="en-US" i="1" dirty="0" err="1">
                <a:sym typeface="Wingdings"/>
              </a:rPr>
              <a:t>Sivers</a:t>
            </a:r>
            <a:r>
              <a:rPr lang="en-US" i="1" dirty="0">
                <a:sym typeface="Wingdings"/>
              </a:rPr>
              <a:t> function </a:t>
            </a:r>
          </a:p>
          <a:p>
            <a:pPr marL="285750" indent="-285750">
              <a:buFont typeface="Wingdings" charset="2"/>
              <a:buChar char="²"/>
            </a:pPr>
            <a:r>
              <a:rPr lang="en-US" i="1" dirty="0">
                <a:sym typeface="Wingdings"/>
              </a:rPr>
              <a:t>T</a:t>
            </a:r>
            <a:r>
              <a:rPr lang="en-US" i="1" dirty="0" smtClean="0">
                <a:sym typeface="Wingdings"/>
              </a:rPr>
              <a:t>est </a:t>
            </a:r>
            <a:r>
              <a:rPr lang="en-US" i="1" dirty="0">
                <a:sym typeface="Wingdings"/>
              </a:rPr>
              <a:t>sign-change if TMD-evolution suppression factor ~5 or less</a:t>
            </a:r>
            <a:endParaRPr lang="en-US" dirty="0">
              <a:sym typeface="Wingdings"/>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981" y="2806701"/>
            <a:ext cx="8813800" cy="2247900"/>
          </a:xfrm>
        </p:spPr>
        <p:txBody>
          <a:bodyPr>
            <a:noAutofit/>
          </a:bodyPr>
          <a:lstStyle/>
          <a:p>
            <a:r>
              <a:rPr lang="en-US" sz="2000" b="1" dirty="0">
                <a:solidFill>
                  <a:srgbClr val="0000FF"/>
                </a:solidFill>
              </a:rPr>
              <a:t>S</a:t>
            </a:r>
            <a:r>
              <a:rPr lang="en-US" sz="2000" b="1" dirty="0" smtClean="0">
                <a:solidFill>
                  <a:srgbClr val="0000FF"/>
                </a:solidFill>
              </a:rPr>
              <a:t>ame selection as for A</a:t>
            </a:r>
            <a:r>
              <a:rPr lang="en-US" sz="2000" b="1" baseline="-25000" dirty="0" smtClean="0">
                <a:solidFill>
                  <a:srgbClr val="0000FF"/>
                </a:solidFill>
              </a:rPr>
              <a:t>N</a:t>
            </a:r>
          </a:p>
          <a:p>
            <a:r>
              <a:rPr lang="en-US" sz="2000" b="1" dirty="0">
                <a:solidFill>
                  <a:srgbClr val="0000FF"/>
                </a:solidFill>
              </a:rPr>
              <a:t>B</a:t>
            </a:r>
            <a:r>
              <a:rPr lang="en-US" sz="2000" b="1" dirty="0" smtClean="0">
                <a:solidFill>
                  <a:srgbClr val="0000FF"/>
                </a:solidFill>
              </a:rPr>
              <a:t>ackground estimated in the same way</a:t>
            </a:r>
          </a:p>
          <a:p>
            <a:r>
              <a:rPr lang="en-US" sz="2000" b="1" dirty="0" smtClean="0">
                <a:solidFill>
                  <a:srgbClr val="0000FF"/>
                </a:solidFill>
              </a:rPr>
              <a:t>W boson kinematics are reconstructed in the same way</a:t>
            </a:r>
          </a:p>
          <a:p>
            <a:pPr marL="342900" lvl="1" indent="-342900">
              <a:buFont typeface="Arial"/>
              <a:buChar char="•"/>
            </a:pPr>
            <a:r>
              <a:rPr lang="en-US" sz="2000" b="1" dirty="0">
                <a:solidFill>
                  <a:srgbClr val="FF0000"/>
                </a:solidFill>
              </a:rPr>
              <a:t>W</a:t>
            </a:r>
            <a:r>
              <a:rPr lang="en-US" sz="2000" b="1" dirty="0" smtClean="0">
                <a:solidFill>
                  <a:srgbClr val="FF0000"/>
                </a:solidFill>
              </a:rPr>
              <a:t>e </a:t>
            </a:r>
            <a:r>
              <a:rPr lang="en-US" sz="2000" b="1" dirty="0">
                <a:solidFill>
                  <a:srgbClr val="FF0000"/>
                </a:solidFill>
              </a:rPr>
              <a:t>do not care of the polarization </a:t>
            </a:r>
            <a:r>
              <a:rPr lang="en-US" sz="2000" b="1" dirty="0" smtClean="0">
                <a:solidFill>
                  <a:srgbClr val="FF0000"/>
                </a:solidFill>
              </a:rPr>
              <a:t>direction in measuring RW</a:t>
            </a:r>
            <a:endParaRPr lang="en-US" sz="2000" b="1" dirty="0">
              <a:solidFill>
                <a:srgbClr val="FF0000"/>
              </a:solidFill>
            </a:endParaRPr>
          </a:p>
          <a:p>
            <a:pPr lvl="1"/>
            <a:r>
              <a:rPr lang="en-US" sz="1600" b="1" dirty="0" smtClean="0">
                <a:solidFill>
                  <a:srgbClr val="0000FF"/>
                </a:solidFill>
              </a:rPr>
              <a:t>We added the STAR 2012 longitudinal run at root(s)= 510 </a:t>
            </a:r>
            <a:r>
              <a:rPr lang="en-US" sz="1600" b="1" dirty="0" err="1" smtClean="0">
                <a:solidFill>
                  <a:srgbClr val="0000FF"/>
                </a:solidFill>
              </a:rPr>
              <a:t>GeV</a:t>
            </a:r>
            <a:r>
              <a:rPr lang="en-US" sz="1600" b="1" dirty="0" smtClean="0">
                <a:solidFill>
                  <a:srgbClr val="0000FF"/>
                </a:solidFill>
              </a:rPr>
              <a:t> (Collected </a:t>
            </a:r>
            <a:r>
              <a:rPr lang="en-US" sz="1600" b="1" dirty="0" err="1" smtClean="0">
                <a:solidFill>
                  <a:srgbClr val="0000FF"/>
                </a:solidFill>
              </a:rPr>
              <a:t>Lumi</a:t>
            </a:r>
            <a:r>
              <a:rPr lang="en-US" sz="1600" b="1" dirty="0" smtClean="0">
                <a:solidFill>
                  <a:srgbClr val="0000FF"/>
                </a:solidFill>
              </a:rPr>
              <a:t> ~77pb</a:t>
            </a:r>
            <a:r>
              <a:rPr lang="en-US" sz="1600" b="1" baseline="30000" dirty="0" smtClean="0">
                <a:solidFill>
                  <a:srgbClr val="0000FF"/>
                </a:solidFill>
              </a:rPr>
              <a:t>-1</a:t>
            </a:r>
            <a:r>
              <a:rPr lang="en-US" sz="1600" b="1" dirty="0" smtClean="0">
                <a:solidFill>
                  <a:srgbClr val="0000FF"/>
                </a:solidFill>
              </a:rPr>
              <a:t>) </a:t>
            </a:r>
          </a:p>
        </p:txBody>
      </p:sp>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18</a:t>
            </a:fld>
            <a:endParaRPr lang="en-US"/>
          </a:p>
        </p:txBody>
      </p:sp>
      <p:sp>
        <p:nvSpPr>
          <p:cNvPr id="7" name="Title 1"/>
          <p:cNvSpPr txBox="1">
            <a:spLocks/>
          </p:cNvSpPr>
          <p:nvPr/>
        </p:nvSpPr>
        <p:spPr>
          <a:xfrm>
            <a:off x="697884" y="240280"/>
            <a:ext cx="7760316" cy="514887"/>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lvl="0" algn="ctr">
              <a:spcBef>
                <a:spcPct val="0"/>
              </a:spcBef>
              <a:defRPr/>
            </a:pPr>
            <a:r>
              <a:rPr lang="en-US" sz="3200" dirty="0" smtClean="0">
                <a:solidFill>
                  <a:srgbClr val="0000FF"/>
                </a:solidFill>
              </a:rPr>
              <a:t>The </a:t>
            </a:r>
            <a:r>
              <a:rPr lang="en-US" sz="3200" dirty="0" err="1" smtClean="0">
                <a:solidFill>
                  <a:srgbClr val="0000FF"/>
                </a:solidFill>
              </a:rPr>
              <a:t>unpolarized</a:t>
            </a:r>
            <a:r>
              <a:rPr lang="en-US" sz="3200" dirty="0" smtClean="0">
                <a:solidFill>
                  <a:srgbClr val="0000FF"/>
                </a:solidFill>
              </a:rPr>
              <a:t> W+/W- cross section ratio</a:t>
            </a:r>
          </a:p>
        </p:txBody>
      </p:sp>
      <p:graphicFrame>
        <p:nvGraphicFramePr>
          <p:cNvPr id="8" name="Object 7"/>
          <p:cNvGraphicFramePr>
            <a:graphicFrameLocks noChangeAspect="1"/>
          </p:cNvGraphicFramePr>
          <p:nvPr>
            <p:extLst>
              <p:ext uri="{D42A27DB-BD31-4B8C-83A1-F6EECF244321}">
                <p14:modId xmlns:p14="http://schemas.microsoft.com/office/powerpoint/2010/main" val="2621532834"/>
              </p:ext>
            </p:extLst>
          </p:nvPr>
        </p:nvGraphicFramePr>
        <p:xfrm>
          <a:off x="543718" y="1695450"/>
          <a:ext cx="4094163" cy="968375"/>
        </p:xfrm>
        <a:graphic>
          <a:graphicData uri="http://schemas.openxmlformats.org/presentationml/2006/ole">
            <mc:AlternateContent xmlns:mc="http://schemas.openxmlformats.org/markup-compatibility/2006">
              <mc:Choice xmlns:v="urn:schemas-microsoft-com:vml" Requires="v">
                <p:oleObj spid="_x0000_s272464" name="Equation" r:id="rId3" imgW="2082800" imgH="469900" progId="Equation.3">
                  <p:embed/>
                </p:oleObj>
              </mc:Choice>
              <mc:Fallback>
                <p:oleObj name="Equation" r:id="rId3" imgW="2082800" imgH="469900" progId="Equation.3">
                  <p:embed/>
                  <p:pic>
                    <p:nvPicPr>
                      <p:cNvPr id="0" name=""/>
                      <p:cNvPicPr/>
                      <p:nvPr/>
                    </p:nvPicPr>
                    <p:blipFill>
                      <a:blip r:embed="rId4"/>
                      <a:stretch>
                        <a:fillRect/>
                      </a:stretch>
                    </p:blipFill>
                    <p:spPr>
                      <a:xfrm>
                        <a:off x="543718" y="1695450"/>
                        <a:ext cx="4094163" cy="968375"/>
                      </a:xfrm>
                      <a:prstGeom prst="rect">
                        <a:avLst/>
                      </a:prstGeom>
                    </p:spPr>
                  </p:pic>
                </p:oleObj>
              </mc:Fallback>
            </mc:AlternateContent>
          </a:graphicData>
        </a:graphic>
      </p:graphicFrame>
      <p:sp>
        <p:nvSpPr>
          <p:cNvPr id="9" name="TextBox 8"/>
          <p:cNvSpPr txBox="1"/>
          <p:nvPr/>
        </p:nvSpPr>
        <p:spPr>
          <a:xfrm>
            <a:off x="5357018" y="1695450"/>
            <a:ext cx="2559377" cy="923330"/>
          </a:xfrm>
          <a:prstGeom prst="rect">
            <a:avLst/>
          </a:prstGeom>
          <a:noFill/>
        </p:spPr>
        <p:txBody>
          <a:bodyPr wrap="none" rtlCol="0">
            <a:spAutoFit/>
          </a:bodyPr>
          <a:lstStyle/>
          <a:p>
            <a:r>
              <a:rPr lang="en-US" dirty="0" smtClean="0"/>
              <a:t>N</a:t>
            </a:r>
            <a:r>
              <a:rPr lang="en-US" baseline="-25000" dirty="0" smtClean="0"/>
              <a:t>obs </a:t>
            </a:r>
            <a:r>
              <a:rPr lang="en-US" dirty="0" smtClean="0"/>
              <a:t>= observed W events</a:t>
            </a:r>
          </a:p>
          <a:p>
            <a:r>
              <a:rPr lang="en-US" dirty="0" err="1" smtClean="0"/>
              <a:t>N</a:t>
            </a:r>
            <a:r>
              <a:rPr lang="en-US" baseline="-25000" dirty="0" err="1" smtClean="0"/>
              <a:t>bkg</a:t>
            </a:r>
            <a:r>
              <a:rPr lang="en-US" baseline="-25000" dirty="0" smtClean="0"/>
              <a:t> </a:t>
            </a:r>
            <a:r>
              <a:rPr lang="en-US" dirty="0" smtClean="0"/>
              <a:t>= background events</a:t>
            </a:r>
          </a:p>
          <a:p>
            <a:r>
              <a:rPr lang="en-US" dirty="0" err="1" smtClean="0"/>
              <a:t>ε</a:t>
            </a:r>
            <a:r>
              <a:rPr lang="en-US" dirty="0" smtClean="0"/>
              <a:t> = efficiency</a:t>
            </a:r>
            <a:endParaRPr lang="en-US" dirty="0"/>
          </a:p>
        </p:txBody>
      </p:sp>
      <p:sp>
        <p:nvSpPr>
          <p:cNvPr id="10" name="TextBox 9"/>
          <p:cNvSpPr txBox="1"/>
          <p:nvPr/>
        </p:nvSpPr>
        <p:spPr>
          <a:xfrm>
            <a:off x="230981" y="1026467"/>
            <a:ext cx="3774591" cy="461665"/>
          </a:xfrm>
          <a:prstGeom prst="rect">
            <a:avLst/>
          </a:prstGeom>
          <a:noFill/>
        </p:spPr>
        <p:txBody>
          <a:bodyPr wrap="none" rtlCol="0">
            <a:spAutoFit/>
          </a:bodyPr>
          <a:lstStyle/>
          <a:p>
            <a:r>
              <a:rPr lang="en-US" sz="2400" b="1" dirty="0" smtClean="0">
                <a:solidFill>
                  <a:srgbClr val="0000FF"/>
                </a:solidFill>
              </a:rPr>
              <a:t>We measure the observable</a:t>
            </a:r>
            <a:endParaRPr lang="en-US" sz="2400" b="1" dirty="0">
              <a:solidFill>
                <a:srgbClr val="0000FF"/>
              </a:solidFill>
            </a:endParaRPr>
          </a:p>
        </p:txBody>
      </p:sp>
      <p:sp>
        <p:nvSpPr>
          <p:cNvPr id="11" name="TextBox 10"/>
          <p:cNvSpPr txBox="1"/>
          <p:nvPr/>
        </p:nvSpPr>
        <p:spPr>
          <a:xfrm>
            <a:off x="177800" y="4912966"/>
            <a:ext cx="8001000" cy="1231106"/>
          </a:xfrm>
          <a:prstGeom prst="rect">
            <a:avLst/>
          </a:prstGeom>
          <a:noFill/>
        </p:spPr>
        <p:txBody>
          <a:bodyPr wrap="square" rtlCol="0">
            <a:spAutoFit/>
          </a:bodyPr>
          <a:lstStyle/>
          <a:p>
            <a:r>
              <a:rPr lang="en-US" sz="2000" b="1" dirty="0" smtClean="0">
                <a:solidFill>
                  <a:srgbClr val="0000FF"/>
                </a:solidFill>
              </a:rPr>
              <a:t>Data sample</a:t>
            </a:r>
          </a:p>
          <a:p>
            <a:pPr marL="169863" indent="-169863">
              <a:buClr>
                <a:srgbClr val="FF0000"/>
              </a:buClr>
              <a:buFont typeface="Arial"/>
              <a:buChar char="•"/>
            </a:pPr>
            <a:r>
              <a:rPr lang="en-US" dirty="0" err="1" smtClean="0">
                <a:solidFill>
                  <a:srgbClr val="0000FF"/>
                </a:solidFill>
              </a:rPr>
              <a:t>pp</a:t>
            </a:r>
            <a:r>
              <a:rPr lang="en-US" dirty="0" smtClean="0">
                <a:solidFill>
                  <a:srgbClr val="0000FF"/>
                </a:solidFill>
              </a:rPr>
              <a:t> – run11 transverse @  √500 </a:t>
            </a:r>
            <a:r>
              <a:rPr lang="en-US" dirty="0" err="1" smtClean="0">
                <a:solidFill>
                  <a:srgbClr val="0000FF"/>
                </a:solidFill>
              </a:rPr>
              <a:t>GeV</a:t>
            </a:r>
            <a:r>
              <a:rPr lang="en-US" dirty="0" smtClean="0">
                <a:solidFill>
                  <a:srgbClr val="0000FF"/>
                </a:solidFill>
              </a:rPr>
              <a:t> </a:t>
            </a:r>
            <a:r>
              <a:rPr lang="en-US" dirty="0" smtClean="0"/>
              <a:t>Integrated Luminosity </a:t>
            </a:r>
            <a:r>
              <a:rPr lang="en-US" b="1" dirty="0" smtClean="0"/>
              <a:t>~25 pb</a:t>
            </a:r>
            <a:r>
              <a:rPr lang="en-US" b="1" baseline="30000" dirty="0" smtClean="0"/>
              <a:t>-1</a:t>
            </a:r>
          </a:p>
          <a:p>
            <a:pPr marL="169863" indent="-169863">
              <a:buClr>
                <a:srgbClr val="FF0000"/>
              </a:buClr>
              <a:buFont typeface="Arial"/>
              <a:buChar char="•"/>
            </a:pPr>
            <a:r>
              <a:rPr lang="en-US" dirty="0" err="1">
                <a:solidFill>
                  <a:srgbClr val="0000FF"/>
                </a:solidFill>
              </a:rPr>
              <a:t>pp</a:t>
            </a:r>
            <a:r>
              <a:rPr lang="en-US" dirty="0">
                <a:solidFill>
                  <a:srgbClr val="0000FF"/>
                </a:solidFill>
              </a:rPr>
              <a:t> – </a:t>
            </a:r>
            <a:r>
              <a:rPr lang="en-US" dirty="0" smtClean="0">
                <a:solidFill>
                  <a:srgbClr val="0000FF"/>
                </a:solidFill>
              </a:rPr>
              <a:t>run12 long </a:t>
            </a:r>
            <a:r>
              <a:rPr lang="en-US" dirty="0">
                <a:solidFill>
                  <a:srgbClr val="0000FF"/>
                </a:solidFill>
              </a:rPr>
              <a:t>@  √</a:t>
            </a:r>
            <a:r>
              <a:rPr lang="en-US" dirty="0" smtClean="0">
                <a:solidFill>
                  <a:srgbClr val="0000FF"/>
                </a:solidFill>
              </a:rPr>
              <a:t>510 </a:t>
            </a:r>
            <a:r>
              <a:rPr lang="en-US" dirty="0" err="1" smtClean="0">
                <a:solidFill>
                  <a:srgbClr val="0000FF"/>
                </a:solidFill>
              </a:rPr>
              <a:t>GeV</a:t>
            </a:r>
            <a:r>
              <a:rPr lang="en-US" dirty="0" smtClean="0">
                <a:solidFill>
                  <a:srgbClr val="0000FF"/>
                </a:solidFill>
              </a:rPr>
              <a:t> </a:t>
            </a:r>
            <a:r>
              <a:rPr lang="en-US" dirty="0" smtClean="0"/>
              <a:t>Integrated luminosity: </a:t>
            </a:r>
            <a:r>
              <a:rPr lang="en-US" b="1" dirty="0" smtClean="0"/>
              <a:t>~ 77 pb</a:t>
            </a:r>
            <a:r>
              <a:rPr lang="en-US" b="1" baseline="30000" dirty="0" smtClean="0"/>
              <a:t>-1</a:t>
            </a:r>
          </a:p>
          <a:p>
            <a:pPr marL="169863" indent="-169863">
              <a:buClr>
                <a:srgbClr val="FF0000"/>
              </a:buClr>
              <a:buFont typeface="Arial"/>
              <a:buChar char="•"/>
            </a:pPr>
            <a:r>
              <a:rPr lang="en-US" b="1" dirty="0" smtClean="0">
                <a:solidFill>
                  <a:srgbClr val="0000FF"/>
                </a:solidFill>
              </a:rPr>
              <a:t>Total Int. </a:t>
            </a:r>
            <a:r>
              <a:rPr lang="en-US" b="1" dirty="0" err="1" smtClean="0">
                <a:solidFill>
                  <a:srgbClr val="0000FF"/>
                </a:solidFill>
              </a:rPr>
              <a:t>lumi</a:t>
            </a:r>
            <a:r>
              <a:rPr lang="en-US" b="1" dirty="0" smtClean="0">
                <a:solidFill>
                  <a:srgbClr val="0000FF"/>
                </a:solidFill>
              </a:rPr>
              <a:t>: </a:t>
            </a:r>
            <a:r>
              <a:rPr lang="en-US" b="1" dirty="0" smtClean="0">
                <a:solidFill>
                  <a:srgbClr val="FF0000"/>
                </a:solidFill>
              </a:rPr>
              <a:t>102 pb</a:t>
            </a:r>
            <a:r>
              <a:rPr lang="en-US" b="1" baseline="30000" dirty="0" smtClean="0">
                <a:solidFill>
                  <a:srgbClr val="FF0000"/>
                </a:solidFill>
              </a:rPr>
              <a:t>-1</a:t>
            </a:r>
          </a:p>
        </p:txBody>
      </p:sp>
    </p:spTree>
    <p:extLst>
      <p:ext uri="{BB962C8B-B14F-4D97-AF65-F5344CB8AC3E}">
        <p14:creationId xmlns:p14="http://schemas.microsoft.com/office/powerpoint/2010/main" val="23583852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19</a:t>
            </a:fld>
            <a:endParaRPr lang="en-US"/>
          </a:p>
        </p:txBody>
      </p:sp>
      <p:sp>
        <p:nvSpPr>
          <p:cNvPr id="8" name="Title 1"/>
          <p:cNvSpPr txBox="1">
            <a:spLocks/>
          </p:cNvSpPr>
          <p:nvPr/>
        </p:nvSpPr>
        <p:spPr>
          <a:xfrm>
            <a:off x="697884" y="240280"/>
            <a:ext cx="7760316" cy="514887"/>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lvl="0" algn="ctr">
              <a:spcBef>
                <a:spcPct val="0"/>
              </a:spcBef>
              <a:defRPr/>
            </a:pPr>
            <a:r>
              <a:rPr kumimoji="0" lang="en-US" sz="3200" b="0" i="0" u="none" strike="noStrike" kern="1200" cap="none" spc="0" normalizeH="0" baseline="0" noProof="0" dirty="0" smtClean="0">
                <a:ln>
                  <a:noFill/>
                </a:ln>
                <a:solidFill>
                  <a:srgbClr val="0000FF"/>
                </a:solidFill>
                <a:effectLst/>
                <a:uLnTx/>
                <a:uFillTx/>
                <a:latin typeface="+mj-lt"/>
                <a:ea typeface="+mj-ea"/>
                <a:cs typeface="+mj-cs"/>
              </a:rPr>
              <a:t>Efficiency study</a:t>
            </a:r>
          </a:p>
        </p:txBody>
      </p:sp>
      <p:sp>
        <p:nvSpPr>
          <p:cNvPr id="10" name="TextBox 9"/>
          <p:cNvSpPr txBox="1"/>
          <p:nvPr/>
        </p:nvSpPr>
        <p:spPr>
          <a:xfrm>
            <a:off x="3627020" y="931207"/>
            <a:ext cx="5262979" cy="400110"/>
          </a:xfrm>
          <a:prstGeom prst="rect">
            <a:avLst/>
          </a:prstGeom>
          <a:noFill/>
        </p:spPr>
        <p:txBody>
          <a:bodyPr wrap="none" rtlCol="0">
            <a:spAutoFit/>
          </a:bodyPr>
          <a:lstStyle/>
          <a:p>
            <a:r>
              <a:rPr lang="en-US" sz="2000" b="1" dirty="0" smtClean="0">
                <a:solidFill>
                  <a:srgbClr val="0000FF"/>
                </a:solidFill>
              </a:rPr>
              <a:t>Uncertainties calculated binomially</a:t>
            </a:r>
            <a:r>
              <a:rPr lang="en-US" sz="2000" b="1" dirty="0">
                <a:solidFill>
                  <a:srgbClr val="0000FF"/>
                </a:solidFill>
              </a:rPr>
              <a:t> </a:t>
            </a:r>
            <a:r>
              <a:rPr lang="en-US" sz="2000" b="1" dirty="0" smtClean="0">
                <a:solidFill>
                  <a:srgbClr val="0000FF"/>
                </a:solidFill>
              </a:rPr>
              <a:t>(not visible)</a:t>
            </a:r>
            <a:endParaRPr lang="en-US" sz="2000" b="1" dirty="0">
              <a:solidFill>
                <a:srgbClr val="0000FF"/>
              </a:solidFil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714078299"/>
              </p:ext>
            </p:extLst>
          </p:nvPr>
        </p:nvGraphicFramePr>
        <p:xfrm>
          <a:off x="267168" y="756089"/>
          <a:ext cx="2996732" cy="968478"/>
        </p:xfrm>
        <a:graphic>
          <a:graphicData uri="http://schemas.openxmlformats.org/presentationml/2006/ole">
            <mc:AlternateContent xmlns:mc="http://schemas.openxmlformats.org/markup-compatibility/2006">
              <mc:Choice xmlns:v="urn:schemas-microsoft-com:vml" Requires="v">
                <p:oleObj spid="_x0000_s271442" name="Equation" r:id="rId3" imgW="1524000" imgH="469900" progId="Equation.3">
                  <p:embed/>
                </p:oleObj>
              </mc:Choice>
              <mc:Fallback>
                <p:oleObj name="Equation" r:id="rId3" imgW="1524000" imgH="469900" progId="Equation.3">
                  <p:embed/>
                  <p:pic>
                    <p:nvPicPr>
                      <p:cNvPr id="0" name=""/>
                      <p:cNvPicPr/>
                      <p:nvPr/>
                    </p:nvPicPr>
                    <p:blipFill>
                      <a:blip r:embed="rId4"/>
                      <a:stretch>
                        <a:fillRect/>
                      </a:stretch>
                    </p:blipFill>
                    <p:spPr>
                      <a:xfrm>
                        <a:off x="267168" y="756089"/>
                        <a:ext cx="2996732" cy="968478"/>
                      </a:xfrm>
                      <a:prstGeom prst="rect">
                        <a:avLst/>
                      </a:prstGeom>
                    </p:spPr>
                  </p:pic>
                </p:oleObj>
              </mc:Fallback>
            </mc:AlternateContent>
          </a:graphicData>
        </a:graphic>
      </p:graphicFrame>
      <p:grpSp>
        <p:nvGrpSpPr>
          <p:cNvPr id="16" name="Group 15"/>
          <p:cNvGrpSpPr/>
          <p:nvPr/>
        </p:nvGrpSpPr>
        <p:grpSpPr>
          <a:xfrm>
            <a:off x="4595794" y="1765299"/>
            <a:ext cx="4446606" cy="4792029"/>
            <a:chOff x="4595794" y="1765299"/>
            <a:chExt cx="4446606" cy="4792029"/>
          </a:xfrm>
        </p:grpSpPr>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r="24998"/>
            <a:stretch/>
          </p:blipFill>
          <p:spPr>
            <a:xfrm>
              <a:off x="4595794" y="1765299"/>
              <a:ext cx="4294205" cy="3392887"/>
            </a:xfrm>
            <a:prstGeom prst="rect">
              <a:avLst/>
            </a:prstGeom>
          </p:spPr>
        </p:pic>
        <p:sp>
          <p:nvSpPr>
            <p:cNvPr id="14" name="TextBox 13"/>
            <p:cNvSpPr txBox="1"/>
            <p:nvPr/>
          </p:nvSpPr>
          <p:spPr>
            <a:xfrm>
              <a:off x="5041900" y="5080000"/>
              <a:ext cx="4000500" cy="1477328"/>
            </a:xfrm>
            <a:prstGeom prst="rect">
              <a:avLst/>
            </a:prstGeom>
            <a:noFill/>
          </p:spPr>
          <p:txBody>
            <a:bodyPr wrap="square" rtlCol="0">
              <a:spAutoFit/>
            </a:bodyPr>
            <a:lstStyle/>
            <a:p>
              <a:pPr algn="ctr"/>
              <a:r>
                <a:rPr lang="en-US" b="1" dirty="0" smtClean="0">
                  <a:solidFill>
                    <a:srgbClr val="0000FF"/>
                  </a:solidFill>
                </a:rPr>
                <a:t>The efficiency depends on the period</a:t>
              </a:r>
            </a:p>
            <a:p>
              <a:pPr algn="ctr"/>
              <a:r>
                <a:rPr lang="en-US" b="1" dirty="0" smtClean="0"/>
                <a:t>Run 12 less efficient than run 11 because of the lower reconstruction efficiency at higher rates </a:t>
              </a:r>
              <a:r>
                <a:rPr lang="en-US" b="1" dirty="0"/>
                <a:t>due to pile up effects in the TPC</a:t>
              </a:r>
              <a:endParaRPr lang="en-US" b="1" dirty="0" smtClean="0"/>
            </a:p>
          </p:txBody>
        </p:sp>
      </p:grpSp>
      <p:sp>
        <p:nvSpPr>
          <p:cNvPr id="7" name="TextBox 6"/>
          <p:cNvSpPr txBox="1"/>
          <p:nvPr/>
        </p:nvSpPr>
        <p:spPr>
          <a:xfrm>
            <a:off x="25400" y="5688743"/>
            <a:ext cx="4787900" cy="646331"/>
          </a:xfrm>
          <a:prstGeom prst="rect">
            <a:avLst/>
          </a:prstGeom>
          <a:noFill/>
        </p:spPr>
        <p:txBody>
          <a:bodyPr wrap="square" rtlCol="0">
            <a:spAutoFit/>
          </a:bodyPr>
          <a:lstStyle/>
          <a:p>
            <a:r>
              <a:rPr lang="en-US" b="1" dirty="0" smtClean="0">
                <a:solidFill>
                  <a:srgbClr val="0000FF"/>
                </a:solidFill>
              </a:rPr>
              <a:t>The efficiency depends very little on the charge</a:t>
            </a:r>
          </a:p>
          <a:p>
            <a:r>
              <a:rPr lang="en-US" b="1" dirty="0" smtClean="0">
                <a:solidFill>
                  <a:srgbClr val="FF0000"/>
                </a:solidFill>
              </a:rPr>
              <a:t>-&gt; it plays negligible role in this measurement</a:t>
            </a:r>
          </a:p>
        </p:txBody>
      </p:sp>
      <p:pic>
        <p:nvPicPr>
          <p:cNvPr id="2" name="Picture 1" descr="Screen Shot 2015-04-28 at 3.52.12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367" y="1768486"/>
            <a:ext cx="4274497" cy="3920257"/>
          </a:xfrm>
          <a:prstGeom prst="rect">
            <a:avLst/>
          </a:prstGeom>
        </p:spPr>
      </p:pic>
    </p:spTree>
    <p:extLst>
      <p:ext uri="{BB962C8B-B14F-4D97-AF65-F5344CB8AC3E}">
        <p14:creationId xmlns:p14="http://schemas.microsoft.com/office/powerpoint/2010/main" val="29325106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2</a:t>
            </a:fld>
            <a:endParaRPr lang="en-US"/>
          </a:p>
        </p:txBody>
      </p:sp>
      <p:sp>
        <p:nvSpPr>
          <p:cNvPr id="7" name="Title 1"/>
          <p:cNvSpPr txBox="1">
            <a:spLocks/>
          </p:cNvSpPr>
          <p:nvPr/>
        </p:nvSpPr>
        <p:spPr>
          <a:xfrm>
            <a:off x="697884" y="240280"/>
            <a:ext cx="7760316" cy="514887"/>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lvl="0" algn="ctr">
              <a:spcBef>
                <a:spcPct val="0"/>
              </a:spcBef>
              <a:defRPr/>
            </a:pPr>
            <a:r>
              <a:rPr lang="en-US" sz="3200" dirty="0" smtClean="0">
                <a:solidFill>
                  <a:srgbClr val="0000FF"/>
                </a:solidFill>
              </a:rPr>
              <a:t>Plan of the talk</a:t>
            </a:r>
          </a:p>
        </p:txBody>
      </p:sp>
      <p:sp>
        <p:nvSpPr>
          <p:cNvPr id="8" name="TextBox 7"/>
          <p:cNvSpPr txBox="1"/>
          <p:nvPr/>
        </p:nvSpPr>
        <p:spPr>
          <a:xfrm>
            <a:off x="154067" y="927100"/>
            <a:ext cx="8828058" cy="3816429"/>
          </a:xfrm>
          <a:prstGeom prst="rect">
            <a:avLst/>
          </a:prstGeom>
          <a:noFill/>
        </p:spPr>
        <p:txBody>
          <a:bodyPr wrap="none" rtlCol="0">
            <a:spAutoFit/>
          </a:bodyPr>
          <a:lstStyle/>
          <a:p>
            <a:pPr marL="457200" indent="-457200">
              <a:spcAft>
                <a:spcPts val="1200"/>
              </a:spcAft>
              <a:buFont typeface="Wingdings" charset="2"/>
              <a:buChar char="²"/>
            </a:pPr>
            <a:r>
              <a:rPr lang="en-US" sz="3200" dirty="0" smtClean="0">
                <a:solidFill>
                  <a:srgbClr val="0000FF"/>
                </a:solidFill>
                <a:latin typeface="Arial"/>
                <a:cs typeface="Arial"/>
              </a:rPr>
              <a:t>Physics motivations</a:t>
            </a:r>
          </a:p>
          <a:p>
            <a:pPr marL="457200" indent="-457200">
              <a:spcAft>
                <a:spcPts val="1200"/>
              </a:spcAft>
              <a:buFont typeface="Wingdings" charset="2"/>
              <a:buChar char="²"/>
            </a:pPr>
            <a:r>
              <a:rPr lang="en-US" sz="3200" dirty="0" smtClean="0">
                <a:solidFill>
                  <a:srgbClr val="008000"/>
                </a:solidFill>
                <a:latin typeface="Arial"/>
                <a:cs typeface="Arial"/>
              </a:rPr>
              <a:t>The W</a:t>
            </a:r>
            <a:r>
              <a:rPr lang="en-US" sz="3200" baseline="30000" dirty="0" smtClean="0">
                <a:solidFill>
                  <a:srgbClr val="008000"/>
                </a:solidFill>
                <a:latin typeface="Arial"/>
                <a:cs typeface="Arial"/>
              </a:rPr>
              <a:t>±</a:t>
            </a:r>
            <a:r>
              <a:rPr lang="en-US" sz="3200" dirty="0" smtClean="0">
                <a:solidFill>
                  <a:srgbClr val="008000"/>
                </a:solidFill>
                <a:latin typeface="Arial"/>
                <a:cs typeface="Arial"/>
              </a:rPr>
              <a:t> selection and A</a:t>
            </a:r>
            <a:r>
              <a:rPr lang="en-US" sz="3200" baseline="-25000" dirty="0" smtClean="0">
                <a:solidFill>
                  <a:srgbClr val="008000"/>
                </a:solidFill>
                <a:latin typeface="Arial"/>
                <a:cs typeface="Arial"/>
              </a:rPr>
              <a:t>N</a:t>
            </a:r>
            <a:r>
              <a:rPr lang="en-US" sz="3200" dirty="0" smtClean="0">
                <a:solidFill>
                  <a:srgbClr val="008000"/>
                </a:solidFill>
                <a:latin typeface="Arial"/>
                <a:cs typeface="Arial"/>
              </a:rPr>
              <a:t> measurement</a:t>
            </a:r>
          </a:p>
          <a:p>
            <a:pPr marL="457200" indent="-457200">
              <a:spcAft>
                <a:spcPts val="1200"/>
              </a:spcAft>
              <a:buFont typeface="Wingdings" charset="2"/>
              <a:buChar char="²"/>
            </a:pPr>
            <a:r>
              <a:rPr lang="en-US" sz="3200" dirty="0" smtClean="0">
                <a:solidFill>
                  <a:srgbClr val="FF6600"/>
                </a:solidFill>
                <a:latin typeface="Arial"/>
                <a:cs typeface="Arial"/>
              </a:rPr>
              <a:t>The Z</a:t>
            </a:r>
            <a:r>
              <a:rPr lang="en-US" sz="3200" baseline="30000" dirty="0" smtClean="0">
                <a:solidFill>
                  <a:srgbClr val="FF6600"/>
                </a:solidFill>
                <a:latin typeface="Arial"/>
                <a:cs typeface="Arial"/>
              </a:rPr>
              <a:t>0</a:t>
            </a:r>
            <a:r>
              <a:rPr lang="en-US" sz="3200" dirty="0" smtClean="0">
                <a:solidFill>
                  <a:srgbClr val="FF6600"/>
                </a:solidFill>
                <a:latin typeface="Arial"/>
                <a:cs typeface="Arial"/>
              </a:rPr>
              <a:t> selection and A</a:t>
            </a:r>
            <a:r>
              <a:rPr lang="en-US" sz="3200" baseline="-25000" dirty="0" smtClean="0">
                <a:solidFill>
                  <a:srgbClr val="FF6600"/>
                </a:solidFill>
                <a:latin typeface="Arial"/>
                <a:cs typeface="Arial"/>
              </a:rPr>
              <a:t>N</a:t>
            </a:r>
            <a:r>
              <a:rPr lang="en-US" sz="3200" dirty="0" smtClean="0">
                <a:solidFill>
                  <a:srgbClr val="FF6600"/>
                </a:solidFill>
                <a:latin typeface="Arial"/>
                <a:cs typeface="Arial"/>
              </a:rPr>
              <a:t> measurement</a:t>
            </a:r>
          </a:p>
          <a:p>
            <a:pPr marL="457200" indent="-457200">
              <a:spcAft>
                <a:spcPts val="1200"/>
              </a:spcAft>
              <a:buFont typeface="Wingdings" charset="2"/>
              <a:buChar char="²"/>
            </a:pPr>
            <a:r>
              <a:rPr lang="en-US" sz="3200" dirty="0" smtClean="0">
                <a:solidFill>
                  <a:srgbClr val="FF0000"/>
                </a:solidFill>
                <a:latin typeface="Arial"/>
                <a:cs typeface="Arial"/>
              </a:rPr>
              <a:t>Future plans for A</a:t>
            </a:r>
            <a:r>
              <a:rPr lang="en-US" sz="3200" baseline="-25000" dirty="0" smtClean="0">
                <a:solidFill>
                  <a:srgbClr val="FF0000"/>
                </a:solidFill>
                <a:latin typeface="Arial"/>
                <a:cs typeface="Arial"/>
              </a:rPr>
              <a:t>N</a:t>
            </a:r>
            <a:r>
              <a:rPr lang="en-US" sz="3200" dirty="0" smtClean="0">
                <a:solidFill>
                  <a:srgbClr val="FF0000"/>
                </a:solidFill>
                <a:latin typeface="Arial"/>
                <a:cs typeface="Arial"/>
              </a:rPr>
              <a:t> measurement </a:t>
            </a:r>
          </a:p>
          <a:p>
            <a:pPr marL="457200" indent="-457200">
              <a:spcAft>
                <a:spcPts val="1200"/>
              </a:spcAft>
              <a:buFont typeface="Wingdings" charset="2"/>
              <a:buChar char="²"/>
            </a:pPr>
            <a:r>
              <a:rPr lang="en-US" sz="3200" dirty="0" err="1" smtClean="0">
                <a:solidFill>
                  <a:schemeClr val="bg2">
                    <a:lumMod val="25000"/>
                  </a:schemeClr>
                </a:solidFill>
                <a:latin typeface="Arial"/>
                <a:cs typeface="Arial"/>
              </a:rPr>
              <a:t>Unpolarized</a:t>
            </a:r>
            <a:r>
              <a:rPr lang="en-US" sz="3200" dirty="0" smtClean="0">
                <a:solidFill>
                  <a:schemeClr val="bg2">
                    <a:lumMod val="25000"/>
                  </a:schemeClr>
                </a:solidFill>
                <a:latin typeface="Arial"/>
                <a:cs typeface="Arial"/>
              </a:rPr>
              <a:t> </a:t>
            </a:r>
            <a:r>
              <a:rPr lang="en-US" sz="3200" dirty="0" err="1" smtClean="0">
                <a:solidFill>
                  <a:schemeClr val="bg2">
                    <a:lumMod val="25000"/>
                  </a:schemeClr>
                </a:solidFill>
                <a:latin typeface="Arial"/>
                <a:cs typeface="Arial"/>
              </a:rPr>
              <a:t>xsec</a:t>
            </a:r>
            <a:r>
              <a:rPr lang="en-US" sz="3200" dirty="0" smtClean="0">
                <a:solidFill>
                  <a:schemeClr val="bg2">
                    <a:lumMod val="25000"/>
                  </a:schemeClr>
                </a:solidFill>
                <a:latin typeface="Arial"/>
                <a:cs typeface="Arial"/>
              </a:rPr>
              <a:t> charge ratios (New results!) </a:t>
            </a:r>
          </a:p>
          <a:p>
            <a:pPr marL="457200" indent="-457200">
              <a:spcAft>
                <a:spcPts val="1200"/>
              </a:spcAft>
              <a:buFont typeface="Wingdings" charset="2"/>
              <a:buChar char="²"/>
            </a:pPr>
            <a:r>
              <a:rPr lang="en-US" sz="3200" dirty="0" smtClean="0">
                <a:solidFill>
                  <a:srgbClr val="0000FF"/>
                </a:solidFill>
                <a:latin typeface="Arial"/>
                <a:cs typeface="Arial"/>
              </a:rPr>
              <a:t>Conclusions</a:t>
            </a:r>
            <a:endParaRPr lang="en-US" sz="3200" dirty="0">
              <a:solidFill>
                <a:srgbClr val="0000FF"/>
              </a:solidFill>
              <a:latin typeface="Arial"/>
              <a:cs typeface="Arial"/>
            </a:endParaRPr>
          </a:p>
        </p:txBody>
      </p:sp>
      <p:sp>
        <p:nvSpPr>
          <p:cNvPr id="9" name="TextBox 8"/>
          <p:cNvSpPr txBox="1"/>
          <p:nvPr/>
        </p:nvSpPr>
        <p:spPr>
          <a:xfrm>
            <a:off x="63500" y="5331678"/>
            <a:ext cx="8828058" cy="830997"/>
          </a:xfrm>
          <a:prstGeom prst="rect">
            <a:avLst/>
          </a:prstGeom>
          <a:noFill/>
        </p:spPr>
        <p:txBody>
          <a:bodyPr wrap="square" rtlCol="0">
            <a:spAutoFit/>
          </a:bodyPr>
          <a:lstStyle/>
          <a:p>
            <a:r>
              <a:rPr lang="en-US" sz="1600" b="1" dirty="0" smtClean="0">
                <a:solidFill>
                  <a:srgbClr val="0000FF"/>
                </a:solidFill>
              </a:rPr>
              <a:t>Other STAR talks on weak boson production:</a:t>
            </a:r>
          </a:p>
          <a:p>
            <a:pPr marL="285750" indent="-285750">
              <a:buFont typeface="Arial"/>
              <a:buChar char="•"/>
            </a:pPr>
            <a:r>
              <a:rPr lang="en-US" sz="1600" b="1" dirty="0" smtClean="0">
                <a:solidFill>
                  <a:srgbClr val="FF0000"/>
                </a:solidFill>
              </a:rPr>
              <a:t>Matt </a:t>
            </a:r>
            <a:r>
              <a:rPr lang="en-US" sz="1600" b="1" dirty="0" err="1" smtClean="0">
                <a:solidFill>
                  <a:srgbClr val="FF0000"/>
                </a:solidFill>
              </a:rPr>
              <a:t>Posik’s</a:t>
            </a:r>
            <a:r>
              <a:rPr lang="en-US" sz="1600" b="1" dirty="0" smtClean="0">
                <a:solidFill>
                  <a:srgbClr val="FF0000"/>
                </a:solidFill>
              </a:rPr>
              <a:t> </a:t>
            </a:r>
            <a:r>
              <a:rPr lang="en-US" sz="1600" b="1" dirty="0" smtClean="0">
                <a:solidFill>
                  <a:srgbClr val="FF0000"/>
                </a:solidFill>
                <a:sym typeface="Wingdings"/>
              </a:rPr>
              <a:t></a:t>
            </a:r>
            <a:r>
              <a:rPr lang="en-US" sz="1600" b="1" dirty="0" smtClean="0">
                <a:solidFill>
                  <a:srgbClr val="FF0000"/>
                </a:solidFill>
              </a:rPr>
              <a:t> cross section charge ratio </a:t>
            </a:r>
            <a:r>
              <a:rPr lang="en-US" sz="1600" b="1" dirty="0" err="1" smtClean="0">
                <a:solidFill>
                  <a:srgbClr val="FF0000"/>
                </a:solidFill>
              </a:rPr>
              <a:t>vs</a:t>
            </a:r>
            <a:r>
              <a:rPr lang="en-US" sz="1600" b="1" dirty="0" smtClean="0">
                <a:solidFill>
                  <a:srgbClr val="FF0000"/>
                </a:solidFill>
              </a:rPr>
              <a:t> electron decay kinematics</a:t>
            </a:r>
          </a:p>
          <a:p>
            <a:pPr marL="285750" indent="-285750">
              <a:buFont typeface="Arial"/>
              <a:buChar char="•"/>
            </a:pPr>
            <a:r>
              <a:rPr lang="en-US" sz="1600" b="1" dirty="0" err="1" smtClean="0">
                <a:solidFill>
                  <a:srgbClr val="FF0000"/>
                </a:solidFill>
              </a:rPr>
              <a:t>Devika</a:t>
            </a:r>
            <a:r>
              <a:rPr lang="en-US" sz="1600" b="1" dirty="0" smtClean="0">
                <a:solidFill>
                  <a:srgbClr val="FF0000"/>
                </a:solidFill>
              </a:rPr>
              <a:t> S. </a:t>
            </a:r>
            <a:r>
              <a:rPr lang="en-US" sz="1600" b="1" dirty="0" err="1" smtClean="0">
                <a:solidFill>
                  <a:srgbClr val="FF0000"/>
                </a:solidFill>
              </a:rPr>
              <a:t>Guanarathne</a:t>
            </a:r>
            <a:r>
              <a:rPr lang="en-US" sz="1600" b="1" dirty="0" smtClean="0">
                <a:solidFill>
                  <a:srgbClr val="FF0000"/>
                </a:solidFill>
              </a:rPr>
              <a:t> </a:t>
            </a:r>
            <a:r>
              <a:rPr lang="en-US" sz="1600" b="1" dirty="0" smtClean="0">
                <a:solidFill>
                  <a:srgbClr val="FF0000"/>
                </a:solidFill>
                <a:sym typeface="Wingdings"/>
              </a:rPr>
              <a:t> Longitudinal transverse spin asymmetry </a:t>
            </a:r>
            <a:r>
              <a:rPr lang="en-US" sz="1600" b="1" dirty="0" err="1" smtClean="0">
                <a:solidFill>
                  <a:srgbClr val="FF0000"/>
                </a:solidFill>
                <a:sym typeface="Wingdings"/>
              </a:rPr>
              <a:t>vs</a:t>
            </a:r>
            <a:r>
              <a:rPr lang="en-US" sz="1600" b="1" dirty="0" smtClean="0">
                <a:solidFill>
                  <a:srgbClr val="FF0000"/>
                </a:solidFill>
                <a:sym typeface="Wingdings"/>
              </a:rPr>
              <a:t> electron decay kinematics</a:t>
            </a:r>
            <a:endParaRPr lang="en-US" sz="1600"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20</a:t>
            </a:fld>
            <a:endParaRPr lang="en-US"/>
          </a:p>
        </p:txBody>
      </p:sp>
      <p:sp>
        <p:nvSpPr>
          <p:cNvPr id="7" name="Title 1"/>
          <p:cNvSpPr txBox="1">
            <a:spLocks/>
          </p:cNvSpPr>
          <p:nvPr/>
        </p:nvSpPr>
        <p:spPr>
          <a:xfrm>
            <a:off x="697884" y="240280"/>
            <a:ext cx="7760316" cy="514887"/>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lvl="0" algn="ctr">
              <a:spcBef>
                <a:spcPct val="0"/>
              </a:spcBef>
              <a:defRPr/>
            </a:pPr>
            <a:r>
              <a:rPr lang="en-US" sz="3200" dirty="0" smtClean="0">
                <a:solidFill>
                  <a:srgbClr val="0000FF"/>
                </a:solidFill>
                <a:latin typeface="+mj-lt"/>
                <a:ea typeface="+mj-ea"/>
                <a:cs typeface="+mj-cs"/>
              </a:rPr>
              <a:t>W+/W- versus Electron-Eta</a:t>
            </a:r>
            <a:endParaRPr kumimoji="0" lang="en-US" sz="3200" b="0" i="0" u="none" strike="noStrike" kern="1200" cap="none" spc="0" normalizeH="0" baseline="0" noProof="0" dirty="0" smtClean="0">
              <a:ln>
                <a:noFill/>
              </a:ln>
              <a:solidFill>
                <a:srgbClr val="0000FF"/>
              </a:solidFill>
              <a:effectLst/>
              <a:uLnTx/>
              <a:uFillTx/>
              <a:latin typeface="+mj-lt"/>
              <a:ea typeface="+mj-ea"/>
              <a:cs typeface="+mj-cs"/>
            </a:endParaRPr>
          </a:p>
        </p:txBody>
      </p:sp>
      <p:sp>
        <p:nvSpPr>
          <p:cNvPr id="14" name="TextBox 13"/>
          <p:cNvSpPr txBox="1"/>
          <p:nvPr/>
        </p:nvSpPr>
        <p:spPr>
          <a:xfrm>
            <a:off x="6692900" y="1478530"/>
            <a:ext cx="2559415" cy="830997"/>
          </a:xfrm>
          <a:prstGeom prst="rect">
            <a:avLst/>
          </a:prstGeom>
          <a:noFill/>
        </p:spPr>
        <p:txBody>
          <a:bodyPr wrap="none" rtlCol="0">
            <a:spAutoFit/>
          </a:bodyPr>
          <a:lstStyle/>
          <a:p>
            <a:pPr algn="ctr"/>
            <a:r>
              <a:rPr lang="en-US" sz="2400" b="1" dirty="0" smtClean="0">
                <a:solidFill>
                  <a:srgbClr val="FF0000"/>
                </a:solidFill>
              </a:rPr>
              <a:t>See M. </a:t>
            </a:r>
            <a:r>
              <a:rPr lang="en-US" sz="2400" b="1" dirty="0" err="1" smtClean="0">
                <a:solidFill>
                  <a:srgbClr val="FF0000"/>
                </a:solidFill>
              </a:rPr>
              <a:t>Posik’s</a:t>
            </a:r>
            <a:r>
              <a:rPr lang="en-US" sz="2400" b="1" dirty="0" smtClean="0">
                <a:solidFill>
                  <a:srgbClr val="FF0000"/>
                </a:solidFill>
              </a:rPr>
              <a:t> talk</a:t>
            </a:r>
          </a:p>
          <a:p>
            <a:pPr algn="ctr"/>
            <a:r>
              <a:rPr lang="en-US" sz="2400" b="1" dirty="0">
                <a:solidFill>
                  <a:srgbClr val="FF0000"/>
                </a:solidFill>
              </a:rPr>
              <a:t>f</a:t>
            </a:r>
            <a:r>
              <a:rPr lang="en-US" sz="2400" b="1" dirty="0" smtClean="0">
                <a:solidFill>
                  <a:srgbClr val="FF0000"/>
                </a:solidFill>
              </a:rPr>
              <a:t>or more details</a:t>
            </a:r>
            <a:endParaRPr lang="en-US" sz="2400" b="1" dirty="0">
              <a:solidFill>
                <a:srgbClr val="FF0000"/>
              </a:solidFill>
            </a:endParaRPr>
          </a:p>
        </p:txBody>
      </p:sp>
      <p:pic>
        <p:nvPicPr>
          <p:cNvPr id="15" name="Picture 14" descr="newproduct.png"/>
          <p:cNvPicPr>
            <a:picLocks noChangeAspect="1"/>
          </p:cNvPicPr>
          <p:nvPr/>
        </p:nvPicPr>
        <p:blipFill>
          <a:blip r:embed="rId2"/>
          <a:stretch>
            <a:fillRect/>
          </a:stretch>
        </p:blipFill>
        <p:spPr>
          <a:xfrm>
            <a:off x="7073900" y="246630"/>
            <a:ext cx="2032000" cy="1231900"/>
          </a:xfrm>
          <a:prstGeom prst="rect">
            <a:avLst/>
          </a:prstGeom>
        </p:spPr>
      </p:pic>
      <p:sp>
        <p:nvSpPr>
          <p:cNvPr id="16" name="Rectangle 15"/>
          <p:cNvSpPr/>
          <p:nvPr/>
        </p:nvSpPr>
        <p:spPr>
          <a:xfrm>
            <a:off x="121634" y="5437822"/>
            <a:ext cx="8984266" cy="923330"/>
          </a:xfrm>
          <a:prstGeom prst="rect">
            <a:avLst/>
          </a:prstGeom>
        </p:spPr>
        <p:txBody>
          <a:bodyPr wrap="square">
            <a:spAutoFit/>
          </a:bodyPr>
          <a:lstStyle/>
          <a:p>
            <a:r>
              <a:rPr lang="en-US" b="1" dirty="0" smtClean="0"/>
              <a:t>Systematics uncertainties </a:t>
            </a:r>
            <a:r>
              <a:rPr lang="en-US" b="1" dirty="0" smtClean="0">
                <a:solidFill>
                  <a:srgbClr val="0000FF"/>
                </a:solidFill>
              </a:rPr>
              <a:t>(blue shades)</a:t>
            </a:r>
            <a:r>
              <a:rPr lang="en-US" b="1" dirty="0" smtClean="0">
                <a:solidFill>
                  <a:srgbClr val="000000"/>
                </a:solidFill>
              </a:rPr>
              <a:t> come from background </a:t>
            </a:r>
            <a:r>
              <a:rPr lang="en-US" b="1" dirty="0">
                <a:solidFill>
                  <a:srgbClr val="000000"/>
                </a:solidFill>
              </a:rPr>
              <a:t>s</a:t>
            </a:r>
            <a:r>
              <a:rPr lang="en-US" b="1" dirty="0" smtClean="0">
                <a:solidFill>
                  <a:srgbClr val="000000"/>
                </a:solidFill>
              </a:rPr>
              <a:t>ubtraction: </a:t>
            </a:r>
          </a:p>
          <a:p>
            <a:r>
              <a:rPr lang="en-US" dirty="0" smtClean="0">
                <a:solidFill>
                  <a:srgbClr val="FF0000"/>
                </a:solidFill>
              </a:rPr>
              <a:t>QCD </a:t>
            </a:r>
            <a:r>
              <a:rPr lang="en-US" dirty="0">
                <a:solidFill>
                  <a:srgbClr val="FF0000"/>
                </a:solidFill>
              </a:rPr>
              <a:t>background </a:t>
            </a:r>
            <a:r>
              <a:rPr lang="en-US" dirty="0" smtClean="0"/>
              <a:t>varied </a:t>
            </a:r>
            <a:r>
              <a:rPr lang="en-US" dirty="0"/>
              <a:t>the normalization bin to: [15;17] and [15;21]   </a:t>
            </a:r>
          </a:p>
          <a:p>
            <a:pPr marL="0" lvl="1"/>
            <a:r>
              <a:rPr lang="en-US" b="1" dirty="0" smtClean="0">
                <a:solidFill>
                  <a:srgbClr val="FF0000"/>
                </a:solidFill>
              </a:rPr>
              <a:t>Z</a:t>
            </a:r>
            <a:r>
              <a:rPr lang="en-US" b="1" baseline="30000" dirty="0" smtClean="0">
                <a:solidFill>
                  <a:srgbClr val="FF0000"/>
                </a:solidFill>
              </a:rPr>
              <a:t>0 </a:t>
            </a:r>
            <a:r>
              <a:rPr lang="en-US" b="1" dirty="0">
                <a:solidFill>
                  <a:srgbClr val="FF0000"/>
                </a:solidFill>
              </a:rPr>
              <a:t>-&gt; </a:t>
            </a:r>
            <a:r>
              <a:rPr lang="en-US" b="1" dirty="0" err="1">
                <a:solidFill>
                  <a:srgbClr val="FF0000"/>
                </a:solidFill>
              </a:rPr>
              <a:t>ee</a:t>
            </a:r>
            <a:r>
              <a:rPr lang="en-US" b="1" dirty="0">
                <a:solidFill>
                  <a:srgbClr val="FF0000"/>
                </a:solidFill>
              </a:rPr>
              <a:t> </a:t>
            </a:r>
            <a:r>
              <a:rPr lang="en-US" b="1" dirty="0" smtClean="0">
                <a:solidFill>
                  <a:srgbClr val="FF0000"/>
                </a:solidFill>
              </a:rPr>
              <a:t>background </a:t>
            </a:r>
            <a:r>
              <a:rPr lang="en-US" dirty="0" smtClean="0"/>
              <a:t>vary the normalization to STAR </a:t>
            </a:r>
            <a:r>
              <a:rPr lang="en-US" dirty="0" err="1" smtClean="0"/>
              <a:t>lumi</a:t>
            </a:r>
            <a:r>
              <a:rPr lang="en-US" dirty="0" smtClean="0"/>
              <a:t> +</a:t>
            </a:r>
            <a:r>
              <a:rPr lang="en-US" dirty="0"/>
              <a:t>- 13% </a:t>
            </a:r>
            <a:endParaRPr lang="en-US" b="1" dirty="0">
              <a:solidFill>
                <a:srgbClr val="FF0000"/>
              </a:solidFill>
            </a:endParaRPr>
          </a:p>
        </p:txBody>
      </p:sp>
      <p:sp>
        <p:nvSpPr>
          <p:cNvPr id="17" name="TextBox 16"/>
          <p:cNvSpPr txBox="1"/>
          <p:nvPr/>
        </p:nvSpPr>
        <p:spPr>
          <a:xfrm>
            <a:off x="6725015" y="3581400"/>
            <a:ext cx="2400300" cy="923330"/>
          </a:xfrm>
          <a:prstGeom prst="rect">
            <a:avLst/>
          </a:prstGeom>
          <a:noFill/>
        </p:spPr>
        <p:txBody>
          <a:bodyPr wrap="square" rtlCol="0">
            <a:spAutoFit/>
          </a:bodyPr>
          <a:lstStyle/>
          <a:p>
            <a:pPr marL="0" lvl="1" algn="ctr"/>
            <a:r>
              <a:rPr lang="en-US" b="1" dirty="0" smtClean="0">
                <a:solidFill>
                  <a:srgbClr val="0000FF"/>
                </a:solidFill>
              </a:rPr>
              <a:t>Systematics are much smaller than statistical uncertainties</a:t>
            </a:r>
            <a:endParaRPr lang="en-US" b="1" dirty="0">
              <a:solidFill>
                <a:srgbClr val="0000FF"/>
              </a:solidFill>
            </a:endParaRPr>
          </a:p>
        </p:txBody>
      </p:sp>
      <p:sp>
        <p:nvSpPr>
          <p:cNvPr id="18" name="TextBox 17"/>
          <p:cNvSpPr txBox="1"/>
          <p:nvPr/>
        </p:nvSpPr>
        <p:spPr>
          <a:xfrm>
            <a:off x="6656733" y="3173968"/>
            <a:ext cx="2595582" cy="369332"/>
          </a:xfrm>
          <a:prstGeom prst="rect">
            <a:avLst/>
          </a:prstGeom>
          <a:noFill/>
        </p:spPr>
        <p:txBody>
          <a:bodyPr wrap="none" rtlCol="0">
            <a:spAutoFit/>
          </a:bodyPr>
          <a:lstStyle/>
          <a:p>
            <a:r>
              <a:rPr lang="en-US" b="1" dirty="0" smtClean="0">
                <a:solidFill>
                  <a:srgbClr val="FF0000"/>
                </a:solidFill>
              </a:rPr>
              <a:t>Collected </a:t>
            </a:r>
            <a:r>
              <a:rPr lang="en-US" b="1" dirty="0" err="1" smtClean="0">
                <a:solidFill>
                  <a:srgbClr val="FF0000"/>
                </a:solidFill>
              </a:rPr>
              <a:t>Lumi</a:t>
            </a:r>
            <a:r>
              <a:rPr lang="en-US" b="1" dirty="0" smtClean="0">
                <a:solidFill>
                  <a:srgbClr val="FF0000"/>
                </a:solidFill>
              </a:rPr>
              <a:t> = 102 pb</a:t>
            </a:r>
            <a:r>
              <a:rPr lang="en-US" b="1" baseline="30000" dirty="0" smtClean="0">
                <a:solidFill>
                  <a:srgbClr val="FF0000"/>
                </a:solidFill>
              </a:rPr>
              <a:t>-1</a:t>
            </a:r>
            <a:endParaRPr lang="en-US" b="1" baseline="30000" dirty="0">
              <a:solidFill>
                <a:srgbClr val="FF0000"/>
              </a:solidFill>
            </a:endParaRPr>
          </a:p>
        </p:txBody>
      </p:sp>
      <p:grpSp>
        <p:nvGrpSpPr>
          <p:cNvPr id="9" name="Group 8"/>
          <p:cNvGrpSpPr/>
          <p:nvPr/>
        </p:nvGrpSpPr>
        <p:grpSpPr>
          <a:xfrm>
            <a:off x="32734" y="962495"/>
            <a:ext cx="7295166" cy="4620836"/>
            <a:chOff x="32734" y="962495"/>
            <a:chExt cx="7295166" cy="4620836"/>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4" y="962495"/>
              <a:ext cx="7295166" cy="4620836"/>
            </a:xfrm>
            <a:prstGeom prst="rect">
              <a:avLst/>
            </a:prstGeom>
          </p:spPr>
        </p:pic>
        <p:sp>
          <p:nvSpPr>
            <p:cNvPr id="8" name="TextBox 7"/>
            <p:cNvSpPr txBox="1"/>
            <p:nvPr/>
          </p:nvSpPr>
          <p:spPr>
            <a:xfrm rot="16200000">
              <a:off x="-443703" y="3251199"/>
              <a:ext cx="1500005" cy="369332"/>
            </a:xfrm>
            <a:prstGeom prst="rect">
              <a:avLst/>
            </a:prstGeom>
            <a:solidFill>
              <a:schemeClr val="bg1"/>
            </a:solidFill>
          </p:spPr>
          <p:txBody>
            <a:bodyPr wrap="none" rtlCol="0">
              <a:spAutoFit/>
            </a:bodyPr>
            <a:lstStyle/>
            <a:p>
              <a:r>
                <a:rPr lang="en-US" dirty="0" err="1" smtClean="0"/>
                <a:t>σ</a:t>
              </a:r>
              <a:r>
                <a:rPr lang="en-US" dirty="0" smtClean="0"/>
                <a:t>(W+) / </a:t>
              </a:r>
              <a:r>
                <a:rPr lang="en-US" dirty="0" err="1"/>
                <a:t>σ</a:t>
              </a:r>
              <a:r>
                <a:rPr lang="en-US" dirty="0"/>
                <a:t>(</a:t>
              </a:r>
              <a:r>
                <a:rPr lang="en-US" dirty="0" smtClean="0"/>
                <a:t>W-)</a:t>
              </a:r>
              <a:endParaRPr lang="en-US" dirty="0"/>
            </a:p>
          </p:txBody>
        </p:sp>
      </p:grpSp>
    </p:spTree>
    <p:extLst>
      <p:ext uri="{BB962C8B-B14F-4D97-AF65-F5344CB8AC3E}">
        <p14:creationId xmlns:p14="http://schemas.microsoft.com/office/powerpoint/2010/main" val="8260030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r="23545"/>
          <a:stretch/>
        </p:blipFill>
        <p:spPr>
          <a:xfrm>
            <a:off x="4991100" y="3560260"/>
            <a:ext cx="4076700" cy="3159795"/>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2641"/>
          <a:stretch/>
        </p:blipFill>
        <p:spPr>
          <a:xfrm>
            <a:off x="31749" y="704144"/>
            <a:ext cx="3905251" cy="2991556"/>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22975"/>
          <a:stretch/>
        </p:blipFill>
        <p:spPr>
          <a:xfrm>
            <a:off x="1" y="3568700"/>
            <a:ext cx="3936999" cy="3028949"/>
          </a:xfrm>
          <a:prstGeom prst="rect">
            <a:avLst/>
          </a:prstGeom>
        </p:spPr>
      </p:pic>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21</a:t>
            </a:fld>
            <a:endParaRPr lang="en-US"/>
          </a:p>
        </p:txBody>
      </p:sp>
      <p:sp>
        <p:nvSpPr>
          <p:cNvPr id="25" name="Title 1"/>
          <p:cNvSpPr txBox="1">
            <a:spLocks/>
          </p:cNvSpPr>
          <p:nvPr/>
        </p:nvSpPr>
        <p:spPr>
          <a:xfrm>
            <a:off x="697884" y="240280"/>
            <a:ext cx="7760316" cy="514887"/>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lvl="0" algn="ctr">
              <a:spcBef>
                <a:spcPct val="0"/>
              </a:spcBef>
              <a:defRPr/>
            </a:pP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W+/W-</a:t>
            </a:r>
            <a:r>
              <a:rPr kumimoji="0" lang="en-US" sz="3200" b="0" i="0" u="none" strike="noStrike" kern="1200" cap="none" spc="0" normalizeH="0" noProof="0" dirty="0" smtClean="0">
                <a:ln>
                  <a:noFill/>
                </a:ln>
                <a:solidFill>
                  <a:srgbClr val="0000FF"/>
                </a:solidFill>
                <a:effectLst/>
                <a:uLnTx/>
                <a:uFillTx/>
                <a:latin typeface="+mj-lt"/>
                <a:ea typeface="+mj-ea"/>
                <a:cs typeface="+mj-cs"/>
              </a:rPr>
              <a:t> </a:t>
            </a:r>
            <a:r>
              <a:rPr lang="en-US" sz="3200" dirty="0" smtClean="0">
                <a:solidFill>
                  <a:srgbClr val="0000FF"/>
                </a:solidFill>
                <a:latin typeface="+mj-lt"/>
                <a:ea typeface="+mj-ea"/>
                <a:cs typeface="+mj-cs"/>
              </a:rPr>
              <a:t>V</a:t>
            </a:r>
            <a:r>
              <a:rPr kumimoji="0" lang="en-US" sz="3200" b="0" i="0" u="none" strike="noStrike" kern="1200" cap="none" spc="0" normalizeH="0" noProof="0" dirty="0" smtClean="0">
                <a:ln>
                  <a:noFill/>
                </a:ln>
                <a:solidFill>
                  <a:srgbClr val="0000FF"/>
                </a:solidFill>
                <a:effectLst/>
                <a:uLnTx/>
                <a:uFillTx/>
                <a:latin typeface="+mj-lt"/>
                <a:ea typeface="+mj-ea"/>
                <a:cs typeface="+mj-cs"/>
              </a:rPr>
              <a:t>s </a:t>
            </a:r>
            <a:r>
              <a:rPr lang="en-US" sz="3200" dirty="0" smtClean="0">
                <a:solidFill>
                  <a:srgbClr val="0000FF"/>
                </a:solidFill>
                <a:latin typeface="+mj-lt"/>
                <a:ea typeface="+mj-ea"/>
                <a:cs typeface="+mj-cs"/>
              </a:rPr>
              <a:t>boson Rapidity</a:t>
            </a: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endParaRPr kumimoji="0" lang="en-US" sz="3200" b="0" i="0" u="none" strike="noStrike" kern="1200" cap="none" spc="0" normalizeH="0" baseline="0" noProof="0" dirty="0" smtClean="0">
              <a:ln>
                <a:noFill/>
              </a:ln>
              <a:solidFill>
                <a:srgbClr val="0000FF"/>
              </a:solidFill>
              <a:effectLst/>
              <a:uLnTx/>
              <a:uFillTx/>
              <a:latin typeface="+mj-lt"/>
              <a:ea typeface="+mj-ea"/>
              <a:cs typeface="+mj-cs"/>
            </a:endParaRPr>
          </a:p>
        </p:txBody>
      </p:sp>
      <p:sp>
        <p:nvSpPr>
          <p:cNvPr id="2" name="TextBox 1"/>
          <p:cNvSpPr txBox="1"/>
          <p:nvPr/>
        </p:nvSpPr>
        <p:spPr>
          <a:xfrm>
            <a:off x="5187551" y="1926630"/>
            <a:ext cx="3786213" cy="1477328"/>
          </a:xfrm>
          <a:prstGeom prst="rect">
            <a:avLst/>
          </a:prstGeom>
          <a:noFill/>
        </p:spPr>
        <p:txBody>
          <a:bodyPr wrap="square" rtlCol="0">
            <a:spAutoFit/>
          </a:bodyPr>
          <a:lstStyle/>
          <a:p>
            <a:pPr marL="285750" indent="-285750">
              <a:buFont typeface="Wingdings" charset="2"/>
              <a:buChar char="Ø"/>
            </a:pPr>
            <a:r>
              <a:rPr lang="en-US" b="1" dirty="0" smtClean="0"/>
              <a:t>Subtraction of background has an impact below statistical error</a:t>
            </a:r>
          </a:p>
          <a:p>
            <a:pPr marL="285750" indent="-285750">
              <a:buFont typeface="Wingdings" charset="2"/>
              <a:buChar char="Ø"/>
            </a:pPr>
            <a:endParaRPr lang="en-US" b="1" dirty="0"/>
          </a:p>
          <a:p>
            <a:pPr marL="285750" indent="-285750">
              <a:buFont typeface="Wingdings" charset="2"/>
              <a:buChar char="Ø"/>
            </a:pPr>
            <a:r>
              <a:rPr lang="en-US" b="1" dirty="0" smtClean="0"/>
              <a:t>Adding run 12 significantly improves statistical precision</a:t>
            </a:r>
            <a:endParaRPr lang="en-US" b="1" dirty="0"/>
          </a:p>
        </p:txBody>
      </p:sp>
      <p:sp>
        <p:nvSpPr>
          <p:cNvPr id="8" name="TextBox 7"/>
          <p:cNvSpPr txBox="1"/>
          <p:nvPr/>
        </p:nvSpPr>
        <p:spPr>
          <a:xfrm>
            <a:off x="1066800" y="2794000"/>
            <a:ext cx="2473717" cy="369332"/>
          </a:xfrm>
          <a:prstGeom prst="rect">
            <a:avLst/>
          </a:prstGeom>
          <a:noFill/>
        </p:spPr>
        <p:txBody>
          <a:bodyPr wrap="none" rtlCol="0">
            <a:spAutoFit/>
          </a:bodyPr>
          <a:lstStyle/>
          <a:p>
            <a:r>
              <a:rPr lang="en-US" b="1" dirty="0" smtClean="0">
                <a:solidFill>
                  <a:srgbClr val="FF0000"/>
                </a:solidFill>
              </a:rPr>
              <a:t>Collected </a:t>
            </a:r>
            <a:r>
              <a:rPr lang="en-US" b="1" dirty="0" err="1" smtClean="0">
                <a:solidFill>
                  <a:srgbClr val="FF0000"/>
                </a:solidFill>
              </a:rPr>
              <a:t>Lumi</a:t>
            </a:r>
            <a:r>
              <a:rPr lang="en-US" b="1" dirty="0" smtClean="0">
                <a:solidFill>
                  <a:srgbClr val="FF0000"/>
                </a:solidFill>
              </a:rPr>
              <a:t> = 25 pb</a:t>
            </a:r>
            <a:r>
              <a:rPr lang="en-US" b="1" baseline="30000" dirty="0" smtClean="0">
                <a:solidFill>
                  <a:srgbClr val="FF0000"/>
                </a:solidFill>
              </a:rPr>
              <a:t>-1</a:t>
            </a:r>
            <a:endParaRPr lang="en-US" b="1" baseline="30000" dirty="0">
              <a:solidFill>
                <a:srgbClr val="FF0000"/>
              </a:solidFill>
            </a:endParaRPr>
          </a:p>
        </p:txBody>
      </p:sp>
      <p:sp>
        <p:nvSpPr>
          <p:cNvPr id="10" name="TextBox 9"/>
          <p:cNvSpPr txBox="1"/>
          <p:nvPr/>
        </p:nvSpPr>
        <p:spPr>
          <a:xfrm>
            <a:off x="1193800" y="5702300"/>
            <a:ext cx="2473717" cy="369332"/>
          </a:xfrm>
          <a:prstGeom prst="rect">
            <a:avLst/>
          </a:prstGeom>
          <a:noFill/>
        </p:spPr>
        <p:txBody>
          <a:bodyPr wrap="none" rtlCol="0">
            <a:spAutoFit/>
          </a:bodyPr>
          <a:lstStyle/>
          <a:p>
            <a:r>
              <a:rPr lang="en-US" b="1" dirty="0" smtClean="0">
                <a:solidFill>
                  <a:srgbClr val="FF0000"/>
                </a:solidFill>
              </a:rPr>
              <a:t>Collected </a:t>
            </a:r>
            <a:r>
              <a:rPr lang="en-US" b="1" dirty="0" err="1" smtClean="0">
                <a:solidFill>
                  <a:srgbClr val="FF0000"/>
                </a:solidFill>
              </a:rPr>
              <a:t>Lumi</a:t>
            </a:r>
            <a:r>
              <a:rPr lang="en-US" b="1" dirty="0" smtClean="0">
                <a:solidFill>
                  <a:srgbClr val="FF0000"/>
                </a:solidFill>
              </a:rPr>
              <a:t> = 77 pb</a:t>
            </a:r>
            <a:r>
              <a:rPr lang="en-US" b="1" baseline="30000" dirty="0" smtClean="0">
                <a:solidFill>
                  <a:srgbClr val="FF0000"/>
                </a:solidFill>
              </a:rPr>
              <a:t>-1</a:t>
            </a:r>
            <a:endParaRPr lang="en-US" b="1" baseline="30000" dirty="0">
              <a:solidFill>
                <a:srgbClr val="FF0000"/>
              </a:solidFill>
            </a:endParaRPr>
          </a:p>
        </p:txBody>
      </p:sp>
      <p:sp>
        <p:nvSpPr>
          <p:cNvPr id="11" name="TextBox 10"/>
          <p:cNvSpPr txBox="1"/>
          <p:nvPr/>
        </p:nvSpPr>
        <p:spPr>
          <a:xfrm>
            <a:off x="5111351" y="837168"/>
            <a:ext cx="4032649" cy="369332"/>
          </a:xfrm>
          <a:prstGeom prst="rect">
            <a:avLst/>
          </a:prstGeom>
          <a:noFill/>
        </p:spPr>
        <p:txBody>
          <a:bodyPr wrap="square" rtlCol="0">
            <a:spAutoFit/>
          </a:bodyPr>
          <a:lstStyle/>
          <a:p>
            <a:r>
              <a:rPr lang="en-US" dirty="0" smtClean="0"/>
              <a:t>W kinematics reconstructed as for A</a:t>
            </a:r>
            <a:r>
              <a:rPr lang="en-US" baseline="-25000" dirty="0" smtClean="0"/>
              <a:t>N</a:t>
            </a:r>
            <a:endParaRPr lang="en-US" dirty="0"/>
          </a:p>
        </p:txBody>
      </p:sp>
      <p:sp>
        <p:nvSpPr>
          <p:cNvPr id="12" name="TextBox 11"/>
          <p:cNvSpPr txBox="1"/>
          <p:nvPr/>
        </p:nvSpPr>
        <p:spPr>
          <a:xfrm>
            <a:off x="5170604" y="1191399"/>
            <a:ext cx="3846395" cy="646331"/>
          </a:xfrm>
          <a:prstGeom prst="rect">
            <a:avLst/>
          </a:prstGeom>
          <a:noFill/>
        </p:spPr>
        <p:txBody>
          <a:bodyPr wrap="square" rtlCol="0">
            <a:spAutoFit/>
          </a:bodyPr>
          <a:lstStyle/>
          <a:p>
            <a:pPr marL="1371600" indent="-1371600"/>
            <a:r>
              <a:rPr lang="en-US" b="1" dirty="0" smtClean="0">
                <a:solidFill>
                  <a:srgbClr val="0000FF"/>
                </a:solidFill>
              </a:rPr>
              <a:t>Blue points -&gt; After subtracting the backgrounds</a:t>
            </a:r>
            <a:endParaRPr lang="en-US" b="1" dirty="0">
              <a:solidFill>
                <a:srgbClr val="0000FF"/>
              </a:solidFill>
            </a:endParaRPr>
          </a:p>
        </p:txBody>
      </p:sp>
      <p:sp>
        <p:nvSpPr>
          <p:cNvPr id="14" name="TextBox 13"/>
          <p:cNvSpPr txBox="1"/>
          <p:nvPr/>
        </p:nvSpPr>
        <p:spPr>
          <a:xfrm>
            <a:off x="6378183" y="5778500"/>
            <a:ext cx="2595582" cy="369332"/>
          </a:xfrm>
          <a:prstGeom prst="rect">
            <a:avLst/>
          </a:prstGeom>
          <a:noFill/>
        </p:spPr>
        <p:txBody>
          <a:bodyPr wrap="none" rtlCol="0">
            <a:spAutoFit/>
          </a:bodyPr>
          <a:lstStyle/>
          <a:p>
            <a:r>
              <a:rPr lang="en-US" b="1" dirty="0" smtClean="0">
                <a:solidFill>
                  <a:srgbClr val="FF0000"/>
                </a:solidFill>
              </a:rPr>
              <a:t>Collected </a:t>
            </a:r>
            <a:r>
              <a:rPr lang="en-US" b="1" dirty="0" err="1" smtClean="0">
                <a:solidFill>
                  <a:srgbClr val="FF0000"/>
                </a:solidFill>
              </a:rPr>
              <a:t>Lumi</a:t>
            </a:r>
            <a:r>
              <a:rPr lang="en-US" b="1" dirty="0" smtClean="0">
                <a:solidFill>
                  <a:srgbClr val="FF0000"/>
                </a:solidFill>
              </a:rPr>
              <a:t> = 102 pb</a:t>
            </a:r>
            <a:r>
              <a:rPr lang="en-US" b="1" baseline="30000" dirty="0" smtClean="0">
                <a:solidFill>
                  <a:srgbClr val="FF0000"/>
                </a:solidFill>
              </a:rPr>
              <a:t>-1</a:t>
            </a:r>
            <a:endParaRPr lang="en-US" b="1" baseline="30000" dirty="0">
              <a:solidFill>
                <a:srgbClr val="FF0000"/>
              </a:solidFill>
            </a:endParaRPr>
          </a:p>
        </p:txBody>
      </p:sp>
      <p:sp>
        <p:nvSpPr>
          <p:cNvPr id="9" name="TextBox 8"/>
          <p:cNvSpPr txBox="1"/>
          <p:nvPr/>
        </p:nvSpPr>
        <p:spPr>
          <a:xfrm>
            <a:off x="957084" y="1021834"/>
            <a:ext cx="1261884" cy="615553"/>
          </a:xfrm>
          <a:prstGeom prst="rect">
            <a:avLst/>
          </a:prstGeom>
          <a:noFill/>
        </p:spPr>
        <p:txBody>
          <a:bodyPr wrap="none" rtlCol="0">
            <a:spAutoFit/>
          </a:bodyPr>
          <a:lstStyle/>
          <a:p>
            <a:r>
              <a:rPr lang="en-US" dirty="0" smtClean="0"/>
              <a:t>Preliminary</a:t>
            </a:r>
          </a:p>
          <a:p>
            <a:r>
              <a:rPr lang="en-US" sz="1600" dirty="0" smtClean="0"/>
              <a:t>Stat. errors</a:t>
            </a:r>
            <a:endParaRPr lang="en-US" sz="1600" dirty="0"/>
          </a:p>
        </p:txBody>
      </p:sp>
      <p:sp>
        <p:nvSpPr>
          <p:cNvPr id="16" name="TextBox 15"/>
          <p:cNvSpPr txBox="1"/>
          <p:nvPr/>
        </p:nvSpPr>
        <p:spPr>
          <a:xfrm>
            <a:off x="957084" y="3892034"/>
            <a:ext cx="1261884" cy="615553"/>
          </a:xfrm>
          <a:prstGeom prst="rect">
            <a:avLst/>
          </a:prstGeom>
          <a:noFill/>
        </p:spPr>
        <p:txBody>
          <a:bodyPr wrap="none" rtlCol="0">
            <a:spAutoFit/>
          </a:bodyPr>
          <a:lstStyle/>
          <a:p>
            <a:r>
              <a:rPr lang="en-US" dirty="0" smtClean="0"/>
              <a:t>Preliminary</a:t>
            </a:r>
          </a:p>
          <a:p>
            <a:r>
              <a:rPr lang="en-US" sz="1600" dirty="0"/>
              <a:t>Stat. </a:t>
            </a:r>
            <a:r>
              <a:rPr lang="en-US" sz="1600" dirty="0" smtClean="0"/>
              <a:t>errors</a:t>
            </a:r>
            <a:endParaRPr lang="en-US" sz="1600" dirty="0"/>
          </a:p>
        </p:txBody>
      </p:sp>
      <p:sp>
        <p:nvSpPr>
          <p:cNvPr id="17" name="TextBox 16"/>
          <p:cNvSpPr txBox="1"/>
          <p:nvPr/>
        </p:nvSpPr>
        <p:spPr>
          <a:xfrm>
            <a:off x="6075184" y="3911600"/>
            <a:ext cx="1261884" cy="615553"/>
          </a:xfrm>
          <a:prstGeom prst="rect">
            <a:avLst/>
          </a:prstGeom>
          <a:noFill/>
        </p:spPr>
        <p:txBody>
          <a:bodyPr wrap="none" rtlCol="0">
            <a:spAutoFit/>
          </a:bodyPr>
          <a:lstStyle/>
          <a:p>
            <a:r>
              <a:rPr lang="en-US" dirty="0" smtClean="0"/>
              <a:t>Preliminary</a:t>
            </a:r>
          </a:p>
          <a:p>
            <a:r>
              <a:rPr lang="en-US" sz="1600" dirty="0"/>
              <a:t>Stat. </a:t>
            </a:r>
            <a:r>
              <a:rPr lang="en-US" sz="1600" dirty="0" smtClean="0"/>
              <a:t>errors</a:t>
            </a:r>
            <a:endParaRPr lang="en-US" sz="1600" dirty="0"/>
          </a:p>
        </p:txBody>
      </p:sp>
    </p:spTree>
    <p:extLst>
      <p:ext uri="{BB962C8B-B14F-4D97-AF65-F5344CB8AC3E}">
        <p14:creationId xmlns:p14="http://schemas.microsoft.com/office/powerpoint/2010/main" val="27622711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22</a:t>
            </a:fld>
            <a:endParaRPr lang="en-US"/>
          </a:p>
        </p:txBody>
      </p:sp>
      <p:grpSp>
        <p:nvGrpSpPr>
          <p:cNvPr id="21" name="Group 20"/>
          <p:cNvGrpSpPr/>
          <p:nvPr/>
        </p:nvGrpSpPr>
        <p:grpSpPr>
          <a:xfrm>
            <a:off x="175591" y="832080"/>
            <a:ext cx="4129709" cy="3001599"/>
            <a:chOff x="3667650" y="1220750"/>
            <a:chExt cx="5476351" cy="4515244"/>
          </a:xfrm>
        </p:grpSpPr>
        <p:pic>
          <p:nvPicPr>
            <p:cNvPr id="8" name="Picture 7" descr="plot_PtCorrFactor_ProfileX.eps"/>
            <p:cNvPicPr>
              <a:picLocks noChangeAspect="1"/>
            </p:cNvPicPr>
            <p:nvPr/>
          </p:nvPicPr>
          <p:blipFill rotWithShape="1">
            <a:blip r:embed="rId2">
              <a:extLst>
                <a:ext uri="{28A0092B-C50C-407E-A947-70E740481C1C}">
                  <a14:useLocalDpi xmlns:a14="http://schemas.microsoft.com/office/drawing/2010/main" val="0"/>
                </a:ext>
              </a:extLst>
            </a:blip>
            <a:srcRect l="10262" t="5414" r="22420"/>
            <a:stretch/>
          </p:blipFill>
          <p:spPr>
            <a:xfrm>
              <a:off x="3721101" y="1220750"/>
              <a:ext cx="5422900" cy="4515244"/>
            </a:xfrm>
            <a:prstGeom prst="rect">
              <a:avLst/>
            </a:prstGeom>
          </p:spPr>
        </p:pic>
        <p:sp>
          <p:nvSpPr>
            <p:cNvPr id="16" name="TextBox 15"/>
            <p:cNvSpPr txBox="1"/>
            <p:nvPr/>
          </p:nvSpPr>
          <p:spPr>
            <a:xfrm rot="16200000">
              <a:off x="3006311" y="2650899"/>
              <a:ext cx="1661232" cy="338554"/>
            </a:xfrm>
            <a:prstGeom prst="rect">
              <a:avLst/>
            </a:prstGeom>
            <a:noFill/>
          </p:spPr>
          <p:txBody>
            <a:bodyPr wrap="none" rtlCol="0">
              <a:spAutoFit/>
            </a:bodyPr>
            <a:lstStyle/>
            <a:p>
              <a:r>
                <a:rPr lang="en-US" sz="1600" b="1" dirty="0" smtClean="0"/>
                <a:t>Correction Factor</a:t>
              </a:r>
              <a:endParaRPr lang="en-US" sz="1600" b="1" dirty="0"/>
            </a:p>
          </p:txBody>
        </p:sp>
        <p:sp>
          <p:nvSpPr>
            <p:cNvPr id="20" name="TextBox 19"/>
            <p:cNvSpPr txBox="1"/>
            <p:nvPr/>
          </p:nvSpPr>
          <p:spPr>
            <a:xfrm>
              <a:off x="7045157" y="2369947"/>
              <a:ext cx="1515931" cy="694473"/>
            </a:xfrm>
            <a:prstGeom prst="rect">
              <a:avLst/>
            </a:prstGeom>
            <a:noFill/>
          </p:spPr>
          <p:txBody>
            <a:bodyPr wrap="none" rtlCol="0">
              <a:spAutoFit/>
            </a:bodyPr>
            <a:lstStyle/>
            <a:p>
              <a:r>
                <a:rPr lang="en-US" sz="2400" b="1" dirty="0" smtClean="0">
                  <a:solidFill>
                    <a:srgbClr val="FF0000"/>
                  </a:solidFill>
                </a:rPr>
                <a:t>RUN 12</a:t>
              </a:r>
              <a:endParaRPr lang="en-US" sz="2400" b="1" dirty="0">
                <a:solidFill>
                  <a:srgbClr val="FF0000"/>
                </a:solidFill>
              </a:endParaRPr>
            </a:p>
          </p:txBody>
        </p:sp>
      </p:grpSp>
      <p:sp>
        <p:nvSpPr>
          <p:cNvPr id="22" name="TextBox 21"/>
          <p:cNvSpPr txBox="1"/>
          <p:nvPr/>
        </p:nvSpPr>
        <p:spPr>
          <a:xfrm>
            <a:off x="88900" y="5422900"/>
            <a:ext cx="8494633" cy="1323439"/>
          </a:xfrm>
          <a:prstGeom prst="rect">
            <a:avLst/>
          </a:prstGeom>
          <a:noFill/>
        </p:spPr>
        <p:txBody>
          <a:bodyPr wrap="none" rtlCol="0">
            <a:spAutoFit/>
          </a:bodyPr>
          <a:lstStyle/>
          <a:p>
            <a:r>
              <a:rPr lang="en-US" sz="2000" b="1" dirty="0" smtClean="0">
                <a:solidFill>
                  <a:srgbClr val="0000FF"/>
                </a:solidFill>
              </a:rPr>
              <a:t>The Correction factor</a:t>
            </a:r>
          </a:p>
          <a:p>
            <a:pPr marL="342900" indent="-342900">
              <a:buFont typeface="Arial"/>
              <a:buChar char="•"/>
            </a:pPr>
            <a:r>
              <a:rPr lang="en-US" sz="2000" b="1" dirty="0" smtClean="0"/>
              <a:t>is not charge-dependent -&gt; does not impact the W+/W- </a:t>
            </a:r>
            <a:r>
              <a:rPr lang="en-US" sz="2000" b="1" dirty="0"/>
              <a:t>r</a:t>
            </a:r>
            <a:r>
              <a:rPr lang="en-US" sz="2000" b="1" dirty="0" smtClean="0"/>
              <a:t>atios!</a:t>
            </a:r>
          </a:p>
          <a:p>
            <a:pPr marL="342900" indent="-342900">
              <a:buFont typeface="Arial"/>
              <a:buChar char="•"/>
            </a:pPr>
            <a:r>
              <a:rPr lang="en-US" sz="2000" b="1" dirty="0" smtClean="0"/>
              <a:t>Is not interaction rates dependent -&gt; we can combine different run periods</a:t>
            </a:r>
          </a:p>
          <a:p>
            <a:pPr marL="342900" indent="-342900">
              <a:buFont typeface="Arial"/>
              <a:buChar char="•"/>
            </a:pPr>
            <a:endParaRPr lang="en-US" sz="2000" b="1" dirty="0"/>
          </a:p>
        </p:txBody>
      </p:sp>
      <p:sp>
        <p:nvSpPr>
          <p:cNvPr id="23" name="TextBox 22"/>
          <p:cNvSpPr txBox="1"/>
          <p:nvPr/>
        </p:nvSpPr>
        <p:spPr>
          <a:xfrm>
            <a:off x="836289" y="1002347"/>
            <a:ext cx="1608133" cy="738664"/>
          </a:xfrm>
          <a:prstGeom prst="rect">
            <a:avLst/>
          </a:prstGeom>
          <a:noFill/>
        </p:spPr>
        <p:txBody>
          <a:bodyPr wrap="none" rtlCol="0">
            <a:spAutoFit/>
          </a:bodyPr>
          <a:lstStyle/>
          <a:p>
            <a:r>
              <a:rPr lang="en-US" sz="1400" b="1" dirty="0" smtClean="0">
                <a:solidFill>
                  <a:srgbClr val="FF0000"/>
                </a:solidFill>
              </a:rPr>
              <a:t>Projections</a:t>
            </a:r>
          </a:p>
          <a:p>
            <a:r>
              <a:rPr lang="en-US" sz="1400" b="1" dirty="0"/>
              <a:t>d</a:t>
            </a:r>
            <a:r>
              <a:rPr lang="en-US" sz="1400" b="1" dirty="0" smtClean="0"/>
              <a:t>ots -&gt; mean value</a:t>
            </a:r>
          </a:p>
          <a:p>
            <a:r>
              <a:rPr lang="en-US" sz="1400" b="1" dirty="0" smtClean="0"/>
              <a:t>Bars -&gt; RMS</a:t>
            </a:r>
            <a:endParaRPr lang="en-US" sz="1400" b="1" dirty="0"/>
          </a:p>
        </p:txBody>
      </p:sp>
      <p:pic>
        <p:nvPicPr>
          <p:cNvPr id="24" name="Picture 23" descr="plot_PtCorrFactor_ZDC_ProfileX.eps"/>
          <p:cNvPicPr>
            <a:picLocks noChangeAspect="1"/>
          </p:cNvPicPr>
          <p:nvPr/>
        </p:nvPicPr>
        <p:blipFill rotWithShape="1">
          <a:blip r:embed="rId3">
            <a:extLst>
              <a:ext uri="{28A0092B-C50C-407E-A947-70E740481C1C}">
                <a14:useLocalDpi xmlns:a14="http://schemas.microsoft.com/office/drawing/2010/main" val="0"/>
              </a:ext>
            </a:extLst>
          </a:blip>
          <a:srcRect l="7807" t="3352" r="22923"/>
          <a:stretch/>
        </p:blipFill>
        <p:spPr>
          <a:xfrm>
            <a:off x="4610794" y="772089"/>
            <a:ext cx="4126806" cy="3112390"/>
          </a:xfrm>
          <a:prstGeom prst="rect">
            <a:avLst/>
          </a:prstGeom>
        </p:spPr>
      </p:pic>
      <p:sp>
        <p:nvSpPr>
          <p:cNvPr id="25" name="TextBox 24"/>
          <p:cNvSpPr txBox="1"/>
          <p:nvPr/>
        </p:nvSpPr>
        <p:spPr>
          <a:xfrm>
            <a:off x="7200900" y="1706239"/>
            <a:ext cx="1257299" cy="461665"/>
          </a:xfrm>
          <a:prstGeom prst="rect">
            <a:avLst/>
          </a:prstGeom>
          <a:noFill/>
        </p:spPr>
        <p:txBody>
          <a:bodyPr wrap="square" rtlCol="0">
            <a:spAutoFit/>
          </a:bodyPr>
          <a:lstStyle/>
          <a:p>
            <a:r>
              <a:rPr lang="en-US" sz="2400" b="1" dirty="0" smtClean="0">
                <a:solidFill>
                  <a:srgbClr val="FF0000"/>
                </a:solidFill>
              </a:rPr>
              <a:t>RUN 12</a:t>
            </a:r>
            <a:endParaRPr lang="en-US" sz="2400" b="1" dirty="0">
              <a:solidFill>
                <a:srgbClr val="FF0000"/>
              </a:solidFill>
            </a:endParaRPr>
          </a:p>
        </p:txBody>
      </p:sp>
      <p:sp>
        <p:nvSpPr>
          <p:cNvPr id="17" name="Title 1"/>
          <p:cNvSpPr txBox="1">
            <a:spLocks/>
          </p:cNvSpPr>
          <p:nvPr/>
        </p:nvSpPr>
        <p:spPr>
          <a:xfrm>
            <a:off x="697884" y="240280"/>
            <a:ext cx="7760316" cy="514887"/>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lvl="0" algn="ctr">
              <a:spcBef>
                <a:spcPct val="0"/>
              </a:spcBef>
              <a:defRPr/>
            </a:pP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lang="en-US" sz="3200" dirty="0" smtClean="0">
                <a:solidFill>
                  <a:srgbClr val="0000FF"/>
                </a:solidFill>
              </a:rPr>
              <a:t>MC correction: depends on the charge sign?</a:t>
            </a: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endParaRPr kumimoji="0" lang="en-US" sz="3200" b="0" i="0" u="none" strike="noStrike" kern="1200" cap="none" spc="0" normalizeH="0" baseline="0" noProof="0" dirty="0" smtClean="0">
              <a:ln>
                <a:noFill/>
              </a:ln>
              <a:solidFill>
                <a:srgbClr val="0000FF"/>
              </a:solidFill>
              <a:effectLst/>
              <a:uLnTx/>
              <a:uFillTx/>
              <a:latin typeface="+mj-lt"/>
              <a:ea typeface="+mj-ea"/>
              <a:cs typeface="+mj-cs"/>
            </a:endParaRPr>
          </a:p>
        </p:txBody>
      </p:sp>
      <p:sp>
        <p:nvSpPr>
          <p:cNvPr id="19" name="TextBox 18"/>
          <p:cNvSpPr txBox="1"/>
          <p:nvPr/>
        </p:nvSpPr>
        <p:spPr>
          <a:xfrm>
            <a:off x="203198" y="3815949"/>
            <a:ext cx="4089402" cy="1569660"/>
          </a:xfrm>
          <a:prstGeom prst="rect">
            <a:avLst/>
          </a:prstGeom>
          <a:noFill/>
          <a:ln w="25400">
            <a:solidFill>
              <a:srgbClr val="FF0000"/>
            </a:solidFill>
          </a:ln>
        </p:spPr>
        <p:txBody>
          <a:bodyPr wrap="square" rtlCol="0">
            <a:spAutoFit/>
          </a:bodyPr>
          <a:lstStyle/>
          <a:p>
            <a:pPr algn="ctr"/>
            <a:r>
              <a:rPr lang="en-US" sz="2400" b="1" dirty="0" smtClean="0">
                <a:solidFill>
                  <a:srgbClr val="0000FF"/>
                </a:solidFill>
              </a:rPr>
              <a:t>No difference for </a:t>
            </a:r>
            <a:r>
              <a:rPr lang="en-US" sz="2400" b="1" dirty="0">
                <a:solidFill>
                  <a:srgbClr val="0000FF"/>
                </a:solidFill>
              </a:rPr>
              <a:t>the </a:t>
            </a:r>
            <a:r>
              <a:rPr lang="en-US" sz="2400" b="1" dirty="0" smtClean="0">
                <a:solidFill>
                  <a:srgbClr val="0000FF"/>
                </a:solidFill>
              </a:rPr>
              <a:t>correction factor calculated from positive </a:t>
            </a:r>
            <a:r>
              <a:rPr lang="en-US" sz="2400" b="1" dirty="0">
                <a:solidFill>
                  <a:srgbClr val="0000FF"/>
                </a:solidFill>
              </a:rPr>
              <a:t>and negative-</a:t>
            </a:r>
            <a:r>
              <a:rPr lang="en-US" sz="2400" b="1" dirty="0" smtClean="0">
                <a:solidFill>
                  <a:srgbClr val="0000FF"/>
                </a:solidFill>
              </a:rPr>
              <a:t>charge MC samples</a:t>
            </a:r>
            <a:endParaRPr lang="en-US" sz="2400" b="1" dirty="0">
              <a:solidFill>
                <a:srgbClr val="0000FF"/>
              </a:solidFill>
            </a:endParaRPr>
          </a:p>
        </p:txBody>
      </p:sp>
      <p:sp>
        <p:nvSpPr>
          <p:cNvPr id="26" name="TextBox 25"/>
          <p:cNvSpPr txBox="1"/>
          <p:nvPr/>
        </p:nvSpPr>
        <p:spPr>
          <a:xfrm>
            <a:off x="5094816" y="3935279"/>
            <a:ext cx="3782484" cy="1200328"/>
          </a:xfrm>
          <a:prstGeom prst="rect">
            <a:avLst/>
          </a:prstGeom>
          <a:noFill/>
          <a:ln w="25400">
            <a:solidFill>
              <a:srgbClr val="FF0000"/>
            </a:solidFill>
          </a:ln>
        </p:spPr>
        <p:txBody>
          <a:bodyPr wrap="square" rtlCol="0">
            <a:spAutoFit/>
          </a:bodyPr>
          <a:lstStyle/>
          <a:p>
            <a:pPr algn="ctr"/>
            <a:r>
              <a:rPr lang="en-US" sz="2400" b="1" dirty="0" smtClean="0">
                <a:solidFill>
                  <a:srgbClr val="0000FF"/>
                </a:solidFill>
              </a:rPr>
              <a:t>No difference in </a:t>
            </a:r>
            <a:r>
              <a:rPr lang="en-US" sz="2400" b="1" dirty="0">
                <a:solidFill>
                  <a:srgbClr val="0000FF"/>
                </a:solidFill>
              </a:rPr>
              <a:t>the correction factor </a:t>
            </a:r>
            <a:r>
              <a:rPr lang="en-US" sz="2400" b="1" dirty="0" smtClean="0">
                <a:solidFill>
                  <a:srgbClr val="0000FF"/>
                </a:solidFill>
              </a:rPr>
              <a:t>due to interaction rates</a:t>
            </a:r>
            <a:endParaRPr lang="en-US" sz="2400" b="1" baseline="30000" dirty="0">
              <a:solidFill>
                <a:srgbClr val="0000FF"/>
              </a:solidFill>
            </a:endParaRPr>
          </a:p>
        </p:txBody>
      </p:sp>
    </p:spTree>
    <p:extLst>
      <p:ext uri="{BB962C8B-B14F-4D97-AF65-F5344CB8AC3E}">
        <p14:creationId xmlns:p14="http://schemas.microsoft.com/office/powerpoint/2010/main" val="38477885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23</a:t>
            </a:fld>
            <a:endParaRPr lang="en-US"/>
          </a:p>
        </p:txBody>
      </p:sp>
      <p:sp>
        <p:nvSpPr>
          <p:cNvPr id="7" name="Title 1"/>
          <p:cNvSpPr txBox="1">
            <a:spLocks/>
          </p:cNvSpPr>
          <p:nvPr/>
        </p:nvSpPr>
        <p:spPr>
          <a:xfrm>
            <a:off x="697884" y="240280"/>
            <a:ext cx="7760316" cy="514887"/>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lvl="0" algn="ctr">
              <a:spcBef>
                <a:spcPct val="0"/>
              </a:spcBef>
              <a:defRPr/>
            </a:pPr>
            <a:r>
              <a:rPr kumimoji="0" lang="en-US" sz="3200" b="0" i="0" u="none" strike="noStrike" kern="1200" cap="none" spc="0" normalizeH="0" baseline="0" noProof="0" dirty="0" smtClean="0">
                <a:ln>
                  <a:noFill/>
                </a:ln>
                <a:solidFill>
                  <a:srgbClr val="0000FF"/>
                </a:solidFill>
                <a:effectLst/>
                <a:uLnTx/>
                <a:uFillTx/>
                <a:latin typeface="+mj-lt"/>
                <a:ea typeface="+mj-ea"/>
                <a:cs typeface="+mj-cs"/>
              </a:rPr>
              <a:t>Systematics on W reconstruction</a:t>
            </a:r>
          </a:p>
        </p:txBody>
      </p:sp>
      <p:sp>
        <p:nvSpPr>
          <p:cNvPr id="8" name="TextBox 7"/>
          <p:cNvSpPr txBox="1"/>
          <p:nvPr/>
        </p:nvSpPr>
        <p:spPr>
          <a:xfrm>
            <a:off x="228600" y="793267"/>
            <a:ext cx="8623300" cy="1661993"/>
          </a:xfrm>
          <a:prstGeom prst="rect">
            <a:avLst/>
          </a:prstGeom>
          <a:noFill/>
        </p:spPr>
        <p:txBody>
          <a:bodyPr wrap="square" rtlCol="0">
            <a:spAutoFit/>
          </a:bodyPr>
          <a:lstStyle/>
          <a:p>
            <a:pPr marL="342900" indent="-342900">
              <a:buFont typeface="Arial"/>
              <a:buChar char="•"/>
            </a:pPr>
            <a:r>
              <a:rPr lang="en-US" sz="2400" dirty="0" smtClean="0">
                <a:solidFill>
                  <a:srgbClr val="0000FF"/>
                </a:solidFill>
              </a:rPr>
              <a:t>Systematics on background subtraction </a:t>
            </a:r>
            <a:r>
              <a:rPr lang="en-US" sz="2400" dirty="0" smtClean="0"/>
              <a:t>(as for the decay lepton)</a:t>
            </a:r>
          </a:p>
          <a:p>
            <a:pPr marL="342900" indent="-342900">
              <a:buFont typeface="Arial"/>
              <a:buChar char="•"/>
            </a:pPr>
            <a:r>
              <a:rPr lang="en-US" sz="2400" dirty="0" smtClean="0">
                <a:solidFill>
                  <a:srgbClr val="0000FF"/>
                </a:solidFill>
              </a:rPr>
              <a:t>Systematics on the reconstruction smearing</a:t>
            </a:r>
            <a:endParaRPr lang="en-US" sz="2400" dirty="0" smtClean="0"/>
          </a:p>
          <a:p>
            <a:pPr marL="800100" lvl="1" indent="-342900">
              <a:buFont typeface="Arial"/>
              <a:buChar char="•"/>
            </a:pPr>
            <a:r>
              <a:rPr lang="en-US" dirty="0" smtClean="0"/>
              <a:t>Calculate the ratio with generated pure MC</a:t>
            </a:r>
          </a:p>
          <a:p>
            <a:pPr marL="800100" lvl="1" indent="-342900">
              <a:buFont typeface="Arial"/>
              <a:buChar char="•"/>
            </a:pPr>
            <a:r>
              <a:rPr lang="en-US" dirty="0"/>
              <a:t>C</a:t>
            </a:r>
            <a:r>
              <a:rPr lang="en-US" dirty="0" smtClean="0"/>
              <a:t>alculated the ratio with reconstructed MC after all the analysis</a:t>
            </a:r>
          </a:p>
          <a:p>
            <a:pPr marL="800100" lvl="1" indent="-342900">
              <a:buFont typeface="Arial"/>
              <a:buChar char="•"/>
            </a:pPr>
            <a:r>
              <a:rPr lang="en-US" dirty="0" smtClean="0"/>
              <a:t>Assign the difference as systematic uncertainty </a:t>
            </a:r>
          </a:p>
        </p:txBody>
      </p:sp>
      <p:grpSp>
        <p:nvGrpSpPr>
          <p:cNvPr id="9" name="Group 8"/>
          <p:cNvGrpSpPr/>
          <p:nvPr/>
        </p:nvGrpSpPr>
        <p:grpSpPr>
          <a:xfrm>
            <a:off x="1152661" y="2467960"/>
            <a:ext cx="6711676" cy="3977289"/>
            <a:chOff x="1152661" y="2467960"/>
            <a:chExt cx="6711676" cy="397728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661" y="2467960"/>
              <a:ext cx="6711676" cy="3977289"/>
            </a:xfrm>
            <a:prstGeom prst="rect">
              <a:avLst/>
            </a:prstGeom>
          </p:spPr>
        </p:pic>
        <p:sp>
          <p:nvSpPr>
            <p:cNvPr id="3" name="TextBox 2"/>
            <p:cNvSpPr txBox="1"/>
            <p:nvPr/>
          </p:nvSpPr>
          <p:spPr>
            <a:xfrm>
              <a:off x="4851400" y="2514600"/>
              <a:ext cx="2364750" cy="400110"/>
            </a:xfrm>
            <a:prstGeom prst="rect">
              <a:avLst/>
            </a:prstGeom>
            <a:noFill/>
          </p:spPr>
          <p:txBody>
            <a:bodyPr wrap="none" rtlCol="0">
              <a:spAutoFit/>
            </a:bodyPr>
            <a:lstStyle/>
            <a:p>
              <a:r>
                <a:rPr lang="en-US" sz="2000" b="1" dirty="0" smtClean="0">
                  <a:solidFill>
                    <a:srgbClr val="0000FF"/>
                  </a:solidFill>
                </a:rPr>
                <a:t>Relative Systematics </a:t>
              </a:r>
              <a:endParaRPr lang="en-US" sz="2000" b="1" dirty="0">
                <a:solidFill>
                  <a:srgbClr val="0000FF"/>
                </a:solidFill>
              </a:endParaRPr>
            </a:p>
          </p:txBody>
        </p:sp>
      </p:grpSp>
    </p:spTree>
    <p:extLst>
      <p:ext uri="{BB962C8B-B14F-4D97-AF65-F5344CB8AC3E}">
        <p14:creationId xmlns:p14="http://schemas.microsoft.com/office/powerpoint/2010/main" val="304445722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24</a:t>
            </a:fld>
            <a:endParaRPr lang="en-US"/>
          </a:p>
        </p:txBody>
      </p:sp>
      <p:sp>
        <p:nvSpPr>
          <p:cNvPr id="7" name="Title 1"/>
          <p:cNvSpPr txBox="1">
            <a:spLocks/>
          </p:cNvSpPr>
          <p:nvPr/>
        </p:nvSpPr>
        <p:spPr>
          <a:xfrm>
            <a:off x="697884" y="240280"/>
            <a:ext cx="7760316" cy="514887"/>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lvl="0" algn="ctr">
              <a:spcBef>
                <a:spcPct val="0"/>
              </a:spcBef>
              <a:defRPr/>
            </a:pPr>
            <a:r>
              <a:rPr lang="en-US" sz="3200" dirty="0" smtClean="0">
                <a:solidFill>
                  <a:srgbClr val="0000FF"/>
                </a:solidFill>
                <a:latin typeface="+mj-lt"/>
                <a:ea typeface="+mj-ea"/>
                <a:cs typeface="+mj-cs"/>
              </a:rPr>
              <a:t>W+/W- versus Boson-Rapidity</a:t>
            </a:r>
            <a:endParaRPr kumimoji="0" lang="en-US" sz="3200" b="0" i="0" u="none" strike="noStrike" kern="1200" cap="none" spc="0" normalizeH="0" baseline="0" noProof="0" dirty="0" smtClean="0">
              <a:ln>
                <a:noFill/>
              </a:ln>
              <a:solidFill>
                <a:srgbClr val="0000FF"/>
              </a:solidFill>
              <a:effectLst/>
              <a:uLnTx/>
              <a:uFillTx/>
              <a:latin typeface="+mj-lt"/>
              <a:ea typeface="+mj-ea"/>
              <a:cs typeface="+mj-cs"/>
            </a:endParaRPr>
          </a:p>
        </p:txBody>
      </p:sp>
      <p:grpSp>
        <p:nvGrpSpPr>
          <p:cNvPr id="3" name="Group 2"/>
          <p:cNvGrpSpPr/>
          <p:nvPr/>
        </p:nvGrpSpPr>
        <p:grpSpPr>
          <a:xfrm>
            <a:off x="700312" y="812799"/>
            <a:ext cx="7364188" cy="5286109"/>
            <a:chOff x="700312" y="812799"/>
            <a:chExt cx="7364188" cy="528610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312" y="812799"/>
              <a:ext cx="7364188" cy="5286109"/>
            </a:xfrm>
            <a:prstGeom prst="rect">
              <a:avLst/>
            </a:prstGeom>
          </p:spPr>
        </p:pic>
        <p:sp>
          <p:nvSpPr>
            <p:cNvPr id="9" name="TextBox 8"/>
            <p:cNvSpPr txBox="1"/>
            <p:nvPr/>
          </p:nvSpPr>
          <p:spPr>
            <a:xfrm rot="16200000">
              <a:off x="-18077" y="1899504"/>
              <a:ext cx="1970807" cy="461665"/>
            </a:xfrm>
            <a:prstGeom prst="rect">
              <a:avLst/>
            </a:prstGeom>
            <a:solidFill>
              <a:schemeClr val="bg1"/>
            </a:solidFill>
          </p:spPr>
          <p:txBody>
            <a:bodyPr wrap="square" rtlCol="0">
              <a:spAutoFit/>
            </a:bodyPr>
            <a:lstStyle/>
            <a:p>
              <a:r>
                <a:rPr lang="en-US" sz="2400" dirty="0" err="1" smtClean="0"/>
                <a:t>σ</a:t>
              </a:r>
              <a:r>
                <a:rPr lang="en-US" sz="2400" dirty="0" smtClean="0"/>
                <a:t>(W+) / </a:t>
              </a:r>
              <a:r>
                <a:rPr lang="en-US" sz="2400" dirty="0" err="1" smtClean="0"/>
                <a:t>σ</a:t>
              </a:r>
              <a:r>
                <a:rPr lang="en-US" sz="2400" dirty="0" smtClean="0"/>
                <a:t>(W-)</a:t>
              </a:r>
              <a:endParaRPr lang="en-US" sz="2400" dirty="0"/>
            </a:p>
          </p:txBody>
        </p:sp>
      </p:grpSp>
      <p:sp>
        <p:nvSpPr>
          <p:cNvPr id="11" name="TextBox 10"/>
          <p:cNvSpPr txBox="1"/>
          <p:nvPr/>
        </p:nvSpPr>
        <p:spPr>
          <a:xfrm>
            <a:off x="41305" y="5526107"/>
            <a:ext cx="3082895" cy="923330"/>
          </a:xfrm>
          <a:prstGeom prst="rect">
            <a:avLst/>
          </a:prstGeom>
          <a:noFill/>
        </p:spPr>
        <p:txBody>
          <a:bodyPr wrap="none" rtlCol="0">
            <a:spAutoFit/>
          </a:bodyPr>
          <a:lstStyle/>
          <a:p>
            <a:r>
              <a:rPr lang="en-US" b="1" dirty="0" smtClean="0">
                <a:solidFill>
                  <a:srgbClr val="0000FF"/>
                </a:solidFill>
              </a:rPr>
              <a:t>Total systematics account for</a:t>
            </a:r>
          </a:p>
          <a:p>
            <a:pPr marL="285750" indent="-285750">
              <a:buFont typeface="Arial"/>
              <a:buChar char="•"/>
            </a:pPr>
            <a:r>
              <a:rPr lang="en-US" dirty="0" smtClean="0"/>
              <a:t>Syst. from </a:t>
            </a:r>
            <a:r>
              <a:rPr lang="en-US" dirty="0" err="1" smtClean="0"/>
              <a:t>bkd</a:t>
            </a:r>
            <a:r>
              <a:rPr lang="en-US" dirty="0" smtClean="0"/>
              <a:t>. subtraction</a:t>
            </a:r>
          </a:p>
          <a:p>
            <a:pPr marL="285750" indent="-285750">
              <a:buFont typeface="Arial"/>
              <a:buChar char="•"/>
            </a:pPr>
            <a:r>
              <a:rPr lang="en-US" dirty="0" smtClean="0"/>
              <a:t>Syst. </a:t>
            </a:r>
            <a:r>
              <a:rPr lang="en-US" dirty="0"/>
              <a:t>f</a:t>
            </a:r>
            <a:r>
              <a:rPr lang="en-US" dirty="0" smtClean="0"/>
              <a:t>rom W reconstruction </a:t>
            </a:r>
            <a:endParaRPr lang="en-US" dirty="0"/>
          </a:p>
        </p:txBody>
      </p:sp>
      <p:pic>
        <p:nvPicPr>
          <p:cNvPr id="12" name="Picture 11" descr="newproduct.png"/>
          <p:cNvPicPr>
            <a:picLocks noChangeAspect="1"/>
          </p:cNvPicPr>
          <p:nvPr/>
        </p:nvPicPr>
        <p:blipFill>
          <a:blip r:embed="rId3"/>
          <a:stretch>
            <a:fillRect/>
          </a:stretch>
        </p:blipFill>
        <p:spPr>
          <a:xfrm>
            <a:off x="7073900" y="246630"/>
            <a:ext cx="2032000" cy="1231900"/>
          </a:xfrm>
          <a:prstGeom prst="rect">
            <a:avLst/>
          </a:prstGeom>
        </p:spPr>
      </p:pic>
    </p:spTree>
    <p:extLst>
      <p:ext uri="{BB962C8B-B14F-4D97-AF65-F5344CB8AC3E}">
        <p14:creationId xmlns:p14="http://schemas.microsoft.com/office/powerpoint/2010/main" val="106364246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7" name="Title 1"/>
          <p:cNvSpPr txBox="1">
            <a:spLocks/>
          </p:cNvSpPr>
          <p:nvPr/>
        </p:nvSpPr>
        <p:spPr>
          <a:xfrm>
            <a:off x="106680" y="240280"/>
            <a:ext cx="8935720" cy="514887"/>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0000FF"/>
                </a:solidFill>
                <a:effectLst/>
                <a:uLnTx/>
                <a:uFillTx/>
                <a:latin typeface="+mj-lt"/>
                <a:ea typeface="+mj-ea"/>
                <a:cs typeface="+mj-cs"/>
              </a:rPr>
              <a:t>Summary</a:t>
            </a:r>
            <a:endParaRPr kumimoji="0" lang="en-US" sz="3200" b="0"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8" name="TextBox 7"/>
          <p:cNvSpPr txBox="1"/>
          <p:nvPr/>
        </p:nvSpPr>
        <p:spPr>
          <a:xfrm>
            <a:off x="-50800" y="666267"/>
            <a:ext cx="9144000" cy="5878531"/>
          </a:xfrm>
          <a:prstGeom prst="rect">
            <a:avLst/>
          </a:prstGeom>
          <a:noFill/>
        </p:spPr>
        <p:txBody>
          <a:bodyPr wrap="square" rtlCol="0">
            <a:spAutoFit/>
          </a:bodyPr>
          <a:lstStyle/>
          <a:p>
            <a:pPr marL="177800" indent="-177800">
              <a:spcAft>
                <a:spcPts val="1200"/>
              </a:spcAft>
              <a:buFont typeface="Arial"/>
              <a:buChar char="•"/>
            </a:pPr>
            <a:r>
              <a:rPr lang="en-US" sz="2400" b="1" dirty="0" smtClean="0">
                <a:solidFill>
                  <a:srgbClr val="0000FF"/>
                </a:solidFill>
              </a:rPr>
              <a:t>Rich program on weak bosons at STAR: </a:t>
            </a:r>
            <a:r>
              <a:rPr lang="en-US" sz="2400" b="1" dirty="0" smtClean="0"/>
              <a:t>transverse and longitudinal spin asymmetries, </a:t>
            </a:r>
            <a:r>
              <a:rPr lang="en-US" sz="2400" b="1" dirty="0" err="1" smtClean="0"/>
              <a:t>unpolarized</a:t>
            </a:r>
            <a:r>
              <a:rPr lang="en-US" sz="2400" b="1" dirty="0" smtClean="0"/>
              <a:t> cross section ratios</a:t>
            </a:r>
          </a:p>
          <a:p>
            <a:pPr marL="177800" indent="-177800">
              <a:spcAft>
                <a:spcPts val="1200"/>
              </a:spcAft>
              <a:buFont typeface="Arial"/>
              <a:buChar char="•"/>
            </a:pPr>
            <a:r>
              <a:rPr lang="en-US" sz="2400" b="1" dirty="0" smtClean="0">
                <a:solidFill>
                  <a:srgbClr val="0000FF"/>
                </a:solidFill>
              </a:rPr>
              <a:t>First measurement of A</a:t>
            </a:r>
            <a:r>
              <a:rPr lang="en-US" sz="2400" b="1" baseline="-25000" dirty="0" smtClean="0">
                <a:solidFill>
                  <a:srgbClr val="0000FF"/>
                </a:solidFill>
              </a:rPr>
              <a:t>N</a:t>
            </a:r>
            <a:r>
              <a:rPr lang="en-US" sz="2400" b="1" dirty="0" smtClean="0">
                <a:solidFill>
                  <a:srgbClr val="0000FF"/>
                </a:solidFill>
              </a:rPr>
              <a:t> for W</a:t>
            </a:r>
            <a:r>
              <a:rPr lang="en-US" sz="2400" b="1" baseline="30000" dirty="0" smtClean="0">
                <a:solidFill>
                  <a:srgbClr val="0000FF"/>
                </a:solidFill>
              </a:rPr>
              <a:t>±</a:t>
            </a:r>
            <a:r>
              <a:rPr lang="en-US" sz="2400" b="1" dirty="0" smtClean="0">
                <a:solidFill>
                  <a:srgbClr val="0000FF"/>
                </a:solidFill>
              </a:rPr>
              <a:t> and Z</a:t>
            </a:r>
            <a:r>
              <a:rPr lang="en-US" sz="2400" b="1" baseline="30000" dirty="0" smtClean="0">
                <a:solidFill>
                  <a:srgbClr val="0000FF"/>
                </a:solidFill>
              </a:rPr>
              <a:t>0</a:t>
            </a:r>
            <a:r>
              <a:rPr lang="en-US" sz="2400" b="1" dirty="0" smtClean="0">
                <a:solidFill>
                  <a:srgbClr val="0000FF"/>
                </a:solidFill>
              </a:rPr>
              <a:t> production at RHIC by reconstruction of the boson kinematics</a:t>
            </a:r>
            <a:r>
              <a:rPr lang="en-US" sz="2400" b="1" dirty="0" smtClean="0">
                <a:solidFill>
                  <a:srgbClr val="000000"/>
                </a:solidFill>
              </a:rPr>
              <a:t>, </a:t>
            </a:r>
            <a:r>
              <a:rPr lang="en-US" sz="2400" b="1" dirty="0" smtClean="0"/>
              <a:t>using a sample of 25 pb</a:t>
            </a:r>
            <a:r>
              <a:rPr lang="en-US" sz="2400" b="1" baseline="30000" dirty="0" smtClean="0"/>
              <a:t>-1</a:t>
            </a:r>
            <a:r>
              <a:rPr lang="en-US" sz="2400" b="1" dirty="0" smtClean="0"/>
              <a:t> transverse p-p data @ √500 </a:t>
            </a:r>
            <a:r>
              <a:rPr lang="en-US" sz="2400" b="1" dirty="0" err="1" smtClean="0"/>
              <a:t>GeV</a:t>
            </a:r>
            <a:r>
              <a:rPr lang="en-US" sz="2400" b="1" dirty="0" smtClean="0"/>
              <a:t> collected by STAR </a:t>
            </a:r>
          </a:p>
          <a:p>
            <a:pPr marL="177800" indent="-177800">
              <a:spcAft>
                <a:spcPts val="1200"/>
              </a:spcAft>
              <a:buFont typeface="Arial"/>
              <a:buChar char="•"/>
            </a:pPr>
            <a:r>
              <a:rPr lang="en-US" sz="2400" b="1" dirty="0" smtClean="0">
                <a:solidFill>
                  <a:srgbClr val="0000FF"/>
                </a:solidFill>
              </a:rPr>
              <a:t>Preliminary measurement of </a:t>
            </a:r>
            <a:r>
              <a:rPr lang="en-US" sz="2400" b="1" dirty="0" err="1" smtClean="0">
                <a:solidFill>
                  <a:srgbClr val="0000FF"/>
                </a:solidFill>
              </a:rPr>
              <a:t>unpolarized</a:t>
            </a:r>
            <a:r>
              <a:rPr lang="en-US" sz="2400" b="1" dirty="0" smtClean="0">
                <a:solidFill>
                  <a:srgbClr val="0000FF"/>
                </a:solidFill>
              </a:rPr>
              <a:t> W+/W- cross section ratios versus both the decay lepton and the produced boson kinematics</a:t>
            </a:r>
            <a:r>
              <a:rPr lang="en-US" sz="2400" b="1" dirty="0" smtClean="0"/>
              <a:t>, using a sample of 102 pb</a:t>
            </a:r>
            <a:r>
              <a:rPr lang="en-US" sz="2400" b="1" baseline="30000" dirty="0" smtClean="0"/>
              <a:t>-1</a:t>
            </a:r>
            <a:r>
              <a:rPr lang="en-US" sz="2400" b="1" dirty="0" smtClean="0"/>
              <a:t> </a:t>
            </a:r>
          </a:p>
          <a:p>
            <a:pPr marL="177800" indent="-177800">
              <a:spcAft>
                <a:spcPts val="1200"/>
              </a:spcAft>
              <a:buFont typeface="Arial"/>
              <a:buChar char="•"/>
            </a:pPr>
            <a:r>
              <a:rPr lang="en-US" sz="2400" b="1" dirty="0" smtClean="0">
                <a:solidFill>
                  <a:srgbClr val="000000"/>
                </a:solidFill>
              </a:rPr>
              <a:t>The statistical significance will be further improved adding the already collected run 2013 longitudinal data L~300 pb</a:t>
            </a:r>
            <a:r>
              <a:rPr lang="en-US" sz="2400" b="1" baseline="30000" dirty="0" smtClean="0">
                <a:solidFill>
                  <a:srgbClr val="000000"/>
                </a:solidFill>
              </a:rPr>
              <a:t>-1</a:t>
            </a:r>
            <a:endParaRPr lang="en-US" sz="2400" b="1" dirty="0" smtClean="0">
              <a:solidFill>
                <a:srgbClr val="000000"/>
              </a:solidFill>
            </a:endParaRPr>
          </a:p>
          <a:p>
            <a:pPr marL="177800" indent="-177800">
              <a:spcAft>
                <a:spcPts val="1200"/>
              </a:spcAft>
              <a:buFont typeface="Arial"/>
              <a:buChar char="•"/>
            </a:pPr>
            <a:r>
              <a:rPr lang="en-US" sz="2400" b="1" dirty="0" smtClean="0">
                <a:solidFill>
                  <a:srgbClr val="0000FF"/>
                </a:solidFill>
              </a:rPr>
              <a:t>400pb</a:t>
            </a:r>
            <a:r>
              <a:rPr lang="en-US" sz="2400" b="1" baseline="30000" dirty="0" smtClean="0">
                <a:solidFill>
                  <a:srgbClr val="0000FF"/>
                </a:solidFill>
              </a:rPr>
              <a:t>-1</a:t>
            </a:r>
            <a:r>
              <a:rPr lang="en-US" sz="2400" b="1" dirty="0" smtClean="0">
                <a:solidFill>
                  <a:srgbClr val="0000FF"/>
                </a:solidFill>
              </a:rPr>
              <a:t> planned to be collected in 2017 and can give statistical significance to test the </a:t>
            </a:r>
            <a:r>
              <a:rPr lang="en-US" sz="2400" b="1" dirty="0" err="1" smtClean="0">
                <a:solidFill>
                  <a:srgbClr val="0000FF"/>
                </a:solidFill>
              </a:rPr>
              <a:t>Sivers</a:t>
            </a:r>
            <a:r>
              <a:rPr lang="en-US" sz="2400" b="1" dirty="0" smtClean="0">
                <a:solidFill>
                  <a:srgbClr val="0000FF"/>
                </a:solidFill>
              </a:rPr>
              <a:t> sign change and pin down TMD evolution.</a:t>
            </a:r>
            <a:r>
              <a:rPr lang="en-US" sz="2400" b="1" dirty="0" smtClean="0">
                <a:solidFill>
                  <a:srgbClr val="FF0000"/>
                </a:solidFill>
              </a:rPr>
              <a:t> </a:t>
            </a:r>
            <a:r>
              <a:rPr lang="en-US" sz="2400" b="1" dirty="0" smtClean="0">
                <a:solidFill>
                  <a:srgbClr val="000000"/>
                </a:solidFill>
              </a:rPr>
              <a:t>STAR can have access to </a:t>
            </a:r>
            <a:r>
              <a:rPr lang="en-US" sz="2400" b="1" dirty="0" smtClean="0">
                <a:solidFill>
                  <a:srgbClr val="000000"/>
                </a:solidFill>
                <a:sym typeface="Wingdings"/>
              </a:rPr>
              <a:t>A</a:t>
            </a:r>
            <a:r>
              <a:rPr lang="en-US" sz="2400" b="1" baseline="-25000" dirty="0" smtClean="0">
                <a:solidFill>
                  <a:srgbClr val="000000"/>
                </a:solidFill>
                <a:sym typeface="Wingdings"/>
              </a:rPr>
              <a:t>N</a:t>
            </a:r>
            <a:r>
              <a:rPr lang="en-US" sz="2400" b="1" dirty="0" smtClean="0">
                <a:solidFill>
                  <a:srgbClr val="000000"/>
                </a:solidFill>
                <a:sym typeface="Wingdings"/>
              </a:rPr>
              <a:t> for </a:t>
            </a:r>
            <a:r>
              <a:rPr lang="en-US" sz="2400" b="1" dirty="0" err="1" smtClean="0">
                <a:solidFill>
                  <a:srgbClr val="000000"/>
                </a:solidFill>
                <a:latin typeface="Symbol" charset="2"/>
                <a:cs typeface="Symbol" charset="2"/>
                <a:sym typeface="Wingdings"/>
              </a:rPr>
              <a:t>g</a:t>
            </a:r>
            <a:r>
              <a:rPr lang="en-US" sz="2400" b="1" dirty="0" smtClean="0">
                <a:solidFill>
                  <a:srgbClr val="000000"/>
                </a:solidFill>
                <a:sym typeface="Wingdings"/>
              </a:rPr>
              <a:t>, W</a:t>
            </a:r>
            <a:r>
              <a:rPr lang="en-US" sz="2400" b="1" baseline="30000" dirty="0" smtClean="0">
                <a:solidFill>
                  <a:srgbClr val="000000"/>
                </a:solidFill>
                <a:sym typeface="Wingdings"/>
              </a:rPr>
              <a:t>±</a:t>
            </a:r>
            <a:r>
              <a:rPr lang="en-US" sz="2400" b="1" dirty="0" smtClean="0">
                <a:solidFill>
                  <a:srgbClr val="000000"/>
                </a:solidFill>
                <a:sym typeface="Wingdings"/>
              </a:rPr>
              <a:t>, Z</a:t>
            </a:r>
            <a:r>
              <a:rPr lang="en-US" sz="2400" b="1" baseline="30000" dirty="0" smtClean="0">
                <a:solidFill>
                  <a:srgbClr val="000000"/>
                </a:solidFill>
                <a:sym typeface="Wingdings"/>
              </a:rPr>
              <a:t>0</a:t>
            </a:r>
            <a:r>
              <a:rPr lang="en-US" sz="2400" b="1" dirty="0" smtClean="0">
                <a:solidFill>
                  <a:srgbClr val="000000"/>
                </a:solidFill>
                <a:sym typeface="Wingdings"/>
              </a:rPr>
              <a:t>, DY in a single experiment, simultaneously!</a:t>
            </a:r>
            <a:endParaRPr lang="en-US" sz="2400" b="1" dirty="0" smtClean="0">
              <a:solidFill>
                <a:srgbClr val="000000"/>
              </a:solidFill>
            </a:endParaRPr>
          </a:p>
        </p:txBody>
      </p:sp>
      <p:sp>
        <p:nvSpPr>
          <p:cNvPr id="9" name="Slide Number Placeholder 8"/>
          <p:cNvSpPr>
            <a:spLocks noGrp="1"/>
          </p:cNvSpPr>
          <p:nvPr>
            <p:ph type="sldNum" sz="quarter" idx="12"/>
          </p:nvPr>
        </p:nvSpPr>
        <p:spPr/>
        <p:txBody>
          <a:bodyPr/>
          <a:lstStyle/>
          <a:p>
            <a:fld id="{5BBAB1DB-3EEE-774A-AAE9-210163023056}" type="slidenum">
              <a:rPr lang="en-US" smtClean="0"/>
              <a:pPr/>
              <a:t>25</a:t>
            </a:fld>
            <a:endParaRPr lang="en-US"/>
          </a:p>
        </p:txBody>
      </p:sp>
    </p:spTree>
    <p:extLst>
      <p:ext uri="{BB962C8B-B14F-4D97-AF65-F5344CB8AC3E}">
        <p14:creationId xmlns:p14="http://schemas.microsoft.com/office/powerpoint/2010/main" val="85004502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26</a:t>
            </a:fld>
            <a:endParaRPr lang="en-US"/>
          </a:p>
        </p:txBody>
      </p:sp>
      <p:sp>
        <p:nvSpPr>
          <p:cNvPr id="7" name="TextBox 6"/>
          <p:cNvSpPr txBox="1"/>
          <p:nvPr/>
        </p:nvSpPr>
        <p:spPr>
          <a:xfrm>
            <a:off x="2806700" y="2133600"/>
            <a:ext cx="3318036" cy="1200329"/>
          </a:xfrm>
          <a:prstGeom prst="rect">
            <a:avLst/>
          </a:prstGeom>
          <a:noFill/>
        </p:spPr>
        <p:txBody>
          <a:bodyPr wrap="none" rtlCol="0">
            <a:spAutoFit/>
          </a:bodyPr>
          <a:lstStyle/>
          <a:p>
            <a:r>
              <a:rPr lang="en-US" sz="7200" b="1" dirty="0" smtClean="0"/>
              <a:t>BACKUP</a:t>
            </a:r>
            <a:endParaRPr lang="en-US" sz="7200" b="1"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27</a:t>
            </a:fld>
            <a:endParaRPr lang="en-US"/>
          </a:p>
        </p:txBody>
      </p:sp>
      <p:pic>
        <p:nvPicPr>
          <p:cNvPr id="8" name="Picture 7" descr="hWBosonPz_GoodRecoFraction_OtherSol.png"/>
          <p:cNvPicPr>
            <a:picLocks noChangeAspect="1"/>
          </p:cNvPicPr>
          <p:nvPr/>
        </p:nvPicPr>
        <p:blipFill>
          <a:blip r:embed="rId2"/>
          <a:stretch>
            <a:fillRect/>
          </a:stretch>
        </p:blipFill>
        <p:spPr>
          <a:xfrm>
            <a:off x="5016501" y="3826778"/>
            <a:ext cx="3816658" cy="2588309"/>
          </a:xfrm>
          <a:prstGeom prst="rect">
            <a:avLst/>
          </a:prstGeom>
        </p:spPr>
      </p:pic>
      <p:sp>
        <p:nvSpPr>
          <p:cNvPr id="12" name="TextBox 11"/>
          <p:cNvSpPr txBox="1"/>
          <p:nvPr/>
        </p:nvSpPr>
        <p:spPr>
          <a:xfrm>
            <a:off x="228600" y="698500"/>
            <a:ext cx="8686800" cy="400110"/>
          </a:xfrm>
          <a:prstGeom prst="rect">
            <a:avLst/>
          </a:prstGeom>
          <a:noFill/>
        </p:spPr>
        <p:txBody>
          <a:bodyPr wrap="square" rtlCol="0">
            <a:spAutoFit/>
          </a:bodyPr>
          <a:lstStyle/>
          <a:p>
            <a:pPr algn="ctr"/>
            <a:r>
              <a:rPr lang="en-US" sz="2000" b="1" dirty="0" smtClean="0">
                <a:solidFill>
                  <a:srgbClr val="0000FF"/>
                </a:solidFill>
              </a:rPr>
              <a:t>Determine the fraction for </a:t>
            </a:r>
            <a:r>
              <a:rPr lang="en-US" sz="2000" b="1" u="sng" dirty="0" smtClean="0">
                <a:solidFill>
                  <a:srgbClr val="0000FF"/>
                </a:solidFill>
              </a:rPr>
              <a:t>correctly reconstructed </a:t>
            </a:r>
            <a:r>
              <a:rPr lang="en-US" sz="2000" b="1" dirty="0" smtClean="0">
                <a:solidFill>
                  <a:srgbClr val="0000FF"/>
                </a:solidFill>
              </a:rPr>
              <a:t>events </a:t>
            </a:r>
            <a:r>
              <a:rPr lang="en-US" sz="2000" b="1" dirty="0" smtClean="0">
                <a:solidFill>
                  <a:srgbClr val="FF0000"/>
                </a:solidFill>
              </a:rPr>
              <a:t>(for both solutions)</a:t>
            </a:r>
          </a:p>
        </p:txBody>
      </p:sp>
      <p:grpSp>
        <p:nvGrpSpPr>
          <p:cNvPr id="2" name="Group 14"/>
          <p:cNvGrpSpPr/>
          <p:nvPr/>
        </p:nvGrpSpPr>
        <p:grpSpPr>
          <a:xfrm>
            <a:off x="457200" y="1090010"/>
            <a:ext cx="3625849" cy="2640268"/>
            <a:chOff x="457200" y="924910"/>
            <a:chExt cx="3625849" cy="2640268"/>
          </a:xfrm>
        </p:grpSpPr>
        <p:pic>
          <p:nvPicPr>
            <p:cNvPr id="10" name="Picture 9" descr="hRecoVsWBosonPz_FirstSol.eps"/>
            <p:cNvPicPr>
              <a:picLocks noChangeAspect="1"/>
            </p:cNvPicPr>
            <p:nvPr/>
          </p:nvPicPr>
          <p:blipFill>
            <a:blip r:embed="rId3"/>
            <a:stretch>
              <a:fillRect/>
            </a:stretch>
          </p:blipFill>
          <p:spPr>
            <a:xfrm>
              <a:off x="457200" y="1109576"/>
              <a:ext cx="3625849" cy="2455602"/>
            </a:xfrm>
            <a:prstGeom prst="rect">
              <a:avLst/>
            </a:prstGeom>
          </p:spPr>
        </p:pic>
        <p:sp>
          <p:nvSpPr>
            <p:cNvPr id="13" name="TextBox 12"/>
            <p:cNvSpPr txBox="1"/>
            <p:nvPr/>
          </p:nvSpPr>
          <p:spPr>
            <a:xfrm>
              <a:off x="457200" y="924910"/>
              <a:ext cx="1711902" cy="369332"/>
            </a:xfrm>
            <a:prstGeom prst="rect">
              <a:avLst/>
            </a:prstGeom>
            <a:solidFill>
              <a:schemeClr val="bg1"/>
            </a:solidFill>
          </p:spPr>
          <p:txBody>
            <a:bodyPr wrap="none" rtlCol="0">
              <a:spAutoFit/>
            </a:bodyPr>
            <a:lstStyle/>
            <a:p>
              <a:r>
                <a:rPr lang="en-US" dirty="0" smtClean="0"/>
                <a:t>FIRST SOLUTION</a:t>
              </a:r>
              <a:endParaRPr lang="en-US" dirty="0"/>
            </a:p>
          </p:txBody>
        </p:sp>
      </p:grpSp>
      <p:grpSp>
        <p:nvGrpSpPr>
          <p:cNvPr id="3" name="Group 15"/>
          <p:cNvGrpSpPr/>
          <p:nvPr/>
        </p:nvGrpSpPr>
        <p:grpSpPr>
          <a:xfrm>
            <a:off x="4945091" y="1051910"/>
            <a:ext cx="3697259" cy="2640268"/>
            <a:chOff x="4945091" y="924910"/>
            <a:chExt cx="3697259" cy="2640268"/>
          </a:xfrm>
        </p:grpSpPr>
        <p:pic>
          <p:nvPicPr>
            <p:cNvPr id="11" name="Picture 10" descr="hRecoVsWBosonPz_OtherSol.eps"/>
            <p:cNvPicPr>
              <a:picLocks noChangeAspect="1"/>
            </p:cNvPicPr>
            <p:nvPr/>
          </p:nvPicPr>
          <p:blipFill>
            <a:blip r:embed="rId4"/>
            <a:stretch>
              <a:fillRect/>
            </a:stretch>
          </p:blipFill>
          <p:spPr>
            <a:xfrm>
              <a:off x="5016500" y="1109576"/>
              <a:ext cx="3625850" cy="2455602"/>
            </a:xfrm>
            <a:prstGeom prst="rect">
              <a:avLst/>
            </a:prstGeom>
          </p:spPr>
        </p:pic>
        <p:sp>
          <p:nvSpPr>
            <p:cNvPr id="14" name="TextBox 13"/>
            <p:cNvSpPr txBox="1"/>
            <p:nvPr/>
          </p:nvSpPr>
          <p:spPr>
            <a:xfrm>
              <a:off x="4945091" y="924910"/>
              <a:ext cx="1849409" cy="369332"/>
            </a:xfrm>
            <a:prstGeom prst="rect">
              <a:avLst/>
            </a:prstGeom>
            <a:solidFill>
              <a:schemeClr val="bg1"/>
            </a:solidFill>
          </p:spPr>
          <p:txBody>
            <a:bodyPr wrap="none" rtlCol="0">
              <a:spAutoFit/>
            </a:bodyPr>
            <a:lstStyle/>
            <a:p>
              <a:r>
                <a:rPr lang="en-US" dirty="0" smtClean="0"/>
                <a:t>OTHER SOLUTION</a:t>
              </a:r>
              <a:endParaRPr lang="en-US" dirty="0"/>
            </a:p>
          </p:txBody>
        </p:sp>
      </p:grpSp>
      <p:sp>
        <p:nvSpPr>
          <p:cNvPr id="17" name="Title 1"/>
          <p:cNvSpPr txBox="1">
            <a:spLocks/>
          </p:cNvSpPr>
          <p:nvPr/>
        </p:nvSpPr>
        <p:spPr>
          <a:xfrm>
            <a:off x="697884" y="240280"/>
            <a:ext cx="7760316" cy="514887"/>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lvl="0" algn="ctr">
              <a:spcBef>
                <a:spcPct val="0"/>
              </a:spcBef>
              <a:defRPr/>
            </a:pP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lang="en-US" sz="3200" dirty="0" smtClean="0">
                <a:solidFill>
                  <a:srgbClr val="0000FF"/>
                </a:solidFill>
              </a:rPr>
              <a:t>W P</a:t>
            </a:r>
            <a:r>
              <a:rPr lang="en-US" sz="3200" baseline="-25000" dirty="0" smtClean="0">
                <a:solidFill>
                  <a:srgbClr val="0000FF"/>
                </a:solidFill>
              </a:rPr>
              <a:t>Z</a:t>
            </a:r>
            <a:r>
              <a:rPr lang="en-US" sz="3200" dirty="0" smtClean="0">
                <a:solidFill>
                  <a:srgbClr val="0000FF"/>
                </a:solidFill>
              </a:rPr>
              <a:t> reconstruction</a:t>
            </a: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endParaRPr kumimoji="0" lang="en-US" sz="3200" b="0" i="0" u="none" strike="noStrike" kern="1200" cap="none" spc="0" normalizeH="0" baseline="0" noProof="0" dirty="0" smtClean="0">
              <a:ln>
                <a:noFill/>
              </a:ln>
              <a:solidFill>
                <a:srgbClr val="0000FF"/>
              </a:solidFill>
              <a:effectLst/>
              <a:uLnTx/>
              <a:uFillTx/>
              <a:latin typeface="+mj-lt"/>
              <a:ea typeface="+mj-ea"/>
              <a:cs typeface="+mj-cs"/>
            </a:endParaRPr>
          </a:p>
        </p:txBody>
      </p:sp>
      <p:grpSp>
        <p:nvGrpSpPr>
          <p:cNvPr id="7" name="Group 15"/>
          <p:cNvGrpSpPr/>
          <p:nvPr/>
        </p:nvGrpSpPr>
        <p:grpSpPr>
          <a:xfrm>
            <a:off x="393700" y="3775978"/>
            <a:ext cx="3740036" cy="2681971"/>
            <a:chOff x="1136650" y="1499392"/>
            <a:chExt cx="6449635" cy="4368006"/>
          </a:xfrm>
        </p:grpSpPr>
        <p:pic>
          <p:nvPicPr>
            <p:cNvPr id="18" name="Picture 17" descr="hWBosonPz_GoodRecoFraction.eps"/>
            <p:cNvPicPr>
              <a:picLocks noChangeAspect="1"/>
            </p:cNvPicPr>
            <p:nvPr/>
          </p:nvPicPr>
          <p:blipFill>
            <a:blip r:embed="rId5"/>
            <a:stretch>
              <a:fillRect/>
            </a:stretch>
          </p:blipFill>
          <p:spPr>
            <a:xfrm>
              <a:off x="1136650" y="1499392"/>
              <a:ext cx="6449635" cy="4368006"/>
            </a:xfrm>
            <a:prstGeom prst="rect">
              <a:avLst/>
            </a:prstGeom>
          </p:spPr>
        </p:pic>
        <p:cxnSp>
          <p:nvCxnSpPr>
            <p:cNvPr id="19" name="Straight Connector 18"/>
            <p:cNvCxnSpPr/>
            <p:nvPr/>
          </p:nvCxnSpPr>
          <p:spPr>
            <a:xfrm rot="5400000">
              <a:off x="980322" y="3628528"/>
              <a:ext cx="3487145" cy="1588"/>
            </a:xfrm>
            <a:prstGeom prst="line">
              <a:avLst/>
            </a:prstGeom>
            <a:ln w="3175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4241000" y="3628530"/>
              <a:ext cx="3487141" cy="1588"/>
            </a:xfrm>
            <a:prstGeom prst="line">
              <a:avLst/>
            </a:prstGeom>
            <a:ln w="31750">
              <a:solidFill>
                <a:srgbClr val="FF0000"/>
              </a:solidFill>
              <a:prstDash val="dash"/>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Wy_RecVsGen.eps"/>
          <p:cNvPicPr>
            <a:picLocks noChangeAspect="1"/>
          </p:cNvPicPr>
          <p:nvPr/>
        </p:nvPicPr>
        <p:blipFill>
          <a:blip r:embed="rId2"/>
          <a:stretch>
            <a:fillRect/>
          </a:stretch>
        </p:blipFill>
        <p:spPr>
          <a:xfrm>
            <a:off x="5359399" y="935044"/>
            <a:ext cx="3494959" cy="2366956"/>
          </a:xfrm>
          <a:prstGeom prst="rect">
            <a:avLst/>
          </a:prstGeom>
        </p:spPr>
      </p:pic>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28</a:t>
            </a:fld>
            <a:endParaRPr lang="en-US"/>
          </a:p>
        </p:txBody>
      </p:sp>
      <p:pic>
        <p:nvPicPr>
          <p:cNvPr id="8" name="Picture 7" descr="hWy_RecVsGen_pjy1.eps"/>
          <p:cNvPicPr>
            <a:picLocks noChangeAspect="1"/>
          </p:cNvPicPr>
          <p:nvPr/>
        </p:nvPicPr>
        <p:blipFill>
          <a:blip r:embed="rId3"/>
          <a:stretch>
            <a:fillRect/>
          </a:stretch>
        </p:blipFill>
        <p:spPr>
          <a:xfrm>
            <a:off x="25400" y="3472676"/>
            <a:ext cx="3010894" cy="2039123"/>
          </a:xfrm>
          <a:prstGeom prst="rect">
            <a:avLst/>
          </a:prstGeom>
        </p:spPr>
      </p:pic>
      <p:pic>
        <p:nvPicPr>
          <p:cNvPr id="9" name="Picture 8" descr="hWy_RecVsGen_pjy2.eps"/>
          <p:cNvPicPr>
            <a:picLocks noChangeAspect="1"/>
          </p:cNvPicPr>
          <p:nvPr/>
        </p:nvPicPr>
        <p:blipFill>
          <a:blip r:embed="rId4"/>
          <a:stretch>
            <a:fillRect/>
          </a:stretch>
        </p:blipFill>
        <p:spPr>
          <a:xfrm>
            <a:off x="3056382" y="3472676"/>
            <a:ext cx="3001517" cy="2032773"/>
          </a:xfrm>
          <a:prstGeom prst="rect">
            <a:avLst/>
          </a:prstGeom>
        </p:spPr>
      </p:pic>
      <p:pic>
        <p:nvPicPr>
          <p:cNvPr id="10" name="Picture 9" descr="hWy_RecVsGen_pjy3.eps"/>
          <p:cNvPicPr>
            <a:picLocks noChangeAspect="1"/>
          </p:cNvPicPr>
          <p:nvPr/>
        </p:nvPicPr>
        <p:blipFill>
          <a:blip r:embed="rId5"/>
          <a:stretch>
            <a:fillRect/>
          </a:stretch>
        </p:blipFill>
        <p:spPr>
          <a:xfrm>
            <a:off x="6131469" y="3472676"/>
            <a:ext cx="3001517" cy="2032774"/>
          </a:xfrm>
          <a:prstGeom prst="rect">
            <a:avLst/>
          </a:prstGeom>
        </p:spPr>
      </p:pic>
      <p:cxnSp>
        <p:nvCxnSpPr>
          <p:cNvPr id="12" name="Straight Arrow Connector 11"/>
          <p:cNvCxnSpPr/>
          <p:nvPr/>
        </p:nvCxnSpPr>
        <p:spPr>
          <a:xfrm rot="10800000" flipV="1">
            <a:off x="1625600" y="3136900"/>
            <a:ext cx="4203700" cy="43737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flipV="1">
            <a:off x="4406900" y="3136900"/>
            <a:ext cx="2540000" cy="55983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0800000" flipV="1">
            <a:off x="7543800" y="3136899"/>
            <a:ext cx="508000" cy="46277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54000" y="5549900"/>
            <a:ext cx="2108200" cy="830997"/>
          </a:xfrm>
          <a:prstGeom prst="rect">
            <a:avLst/>
          </a:prstGeom>
          <a:noFill/>
        </p:spPr>
        <p:txBody>
          <a:bodyPr wrap="square" rtlCol="0">
            <a:spAutoFit/>
          </a:bodyPr>
          <a:lstStyle/>
          <a:p>
            <a:pPr algn="ctr"/>
            <a:r>
              <a:rPr lang="en-US" sz="1600" b="1" dirty="0" smtClean="0">
                <a:solidFill>
                  <a:srgbClr val="FF0000"/>
                </a:solidFill>
              </a:rPr>
              <a:t>~11% </a:t>
            </a:r>
            <a:r>
              <a:rPr lang="en-US" sz="1600" b="1" dirty="0" smtClean="0"/>
              <a:t>of </a:t>
            </a:r>
            <a:r>
              <a:rPr lang="en-US" sz="1600" b="1" dirty="0" err="1" smtClean="0"/>
              <a:t>reco</a:t>
            </a:r>
            <a:r>
              <a:rPr lang="en-US" sz="1600" b="1" dirty="0" smtClean="0"/>
              <a:t>. events</a:t>
            </a:r>
          </a:p>
          <a:p>
            <a:pPr algn="ctr"/>
            <a:r>
              <a:rPr lang="en-US" sz="1600" b="1" dirty="0" smtClean="0"/>
              <a:t>migrate more than one </a:t>
            </a:r>
            <a:r>
              <a:rPr lang="en-US" sz="1600" b="1" dirty="0" err="1" smtClean="0"/>
              <a:t>y</a:t>
            </a:r>
            <a:r>
              <a:rPr lang="en-US" sz="1600" b="1" dirty="0" smtClean="0"/>
              <a:t>-bin</a:t>
            </a:r>
            <a:endParaRPr lang="en-US" sz="1600" b="1" dirty="0"/>
          </a:p>
        </p:txBody>
      </p:sp>
      <p:sp>
        <p:nvSpPr>
          <p:cNvPr id="19" name="TextBox 18"/>
          <p:cNvSpPr txBox="1"/>
          <p:nvPr/>
        </p:nvSpPr>
        <p:spPr>
          <a:xfrm>
            <a:off x="3429000" y="5549900"/>
            <a:ext cx="2108200" cy="830997"/>
          </a:xfrm>
          <a:prstGeom prst="rect">
            <a:avLst/>
          </a:prstGeom>
          <a:noFill/>
        </p:spPr>
        <p:txBody>
          <a:bodyPr wrap="square" rtlCol="0">
            <a:spAutoFit/>
          </a:bodyPr>
          <a:lstStyle/>
          <a:p>
            <a:pPr algn="ctr"/>
            <a:r>
              <a:rPr lang="en-US" sz="1600" b="1" smtClean="0">
                <a:solidFill>
                  <a:srgbClr val="FF0000"/>
                </a:solidFill>
              </a:rPr>
              <a:t>~2% </a:t>
            </a:r>
            <a:r>
              <a:rPr lang="en-US" sz="1600" b="1" dirty="0" smtClean="0"/>
              <a:t>of </a:t>
            </a:r>
            <a:r>
              <a:rPr lang="en-US" sz="1600" b="1" dirty="0" err="1" smtClean="0"/>
              <a:t>reco</a:t>
            </a:r>
            <a:r>
              <a:rPr lang="en-US" sz="1600" b="1" dirty="0" smtClean="0"/>
              <a:t>. events</a:t>
            </a:r>
          </a:p>
          <a:p>
            <a:pPr algn="ctr"/>
            <a:r>
              <a:rPr lang="en-US" sz="1600" b="1" dirty="0" smtClean="0"/>
              <a:t>migrate more than one </a:t>
            </a:r>
            <a:r>
              <a:rPr lang="en-US" sz="1600" b="1" dirty="0" err="1" smtClean="0"/>
              <a:t>y</a:t>
            </a:r>
            <a:r>
              <a:rPr lang="en-US" sz="1600" b="1" dirty="0" smtClean="0"/>
              <a:t>-bin</a:t>
            </a:r>
            <a:endParaRPr lang="en-US" sz="1600" b="1" dirty="0"/>
          </a:p>
        </p:txBody>
      </p:sp>
      <p:sp>
        <p:nvSpPr>
          <p:cNvPr id="20" name="TextBox 19"/>
          <p:cNvSpPr txBox="1"/>
          <p:nvPr/>
        </p:nvSpPr>
        <p:spPr>
          <a:xfrm>
            <a:off x="6578600" y="5549900"/>
            <a:ext cx="2108200" cy="830997"/>
          </a:xfrm>
          <a:prstGeom prst="rect">
            <a:avLst/>
          </a:prstGeom>
          <a:noFill/>
        </p:spPr>
        <p:txBody>
          <a:bodyPr wrap="square" rtlCol="0">
            <a:spAutoFit/>
          </a:bodyPr>
          <a:lstStyle/>
          <a:p>
            <a:pPr algn="ctr"/>
            <a:r>
              <a:rPr lang="en-US" sz="1600" b="1" dirty="0" smtClean="0">
                <a:solidFill>
                  <a:srgbClr val="FF0000"/>
                </a:solidFill>
              </a:rPr>
              <a:t>~11% </a:t>
            </a:r>
            <a:r>
              <a:rPr lang="en-US" sz="1600" b="1" dirty="0" smtClean="0"/>
              <a:t>of </a:t>
            </a:r>
            <a:r>
              <a:rPr lang="en-US" sz="1600" b="1" dirty="0" err="1" smtClean="0"/>
              <a:t>reco</a:t>
            </a:r>
            <a:r>
              <a:rPr lang="en-US" sz="1600" b="1" dirty="0" smtClean="0"/>
              <a:t>. events</a:t>
            </a:r>
          </a:p>
          <a:p>
            <a:pPr algn="ctr"/>
            <a:r>
              <a:rPr lang="en-US" sz="1600" b="1" dirty="0" smtClean="0"/>
              <a:t>migrate more than one </a:t>
            </a:r>
            <a:r>
              <a:rPr lang="en-US" sz="1600" b="1" dirty="0" err="1" smtClean="0"/>
              <a:t>y</a:t>
            </a:r>
            <a:r>
              <a:rPr lang="en-US" sz="1600" b="1" dirty="0" smtClean="0"/>
              <a:t>-bin</a:t>
            </a:r>
            <a:endParaRPr lang="en-US" sz="1600" b="1" dirty="0"/>
          </a:p>
        </p:txBody>
      </p:sp>
      <p:sp>
        <p:nvSpPr>
          <p:cNvPr id="21" name="TextBox 20"/>
          <p:cNvSpPr txBox="1"/>
          <p:nvPr/>
        </p:nvSpPr>
        <p:spPr>
          <a:xfrm>
            <a:off x="4711700" y="647700"/>
            <a:ext cx="4314853" cy="369332"/>
          </a:xfrm>
          <a:prstGeom prst="rect">
            <a:avLst/>
          </a:prstGeom>
          <a:noFill/>
        </p:spPr>
        <p:txBody>
          <a:bodyPr wrap="none" rtlCol="0">
            <a:spAutoFit/>
          </a:bodyPr>
          <a:lstStyle/>
          <a:p>
            <a:r>
              <a:rPr lang="en-US" b="1" dirty="0" smtClean="0">
                <a:solidFill>
                  <a:srgbClr val="000090"/>
                </a:solidFill>
              </a:rPr>
              <a:t>Distributions of </a:t>
            </a:r>
            <a:r>
              <a:rPr lang="en-US" b="1" dirty="0" err="1" smtClean="0">
                <a:solidFill>
                  <a:srgbClr val="000090"/>
                </a:solidFill>
              </a:rPr>
              <a:t>y-Reco</a:t>
            </a:r>
            <a:r>
              <a:rPr lang="en-US" b="1" dirty="0" smtClean="0">
                <a:solidFill>
                  <a:srgbClr val="000090"/>
                </a:solidFill>
              </a:rPr>
              <a:t> in each bin of </a:t>
            </a:r>
            <a:r>
              <a:rPr lang="en-US" b="1" dirty="0" err="1" smtClean="0">
                <a:solidFill>
                  <a:srgbClr val="000090"/>
                </a:solidFill>
              </a:rPr>
              <a:t>y</a:t>
            </a:r>
            <a:r>
              <a:rPr lang="en-US" b="1" dirty="0" smtClean="0">
                <a:solidFill>
                  <a:srgbClr val="000090"/>
                </a:solidFill>
              </a:rPr>
              <a:t>-Gen</a:t>
            </a:r>
            <a:endParaRPr lang="en-US" b="1" dirty="0">
              <a:solidFill>
                <a:srgbClr val="000090"/>
              </a:solidFill>
            </a:endParaRPr>
          </a:p>
        </p:txBody>
      </p:sp>
      <p:sp>
        <p:nvSpPr>
          <p:cNvPr id="17" name="TextBox 16"/>
          <p:cNvSpPr txBox="1"/>
          <p:nvPr/>
        </p:nvSpPr>
        <p:spPr>
          <a:xfrm>
            <a:off x="165100" y="818634"/>
            <a:ext cx="3664735" cy="369332"/>
          </a:xfrm>
          <a:prstGeom prst="rect">
            <a:avLst/>
          </a:prstGeom>
          <a:noFill/>
        </p:spPr>
        <p:txBody>
          <a:bodyPr wrap="none" rtlCol="0">
            <a:spAutoFit/>
          </a:bodyPr>
          <a:lstStyle/>
          <a:p>
            <a:r>
              <a:rPr lang="en-US" b="1" dirty="0" smtClean="0"/>
              <a:t>Three W-</a:t>
            </a:r>
            <a:r>
              <a:rPr lang="en-US" b="1" dirty="0" err="1" smtClean="0"/>
              <a:t>y</a:t>
            </a:r>
            <a:r>
              <a:rPr lang="en-US" b="1" dirty="0" smtClean="0"/>
              <a:t> bins = {-0.6; -0.3; 0.3; 0.6}</a:t>
            </a:r>
            <a:endParaRPr lang="en-US" b="1" dirty="0"/>
          </a:p>
        </p:txBody>
      </p:sp>
      <p:sp>
        <p:nvSpPr>
          <p:cNvPr id="22" name="Title 1"/>
          <p:cNvSpPr txBox="1">
            <a:spLocks/>
          </p:cNvSpPr>
          <p:nvPr/>
        </p:nvSpPr>
        <p:spPr>
          <a:xfrm>
            <a:off x="697884" y="240280"/>
            <a:ext cx="7760316" cy="514887"/>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lvl="0" algn="ctr">
              <a:spcBef>
                <a:spcPct val="0"/>
              </a:spcBef>
              <a:defRPr/>
            </a:pP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lang="en-US" sz="3200" dirty="0" smtClean="0">
                <a:solidFill>
                  <a:srgbClr val="0000FF"/>
                </a:solidFill>
              </a:rPr>
              <a:t>Rapidity binning</a:t>
            </a: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endParaRPr kumimoji="0" lang="en-US" sz="3200" b="0" i="0" u="none" strike="noStrike" kern="1200" cap="none" spc="0" normalizeH="0" baseline="0" noProof="0" dirty="0" smtClean="0">
              <a:ln>
                <a:noFill/>
              </a:ln>
              <a:solidFill>
                <a:srgbClr val="0000FF"/>
              </a:solidFill>
              <a:effectLst/>
              <a:uLnTx/>
              <a:uFillTx/>
              <a:latin typeface="+mj-lt"/>
              <a:ea typeface="+mj-ea"/>
              <a:cs typeface="+mj-cs"/>
            </a:endParaRPr>
          </a:p>
        </p:txBody>
      </p:sp>
      <p:sp>
        <p:nvSpPr>
          <p:cNvPr id="26" name="Rectangle 25"/>
          <p:cNvSpPr/>
          <p:nvPr/>
        </p:nvSpPr>
        <p:spPr>
          <a:xfrm>
            <a:off x="165100" y="1397337"/>
            <a:ext cx="4572000" cy="1015663"/>
          </a:xfrm>
          <a:prstGeom prst="rect">
            <a:avLst/>
          </a:prstGeom>
        </p:spPr>
        <p:txBody>
          <a:bodyPr wrap="square">
            <a:spAutoFit/>
          </a:bodyPr>
          <a:lstStyle/>
          <a:p>
            <a:r>
              <a:rPr lang="en-US" sz="2000" b="1" dirty="0" smtClean="0"/>
              <a:t>bin1 survival probability = 52%</a:t>
            </a:r>
          </a:p>
          <a:p>
            <a:r>
              <a:rPr lang="en-US" sz="2000" b="1" dirty="0" smtClean="0"/>
              <a:t>bin2 survival probability = 63%</a:t>
            </a:r>
          </a:p>
          <a:p>
            <a:r>
              <a:rPr lang="en-US" sz="2000" b="1" dirty="0" smtClean="0"/>
              <a:t>bin3 survival probability = 54%</a:t>
            </a:r>
            <a:endParaRPr lang="en-US" sz="2000" b="1"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29</a:t>
            </a:fld>
            <a:endParaRPr lang="en-US"/>
          </a:p>
        </p:txBody>
      </p:sp>
      <p:sp>
        <p:nvSpPr>
          <p:cNvPr id="7" name="Title 1"/>
          <p:cNvSpPr txBox="1">
            <a:spLocks/>
          </p:cNvSpPr>
          <p:nvPr/>
        </p:nvSpPr>
        <p:spPr>
          <a:xfrm>
            <a:off x="697884" y="240280"/>
            <a:ext cx="7760316" cy="514887"/>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A</a:t>
            </a:r>
            <a:r>
              <a:rPr kumimoji="0" lang="en-US" sz="3200" b="0" i="0" u="none" strike="noStrike" kern="1200" cap="none" spc="0" normalizeH="0" baseline="-25000" noProof="0" dirty="0" smtClean="0">
                <a:ln>
                  <a:noFill/>
                </a:ln>
                <a:solidFill>
                  <a:srgbClr val="0000FF"/>
                </a:solidFill>
                <a:effectLst/>
                <a:uLnTx/>
                <a:uFillTx/>
                <a:latin typeface="+mj-lt"/>
                <a:ea typeface="+mj-ea"/>
                <a:cs typeface="+mj-cs"/>
              </a:rPr>
              <a:t>N</a:t>
            </a:r>
            <a:r>
              <a:rPr kumimoji="0" lang="en-US" sz="3200" b="0" i="0" u="none" strike="noStrike" kern="1200" cap="none" spc="0" normalizeH="0" baseline="0" noProof="0" dirty="0" smtClean="0">
                <a:ln>
                  <a:noFill/>
                </a:ln>
                <a:solidFill>
                  <a:srgbClr val="0000FF"/>
                </a:solidFill>
                <a:effectLst/>
                <a:uLnTx/>
                <a:uFillTx/>
                <a:latin typeface="+mj-lt"/>
                <a:ea typeface="+mj-ea"/>
                <a:cs typeface="+mj-cs"/>
              </a:rPr>
              <a:t> systematics - </a:t>
            </a:r>
            <a:r>
              <a:rPr lang="en-US" sz="3200" noProof="0" dirty="0" smtClean="0">
                <a:solidFill>
                  <a:srgbClr val="0000FF"/>
                </a:solidFill>
                <a:latin typeface="+mj-lt"/>
                <a:ea typeface="+mj-ea"/>
                <a:cs typeface="+mj-cs"/>
              </a:rPr>
              <a:t>MC challenge </a:t>
            </a: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endParaRPr kumimoji="0" lang="en-US" sz="3200" b="0" i="0" u="none" strike="noStrike" kern="1200" cap="none" spc="0" normalizeH="0" baseline="0" noProof="0" dirty="0" smtClean="0">
              <a:ln>
                <a:noFill/>
              </a:ln>
              <a:solidFill>
                <a:srgbClr val="0000FF"/>
              </a:solidFill>
              <a:effectLst/>
              <a:uLnTx/>
              <a:uFillTx/>
              <a:latin typeface="+mj-lt"/>
              <a:ea typeface="+mj-ea"/>
              <a:cs typeface="+mj-cs"/>
            </a:endParaRPr>
          </a:p>
        </p:txBody>
      </p:sp>
      <p:sp>
        <p:nvSpPr>
          <p:cNvPr id="10" name="TextBox 9"/>
          <p:cNvSpPr txBox="1"/>
          <p:nvPr/>
        </p:nvSpPr>
        <p:spPr>
          <a:xfrm>
            <a:off x="12701" y="732629"/>
            <a:ext cx="8877299" cy="1549142"/>
          </a:xfrm>
          <a:prstGeom prst="rect">
            <a:avLst/>
          </a:prstGeom>
          <a:noFill/>
        </p:spPr>
        <p:txBody>
          <a:bodyPr wrap="square" rtlCol="0">
            <a:spAutoFit/>
          </a:bodyPr>
          <a:lstStyle/>
          <a:p>
            <a:pPr marL="292100" indent="-292100">
              <a:lnSpc>
                <a:spcPct val="150000"/>
              </a:lnSpc>
              <a:buFont typeface="Wingdings" charset="2"/>
              <a:buChar char="Ø"/>
            </a:pPr>
            <a:r>
              <a:rPr lang="en-US" sz="1600" b="1" dirty="0" smtClean="0"/>
              <a:t>Tables (W rapidity-P</a:t>
            </a:r>
            <a:r>
              <a:rPr lang="en-US" sz="1600" b="1" baseline="-25000" dirty="0" smtClean="0"/>
              <a:t>T</a:t>
            </a:r>
            <a:r>
              <a:rPr lang="en-US" sz="1600" b="1" dirty="0" smtClean="0"/>
              <a:t> bins) for A</a:t>
            </a:r>
            <a:r>
              <a:rPr lang="en-US" sz="1600" b="1" baseline="-25000" dirty="0" smtClean="0"/>
              <a:t>N</a:t>
            </a:r>
            <a:r>
              <a:rPr lang="en-US" sz="1600" b="1" dirty="0" smtClean="0"/>
              <a:t> prediction with evolution given by Z-B Kang [arXiv:1401.5078]</a:t>
            </a:r>
          </a:p>
          <a:p>
            <a:pPr marL="292100" indent="-292100">
              <a:lnSpc>
                <a:spcPct val="150000"/>
              </a:lnSpc>
              <a:buFont typeface="Wingdings" charset="2"/>
              <a:buChar char="Ø"/>
            </a:pPr>
            <a:r>
              <a:rPr lang="en-US" sz="1600" b="1" dirty="0" smtClean="0"/>
              <a:t>Use PYTHIA MC prediction for W</a:t>
            </a:r>
            <a:r>
              <a:rPr lang="en-US" sz="1600" b="1" baseline="30000" dirty="0" smtClean="0"/>
              <a:t>− </a:t>
            </a:r>
            <a:r>
              <a:rPr lang="en-US" sz="1600" b="1" dirty="0" smtClean="0"/>
              <a:t>(the A</a:t>
            </a:r>
            <a:r>
              <a:rPr lang="en-US" sz="1600" b="1" baseline="-25000" dirty="0" smtClean="0"/>
              <a:t>N</a:t>
            </a:r>
            <a:r>
              <a:rPr lang="en-US" sz="1600" b="1" dirty="0" smtClean="0"/>
              <a:t> prediction is always positive)</a:t>
            </a:r>
          </a:p>
          <a:p>
            <a:pPr marL="292100" indent="-292100">
              <a:lnSpc>
                <a:spcPct val="150000"/>
              </a:lnSpc>
              <a:buFont typeface="Wingdings" charset="2"/>
              <a:buChar char="Ø"/>
            </a:pPr>
            <a:r>
              <a:rPr lang="en-US" sz="1600" b="1" dirty="0" smtClean="0"/>
              <a:t>Assign each prediction value from the tables according to the generated values of W-rapidity and P</a:t>
            </a:r>
            <a:r>
              <a:rPr lang="en-US" sz="1600" b="1" baseline="-25000" dirty="0" smtClean="0"/>
              <a:t>T</a:t>
            </a:r>
          </a:p>
          <a:p>
            <a:pPr marL="292100" indent="-292100">
              <a:lnSpc>
                <a:spcPct val="150000"/>
              </a:lnSpc>
              <a:buFont typeface="Wingdings" charset="2"/>
              <a:buChar char="Ø"/>
            </a:pPr>
            <a:r>
              <a:rPr lang="en-US" sz="1600" b="1" dirty="0" smtClean="0"/>
              <a:t>After the event is fully reconstructed we look at the P</a:t>
            </a:r>
            <a:r>
              <a:rPr lang="en-US" sz="1600" b="1" baseline="-25000" dirty="0" smtClean="0"/>
              <a:t>T</a:t>
            </a:r>
            <a:r>
              <a:rPr lang="en-US" sz="1600" b="1" dirty="0" smtClean="0"/>
              <a:t> distributions of A</a:t>
            </a:r>
            <a:r>
              <a:rPr lang="en-US" sz="1600" b="1" baseline="-25000" dirty="0" smtClean="0"/>
              <a:t>N</a:t>
            </a:r>
            <a:r>
              <a:rPr lang="en-US" sz="1600" b="1" dirty="0" smtClean="0"/>
              <a:t> </a:t>
            </a:r>
            <a:endParaRPr lang="en-US" sz="1600" b="1" dirty="0"/>
          </a:p>
        </p:txBody>
      </p:sp>
      <p:pic>
        <p:nvPicPr>
          <p:cNvPr id="11" name="Picture 10" descr="plot_Wm_An_evol_ZK_Vs_RapGen_projs.eps"/>
          <p:cNvPicPr>
            <a:picLocks noChangeAspect="1"/>
          </p:cNvPicPr>
          <p:nvPr/>
        </p:nvPicPr>
        <p:blipFill>
          <a:blip r:embed="rId2"/>
          <a:srcRect l="50295" b="52093"/>
          <a:stretch>
            <a:fillRect/>
          </a:stretch>
        </p:blipFill>
        <p:spPr>
          <a:xfrm>
            <a:off x="1254031" y="2351625"/>
            <a:ext cx="3381469" cy="3161449"/>
          </a:xfrm>
          <a:prstGeom prst="rect">
            <a:avLst/>
          </a:prstGeom>
        </p:spPr>
      </p:pic>
      <p:pic>
        <p:nvPicPr>
          <p:cNvPr id="12" name="Picture 11" descr="plot_Wm_An_evol_ZK_Vs_RapRec_projs.eps"/>
          <p:cNvPicPr>
            <a:picLocks noChangeAspect="1"/>
          </p:cNvPicPr>
          <p:nvPr/>
        </p:nvPicPr>
        <p:blipFill>
          <a:blip r:embed="rId3"/>
          <a:srcRect l="50450" b="52120"/>
          <a:stretch>
            <a:fillRect/>
          </a:stretch>
        </p:blipFill>
        <p:spPr>
          <a:xfrm>
            <a:off x="5018723" y="2351624"/>
            <a:ext cx="3372843" cy="3161449"/>
          </a:xfrm>
          <a:prstGeom prst="rect">
            <a:avLst/>
          </a:prstGeom>
        </p:spPr>
      </p:pic>
      <p:sp>
        <p:nvSpPr>
          <p:cNvPr id="13" name="TextBox 12"/>
          <p:cNvSpPr txBox="1"/>
          <p:nvPr/>
        </p:nvSpPr>
        <p:spPr>
          <a:xfrm>
            <a:off x="3060700" y="4267200"/>
            <a:ext cx="1608345" cy="461665"/>
          </a:xfrm>
          <a:prstGeom prst="rect">
            <a:avLst/>
          </a:prstGeom>
          <a:noFill/>
        </p:spPr>
        <p:txBody>
          <a:bodyPr wrap="none" rtlCol="0">
            <a:spAutoFit/>
          </a:bodyPr>
          <a:lstStyle/>
          <a:p>
            <a:r>
              <a:rPr lang="en-US" sz="2400" b="1" i="1" dirty="0" smtClean="0"/>
              <a:t>Generated</a:t>
            </a:r>
            <a:endParaRPr lang="en-US" sz="2400" b="1" i="1" dirty="0"/>
          </a:p>
        </p:txBody>
      </p:sp>
      <p:sp>
        <p:nvSpPr>
          <p:cNvPr id="14" name="TextBox 13"/>
          <p:cNvSpPr txBox="1"/>
          <p:nvPr/>
        </p:nvSpPr>
        <p:spPr>
          <a:xfrm>
            <a:off x="6883400" y="4267200"/>
            <a:ext cx="2066854" cy="461665"/>
          </a:xfrm>
          <a:prstGeom prst="rect">
            <a:avLst/>
          </a:prstGeom>
          <a:noFill/>
        </p:spPr>
        <p:txBody>
          <a:bodyPr wrap="none" rtlCol="0">
            <a:spAutoFit/>
          </a:bodyPr>
          <a:lstStyle/>
          <a:p>
            <a:r>
              <a:rPr lang="en-US" sz="2400" b="1" i="1" dirty="0" smtClean="0"/>
              <a:t>Reconstructed</a:t>
            </a:r>
            <a:endParaRPr lang="en-US" sz="2400" b="1" i="1" dirty="0"/>
          </a:p>
        </p:txBody>
      </p:sp>
      <p:sp>
        <p:nvSpPr>
          <p:cNvPr id="15" name="TextBox 14"/>
          <p:cNvSpPr txBox="1"/>
          <p:nvPr/>
        </p:nvSpPr>
        <p:spPr>
          <a:xfrm>
            <a:off x="86102" y="5511800"/>
            <a:ext cx="8148384" cy="646331"/>
          </a:xfrm>
          <a:prstGeom prst="rect">
            <a:avLst/>
          </a:prstGeom>
          <a:noFill/>
        </p:spPr>
        <p:txBody>
          <a:bodyPr wrap="none" rtlCol="0">
            <a:spAutoFit/>
          </a:bodyPr>
          <a:lstStyle/>
          <a:p>
            <a:pPr marL="228600" indent="-228600">
              <a:buFont typeface="Wingdings" charset="2"/>
              <a:buChar char="Ø"/>
            </a:pPr>
            <a:r>
              <a:rPr lang="en-US" dirty="0" smtClean="0">
                <a:solidFill>
                  <a:srgbClr val="000090"/>
                </a:solidFill>
              </a:rPr>
              <a:t>We fit a Gaussian distribution and compare the means</a:t>
            </a:r>
          </a:p>
          <a:p>
            <a:pPr marL="228600" indent="-228600">
              <a:buFont typeface="Wingdings" charset="2"/>
              <a:buChar char="Ø"/>
            </a:pPr>
            <a:r>
              <a:rPr lang="en-US" dirty="0" smtClean="0">
                <a:solidFill>
                  <a:srgbClr val="000090"/>
                </a:solidFill>
              </a:rPr>
              <a:t>We rely on the fact that the input asymmetry has the same dependence as the data</a:t>
            </a:r>
            <a:endParaRPr lang="en-US" dirty="0">
              <a:solidFill>
                <a:srgbClr val="000090"/>
              </a:solidFill>
            </a:endParaRPr>
          </a:p>
        </p:txBody>
      </p:sp>
      <p:sp>
        <p:nvSpPr>
          <p:cNvPr id="16" name="TextBox 15"/>
          <p:cNvSpPr txBox="1"/>
          <p:nvPr/>
        </p:nvSpPr>
        <p:spPr>
          <a:xfrm>
            <a:off x="3136900" y="6094631"/>
            <a:ext cx="2685351" cy="369332"/>
          </a:xfrm>
          <a:prstGeom prst="rect">
            <a:avLst/>
          </a:prstGeom>
          <a:noFill/>
        </p:spPr>
        <p:txBody>
          <a:bodyPr wrap="none" rtlCol="0">
            <a:spAutoFit/>
          </a:bodyPr>
          <a:lstStyle/>
          <a:p>
            <a:r>
              <a:rPr lang="en-US" b="1" dirty="0" smtClean="0">
                <a:solidFill>
                  <a:srgbClr val="FF0000"/>
                </a:solidFill>
              </a:rPr>
              <a:t>The same is done for W-P</a:t>
            </a:r>
            <a:r>
              <a:rPr lang="en-US" b="1" baseline="-25000" dirty="0" smtClean="0">
                <a:solidFill>
                  <a:srgbClr val="FF0000"/>
                </a:solidFill>
              </a:rPr>
              <a:t>T</a:t>
            </a:r>
            <a:endParaRPr lang="en-US" b="1" baseline="-25000" dirty="0">
              <a:solidFill>
                <a:srgbClr val="FF0000"/>
              </a:solidFill>
            </a:endParaRPr>
          </a:p>
        </p:txBody>
      </p:sp>
      <p:sp>
        <p:nvSpPr>
          <p:cNvPr id="17" name="TextBox 16"/>
          <p:cNvSpPr txBox="1"/>
          <p:nvPr/>
        </p:nvSpPr>
        <p:spPr>
          <a:xfrm>
            <a:off x="3136900" y="4544199"/>
            <a:ext cx="1383011" cy="369332"/>
          </a:xfrm>
          <a:prstGeom prst="rect">
            <a:avLst/>
          </a:prstGeom>
          <a:noFill/>
        </p:spPr>
        <p:txBody>
          <a:bodyPr wrap="none" rtlCol="0">
            <a:spAutoFit/>
          </a:bodyPr>
          <a:lstStyle/>
          <a:p>
            <a:r>
              <a:rPr lang="en-US" b="1" dirty="0" smtClean="0"/>
              <a:t>-0.2 &lt; </a:t>
            </a:r>
            <a:r>
              <a:rPr lang="en-US" b="1" dirty="0" err="1" smtClean="0"/>
              <a:t>y</a:t>
            </a:r>
            <a:r>
              <a:rPr lang="en-US" b="1" dirty="0" smtClean="0"/>
              <a:t> &lt; 0.2</a:t>
            </a:r>
            <a:endParaRPr lang="en-US" b="1" dirty="0"/>
          </a:p>
        </p:txBody>
      </p:sp>
      <p:sp>
        <p:nvSpPr>
          <p:cNvPr id="18" name="TextBox 17"/>
          <p:cNvSpPr txBox="1"/>
          <p:nvPr/>
        </p:nvSpPr>
        <p:spPr>
          <a:xfrm>
            <a:off x="7303789" y="4544199"/>
            <a:ext cx="1383011" cy="369332"/>
          </a:xfrm>
          <a:prstGeom prst="rect">
            <a:avLst/>
          </a:prstGeom>
          <a:noFill/>
        </p:spPr>
        <p:txBody>
          <a:bodyPr wrap="none" rtlCol="0">
            <a:spAutoFit/>
          </a:bodyPr>
          <a:lstStyle/>
          <a:p>
            <a:r>
              <a:rPr lang="en-US" b="1" dirty="0" smtClean="0"/>
              <a:t>-0.2 &lt; </a:t>
            </a:r>
            <a:r>
              <a:rPr lang="en-US" b="1" dirty="0" err="1" smtClean="0"/>
              <a:t>y</a:t>
            </a:r>
            <a:r>
              <a:rPr lang="en-US" b="1" dirty="0" smtClean="0"/>
              <a:t> &lt; 0.2</a:t>
            </a:r>
            <a:endParaRPr lang="en-US" b="1" dirty="0"/>
          </a:p>
        </p:txBody>
      </p:sp>
    </p:spTree>
    <p:extLst>
      <p:ext uri="{BB962C8B-B14F-4D97-AF65-F5344CB8AC3E}">
        <p14:creationId xmlns:p14="http://schemas.microsoft.com/office/powerpoint/2010/main" val="25172712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1" descr="dbub_e866_slide"/>
          <p:cNvPicPr>
            <a:picLocks noChangeAspect="1" noChangeArrowheads="1"/>
          </p:cNvPicPr>
          <p:nvPr/>
        </p:nvPicPr>
        <p:blipFill>
          <a:blip r:embed="rId4"/>
          <a:srcRect/>
          <a:stretch>
            <a:fillRect/>
          </a:stretch>
        </p:blipFill>
        <p:spPr bwMode="auto">
          <a:xfrm>
            <a:off x="5205209" y="2921001"/>
            <a:ext cx="3837191" cy="3829050"/>
          </a:xfrm>
          <a:prstGeom prst="rect">
            <a:avLst/>
          </a:prstGeom>
          <a:noFill/>
        </p:spPr>
      </p:pic>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3</a:t>
            </a:fld>
            <a:endParaRPr lang="en-US"/>
          </a:p>
        </p:txBody>
      </p:sp>
      <p:sp>
        <p:nvSpPr>
          <p:cNvPr id="7" name="Title 1"/>
          <p:cNvSpPr txBox="1">
            <a:spLocks/>
          </p:cNvSpPr>
          <p:nvPr/>
        </p:nvSpPr>
        <p:spPr>
          <a:xfrm>
            <a:off x="304800" y="240281"/>
            <a:ext cx="8547100" cy="648719"/>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lvl="0" algn="ctr">
              <a:spcBef>
                <a:spcPct val="0"/>
              </a:spcBef>
              <a:defRPr/>
            </a:pP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lang="en-US" sz="2800" b="1" dirty="0" smtClean="0">
                <a:solidFill>
                  <a:srgbClr val="0000FF"/>
                </a:solidFill>
              </a:rPr>
              <a:t>Motivations - </a:t>
            </a:r>
            <a:r>
              <a:rPr lang="en-US" sz="2800" b="1" dirty="0" err="1" smtClean="0">
                <a:solidFill>
                  <a:srgbClr val="0000FF"/>
                </a:solidFill>
              </a:rPr>
              <a:t>unpolarized</a:t>
            </a:r>
            <a:r>
              <a:rPr lang="en-US" sz="2800" b="1" dirty="0" smtClean="0">
                <a:solidFill>
                  <a:srgbClr val="0000FF"/>
                </a:solidFill>
              </a:rPr>
              <a:t> </a:t>
            </a:r>
            <a:r>
              <a:rPr lang="en-US" sz="2800" b="1" dirty="0">
                <a:solidFill>
                  <a:srgbClr val="0000FF"/>
                </a:solidFill>
              </a:rPr>
              <a:t>W+/W- ratios </a:t>
            </a: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endParaRPr kumimoji="0" lang="en-US" sz="3200" b="0" i="0" u="none" strike="noStrike" kern="1200" cap="none" spc="0" normalizeH="0" baseline="0" noProof="0" dirty="0" smtClean="0">
              <a:ln>
                <a:noFill/>
              </a:ln>
              <a:solidFill>
                <a:srgbClr val="0000FF"/>
              </a:solidFill>
              <a:effectLst/>
              <a:uLnTx/>
              <a:uFillTx/>
              <a:latin typeface="+mj-lt"/>
              <a:ea typeface="+mj-ea"/>
              <a:cs typeface="+mj-cs"/>
            </a:endParaRPr>
          </a:p>
        </p:txBody>
      </p:sp>
      <p:sp>
        <p:nvSpPr>
          <p:cNvPr id="22" name="TextBox 21"/>
          <p:cNvSpPr txBox="1"/>
          <p:nvPr/>
        </p:nvSpPr>
        <p:spPr>
          <a:xfrm>
            <a:off x="52069" y="990600"/>
            <a:ext cx="3557384" cy="3000821"/>
          </a:xfrm>
          <a:prstGeom prst="rect">
            <a:avLst/>
          </a:prstGeom>
          <a:noFill/>
        </p:spPr>
        <p:txBody>
          <a:bodyPr wrap="none" rtlCol="0">
            <a:spAutoFit/>
          </a:bodyPr>
          <a:lstStyle/>
          <a:p>
            <a:pPr marL="231775" indent="-231775">
              <a:lnSpc>
                <a:spcPct val="90000"/>
              </a:lnSpc>
              <a:spcAft>
                <a:spcPct val="50000"/>
              </a:spcAft>
              <a:buClr>
                <a:schemeClr val="tx2"/>
              </a:buClr>
              <a:buFont typeface="Wingdings" charset="2"/>
              <a:buChar char=""/>
            </a:pPr>
            <a:r>
              <a:rPr lang="en-US" sz="2000" dirty="0" smtClean="0">
                <a:solidFill>
                  <a:srgbClr val="000090"/>
                </a:solidFill>
              </a:rPr>
              <a:t>What will we learn?</a:t>
            </a:r>
          </a:p>
          <a:p>
            <a:pPr marL="573088" lvl="1" indent="-227013">
              <a:lnSpc>
                <a:spcPct val="90000"/>
              </a:lnSpc>
              <a:spcBef>
                <a:spcPct val="10000"/>
              </a:spcBef>
              <a:spcAft>
                <a:spcPct val="10000"/>
              </a:spcAft>
              <a:buClr>
                <a:schemeClr val="tx2"/>
              </a:buClr>
              <a:buFontTx/>
              <a:buChar char="–"/>
            </a:pPr>
            <a:r>
              <a:rPr lang="en-US" dirty="0" smtClean="0"/>
              <a:t>d-bar/u-bar in PDFs</a:t>
            </a:r>
          </a:p>
          <a:p>
            <a:pPr marL="573088" lvl="1" indent="-227013">
              <a:lnSpc>
                <a:spcPct val="90000"/>
              </a:lnSpc>
              <a:spcBef>
                <a:spcPct val="10000"/>
              </a:spcBef>
              <a:spcAft>
                <a:spcPct val="10000"/>
              </a:spcAft>
              <a:buClr>
                <a:schemeClr val="tx2"/>
              </a:buClr>
              <a:buFontTx/>
              <a:buChar char="–"/>
            </a:pPr>
            <a:endParaRPr lang="en-US" dirty="0" smtClean="0"/>
          </a:p>
          <a:p>
            <a:pPr marL="573088" lvl="1" indent="-227013">
              <a:lnSpc>
                <a:spcPct val="90000"/>
              </a:lnSpc>
              <a:spcBef>
                <a:spcPct val="10000"/>
              </a:spcBef>
              <a:spcAft>
                <a:spcPct val="10000"/>
              </a:spcAft>
              <a:buClr>
                <a:schemeClr val="tx2"/>
              </a:buClr>
              <a:buFontTx/>
              <a:buChar char="–"/>
            </a:pPr>
            <a:endParaRPr lang="en-US" dirty="0"/>
          </a:p>
          <a:p>
            <a:pPr marL="573088" lvl="1" indent="-227013">
              <a:lnSpc>
                <a:spcPct val="90000"/>
              </a:lnSpc>
              <a:spcBef>
                <a:spcPct val="10000"/>
              </a:spcBef>
              <a:spcAft>
                <a:spcPct val="10000"/>
              </a:spcAft>
              <a:buClr>
                <a:schemeClr val="tx2"/>
              </a:buClr>
              <a:buFontTx/>
              <a:buChar char="–"/>
            </a:pPr>
            <a:endParaRPr lang="en-US" dirty="0" smtClean="0"/>
          </a:p>
          <a:p>
            <a:pPr marL="573088" lvl="1" indent="-227013">
              <a:lnSpc>
                <a:spcPct val="90000"/>
              </a:lnSpc>
              <a:spcBef>
                <a:spcPct val="10000"/>
              </a:spcBef>
              <a:spcAft>
                <a:spcPct val="10000"/>
              </a:spcAft>
              <a:buClr>
                <a:schemeClr val="tx2"/>
              </a:buClr>
              <a:buFontTx/>
              <a:buChar char="–"/>
            </a:pPr>
            <a:endParaRPr lang="en-US" dirty="0" smtClean="0"/>
          </a:p>
          <a:p>
            <a:pPr marL="231775" indent="-342900">
              <a:lnSpc>
                <a:spcPct val="90000"/>
              </a:lnSpc>
              <a:spcBef>
                <a:spcPct val="10000"/>
              </a:spcBef>
              <a:spcAft>
                <a:spcPct val="10000"/>
              </a:spcAft>
              <a:buClr>
                <a:schemeClr val="tx2"/>
              </a:buClr>
              <a:buFont typeface="Wingdings" charset="2"/>
              <a:buChar char="§"/>
            </a:pPr>
            <a:r>
              <a:rPr lang="en-US" sz="2000" dirty="0" smtClean="0">
                <a:solidFill>
                  <a:srgbClr val="000090"/>
                </a:solidFill>
              </a:rPr>
              <a:t>LHC coverage: </a:t>
            </a:r>
            <a:r>
              <a:rPr lang="en-US" sz="2000" dirty="0" smtClean="0"/>
              <a:t>~10</a:t>
            </a:r>
            <a:r>
              <a:rPr lang="en-US" sz="2000" baseline="30000" dirty="0" smtClean="0"/>
              <a:t>-3 </a:t>
            </a:r>
            <a:r>
              <a:rPr lang="en-US" sz="2000" dirty="0" smtClean="0"/>
              <a:t>&lt; x &lt; 10</a:t>
            </a:r>
            <a:r>
              <a:rPr lang="en-US" sz="2000" baseline="30000" dirty="0" smtClean="0"/>
              <a:t>-1</a:t>
            </a:r>
            <a:endParaRPr lang="en-US" dirty="0" smtClean="0"/>
          </a:p>
          <a:p>
            <a:pPr marL="231775" indent="-342900">
              <a:lnSpc>
                <a:spcPct val="90000"/>
              </a:lnSpc>
              <a:spcBef>
                <a:spcPct val="10000"/>
              </a:spcBef>
              <a:spcAft>
                <a:spcPct val="10000"/>
              </a:spcAft>
              <a:buClr>
                <a:schemeClr val="tx2"/>
              </a:buClr>
              <a:buFont typeface="Wingdings" charset="2"/>
              <a:buChar char="§"/>
            </a:pPr>
            <a:r>
              <a:rPr lang="en-US" sz="2000" dirty="0" smtClean="0">
                <a:solidFill>
                  <a:srgbClr val="000090"/>
                </a:solidFill>
              </a:rPr>
              <a:t>RHIC coverage: </a:t>
            </a:r>
            <a:r>
              <a:rPr lang="en-US" sz="2000" dirty="0" err="1" smtClean="0"/>
              <a:t>x</a:t>
            </a:r>
            <a:r>
              <a:rPr lang="en-US" sz="2000" dirty="0" smtClean="0"/>
              <a:t> &gt; ~10</a:t>
            </a:r>
            <a:r>
              <a:rPr lang="en-US" sz="2000" baseline="30000" dirty="0" smtClean="0"/>
              <a:t>-1</a:t>
            </a:r>
            <a:r>
              <a:rPr lang="en-US" sz="2000" dirty="0" smtClean="0"/>
              <a:t> </a:t>
            </a:r>
          </a:p>
          <a:p>
            <a:endParaRPr lang="en-US" dirty="0"/>
          </a:p>
        </p:txBody>
      </p:sp>
      <p:grpSp>
        <p:nvGrpSpPr>
          <p:cNvPr id="3" name="Group 2"/>
          <p:cNvGrpSpPr/>
          <p:nvPr/>
        </p:nvGrpSpPr>
        <p:grpSpPr>
          <a:xfrm>
            <a:off x="108584" y="3798056"/>
            <a:ext cx="4888231" cy="1138773"/>
            <a:chOff x="115569" y="4297104"/>
            <a:chExt cx="4888231" cy="1138773"/>
          </a:xfrm>
        </p:grpSpPr>
        <p:sp>
          <p:nvSpPr>
            <p:cNvPr id="24" name="Rectangle 14"/>
            <p:cNvSpPr>
              <a:spLocks noChangeArrowheads="1"/>
            </p:cNvSpPr>
            <p:nvPr/>
          </p:nvSpPr>
          <p:spPr bwMode="auto">
            <a:xfrm>
              <a:off x="115569" y="4297104"/>
              <a:ext cx="4888231" cy="1138773"/>
            </a:xfrm>
            <a:prstGeom prst="rect">
              <a:avLst/>
            </a:prstGeom>
            <a:noFill/>
            <a:ln w="9525">
              <a:noFill/>
              <a:miter lim="800000"/>
              <a:headEnd/>
              <a:tailEnd/>
            </a:ln>
            <a:effectLst/>
          </p:spPr>
          <p:txBody>
            <a:bodyPr wrap="square">
              <a:prstTxWarp prst="textNoShape">
                <a:avLst/>
              </a:prstTxWarp>
              <a:spAutoFit/>
            </a:bodyPr>
            <a:lstStyle/>
            <a:p>
              <a:pPr marL="342900" indent="-342900">
                <a:spcBef>
                  <a:spcPct val="10000"/>
                </a:spcBef>
                <a:spcAft>
                  <a:spcPct val="10000"/>
                </a:spcAft>
                <a:buClr>
                  <a:schemeClr val="tx2"/>
                </a:buClr>
                <a:buFont typeface="Wingdings" charset="2"/>
                <a:buChar char="q"/>
              </a:pPr>
              <a:r>
                <a:rPr lang="en-US" sz="2000" u="none" dirty="0" smtClean="0">
                  <a:solidFill>
                    <a:srgbClr val="000090"/>
                  </a:solidFill>
                </a:rPr>
                <a:t>Current data:</a:t>
              </a:r>
              <a:r>
                <a:rPr lang="en-US" sz="2000" u="none" dirty="0" smtClean="0"/>
                <a:t> E866</a:t>
              </a:r>
              <a:r>
                <a:rPr lang="en-US" sz="2000" u="none" dirty="0"/>
                <a:t>/NuSea (</a:t>
              </a:r>
              <a:r>
                <a:rPr lang="en-US" sz="2000" u="none" dirty="0" err="1"/>
                <a:t>Drell</a:t>
              </a:r>
              <a:r>
                <a:rPr lang="en-US" sz="2000" u="none" dirty="0"/>
                <a:t>-Yan</a:t>
              </a:r>
              <a:r>
                <a:rPr lang="en-US" sz="2000" u="none" dirty="0" smtClean="0"/>
                <a:t>)</a:t>
              </a:r>
            </a:p>
            <a:p>
              <a:pPr marL="739775" lvl="1" indent="-282575">
                <a:spcBef>
                  <a:spcPct val="10000"/>
                </a:spcBef>
                <a:spcAft>
                  <a:spcPct val="10000"/>
                </a:spcAft>
                <a:buClr>
                  <a:schemeClr val="tx2"/>
                </a:buClr>
              </a:pPr>
              <a:endParaRPr lang="en-US" sz="2000" u="none" dirty="0" smtClean="0"/>
            </a:p>
            <a:p>
              <a:pPr marL="739775" lvl="1" indent="-282575">
                <a:spcBef>
                  <a:spcPct val="10000"/>
                </a:spcBef>
                <a:spcAft>
                  <a:spcPct val="10000"/>
                </a:spcAft>
                <a:buClr>
                  <a:schemeClr val="tx2"/>
                </a:buClr>
                <a:buFont typeface="Lucida Grande"/>
                <a:buChar char="-"/>
              </a:pPr>
              <a:r>
                <a:rPr lang="en-US" sz="2000" dirty="0" smtClean="0"/>
                <a:t>included in NLO global PDF fits CTEQ6</a:t>
              </a:r>
              <a:endParaRPr lang="en-US" sz="2000" u="none" dirty="0" smtClean="0"/>
            </a:p>
          </p:txBody>
        </p:sp>
        <p:pic>
          <p:nvPicPr>
            <p:cNvPr id="25" name="Picture 22" descr="txp_fig"/>
            <p:cNvPicPr>
              <a:picLocks noChangeAspect="1" noChangeArrowheads="1"/>
            </p:cNvPicPr>
            <p:nvPr>
              <p:custDataLst>
                <p:tags r:id="rId2"/>
              </p:custDataLst>
            </p:nvPr>
          </p:nvPicPr>
          <p:blipFill>
            <a:blip r:embed="rId5"/>
            <a:srcRect/>
            <a:stretch>
              <a:fillRect/>
            </a:stretch>
          </p:blipFill>
          <p:spPr bwMode="auto">
            <a:xfrm>
              <a:off x="675957" y="4747740"/>
              <a:ext cx="3403600" cy="304800"/>
            </a:xfrm>
            <a:prstGeom prst="rect">
              <a:avLst/>
            </a:prstGeom>
            <a:noFill/>
            <a:ln w="9525">
              <a:noFill/>
              <a:miter lim="800000"/>
              <a:headEnd/>
              <a:tailEnd/>
            </a:ln>
            <a:effectLst/>
          </p:spPr>
        </p:pic>
      </p:grpSp>
      <p:grpSp>
        <p:nvGrpSpPr>
          <p:cNvPr id="28" name="Group 27"/>
          <p:cNvGrpSpPr/>
          <p:nvPr/>
        </p:nvGrpSpPr>
        <p:grpSpPr>
          <a:xfrm>
            <a:off x="52069" y="5179021"/>
            <a:ext cx="5245100" cy="923330"/>
            <a:chOff x="3733801" y="1642960"/>
            <a:chExt cx="5245100" cy="923330"/>
          </a:xfrm>
        </p:grpSpPr>
        <p:sp>
          <p:nvSpPr>
            <p:cNvPr id="29" name="Rectangle 28"/>
            <p:cNvSpPr/>
            <p:nvPr/>
          </p:nvSpPr>
          <p:spPr>
            <a:xfrm>
              <a:off x="3733801" y="1642960"/>
              <a:ext cx="5245100" cy="923330"/>
            </a:xfrm>
            <a:prstGeom prst="rect">
              <a:avLst/>
            </a:prstGeom>
          </p:spPr>
          <p:txBody>
            <a:bodyPr wrap="square">
              <a:spAutoFit/>
            </a:bodyPr>
            <a:lstStyle/>
            <a:p>
              <a:pPr marL="228600" indent="-228600">
                <a:buFont typeface="Wingdings" charset="2"/>
                <a:buChar char="²"/>
              </a:pPr>
              <a:r>
                <a:rPr lang="en-US" b="1" dirty="0" err="1">
                  <a:solidFill>
                    <a:srgbClr val="0000FF"/>
                  </a:solidFill>
                </a:rPr>
                <a:t>Unpolarized</a:t>
              </a:r>
              <a:r>
                <a:rPr lang="en-US" b="1" dirty="0">
                  <a:solidFill>
                    <a:srgbClr val="0000FF"/>
                  </a:solidFill>
                </a:rPr>
                <a:t> asymmetries: </a:t>
              </a:r>
              <a:r>
                <a:rPr lang="en-US" dirty="0" smtClean="0"/>
                <a:t>Quantitative </a:t>
              </a:r>
              <a:r>
                <a:rPr lang="en-US" dirty="0"/>
                <a:t>calculation of Pauli blocking does not explain </a:t>
              </a:r>
              <a:r>
                <a:rPr lang="en-US" dirty="0" smtClean="0"/>
                <a:t>         ratio </a:t>
              </a:r>
              <a:endParaRPr lang="en-US" dirty="0"/>
            </a:p>
            <a:p>
              <a:pPr marL="228600" indent="-228600"/>
              <a:r>
                <a:rPr lang="en-US" dirty="0">
                  <a:sym typeface="Wingdings"/>
                </a:rPr>
                <a:t>      </a:t>
              </a:r>
              <a:r>
                <a:rPr lang="en-US" dirty="0"/>
                <a:t>Non-</a:t>
              </a:r>
              <a:r>
                <a:rPr lang="en-US" dirty="0" err="1"/>
                <a:t>pQCD</a:t>
              </a:r>
              <a:r>
                <a:rPr lang="en-US" dirty="0"/>
                <a:t> effects are large for sea </a:t>
              </a:r>
              <a:r>
                <a:rPr lang="en-US" dirty="0" smtClean="0"/>
                <a:t>quarks</a:t>
              </a:r>
              <a:endParaRPr lang="en-US" dirty="0"/>
            </a:p>
          </p:txBody>
        </p:sp>
        <p:graphicFrame>
          <p:nvGraphicFramePr>
            <p:cNvPr id="30" name="Object 29"/>
            <p:cNvGraphicFramePr>
              <a:graphicFrameLocks noChangeAspect="1"/>
            </p:cNvGraphicFramePr>
            <p:nvPr>
              <p:extLst>
                <p:ext uri="{D42A27DB-BD31-4B8C-83A1-F6EECF244321}">
                  <p14:modId xmlns:p14="http://schemas.microsoft.com/office/powerpoint/2010/main" val="1923071593"/>
                </p:ext>
              </p:extLst>
            </p:nvPr>
          </p:nvGraphicFramePr>
          <p:xfrm>
            <a:off x="7162009" y="1924193"/>
            <a:ext cx="506419" cy="368304"/>
          </p:xfrm>
          <a:graphic>
            <a:graphicData uri="http://schemas.openxmlformats.org/presentationml/2006/ole">
              <mc:AlternateContent xmlns:mc="http://schemas.openxmlformats.org/markup-compatibility/2006">
                <mc:Choice xmlns:v="urn:schemas-microsoft-com:vml" Requires="v">
                  <p:oleObj spid="_x0000_s275583" name="Equation" r:id="rId6" imgW="279400" imgH="203200" progId="Equation.3">
                    <p:embed/>
                  </p:oleObj>
                </mc:Choice>
                <mc:Fallback>
                  <p:oleObj name="Equation" r:id="rId6" imgW="279400" imgH="20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009" y="1924193"/>
                          <a:ext cx="506419" cy="3683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 name="Object 1"/>
          <p:cNvGraphicFramePr>
            <a:graphicFrameLocks noChangeAspect="1"/>
          </p:cNvGraphicFramePr>
          <p:nvPr>
            <p:extLst>
              <p:ext uri="{D42A27DB-BD31-4B8C-83A1-F6EECF244321}">
                <p14:modId xmlns:p14="http://schemas.microsoft.com/office/powerpoint/2010/main" val="242860529"/>
              </p:ext>
            </p:extLst>
          </p:nvPr>
        </p:nvGraphicFramePr>
        <p:xfrm>
          <a:off x="475093" y="1978000"/>
          <a:ext cx="4445000" cy="843390"/>
        </p:xfrm>
        <a:graphic>
          <a:graphicData uri="http://schemas.openxmlformats.org/presentationml/2006/ole">
            <mc:AlternateContent xmlns:mc="http://schemas.openxmlformats.org/markup-compatibility/2006">
              <mc:Choice xmlns:v="urn:schemas-microsoft-com:vml" Requires="v">
                <p:oleObj spid="_x0000_s275584" name="Equation" r:id="rId8" imgW="2476500" imgH="469900" progId="Equation.3">
                  <p:embed/>
                </p:oleObj>
              </mc:Choice>
              <mc:Fallback>
                <p:oleObj name="Equation" r:id="rId8" imgW="2476500" imgH="469900" progId="Equation.3">
                  <p:embed/>
                  <p:pic>
                    <p:nvPicPr>
                      <p:cNvPr id="0" name=""/>
                      <p:cNvPicPr/>
                      <p:nvPr/>
                    </p:nvPicPr>
                    <p:blipFill>
                      <a:blip r:embed="rId9"/>
                      <a:stretch>
                        <a:fillRect/>
                      </a:stretch>
                    </p:blipFill>
                    <p:spPr>
                      <a:xfrm>
                        <a:off x="475093" y="1978000"/>
                        <a:ext cx="4445000" cy="843390"/>
                      </a:xfrm>
                      <a:prstGeom prst="rect">
                        <a:avLst/>
                      </a:prstGeom>
                    </p:spPr>
                  </p:pic>
                </p:oleObj>
              </mc:Fallback>
            </mc:AlternateContent>
          </a:graphicData>
        </a:graphic>
      </p:graphicFrame>
      <p:grpSp>
        <p:nvGrpSpPr>
          <p:cNvPr id="16" name="Group 15"/>
          <p:cNvGrpSpPr/>
          <p:nvPr/>
        </p:nvGrpSpPr>
        <p:grpSpPr>
          <a:xfrm>
            <a:off x="5105399" y="859055"/>
            <a:ext cx="3848101" cy="2061946"/>
            <a:chOff x="2019300" y="3136900"/>
            <a:chExt cx="5060948" cy="2954566"/>
          </a:xfrm>
        </p:grpSpPr>
        <p:pic>
          <p:nvPicPr>
            <p:cNvPr id="19" name="Picture 18" descr="W_Boson_Production_Illustration-600px.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19300" y="3136900"/>
              <a:ext cx="5060948" cy="2954566"/>
            </a:xfrm>
            <a:prstGeom prst="rect">
              <a:avLst/>
            </a:prstGeom>
          </p:spPr>
        </p:pic>
        <p:pic>
          <p:nvPicPr>
            <p:cNvPr id="18" name="Picture 17" descr="Screen Shot 2014-04-24 at 9.44.14 AM.png"/>
            <p:cNvPicPr>
              <a:picLocks noChangeAspect="1"/>
            </p:cNvPicPr>
            <p:nvPr/>
          </p:nvPicPr>
          <p:blipFill>
            <a:blip r:embed="rId11"/>
            <a:stretch>
              <a:fillRect/>
            </a:stretch>
          </p:blipFill>
          <p:spPr>
            <a:xfrm rot="10800000">
              <a:off x="2825496" y="4764024"/>
              <a:ext cx="711200" cy="787400"/>
            </a:xfrm>
            <a:prstGeom prst="rect">
              <a:avLst/>
            </a:prstGeom>
          </p:spPr>
        </p:pic>
      </p:grpSp>
      <p:sp>
        <p:nvSpPr>
          <p:cNvPr id="8" name="TextBox 7"/>
          <p:cNvSpPr txBox="1"/>
          <p:nvPr/>
        </p:nvSpPr>
        <p:spPr>
          <a:xfrm>
            <a:off x="215900" y="1994600"/>
            <a:ext cx="184666" cy="369332"/>
          </a:xfrm>
          <a:prstGeom prst="rect">
            <a:avLst/>
          </a:prstGeom>
          <a:noFill/>
        </p:spPr>
        <p:txBody>
          <a:bodyPr wrap="none" rtlCol="0">
            <a:spAutoFit/>
          </a:bodyPr>
          <a:lstStyle/>
          <a:p>
            <a:endParaRPr lang="en-US" dirty="0"/>
          </a:p>
        </p:txBody>
      </p:sp>
      <p:sp>
        <p:nvSpPr>
          <p:cNvPr id="9" name="TextBox 8"/>
          <p:cNvSpPr txBox="1"/>
          <p:nvPr/>
        </p:nvSpPr>
        <p:spPr>
          <a:xfrm>
            <a:off x="0" y="1826748"/>
            <a:ext cx="607859" cy="461665"/>
          </a:xfrm>
          <a:prstGeom prst="rect">
            <a:avLst/>
          </a:prstGeom>
          <a:noFill/>
        </p:spPr>
        <p:txBody>
          <a:bodyPr wrap="none" rtlCol="0">
            <a:spAutoFit/>
          </a:bodyPr>
          <a:lstStyle/>
          <a:p>
            <a:r>
              <a:rPr lang="en-US" sz="2400" b="1" dirty="0" smtClean="0">
                <a:solidFill>
                  <a:srgbClr val="0000FF"/>
                </a:solidFill>
              </a:rPr>
              <a:t>LO:</a:t>
            </a:r>
            <a:endParaRPr lang="en-US" sz="2400" b="1" dirty="0">
              <a:solidFill>
                <a:srgbClr val="0000FF"/>
              </a:solidFill>
            </a:endParaRPr>
          </a:p>
        </p:txBody>
      </p:sp>
    </p:spTree>
    <p:extLst>
      <p:ext uri="{BB962C8B-B14F-4D97-AF65-F5344CB8AC3E}">
        <p14:creationId xmlns:p14="http://schemas.microsoft.com/office/powerpoint/2010/main" val="169769828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30</a:t>
            </a:fld>
            <a:endParaRPr lang="en-US"/>
          </a:p>
        </p:txBody>
      </p:sp>
      <p:pic>
        <p:nvPicPr>
          <p:cNvPr id="7" name="Picture 6" descr="c_hWBosonAsymAmpVsEta_.png"/>
          <p:cNvPicPr>
            <a:picLocks noChangeAspect="1"/>
          </p:cNvPicPr>
          <p:nvPr/>
        </p:nvPicPr>
        <p:blipFill>
          <a:blip r:embed="rId3"/>
          <a:stretch>
            <a:fillRect/>
          </a:stretch>
        </p:blipFill>
        <p:spPr>
          <a:xfrm>
            <a:off x="211776" y="934224"/>
            <a:ext cx="3780121" cy="2560082"/>
          </a:xfrm>
          <a:prstGeom prst="rect">
            <a:avLst/>
          </a:prstGeom>
        </p:spPr>
      </p:pic>
      <p:sp>
        <p:nvSpPr>
          <p:cNvPr id="8" name="TextBox 7"/>
          <p:cNvSpPr txBox="1"/>
          <p:nvPr/>
        </p:nvSpPr>
        <p:spPr>
          <a:xfrm>
            <a:off x="685800" y="1259109"/>
            <a:ext cx="620683" cy="461665"/>
          </a:xfrm>
          <a:prstGeom prst="rect">
            <a:avLst/>
          </a:prstGeom>
          <a:noFill/>
        </p:spPr>
        <p:txBody>
          <a:bodyPr wrap="none" rtlCol="0">
            <a:spAutoFit/>
          </a:bodyPr>
          <a:lstStyle/>
          <a:p>
            <a:r>
              <a:rPr lang="en-US" sz="2400" b="1" dirty="0" smtClean="0"/>
              <a:t>W+</a:t>
            </a:r>
            <a:endParaRPr lang="en-US" sz="2400" b="1" dirty="0"/>
          </a:p>
        </p:txBody>
      </p:sp>
      <p:graphicFrame>
        <p:nvGraphicFramePr>
          <p:cNvPr id="9" name="Object 4"/>
          <p:cNvGraphicFramePr>
            <a:graphicFrameLocks noChangeAspect="1"/>
          </p:cNvGraphicFramePr>
          <p:nvPr/>
        </p:nvGraphicFramePr>
        <p:xfrm>
          <a:off x="2238492" y="2493837"/>
          <a:ext cx="1322271" cy="629344"/>
        </p:xfrm>
        <a:graphic>
          <a:graphicData uri="http://schemas.openxmlformats.org/presentationml/2006/ole">
            <mc:AlternateContent xmlns:mc="http://schemas.openxmlformats.org/markup-compatibility/2006">
              <mc:Choice xmlns:v="urn:schemas-microsoft-com:vml" Requires="v">
                <p:oleObj spid="_x0000_s166268" name="Equation" r:id="rId4" imgW="914400" imgH="406400" progId="Equation.3">
                  <p:embed/>
                </p:oleObj>
              </mc:Choice>
              <mc:Fallback>
                <p:oleObj name="Equation" r:id="rId4" imgW="914400" imgH="406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8492" y="2493837"/>
                        <a:ext cx="1322271" cy="6293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9" descr="c_hWBosonAsymAmpVsEta_.png"/>
          <p:cNvPicPr>
            <a:picLocks noChangeAspect="1"/>
          </p:cNvPicPr>
          <p:nvPr/>
        </p:nvPicPr>
        <p:blipFill>
          <a:blip r:embed="rId6"/>
          <a:stretch>
            <a:fillRect/>
          </a:stretch>
        </p:blipFill>
        <p:spPr>
          <a:xfrm>
            <a:off x="5052296" y="958538"/>
            <a:ext cx="3694210" cy="2501899"/>
          </a:xfrm>
          <a:prstGeom prst="rect">
            <a:avLst/>
          </a:prstGeom>
        </p:spPr>
      </p:pic>
      <p:sp>
        <p:nvSpPr>
          <p:cNvPr id="11" name="TextBox 10"/>
          <p:cNvSpPr txBox="1"/>
          <p:nvPr/>
        </p:nvSpPr>
        <p:spPr>
          <a:xfrm>
            <a:off x="5446353" y="1259109"/>
            <a:ext cx="548047" cy="461665"/>
          </a:xfrm>
          <a:prstGeom prst="rect">
            <a:avLst/>
          </a:prstGeom>
          <a:noFill/>
        </p:spPr>
        <p:txBody>
          <a:bodyPr wrap="none" rtlCol="0">
            <a:spAutoFit/>
          </a:bodyPr>
          <a:lstStyle/>
          <a:p>
            <a:r>
              <a:rPr lang="en-US" sz="2400" b="1" dirty="0" smtClean="0"/>
              <a:t>W-</a:t>
            </a:r>
            <a:endParaRPr lang="en-US" sz="2400" b="1" dirty="0"/>
          </a:p>
        </p:txBody>
      </p:sp>
      <p:graphicFrame>
        <p:nvGraphicFramePr>
          <p:cNvPr id="12" name="Object 5"/>
          <p:cNvGraphicFramePr>
            <a:graphicFrameLocks noChangeAspect="1"/>
          </p:cNvGraphicFramePr>
          <p:nvPr/>
        </p:nvGraphicFramePr>
        <p:xfrm>
          <a:off x="6913771" y="2410344"/>
          <a:ext cx="1322388" cy="628650"/>
        </p:xfrm>
        <a:graphic>
          <a:graphicData uri="http://schemas.openxmlformats.org/presentationml/2006/ole">
            <mc:AlternateContent xmlns:mc="http://schemas.openxmlformats.org/markup-compatibility/2006">
              <mc:Choice xmlns:v="urn:schemas-microsoft-com:vml" Requires="v">
                <p:oleObj spid="_x0000_s166269" name="Equation" r:id="rId7" imgW="914400" imgH="406400" progId="Equation.3">
                  <p:embed/>
                </p:oleObj>
              </mc:Choice>
              <mc:Fallback>
                <p:oleObj name="Equation" r:id="rId7" imgW="914400" imgH="4064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13771" y="2410344"/>
                        <a:ext cx="1322388"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Picture 12" descr="c_hWBosonAsymAmpVsEta_.png"/>
          <p:cNvPicPr>
            <a:picLocks noChangeAspect="1"/>
          </p:cNvPicPr>
          <p:nvPr/>
        </p:nvPicPr>
        <p:blipFill>
          <a:blip r:embed="rId9"/>
          <a:stretch>
            <a:fillRect/>
          </a:stretch>
        </p:blipFill>
        <p:spPr>
          <a:xfrm>
            <a:off x="211833" y="3567440"/>
            <a:ext cx="3780064" cy="2560044"/>
          </a:xfrm>
          <a:prstGeom prst="rect">
            <a:avLst/>
          </a:prstGeom>
        </p:spPr>
      </p:pic>
      <p:sp>
        <p:nvSpPr>
          <p:cNvPr id="14" name="TextBox 13"/>
          <p:cNvSpPr txBox="1"/>
          <p:nvPr/>
        </p:nvSpPr>
        <p:spPr>
          <a:xfrm>
            <a:off x="677361" y="3824570"/>
            <a:ext cx="620683" cy="461665"/>
          </a:xfrm>
          <a:prstGeom prst="rect">
            <a:avLst/>
          </a:prstGeom>
          <a:noFill/>
        </p:spPr>
        <p:txBody>
          <a:bodyPr wrap="none" rtlCol="0">
            <a:spAutoFit/>
          </a:bodyPr>
          <a:lstStyle/>
          <a:p>
            <a:r>
              <a:rPr lang="en-US" sz="2400" b="1" dirty="0" smtClean="0"/>
              <a:t>W+</a:t>
            </a:r>
            <a:endParaRPr lang="en-US" sz="2400" b="1" dirty="0"/>
          </a:p>
        </p:txBody>
      </p:sp>
      <p:graphicFrame>
        <p:nvGraphicFramePr>
          <p:cNvPr id="15" name="Object 4"/>
          <p:cNvGraphicFramePr>
            <a:graphicFrameLocks noChangeAspect="1"/>
          </p:cNvGraphicFramePr>
          <p:nvPr/>
        </p:nvGraphicFramePr>
        <p:xfrm>
          <a:off x="2230053" y="5059298"/>
          <a:ext cx="1322271" cy="629344"/>
        </p:xfrm>
        <a:graphic>
          <a:graphicData uri="http://schemas.openxmlformats.org/presentationml/2006/ole">
            <mc:AlternateContent xmlns:mc="http://schemas.openxmlformats.org/markup-compatibility/2006">
              <mc:Choice xmlns:v="urn:schemas-microsoft-com:vml" Requires="v">
                <p:oleObj spid="_x0000_s166270" name="Equation" r:id="rId10" imgW="914400" imgH="406400" progId="Equation.3">
                  <p:embed/>
                </p:oleObj>
              </mc:Choice>
              <mc:Fallback>
                <p:oleObj name="Equation" r:id="rId10" imgW="914400" imgH="406400"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30053" y="5059298"/>
                        <a:ext cx="1322271" cy="6293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 name="Picture 15" descr="c_hWBosonAsymAmpVsEta_.png"/>
          <p:cNvPicPr>
            <a:picLocks noChangeAspect="1"/>
          </p:cNvPicPr>
          <p:nvPr/>
        </p:nvPicPr>
        <p:blipFill>
          <a:blip r:embed="rId12"/>
          <a:stretch>
            <a:fillRect/>
          </a:stretch>
        </p:blipFill>
        <p:spPr>
          <a:xfrm>
            <a:off x="5060819" y="3532485"/>
            <a:ext cx="3694154" cy="2501861"/>
          </a:xfrm>
          <a:prstGeom prst="rect">
            <a:avLst/>
          </a:prstGeom>
        </p:spPr>
      </p:pic>
      <p:sp>
        <p:nvSpPr>
          <p:cNvPr id="17" name="TextBox 16"/>
          <p:cNvSpPr txBox="1"/>
          <p:nvPr/>
        </p:nvSpPr>
        <p:spPr>
          <a:xfrm>
            <a:off x="5437914" y="3824570"/>
            <a:ext cx="548047" cy="461665"/>
          </a:xfrm>
          <a:prstGeom prst="rect">
            <a:avLst/>
          </a:prstGeom>
          <a:noFill/>
        </p:spPr>
        <p:txBody>
          <a:bodyPr wrap="none" rtlCol="0">
            <a:spAutoFit/>
          </a:bodyPr>
          <a:lstStyle/>
          <a:p>
            <a:r>
              <a:rPr lang="en-US" sz="2400" b="1" dirty="0" smtClean="0"/>
              <a:t>W-</a:t>
            </a:r>
            <a:endParaRPr lang="en-US" sz="2400" b="1" dirty="0"/>
          </a:p>
        </p:txBody>
      </p:sp>
      <p:graphicFrame>
        <p:nvGraphicFramePr>
          <p:cNvPr id="18" name="Object 5"/>
          <p:cNvGraphicFramePr>
            <a:graphicFrameLocks noChangeAspect="1"/>
          </p:cNvGraphicFramePr>
          <p:nvPr/>
        </p:nvGraphicFramePr>
        <p:xfrm>
          <a:off x="6905332" y="4975805"/>
          <a:ext cx="1322388" cy="628650"/>
        </p:xfrm>
        <a:graphic>
          <a:graphicData uri="http://schemas.openxmlformats.org/presentationml/2006/ole">
            <mc:AlternateContent xmlns:mc="http://schemas.openxmlformats.org/markup-compatibility/2006">
              <mc:Choice xmlns:v="urn:schemas-microsoft-com:vml" Requires="v">
                <p:oleObj spid="_x0000_s166271" name="Equation" r:id="rId13" imgW="914400" imgH="406400" progId="Equation.3">
                  <p:embed/>
                </p:oleObj>
              </mc:Choice>
              <mc:Fallback>
                <p:oleObj name="Equation" r:id="rId13" imgW="914400" imgH="406400" progId="Equation.3">
                  <p:embed/>
                  <p:pic>
                    <p:nvPicPr>
                      <p:cNvPr id="0"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05332" y="4975805"/>
                        <a:ext cx="1322388"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itle 1"/>
          <p:cNvSpPr txBox="1">
            <a:spLocks/>
          </p:cNvSpPr>
          <p:nvPr/>
        </p:nvSpPr>
        <p:spPr>
          <a:xfrm>
            <a:off x="697884" y="240280"/>
            <a:ext cx="7760316" cy="514887"/>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W  plain </a:t>
            </a:r>
            <a:r>
              <a:rPr lang="en-US" sz="3200" noProof="0" dirty="0" smtClean="0">
                <a:solidFill>
                  <a:srgbClr val="0000FF"/>
                </a:solidFill>
                <a:latin typeface="+mj-lt"/>
                <a:ea typeface="+mj-ea"/>
                <a:cs typeface="+mj-cs"/>
              </a:rPr>
              <a:t>a</a:t>
            </a:r>
            <a:r>
              <a:rPr lang="en-US" sz="3200" dirty="0" smtClean="0">
                <a:solidFill>
                  <a:srgbClr val="0000FF"/>
                </a:solidFill>
                <a:latin typeface="+mj-lt"/>
                <a:ea typeface="+mj-ea"/>
                <a:cs typeface="+mj-cs"/>
              </a:rPr>
              <a:t>symmetry</a:t>
            </a: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endParaRPr kumimoji="0" lang="en-US" sz="3200" b="0" i="0" u="none" strike="noStrike" kern="1200" cap="none" spc="0" normalizeH="0" baseline="0" noProof="0" dirty="0" smtClean="0">
              <a:ln>
                <a:noFill/>
              </a:ln>
              <a:solidFill>
                <a:srgbClr val="0000FF"/>
              </a:solidFill>
              <a:effectLst/>
              <a:uLnTx/>
              <a:uFillTx/>
              <a:latin typeface="+mj-lt"/>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31</a:t>
            </a:fld>
            <a:endParaRPr lang="en-US"/>
          </a:p>
        </p:txBody>
      </p:sp>
      <p:sp>
        <p:nvSpPr>
          <p:cNvPr id="7" name="Title 1"/>
          <p:cNvSpPr txBox="1">
            <a:spLocks/>
          </p:cNvSpPr>
          <p:nvPr/>
        </p:nvSpPr>
        <p:spPr>
          <a:xfrm>
            <a:off x="697884" y="240280"/>
            <a:ext cx="7760316" cy="514887"/>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Z</a:t>
            </a:r>
            <a:r>
              <a:rPr kumimoji="0" lang="en-US" sz="3200" b="0" i="0" u="none" strike="noStrike" kern="1200" cap="none" spc="0" normalizeH="0" baseline="30000" noProof="0" dirty="0" smtClean="0">
                <a:ln>
                  <a:noFill/>
                </a:ln>
                <a:solidFill>
                  <a:srgbClr val="0000FF"/>
                </a:solidFill>
                <a:effectLst/>
                <a:uLnTx/>
                <a:uFillTx/>
                <a:latin typeface="+mj-lt"/>
                <a:ea typeface="+mj-ea"/>
                <a:cs typeface="+mj-cs"/>
              </a:rPr>
              <a:t>0</a:t>
            </a:r>
            <a:r>
              <a:rPr kumimoji="0" lang="en-US" sz="3200" b="0" i="0" u="none" strike="noStrike" kern="1200" cap="none" spc="0" normalizeH="0" baseline="0" noProof="0" dirty="0" smtClean="0">
                <a:ln>
                  <a:noFill/>
                </a:ln>
                <a:solidFill>
                  <a:srgbClr val="0000FF"/>
                </a:solidFill>
                <a:effectLst/>
                <a:uLnTx/>
                <a:uFillTx/>
                <a:latin typeface="+mj-lt"/>
                <a:ea typeface="+mj-ea"/>
                <a:cs typeface="+mj-cs"/>
              </a:rPr>
              <a:t>  plain </a:t>
            </a:r>
            <a:r>
              <a:rPr lang="en-US" sz="3200" noProof="0" dirty="0" smtClean="0">
                <a:solidFill>
                  <a:srgbClr val="0000FF"/>
                </a:solidFill>
                <a:latin typeface="+mj-lt"/>
                <a:ea typeface="+mj-ea"/>
                <a:cs typeface="+mj-cs"/>
              </a:rPr>
              <a:t>a</a:t>
            </a:r>
            <a:r>
              <a:rPr lang="en-US" sz="3200" dirty="0" smtClean="0">
                <a:solidFill>
                  <a:srgbClr val="0000FF"/>
                </a:solidFill>
                <a:latin typeface="+mj-lt"/>
                <a:ea typeface="+mj-ea"/>
                <a:cs typeface="+mj-cs"/>
              </a:rPr>
              <a:t>symmetry</a:t>
            </a: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endParaRPr kumimoji="0" lang="en-US" sz="3200" b="0" i="0" u="none" strike="noStrike" kern="1200" cap="none" spc="0" normalizeH="0" baseline="0" noProof="0" dirty="0" smtClean="0">
              <a:ln>
                <a:noFill/>
              </a:ln>
              <a:solidFill>
                <a:srgbClr val="0000FF"/>
              </a:solidFill>
              <a:effectLst/>
              <a:uLnTx/>
              <a:uFillTx/>
              <a:latin typeface="+mj-lt"/>
              <a:ea typeface="+mj-ea"/>
              <a:cs typeface="+mj-cs"/>
            </a:endParaRPr>
          </a:p>
        </p:txBody>
      </p:sp>
      <p:pic>
        <p:nvPicPr>
          <p:cNvPr id="8" name="Picture 7" descr="Z0_AsymAmp_Pt.eps"/>
          <p:cNvPicPr>
            <a:picLocks noChangeAspect="1"/>
          </p:cNvPicPr>
          <p:nvPr/>
        </p:nvPicPr>
        <p:blipFill>
          <a:blip r:embed="rId3"/>
          <a:stretch>
            <a:fillRect/>
          </a:stretch>
        </p:blipFill>
        <p:spPr>
          <a:xfrm>
            <a:off x="2593971" y="1826948"/>
            <a:ext cx="3862199" cy="2615670"/>
          </a:xfrm>
          <a:prstGeom prst="rect">
            <a:avLst/>
          </a:prstGeom>
        </p:spPr>
      </p:pic>
      <p:graphicFrame>
        <p:nvGraphicFramePr>
          <p:cNvPr id="9" name="Object 3"/>
          <p:cNvGraphicFramePr>
            <a:graphicFrameLocks noChangeAspect="1"/>
          </p:cNvGraphicFramePr>
          <p:nvPr/>
        </p:nvGraphicFramePr>
        <p:xfrm>
          <a:off x="4475638" y="3418151"/>
          <a:ext cx="1322388" cy="628650"/>
        </p:xfrm>
        <a:graphic>
          <a:graphicData uri="http://schemas.openxmlformats.org/presentationml/2006/ole">
            <mc:AlternateContent xmlns:mc="http://schemas.openxmlformats.org/markup-compatibility/2006">
              <mc:Choice xmlns:v="urn:schemas-microsoft-com:vml" Requires="v">
                <p:oleObj spid="_x0000_s169064" name="Equation" r:id="rId4" imgW="914400" imgH="406400" progId="Equation.3">
                  <p:embed/>
                </p:oleObj>
              </mc:Choice>
              <mc:Fallback>
                <p:oleObj name="Equation" r:id="rId4" imgW="914400" imgH="406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5638" y="3418151"/>
                        <a:ext cx="1322388"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3158012" y="2011614"/>
            <a:ext cx="1051978" cy="369332"/>
          </a:xfrm>
          <a:prstGeom prst="rect">
            <a:avLst/>
          </a:prstGeom>
          <a:noFill/>
        </p:spPr>
        <p:txBody>
          <a:bodyPr wrap="none" rtlCol="0">
            <a:spAutoFit/>
          </a:bodyPr>
          <a:lstStyle/>
          <a:p>
            <a:r>
              <a:rPr lang="en-US" b="1" dirty="0" smtClean="0">
                <a:solidFill>
                  <a:srgbClr val="0000FF"/>
                </a:solidFill>
              </a:rPr>
              <a:t>-6 &lt; </a:t>
            </a:r>
            <a:r>
              <a:rPr lang="en-US" b="1" dirty="0" err="1" smtClean="0">
                <a:solidFill>
                  <a:srgbClr val="0000FF"/>
                </a:solidFill>
              </a:rPr>
              <a:t>η</a:t>
            </a:r>
            <a:r>
              <a:rPr lang="en-US" b="1" dirty="0" smtClean="0">
                <a:solidFill>
                  <a:srgbClr val="0000FF"/>
                </a:solidFill>
              </a:rPr>
              <a:t> &lt; 6</a:t>
            </a:r>
            <a:endParaRPr lang="en-US" b="1" dirty="0">
              <a:solidFill>
                <a:srgbClr val="0000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32</a:t>
            </a:fld>
            <a:endParaRPr lang="en-US"/>
          </a:p>
        </p:txBody>
      </p:sp>
      <p:pic>
        <p:nvPicPr>
          <p:cNvPr id="8" name="Picture 7" descr="c_hWBosonAsymAmpVsEta_.png"/>
          <p:cNvPicPr>
            <a:picLocks noChangeAspect="1"/>
          </p:cNvPicPr>
          <p:nvPr/>
        </p:nvPicPr>
        <p:blipFill>
          <a:blip r:embed="rId3"/>
          <a:stretch>
            <a:fillRect/>
          </a:stretch>
        </p:blipFill>
        <p:spPr>
          <a:xfrm>
            <a:off x="29623" y="1376933"/>
            <a:ext cx="4457698" cy="2560043"/>
          </a:xfrm>
          <a:prstGeom prst="rect">
            <a:avLst/>
          </a:prstGeom>
        </p:spPr>
      </p:pic>
      <p:sp>
        <p:nvSpPr>
          <p:cNvPr id="9" name="TextBox 8"/>
          <p:cNvSpPr txBox="1"/>
          <p:nvPr/>
        </p:nvSpPr>
        <p:spPr>
          <a:xfrm>
            <a:off x="457200" y="1663700"/>
            <a:ext cx="620683" cy="461665"/>
          </a:xfrm>
          <a:prstGeom prst="rect">
            <a:avLst/>
          </a:prstGeom>
          <a:noFill/>
        </p:spPr>
        <p:txBody>
          <a:bodyPr wrap="none" rtlCol="0">
            <a:spAutoFit/>
          </a:bodyPr>
          <a:lstStyle/>
          <a:p>
            <a:r>
              <a:rPr lang="en-US" sz="2400" b="1" dirty="0" smtClean="0"/>
              <a:t>W+</a:t>
            </a:r>
            <a:endParaRPr lang="en-US" sz="2400" b="1" dirty="0"/>
          </a:p>
        </p:txBody>
      </p:sp>
      <p:pic>
        <p:nvPicPr>
          <p:cNvPr id="12" name="Picture 11" descr="c_hWBosonAsymAmpVsEta_.png"/>
          <p:cNvPicPr>
            <a:picLocks noChangeAspect="1"/>
          </p:cNvPicPr>
          <p:nvPr/>
        </p:nvPicPr>
        <p:blipFill>
          <a:blip r:embed="rId4"/>
          <a:stretch>
            <a:fillRect/>
          </a:stretch>
        </p:blipFill>
        <p:spPr>
          <a:xfrm>
            <a:off x="4746607" y="1435115"/>
            <a:ext cx="4356387" cy="2501860"/>
          </a:xfrm>
          <a:prstGeom prst="rect">
            <a:avLst/>
          </a:prstGeom>
        </p:spPr>
      </p:pic>
      <p:sp>
        <p:nvSpPr>
          <p:cNvPr id="13" name="TextBox 12"/>
          <p:cNvSpPr txBox="1"/>
          <p:nvPr/>
        </p:nvSpPr>
        <p:spPr>
          <a:xfrm>
            <a:off x="5217753" y="1663700"/>
            <a:ext cx="548047" cy="461665"/>
          </a:xfrm>
          <a:prstGeom prst="rect">
            <a:avLst/>
          </a:prstGeom>
          <a:noFill/>
        </p:spPr>
        <p:txBody>
          <a:bodyPr wrap="none" rtlCol="0">
            <a:spAutoFit/>
          </a:bodyPr>
          <a:lstStyle/>
          <a:p>
            <a:r>
              <a:rPr lang="en-US" sz="2400" b="1" dirty="0" smtClean="0"/>
              <a:t>W-</a:t>
            </a:r>
            <a:endParaRPr lang="en-US" sz="2400" b="1" dirty="0"/>
          </a:p>
        </p:txBody>
      </p:sp>
      <p:sp>
        <p:nvSpPr>
          <p:cNvPr id="16" name="Title 1"/>
          <p:cNvSpPr txBox="1">
            <a:spLocks/>
          </p:cNvSpPr>
          <p:nvPr/>
        </p:nvSpPr>
        <p:spPr>
          <a:xfrm>
            <a:off x="697884" y="240280"/>
            <a:ext cx="7760316" cy="514887"/>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lang="en-US" sz="3200" dirty="0" smtClean="0">
                <a:solidFill>
                  <a:srgbClr val="0000FF"/>
                </a:solidFill>
                <a:latin typeface="+mj-lt"/>
                <a:ea typeface="+mj-ea"/>
                <a:cs typeface="+mj-cs"/>
              </a:rPr>
              <a:t>Geometrical</a:t>
            </a: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t>
            </a:r>
            <a:r>
              <a:rPr lang="en-US" sz="3200" dirty="0" smtClean="0">
                <a:solidFill>
                  <a:srgbClr val="0000FF"/>
                </a:solidFill>
                <a:latin typeface="+mj-lt"/>
                <a:ea typeface="+mj-ea"/>
                <a:cs typeface="+mj-cs"/>
              </a:rPr>
              <a:t>Asymmetry</a:t>
            </a: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endParaRPr kumimoji="0" lang="en-US" sz="3200" b="0" i="0" u="none" strike="noStrike" kern="1200" cap="none" spc="0" normalizeH="0" baseline="0" noProof="0" dirty="0" smtClean="0">
              <a:ln>
                <a:noFill/>
              </a:ln>
              <a:solidFill>
                <a:srgbClr val="0000FF"/>
              </a:solidFill>
              <a:effectLst/>
              <a:uLnTx/>
              <a:uFillTx/>
              <a:latin typeface="+mj-lt"/>
              <a:ea typeface="+mj-ea"/>
              <a:cs typeface="+mj-cs"/>
            </a:endParaRPr>
          </a:p>
        </p:txBody>
      </p:sp>
      <p:pic>
        <p:nvPicPr>
          <p:cNvPr id="17" name="Picture 16" descr="c_hWBosonAsymAmpVsEta_.png"/>
          <p:cNvPicPr>
            <a:picLocks noChangeAspect="1"/>
          </p:cNvPicPr>
          <p:nvPr/>
        </p:nvPicPr>
        <p:blipFill>
          <a:blip r:embed="rId5"/>
          <a:stretch>
            <a:fillRect/>
          </a:stretch>
        </p:blipFill>
        <p:spPr>
          <a:xfrm>
            <a:off x="9282" y="3966041"/>
            <a:ext cx="3779443" cy="2559623"/>
          </a:xfrm>
          <a:prstGeom prst="rect">
            <a:avLst/>
          </a:prstGeom>
        </p:spPr>
      </p:pic>
      <p:sp>
        <p:nvSpPr>
          <p:cNvPr id="18" name="TextBox 17"/>
          <p:cNvSpPr txBox="1"/>
          <p:nvPr/>
        </p:nvSpPr>
        <p:spPr>
          <a:xfrm>
            <a:off x="457200" y="4148435"/>
            <a:ext cx="620683" cy="461665"/>
          </a:xfrm>
          <a:prstGeom prst="rect">
            <a:avLst/>
          </a:prstGeom>
          <a:noFill/>
        </p:spPr>
        <p:txBody>
          <a:bodyPr wrap="none" rtlCol="0">
            <a:spAutoFit/>
          </a:bodyPr>
          <a:lstStyle/>
          <a:p>
            <a:r>
              <a:rPr lang="en-US" sz="2400" b="1" dirty="0" smtClean="0"/>
              <a:t>W+</a:t>
            </a:r>
            <a:endParaRPr lang="en-US" sz="2400" b="1" dirty="0"/>
          </a:p>
        </p:txBody>
      </p:sp>
      <p:pic>
        <p:nvPicPr>
          <p:cNvPr id="19" name="Picture 18" descr="c_hWBosonAsymAmpVsEta_.png"/>
          <p:cNvPicPr>
            <a:picLocks noChangeAspect="1"/>
          </p:cNvPicPr>
          <p:nvPr/>
        </p:nvPicPr>
        <p:blipFill>
          <a:blip r:embed="rId6"/>
          <a:stretch>
            <a:fillRect/>
          </a:stretch>
        </p:blipFill>
        <p:spPr>
          <a:xfrm>
            <a:off x="4764456" y="3934883"/>
            <a:ext cx="3694152" cy="2501860"/>
          </a:xfrm>
          <a:prstGeom prst="rect">
            <a:avLst/>
          </a:prstGeom>
        </p:spPr>
      </p:pic>
      <p:sp>
        <p:nvSpPr>
          <p:cNvPr id="20" name="TextBox 19"/>
          <p:cNvSpPr txBox="1"/>
          <p:nvPr/>
        </p:nvSpPr>
        <p:spPr>
          <a:xfrm>
            <a:off x="5217753" y="4173835"/>
            <a:ext cx="548047" cy="461665"/>
          </a:xfrm>
          <a:prstGeom prst="rect">
            <a:avLst/>
          </a:prstGeom>
          <a:noFill/>
        </p:spPr>
        <p:txBody>
          <a:bodyPr wrap="none" rtlCol="0">
            <a:spAutoFit/>
          </a:bodyPr>
          <a:lstStyle/>
          <a:p>
            <a:r>
              <a:rPr lang="en-US" sz="2400" b="1" dirty="0" smtClean="0"/>
              <a:t>W-</a:t>
            </a:r>
            <a:endParaRPr lang="en-US" sz="2400" b="1" dirty="0"/>
          </a:p>
        </p:txBody>
      </p:sp>
      <p:graphicFrame>
        <p:nvGraphicFramePr>
          <p:cNvPr id="132102" name="Object 6"/>
          <p:cNvGraphicFramePr>
            <a:graphicFrameLocks noChangeAspect="1"/>
          </p:cNvGraphicFramePr>
          <p:nvPr/>
        </p:nvGraphicFramePr>
        <p:xfrm>
          <a:off x="3124200" y="751402"/>
          <a:ext cx="2541356" cy="861516"/>
        </p:xfrm>
        <a:graphic>
          <a:graphicData uri="http://schemas.openxmlformats.org/presentationml/2006/ole">
            <mc:AlternateContent xmlns:mc="http://schemas.openxmlformats.org/markup-compatibility/2006">
              <mc:Choice xmlns:v="urn:schemas-microsoft-com:vml" Requires="v">
                <p:oleObj spid="_x0000_s193640" name="Equation" r:id="rId7" imgW="1727200" imgH="546100" progId="Equation.3">
                  <p:embed/>
                </p:oleObj>
              </mc:Choice>
              <mc:Fallback>
                <p:oleObj name="Equation" r:id="rId7" imgW="1727200" imgH="54610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751402"/>
                        <a:ext cx="2541356" cy="8615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33</a:t>
            </a:fld>
            <a:endParaRPr lang="en-US"/>
          </a:p>
        </p:txBody>
      </p:sp>
      <p:pic>
        <p:nvPicPr>
          <p:cNvPr id="8" name="Picture 7" descr="c_hWBosonAsymAmpVsEta_.png"/>
          <p:cNvPicPr>
            <a:picLocks noChangeAspect="1"/>
          </p:cNvPicPr>
          <p:nvPr/>
        </p:nvPicPr>
        <p:blipFill>
          <a:blip r:embed="rId3"/>
          <a:stretch>
            <a:fillRect/>
          </a:stretch>
        </p:blipFill>
        <p:spPr>
          <a:xfrm>
            <a:off x="21157" y="1351532"/>
            <a:ext cx="4457698" cy="2560043"/>
          </a:xfrm>
          <a:prstGeom prst="rect">
            <a:avLst/>
          </a:prstGeom>
        </p:spPr>
      </p:pic>
      <p:sp>
        <p:nvSpPr>
          <p:cNvPr id="9" name="TextBox 8"/>
          <p:cNvSpPr txBox="1"/>
          <p:nvPr/>
        </p:nvSpPr>
        <p:spPr>
          <a:xfrm>
            <a:off x="457200" y="1663700"/>
            <a:ext cx="620683" cy="461665"/>
          </a:xfrm>
          <a:prstGeom prst="rect">
            <a:avLst/>
          </a:prstGeom>
          <a:noFill/>
        </p:spPr>
        <p:txBody>
          <a:bodyPr wrap="none" rtlCol="0">
            <a:spAutoFit/>
          </a:bodyPr>
          <a:lstStyle/>
          <a:p>
            <a:r>
              <a:rPr lang="en-US" sz="2400" b="1" dirty="0" smtClean="0"/>
              <a:t>W+</a:t>
            </a:r>
            <a:endParaRPr lang="en-US" sz="2400" b="1" dirty="0"/>
          </a:p>
        </p:txBody>
      </p:sp>
      <p:pic>
        <p:nvPicPr>
          <p:cNvPr id="12" name="Picture 11" descr="c_hWBosonAsymAmpVsEta_.png"/>
          <p:cNvPicPr>
            <a:picLocks noChangeAspect="1"/>
          </p:cNvPicPr>
          <p:nvPr/>
        </p:nvPicPr>
        <p:blipFill>
          <a:blip r:embed="rId4"/>
          <a:stretch>
            <a:fillRect/>
          </a:stretch>
        </p:blipFill>
        <p:spPr>
          <a:xfrm>
            <a:off x="4695804" y="1405479"/>
            <a:ext cx="4448196" cy="2554586"/>
          </a:xfrm>
          <a:prstGeom prst="rect">
            <a:avLst/>
          </a:prstGeom>
        </p:spPr>
      </p:pic>
      <p:sp>
        <p:nvSpPr>
          <p:cNvPr id="13" name="TextBox 12"/>
          <p:cNvSpPr txBox="1"/>
          <p:nvPr/>
        </p:nvSpPr>
        <p:spPr>
          <a:xfrm>
            <a:off x="5598768" y="1663700"/>
            <a:ext cx="548047" cy="461665"/>
          </a:xfrm>
          <a:prstGeom prst="rect">
            <a:avLst/>
          </a:prstGeom>
          <a:noFill/>
        </p:spPr>
        <p:txBody>
          <a:bodyPr wrap="none" rtlCol="0">
            <a:spAutoFit/>
          </a:bodyPr>
          <a:lstStyle/>
          <a:p>
            <a:r>
              <a:rPr lang="en-US" sz="2400" b="1" dirty="0" smtClean="0"/>
              <a:t>W-</a:t>
            </a:r>
            <a:endParaRPr lang="en-US" sz="2400" b="1" dirty="0"/>
          </a:p>
        </p:txBody>
      </p:sp>
      <p:sp>
        <p:nvSpPr>
          <p:cNvPr id="16" name="Title 1"/>
          <p:cNvSpPr txBox="1">
            <a:spLocks/>
          </p:cNvSpPr>
          <p:nvPr/>
        </p:nvSpPr>
        <p:spPr>
          <a:xfrm>
            <a:off x="697884" y="240280"/>
            <a:ext cx="7760316" cy="514887"/>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lang="en-US" sz="3200" dirty="0" smtClean="0">
                <a:solidFill>
                  <a:srgbClr val="0000FF"/>
                </a:solidFill>
                <a:latin typeface="+mj-lt"/>
                <a:ea typeface="+mj-ea"/>
                <a:cs typeface="+mj-cs"/>
              </a:rPr>
              <a:t>Luminosity</a:t>
            </a: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t>
            </a:r>
            <a:r>
              <a:rPr lang="en-US" sz="3200" dirty="0" smtClean="0">
                <a:solidFill>
                  <a:srgbClr val="0000FF"/>
                </a:solidFill>
                <a:latin typeface="+mj-lt"/>
                <a:ea typeface="+mj-ea"/>
                <a:cs typeface="+mj-cs"/>
              </a:rPr>
              <a:t>Asymmetry</a:t>
            </a: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endParaRPr kumimoji="0" lang="en-US" sz="3200" b="0" i="0" u="none" strike="noStrike" kern="1200" cap="none" spc="0" normalizeH="0" baseline="0" noProof="0" dirty="0" smtClean="0">
              <a:ln>
                <a:noFill/>
              </a:ln>
              <a:solidFill>
                <a:srgbClr val="0000FF"/>
              </a:solidFill>
              <a:effectLst/>
              <a:uLnTx/>
              <a:uFillTx/>
              <a:latin typeface="+mj-lt"/>
              <a:ea typeface="+mj-ea"/>
              <a:cs typeface="+mj-cs"/>
            </a:endParaRPr>
          </a:p>
        </p:txBody>
      </p:sp>
      <p:pic>
        <p:nvPicPr>
          <p:cNvPr id="17" name="Picture 16" descr="c_hWBosonAsymAmpVsEta_.png"/>
          <p:cNvPicPr>
            <a:picLocks noChangeAspect="1"/>
          </p:cNvPicPr>
          <p:nvPr/>
        </p:nvPicPr>
        <p:blipFill>
          <a:blip r:embed="rId5"/>
          <a:stretch>
            <a:fillRect/>
          </a:stretch>
        </p:blipFill>
        <p:spPr>
          <a:xfrm>
            <a:off x="17749" y="3923706"/>
            <a:ext cx="3779443" cy="2559623"/>
          </a:xfrm>
          <a:prstGeom prst="rect">
            <a:avLst/>
          </a:prstGeom>
        </p:spPr>
      </p:pic>
      <p:sp>
        <p:nvSpPr>
          <p:cNvPr id="18" name="TextBox 17"/>
          <p:cNvSpPr txBox="1"/>
          <p:nvPr/>
        </p:nvSpPr>
        <p:spPr>
          <a:xfrm>
            <a:off x="457200" y="4148435"/>
            <a:ext cx="620683" cy="461665"/>
          </a:xfrm>
          <a:prstGeom prst="rect">
            <a:avLst/>
          </a:prstGeom>
          <a:noFill/>
        </p:spPr>
        <p:txBody>
          <a:bodyPr wrap="none" rtlCol="0">
            <a:spAutoFit/>
          </a:bodyPr>
          <a:lstStyle/>
          <a:p>
            <a:r>
              <a:rPr lang="en-US" sz="2400" b="1" dirty="0" smtClean="0"/>
              <a:t>W+</a:t>
            </a:r>
            <a:endParaRPr lang="en-US" sz="2400" b="1" dirty="0"/>
          </a:p>
        </p:txBody>
      </p:sp>
      <p:pic>
        <p:nvPicPr>
          <p:cNvPr id="19" name="Picture 18" descr="c_hWBosonAsymAmpVsEta_.png"/>
          <p:cNvPicPr>
            <a:picLocks noChangeAspect="1"/>
          </p:cNvPicPr>
          <p:nvPr/>
        </p:nvPicPr>
        <p:blipFill>
          <a:blip r:embed="rId6"/>
          <a:stretch>
            <a:fillRect/>
          </a:stretch>
        </p:blipFill>
        <p:spPr>
          <a:xfrm>
            <a:off x="4713654" y="3943350"/>
            <a:ext cx="3694152" cy="2501860"/>
          </a:xfrm>
          <a:prstGeom prst="rect">
            <a:avLst/>
          </a:prstGeom>
        </p:spPr>
      </p:pic>
      <p:sp>
        <p:nvSpPr>
          <p:cNvPr id="20" name="TextBox 19"/>
          <p:cNvSpPr txBox="1"/>
          <p:nvPr/>
        </p:nvSpPr>
        <p:spPr>
          <a:xfrm>
            <a:off x="5217753" y="4173835"/>
            <a:ext cx="548047" cy="461665"/>
          </a:xfrm>
          <a:prstGeom prst="rect">
            <a:avLst/>
          </a:prstGeom>
          <a:noFill/>
        </p:spPr>
        <p:txBody>
          <a:bodyPr wrap="none" rtlCol="0">
            <a:spAutoFit/>
          </a:bodyPr>
          <a:lstStyle/>
          <a:p>
            <a:r>
              <a:rPr lang="en-US" sz="2400" b="1" dirty="0" smtClean="0"/>
              <a:t>W-</a:t>
            </a:r>
            <a:endParaRPr lang="en-US" sz="2400" b="1" dirty="0"/>
          </a:p>
        </p:txBody>
      </p:sp>
      <p:graphicFrame>
        <p:nvGraphicFramePr>
          <p:cNvPr id="132102" name="Object 6"/>
          <p:cNvGraphicFramePr>
            <a:graphicFrameLocks noChangeAspect="1"/>
          </p:cNvGraphicFramePr>
          <p:nvPr/>
        </p:nvGraphicFramePr>
        <p:xfrm>
          <a:off x="3124200" y="751402"/>
          <a:ext cx="2541356" cy="861516"/>
        </p:xfrm>
        <a:graphic>
          <a:graphicData uri="http://schemas.openxmlformats.org/presentationml/2006/ole">
            <mc:AlternateContent xmlns:mc="http://schemas.openxmlformats.org/markup-compatibility/2006">
              <mc:Choice xmlns:v="urn:schemas-microsoft-com:vml" Requires="v">
                <p:oleObj spid="_x0000_s194664" name="Equation" r:id="rId7" imgW="1727200" imgH="546100" progId="Equation.3">
                  <p:embed/>
                </p:oleObj>
              </mc:Choice>
              <mc:Fallback>
                <p:oleObj name="Equation" r:id="rId7" imgW="1727200" imgH="54610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751402"/>
                        <a:ext cx="2541356" cy="8615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34</a:t>
            </a:fld>
            <a:endParaRPr lang="en-US"/>
          </a:p>
        </p:txBody>
      </p:sp>
      <p:sp>
        <p:nvSpPr>
          <p:cNvPr id="7" name="Title 1"/>
          <p:cNvSpPr txBox="1">
            <a:spLocks/>
          </p:cNvSpPr>
          <p:nvPr/>
        </p:nvSpPr>
        <p:spPr>
          <a:xfrm>
            <a:off x="697884" y="240280"/>
            <a:ext cx="7760316" cy="514887"/>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Z</a:t>
            </a:r>
            <a:r>
              <a:rPr kumimoji="0" lang="en-US" sz="3200" b="0" i="0" u="none" strike="noStrike" kern="1200" cap="none" spc="0" normalizeH="0" baseline="30000" noProof="0" dirty="0" smtClean="0">
                <a:ln>
                  <a:noFill/>
                </a:ln>
                <a:solidFill>
                  <a:srgbClr val="0000FF"/>
                </a:solidFill>
                <a:effectLst/>
                <a:uLnTx/>
                <a:uFillTx/>
                <a:latin typeface="+mj-lt"/>
                <a:ea typeface="+mj-ea"/>
                <a:cs typeface="+mj-cs"/>
              </a:rPr>
              <a:t>0</a:t>
            </a: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t>
            </a:r>
            <a:r>
              <a:rPr lang="en-US" sz="3200" dirty="0" smtClean="0">
                <a:solidFill>
                  <a:srgbClr val="0000FF"/>
                </a:solidFill>
                <a:latin typeface="+mj-lt"/>
                <a:ea typeface="+mj-ea"/>
                <a:cs typeface="+mj-cs"/>
              </a:rPr>
              <a:t>lepton candidates</a:t>
            </a: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endParaRPr kumimoji="0" lang="en-US" sz="3200" b="0" i="0" u="none" strike="noStrike" kern="1200" cap="none" spc="0" normalizeH="0" baseline="0" noProof="0" dirty="0" smtClean="0">
              <a:ln>
                <a:noFill/>
              </a:ln>
              <a:solidFill>
                <a:srgbClr val="0000FF"/>
              </a:solidFill>
              <a:effectLst/>
              <a:uLnTx/>
              <a:uFillTx/>
              <a:latin typeface="+mj-lt"/>
              <a:ea typeface="+mj-ea"/>
              <a:cs typeface="+mj-cs"/>
            </a:endParaRPr>
          </a:p>
        </p:txBody>
      </p:sp>
      <p:pic>
        <p:nvPicPr>
          <p:cNvPr id="14" name="Picture 13" descr="Z0_plot_1.png"/>
          <p:cNvPicPr>
            <a:picLocks noChangeAspect="1"/>
          </p:cNvPicPr>
          <p:nvPr/>
        </p:nvPicPr>
        <p:blipFill>
          <a:blip r:embed="rId2"/>
          <a:stretch>
            <a:fillRect/>
          </a:stretch>
        </p:blipFill>
        <p:spPr>
          <a:xfrm>
            <a:off x="50183" y="1227371"/>
            <a:ext cx="4509115" cy="4373161"/>
          </a:xfrm>
          <a:prstGeom prst="rect">
            <a:avLst/>
          </a:prstGeom>
        </p:spPr>
      </p:pic>
      <p:pic>
        <p:nvPicPr>
          <p:cNvPr id="15" name="Picture 14" descr="Z0_plot_1b.png"/>
          <p:cNvPicPr>
            <a:picLocks noChangeAspect="1"/>
          </p:cNvPicPr>
          <p:nvPr/>
        </p:nvPicPr>
        <p:blipFill>
          <a:blip r:embed="rId3"/>
          <a:stretch>
            <a:fillRect/>
          </a:stretch>
        </p:blipFill>
        <p:spPr>
          <a:xfrm>
            <a:off x="4561202" y="1251692"/>
            <a:ext cx="4519775" cy="4384261"/>
          </a:xfrm>
          <a:prstGeom prst="rect">
            <a:avLst/>
          </a:prstGeom>
        </p:spPr>
      </p:pic>
      <p:sp>
        <p:nvSpPr>
          <p:cNvPr id="8" name="TextBox 7"/>
          <p:cNvSpPr txBox="1"/>
          <p:nvPr/>
        </p:nvSpPr>
        <p:spPr>
          <a:xfrm>
            <a:off x="767953" y="5806985"/>
            <a:ext cx="7391767" cy="461665"/>
          </a:xfrm>
          <a:prstGeom prst="rect">
            <a:avLst/>
          </a:prstGeom>
          <a:noFill/>
        </p:spPr>
        <p:txBody>
          <a:bodyPr wrap="none" rtlCol="0">
            <a:spAutoFit/>
          </a:bodyPr>
          <a:lstStyle/>
          <a:p>
            <a:r>
              <a:rPr lang="en-US" sz="2400" b="1" dirty="0" smtClean="0"/>
              <a:t>Lepton candidate go to central rapidity and have large P</a:t>
            </a:r>
            <a:r>
              <a:rPr lang="en-US" sz="2400" b="1" baseline="-25000" dirty="0" smtClean="0"/>
              <a:t>T</a:t>
            </a:r>
            <a:r>
              <a:rPr lang="en-US" sz="2400" b="1" dirty="0" smtClean="0"/>
              <a:t> </a:t>
            </a:r>
            <a:endParaRPr lang="en-US" sz="24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35</a:t>
            </a:fld>
            <a:endParaRPr lang="en-US"/>
          </a:p>
        </p:txBody>
      </p:sp>
      <p:sp>
        <p:nvSpPr>
          <p:cNvPr id="36" name="Title 1"/>
          <p:cNvSpPr txBox="1">
            <a:spLocks/>
          </p:cNvSpPr>
          <p:nvPr/>
        </p:nvSpPr>
        <p:spPr>
          <a:xfrm>
            <a:off x="697884" y="240280"/>
            <a:ext cx="7760316" cy="514887"/>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lvl="0" algn="ctr">
              <a:spcBef>
                <a:spcPct val="0"/>
              </a:spcBef>
              <a:defRPr/>
            </a:pPr>
            <a:r>
              <a:rPr kumimoji="0" lang="en-US" sz="3200" b="0" i="0" u="none" strike="noStrike" kern="1200" cap="none" spc="0" normalizeH="0" baseline="0" noProof="0" dirty="0" smtClean="0">
                <a:ln>
                  <a:noFill/>
                </a:ln>
                <a:solidFill>
                  <a:srgbClr val="0000FF"/>
                </a:solidFill>
                <a:effectLst/>
                <a:uLnTx/>
                <a:uFillTx/>
                <a:latin typeface="+mj-lt"/>
                <a:ea typeface="+mj-ea"/>
                <a:cs typeface="+mj-cs"/>
              </a:rPr>
              <a:t>Efficiency study</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0309" r="15850" b="76229"/>
          <a:stretch/>
        </p:blipFill>
        <p:spPr>
          <a:xfrm>
            <a:off x="50052" y="749300"/>
            <a:ext cx="5512548" cy="1721366"/>
          </a:xfrm>
          <a:prstGeom prst="rect">
            <a:avLst/>
          </a:prstGeom>
        </p:spPr>
      </p:pic>
      <p:sp>
        <p:nvSpPr>
          <p:cNvPr id="10" name="TextBox 9"/>
          <p:cNvSpPr txBox="1"/>
          <p:nvPr/>
        </p:nvSpPr>
        <p:spPr>
          <a:xfrm>
            <a:off x="2590800" y="2272386"/>
            <a:ext cx="1889760" cy="369332"/>
          </a:xfrm>
          <a:prstGeom prst="rect">
            <a:avLst/>
          </a:prstGeom>
          <a:noFill/>
        </p:spPr>
        <p:txBody>
          <a:bodyPr wrap="none" rtlCol="0">
            <a:spAutoFit/>
          </a:bodyPr>
          <a:lstStyle/>
          <a:p>
            <a:r>
              <a:rPr lang="en-US" dirty="0" smtClean="0"/>
              <a:t>Generated </a:t>
            </a:r>
            <a:r>
              <a:rPr lang="en-US" dirty="0" err="1" smtClean="0"/>
              <a:t>Ele</a:t>
            </a:r>
            <a:r>
              <a:rPr lang="en-US" dirty="0" smtClean="0"/>
              <a:t>-Eta</a:t>
            </a:r>
            <a:endParaRPr lang="en-US" dirty="0"/>
          </a:p>
        </p:txBody>
      </p:sp>
      <p:sp>
        <p:nvSpPr>
          <p:cNvPr id="14" name="TextBox 13"/>
          <p:cNvSpPr txBox="1"/>
          <p:nvPr/>
        </p:nvSpPr>
        <p:spPr>
          <a:xfrm rot="16200000">
            <a:off x="-489424" y="1275944"/>
            <a:ext cx="1348183" cy="369332"/>
          </a:xfrm>
          <a:prstGeom prst="rect">
            <a:avLst/>
          </a:prstGeom>
          <a:solidFill>
            <a:schemeClr val="bg1"/>
          </a:solidFill>
        </p:spPr>
        <p:txBody>
          <a:bodyPr wrap="none" rtlCol="0">
            <a:spAutoFit/>
          </a:bodyPr>
          <a:lstStyle/>
          <a:p>
            <a:r>
              <a:rPr lang="en-US" dirty="0" err="1" smtClean="0"/>
              <a:t>Reco</a:t>
            </a:r>
            <a:r>
              <a:rPr lang="en-US" dirty="0" smtClean="0"/>
              <a:t> </a:t>
            </a:r>
            <a:r>
              <a:rPr lang="en-US" dirty="0" err="1" smtClean="0"/>
              <a:t>Ele</a:t>
            </a:r>
            <a:r>
              <a:rPr lang="en-US" dirty="0" smtClean="0"/>
              <a:t>-Eta</a:t>
            </a:r>
            <a:endParaRPr lang="en-US" dirty="0"/>
          </a:p>
        </p:txBody>
      </p:sp>
      <p:sp>
        <p:nvSpPr>
          <p:cNvPr id="11" name="TextBox 10"/>
          <p:cNvSpPr txBox="1"/>
          <p:nvPr/>
        </p:nvSpPr>
        <p:spPr>
          <a:xfrm>
            <a:off x="203200" y="2623066"/>
            <a:ext cx="8674100" cy="3785652"/>
          </a:xfrm>
          <a:prstGeom prst="rect">
            <a:avLst/>
          </a:prstGeom>
          <a:noFill/>
        </p:spPr>
        <p:txBody>
          <a:bodyPr wrap="square" rtlCol="0">
            <a:spAutoFit/>
          </a:bodyPr>
          <a:lstStyle/>
          <a:p>
            <a:r>
              <a:rPr lang="en-US" sz="2400" b="1" dirty="0" smtClean="0"/>
              <a:t>Efficiency = [# </a:t>
            </a:r>
            <a:r>
              <a:rPr lang="en-US" sz="2400" b="1" dirty="0" err="1" smtClean="0"/>
              <a:t>evt</a:t>
            </a:r>
            <a:r>
              <a:rPr lang="en-US" sz="2400" b="1" dirty="0" smtClean="0"/>
              <a:t> after the selection] / [# </a:t>
            </a:r>
            <a:r>
              <a:rPr lang="en-US" sz="2400" b="1" dirty="0" err="1" smtClean="0"/>
              <a:t>evt</a:t>
            </a:r>
            <a:r>
              <a:rPr lang="en-US" sz="2400" b="1" dirty="0" smtClean="0"/>
              <a:t> generated]</a:t>
            </a:r>
          </a:p>
          <a:p>
            <a:endParaRPr lang="en-US" b="1" dirty="0"/>
          </a:p>
          <a:p>
            <a:pPr marL="342900" indent="-342900">
              <a:buFont typeface="+mj-lt"/>
              <a:buAutoNum type="arabicPeriod"/>
            </a:pPr>
            <a:r>
              <a:rPr lang="en-US" dirty="0" smtClean="0"/>
              <a:t>In each generated bin we count how many events survive in that bin after the whole selection, the same as for the data in the code! In doing this we account for:</a:t>
            </a:r>
          </a:p>
          <a:p>
            <a:pPr marL="800100" lvl="1" indent="-342900">
              <a:buFont typeface="Arial"/>
              <a:buChar char="•"/>
            </a:pPr>
            <a:r>
              <a:rPr lang="en-US" dirty="0" smtClean="0"/>
              <a:t>Trigger + Vertex + code efficiency (Dependent on the </a:t>
            </a:r>
            <a:r>
              <a:rPr lang="en-US" dirty="0" err="1" smtClean="0"/>
              <a:t>Lumi</a:t>
            </a:r>
            <a:r>
              <a:rPr lang="en-US" dirty="0" smtClean="0"/>
              <a:t>!) </a:t>
            </a:r>
          </a:p>
          <a:p>
            <a:pPr marL="800100" lvl="1" indent="-342900">
              <a:buFont typeface="Arial"/>
              <a:buChar char="•"/>
            </a:pPr>
            <a:r>
              <a:rPr lang="en-US" dirty="0" smtClean="0"/>
              <a:t>Detector geometry + selection cuts acceptance</a:t>
            </a:r>
          </a:p>
          <a:p>
            <a:pPr marL="342900" indent="-342900">
              <a:buFont typeface="+mj-lt"/>
              <a:buAutoNum type="arabicPeriod"/>
            </a:pPr>
            <a:r>
              <a:rPr lang="en-US" dirty="0" smtClean="0"/>
              <a:t>Then we divide that number  for the total # </a:t>
            </a:r>
            <a:r>
              <a:rPr lang="en-US" dirty="0" err="1" smtClean="0"/>
              <a:t>evt</a:t>
            </a:r>
            <a:r>
              <a:rPr lang="en-US" dirty="0" smtClean="0"/>
              <a:t> simulated in that bin without any cut or trigger required</a:t>
            </a:r>
          </a:p>
          <a:p>
            <a:pPr marL="342900" indent="-342900">
              <a:buFont typeface="+mj-lt"/>
              <a:buAutoNum type="arabicPeriod"/>
            </a:pPr>
            <a:r>
              <a:rPr lang="en-US" dirty="0" smtClean="0"/>
              <a:t>There is very negligible bin migration (see plot above). Our resolution in reconstructing the decay lepton is superb!</a:t>
            </a:r>
          </a:p>
          <a:p>
            <a:endParaRPr lang="en-US" dirty="0" smtClean="0"/>
          </a:p>
          <a:p>
            <a:r>
              <a:rPr lang="en-US" dirty="0">
                <a:solidFill>
                  <a:srgbClr val="FF0000"/>
                </a:solidFill>
              </a:rPr>
              <a:t>In calculating the efficiency:</a:t>
            </a:r>
          </a:p>
          <a:p>
            <a:r>
              <a:rPr lang="en-US" dirty="0">
                <a:solidFill>
                  <a:srgbClr val="FF0000"/>
                </a:solidFill>
              </a:rPr>
              <a:t>Require to pass the </a:t>
            </a:r>
            <a:r>
              <a:rPr lang="en-US" dirty="0" smtClean="0">
                <a:solidFill>
                  <a:srgbClr val="FF0000"/>
                </a:solidFill>
              </a:rPr>
              <a:t>whole W boson selection </a:t>
            </a:r>
            <a:endParaRPr lang="en-US" dirty="0"/>
          </a:p>
        </p:txBody>
      </p:sp>
      <p:sp>
        <p:nvSpPr>
          <p:cNvPr id="12" name="TextBox 11"/>
          <p:cNvSpPr txBox="1"/>
          <p:nvPr/>
        </p:nvSpPr>
        <p:spPr>
          <a:xfrm>
            <a:off x="1346200" y="646668"/>
            <a:ext cx="2323473" cy="369332"/>
          </a:xfrm>
          <a:prstGeom prst="rect">
            <a:avLst/>
          </a:prstGeom>
          <a:noFill/>
        </p:spPr>
        <p:txBody>
          <a:bodyPr wrap="none" rtlCol="0">
            <a:spAutoFit/>
          </a:bodyPr>
          <a:lstStyle/>
          <a:p>
            <a:r>
              <a:rPr lang="en-US" dirty="0" smtClean="0">
                <a:solidFill>
                  <a:srgbClr val="FF0000"/>
                </a:solidFill>
              </a:rPr>
              <a:t>All W selection applied</a:t>
            </a:r>
            <a:endParaRPr lang="en-US" dirty="0">
              <a:solidFill>
                <a:srgbClr val="FF0000"/>
              </a:solidFill>
            </a:endParaRP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10084" t="22697" r="23545" b="51413"/>
          <a:stretch/>
        </p:blipFill>
        <p:spPr>
          <a:xfrm>
            <a:off x="5448300" y="988346"/>
            <a:ext cx="3695699" cy="1398372"/>
          </a:xfrm>
          <a:prstGeom prst="rect">
            <a:avLst/>
          </a:prstGeom>
        </p:spPr>
      </p:pic>
      <p:sp>
        <p:nvSpPr>
          <p:cNvPr id="15" name="TextBox 14"/>
          <p:cNvSpPr txBox="1"/>
          <p:nvPr/>
        </p:nvSpPr>
        <p:spPr>
          <a:xfrm>
            <a:off x="7254240" y="2272504"/>
            <a:ext cx="1889760" cy="369332"/>
          </a:xfrm>
          <a:prstGeom prst="rect">
            <a:avLst/>
          </a:prstGeom>
          <a:noFill/>
        </p:spPr>
        <p:txBody>
          <a:bodyPr wrap="none" rtlCol="0">
            <a:spAutoFit/>
          </a:bodyPr>
          <a:lstStyle/>
          <a:p>
            <a:r>
              <a:rPr lang="en-US" dirty="0" smtClean="0"/>
              <a:t>Generated </a:t>
            </a:r>
            <a:r>
              <a:rPr lang="en-US" dirty="0" err="1" smtClean="0"/>
              <a:t>Ele</a:t>
            </a:r>
            <a:r>
              <a:rPr lang="en-US" dirty="0" smtClean="0"/>
              <a:t>-Eta</a:t>
            </a:r>
            <a:endParaRPr lang="en-US" dirty="0"/>
          </a:p>
        </p:txBody>
      </p:sp>
      <p:sp>
        <p:nvSpPr>
          <p:cNvPr id="16" name="TextBox 15"/>
          <p:cNvSpPr txBox="1"/>
          <p:nvPr/>
        </p:nvSpPr>
        <p:spPr>
          <a:xfrm>
            <a:off x="6298853" y="882134"/>
            <a:ext cx="2349847" cy="369332"/>
          </a:xfrm>
          <a:prstGeom prst="rect">
            <a:avLst/>
          </a:prstGeom>
          <a:noFill/>
        </p:spPr>
        <p:txBody>
          <a:bodyPr wrap="none" rtlCol="0">
            <a:spAutoFit/>
          </a:bodyPr>
          <a:lstStyle/>
          <a:p>
            <a:r>
              <a:rPr lang="en-US" dirty="0" smtClean="0">
                <a:solidFill>
                  <a:srgbClr val="FF0000"/>
                </a:solidFill>
              </a:rPr>
              <a:t>Pure MC – no selection</a:t>
            </a:r>
            <a:endParaRPr lang="en-US" dirty="0">
              <a:solidFill>
                <a:srgbClr val="FF0000"/>
              </a:solidFill>
            </a:endParaRPr>
          </a:p>
        </p:txBody>
      </p:sp>
    </p:spTree>
    <p:extLst>
      <p:ext uri="{BB962C8B-B14F-4D97-AF65-F5344CB8AC3E}">
        <p14:creationId xmlns:p14="http://schemas.microsoft.com/office/powerpoint/2010/main" val="9853523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8"/>
          <p:cNvSpPr>
            <a:spLocks noGrp="1"/>
          </p:cNvSpPr>
          <p:nvPr>
            <p:ph type="sldNum" sz="quarter" idx="12"/>
          </p:nvPr>
        </p:nvSpPr>
        <p:spPr/>
        <p:txBody>
          <a:bodyPr/>
          <a:lstStyle/>
          <a:p>
            <a:fld id="{93370F47-C6DD-A04E-B29D-1DE275AF3522}" type="slidenum">
              <a:rPr lang="en-US" smtClean="0"/>
              <a:pPr/>
              <a:t>4</a:t>
            </a:fld>
            <a:endParaRPr lang="en-US"/>
          </a:p>
        </p:txBody>
      </p:sp>
      <p:sp>
        <p:nvSpPr>
          <p:cNvPr id="66" name="TextBox 65"/>
          <p:cNvSpPr txBox="1"/>
          <p:nvPr/>
        </p:nvSpPr>
        <p:spPr>
          <a:xfrm>
            <a:off x="6237899" y="1164033"/>
            <a:ext cx="1268166" cy="954107"/>
          </a:xfrm>
          <a:prstGeom prst="rect">
            <a:avLst/>
          </a:prstGeom>
          <a:noFill/>
          <a:ln w="12700">
            <a:solidFill>
              <a:srgbClr val="CCFFCC"/>
            </a:solidFill>
          </a:ln>
          <a:effectLst>
            <a:glow rad="50800">
              <a:srgbClr val="008000">
                <a:alpha val="82000"/>
              </a:srgbClr>
            </a:glow>
          </a:effectLst>
        </p:spPr>
        <p:txBody>
          <a:bodyPr wrap="none">
            <a:spAutoFit/>
          </a:bodyPr>
          <a:lstStyle/>
          <a:p>
            <a:pPr algn="ctr" fontAlgn="auto">
              <a:spcBef>
                <a:spcPts val="0"/>
              </a:spcBef>
              <a:spcAft>
                <a:spcPts val="0"/>
              </a:spcAft>
              <a:defRPr/>
            </a:pPr>
            <a:r>
              <a:rPr lang="en-US" sz="1400" b="1" dirty="0">
                <a:latin typeface="Comic Sans MS"/>
                <a:ea typeface="+mn-ea"/>
                <a:cs typeface="Comic Sans MS"/>
              </a:rPr>
              <a:t>Collinear/</a:t>
            </a:r>
          </a:p>
          <a:p>
            <a:pPr algn="ctr" fontAlgn="auto">
              <a:spcBef>
                <a:spcPts val="0"/>
              </a:spcBef>
              <a:spcAft>
                <a:spcPts val="0"/>
              </a:spcAft>
              <a:defRPr/>
            </a:pPr>
            <a:r>
              <a:rPr lang="en-US" sz="1400" b="1" dirty="0">
                <a:latin typeface="Comic Sans MS"/>
                <a:ea typeface="+mn-ea"/>
                <a:cs typeface="Comic Sans MS"/>
              </a:rPr>
              <a:t>twist-</a:t>
            </a:r>
            <a:r>
              <a:rPr lang="en-US" sz="1400" b="1" dirty="0" smtClean="0">
                <a:latin typeface="Comic Sans MS"/>
                <a:ea typeface="+mn-ea"/>
                <a:cs typeface="Comic Sans MS"/>
              </a:rPr>
              <a:t>3</a:t>
            </a:r>
          </a:p>
          <a:p>
            <a:pPr algn="ctr" fontAlgn="auto">
              <a:spcBef>
                <a:spcPts val="0"/>
              </a:spcBef>
              <a:spcAft>
                <a:spcPts val="0"/>
              </a:spcAft>
              <a:defRPr/>
            </a:pPr>
            <a:r>
              <a:rPr lang="en-US" sz="1400" b="1" dirty="0" smtClean="0">
                <a:latin typeface="Comic Sans MS"/>
                <a:ea typeface="+mn-ea"/>
                <a:cs typeface="Comic Sans MS"/>
              </a:rPr>
              <a:t>Q,Q</a:t>
            </a:r>
            <a:r>
              <a:rPr lang="en-US" sz="1400" b="1" baseline="-25000" dirty="0" smtClean="0">
                <a:latin typeface="Comic Sans MS"/>
                <a:ea typeface="+mn-ea"/>
                <a:cs typeface="Comic Sans MS"/>
              </a:rPr>
              <a:t>T</a:t>
            </a:r>
            <a:r>
              <a:rPr lang="en-US" sz="1400" b="1" dirty="0" smtClean="0">
                <a:latin typeface="Comic Sans MS"/>
                <a:ea typeface="+mn-ea"/>
                <a:cs typeface="Comic Sans MS"/>
              </a:rPr>
              <a:t>&gt;&gt;</a:t>
            </a:r>
            <a:r>
              <a:rPr lang="en-US" sz="1400" b="1" dirty="0" smtClean="0">
                <a:latin typeface="Symbol" charset="2"/>
                <a:ea typeface="+mn-ea"/>
                <a:cs typeface="Symbol" charset="2"/>
              </a:rPr>
              <a:t>L</a:t>
            </a:r>
            <a:r>
              <a:rPr lang="en-US" sz="1400" b="1" baseline="-25000" dirty="0" smtClean="0">
                <a:latin typeface="Comic Sans MS"/>
                <a:ea typeface="+mn-ea"/>
                <a:cs typeface="Comic Sans MS"/>
              </a:rPr>
              <a:t>QCD</a:t>
            </a:r>
          </a:p>
          <a:p>
            <a:pPr algn="ctr" fontAlgn="auto">
              <a:spcBef>
                <a:spcPts val="0"/>
              </a:spcBef>
              <a:spcAft>
                <a:spcPts val="0"/>
              </a:spcAft>
              <a:defRPr/>
            </a:pPr>
            <a:r>
              <a:rPr lang="en-US" sz="1400" b="1" dirty="0" err="1" smtClean="0">
                <a:latin typeface="Comic Sans MS"/>
                <a:ea typeface="+mn-ea"/>
                <a:cs typeface="Comic Sans MS"/>
              </a:rPr>
              <a:t>p</a:t>
            </a:r>
            <a:r>
              <a:rPr lang="en-US" sz="1400" b="1" baseline="-25000" dirty="0" err="1" smtClean="0">
                <a:latin typeface="Comic Sans MS"/>
                <a:ea typeface="+mn-ea"/>
                <a:cs typeface="Comic Sans MS"/>
              </a:rPr>
              <a:t>T</a:t>
            </a:r>
            <a:r>
              <a:rPr lang="en-US" sz="1400" b="1" dirty="0" err="1" smtClean="0">
                <a:latin typeface="Comic Sans MS"/>
                <a:ea typeface="+mn-ea"/>
                <a:cs typeface="Comic Sans MS"/>
              </a:rPr>
              <a:t>~Q</a:t>
            </a:r>
            <a:endParaRPr lang="en-US" sz="1400" b="1" dirty="0">
              <a:latin typeface="Comic Sans MS"/>
              <a:ea typeface="+mn-ea"/>
              <a:cs typeface="Comic Sans MS"/>
            </a:endParaRPr>
          </a:p>
        </p:txBody>
      </p:sp>
      <p:sp>
        <p:nvSpPr>
          <p:cNvPr id="67" name="TextBox 66"/>
          <p:cNvSpPr txBox="1"/>
          <p:nvPr/>
        </p:nvSpPr>
        <p:spPr>
          <a:xfrm>
            <a:off x="1903383" y="1040813"/>
            <a:ext cx="1409481" cy="1169551"/>
          </a:xfrm>
          <a:prstGeom prst="rect">
            <a:avLst/>
          </a:prstGeom>
          <a:noFill/>
          <a:ln w="12700">
            <a:solidFill>
              <a:srgbClr val="66CCFF"/>
            </a:solidFill>
          </a:ln>
          <a:effectLst>
            <a:glow rad="101600">
              <a:srgbClr val="66CCFF">
                <a:alpha val="75000"/>
              </a:srgbClr>
            </a:glow>
          </a:effectLst>
        </p:spPr>
        <p:txBody>
          <a:bodyPr wrap="none">
            <a:spAutoFit/>
          </a:bodyPr>
          <a:lstStyle/>
          <a:p>
            <a:pPr algn="ctr" fontAlgn="auto">
              <a:spcBef>
                <a:spcPts val="0"/>
              </a:spcBef>
              <a:spcAft>
                <a:spcPts val="0"/>
              </a:spcAft>
              <a:defRPr/>
            </a:pPr>
            <a:r>
              <a:rPr lang="en-US" sz="1400" b="1" dirty="0" smtClean="0">
                <a:latin typeface="Comic Sans MS"/>
                <a:ea typeface="+mn-ea"/>
                <a:cs typeface="Comic Sans MS"/>
              </a:rPr>
              <a:t>Transverse</a:t>
            </a:r>
          </a:p>
          <a:p>
            <a:pPr algn="ctr" fontAlgn="auto">
              <a:spcBef>
                <a:spcPts val="0"/>
              </a:spcBef>
              <a:spcAft>
                <a:spcPts val="0"/>
              </a:spcAft>
              <a:defRPr/>
            </a:pPr>
            <a:r>
              <a:rPr lang="en-US" sz="1400" b="1" dirty="0" smtClean="0">
                <a:latin typeface="Comic Sans MS"/>
                <a:ea typeface="+mn-ea"/>
                <a:cs typeface="Comic Sans MS"/>
              </a:rPr>
              <a:t>momentum</a:t>
            </a:r>
          </a:p>
          <a:p>
            <a:pPr algn="ctr" fontAlgn="auto">
              <a:spcBef>
                <a:spcPts val="0"/>
              </a:spcBef>
              <a:spcAft>
                <a:spcPts val="0"/>
              </a:spcAft>
              <a:defRPr/>
            </a:pPr>
            <a:r>
              <a:rPr lang="en-US" sz="1400" b="1" dirty="0" smtClean="0">
                <a:latin typeface="Comic Sans MS"/>
                <a:ea typeface="+mn-ea"/>
                <a:cs typeface="Comic Sans MS"/>
              </a:rPr>
              <a:t>dependent</a:t>
            </a:r>
          </a:p>
          <a:p>
            <a:pPr algn="ctr" fontAlgn="auto">
              <a:spcBef>
                <a:spcPts val="0"/>
              </a:spcBef>
              <a:spcAft>
                <a:spcPts val="0"/>
              </a:spcAft>
              <a:defRPr/>
            </a:pPr>
            <a:r>
              <a:rPr lang="en-US" sz="1400" b="1" dirty="0" smtClean="0">
                <a:latin typeface="Comic Sans MS"/>
                <a:cs typeface="Comic Sans MS"/>
              </a:rPr>
              <a:t>Q&gt;&gt;Q</a:t>
            </a:r>
            <a:r>
              <a:rPr lang="en-US" sz="1400" b="1" baseline="-25000" dirty="0" smtClean="0">
                <a:latin typeface="Comic Sans MS"/>
                <a:cs typeface="Comic Sans MS"/>
              </a:rPr>
              <a:t>T</a:t>
            </a:r>
            <a:r>
              <a:rPr lang="en-US" sz="1400" b="1" dirty="0" smtClean="0">
                <a:latin typeface="Comic Sans MS"/>
                <a:cs typeface="Comic Sans MS"/>
              </a:rPr>
              <a:t>&gt;=</a:t>
            </a:r>
            <a:r>
              <a:rPr lang="en-US" sz="1400" b="1" dirty="0" smtClean="0">
                <a:latin typeface="Symbol" charset="2"/>
                <a:cs typeface="Symbol" charset="2"/>
              </a:rPr>
              <a:t>L</a:t>
            </a:r>
            <a:r>
              <a:rPr lang="en-US" sz="1400" b="1" baseline="-25000" dirty="0" smtClean="0">
                <a:latin typeface="Comic Sans MS"/>
                <a:cs typeface="Comic Sans MS"/>
              </a:rPr>
              <a:t>QCD</a:t>
            </a:r>
          </a:p>
          <a:p>
            <a:pPr algn="ctr" fontAlgn="auto">
              <a:spcBef>
                <a:spcPts val="0"/>
              </a:spcBef>
              <a:spcAft>
                <a:spcPts val="0"/>
              </a:spcAft>
              <a:defRPr/>
            </a:pPr>
            <a:r>
              <a:rPr lang="en-US" sz="1400" b="1" dirty="0" smtClean="0">
                <a:latin typeface="Comic Sans MS"/>
                <a:cs typeface="Comic Sans MS"/>
              </a:rPr>
              <a:t>Q&gt;&gt;</a:t>
            </a:r>
            <a:r>
              <a:rPr lang="en-US" sz="1400" b="1" dirty="0" err="1" smtClean="0">
                <a:latin typeface="Comic Sans MS"/>
                <a:cs typeface="Comic Sans MS"/>
              </a:rPr>
              <a:t>p</a:t>
            </a:r>
            <a:r>
              <a:rPr lang="en-US" sz="1400" b="1" baseline="-25000" dirty="0" err="1" smtClean="0">
                <a:latin typeface="Comic Sans MS"/>
                <a:cs typeface="Comic Sans MS"/>
              </a:rPr>
              <a:t>T</a:t>
            </a:r>
            <a:endParaRPr lang="en-US" sz="1400" b="1" baseline="-25000" dirty="0" smtClean="0">
              <a:latin typeface="Comic Sans MS"/>
              <a:cs typeface="Comic Sans MS"/>
            </a:endParaRPr>
          </a:p>
        </p:txBody>
      </p:sp>
      <p:grpSp>
        <p:nvGrpSpPr>
          <p:cNvPr id="2" name="Group 6"/>
          <p:cNvGrpSpPr/>
          <p:nvPr/>
        </p:nvGrpSpPr>
        <p:grpSpPr>
          <a:xfrm>
            <a:off x="504643" y="998933"/>
            <a:ext cx="1246865" cy="1572597"/>
            <a:chOff x="377643" y="1494233"/>
            <a:chExt cx="1246865" cy="1572597"/>
          </a:xfrm>
        </p:grpSpPr>
        <p:pic>
          <p:nvPicPr>
            <p:cNvPr id="27" name="Bild 26"/>
            <p:cNvPicPr>
              <a:picLocks noChangeAspect="1"/>
            </p:cNvPicPr>
            <p:nvPr/>
          </p:nvPicPr>
          <p:blipFill>
            <a:blip r:embed="rId3">
              <a:clrChange>
                <a:clrFrom>
                  <a:srgbClr val="FFFFFF"/>
                </a:clrFrom>
                <a:clrTo>
                  <a:srgbClr val="FFFFFF">
                    <a:alpha val="0"/>
                  </a:srgbClr>
                </a:clrTo>
              </a:clrChange>
            </a:blip>
            <a:stretch>
              <a:fillRect/>
            </a:stretch>
          </p:blipFill>
          <p:spPr>
            <a:xfrm>
              <a:off x="377643" y="1494233"/>
              <a:ext cx="1153728" cy="1572597"/>
            </a:xfrm>
            <a:prstGeom prst="rect">
              <a:avLst/>
            </a:prstGeom>
            <a:solidFill>
              <a:srgbClr val="FFF6D2"/>
            </a:solidFill>
          </p:spPr>
        </p:pic>
        <p:sp>
          <p:nvSpPr>
            <p:cNvPr id="28" name="TextBox 27"/>
            <p:cNvSpPr txBox="1"/>
            <p:nvPr/>
          </p:nvSpPr>
          <p:spPr>
            <a:xfrm>
              <a:off x="754183" y="2794449"/>
              <a:ext cx="870325" cy="246221"/>
            </a:xfrm>
            <a:prstGeom prst="rect">
              <a:avLst/>
            </a:prstGeom>
            <a:noFill/>
          </p:spPr>
          <p:txBody>
            <a:bodyPr wrap="none" rtlCol="0">
              <a:spAutoFit/>
            </a:bodyPr>
            <a:lstStyle/>
            <a:p>
              <a:r>
                <a:rPr lang="en-US" sz="1000" b="1" dirty="0" err="1" smtClean="0">
                  <a:latin typeface="Comic Sans MS"/>
                  <a:cs typeface="Comic Sans MS"/>
                </a:rPr>
                <a:t>Sivers</a:t>
              </a:r>
              <a:r>
                <a:rPr lang="en-US" sz="1000" b="1" dirty="0" smtClean="0">
                  <a:latin typeface="Comic Sans MS"/>
                  <a:cs typeface="Comic Sans MS"/>
                </a:rPr>
                <a:t> </a:t>
              </a:r>
              <a:r>
                <a:rPr lang="en-US" sz="1000" b="1" dirty="0" err="1" smtClean="0">
                  <a:latin typeface="Comic Sans MS"/>
                  <a:cs typeface="Comic Sans MS"/>
                </a:rPr>
                <a:t>fct</a:t>
              </a:r>
              <a:r>
                <a:rPr lang="en-US" sz="1000" b="1" dirty="0" smtClean="0">
                  <a:latin typeface="Comic Sans MS"/>
                  <a:cs typeface="Comic Sans MS"/>
                </a:rPr>
                <a:t>.</a:t>
              </a:r>
              <a:endParaRPr lang="en-US" sz="1000" b="1" dirty="0">
                <a:latin typeface="Comic Sans MS"/>
                <a:cs typeface="Comic Sans MS"/>
              </a:endParaRPr>
            </a:p>
          </p:txBody>
        </p:sp>
      </p:grpSp>
      <p:grpSp>
        <p:nvGrpSpPr>
          <p:cNvPr id="3" name="Group 30"/>
          <p:cNvGrpSpPr/>
          <p:nvPr/>
        </p:nvGrpSpPr>
        <p:grpSpPr>
          <a:xfrm>
            <a:off x="7520395" y="1156108"/>
            <a:ext cx="1358239" cy="1306542"/>
            <a:chOff x="7177495" y="1579436"/>
            <a:chExt cx="1358239" cy="1306542"/>
          </a:xfrm>
        </p:grpSpPr>
        <p:pic>
          <p:nvPicPr>
            <p:cNvPr id="29" name="Bild 33"/>
            <p:cNvPicPr>
              <a:picLocks noChangeAspect="1"/>
            </p:cNvPicPr>
            <p:nvPr/>
          </p:nvPicPr>
          <p:blipFill>
            <a:blip r:embed="rId4">
              <a:clrChange>
                <a:clrFrom>
                  <a:srgbClr val="FFFFFF"/>
                </a:clrFrom>
                <a:clrTo>
                  <a:srgbClr val="FFFFFF">
                    <a:alpha val="0"/>
                  </a:srgbClr>
                </a:clrTo>
              </a:clrChange>
            </a:blip>
            <a:stretch>
              <a:fillRect/>
            </a:stretch>
          </p:blipFill>
          <p:spPr>
            <a:xfrm>
              <a:off x="7314307" y="1579436"/>
              <a:ext cx="812497" cy="966769"/>
            </a:xfrm>
            <a:prstGeom prst="rect">
              <a:avLst/>
            </a:prstGeom>
            <a:solidFill>
              <a:srgbClr val="FFF6D2"/>
            </a:solidFill>
          </p:spPr>
        </p:pic>
        <p:sp>
          <p:nvSpPr>
            <p:cNvPr id="30" name="Textfeld 41"/>
            <p:cNvSpPr txBox="1"/>
            <p:nvPr/>
          </p:nvSpPr>
          <p:spPr>
            <a:xfrm>
              <a:off x="7177495" y="2485868"/>
              <a:ext cx="1358239" cy="400110"/>
            </a:xfrm>
            <a:prstGeom prst="rect">
              <a:avLst/>
            </a:prstGeom>
            <a:noFill/>
          </p:spPr>
          <p:txBody>
            <a:bodyPr wrap="none" rtlCol="0">
              <a:spAutoFit/>
            </a:bodyPr>
            <a:lstStyle/>
            <a:p>
              <a:pPr algn="ctr"/>
              <a:r>
                <a:rPr lang="en-US" sz="1000" b="1" dirty="0" err="1" smtClean="0">
                  <a:latin typeface="Comic Sans MS"/>
                  <a:cs typeface="Comic Sans MS"/>
                </a:rPr>
                <a:t>Efremov</a:t>
              </a:r>
              <a:r>
                <a:rPr lang="en-US" sz="1000" b="1" dirty="0" smtClean="0">
                  <a:latin typeface="Comic Sans MS"/>
                  <a:cs typeface="Comic Sans MS"/>
                </a:rPr>
                <a:t>, </a:t>
              </a:r>
              <a:r>
                <a:rPr lang="en-US" sz="1000" b="1" dirty="0" err="1" smtClean="0">
                  <a:latin typeface="Comic Sans MS"/>
                  <a:cs typeface="Comic Sans MS"/>
                </a:rPr>
                <a:t>Teryaev</a:t>
              </a:r>
              <a:r>
                <a:rPr lang="en-US" sz="1000" b="1" dirty="0" smtClean="0">
                  <a:latin typeface="Comic Sans MS"/>
                  <a:cs typeface="Comic Sans MS"/>
                </a:rPr>
                <a:t>;</a:t>
              </a:r>
            </a:p>
            <a:p>
              <a:pPr algn="ctr"/>
              <a:r>
                <a:rPr lang="en-US" sz="1000" b="1" dirty="0" err="1" smtClean="0">
                  <a:latin typeface="Comic Sans MS"/>
                  <a:cs typeface="Comic Sans MS"/>
                </a:rPr>
                <a:t>Qiu</a:t>
              </a:r>
              <a:r>
                <a:rPr lang="en-US" sz="1000" b="1" dirty="0" smtClean="0">
                  <a:latin typeface="Comic Sans MS"/>
                  <a:cs typeface="Comic Sans MS"/>
                </a:rPr>
                <a:t>, </a:t>
              </a:r>
              <a:r>
                <a:rPr lang="en-US" sz="1000" b="1" dirty="0" err="1" smtClean="0">
                  <a:latin typeface="Comic Sans MS"/>
                  <a:cs typeface="Comic Sans MS"/>
                </a:rPr>
                <a:t>Sterman</a:t>
              </a:r>
              <a:endParaRPr lang="en-US" sz="1000" b="1" dirty="0">
                <a:latin typeface="Comic Sans MS"/>
                <a:cs typeface="Comic Sans MS"/>
              </a:endParaRPr>
            </a:p>
          </p:txBody>
        </p:sp>
      </p:grpSp>
      <p:sp>
        <p:nvSpPr>
          <p:cNvPr id="9" name="Date Placeholder 8"/>
          <p:cNvSpPr>
            <a:spLocks noGrp="1"/>
          </p:cNvSpPr>
          <p:nvPr>
            <p:ph type="dt" sz="half" idx="10"/>
          </p:nvPr>
        </p:nvSpPr>
        <p:spPr/>
        <p:txBody>
          <a:bodyPr/>
          <a:lstStyle/>
          <a:p>
            <a:r>
              <a:rPr lang="en-US" smtClean="0"/>
              <a:t>April 28, 2014</a:t>
            </a:r>
            <a:endParaRPr lang="en-US"/>
          </a:p>
        </p:txBody>
      </p:sp>
      <p:sp>
        <p:nvSpPr>
          <p:cNvPr id="10" name="Footer Placeholder 9"/>
          <p:cNvSpPr>
            <a:spLocks noGrp="1"/>
          </p:cNvSpPr>
          <p:nvPr>
            <p:ph type="ftr" sz="quarter" idx="11"/>
          </p:nvPr>
        </p:nvSpPr>
        <p:spPr/>
        <p:txBody>
          <a:bodyPr/>
          <a:lstStyle/>
          <a:p>
            <a:r>
              <a:rPr lang="it-IT" smtClean="0"/>
              <a:t>S. Fazio - DIS 2015</a:t>
            </a:r>
            <a:endParaRPr lang="en-US"/>
          </a:p>
        </p:txBody>
      </p:sp>
      <p:sp>
        <p:nvSpPr>
          <p:cNvPr id="31" name="Title 1"/>
          <p:cNvSpPr txBox="1">
            <a:spLocks/>
          </p:cNvSpPr>
          <p:nvPr/>
        </p:nvSpPr>
        <p:spPr>
          <a:xfrm>
            <a:off x="279400" y="240280"/>
            <a:ext cx="8599234" cy="514887"/>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lvl="0" algn="ctr">
              <a:spcBef>
                <a:spcPct val="0"/>
              </a:spcBef>
              <a:defRPr/>
            </a:pP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endParaRPr lang="en-US" sz="3200" dirty="0" smtClean="0">
              <a:solidFill>
                <a:srgbClr val="0000FF"/>
              </a:solidFill>
              <a:latin typeface="+mj-lt"/>
              <a:ea typeface="+mj-ea"/>
              <a:cs typeface="+mj-cs"/>
            </a:endParaRPr>
          </a:p>
          <a:p>
            <a:pPr lvl="0" algn="ctr">
              <a:spcBef>
                <a:spcPct val="0"/>
              </a:spcBef>
              <a:defRPr/>
            </a:pPr>
            <a:r>
              <a:rPr lang="en-US" sz="2800" dirty="0" smtClean="0">
                <a:solidFill>
                  <a:srgbClr val="0000FF"/>
                </a:solidFill>
              </a:rPr>
              <a:t>Motivations – Transverse Single Spin Asymmetry (A</a:t>
            </a:r>
            <a:r>
              <a:rPr lang="en-US" sz="2800" baseline="-25000" dirty="0" smtClean="0">
                <a:solidFill>
                  <a:srgbClr val="0000FF"/>
                </a:solidFill>
              </a:rPr>
              <a:t>N</a:t>
            </a:r>
            <a:r>
              <a:rPr lang="en-US" sz="2800" dirty="0" smtClean="0">
                <a:solidFill>
                  <a:srgbClr val="0000FF"/>
                </a:solidFill>
              </a:rPr>
              <a:t>)</a:t>
            </a:r>
            <a:r>
              <a:rPr kumimoji="0" lang="en-US" sz="2800" b="0" i="0" u="none" strike="noStrike" kern="1200" cap="none" spc="0" normalizeH="0" baseline="0" noProof="0" dirty="0" smtClean="0">
                <a:ln>
                  <a:noFill/>
                </a:ln>
                <a:solidFill>
                  <a:srgbClr val="0000FF"/>
                </a:solidFill>
                <a:effectLst/>
                <a:uLnTx/>
                <a:uFillTx/>
                <a:latin typeface="+mj-lt"/>
                <a:ea typeface="+mj-ea"/>
                <a:cs typeface="+mj-cs"/>
              </a:rPr>
              <a:t/>
            </a:r>
            <a:br>
              <a:rPr kumimoji="0" lang="en-US" sz="28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endParaRPr kumimoji="0" lang="en-US" sz="3200" b="0" i="0" u="none" strike="noStrike" kern="1200" cap="none" spc="0" normalizeH="0" baseline="0" noProof="0" dirty="0" smtClean="0">
              <a:ln>
                <a:noFill/>
              </a:ln>
              <a:solidFill>
                <a:srgbClr val="0000FF"/>
              </a:solidFill>
              <a:effectLst/>
              <a:uLnTx/>
              <a:uFillTx/>
              <a:latin typeface="+mj-lt"/>
              <a:ea typeface="+mj-ea"/>
              <a:cs typeface="+mj-cs"/>
            </a:endParaRPr>
          </a:p>
        </p:txBody>
      </p:sp>
      <p:sp>
        <p:nvSpPr>
          <p:cNvPr id="44" name="TextBox 43"/>
          <p:cNvSpPr txBox="1"/>
          <p:nvPr/>
        </p:nvSpPr>
        <p:spPr>
          <a:xfrm>
            <a:off x="76200" y="3961705"/>
            <a:ext cx="2514600" cy="1600438"/>
          </a:xfrm>
          <a:prstGeom prst="rect">
            <a:avLst/>
          </a:prstGeom>
          <a:noFill/>
          <a:ln w="12700">
            <a:solidFill>
              <a:srgbClr val="66CCFF"/>
            </a:solidFill>
          </a:ln>
          <a:effectLst>
            <a:glow rad="50800">
              <a:srgbClr val="66CCFF">
                <a:alpha val="90000"/>
              </a:srgbClr>
            </a:glow>
          </a:effectLst>
        </p:spPr>
        <p:txBody>
          <a:bodyPr wrap="square">
            <a:spAutoFit/>
          </a:bodyPr>
          <a:lstStyle/>
          <a:p>
            <a:pPr algn="ctr" fontAlgn="auto">
              <a:spcBef>
                <a:spcPts val="0"/>
              </a:spcBef>
              <a:spcAft>
                <a:spcPts val="0"/>
              </a:spcAft>
              <a:defRPr/>
            </a:pPr>
            <a:r>
              <a:rPr lang="en-US" sz="1400" b="1" dirty="0" err="1" smtClean="0">
                <a:solidFill>
                  <a:srgbClr val="FF0000"/>
                </a:solidFill>
                <a:latin typeface="Comic Sans MS"/>
                <a:ea typeface="+mn-ea"/>
                <a:cs typeface="Comic Sans MS"/>
              </a:rPr>
              <a:t>TMDs</a:t>
            </a:r>
            <a:r>
              <a:rPr lang="en-US" sz="1400" b="1" dirty="0" smtClean="0">
                <a:solidFill>
                  <a:srgbClr val="FF0000"/>
                </a:solidFill>
                <a:latin typeface="Comic Sans MS"/>
                <a:ea typeface="+mn-ea"/>
                <a:cs typeface="Comic Sans MS"/>
              </a:rPr>
              <a:t> </a:t>
            </a:r>
          </a:p>
          <a:p>
            <a:pPr algn="ctr" fontAlgn="auto">
              <a:spcBef>
                <a:spcPts val="0"/>
              </a:spcBef>
              <a:spcAft>
                <a:spcPts val="0"/>
              </a:spcAft>
              <a:defRPr/>
            </a:pPr>
            <a:r>
              <a:rPr lang="en-US" sz="1400" dirty="0" smtClean="0">
                <a:latin typeface="Comic Sans MS"/>
                <a:cs typeface="Comic Sans MS"/>
              </a:rPr>
              <a:t>n</a:t>
            </a:r>
            <a:r>
              <a:rPr lang="en-US" sz="1400" dirty="0" smtClean="0">
                <a:latin typeface="Comic Sans MS"/>
                <a:ea typeface="+mn-ea"/>
                <a:cs typeface="Comic Sans MS"/>
              </a:rPr>
              <a:t>eed 2 scales </a:t>
            </a:r>
          </a:p>
          <a:p>
            <a:pPr algn="ctr" fontAlgn="auto">
              <a:spcBef>
                <a:spcPts val="0"/>
              </a:spcBef>
              <a:spcAft>
                <a:spcPts val="0"/>
              </a:spcAft>
              <a:defRPr/>
            </a:pPr>
            <a:r>
              <a:rPr lang="en-US" sz="1400" b="1" dirty="0" smtClean="0">
                <a:latin typeface="Comic Sans MS"/>
                <a:ea typeface="+mn-ea"/>
                <a:cs typeface="Comic Sans MS"/>
              </a:rPr>
              <a:t>Q</a:t>
            </a:r>
            <a:r>
              <a:rPr lang="en-US" sz="1400" b="1" baseline="30000" dirty="0" smtClean="0">
                <a:latin typeface="Comic Sans MS"/>
                <a:ea typeface="+mn-ea"/>
                <a:cs typeface="Comic Sans MS"/>
              </a:rPr>
              <a:t>2</a:t>
            </a:r>
            <a:r>
              <a:rPr lang="en-US" sz="1400" b="1" dirty="0" smtClean="0">
                <a:latin typeface="Comic Sans MS"/>
                <a:ea typeface="+mn-ea"/>
                <a:cs typeface="Comic Sans MS"/>
              </a:rPr>
              <a:t> and p</a:t>
            </a:r>
            <a:r>
              <a:rPr lang="en-US" sz="1400" b="1" baseline="-25000" dirty="0" smtClean="0">
                <a:latin typeface="Comic Sans MS"/>
                <a:ea typeface="+mn-ea"/>
                <a:cs typeface="Comic Sans MS"/>
              </a:rPr>
              <a:t>t</a:t>
            </a:r>
          </a:p>
          <a:p>
            <a:pPr algn="ctr" fontAlgn="auto">
              <a:spcBef>
                <a:spcPts val="0"/>
              </a:spcBef>
              <a:spcAft>
                <a:spcPts val="0"/>
              </a:spcAft>
              <a:defRPr/>
            </a:pPr>
            <a:r>
              <a:rPr lang="en-US" sz="1400" b="1" dirty="0" smtClean="0">
                <a:solidFill>
                  <a:srgbClr val="3366FF"/>
                </a:solidFill>
                <a:latin typeface="Comic Sans MS"/>
                <a:ea typeface="+mn-ea"/>
                <a:cs typeface="Comic Sans MS"/>
              </a:rPr>
              <a:t>Remember pp: </a:t>
            </a:r>
          </a:p>
          <a:p>
            <a:pPr algn="ctr" fontAlgn="auto">
              <a:spcBef>
                <a:spcPts val="0"/>
              </a:spcBef>
              <a:spcAft>
                <a:spcPts val="0"/>
              </a:spcAft>
              <a:defRPr/>
            </a:pPr>
            <a:r>
              <a:rPr lang="en-US" sz="1400" dirty="0" smtClean="0">
                <a:latin typeface="Comic Sans MS"/>
                <a:ea typeface="+mn-ea"/>
                <a:cs typeface="Comic Sans MS"/>
              </a:rPr>
              <a:t>most observables one scale</a:t>
            </a:r>
          </a:p>
          <a:p>
            <a:pPr algn="ctr" fontAlgn="auto">
              <a:spcBef>
                <a:spcPts val="0"/>
              </a:spcBef>
              <a:spcAft>
                <a:spcPts val="0"/>
              </a:spcAft>
              <a:defRPr/>
            </a:pPr>
            <a:r>
              <a:rPr lang="en-US" sz="1400" b="1" dirty="0" smtClean="0">
                <a:solidFill>
                  <a:srgbClr val="3366FF"/>
                </a:solidFill>
                <a:latin typeface="Comic Sans MS"/>
                <a:ea typeface="+mn-ea"/>
                <a:cs typeface="Comic Sans MS"/>
              </a:rPr>
              <a:t>Exception: </a:t>
            </a:r>
            <a:r>
              <a:rPr lang="en-US" sz="1400" dirty="0" smtClean="0">
                <a:latin typeface="Comic Sans MS"/>
                <a:ea typeface="+mn-ea"/>
                <a:cs typeface="Comic Sans MS"/>
              </a:rPr>
              <a:t>DY, W/Z, Collins</a:t>
            </a:r>
            <a:endParaRPr lang="en-US" sz="1400" b="1" dirty="0" smtClean="0">
              <a:latin typeface="Comic Sans MS"/>
              <a:cs typeface="Comic Sans MS"/>
            </a:endParaRPr>
          </a:p>
        </p:txBody>
      </p:sp>
      <p:sp>
        <p:nvSpPr>
          <p:cNvPr id="45" name="TextBox 44"/>
          <p:cNvSpPr txBox="1"/>
          <p:nvPr/>
        </p:nvSpPr>
        <p:spPr>
          <a:xfrm>
            <a:off x="6807487" y="3958030"/>
            <a:ext cx="2279252" cy="1600438"/>
          </a:xfrm>
          <a:prstGeom prst="rect">
            <a:avLst/>
          </a:prstGeom>
          <a:noFill/>
          <a:ln w="12700">
            <a:solidFill>
              <a:srgbClr val="66FFCC"/>
            </a:solidFill>
          </a:ln>
          <a:effectLst>
            <a:glow rad="101600">
              <a:srgbClr val="CCFFCC">
                <a:alpha val="75000"/>
              </a:srgbClr>
            </a:glow>
          </a:effectLst>
        </p:spPr>
        <p:txBody>
          <a:bodyPr wrap="square">
            <a:spAutoFit/>
          </a:bodyPr>
          <a:lstStyle/>
          <a:p>
            <a:pPr algn="ctr">
              <a:defRPr/>
            </a:pPr>
            <a:r>
              <a:rPr lang="en-US" sz="1400" b="1" dirty="0" smtClean="0">
                <a:solidFill>
                  <a:srgbClr val="FF0000"/>
                </a:solidFill>
                <a:latin typeface="Comic Sans MS"/>
                <a:cs typeface="Comic Sans MS"/>
              </a:rPr>
              <a:t>Twist-3 </a:t>
            </a:r>
          </a:p>
          <a:p>
            <a:pPr algn="ctr">
              <a:defRPr/>
            </a:pPr>
            <a:r>
              <a:rPr lang="en-US" sz="1400" dirty="0" smtClean="0">
                <a:latin typeface="Comic Sans MS"/>
                <a:cs typeface="Comic Sans MS"/>
              </a:rPr>
              <a:t>n</a:t>
            </a:r>
            <a:r>
              <a:rPr lang="en-US" sz="1400" dirty="0" smtClean="0">
                <a:latin typeface="Comic Sans MS"/>
                <a:ea typeface="+mn-ea"/>
                <a:cs typeface="Comic Sans MS"/>
              </a:rPr>
              <a:t>eeds only 1 scale </a:t>
            </a:r>
          </a:p>
          <a:p>
            <a:pPr algn="ctr">
              <a:defRPr/>
            </a:pPr>
            <a:r>
              <a:rPr lang="en-US" sz="1400" b="1" dirty="0" smtClean="0">
                <a:latin typeface="Comic Sans MS"/>
                <a:ea typeface="+mn-ea"/>
                <a:cs typeface="Comic Sans MS"/>
              </a:rPr>
              <a:t>Q</a:t>
            </a:r>
            <a:r>
              <a:rPr lang="en-US" sz="1400" b="1" baseline="30000" dirty="0" smtClean="0">
                <a:latin typeface="Comic Sans MS"/>
                <a:ea typeface="+mn-ea"/>
                <a:cs typeface="Comic Sans MS"/>
              </a:rPr>
              <a:t>2</a:t>
            </a:r>
            <a:r>
              <a:rPr lang="en-US" sz="1400" b="1" dirty="0" smtClean="0">
                <a:latin typeface="Comic Sans MS"/>
                <a:ea typeface="+mn-ea"/>
                <a:cs typeface="Comic Sans MS"/>
              </a:rPr>
              <a:t> or p</a:t>
            </a:r>
            <a:r>
              <a:rPr lang="en-US" sz="1400" b="1" baseline="-25000" dirty="0" smtClean="0">
                <a:latin typeface="Comic Sans MS"/>
                <a:ea typeface="+mn-ea"/>
                <a:cs typeface="Comic Sans MS"/>
              </a:rPr>
              <a:t>t</a:t>
            </a:r>
          </a:p>
          <a:p>
            <a:pPr algn="ctr" fontAlgn="auto">
              <a:spcBef>
                <a:spcPts val="0"/>
              </a:spcBef>
              <a:spcAft>
                <a:spcPts val="0"/>
              </a:spcAft>
              <a:defRPr/>
            </a:pPr>
            <a:r>
              <a:rPr lang="en-US" sz="1400" dirty="0" smtClean="0">
                <a:solidFill>
                  <a:srgbClr val="66FFCC"/>
                </a:solidFill>
                <a:latin typeface="Comic Sans MS"/>
                <a:ea typeface="+mn-ea"/>
                <a:cs typeface="Comic Sans MS"/>
              </a:rPr>
              <a:t>But </a:t>
            </a:r>
          </a:p>
          <a:p>
            <a:pPr algn="ctr" fontAlgn="auto">
              <a:spcBef>
                <a:spcPts val="0"/>
              </a:spcBef>
              <a:spcAft>
                <a:spcPts val="0"/>
              </a:spcAft>
              <a:defRPr/>
            </a:pPr>
            <a:r>
              <a:rPr lang="en-US" sz="1400" dirty="0" smtClean="0">
                <a:latin typeface="Comic Sans MS"/>
                <a:ea typeface="+mn-ea"/>
                <a:cs typeface="Comic Sans MS"/>
              </a:rPr>
              <a:t>should be of </a:t>
            </a:r>
            <a:r>
              <a:rPr lang="en-US" sz="1400" dirty="0" err="1" smtClean="0">
                <a:latin typeface="Comic Sans MS"/>
                <a:ea typeface="+mn-ea"/>
                <a:cs typeface="Comic Sans MS"/>
              </a:rPr>
              <a:t>reas</a:t>
            </a:r>
            <a:r>
              <a:rPr lang="en-US" sz="1400" dirty="0" smtClean="0">
                <a:latin typeface="Comic Sans MS"/>
                <a:ea typeface="+mn-ea"/>
                <a:cs typeface="Comic Sans MS"/>
              </a:rPr>
              <a:t>. size.</a:t>
            </a:r>
          </a:p>
          <a:p>
            <a:pPr algn="ctr" fontAlgn="auto">
              <a:spcBef>
                <a:spcPts val="0"/>
              </a:spcBef>
              <a:spcAft>
                <a:spcPts val="0"/>
              </a:spcAft>
              <a:defRPr/>
            </a:pPr>
            <a:r>
              <a:rPr lang="en-US" sz="1400" dirty="0" smtClean="0">
                <a:latin typeface="Comic Sans MS"/>
                <a:cs typeface="Comic Sans MS"/>
              </a:rPr>
              <a:t>A</a:t>
            </a:r>
            <a:r>
              <a:rPr lang="en-US" sz="1400" dirty="0" smtClean="0">
                <a:latin typeface="Comic Sans MS"/>
                <a:ea typeface="+mn-ea"/>
                <a:cs typeface="Comic Sans MS"/>
              </a:rPr>
              <a:t>pplicable to most pp observables A</a:t>
            </a:r>
            <a:r>
              <a:rPr lang="en-US" sz="1400" baseline="-25000" dirty="0" smtClean="0">
                <a:latin typeface="Comic Sans MS"/>
                <a:ea typeface="+mn-ea"/>
                <a:cs typeface="Comic Sans MS"/>
              </a:rPr>
              <a:t>N</a:t>
            </a:r>
            <a:r>
              <a:rPr lang="en-US" sz="1400" dirty="0" smtClean="0">
                <a:latin typeface="Comic Sans MS"/>
                <a:ea typeface="+mn-ea"/>
                <a:cs typeface="Comic Sans MS"/>
              </a:rPr>
              <a:t>(</a:t>
            </a:r>
            <a:r>
              <a:rPr lang="en-US" sz="1400" dirty="0" smtClean="0">
                <a:latin typeface="Symbol" charset="2"/>
                <a:ea typeface="+mn-ea"/>
                <a:cs typeface="Symbol" charset="2"/>
              </a:rPr>
              <a:t>p</a:t>
            </a:r>
            <a:r>
              <a:rPr lang="en-US" sz="1400" baseline="30000" dirty="0" smtClean="0">
                <a:latin typeface="Comic Sans MS"/>
                <a:ea typeface="+mn-ea"/>
                <a:cs typeface="Comic Sans MS"/>
              </a:rPr>
              <a:t>0</a:t>
            </a:r>
            <a:r>
              <a:rPr lang="en-US" sz="1400" dirty="0" smtClean="0">
                <a:latin typeface="Comic Sans MS"/>
                <a:ea typeface="+mn-ea"/>
                <a:cs typeface="Comic Sans MS"/>
              </a:rPr>
              <a:t>/</a:t>
            </a:r>
            <a:r>
              <a:rPr lang="en-US" sz="1400" dirty="0" smtClean="0">
                <a:latin typeface="Symbol" charset="2"/>
                <a:ea typeface="+mn-ea"/>
                <a:cs typeface="Symbol" charset="2"/>
              </a:rPr>
              <a:t>g</a:t>
            </a:r>
            <a:r>
              <a:rPr lang="en-US" sz="1400" dirty="0">
                <a:latin typeface="Comic Sans MS"/>
                <a:ea typeface="+mn-ea"/>
                <a:cs typeface="Comic Sans MS"/>
              </a:rPr>
              <a:t>/</a:t>
            </a:r>
            <a:r>
              <a:rPr lang="en-US" sz="1400" dirty="0" smtClean="0">
                <a:latin typeface="Comic Sans MS"/>
                <a:ea typeface="+mn-ea"/>
                <a:cs typeface="Comic Sans MS"/>
              </a:rPr>
              <a:t>jet)</a:t>
            </a:r>
            <a:endParaRPr lang="en-US" sz="1400" b="1" dirty="0" smtClean="0">
              <a:latin typeface="Comic Sans MS"/>
              <a:ea typeface="+mn-ea"/>
              <a:cs typeface="Comic Sans MS"/>
            </a:endParaRPr>
          </a:p>
        </p:txBody>
      </p:sp>
      <p:grpSp>
        <p:nvGrpSpPr>
          <p:cNvPr id="11" name="Group 10"/>
          <p:cNvGrpSpPr/>
          <p:nvPr/>
        </p:nvGrpSpPr>
        <p:grpSpPr>
          <a:xfrm>
            <a:off x="2933700" y="2185915"/>
            <a:ext cx="3911601" cy="3008385"/>
            <a:chOff x="3429001" y="1131815"/>
            <a:chExt cx="3340099" cy="2292913"/>
          </a:xfrm>
        </p:grpSpPr>
        <p:sp>
          <p:nvSpPr>
            <p:cNvPr id="39" name="TextBox 38"/>
            <p:cNvSpPr txBox="1"/>
            <p:nvPr/>
          </p:nvSpPr>
          <p:spPr>
            <a:xfrm>
              <a:off x="3930320" y="1131815"/>
              <a:ext cx="1865607" cy="461665"/>
            </a:xfrm>
            <a:prstGeom prst="rect">
              <a:avLst/>
            </a:prstGeom>
            <a:noFill/>
            <a:ln w="12700">
              <a:solidFill>
                <a:srgbClr val="66CCFF"/>
              </a:solidFill>
            </a:ln>
            <a:effectLst>
              <a:glow rad="38100">
                <a:srgbClr val="66CCFF">
                  <a:alpha val="96000"/>
                </a:srgbClr>
              </a:glow>
            </a:effectLst>
          </p:spPr>
          <p:txBody>
            <a:bodyPr wrap="square">
              <a:spAutoFit/>
            </a:bodyPr>
            <a:lstStyle/>
            <a:p>
              <a:pPr algn="ctr" fontAlgn="auto">
                <a:spcBef>
                  <a:spcPts val="0"/>
                </a:spcBef>
                <a:spcAft>
                  <a:spcPts val="0"/>
                </a:spcAft>
                <a:defRPr/>
              </a:pPr>
              <a:r>
                <a:rPr lang="en-US" sz="1200" b="1" dirty="0" smtClean="0">
                  <a:solidFill>
                    <a:srgbClr val="008000"/>
                  </a:solidFill>
                  <a:latin typeface="Comic Sans MS"/>
                  <a:ea typeface="+mn-ea"/>
                  <a:cs typeface="Comic Sans MS"/>
                </a:rPr>
                <a:t>Intermediate Q</a:t>
              </a:r>
              <a:r>
                <a:rPr lang="en-US" sz="1200" b="1" baseline="-25000" dirty="0" smtClean="0">
                  <a:solidFill>
                    <a:srgbClr val="008000"/>
                  </a:solidFill>
                  <a:latin typeface="Comic Sans MS"/>
                  <a:ea typeface="+mn-ea"/>
                  <a:cs typeface="Comic Sans MS"/>
                </a:rPr>
                <a:t>T</a:t>
              </a:r>
              <a:r>
                <a:rPr lang="en-US" sz="1200" b="1" dirty="0" smtClean="0">
                  <a:solidFill>
                    <a:srgbClr val="008000"/>
                  </a:solidFill>
                  <a:latin typeface="Comic Sans MS"/>
                  <a:ea typeface="+mn-ea"/>
                  <a:cs typeface="Comic Sans MS"/>
                </a:rPr>
                <a:t> </a:t>
              </a:r>
            </a:p>
            <a:p>
              <a:pPr algn="ctr" fontAlgn="auto">
                <a:spcBef>
                  <a:spcPts val="0"/>
                </a:spcBef>
                <a:spcAft>
                  <a:spcPts val="0"/>
                </a:spcAft>
                <a:defRPr/>
              </a:pPr>
              <a:r>
                <a:rPr lang="en-US" sz="1200" b="1" dirty="0" smtClean="0">
                  <a:solidFill>
                    <a:srgbClr val="008000"/>
                  </a:solidFill>
                  <a:latin typeface="Comic Sans MS"/>
                  <a:cs typeface="Comic Sans MS"/>
                </a:rPr>
                <a:t>Q&gt;&gt;Q</a:t>
              </a:r>
              <a:r>
                <a:rPr lang="en-US" sz="1200" b="1" baseline="-25000" dirty="0" smtClean="0">
                  <a:solidFill>
                    <a:srgbClr val="008000"/>
                  </a:solidFill>
                  <a:latin typeface="Comic Sans MS"/>
                  <a:cs typeface="Comic Sans MS"/>
                </a:rPr>
                <a:t>T</a:t>
              </a:r>
              <a:r>
                <a:rPr lang="en-US" sz="1200" b="1" dirty="0" smtClean="0">
                  <a:solidFill>
                    <a:srgbClr val="008000"/>
                  </a:solidFill>
                  <a:latin typeface="Comic Sans MS"/>
                  <a:cs typeface="Comic Sans MS"/>
                </a:rPr>
                <a:t>/</a:t>
              </a:r>
              <a:r>
                <a:rPr lang="en-US" sz="1200" b="1" dirty="0" err="1" smtClean="0">
                  <a:solidFill>
                    <a:srgbClr val="008000"/>
                  </a:solidFill>
                  <a:latin typeface="Comic Sans MS"/>
                  <a:cs typeface="Comic Sans MS"/>
                </a:rPr>
                <a:t>p</a:t>
              </a:r>
              <a:r>
                <a:rPr lang="en-US" sz="1200" b="1" baseline="-25000" dirty="0" err="1" smtClean="0">
                  <a:solidFill>
                    <a:srgbClr val="008000"/>
                  </a:solidFill>
                  <a:latin typeface="Comic Sans MS"/>
                  <a:cs typeface="Comic Sans MS"/>
                </a:rPr>
                <a:t>T</a:t>
              </a:r>
              <a:r>
                <a:rPr lang="en-US" sz="1200" b="1" dirty="0" smtClean="0">
                  <a:solidFill>
                    <a:srgbClr val="008000"/>
                  </a:solidFill>
                  <a:latin typeface="Comic Sans MS"/>
                  <a:cs typeface="Comic Sans MS"/>
                </a:rPr>
                <a:t>&gt;&gt;</a:t>
              </a:r>
              <a:r>
                <a:rPr lang="en-US" sz="1200" b="1" dirty="0" smtClean="0">
                  <a:solidFill>
                    <a:srgbClr val="008000"/>
                  </a:solidFill>
                  <a:latin typeface="Symbol" charset="2"/>
                  <a:cs typeface="Symbol" charset="2"/>
                </a:rPr>
                <a:t>L</a:t>
              </a:r>
              <a:r>
                <a:rPr lang="en-US" sz="1200" b="1" baseline="-25000" dirty="0" smtClean="0">
                  <a:solidFill>
                    <a:srgbClr val="008000"/>
                  </a:solidFill>
                  <a:latin typeface="Comic Sans MS"/>
                  <a:cs typeface="Comic Sans MS"/>
                </a:rPr>
                <a:t>QCD</a:t>
              </a:r>
            </a:p>
          </p:txBody>
        </p:sp>
        <p:grpSp>
          <p:nvGrpSpPr>
            <p:cNvPr id="6" name="Group 50"/>
            <p:cNvGrpSpPr/>
            <p:nvPr/>
          </p:nvGrpSpPr>
          <p:grpSpPr>
            <a:xfrm>
              <a:off x="3429001" y="1389285"/>
              <a:ext cx="3340099" cy="2035443"/>
              <a:chOff x="3417141" y="1071785"/>
              <a:chExt cx="3529759" cy="2094906"/>
            </a:xfrm>
          </p:grpSpPr>
          <p:grpSp>
            <p:nvGrpSpPr>
              <p:cNvPr id="7" name="Group 69"/>
              <p:cNvGrpSpPr>
                <a:grpSpLocks/>
              </p:cNvGrpSpPr>
              <p:nvPr/>
            </p:nvGrpSpPr>
            <p:grpSpPr bwMode="auto">
              <a:xfrm>
                <a:off x="3606801" y="1252674"/>
                <a:ext cx="3340099" cy="1914017"/>
                <a:chOff x="1199045" y="4059469"/>
                <a:chExt cx="4477610" cy="3152389"/>
              </a:xfrm>
            </p:grpSpPr>
            <p:sp>
              <p:nvSpPr>
                <p:cNvPr id="23582" name="TextBox 16"/>
                <p:cNvSpPr txBox="1">
                  <a:spLocks noChangeArrowheads="1"/>
                </p:cNvSpPr>
                <p:nvPr/>
              </p:nvSpPr>
              <p:spPr bwMode="auto">
                <a:xfrm>
                  <a:off x="3806631" y="6147350"/>
                  <a:ext cx="389850" cy="1064508"/>
                </a:xfrm>
                <a:prstGeom prst="rect">
                  <a:avLst/>
                </a:prstGeom>
                <a:noFill/>
                <a:ln w="9525">
                  <a:noFill/>
                  <a:miter lim="800000"/>
                  <a:headEnd/>
                  <a:tailEnd/>
                </a:ln>
              </p:spPr>
              <p:txBody>
                <a:bodyPr wrap="square">
                  <a:prstTxWarp prst="textNoShape">
                    <a:avLst/>
                  </a:prstTxWarp>
                  <a:spAutoFit/>
                </a:bodyPr>
                <a:lstStyle/>
                <a:p>
                  <a:r>
                    <a:rPr lang="en-US" b="1">
                      <a:solidFill>
                        <a:srgbClr val="FF0000"/>
                      </a:solidFill>
                      <a:latin typeface="Comic Sans MS" charset="0"/>
                      <a:ea typeface="Comic Sans MS" charset="0"/>
                      <a:cs typeface="Comic Sans MS" charset="0"/>
                    </a:rPr>
                    <a:t>Q</a:t>
                  </a:r>
                </a:p>
              </p:txBody>
            </p:sp>
            <p:sp>
              <p:nvSpPr>
                <p:cNvPr id="23583" name="TextBox 17"/>
                <p:cNvSpPr txBox="1">
                  <a:spLocks noChangeArrowheads="1"/>
                </p:cNvSpPr>
                <p:nvPr/>
              </p:nvSpPr>
              <p:spPr bwMode="auto">
                <a:xfrm>
                  <a:off x="1199045" y="6144056"/>
                  <a:ext cx="924470" cy="506909"/>
                </a:xfrm>
                <a:prstGeom prst="rect">
                  <a:avLst/>
                </a:prstGeom>
                <a:noFill/>
                <a:ln w="9525">
                  <a:noFill/>
                  <a:miter lim="800000"/>
                  <a:headEnd/>
                  <a:tailEnd/>
                </a:ln>
              </p:spPr>
              <p:txBody>
                <a:bodyPr wrap="square">
                  <a:prstTxWarp prst="textNoShape">
                    <a:avLst/>
                  </a:prstTxWarp>
                  <a:spAutoFit/>
                </a:bodyPr>
                <a:lstStyle/>
                <a:p>
                  <a:r>
                    <a:rPr lang="en-US" sz="1400" b="1" dirty="0">
                      <a:solidFill>
                        <a:srgbClr val="FF0000"/>
                      </a:solidFill>
                      <a:latin typeface="Symbol" charset="2"/>
                      <a:ea typeface="Symbol" charset="2"/>
                      <a:cs typeface="Symbol" charset="2"/>
                      <a:sym typeface="Mathematica1" charset="0"/>
                    </a:rPr>
                    <a:t>L</a:t>
                  </a:r>
                  <a:r>
                    <a:rPr lang="en-US" sz="1400" b="1" baseline="-25000" dirty="0">
                      <a:solidFill>
                        <a:srgbClr val="FF0000"/>
                      </a:solidFill>
                      <a:latin typeface="Comic Sans MS" charset="0"/>
                      <a:ea typeface="Comic Sans MS" charset="0"/>
                      <a:cs typeface="Comic Sans MS" charset="0"/>
                      <a:sym typeface="Mathematica1" charset="0"/>
                    </a:rPr>
                    <a:t>QCD</a:t>
                  </a:r>
                  <a:endParaRPr lang="en-US" sz="1400" b="1" baseline="-25000" dirty="0">
                    <a:solidFill>
                      <a:srgbClr val="FF0000"/>
                    </a:solidFill>
                    <a:latin typeface="Comic Sans MS" charset="0"/>
                    <a:ea typeface="Comic Sans MS" charset="0"/>
                    <a:cs typeface="Comic Sans MS" charset="0"/>
                  </a:endParaRPr>
                </a:p>
              </p:txBody>
            </p:sp>
            <p:sp>
              <p:nvSpPr>
                <p:cNvPr id="23584" name="TextBox 52"/>
                <p:cNvSpPr txBox="1">
                  <a:spLocks noChangeArrowheads="1"/>
                </p:cNvSpPr>
                <p:nvPr/>
              </p:nvSpPr>
              <p:spPr bwMode="auto">
                <a:xfrm>
                  <a:off x="2464558" y="6149882"/>
                  <a:ext cx="1051563" cy="519614"/>
                </a:xfrm>
                <a:prstGeom prst="rect">
                  <a:avLst/>
                </a:prstGeom>
                <a:noFill/>
                <a:ln w="9525">
                  <a:noFill/>
                  <a:miter lim="800000"/>
                  <a:headEnd/>
                  <a:tailEnd/>
                </a:ln>
              </p:spPr>
              <p:txBody>
                <a:bodyPr wrap="square">
                  <a:prstTxWarp prst="textNoShape">
                    <a:avLst/>
                  </a:prstTxWarp>
                  <a:spAutoFit/>
                </a:bodyPr>
                <a:lstStyle/>
                <a:p>
                  <a:r>
                    <a:rPr lang="en-US" sz="1400" b="1" dirty="0" smtClean="0">
                      <a:solidFill>
                        <a:srgbClr val="1818FF"/>
                      </a:solidFill>
                      <a:latin typeface="Comic Sans MS" charset="0"/>
                      <a:ea typeface="Comic Sans MS" charset="0"/>
                      <a:cs typeface="Comic Sans MS" charset="0"/>
                    </a:rPr>
                    <a:t>Q</a:t>
                  </a:r>
                  <a:r>
                    <a:rPr lang="en-US" sz="1400" b="1" baseline="-25000" dirty="0" smtClean="0">
                      <a:solidFill>
                        <a:srgbClr val="1818FF"/>
                      </a:solidFill>
                      <a:latin typeface="Comic Sans MS" charset="0"/>
                      <a:ea typeface="Comic Sans MS" charset="0"/>
                      <a:cs typeface="Comic Sans MS" charset="0"/>
                    </a:rPr>
                    <a:t>T</a:t>
                  </a:r>
                  <a:r>
                    <a:rPr lang="en-US" sz="1400" b="1" dirty="0" smtClean="0">
                      <a:solidFill>
                        <a:srgbClr val="1818FF"/>
                      </a:solidFill>
                      <a:latin typeface="Comic Sans MS" charset="0"/>
                      <a:ea typeface="Comic Sans MS" charset="0"/>
                      <a:cs typeface="Comic Sans MS" charset="0"/>
                    </a:rPr>
                    <a:t>/P</a:t>
                  </a:r>
                  <a:r>
                    <a:rPr lang="en-US" sz="1400" b="1" baseline="-25000" dirty="0" smtClean="0">
                      <a:solidFill>
                        <a:srgbClr val="1818FF"/>
                      </a:solidFill>
                      <a:latin typeface="Comic Sans MS" charset="0"/>
                      <a:ea typeface="Comic Sans MS" charset="0"/>
                      <a:cs typeface="Comic Sans MS" charset="0"/>
                    </a:rPr>
                    <a:t>T</a:t>
                  </a:r>
                  <a:endParaRPr lang="en-US" sz="1400" b="1" baseline="-25000" dirty="0">
                    <a:solidFill>
                      <a:srgbClr val="1818FF"/>
                    </a:solidFill>
                    <a:latin typeface="Comic Sans MS" charset="0"/>
                    <a:ea typeface="Comic Sans MS" charset="0"/>
                    <a:cs typeface="Comic Sans MS" charset="0"/>
                  </a:endParaRPr>
                </a:p>
              </p:txBody>
            </p:sp>
            <p:sp>
              <p:nvSpPr>
                <p:cNvPr id="23585" name="TextBox 20"/>
                <p:cNvSpPr txBox="1">
                  <a:spLocks noChangeArrowheads="1"/>
                </p:cNvSpPr>
                <p:nvPr/>
              </p:nvSpPr>
              <p:spPr bwMode="auto">
                <a:xfrm>
                  <a:off x="3289106" y="6162588"/>
                  <a:ext cx="548834" cy="506909"/>
                </a:xfrm>
                <a:prstGeom prst="rect">
                  <a:avLst/>
                </a:prstGeom>
                <a:noFill/>
                <a:ln w="9525">
                  <a:noFill/>
                  <a:miter lim="800000"/>
                  <a:headEnd/>
                  <a:tailEnd/>
                </a:ln>
              </p:spPr>
              <p:txBody>
                <a:bodyPr wrap="square">
                  <a:prstTxWarp prst="textNoShape">
                    <a:avLst/>
                  </a:prstTxWarp>
                  <a:spAutoFit/>
                </a:bodyPr>
                <a:lstStyle/>
                <a:p>
                  <a:r>
                    <a:rPr lang="en-US" sz="1400" dirty="0">
                      <a:latin typeface="Calibri" charset="0"/>
                    </a:rPr>
                    <a:t>&lt;&lt;</a:t>
                  </a:r>
                </a:p>
              </p:txBody>
            </p:sp>
            <p:sp>
              <p:nvSpPr>
                <p:cNvPr id="23586" name="TextBox 21"/>
                <p:cNvSpPr txBox="1">
                  <a:spLocks noChangeArrowheads="1"/>
                </p:cNvSpPr>
                <p:nvPr/>
              </p:nvSpPr>
              <p:spPr bwMode="auto">
                <a:xfrm>
                  <a:off x="2123515" y="6162588"/>
                  <a:ext cx="568729" cy="506909"/>
                </a:xfrm>
                <a:prstGeom prst="rect">
                  <a:avLst/>
                </a:prstGeom>
                <a:noFill/>
                <a:ln w="9525">
                  <a:noFill/>
                  <a:miter lim="800000"/>
                  <a:headEnd/>
                  <a:tailEnd/>
                </a:ln>
              </p:spPr>
              <p:txBody>
                <a:bodyPr wrap="square">
                  <a:prstTxWarp prst="textNoShape">
                    <a:avLst/>
                  </a:prstTxWarp>
                  <a:spAutoFit/>
                </a:bodyPr>
                <a:lstStyle/>
                <a:p>
                  <a:r>
                    <a:rPr lang="en-US" sz="1400" dirty="0">
                      <a:latin typeface="Calibri" charset="0"/>
                    </a:rPr>
                    <a:t>&lt;</a:t>
                  </a:r>
                  <a:r>
                    <a:rPr lang="en-US" sz="1400" dirty="0" smtClean="0">
                      <a:latin typeface="Calibri" charset="0"/>
                    </a:rPr>
                    <a:t>&lt;</a:t>
                  </a:r>
                  <a:endParaRPr lang="en-US" sz="1400" dirty="0">
                    <a:latin typeface="Calibri" charset="0"/>
                  </a:endParaRPr>
                </a:p>
              </p:txBody>
            </p:sp>
            <p:grpSp>
              <p:nvGrpSpPr>
                <p:cNvPr id="8" name="Group 55"/>
                <p:cNvGrpSpPr>
                  <a:grpSpLocks noChangeAspect="1"/>
                </p:cNvGrpSpPr>
                <p:nvPr/>
              </p:nvGrpSpPr>
              <p:grpSpPr bwMode="auto">
                <a:xfrm>
                  <a:off x="1640646" y="4059469"/>
                  <a:ext cx="3064192" cy="2240280"/>
                  <a:chOff x="2055813" y="1905000"/>
                  <a:chExt cx="5106987" cy="3733800"/>
                </a:xfrm>
              </p:grpSpPr>
              <p:sp>
                <p:nvSpPr>
                  <p:cNvPr id="57" name="Rectangle 56"/>
                  <p:cNvSpPr/>
                  <p:nvPr/>
                </p:nvSpPr>
                <p:spPr bwMode="auto">
                  <a:xfrm>
                    <a:off x="3429000" y="2133600"/>
                    <a:ext cx="3200400" cy="3200400"/>
                  </a:xfrm>
                  <a:prstGeom prst="rect">
                    <a:avLst/>
                  </a:prstGeom>
                  <a:solidFill>
                    <a:srgbClr val="CCFFCC"/>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prstTxWarp prst="textNoShape">
                      <a:avLst/>
                    </a:prstTxWarp>
                  </a:bodyPr>
                  <a:lstStyle/>
                  <a:p>
                    <a:pPr eaLnBrk="0" fontAlgn="auto" hangingPunct="0">
                      <a:spcBef>
                        <a:spcPts val="0"/>
                      </a:spcBef>
                      <a:spcAft>
                        <a:spcPts val="0"/>
                      </a:spcAft>
                      <a:defRPr/>
                    </a:pPr>
                    <a:endParaRPr lang="en-US">
                      <a:solidFill>
                        <a:schemeClr val="tx1"/>
                      </a:solidFill>
                      <a:ea typeface="Arial" pitchFamily="28" charset="0"/>
                      <a:cs typeface="Arial" pitchFamily="28" charset="0"/>
                    </a:endParaRPr>
                  </a:p>
                </p:txBody>
              </p:sp>
              <p:sp>
                <p:nvSpPr>
                  <p:cNvPr id="58" name="Rectangle 57"/>
                  <p:cNvSpPr>
                    <a:spLocks noChangeArrowheads="1"/>
                  </p:cNvSpPr>
                  <p:nvPr/>
                </p:nvSpPr>
                <p:spPr bwMode="auto">
                  <a:xfrm>
                    <a:off x="2057400" y="2133601"/>
                    <a:ext cx="3124202" cy="3200400"/>
                  </a:xfrm>
                  <a:prstGeom prst="rect">
                    <a:avLst/>
                  </a:prstGeom>
                  <a:solidFill>
                    <a:srgbClr val="66FFFF"/>
                  </a:solidFill>
                  <a:ln w="9525">
                    <a:solidFill>
                      <a:srgbClr val="F9F9F9"/>
                    </a:solidFill>
                    <a:miter lim="800000"/>
                    <a:headEnd/>
                    <a:tailEnd/>
                  </a:ln>
                  <a:effectLst>
                    <a:outerShdw blurRad="63500" dist="23000" dir="5400000" rotWithShape="0">
                      <a:srgbClr val="000000">
                        <a:alpha val="34999"/>
                      </a:srgbClr>
                    </a:outerShdw>
                  </a:effectLst>
                </p:spPr>
                <p:txBody>
                  <a:bodyPr>
                    <a:prstTxWarp prst="textNoShape">
                      <a:avLst/>
                    </a:prstTxWarp>
                  </a:bodyPr>
                  <a:lstStyle/>
                  <a:p>
                    <a:pPr eaLnBrk="0" fontAlgn="auto" hangingPunct="0">
                      <a:spcBef>
                        <a:spcPts val="0"/>
                      </a:spcBef>
                      <a:spcAft>
                        <a:spcPts val="0"/>
                      </a:spcAft>
                      <a:defRPr/>
                    </a:pPr>
                    <a:endParaRPr lang="en-US">
                      <a:latin typeface="+mn-lt"/>
                      <a:ea typeface="+mn-ea"/>
                      <a:cs typeface="+mn-cs"/>
                    </a:endParaRPr>
                  </a:p>
                </p:txBody>
              </p:sp>
              <p:sp>
                <p:nvSpPr>
                  <p:cNvPr id="59" name="Rectangle 58"/>
                  <p:cNvSpPr>
                    <a:spLocks noChangeArrowheads="1"/>
                  </p:cNvSpPr>
                  <p:nvPr/>
                </p:nvSpPr>
                <p:spPr bwMode="auto">
                  <a:xfrm>
                    <a:off x="3429000" y="2057400"/>
                    <a:ext cx="1752600" cy="3352800"/>
                  </a:xfrm>
                  <a:prstGeom prst="rect">
                    <a:avLst/>
                  </a:prstGeom>
                  <a:gradFill flip="none" rotWithShape="1">
                    <a:gsLst>
                      <a:gs pos="0">
                        <a:srgbClr val="66FFFF"/>
                      </a:gs>
                      <a:gs pos="100000">
                        <a:srgbClr val="CCFFCC"/>
                      </a:gs>
                    </a:gsLst>
                    <a:path path="circle">
                      <a:fillToRect l="50000" t="50000" r="50000" b="50000"/>
                    </a:path>
                    <a:tileRect/>
                  </a:gradFill>
                  <a:ln w="9525">
                    <a:solidFill>
                      <a:srgbClr val="C4C4FB"/>
                    </a:solidFill>
                    <a:miter lim="800000"/>
                    <a:headEnd/>
                    <a:tailEnd/>
                  </a:ln>
                  <a:effectLst>
                    <a:outerShdw blurRad="63500" dist="20000" dir="5400000" rotWithShape="0">
                      <a:srgbClr val="000000">
                        <a:alpha val="37999"/>
                      </a:srgbClr>
                    </a:outerShdw>
                  </a:effectLst>
                </p:spPr>
                <p:txBody>
                  <a:bodyPr>
                    <a:prstTxWarp prst="textNoShape">
                      <a:avLst/>
                    </a:prstTxWarp>
                  </a:bodyPr>
                  <a:lstStyle/>
                  <a:p>
                    <a:pPr eaLnBrk="0" fontAlgn="auto" hangingPunct="0">
                      <a:spcBef>
                        <a:spcPts val="0"/>
                      </a:spcBef>
                      <a:spcAft>
                        <a:spcPts val="0"/>
                      </a:spcAft>
                      <a:defRPr/>
                    </a:pPr>
                    <a:endParaRPr lang="en-US">
                      <a:latin typeface="+mn-lt"/>
                      <a:ea typeface="+mn-ea"/>
                      <a:cs typeface="+mn-cs"/>
                    </a:endParaRPr>
                  </a:p>
                </p:txBody>
              </p:sp>
              <p:cxnSp>
                <p:nvCxnSpPr>
                  <p:cNvPr id="23598" name="Straight Arrow Connector 6"/>
                  <p:cNvCxnSpPr>
                    <a:cxnSpLocks noChangeShapeType="1"/>
                  </p:cNvCxnSpPr>
                  <p:nvPr/>
                </p:nvCxnSpPr>
                <p:spPr bwMode="auto">
                  <a:xfrm>
                    <a:off x="2057400" y="5334000"/>
                    <a:ext cx="5105400" cy="1588"/>
                  </a:xfrm>
                  <a:prstGeom prst="straightConnector1">
                    <a:avLst/>
                  </a:prstGeom>
                  <a:noFill/>
                  <a:ln w="38100">
                    <a:solidFill>
                      <a:srgbClr val="0000FF"/>
                    </a:solidFill>
                    <a:round/>
                    <a:headEnd/>
                    <a:tailEnd type="arrow" w="med" len="med"/>
                  </a:ln>
                </p:spPr>
              </p:cxnSp>
              <p:cxnSp>
                <p:nvCxnSpPr>
                  <p:cNvPr id="23599" name="Straight Arrow Connector 60"/>
                  <p:cNvCxnSpPr>
                    <a:cxnSpLocks noChangeShapeType="1"/>
                  </p:cNvCxnSpPr>
                  <p:nvPr/>
                </p:nvCxnSpPr>
                <p:spPr bwMode="auto">
                  <a:xfrm rot="5400000" flipH="1" flipV="1">
                    <a:off x="341313" y="3619500"/>
                    <a:ext cx="3430588" cy="1587"/>
                  </a:xfrm>
                  <a:prstGeom prst="straightConnector1">
                    <a:avLst/>
                  </a:prstGeom>
                  <a:noFill/>
                  <a:ln w="38100">
                    <a:solidFill>
                      <a:srgbClr val="0000FF"/>
                    </a:solidFill>
                    <a:round/>
                    <a:headEnd/>
                    <a:tailEnd type="arrow" w="med" len="med"/>
                  </a:ln>
                </p:spPr>
              </p:cxnSp>
              <p:sp>
                <p:nvSpPr>
                  <p:cNvPr id="23600" name="Freeform 61"/>
                  <p:cNvSpPr>
                    <a:spLocks noChangeArrowheads="1"/>
                  </p:cNvSpPr>
                  <p:nvPr/>
                </p:nvSpPr>
                <p:spPr bwMode="auto">
                  <a:xfrm>
                    <a:off x="2387600" y="2355850"/>
                    <a:ext cx="4135438" cy="2598738"/>
                  </a:xfrm>
                  <a:custGeom>
                    <a:avLst/>
                    <a:gdLst>
                      <a:gd name="T0" fmla="*/ 0 w 4135272"/>
                      <a:gd name="T1" fmla="*/ 2557777 h 2597623"/>
                      <a:gd name="T2" fmla="*/ 955381 w 4135272"/>
                      <a:gd name="T3" fmla="*/ 113780 h 2597623"/>
                      <a:gd name="T4" fmla="*/ 2306565 w 4135272"/>
                      <a:gd name="T5" fmla="*/ 1875097 h 2597623"/>
                      <a:gd name="T6" fmla="*/ 4135438 w 4135272"/>
                      <a:gd name="T7" fmla="*/ 2598738 h 2597623"/>
                      <a:gd name="T8" fmla="*/ 4135438 w 4135272"/>
                      <a:gd name="T9" fmla="*/ 2598738 h 2597623"/>
                      <a:gd name="T10" fmla="*/ 4135438 w 4135272"/>
                      <a:gd name="T11" fmla="*/ 2598738 h 2597623"/>
                      <a:gd name="T12" fmla="*/ 0 60000 65536"/>
                      <a:gd name="T13" fmla="*/ 0 60000 65536"/>
                      <a:gd name="T14" fmla="*/ 0 60000 65536"/>
                      <a:gd name="T15" fmla="*/ 0 60000 65536"/>
                      <a:gd name="T16" fmla="*/ 0 60000 65536"/>
                      <a:gd name="T17" fmla="*/ 0 60000 65536"/>
                      <a:gd name="T18" fmla="*/ 0 w 4135272"/>
                      <a:gd name="T19" fmla="*/ 0 h 2597623"/>
                      <a:gd name="T20" fmla="*/ 4135272 w 4135272"/>
                      <a:gd name="T21" fmla="*/ 2597623 h 2597623"/>
                    </a:gdLst>
                    <a:ahLst/>
                    <a:cxnLst>
                      <a:cxn ang="T12">
                        <a:pos x="T0" y="T1"/>
                      </a:cxn>
                      <a:cxn ang="T13">
                        <a:pos x="T2" y="T3"/>
                      </a:cxn>
                      <a:cxn ang="T14">
                        <a:pos x="T4" y="T5"/>
                      </a:cxn>
                      <a:cxn ang="T15">
                        <a:pos x="T6" y="T7"/>
                      </a:cxn>
                      <a:cxn ang="T16">
                        <a:pos x="T8" y="T9"/>
                      </a:cxn>
                      <a:cxn ang="T17">
                        <a:pos x="T10" y="T11"/>
                      </a:cxn>
                    </a:cxnLst>
                    <a:rect l="T18" t="T19" r="T20" b="T21"/>
                    <a:pathLst>
                      <a:path w="4135272" h="2597623">
                        <a:moveTo>
                          <a:pt x="0" y="2556680"/>
                        </a:moveTo>
                        <a:cubicBezTo>
                          <a:pt x="285465" y="1392071"/>
                          <a:pt x="570931" y="227462"/>
                          <a:pt x="955343" y="113731"/>
                        </a:cubicBezTo>
                        <a:cubicBezTo>
                          <a:pt x="1339755" y="0"/>
                          <a:pt x="1776484" y="1460310"/>
                          <a:pt x="2306472" y="1874292"/>
                        </a:cubicBezTo>
                        <a:cubicBezTo>
                          <a:pt x="2836460" y="2288274"/>
                          <a:pt x="4135272" y="2597623"/>
                          <a:pt x="4135272" y="2597623"/>
                        </a:cubicBezTo>
                      </a:path>
                    </a:pathLst>
                  </a:custGeom>
                  <a:solidFill>
                    <a:srgbClr val="E6E6E6"/>
                  </a:solidFill>
                  <a:ln w="28575">
                    <a:solidFill>
                      <a:srgbClr val="0000FF"/>
                    </a:solidFill>
                    <a:round/>
                    <a:headEnd/>
                    <a:tailEnd/>
                  </a:ln>
                </p:spPr>
                <p:txBody>
                  <a:bodyPr>
                    <a:prstTxWarp prst="textNoShape">
                      <a:avLst/>
                    </a:prstTxWarp>
                  </a:bodyPr>
                  <a:lstStyle/>
                  <a:p>
                    <a:pPr eaLnBrk="0" hangingPunct="0"/>
                    <a:endParaRPr lang="en-US">
                      <a:latin typeface="Calibri" charset="0"/>
                    </a:endParaRPr>
                  </a:p>
                </p:txBody>
              </p:sp>
              <p:cxnSp>
                <p:nvCxnSpPr>
                  <p:cNvPr id="23601" name="Straight Connector 62"/>
                  <p:cNvCxnSpPr>
                    <a:cxnSpLocks noChangeShapeType="1"/>
                  </p:cNvCxnSpPr>
                  <p:nvPr/>
                </p:nvCxnSpPr>
                <p:spPr bwMode="auto">
                  <a:xfrm rot="5400000">
                    <a:off x="1601787" y="3808413"/>
                    <a:ext cx="3656013" cy="1588"/>
                  </a:xfrm>
                  <a:prstGeom prst="line">
                    <a:avLst/>
                  </a:prstGeom>
                  <a:noFill/>
                  <a:ln w="9525">
                    <a:solidFill>
                      <a:srgbClr val="0000FF"/>
                    </a:solidFill>
                    <a:round/>
                    <a:headEnd/>
                    <a:tailEnd/>
                  </a:ln>
                </p:spPr>
              </p:cxnSp>
              <p:cxnSp>
                <p:nvCxnSpPr>
                  <p:cNvPr id="23602" name="Straight Connector 63"/>
                  <p:cNvCxnSpPr>
                    <a:cxnSpLocks noChangeShapeType="1"/>
                  </p:cNvCxnSpPr>
                  <p:nvPr/>
                </p:nvCxnSpPr>
                <p:spPr bwMode="auto">
                  <a:xfrm rot="16200000" flipH="1">
                    <a:off x="3314700" y="3771900"/>
                    <a:ext cx="3733800" cy="0"/>
                  </a:xfrm>
                  <a:prstGeom prst="line">
                    <a:avLst/>
                  </a:prstGeom>
                  <a:noFill/>
                  <a:ln w="9525">
                    <a:solidFill>
                      <a:srgbClr val="0000FF"/>
                    </a:solidFill>
                    <a:round/>
                    <a:headEnd/>
                    <a:tailEnd/>
                  </a:ln>
                </p:spPr>
              </p:cxnSp>
            </p:grpSp>
            <p:sp>
              <p:nvSpPr>
                <p:cNvPr id="23588" name="TextBox 64"/>
                <p:cNvSpPr txBox="1">
                  <a:spLocks noChangeArrowheads="1"/>
                </p:cNvSpPr>
                <p:nvPr/>
              </p:nvSpPr>
              <p:spPr bwMode="auto">
                <a:xfrm>
                  <a:off x="4634884" y="6116869"/>
                  <a:ext cx="1041771" cy="506909"/>
                </a:xfrm>
                <a:prstGeom prst="rect">
                  <a:avLst/>
                </a:prstGeom>
                <a:noFill/>
                <a:ln w="9525">
                  <a:noFill/>
                  <a:miter lim="800000"/>
                  <a:headEnd/>
                  <a:tailEnd/>
                </a:ln>
              </p:spPr>
              <p:txBody>
                <a:bodyPr wrap="square">
                  <a:prstTxWarp prst="textNoShape">
                    <a:avLst/>
                  </a:prstTxWarp>
                  <a:spAutoFit/>
                </a:bodyPr>
                <a:lstStyle/>
                <a:p>
                  <a:r>
                    <a:rPr lang="en-US" sz="1400" b="1" dirty="0" smtClean="0">
                      <a:solidFill>
                        <a:srgbClr val="1818FF"/>
                      </a:solidFill>
                      <a:latin typeface="Comic Sans MS" charset="0"/>
                      <a:ea typeface="Comic Sans MS" charset="0"/>
                      <a:cs typeface="Comic Sans MS" charset="0"/>
                    </a:rPr>
                    <a:t>Q</a:t>
                  </a:r>
                  <a:r>
                    <a:rPr lang="en-US" sz="1400" b="1" baseline="-25000" dirty="0" smtClean="0">
                      <a:solidFill>
                        <a:srgbClr val="1818FF"/>
                      </a:solidFill>
                      <a:latin typeface="Comic Sans MS" charset="0"/>
                      <a:ea typeface="Comic Sans MS" charset="0"/>
                      <a:cs typeface="Comic Sans MS" charset="0"/>
                    </a:rPr>
                    <a:t>T</a:t>
                  </a:r>
                  <a:r>
                    <a:rPr lang="en-US" sz="1400" b="1" dirty="0" smtClean="0">
                      <a:solidFill>
                        <a:srgbClr val="1818FF"/>
                      </a:solidFill>
                      <a:latin typeface="Comic Sans MS" charset="0"/>
                      <a:ea typeface="Comic Sans MS" charset="0"/>
                      <a:cs typeface="Comic Sans MS" charset="0"/>
                    </a:rPr>
                    <a:t>/P</a:t>
                  </a:r>
                  <a:r>
                    <a:rPr lang="en-US" sz="1400" b="1" baseline="-25000" dirty="0" smtClean="0">
                      <a:solidFill>
                        <a:srgbClr val="1818FF"/>
                      </a:solidFill>
                      <a:latin typeface="Comic Sans MS" charset="0"/>
                      <a:ea typeface="Comic Sans MS" charset="0"/>
                      <a:cs typeface="Comic Sans MS" charset="0"/>
                    </a:rPr>
                    <a:t>T</a:t>
                  </a:r>
                  <a:endParaRPr lang="en-US" sz="1400" b="1" baseline="-25000" dirty="0">
                    <a:solidFill>
                      <a:srgbClr val="1818FF"/>
                    </a:solidFill>
                    <a:latin typeface="Comic Sans MS" charset="0"/>
                    <a:ea typeface="Comic Sans MS" charset="0"/>
                    <a:cs typeface="Comic Sans MS" charset="0"/>
                  </a:endParaRPr>
                </a:p>
              </p:txBody>
            </p:sp>
          </p:grpSp>
          <p:sp>
            <p:nvSpPr>
              <p:cNvPr id="50" name="TextBox 49"/>
              <p:cNvSpPr txBox="1"/>
              <p:nvPr/>
            </p:nvSpPr>
            <p:spPr>
              <a:xfrm>
                <a:off x="3417141" y="1071785"/>
                <a:ext cx="506319" cy="461665"/>
              </a:xfrm>
              <a:prstGeom prst="rect">
                <a:avLst/>
              </a:prstGeom>
              <a:noFill/>
            </p:spPr>
            <p:txBody>
              <a:bodyPr wrap="none" rtlCol="0">
                <a:spAutoFit/>
              </a:bodyPr>
              <a:lstStyle/>
              <a:p>
                <a:r>
                  <a:rPr lang="en-US" sz="2400" b="1" dirty="0" smtClean="0">
                    <a:solidFill>
                      <a:srgbClr val="0000FF"/>
                    </a:solidFill>
                  </a:rPr>
                  <a:t>A</a:t>
                </a:r>
                <a:r>
                  <a:rPr lang="en-US" sz="2400" b="1" baseline="-25000" dirty="0" smtClean="0">
                    <a:solidFill>
                      <a:srgbClr val="0000FF"/>
                    </a:solidFill>
                  </a:rPr>
                  <a:t>N</a:t>
                </a:r>
                <a:endParaRPr lang="en-US" sz="2400" b="1" baseline="-25000" dirty="0">
                  <a:solidFill>
                    <a:srgbClr val="0000FF"/>
                  </a:solidFill>
                </a:endParaRPr>
              </a:p>
            </p:txBody>
          </p:sp>
        </p:grpSp>
      </p:grpSp>
      <p:graphicFrame>
        <p:nvGraphicFramePr>
          <p:cNvPr id="267267" name="Object 3"/>
          <p:cNvGraphicFramePr>
            <a:graphicFrameLocks noChangeAspect="1"/>
          </p:cNvGraphicFramePr>
          <p:nvPr>
            <p:extLst>
              <p:ext uri="{D42A27DB-BD31-4B8C-83A1-F6EECF244321}">
                <p14:modId xmlns:p14="http://schemas.microsoft.com/office/powerpoint/2010/main" val="4043109020"/>
              </p:ext>
            </p:extLst>
          </p:nvPr>
        </p:nvGraphicFramePr>
        <p:xfrm>
          <a:off x="3719580" y="973532"/>
          <a:ext cx="1926560" cy="984733"/>
        </p:xfrm>
        <a:graphic>
          <a:graphicData uri="http://schemas.openxmlformats.org/presentationml/2006/ole">
            <mc:AlternateContent xmlns:mc="http://schemas.openxmlformats.org/markup-compatibility/2006">
              <mc:Choice xmlns:v="urn:schemas-microsoft-com:vml" Requires="v">
                <p:oleObj spid="_x0000_s267557" name="Equation" r:id="rId5" imgW="850900" imgH="406400" progId="Equation.3">
                  <p:embed/>
                </p:oleObj>
              </mc:Choice>
              <mc:Fallback>
                <p:oleObj name="Equation" r:id="rId5" imgW="850900" imgH="406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9580" y="973532"/>
                        <a:ext cx="1926560" cy="984733"/>
                      </a:xfrm>
                      <a:prstGeom prst="rect">
                        <a:avLst/>
                      </a:prstGeom>
                      <a:noFill/>
                      <a:extLst/>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282981296"/>
              </p:ext>
            </p:extLst>
          </p:nvPr>
        </p:nvGraphicFramePr>
        <p:xfrm>
          <a:off x="5994400" y="4914900"/>
          <a:ext cx="114300" cy="165100"/>
        </p:xfrm>
        <a:graphic>
          <a:graphicData uri="http://schemas.openxmlformats.org/presentationml/2006/ole">
            <mc:AlternateContent xmlns:mc="http://schemas.openxmlformats.org/markup-compatibility/2006">
              <mc:Choice xmlns:v="urn:schemas-microsoft-com:vml" Requires="v">
                <p:oleObj spid="_x0000_s267558" name="Equation" r:id="rId7" imgW="114300" imgH="165100" progId="Equation.DSMT4">
                  <p:embed/>
                </p:oleObj>
              </mc:Choice>
              <mc:Fallback>
                <p:oleObj name="Equation" r:id="rId7" imgW="114300" imgH="165100" progId="Equation.DSMT4">
                  <p:embed/>
                  <p:pic>
                    <p:nvPicPr>
                      <p:cNvPr id="0" name=""/>
                      <p:cNvPicPr/>
                      <p:nvPr/>
                    </p:nvPicPr>
                    <p:blipFill>
                      <a:blip r:embed="rId8"/>
                      <a:stretch>
                        <a:fillRect/>
                      </a:stretch>
                    </p:blipFill>
                    <p:spPr>
                      <a:xfrm>
                        <a:off x="5994400" y="4914900"/>
                        <a:ext cx="114300" cy="165100"/>
                      </a:xfrm>
                      <a:prstGeom prst="rect">
                        <a:avLst/>
                      </a:prstGeom>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2459588544"/>
              </p:ext>
            </p:extLst>
          </p:nvPr>
        </p:nvGraphicFramePr>
        <p:xfrm>
          <a:off x="5994400" y="4914900"/>
          <a:ext cx="114300" cy="165100"/>
        </p:xfrm>
        <a:graphic>
          <a:graphicData uri="http://schemas.openxmlformats.org/presentationml/2006/ole">
            <mc:AlternateContent xmlns:mc="http://schemas.openxmlformats.org/markup-compatibility/2006">
              <mc:Choice xmlns:v="urn:schemas-microsoft-com:vml" Requires="v">
                <p:oleObj spid="_x0000_s267559" name="Equation" r:id="rId9" imgW="114300" imgH="165100" progId="Equation.DSMT4">
                  <p:embed/>
                </p:oleObj>
              </mc:Choice>
              <mc:Fallback>
                <p:oleObj name="Equation" r:id="rId9" imgW="114300" imgH="165100" progId="Equation.DSMT4">
                  <p:embed/>
                  <p:pic>
                    <p:nvPicPr>
                      <p:cNvPr id="0" name=""/>
                      <p:cNvPicPr/>
                      <p:nvPr/>
                    </p:nvPicPr>
                    <p:blipFill>
                      <a:blip r:embed="rId8"/>
                      <a:stretch>
                        <a:fillRect/>
                      </a:stretch>
                    </p:blipFill>
                    <p:spPr>
                      <a:xfrm>
                        <a:off x="5994400" y="4914900"/>
                        <a:ext cx="114300" cy="165100"/>
                      </a:xfrm>
                      <a:prstGeom prst="rect">
                        <a:avLst/>
                      </a:prstGeom>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2815090782"/>
              </p:ext>
            </p:extLst>
          </p:nvPr>
        </p:nvGraphicFramePr>
        <p:xfrm>
          <a:off x="5994400" y="4914900"/>
          <a:ext cx="114300" cy="165100"/>
        </p:xfrm>
        <a:graphic>
          <a:graphicData uri="http://schemas.openxmlformats.org/presentationml/2006/ole">
            <mc:AlternateContent xmlns:mc="http://schemas.openxmlformats.org/markup-compatibility/2006">
              <mc:Choice xmlns:v="urn:schemas-microsoft-com:vml" Requires="v">
                <p:oleObj spid="_x0000_s267560" name="Equation" r:id="rId10" imgW="114300" imgH="165100" progId="Equation.DSMT4">
                  <p:embed/>
                </p:oleObj>
              </mc:Choice>
              <mc:Fallback>
                <p:oleObj name="Equation" r:id="rId10" imgW="114300" imgH="165100" progId="Equation.DSMT4">
                  <p:embed/>
                  <p:pic>
                    <p:nvPicPr>
                      <p:cNvPr id="0" name=""/>
                      <p:cNvPicPr/>
                      <p:nvPr/>
                    </p:nvPicPr>
                    <p:blipFill>
                      <a:blip r:embed="rId8"/>
                      <a:stretch>
                        <a:fillRect/>
                      </a:stretch>
                    </p:blipFill>
                    <p:spPr>
                      <a:xfrm>
                        <a:off x="5994400" y="4914900"/>
                        <a:ext cx="114300" cy="165100"/>
                      </a:xfrm>
                      <a:prstGeom prst="rect">
                        <a:avLst/>
                      </a:prstGeom>
                    </p:spPr>
                  </p:pic>
                </p:oleObj>
              </mc:Fallback>
            </mc:AlternateContent>
          </a:graphicData>
        </a:graphic>
      </p:graphicFrame>
      <p:graphicFrame>
        <p:nvGraphicFramePr>
          <p:cNvPr id="52" name="Object 51"/>
          <p:cNvGraphicFramePr>
            <a:graphicFrameLocks noChangeAspect="1"/>
          </p:cNvGraphicFramePr>
          <p:nvPr>
            <p:extLst>
              <p:ext uri="{D42A27DB-BD31-4B8C-83A1-F6EECF244321}">
                <p14:modId xmlns:p14="http://schemas.microsoft.com/office/powerpoint/2010/main" val="4050648269"/>
              </p:ext>
            </p:extLst>
          </p:nvPr>
        </p:nvGraphicFramePr>
        <p:xfrm>
          <a:off x="5994400" y="4673600"/>
          <a:ext cx="114300" cy="165100"/>
        </p:xfrm>
        <a:graphic>
          <a:graphicData uri="http://schemas.openxmlformats.org/presentationml/2006/ole">
            <mc:AlternateContent xmlns:mc="http://schemas.openxmlformats.org/markup-compatibility/2006">
              <mc:Choice xmlns:v="urn:schemas-microsoft-com:vml" Requires="v">
                <p:oleObj spid="_x0000_s267561" name="Equation" r:id="rId11" imgW="114300" imgH="165100" progId="Equation.DSMT4">
                  <p:embed/>
                </p:oleObj>
              </mc:Choice>
              <mc:Fallback>
                <p:oleObj name="Equation" r:id="rId11" imgW="114300" imgH="165100" progId="Equation.DSMT4">
                  <p:embed/>
                  <p:pic>
                    <p:nvPicPr>
                      <p:cNvPr id="0" name=""/>
                      <p:cNvPicPr/>
                      <p:nvPr/>
                    </p:nvPicPr>
                    <p:blipFill>
                      <a:blip r:embed="rId12"/>
                      <a:stretch>
                        <a:fillRect/>
                      </a:stretch>
                    </p:blipFill>
                    <p:spPr>
                      <a:xfrm>
                        <a:off x="5994400" y="4673600"/>
                        <a:ext cx="114300" cy="165100"/>
                      </a:xfrm>
                      <a:prstGeom prst="rect">
                        <a:avLst/>
                      </a:prstGeom>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2425902321"/>
              </p:ext>
            </p:extLst>
          </p:nvPr>
        </p:nvGraphicFramePr>
        <p:xfrm>
          <a:off x="3043767" y="5546192"/>
          <a:ext cx="3365500" cy="596900"/>
        </p:xfrm>
        <a:graphic>
          <a:graphicData uri="http://schemas.openxmlformats.org/presentationml/2006/ole">
            <mc:AlternateContent xmlns:mc="http://schemas.openxmlformats.org/markup-compatibility/2006">
              <mc:Choice xmlns:v="urn:schemas-microsoft-com:vml" Requires="v">
                <p:oleObj spid="_x0000_s267562" name="Equation" r:id="rId13" imgW="3365500" imgH="596900" progId="Equation.DSMT4">
                  <p:embed/>
                </p:oleObj>
              </mc:Choice>
              <mc:Fallback>
                <p:oleObj name="Equation" r:id="rId13" imgW="3365500" imgH="596900" progId="Equation.DSMT4">
                  <p:embed/>
                  <p:pic>
                    <p:nvPicPr>
                      <p:cNvPr id="0" name=""/>
                      <p:cNvPicPr/>
                      <p:nvPr/>
                    </p:nvPicPr>
                    <p:blipFill>
                      <a:blip r:embed="rId14"/>
                      <a:stretch>
                        <a:fillRect/>
                      </a:stretch>
                    </p:blipFill>
                    <p:spPr>
                      <a:xfrm>
                        <a:off x="3043767" y="5546192"/>
                        <a:ext cx="3365500" cy="596900"/>
                      </a:xfrm>
                      <a:prstGeom prst="rect">
                        <a:avLst/>
                      </a:prstGeom>
                    </p:spPr>
                  </p:pic>
                </p:oleObj>
              </mc:Fallback>
            </mc:AlternateContent>
          </a:graphicData>
        </a:graphic>
      </p:graphicFrame>
      <p:sp>
        <p:nvSpPr>
          <p:cNvPr id="54" name="AutoShape 49"/>
          <p:cNvSpPr>
            <a:spLocks noChangeArrowheads="1"/>
          </p:cNvSpPr>
          <p:nvPr/>
        </p:nvSpPr>
        <p:spPr bwMode="auto">
          <a:xfrm>
            <a:off x="2976232" y="4946654"/>
            <a:ext cx="809839" cy="424297"/>
          </a:xfrm>
          <a:prstGeom prst="curvedRightArrow">
            <a:avLst>
              <a:gd name="adj1" fmla="val 24848"/>
              <a:gd name="adj2" fmla="val 49697"/>
              <a:gd name="adj3" fmla="val 33333"/>
            </a:avLst>
          </a:prstGeom>
          <a:solidFill>
            <a:schemeClr val="tx2">
              <a:lumMod val="40000"/>
              <a:lumOff val="60000"/>
            </a:schemeClr>
          </a:solidFill>
          <a:ln w="9525">
            <a:solidFill>
              <a:schemeClr val="tx1"/>
            </a:solidFill>
            <a:miter lim="800000"/>
            <a:headEnd/>
            <a:tailEnd/>
          </a:ln>
          <a:effectLst/>
        </p:spPr>
        <p:txBody>
          <a:bodyPr wrap="none" anchor="ctr">
            <a:prstTxWarp prst="textNoShape">
              <a:avLst/>
            </a:prstTxWarp>
            <a:normAutofit/>
            <a:scene3d>
              <a:camera prst="orthographicFront">
                <a:rot lat="0" lon="60000" rev="0"/>
              </a:camera>
              <a:lightRig rig="threePt" dir="t"/>
            </a:scene3d>
          </a:bodyPr>
          <a:lstStyle/>
          <a:p>
            <a:pPr>
              <a:defRPr/>
            </a:pPr>
            <a:endParaRPr lang="en-US" dirty="0">
              <a:effectLst>
                <a:outerShdw blurRad="38100" dist="38100" dir="2700000" algn="tl">
                  <a:srgbClr val="000000">
                    <a:alpha val="43137"/>
                  </a:srgbClr>
                </a:outerShdw>
              </a:effectLst>
              <a:latin typeface="Comic Sans MS" charset="0"/>
            </a:endParaRPr>
          </a:p>
        </p:txBody>
      </p:sp>
      <p:sp>
        <p:nvSpPr>
          <p:cNvPr id="55" name="TextBox 54"/>
          <p:cNvSpPr txBox="1"/>
          <p:nvPr/>
        </p:nvSpPr>
        <p:spPr>
          <a:xfrm>
            <a:off x="3831165" y="5048252"/>
            <a:ext cx="2195884" cy="461665"/>
          </a:xfrm>
          <a:prstGeom prst="rect">
            <a:avLst/>
          </a:prstGeom>
          <a:noFill/>
        </p:spPr>
        <p:txBody>
          <a:bodyPr wrap="none" rtlCol="0">
            <a:spAutoFit/>
          </a:bodyPr>
          <a:lstStyle/>
          <a:p>
            <a:r>
              <a:rPr lang="en-US" sz="2400" b="1" dirty="0" smtClean="0"/>
              <a:t>related through</a:t>
            </a:r>
            <a:endParaRPr lang="en-US" sz="2400" b="1" dirty="0"/>
          </a:p>
        </p:txBody>
      </p:sp>
    </p:spTree>
    <p:extLst>
      <p:ext uri="{BB962C8B-B14F-4D97-AF65-F5344CB8AC3E}">
        <p14:creationId xmlns:p14="http://schemas.microsoft.com/office/powerpoint/2010/main" val="125395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ircle(in)">
                                      <p:cBhvr>
                                        <p:cTn id="7" dur="10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circle(in)">
                                      <p:cBhvr>
                                        <p:cTn id="12" dur="10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blinds(horizontal)">
                                      <p:cBhvr>
                                        <p:cTn id="17" dur="500"/>
                                        <p:tgtEl>
                                          <p:spTgt spid="5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blinds(horizontal)">
                                      <p:cBhvr>
                                        <p:cTn id="20" dur="500"/>
                                        <p:tgtEl>
                                          <p:spTgt spid="55"/>
                                        </p:tgtEl>
                                      </p:cBhvr>
                                    </p:animEffect>
                                  </p:childTnLst>
                                </p:cTn>
                              </p:par>
                              <p:par>
                                <p:cTn id="21" presetID="3" presetClass="entr" presetSubtype="1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blinds(horizontal)">
                                      <p:cBhvr>
                                        <p:cTn id="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54" grpId="0" animBg="1"/>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8"/>
          <p:cNvSpPr>
            <a:spLocks noGrp="1"/>
          </p:cNvSpPr>
          <p:nvPr>
            <p:ph type="sldNum" sz="quarter" idx="12"/>
          </p:nvPr>
        </p:nvSpPr>
        <p:spPr/>
        <p:txBody>
          <a:bodyPr/>
          <a:lstStyle/>
          <a:p>
            <a:fld id="{93370F47-C6DD-A04E-B29D-1DE275AF3522}" type="slidenum">
              <a:rPr lang="en-US" smtClean="0"/>
              <a:pPr/>
              <a:t>5</a:t>
            </a:fld>
            <a:endParaRPr lang="en-US"/>
          </a:p>
        </p:txBody>
      </p:sp>
      <p:sp>
        <p:nvSpPr>
          <p:cNvPr id="9" name="Date Placeholder 8"/>
          <p:cNvSpPr>
            <a:spLocks noGrp="1"/>
          </p:cNvSpPr>
          <p:nvPr>
            <p:ph type="dt" sz="half" idx="10"/>
          </p:nvPr>
        </p:nvSpPr>
        <p:spPr/>
        <p:txBody>
          <a:bodyPr/>
          <a:lstStyle/>
          <a:p>
            <a:r>
              <a:rPr lang="en-US" smtClean="0"/>
              <a:t>April 28, 2014</a:t>
            </a:r>
            <a:endParaRPr lang="en-US"/>
          </a:p>
        </p:txBody>
      </p:sp>
      <p:sp>
        <p:nvSpPr>
          <p:cNvPr id="10" name="Footer Placeholder 9"/>
          <p:cNvSpPr>
            <a:spLocks noGrp="1"/>
          </p:cNvSpPr>
          <p:nvPr>
            <p:ph type="ftr" sz="quarter" idx="11"/>
          </p:nvPr>
        </p:nvSpPr>
        <p:spPr/>
        <p:txBody>
          <a:bodyPr/>
          <a:lstStyle/>
          <a:p>
            <a:r>
              <a:rPr lang="it-IT" smtClean="0"/>
              <a:t>S. Fazio - DIS 2015</a:t>
            </a:r>
            <a:endParaRPr lang="en-US"/>
          </a:p>
        </p:txBody>
      </p:sp>
      <p:sp>
        <p:nvSpPr>
          <p:cNvPr id="31" name="Title 1"/>
          <p:cNvSpPr txBox="1">
            <a:spLocks/>
          </p:cNvSpPr>
          <p:nvPr/>
        </p:nvSpPr>
        <p:spPr>
          <a:xfrm>
            <a:off x="279400" y="240280"/>
            <a:ext cx="8599234" cy="514887"/>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lvl="0" algn="ctr">
              <a:spcBef>
                <a:spcPct val="0"/>
              </a:spcBef>
              <a:defRPr/>
            </a:pP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endParaRPr lang="en-US" sz="3200" dirty="0" smtClean="0">
              <a:solidFill>
                <a:srgbClr val="0000FF"/>
              </a:solidFill>
              <a:latin typeface="+mj-lt"/>
              <a:ea typeface="+mj-ea"/>
              <a:cs typeface="+mj-cs"/>
            </a:endParaRPr>
          </a:p>
          <a:p>
            <a:pPr lvl="0" algn="ctr">
              <a:spcBef>
                <a:spcPct val="0"/>
              </a:spcBef>
              <a:defRPr/>
            </a:pPr>
            <a:r>
              <a:rPr lang="en-US" sz="2800" dirty="0" smtClean="0">
                <a:solidFill>
                  <a:srgbClr val="0000FF"/>
                </a:solidFill>
              </a:rPr>
              <a:t>Motivations – Transverse Single Spin Asymmetry (A</a:t>
            </a:r>
            <a:r>
              <a:rPr lang="en-US" sz="2800" baseline="-25000" dirty="0" smtClean="0">
                <a:solidFill>
                  <a:srgbClr val="0000FF"/>
                </a:solidFill>
              </a:rPr>
              <a:t>N</a:t>
            </a:r>
            <a:r>
              <a:rPr lang="en-US" sz="2800" dirty="0" smtClean="0">
                <a:solidFill>
                  <a:srgbClr val="0000FF"/>
                </a:solidFill>
              </a:rPr>
              <a:t>)</a:t>
            </a:r>
            <a:r>
              <a:rPr kumimoji="0" lang="en-US" sz="2800" b="0" i="0" u="none" strike="noStrike" kern="1200" cap="none" spc="0" normalizeH="0" baseline="0" noProof="0" dirty="0" smtClean="0">
                <a:ln>
                  <a:noFill/>
                </a:ln>
                <a:solidFill>
                  <a:srgbClr val="0000FF"/>
                </a:solidFill>
                <a:effectLst/>
                <a:uLnTx/>
                <a:uFillTx/>
                <a:latin typeface="+mj-lt"/>
                <a:ea typeface="+mj-ea"/>
                <a:cs typeface="+mj-cs"/>
              </a:rPr>
              <a:t/>
            </a:r>
            <a:br>
              <a:rPr kumimoji="0" lang="en-US" sz="28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endParaRPr kumimoji="0" lang="en-US" sz="3200" b="0" i="0" u="none" strike="noStrike" kern="1200" cap="none" spc="0" normalizeH="0" baseline="0" noProof="0" dirty="0" smtClean="0">
              <a:ln>
                <a:noFill/>
              </a:ln>
              <a:solidFill>
                <a:srgbClr val="0000FF"/>
              </a:solidFill>
              <a:effectLst/>
              <a:uLnTx/>
              <a:uFillTx/>
              <a:latin typeface="+mj-lt"/>
              <a:ea typeface="+mj-ea"/>
              <a:cs typeface="+mj-cs"/>
            </a:endParaRPr>
          </a:p>
        </p:txBody>
      </p:sp>
      <p:sp>
        <p:nvSpPr>
          <p:cNvPr id="35" name="Text Box 6"/>
          <p:cNvSpPr txBox="1">
            <a:spLocks noChangeArrowheads="1"/>
          </p:cNvSpPr>
          <p:nvPr/>
        </p:nvSpPr>
        <p:spPr bwMode="auto">
          <a:xfrm>
            <a:off x="279400" y="1046689"/>
            <a:ext cx="1000394" cy="461665"/>
          </a:xfrm>
          <a:prstGeom prst="rect">
            <a:avLst/>
          </a:prstGeom>
          <a:noFill/>
          <a:ln w="9525">
            <a:noFill/>
            <a:miter lim="800000"/>
            <a:headEnd/>
            <a:tailEnd/>
          </a:ln>
        </p:spPr>
        <p:txBody>
          <a:bodyPr wrap="none">
            <a:prstTxWarp prst="textNoShape">
              <a:avLst/>
            </a:prstTxWarp>
            <a:spAutoFit/>
          </a:bodyPr>
          <a:lstStyle/>
          <a:p>
            <a:pPr eaLnBrk="0" hangingPunct="0"/>
            <a:r>
              <a:rPr lang="en-US" sz="2400" b="1" dirty="0" smtClean="0">
                <a:solidFill>
                  <a:srgbClr val="CD1416"/>
                </a:solidFill>
                <a:latin typeface="Comic Sans MS"/>
                <a:cs typeface="Comic Sans MS"/>
              </a:rPr>
              <a:t>Q</a:t>
            </a:r>
            <a:r>
              <a:rPr lang="en-US" sz="2400" b="1" dirty="0" smtClean="0">
                <a:solidFill>
                  <a:srgbClr val="0B9E08"/>
                </a:solidFill>
                <a:latin typeface="Comic Sans MS"/>
                <a:cs typeface="Comic Sans MS"/>
              </a:rPr>
              <a:t>C</a:t>
            </a:r>
            <a:r>
              <a:rPr lang="en-US" sz="2400" b="1" dirty="0" smtClean="0">
                <a:solidFill>
                  <a:srgbClr val="2130C9"/>
                </a:solidFill>
                <a:latin typeface="Comic Sans MS"/>
                <a:cs typeface="Comic Sans MS"/>
              </a:rPr>
              <a:t>D</a:t>
            </a:r>
            <a:r>
              <a:rPr lang="en-US" sz="2400" b="1" dirty="0">
                <a:solidFill>
                  <a:srgbClr val="CD1416"/>
                </a:solidFill>
                <a:latin typeface="Comic Sans MS"/>
                <a:cs typeface="Comic Sans MS"/>
              </a:rPr>
              <a:t>:</a:t>
            </a:r>
            <a:endParaRPr lang="en-US" sz="2400" b="1" dirty="0">
              <a:solidFill>
                <a:srgbClr val="E63F29"/>
              </a:solidFill>
              <a:latin typeface="Comic Sans MS"/>
              <a:cs typeface="Comic Sans MS"/>
            </a:endParaRPr>
          </a:p>
        </p:txBody>
      </p:sp>
      <p:pic>
        <p:nvPicPr>
          <p:cNvPr id="36" name="Picture 7"/>
          <p:cNvPicPr>
            <a:picLocks noChangeAspect="1" noChangeArrowheads="1"/>
          </p:cNvPicPr>
          <p:nvPr/>
        </p:nvPicPr>
        <p:blipFill>
          <a:blip r:embed="rId3"/>
          <a:srcRect/>
          <a:stretch>
            <a:fillRect/>
          </a:stretch>
        </p:blipFill>
        <p:spPr bwMode="auto">
          <a:xfrm>
            <a:off x="796304" y="1824887"/>
            <a:ext cx="7721143" cy="1866900"/>
          </a:xfrm>
          <a:prstGeom prst="rect">
            <a:avLst/>
          </a:prstGeom>
          <a:noFill/>
          <a:ln w="9525">
            <a:noFill/>
            <a:miter lim="800000"/>
            <a:headEnd/>
            <a:tailEnd/>
          </a:ln>
        </p:spPr>
      </p:pic>
      <p:sp>
        <p:nvSpPr>
          <p:cNvPr id="37" name="TextBox 36"/>
          <p:cNvSpPr txBox="1"/>
          <p:nvPr/>
        </p:nvSpPr>
        <p:spPr>
          <a:xfrm>
            <a:off x="1279794" y="3670300"/>
            <a:ext cx="6556106" cy="461665"/>
          </a:xfrm>
          <a:prstGeom prst="rect">
            <a:avLst/>
          </a:prstGeom>
          <a:noFill/>
          <a:ln>
            <a:solidFill>
              <a:schemeClr val="tx1"/>
            </a:solidFill>
          </a:ln>
          <a:effectLst>
            <a:glow rad="25400">
              <a:srgbClr val="0000FF">
                <a:alpha val="75000"/>
              </a:srgbClr>
            </a:glow>
          </a:effectLst>
          <a:scene3d>
            <a:camera prst="orthographicFront"/>
            <a:lightRig rig="threePt" dir="t"/>
          </a:scene3d>
          <a:sp3d>
            <a:bevelT w="114300" prst="artDeco"/>
            <a:bevelB w="114300" prst="artDeco"/>
          </a:sp3d>
        </p:spPr>
        <p:txBody>
          <a:bodyPr wrap="square" rtlCol="0">
            <a:spAutoFit/>
          </a:bodyPr>
          <a:lstStyle/>
          <a:p>
            <a:pPr algn="ctr"/>
            <a:r>
              <a:rPr lang="en-US" sz="2400" b="1" dirty="0" err="1" smtClean="0">
                <a:latin typeface="Comic Sans MS"/>
                <a:cs typeface="Comic Sans MS"/>
              </a:rPr>
              <a:t>Sivers</a:t>
            </a:r>
            <a:r>
              <a:rPr lang="en-US" sz="2400" b="1" baseline="-25000" dirty="0" err="1" smtClean="0">
                <a:latin typeface="Comic Sans MS"/>
                <a:cs typeface="Comic Sans MS"/>
              </a:rPr>
              <a:t>DIS</a:t>
            </a:r>
            <a:r>
              <a:rPr lang="en-US" sz="2400" b="1" dirty="0" smtClean="0">
                <a:latin typeface="Comic Sans MS"/>
                <a:cs typeface="Comic Sans MS"/>
              </a:rPr>
              <a:t> = </a:t>
            </a:r>
            <a:r>
              <a:rPr lang="en-US" sz="2400" b="1" dirty="0" smtClean="0">
                <a:solidFill>
                  <a:srgbClr val="FF0000"/>
                </a:solidFill>
                <a:latin typeface="Comic Sans MS"/>
                <a:cs typeface="Comic Sans MS"/>
              </a:rPr>
              <a:t>-</a:t>
            </a:r>
            <a:r>
              <a:rPr lang="en-US" sz="2400" dirty="0">
                <a:latin typeface="Comic Sans MS"/>
                <a:cs typeface="Comic Sans MS"/>
              </a:rPr>
              <a:t> </a:t>
            </a:r>
            <a:r>
              <a:rPr lang="en-US" sz="2400" b="1" dirty="0" err="1" smtClean="0">
                <a:latin typeface="Comic Sans MS"/>
                <a:cs typeface="Comic Sans MS"/>
              </a:rPr>
              <a:t>Sivers</a:t>
            </a:r>
            <a:r>
              <a:rPr lang="en-US" sz="2400" b="1" dirty="0" smtClean="0">
                <a:latin typeface="Comic Sans MS"/>
                <a:cs typeface="Comic Sans MS"/>
              </a:rPr>
              <a:t> (DY or W or Z)</a:t>
            </a:r>
            <a:endParaRPr lang="en-US" sz="2400" b="1" baseline="-25000" dirty="0">
              <a:latin typeface="Comic Sans MS"/>
              <a:cs typeface="Comic Sans MS"/>
            </a:endParaRPr>
          </a:p>
        </p:txBody>
      </p:sp>
      <p:sp>
        <p:nvSpPr>
          <p:cNvPr id="33" name="Text Box 4"/>
          <p:cNvSpPr txBox="1">
            <a:spLocks noChangeArrowheads="1"/>
          </p:cNvSpPr>
          <p:nvPr/>
        </p:nvSpPr>
        <p:spPr bwMode="auto">
          <a:xfrm>
            <a:off x="1686194" y="1245976"/>
            <a:ext cx="2101520" cy="584776"/>
          </a:xfrm>
          <a:prstGeom prst="rect">
            <a:avLst/>
          </a:prstGeom>
          <a:noFill/>
          <a:ln w="28575">
            <a:solidFill>
              <a:srgbClr val="FFFFFF"/>
            </a:solidFill>
            <a:miter lim="800000"/>
            <a:headEnd/>
            <a:tailEnd/>
          </a:ln>
          <a:effectLst>
            <a:glow rad="25400">
              <a:srgbClr val="0000FF">
                <a:alpha val="98000"/>
              </a:srgbClr>
            </a:glow>
          </a:effectLst>
        </p:spPr>
        <p:txBody>
          <a:bodyPr wrap="square">
            <a:prstTxWarp prst="textNoShape">
              <a:avLst/>
            </a:prstTxWarp>
            <a:spAutoFit/>
          </a:bodyPr>
          <a:lstStyle/>
          <a:p>
            <a:pPr algn="ctr" eaLnBrk="0" hangingPunct="0"/>
            <a:r>
              <a:rPr lang="en-US" sz="1600" b="1" dirty="0">
                <a:solidFill>
                  <a:srgbClr val="FF0000"/>
                </a:solidFill>
                <a:latin typeface="Comic Sans MS"/>
                <a:cs typeface="Comic Sans MS"/>
              </a:rPr>
              <a:t>DIS:</a:t>
            </a:r>
            <a:r>
              <a:rPr lang="en-US" sz="1600" b="1" dirty="0" smtClean="0">
                <a:solidFill>
                  <a:srgbClr val="0000FF"/>
                </a:solidFill>
                <a:latin typeface="Comic Sans MS"/>
                <a:cs typeface="Comic Sans MS"/>
              </a:rPr>
              <a:t> </a:t>
            </a:r>
            <a:r>
              <a:rPr lang="en-US" sz="1600" dirty="0" err="1" smtClean="0">
                <a:solidFill>
                  <a:srgbClr val="0000FF"/>
                </a:solidFill>
                <a:latin typeface="Symbol" charset="2"/>
                <a:cs typeface="Symbol" charset="2"/>
              </a:rPr>
              <a:t>g</a:t>
            </a:r>
            <a:r>
              <a:rPr lang="en-US" sz="1600" dirty="0" err="1" smtClean="0">
                <a:solidFill>
                  <a:srgbClr val="0000FF"/>
                </a:solidFill>
                <a:latin typeface="Comic Sans MS"/>
                <a:cs typeface="Comic Sans MS"/>
              </a:rPr>
              <a:t>q</a:t>
            </a:r>
            <a:r>
              <a:rPr lang="en-US" sz="1600" dirty="0" smtClean="0">
                <a:solidFill>
                  <a:srgbClr val="0000FF"/>
                </a:solidFill>
                <a:latin typeface="Comic Sans MS"/>
                <a:cs typeface="Comic Sans MS"/>
              </a:rPr>
              <a:t> scattering</a:t>
            </a:r>
            <a:endParaRPr lang="en-US" sz="1600" b="1" dirty="0" smtClean="0">
              <a:solidFill>
                <a:srgbClr val="0000FF"/>
              </a:solidFill>
              <a:latin typeface="Comic Sans MS"/>
              <a:cs typeface="Comic Sans MS"/>
            </a:endParaRPr>
          </a:p>
          <a:p>
            <a:pPr algn="ctr" eaLnBrk="0" hangingPunct="0"/>
            <a:r>
              <a:rPr lang="en-US" sz="1600" b="1" dirty="0" smtClean="0">
                <a:solidFill>
                  <a:srgbClr val="0000FF"/>
                </a:solidFill>
                <a:latin typeface="Comic Sans MS"/>
                <a:cs typeface="Comic Sans MS"/>
              </a:rPr>
              <a:t>attractive</a:t>
            </a:r>
            <a:r>
              <a:rPr lang="en-US" sz="1600" dirty="0">
                <a:solidFill>
                  <a:srgbClr val="0000FF"/>
                </a:solidFill>
                <a:latin typeface="Comic Sans MS"/>
                <a:cs typeface="Comic Sans MS"/>
              </a:rPr>
              <a:t> </a:t>
            </a:r>
            <a:r>
              <a:rPr lang="en-US" sz="1600" b="1" dirty="0" smtClean="0">
                <a:solidFill>
                  <a:srgbClr val="0000FF"/>
                </a:solidFill>
                <a:latin typeface="Comic Sans MS"/>
                <a:cs typeface="Comic Sans MS"/>
              </a:rPr>
              <a:t>FSI</a:t>
            </a:r>
            <a:endParaRPr lang="en-US" sz="1600" b="1" dirty="0">
              <a:solidFill>
                <a:srgbClr val="0000FF"/>
              </a:solidFill>
              <a:latin typeface="Comic Sans MS"/>
              <a:cs typeface="Comic Sans MS"/>
            </a:endParaRPr>
          </a:p>
        </p:txBody>
      </p:sp>
      <p:grpSp>
        <p:nvGrpSpPr>
          <p:cNvPr id="4" name="Group 41"/>
          <p:cNvGrpSpPr/>
          <p:nvPr/>
        </p:nvGrpSpPr>
        <p:grpSpPr>
          <a:xfrm>
            <a:off x="5564530" y="1245976"/>
            <a:ext cx="2172189" cy="584776"/>
            <a:chOff x="4160936" y="3754928"/>
            <a:chExt cx="2172189" cy="584776"/>
          </a:xfrm>
        </p:grpSpPr>
        <p:sp>
          <p:nvSpPr>
            <p:cNvPr id="34" name="Text Box 5"/>
            <p:cNvSpPr txBox="1">
              <a:spLocks noChangeArrowheads="1"/>
            </p:cNvSpPr>
            <p:nvPr/>
          </p:nvSpPr>
          <p:spPr bwMode="auto">
            <a:xfrm>
              <a:off x="4160936" y="3754928"/>
              <a:ext cx="2172189" cy="584776"/>
            </a:xfrm>
            <a:prstGeom prst="rect">
              <a:avLst/>
            </a:prstGeom>
            <a:noFill/>
            <a:ln w="28575">
              <a:solidFill>
                <a:srgbClr val="FFFFFF"/>
              </a:solidFill>
              <a:miter lim="800000"/>
              <a:headEnd/>
              <a:tailEnd/>
            </a:ln>
            <a:effectLst>
              <a:glow rad="25400">
                <a:srgbClr val="0000FF">
                  <a:alpha val="98000"/>
                </a:srgbClr>
              </a:glow>
            </a:effectLst>
          </p:spPr>
          <p:txBody>
            <a:bodyPr wrap="none">
              <a:prstTxWarp prst="textNoShape">
                <a:avLst/>
              </a:prstTxWarp>
              <a:spAutoFit/>
            </a:bodyPr>
            <a:lstStyle/>
            <a:p>
              <a:pPr algn="ctr" eaLnBrk="0" hangingPunct="0"/>
              <a:r>
                <a:rPr lang="en-US" sz="1600" b="1" dirty="0" smtClean="0">
                  <a:solidFill>
                    <a:srgbClr val="FF0000"/>
                  </a:solidFill>
                  <a:latin typeface="Comic Sans MS"/>
                  <a:cs typeface="Comic Sans MS"/>
                </a:rPr>
                <a:t>pp:</a:t>
              </a:r>
              <a:r>
                <a:rPr lang="en-US" sz="1600" b="1" dirty="0" smtClean="0">
                  <a:solidFill>
                    <a:srgbClr val="0000FF"/>
                  </a:solidFill>
                  <a:latin typeface="Comic Sans MS"/>
                  <a:cs typeface="Comic Sans MS"/>
                </a:rPr>
                <a:t>      </a:t>
              </a:r>
              <a:r>
                <a:rPr lang="en-US" sz="1600" dirty="0" smtClean="0">
                  <a:solidFill>
                    <a:srgbClr val="0000FF"/>
                  </a:solidFill>
                  <a:latin typeface="Comic Sans MS"/>
                  <a:cs typeface="Comic Sans MS"/>
                </a:rPr>
                <a:t> annihilation</a:t>
              </a:r>
              <a:endParaRPr lang="en-US" sz="1600" b="1" dirty="0" smtClean="0">
                <a:solidFill>
                  <a:srgbClr val="0000FF"/>
                </a:solidFill>
                <a:latin typeface="Comic Sans MS"/>
                <a:cs typeface="Comic Sans MS"/>
              </a:endParaRPr>
            </a:p>
            <a:p>
              <a:pPr algn="ctr" eaLnBrk="0" hangingPunct="0"/>
              <a:r>
                <a:rPr lang="en-US" sz="1600" b="1" dirty="0" smtClean="0">
                  <a:solidFill>
                    <a:srgbClr val="0000FF"/>
                  </a:solidFill>
                  <a:latin typeface="Comic Sans MS"/>
                  <a:cs typeface="Comic Sans MS"/>
                </a:rPr>
                <a:t>repulsive</a:t>
              </a:r>
              <a:r>
                <a:rPr lang="en-US" sz="1600" dirty="0">
                  <a:solidFill>
                    <a:srgbClr val="0000FF"/>
                  </a:solidFill>
                  <a:latin typeface="Comic Sans MS"/>
                  <a:cs typeface="Comic Sans MS"/>
                </a:rPr>
                <a:t> </a:t>
              </a:r>
              <a:r>
                <a:rPr lang="en-US" sz="1600" b="1" dirty="0" smtClean="0">
                  <a:solidFill>
                    <a:srgbClr val="0000FF"/>
                  </a:solidFill>
                  <a:latin typeface="Comic Sans MS"/>
                  <a:cs typeface="Comic Sans MS"/>
                </a:rPr>
                <a:t>ISI</a:t>
              </a:r>
              <a:endParaRPr lang="en-US" sz="1600" b="1" dirty="0">
                <a:solidFill>
                  <a:srgbClr val="0000FF"/>
                </a:solidFill>
                <a:latin typeface="Comic Sans MS"/>
                <a:cs typeface="Comic Sans MS"/>
              </a:endParaRPr>
            </a:p>
          </p:txBody>
        </p:sp>
        <p:graphicFrame>
          <p:nvGraphicFramePr>
            <p:cNvPr id="40" name="Object 39"/>
            <p:cNvGraphicFramePr>
              <a:graphicFrameLocks noChangeAspect="1"/>
            </p:cNvGraphicFramePr>
            <p:nvPr/>
          </p:nvGraphicFramePr>
          <p:xfrm>
            <a:off x="4647369" y="3775924"/>
            <a:ext cx="484187" cy="322263"/>
          </p:xfrm>
          <a:graphic>
            <a:graphicData uri="http://schemas.openxmlformats.org/presentationml/2006/ole">
              <mc:AlternateContent xmlns:mc="http://schemas.openxmlformats.org/markup-compatibility/2006">
                <mc:Choice xmlns:v="urn:schemas-microsoft-com:vml" Requires="v">
                  <p:oleObj spid="_x0000_s288824" name="Equation" r:id="rId4" imgW="266700" imgH="177800" progId="Equation.3">
                    <p:embed/>
                  </p:oleObj>
                </mc:Choice>
                <mc:Fallback>
                  <p:oleObj name="Equation" r:id="rId4" imgW="266700" imgH="177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7369" y="3775924"/>
                          <a:ext cx="484187"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 name="TextBox 40"/>
          <p:cNvSpPr txBox="1"/>
          <p:nvPr/>
        </p:nvSpPr>
        <p:spPr>
          <a:xfrm>
            <a:off x="55014" y="4614082"/>
            <a:ext cx="8322733" cy="369332"/>
          </a:xfrm>
          <a:prstGeom prst="rect">
            <a:avLst/>
          </a:prstGeom>
          <a:noFill/>
        </p:spPr>
        <p:txBody>
          <a:bodyPr wrap="square" rtlCol="0">
            <a:spAutoFit/>
          </a:bodyPr>
          <a:lstStyle/>
          <a:p>
            <a:pPr algn="ctr"/>
            <a:r>
              <a:rPr lang="en-US" b="1" dirty="0" smtClean="0">
                <a:solidFill>
                  <a:srgbClr val="FF0000"/>
                </a:solidFill>
                <a:latin typeface="Comic Sans MS"/>
                <a:cs typeface="Comic Sans MS"/>
              </a:rPr>
              <a:t>critical test for our understanding of TMD’s and TMD factorization</a:t>
            </a:r>
          </a:p>
        </p:txBody>
      </p:sp>
      <p:sp>
        <p:nvSpPr>
          <p:cNvPr id="43" name="Title 1"/>
          <p:cNvSpPr>
            <a:spLocks noGrp="1"/>
          </p:cNvSpPr>
          <p:nvPr>
            <p:ph type="title"/>
          </p:nvPr>
        </p:nvSpPr>
        <p:spPr>
          <a:xfrm>
            <a:off x="-334453" y="4092575"/>
            <a:ext cx="9144000" cy="609600"/>
          </a:xfrm>
        </p:spPr>
        <p:txBody>
          <a:bodyPr>
            <a:normAutofit/>
          </a:bodyPr>
          <a:lstStyle/>
          <a:p>
            <a:r>
              <a:rPr lang="en-US" sz="2400" dirty="0" smtClean="0"/>
              <a:t>The much discussed sign change of the </a:t>
            </a:r>
            <a:r>
              <a:rPr lang="en-US" sz="2400" dirty="0" err="1" smtClean="0"/>
              <a:t>Sivers</a:t>
            </a:r>
            <a:r>
              <a:rPr lang="en-US" sz="2400" dirty="0" smtClean="0"/>
              <a:t>’ function</a:t>
            </a:r>
            <a:endParaRPr lang="en-US" sz="2400" dirty="0"/>
          </a:p>
        </p:txBody>
      </p:sp>
      <p:sp>
        <p:nvSpPr>
          <p:cNvPr id="46" name="Rectangle 45"/>
          <p:cNvSpPr/>
          <p:nvPr/>
        </p:nvSpPr>
        <p:spPr>
          <a:xfrm>
            <a:off x="279400" y="5133896"/>
            <a:ext cx="4292598" cy="1077218"/>
          </a:xfrm>
          <a:prstGeom prst="rect">
            <a:avLst/>
          </a:prstGeom>
          <a:ln w="41275" cmpd="dbl">
            <a:solidFill>
              <a:srgbClr val="008000"/>
            </a:solidFill>
          </a:ln>
        </p:spPr>
        <p:txBody>
          <a:bodyPr wrap="square">
            <a:spAutoFit/>
          </a:bodyPr>
          <a:lstStyle/>
          <a:p>
            <a:pPr>
              <a:spcAft>
                <a:spcPts val="600"/>
              </a:spcAft>
            </a:pPr>
            <a:r>
              <a:rPr lang="en-US" b="1" dirty="0" smtClean="0">
                <a:solidFill>
                  <a:srgbClr val="0000FF"/>
                </a:solidFill>
              </a:rPr>
              <a:t>Advantages of weak boson production</a:t>
            </a:r>
          </a:p>
          <a:p>
            <a:pPr marL="228600" indent="-228600">
              <a:spcAft>
                <a:spcPts val="600"/>
              </a:spcAft>
              <a:buFont typeface="Wingdings" charset="2"/>
              <a:buChar char="Ø"/>
            </a:pPr>
            <a:r>
              <a:rPr lang="en-US" dirty="0" smtClean="0"/>
              <a:t>Very low background</a:t>
            </a:r>
          </a:p>
          <a:p>
            <a:pPr marL="228600" indent="-228600">
              <a:spcAft>
                <a:spcPts val="600"/>
              </a:spcAft>
              <a:buFont typeface="Wingdings" charset="2"/>
              <a:buChar char="Ø"/>
            </a:pPr>
            <a:r>
              <a:rPr lang="en-US" dirty="0" smtClean="0"/>
              <a:t>Very high Q</a:t>
            </a:r>
            <a:r>
              <a:rPr lang="en-US" baseline="30000" dirty="0" smtClean="0"/>
              <a:t>2</a:t>
            </a:r>
            <a:r>
              <a:rPr lang="en-US" dirty="0" smtClean="0"/>
              <a:t>-scale (~ W/Z boson mass)</a:t>
            </a:r>
          </a:p>
        </p:txBody>
      </p:sp>
      <p:sp>
        <p:nvSpPr>
          <p:cNvPr id="47" name="TextBox 46"/>
          <p:cNvSpPr txBox="1"/>
          <p:nvPr/>
        </p:nvSpPr>
        <p:spPr>
          <a:xfrm>
            <a:off x="4953000" y="5133896"/>
            <a:ext cx="4089400" cy="954107"/>
          </a:xfrm>
          <a:prstGeom prst="rect">
            <a:avLst/>
          </a:prstGeom>
          <a:noFill/>
        </p:spPr>
        <p:txBody>
          <a:bodyPr wrap="square" rtlCol="0">
            <a:spAutoFit/>
          </a:bodyPr>
          <a:lstStyle/>
          <a:p>
            <a:r>
              <a:rPr lang="en-US" sz="2000" b="1" dirty="0" smtClean="0">
                <a:solidFill>
                  <a:srgbClr val="FF0000"/>
                </a:solidFill>
                <a:sym typeface="Wingdings"/>
              </a:rPr>
              <a:t>STAR goal:</a:t>
            </a:r>
            <a:r>
              <a:rPr lang="en-US" dirty="0" smtClean="0">
                <a:sym typeface="Wingdings"/>
              </a:rPr>
              <a:t> </a:t>
            </a:r>
            <a:r>
              <a:rPr lang="en-US" b="1" i="1" dirty="0" smtClean="0">
                <a:sym typeface="Wingdings"/>
              </a:rPr>
              <a:t>measure sign change and pin down TMD-evolution</a:t>
            </a:r>
            <a:r>
              <a:rPr lang="en-US" i="1" dirty="0" smtClean="0">
                <a:sym typeface="Wingdings"/>
              </a:rPr>
              <a:t> by measuring A</a:t>
            </a:r>
            <a:r>
              <a:rPr lang="en-US" i="1" baseline="-25000" dirty="0" smtClean="0">
                <a:sym typeface="Wingdings"/>
              </a:rPr>
              <a:t>N</a:t>
            </a:r>
            <a:r>
              <a:rPr lang="en-US" i="1" dirty="0" smtClean="0">
                <a:sym typeface="Wingdings"/>
              </a:rPr>
              <a:t> for all the processes: </a:t>
            </a:r>
            <a:r>
              <a:rPr lang="en-US" dirty="0" smtClean="0">
                <a:solidFill>
                  <a:srgbClr val="0000FF"/>
                </a:solidFill>
                <a:latin typeface="Symbol" charset="2"/>
                <a:cs typeface="Symbol" charset="2"/>
                <a:sym typeface="Wingdings"/>
              </a:rPr>
              <a:t>g</a:t>
            </a:r>
            <a:r>
              <a:rPr lang="en-US" dirty="0" smtClean="0">
                <a:solidFill>
                  <a:srgbClr val="0000FF"/>
                </a:solidFill>
                <a:sym typeface="Wingdings"/>
              </a:rPr>
              <a:t>, W</a:t>
            </a:r>
            <a:r>
              <a:rPr lang="en-US" baseline="30000" dirty="0" smtClean="0">
                <a:solidFill>
                  <a:srgbClr val="0000FF"/>
                </a:solidFill>
                <a:sym typeface="Wingdings"/>
              </a:rPr>
              <a:t>±</a:t>
            </a:r>
            <a:r>
              <a:rPr lang="en-US" dirty="0" smtClean="0">
                <a:solidFill>
                  <a:srgbClr val="0000FF"/>
                </a:solidFill>
                <a:sym typeface="Wingdings"/>
              </a:rPr>
              <a:t>, Z</a:t>
            </a:r>
            <a:r>
              <a:rPr lang="en-US" baseline="30000" dirty="0" smtClean="0">
                <a:solidFill>
                  <a:srgbClr val="0000FF"/>
                </a:solidFill>
                <a:sym typeface="Wingdings"/>
              </a:rPr>
              <a:t>0</a:t>
            </a:r>
            <a:r>
              <a:rPr lang="en-US" dirty="0" smtClean="0">
                <a:solidFill>
                  <a:srgbClr val="0000FF"/>
                </a:solidFill>
                <a:sym typeface="Wingdings"/>
              </a:rPr>
              <a:t>, DY</a:t>
            </a:r>
          </a:p>
        </p:txBody>
      </p:sp>
    </p:spTree>
    <p:extLst>
      <p:ext uri="{BB962C8B-B14F-4D97-AF65-F5344CB8AC3E}">
        <p14:creationId xmlns:p14="http://schemas.microsoft.com/office/powerpoint/2010/main" val="6502921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amond(in)">
                                      <p:cBhvr>
                                        <p:cTn id="7" dur="500"/>
                                        <p:tgtEl>
                                          <p:spTgt spid="3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1" grpId="0"/>
      <p:bldP spid="43" grpId="0"/>
      <p:bldP spid="46" grpId="0" animBg="1"/>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90091" y="1021427"/>
            <a:ext cx="3086626" cy="4165243"/>
          </a:xfrm>
          <a:prstGeom prst="rect">
            <a:avLst/>
          </a:prstGeom>
          <a:noFill/>
        </p:spPr>
        <p:txBody>
          <a:bodyPr wrap="square" rtlCol="0">
            <a:spAutoFit/>
          </a:bodyPr>
          <a:lstStyle/>
          <a:p>
            <a:pPr algn="ctr"/>
            <a:r>
              <a:rPr lang="en-US" dirty="0" smtClean="0"/>
              <a:t>Very strong</a:t>
            </a:r>
          </a:p>
          <a:p>
            <a:pPr algn="ctr"/>
            <a:r>
              <a:rPr lang="en-US" dirty="0" smtClean="0"/>
              <a:t>evolution effects </a:t>
            </a:r>
          </a:p>
          <a:p>
            <a:pPr algn="ctr"/>
            <a:endParaRPr lang="en-US" sz="800" dirty="0"/>
          </a:p>
          <a:p>
            <a:pPr algn="ctr"/>
            <a:r>
              <a:rPr lang="en-US" dirty="0"/>
              <a:t>s</a:t>
            </a:r>
            <a:r>
              <a:rPr lang="en-US" dirty="0" smtClean="0"/>
              <a:t>ize of the effect still</a:t>
            </a:r>
          </a:p>
          <a:p>
            <a:pPr algn="ctr"/>
            <a:r>
              <a:rPr lang="en-US" dirty="0"/>
              <a:t>u</a:t>
            </a:r>
            <a:r>
              <a:rPr lang="en-US" dirty="0" smtClean="0"/>
              <a:t>nder discussion </a:t>
            </a:r>
          </a:p>
          <a:p>
            <a:pPr algn="ctr"/>
            <a:r>
              <a:rPr lang="en-US" dirty="0" smtClean="0"/>
              <a:t>in theory community</a:t>
            </a:r>
          </a:p>
          <a:p>
            <a:pPr algn="ctr"/>
            <a:endParaRPr lang="en-US" sz="800" dirty="0" smtClean="0"/>
          </a:p>
          <a:p>
            <a:pPr algn="ctr"/>
            <a:endParaRPr lang="en-US" sz="800" dirty="0"/>
          </a:p>
          <a:p>
            <a:pPr algn="ctr"/>
            <a:r>
              <a:rPr lang="en-US" dirty="0" smtClean="0"/>
              <a:t>For details see</a:t>
            </a:r>
          </a:p>
          <a:p>
            <a:pPr algn="ctr"/>
            <a:r>
              <a:rPr lang="en-US" dirty="0" smtClean="0"/>
              <a:t>Talk by J. Collins in this session</a:t>
            </a:r>
          </a:p>
          <a:p>
            <a:pPr algn="ctr"/>
            <a:r>
              <a:rPr lang="en-US" dirty="0"/>
              <a:t>a</a:t>
            </a:r>
            <a:r>
              <a:rPr lang="en-US" dirty="0" smtClean="0"/>
              <a:t>nd</a:t>
            </a:r>
          </a:p>
          <a:p>
            <a:pPr algn="ctr"/>
            <a:r>
              <a:rPr lang="en-US" b="1" dirty="0" smtClean="0"/>
              <a:t>J. Collins, T. Rogers, </a:t>
            </a:r>
          </a:p>
          <a:p>
            <a:pPr algn="ctr"/>
            <a:r>
              <a:rPr lang="en-US" b="1" dirty="0" err="1" smtClean="0"/>
              <a:t>Phys.Rev</a:t>
            </a:r>
            <a:r>
              <a:rPr lang="en-US" b="1" dirty="0"/>
              <a:t>. D91 (2015) 7, 074020</a:t>
            </a:r>
            <a:endParaRPr lang="en-US" dirty="0" smtClean="0"/>
          </a:p>
          <a:p>
            <a:pPr algn="ctr"/>
            <a:endParaRPr lang="en-US" sz="800" dirty="0"/>
          </a:p>
          <a:p>
            <a:pPr algn="ctr"/>
            <a:endParaRPr lang="en-US" sz="1600" dirty="0" smtClean="0"/>
          </a:p>
          <a:p>
            <a:pPr algn="ctr"/>
            <a:endParaRPr lang="en-US" sz="800" dirty="0" smtClean="0"/>
          </a:p>
          <a:p>
            <a:pPr algn="ctr"/>
            <a:endParaRPr lang="en-US" sz="1600" baseline="-25000" dirty="0" smtClean="0">
              <a:solidFill>
                <a:srgbClr val="FF00FF"/>
              </a:solidFill>
              <a:sym typeface="Wingdings"/>
            </a:endParaRPr>
          </a:p>
        </p:txBody>
      </p:sp>
      <p:sp>
        <p:nvSpPr>
          <p:cNvPr id="3" name="Date Placeholder 2"/>
          <p:cNvSpPr>
            <a:spLocks noGrp="1"/>
          </p:cNvSpPr>
          <p:nvPr>
            <p:ph type="dt" sz="half" idx="10"/>
          </p:nvPr>
        </p:nvSpPr>
        <p:spPr/>
        <p:txBody>
          <a:bodyPr/>
          <a:lstStyle/>
          <a:p>
            <a:r>
              <a:rPr lang="en-US" smtClean="0"/>
              <a:t>April 28, 2014</a:t>
            </a:r>
            <a:endParaRPr lang="en-US"/>
          </a:p>
        </p:txBody>
      </p:sp>
      <p:sp>
        <p:nvSpPr>
          <p:cNvPr id="5" name="Slide Number Placeholder 4"/>
          <p:cNvSpPr>
            <a:spLocks noGrp="1"/>
          </p:cNvSpPr>
          <p:nvPr>
            <p:ph type="sldNum" sz="quarter" idx="12"/>
          </p:nvPr>
        </p:nvSpPr>
        <p:spPr/>
        <p:txBody>
          <a:bodyPr/>
          <a:lstStyle/>
          <a:p>
            <a:fld id="{E7C2DFF1-6A7E-5841-980E-96BA788216E4}" type="slidenum">
              <a:rPr lang="en-US" smtClean="0"/>
              <a:pPr/>
              <a:t>6</a:t>
            </a:fld>
            <a:endParaRPr lang="en-US"/>
          </a:p>
        </p:txBody>
      </p:sp>
      <p:pic>
        <p:nvPicPr>
          <p:cNvPr id="19" name="Picture 18" descr="w_minu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536" y="1025057"/>
            <a:ext cx="2905125" cy="2409825"/>
          </a:xfrm>
          <a:prstGeom prst="rect">
            <a:avLst/>
          </a:prstGeom>
        </p:spPr>
      </p:pic>
      <p:sp>
        <p:nvSpPr>
          <p:cNvPr id="21" name="TextBox 20"/>
          <p:cNvSpPr txBox="1"/>
          <p:nvPr/>
        </p:nvSpPr>
        <p:spPr>
          <a:xfrm>
            <a:off x="3386667" y="770747"/>
            <a:ext cx="2988844" cy="276999"/>
          </a:xfrm>
          <a:prstGeom prst="rect">
            <a:avLst/>
          </a:prstGeom>
          <a:noFill/>
        </p:spPr>
        <p:txBody>
          <a:bodyPr wrap="none" rtlCol="0">
            <a:spAutoFit/>
          </a:bodyPr>
          <a:lstStyle/>
          <a:p>
            <a:r>
              <a:rPr lang="en-US" sz="1200" b="0" dirty="0" smtClean="0"/>
              <a:t>Z. Kang: original </a:t>
            </a:r>
            <a:r>
              <a:rPr lang="en-US" sz="1200" b="0" dirty="0"/>
              <a:t>paper arXiv:</a:t>
            </a:r>
            <a:r>
              <a:rPr lang="en-US" sz="1200" b="0" dirty="0" smtClean="0"/>
              <a:t>1401.5078</a:t>
            </a:r>
            <a:endParaRPr lang="en-US" sz="1200" dirty="0"/>
          </a:p>
        </p:txBody>
      </p:sp>
      <p:pic>
        <p:nvPicPr>
          <p:cNvPr id="24" name="Picture 23"/>
          <p:cNvPicPr>
            <a:picLocks noChangeAspect="1"/>
          </p:cNvPicPr>
          <p:nvPr/>
        </p:nvPicPr>
        <p:blipFill rotWithShape="1">
          <a:blip r:embed="rId4"/>
          <a:srcRect l="244" r="52466"/>
          <a:stretch/>
        </p:blipFill>
        <p:spPr>
          <a:xfrm>
            <a:off x="0" y="869950"/>
            <a:ext cx="2804583" cy="2941557"/>
          </a:xfrm>
          <a:prstGeom prst="rect">
            <a:avLst/>
          </a:prstGeom>
        </p:spPr>
      </p:pic>
      <p:sp>
        <p:nvSpPr>
          <p:cNvPr id="13" name="AutoShape 49"/>
          <p:cNvSpPr>
            <a:spLocks noChangeArrowheads="1"/>
          </p:cNvSpPr>
          <p:nvPr/>
        </p:nvSpPr>
        <p:spPr bwMode="auto">
          <a:xfrm>
            <a:off x="6090090" y="1193894"/>
            <a:ext cx="528728" cy="244533"/>
          </a:xfrm>
          <a:prstGeom prst="curvedRightArrow">
            <a:avLst>
              <a:gd name="adj1" fmla="val 24848"/>
              <a:gd name="adj2" fmla="val 49697"/>
              <a:gd name="adj3" fmla="val 33333"/>
            </a:avLst>
          </a:prstGeom>
          <a:gradFill flip="none" rotWithShape="1">
            <a:gsLst>
              <a:gs pos="0">
                <a:srgbClr val="0000FF"/>
              </a:gs>
              <a:gs pos="100000">
                <a:srgbClr val="FFFFFF"/>
              </a:gs>
            </a:gsLst>
            <a:lin ang="0" scaled="1"/>
            <a:tileRect/>
          </a:gradFill>
          <a:ln w="9525">
            <a:solidFill>
              <a:schemeClr val="tx1"/>
            </a:solidFill>
            <a:miter lim="800000"/>
            <a:headEnd/>
            <a:tailEnd/>
          </a:ln>
          <a:effectLst/>
        </p:spPr>
        <p:txBody>
          <a:bodyPr wrap="none" anchor="ctr"/>
          <a:lstStyle/>
          <a:p>
            <a:pPr>
              <a:defRPr/>
            </a:pPr>
            <a:endParaRPr lang="en-US" dirty="0" smtClean="0">
              <a:effectLst>
                <a:outerShdw blurRad="38100" dist="38100" dir="2700000" algn="tl">
                  <a:srgbClr val="000000">
                    <a:alpha val="43137"/>
                  </a:srgbClr>
                </a:outerShdw>
              </a:effectLst>
              <a:latin typeface="Comic Sans MS" charset="0"/>
            </a:endParaRPr>
          </a:p>
        </p:txBody>
      </p:sp>
      <p:sp>
        <p:nvSpPr>
          <p:cNvPr id="25" name="TextBox 24"/>
          <p:cNvSpPr txBox="1"/>
          <p:nvPr/>
        </p:nvSpPr>
        <p:spPr>
          <a:xfrm>
            <a:off x="74098" y="846671"/>
            <a:ext cx="2952749" cy="246221"/>
          </a:xfrm>
          <a:prstGeom prst="rect">
            <a:avLst/>
          </a:prstGeom>
          <a:noFill/>
        </p:spPr>
        <p:txBody>
          <a:bodyPr wrap="square" rtlCol="0">
            <a:spAutoFit/>
          </a:bodyPr>
          <a:lstStyle/>
          <a:p>
            <a:r>
              <a:rPr lang="en-US" sz="1000" dirty="0" smtClean="0"/>
              <a:t>Z.-B. Kang &amp; J.-W. Qui arXiv</a:t>
            </a:r>
            <a:r>
              <a:rPr lang="en-US" sz="1000" dirty="0"/>
              <a:t>:</a:t>
            </a:r>
            <a:r>
              <a:rPr lang="en-US" sz="1000" dirty="0" smtClean="0"/>
              <a:t>0903.3629</a:t>
            </a:r>
            <a:endParaRPr lang="en-US" sz="1000" dirty="0"/>
          </a:p>
        </p:txBody>
      </p:sp>
      <p:sp>
        <p:nvSpPr>
          <p:cNvPr id="20" name="TextBox 19"/>
          <p:cNvSpPr txBox="1"/>
          <p:nvPr/>
        </p:nvSpPr>
        <p:spPr>
          <a:xfrm>
            <a:off x="529169" y="1111253"/>
            <a:ext cx="1388947" cy="276999"/>
          </a:xfrm>
          <a:prstGeom prst="rect">
            <a:avLst/>
          </a:prstGeom>
          <a:noFill/>
        </p:spPr>
        <p:txBody>
          <a:bodyPr wrap="none" rtlCol="0">
            <a:spAutoFit/>
          </a:bodyPr>
          <a:lstStyle/>
          <a:p>
            <a:r>
              <a:rPr lang="en-US" sz="1200" dirty="0" smtClean="0"/>
              <a:t>before evolution</a:t>
            </a:r>
            <a:endParaRPr lang="en-US" sz="1200" dirty="0"/>
          </a:p>
        </p:txBody>
      </p:sp>
      <p:sp>
        <p:nvSpPr>
          <p:cNvPr id="23" name="TextBox 22"/>
          <p:cNvSpPr txBox="1"/>
          <p:nvPr/>
        </p:nvSpPr>
        <p:spPr>
          <a:xfrm>
            <a:off x="4396304" y="1126072"/>
            <a:ext cx="1288709" cy="276999"/>
          </a:xfrm>
          <a:prstGeom prst="rect">
            <a:avLst/>
          </a:prstGeom>
          <a:noFill/>
        </p:spPr>
        <p:txBody>
          <a:bodyPr wrap="none" rtlCol="0">
            <a:spAutoFit/>
          </a:bodyPr>
          <a:lstStyle/>
          <a:p>
            <a:r>
              <a:rPr lang="en-US" sz="1200" dirty="0" smtClean="0"/>
              <a:t>after evolution</a:t>
            </a:r>
            <a:endParaRPr lang="en-US" sz="1200" dirty="0"/>
          </a:p>
        </p:txBody>
      </p:sp>
      <p:cxnSp>
        <p:nvCxnSpPr>
          <p:cNvPr id="32" name="Straight Arrow Connector 31"/>
          <p:cNvCxnSpPr/>
          <p:nvPr/>
        </p:nvCxnSpPr>
        <p:spPr bwMode="auto">
          <a:xfrm flipV="1">
            <a:off x="2368403" y="2211917"/>
            <a:ext cx="1547430" cy="27216"/>
          </a:xfrm>
          <a:prstGeom prst="straightConnector1">
            <a:avLst/>
          </a:prstGeom>
          <a:solidFill>
            <a:schemeClr val="accent1"/>
          </a:solidFill>
          <a:ln w="38100" cap="flat" cmpd="sng" algn="ctr">
            <a:solidFill>
              <a:srgbClr val="0000FF"/>
            </a:solidFill>
            <a:prstDash val="solid"/>
            <a:round/>
            <a:headEnd type="none" w="med" len="med"/>
            <a:tailEnd type="arrow"/>
          </a:ln>
          <a:effectLst/>
        </p:spPr>
      </p:cxnSp>
      <p:sp>
        <p:nvSpPr>
          <p:cNvPr id="33" name="TextBox 32"/>
          <p:cNvSpPr txBox="1">
            <a:spLocks noChangeAspect="1"/>
          </p:cNvSpPr>
          <p:nvPr/>
        </p:nvSpPr>
        <p:spPr>
          <a:xfrm>
            <a:off x="2320847" y="1854203"/>
            <a:ext cx="932066" cy="400110"/>
          </a:xfrm>
          <a:prstGeom prst="rect">
            <a:avLst/>
          </a:prstGeom>
          <a:noFill/>
        </p:spPr>
        <p:txBody>
          <a:bodyPr wrap="none" rtlCol="0">
            <a:spAutoFit/>
          </a:bodyPr>
          <a:lstStyle/>
          <a:p>
            <a:r>
              <a:rPr lang="en-US" sz="2000" dirty="0">
                <a:solidFill>
                  <a:srgbClr val="0000FF"/>
                </a:solidFill>
              </a:rPr>
              <a:t> </a:t>
            </a:r>
            <a:r>
              <a:rPr lang="en-US" sz="2000" dirty="0" smtClean="0">
                <a:solidFill>
                  <a:srgbClr val="0000FF"/>
                </a:solidFill>
              </a:rPr>
              <a:t>  ÷ ~</a:t>
            </a:r>
            <a:r>
              <a:rPr lang="en-US" sz="2000" b="1" dirty="0" smtClean="0">
                <a:solidFill>
                  <a:srgbClr val="0000FF"/>
                </a:solidFill>
              </a:rPr>
              <a:t>10</a:t>
            </a:r>
            <a:endParaRPr lang="en-US" sz="2000" b="1" dirty="0">
              <a:solidFill>
                <a:srgbClr val="0000FF"/>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79605833"/>
              </p:ext>
            </p:extLst>
          </p:nvPr>
        </p:nvGraphicFramePr>
        <p:xfrm>
          <a:off x="5410200" y="4826000"/>
          <a:ext cx="114300" cy="165100"/>
        </p:xfrm>
        <a:graphic>
          <a:graphicData uri="http://schemas.openxmlformats.org/presentationml/2006/ole">
            <mc:AlternateContent xmlns:mc="http://schemas.openxmlformats.org/markup-compatibility/2006">
              <mc:Choice xmlns:v="urn:schemas-microsoft-com:vml" Requires="v">
                <p:oleObj spid="_x0000_s289846" name="Equation" r:id="rId5" imgW="114300" imgH="165100" progId="Equation.3">
                  <p:embed/>
                </p:oleObj>
              </mc:Choice>
              <mc:Fallback>
                <p:oleObj name="Equation" r:id="rId5" imgW="114300" imgH="165100" progId="Equation.3">
                  <p:embed/>
                  <p:pic>
                    <p:nvPicPr>
                      <p:cNvPr id="0" name=""/>
                      <p:cNvPicPr/>
                      <p:nvPr/>
                    </p:nvPicPr>
                    <p:blipFill>
                      <a:blip r:embed="rId6"/>
                      <a:stretch>
                        <a:fillRect/>
                      </a:stretch>
                    </p:blipFill>
                    <p:spPr>
                      <a:xfrm>
                        <a:off x="5410200" y="4826000"/>
                        <a:ext cx="114300" cy="165100"/>
                      </a:xfrm>
                      <a:prstGeom prst="rect">
                        <a:avLst/>
                      </a:prstGeom>
                    </p:spPr>
                  </p:pic>
                </p:oleObj>
              </mc:Fallback>
            </mc:AlternateContent>
          </a:graphicData>
        </a:graphic>
      </p:graphicFrame>
      <p:grpSp>
        <p:nvGrpSpPr>
          <p:cNvPr id="8" name="Group 7"/>
          <p:cNvGrpSpPr/>
          <p:nvPr/>
        </p:nvGrpSpPr>
        <p:grpSpPr>
          <a:xfrm>
            <a:off x="3044742" y="3849755"/>
            <a:ext cx="3148628" cy="2623857"/>
            <a:chOff x="-56823" y="3655022"/>
            <a:chExt cx="3148628" cy="2623857"/>
          </a:xfrm>
        </p:grpSpPr>
        <p:grpSp>
          <p:nvGrpSpPr>
            <p:cNvPr id="29" name="Group 28"/>
            <p:cNvGrpSpPr/>
            <p:nvPr/>
          </p:nvGrpSpPr>
          <p:grpSpPr>
            <a:xfrm>
              <a:off x="-56823" y="3655022"/>
              <a:ext cx="3148628" cy="2623857"/>
              <a:chOff x="49011" y="1157355"/>
              <a:chExt cx="3148628" cy="2623857"/>
            </a:xfrm>
          </p:grpSpPr>
          <p:pic>
            <p:nvPicPr>
              <p:cNvPr id="30" name="Picture 29"/>
              <p:cNvPicPr>
                <a:picLocks noChangeAspect="1"/>
              </p:cNvPicPr>
              <p:nvPr/>
            </p:nvPicPr>
            <p:blipFill>
              <a:blip r:embed="rId7"/>
              <a:stretch>
                <a:fillRect/>
              </a:stretch>
            </p:blipFill>
            <p:spPr>
              <a:xfrm>
                <a:off x="49011" y="1157355"/>
                <a:ext cx="3148628" cy="2623857"/>
              </a:xfrm>
              <a:prstGeom prst="rect">
                <a:avLst/>
              </a:prstGeom>
            </p:spPr>
          </p:pic>
          <p:sp>
            <p:nvSpPr>
              <p:cNvPr id="31" name="TextBox 30"/>
              <p:cNvSpPr txBox="1"/>
              <p:nvPr/>
            </p:nvSpPr>
            <p:spPr>
              <a:xfrm>
                <a:off x="869757" y="2606258"/>
                <a:ext cx="1326004" cy="461665"/>
              </a:xfrm>
              <a:prstGeom prst="rect">
                <a:avLst/>
              </a:prstGeom>
              <a:noFill/>
            </p:spPr>
            <p:txBody>
              <a:bodyPr wrap="none" rtlCol="0">
                <a:spAutoFit/>
              </a:bodyPr>
              <a:lstStyle/>
              <a:p>
                <a:pPr algn="ctr"/>
                <a:r>
                  <a:rPr lang="en-US" sz="1200" dirty="0" smtClean="0"/>
                  <a:t>4 &lt; Q &lt; 9 </a:t>
                </a:r>
                <a:r>
                  <a:rPr lang="en-US" sz="1200" dirty="0" err="1" smtClean="0"/>
                  <a:t>GeV</a:t>
                </a:r>
                <a:endParaRPr lang="en-US" sz="1200" dirty="0" smtClean="0"/>
              </a:p>
              <a:p>
                <a:pPr algn="ctr"/>
                <a:r>
                  <a:rPr lang="en-US" sz="1200" dirty="0" smtClean="0"/>
                  <a:t>0 &lt; </a:t>
                </a:r>
                <a:r>
                  <a:rPr lang="en-US" sz="1200" dirty="0" err="1"/>
                  <a:t>q</a:t>
                </a:r>
                <a:r>
                  <a:rPr lang="en-US" sz="1200" baseline="-25000" dirty="0" err="1" smtClean="0"/>
                  <a:t>T</a:t>
                </a:r>
                <a:r>
                  <a:rPr lang="en-US" sz="1200" baseline="-25000" dirty="0" smtClean="0"/>
                  <a:t> </a:t>
                </a:r>
                <a:r>
                  <a:rPr lang="en-US" sz="1200" dirty="0"/>
                  <a:t>&lt;</a:t>
                </a:r>
                <a:r>
                  <a:rPr lang="en-US" sz="1200" dirty="0" smtClean="0"/>
                  <a:t>1 </a:t>
                </a:r>
                <a:r>
                  <a:rPr lang="en-US" sz="1200" dirty="0" err="1" smtClean="0"/>
                  <a:t>GeV</a:t>
                </a:r>
                <a:endParaRPr lang="en-US" sz="1200" dirty="0"/>
              </a:p>
            </p:txBody>
          </p:sp>
        </p:grpSp>
        <p:sp>
          <p:nvSpPr>
            <p:cNvPr id="7" name="TextBox 6"/>
            <p:cNvSpPr txBox="1"/>
            <p:nvPr/>
          </p:nvSpPr>
          <p:spPr>
            <a:xfrm>
              <a:off x="2379133" y="3843866"/>
              <a:ext cx="497890" cy="369332"/>
            </a:xfrm>
            <a:prstGeom prst="rect">
              <a:avLst/>
            </a:prstGeom>
            <a:noFill/>
          </p:spPr>
          <p:txBody>
            <a:bodyPr wrap="none" rtlCol="0">
              <a:spAutoFit/>
            </a:bodyPr>
            <a:lstStyle/>
            <a:p>
              <a:r>
                <a:rPr lang="en-US" dirty="0" smtClean="0"/>
                <a:t>DY</a:t>
              </a:r>
              <a:endParaRPr lang="en-US" dirty="0"/>
            </a:p>
          </p:txBody>
        </p:sp>
      </p:grpSp>
      <p:pic>
        <p:nvPicPr>
          <p:cNvPr id="14" name="Picture 13"/>
          <p:cNvPicPr>
            <a:picLocks noChangeAspect="1"/>
          </p:cNvPicPr>
          <p:nvPr/>
        </p:nvPicPr>
        <p:blipFill>
          <a:blip r:embed="rId8"/>
          <a:stretch>
            <a:fillRect/>
          </a:stretch>
        </p:blipFill>
        <p:spPr>
          <a:xfrm>
            <a:off x="84667" y="3903133"/>
            <a:ext cx="2951480" cy="2570480"/>
          </a:xfrm>
          <a:prstGeom prst="rect">
            <a:avLst/>
          </a:prstGeom>
        </p:spPr>
      </p:pic>
      <p:sp>
        <p:nvSpPr>
          <p:cNvPr id="15" name="TextBox 14"/>
          <p:cNvSpPr txBox="1"/>
          <p:nvPr/>
        </p:nvSpPr>
        <p:spPr>
          <a:xfrm>
            <a:off x="1718731" y="4356100"/>
            <a:ext cx="723275" cy="246221"/>
          </a:xfrm>
          <a:prstGeom prst="rect">
            <a:avLst/>
          </a:prstGeom>
          <a:noFill/>
        </p:spPr>
        <p:txBody>
          <a:bodyPr wrap="none" rtlCol="0">
            <a:spAutoFit/>
          </a:bodyPr>
          <a:lstStyle/>
          <a:p>
            <a:r>
              <a:rPr lang="en-US" sz="1000" dirty="0" smtClean="0"/>
              <a:t>500 </a:t>
            </a:r>
            <a:r>
              <a:rPr lang="en-US" sz="1000" dirty="0" err="1" smtClean="0"/>
              <a:t>GeV</a:t>
            </a:r>
            <a:endParaRPr lang="en-US" sz="1000" dirty="0"/>
          </a:p>
        </p:txBody>
      </p:sp>
      <p:sp>
        <p:nvSpPr>
          <p:cNvPr id="34" name="TextBox 33"/>
          <p:cNvSpPr txBox="1"/>
          <p:nvPr/>
        </p:nvSpPr>
        <p:spPr>
          <a:xfrm>
            <a:off x="1024464" y="4491567"/>
            <a:ext cx="723275" cy="246221"/>
          </a:xfrm>
          <a:prstGeom prst="rect">
            <a:avLst/>
          </a:prstGeom>
          <a:noFill/>
        </p:spPr>
        <p:txBody>
          <a:bodyPr wrap="none" rtlCol="0">
            <a:spAutoFit/>
          </a:bodyPr>
          <a:lstStyle/>
          <a:p>
            <a:r>
              <a:rPr lang="en-US" sz="1000" dirty="0"/>
              <a:t>2</a:t>
            </a:r>
            <a:r>
              <a:rPr lang="en-US" sz="1000" dirty="0" smtClean="0"/>
              <a:t>00 </a:t>
            </a:r>
            <a:r>
              <a:rPr lang="en-US" sz="1000" dirty="0" err="1" smtClean="0"/>
              <a:t>GeV</a:t>
            </a:r>
            <a:endParaRPr lang="en-US" sz="1000" dirty="0"/>
          </a:p>
        </p:txBody>
      </p:sp>
      <p:sp>
        <p:nvSpPr>
          <p:cNvPr id="16" name="TextBox 15"/>
          <p:cNvSpPr txBox="1"/>
          <p:nvPr/>
        </p:nvSpPr>
        <p:spPr>
          <a:xfrm>
            <a:off x="457200" y="3729566"/>
            <a:ext cx="3559801" cy="246221"/>
          </a:xfrm>
          <a:prstGeom prst="rect">
            <a:avLst/>
          </a:prstGeom>
          <a:noFill/>
        </p:spPr>
        <p:txBody>
          <a:bodyPr wrap="none" rtlCol="0">
            <a:spAutoFit/>
          </a:bodyPr>
          <a:lstStyle/>
          <a:p>
            <a:r>
              <a:rPr lang="en-US" sz="1000" dirty="0" smtClean="0"/>
              <a:t>Z</a:t>
            </a:r>
            <a:r>
              <a:rPr lang="en-US" sz="1000" dirty="0"/>
              <a:t>.-B. Kang &amp; J.-W. Qui </a:t>
            </a:r>
            <a:r>
              <a:rPr lang="en-US" sz="1000" dirty="0" smtClean="0"/>
              <a:t>Phys.Rev.D81</a:t>
            </a:r>
            <a:r>
              <a:rPr lang="en-US" sz="1000" dirty="0"/>
              <a:t>:</a:t>
            </a:r>
            <a:r>
              <a:rPr lang="en-US" sz="1000" dirty="0" smtClean="0"/>
              <a:t>054020,2010</a:t>
            </a:r>
            <a:endParaRPr lang="en-US" sz="1000" dirty="0"/>
          </a:p>
        </p:txBody>
      </p:sp>
      <p:cxnSp>
        <p:nvCxnSpPr>
          <p:cNvPr id="35" name="Straight Arrow Connector 34"/>
          <p:cNvCxnSpPr/>
          <p:nvPr/>
        </p:nvCxnSpPr>
        <p:spPr bwMode="auto">
          <a:xfrm flipV="1">
            <a:off x="2656270" y="4773083"/>
            <a:ext cx="1547430" cy="27216"/>
          </a:xfrm>
          <a:prstGeom prst="straightConnector1">
            <a:avLst/>
          </a:prstGeom>
          <a:solidFill>
            <a:schemeClr val="accent1"/>
          </a:solidFill>
          <a:ln w="38100" cap="flat" cmpd="sng" algn="ctr">
            <a:solidFill>
              <a:srgbClr val="0000FF"/>
            </a:solidFill>
            <a:prstDash val="solid"/>
            <a:round/>
            <a:headEnd type="none" w="med" len="med"/>
            <a:tailEnd type="arrow"/>
          </a:ln>
          <a:effectLst/>
        </p:spPr>
      </p:cxnSp>
      <p:sp>
        <p:nvSpPr>
          <p:cNvPr id="36" name="TextBox 35"/>
          <p:cNvSpPr txBox="1">
            <a:spLocks noChangeAspect="1"/>
          </p:cNvSpPr>
          <p:nvPr/>
        </p:nvSpPr>
        <p:spPr>
          <a:xfrm>
            <a:off x="2744184" y="4411136"/>
            <a:ext cx="784677" cy="400110"/>
          </a:xfrm>
          <a:prstGeom prst="rect">
            <a:avLst/>
          </a:prstGeom>
          <a:noFill/>
        </p:spPr>
        <p:txBody>
          <a:bodyPr wrap="none" rtlCol="0">
            <a:spAutoFit/>
          </a:bodyPr>
          <a:lstStyle/>
          <a:p>
            <a:r>
              <a:rPr lang="en-US" dirty="0">
                <a:solidFill>
                  <a:srgbClr val="0000FF"/>
                </a:solidFill>
              </a:rPr>
              <a:t> </a:t>
            </a:r>
            <a:r>
              <a:rPr lang="en-US" dirty="0" smtClean="0">
                <a:solidFill>
                  <a:srgbClr val="0000FF"/>
                </a:solidFill>
              </a:rPr>
              <a:t> </a:t>
            </a:r>
            <a:r>
              <a:rPr lang="en-US" dirty="0">
                <a:solidFill>
                  <a:srgbClr val="0000FF"/>
                </a:solidFill>
              </a:rPr>
              <a:t> </a:t>
            </a:r>
            <a:r>
              <a:rPr lang="en-US" sz="2000" b="1" dirty="0" smtClean="0">
                <a:solidFill>
                  <a:srgbClr val="0000FF"/>
                </a:solidFill>
              </a:rPr>
              <a:t>÷ ~4</a:t>
            </a:r>
            <a:endParaRPr lang="en-US" sz="2000" b="1" dirty="0">
              <a:solidFill>
                <a:srgbClr val="0000FF"/>
              </a:solidFill>
            </a:endParaRPr>
          </a:p>
        </p:txBody>
      </p:sp>
      <p:sp>
        <p:nvSpPr>
          <p:cNvPr id="37" name="TextBox 36"/>
          <p:cNvSpPr txBox="1"/>
          <p:nvPr/>
        </p:nvSpPr>
        <p:spPr>
          <a:xfrm>
            <a:off x="3869267" y="3691747"/>
            <a:ext cx="2333091" cy="276999"/>
          </a:xfrm>
          <a:prstGeom prst="rect">
            <a:avLst/>
          </a:prstGeom>
          <a:noFill/>
        </p:spPr>
        <p:txBody>
          <a:bodyPr wrap="none" rtlCol="0">
            <a:spAutoFit/>
          </a:bodyPr>
          <a:lstStyle/>
          <a:p>
            <a:r>
              <a:rPr lang="en-US" sz="1200" b="0" dirty="0" smtClean="0"/>
              <a:t>Z. Kang et al. arXiv</a:t>
            </a:r>
            <a:r>
              <a:rPr lang="en-US" sz="1200" b="0" dirty="0"/>
              <a:t>:</a:t>
            </a:r>
            <a:r>
              <a:rPr lang="en-US" sz="1200" b="0" dirty="0" smtClean="0"/>
              <a:t>1401.5078</a:t>
            </a:r>
            <a:endParaRPr lang="en-US" sz="1200" dirty="0"/>
          </a:p>
        </p:txBody>
      </p:sp>
      <p:sp>
        <p:nvSpPr>
          <p:cNvPr id="38" name="TextBox 37"/>
          <p:cNvSpPr txBox="1"/>
          <p:nvPr/>
        </p:nvSpPr>
        <p:spPr>
          <a:xfrm>
            <a:off x="529169" y="3981453"/>
            <a:ext cx="1388947" cy="276999"/>
          </a:xfrm>
          <a:prstGeom prst="rect">
            <a:avLst/>
          </a:prstGeom>
          <a:noFill/>
        </p:spPr>
        <p:txBody>
          <a:bodyPr wrap="none" rtlCol="0">
            <a:spAutoFit/>
          </a:bodyPr>
          <a:lstStyle/>
          <a:p>
            <a:r>
              <a:rPr lang="en-US" sz="1200" dirty="0" smtClean="0"/>
              <a:t>before evolution</a:t>
            </a:r>
            <a:endParaRPr lang="en-US" sz="1200" dirty="0"/>
          </a:p>
        </p:txBody>
      </p:sp>
      <p:sp>
        <p:nvSpPr>
          <p:cNvPr id="39" name="TextBox 38"/>
          <p:cNvSpPr txBox="1"/>
          <p:nvPr/>
        </p:nvSpPr>
        <p:spPr>
          <a:xfrm>
            <a:off x="3888304" y="4021672"/>
            <a:ext cx="1288709" cy="276999"/>
          </a:xfrm>
          <a:prstGeom prst="rect">
            <a:avLst/>
          </a:prstGeom>
          <a:noFill/>
        </p:spPr>
        <p:txBody>
          <a:bodyPr wrap="none" rtlCol="0">
            <a:spAutoFit/>
          </a:bodyPr>
          <a:lstStyle/>
          <a:p>
            <a:r>
              <a:rPr lang="en-US" sz="1200" dirty="0" smtClean="0"/>
              <a:t>after evolution</a:t>
            </a:r>
            <a:endParaRPr lang="en-US" sz="1200" dirty="0"/>
          </a:p>
        </p:txBody>
      </p:sp>
      <p:sp>
        <p:nvSpPr>
          <p:cNvPr id="40" name="Footer Placeholder 4"/>
          <p:cNvSpPr>
            <a:spLocks noGrp="1"/>
          </p:cNvSpPr>
          <p:nvPr>
            <p:ph type="ftr" sz="quarter" idx="11"/>
          </p:nvPr>
        </p:nvSpPr>
        <p:spPr>
          <a:xfrm>
            <a:off x="2031997" y="6483346"/>
            <a:ext cx="4470389" cy="368300"/>
          </a:xfrm>
        </p:spPr>
        <p:txBody>
          <a:bodyPr/>
          <a:lstStyle/>
          <a:p>
            <a:r>
              <a:rPr lang="it-IT" smtClean="0"/>
              <a:t>S. Fazio - DIS 2015</a:t>
            </a:r>
            <a:endParaRPr lang="en-US" dirty="0"/>
          </a:p>
        </p:txBody>
      </p:sp>
      <p:sp>
        <p:nvSpPr>
          <p:cNvPr id="42" name="Title 1"/>
          <p:cNvSpPr txBox="1">
            <a:spLocks/>
          </p:cNvSpPr>
          <p:nvPr/>
        </p:nvSpPr>
        <p:spPr>
          <a:xfrm>
            <a:off x="279400" y="240280"/>
            <a:ext cx="8599234" cy="514887"/>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lvl="0" algn="ctr">
              <a:spcBef>
                <a:spcPct val="0"/>
              </a:spcBef>
              <a:defRPr/>
            </a:pP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lang="en-US" sz="2800" dirty="0" smtClean="0">
                <a:solidFill>
                  <a:srgbClr val="0000FF"/>
                </a:solidFill>
              </a:rPr>
              <a:t>Motivations – The TMD evolution</a:t>
            </a: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endParaRPr kumimoji="0" lang="en-US" sz="3200" b="0" i="0" u="none" strike="noStrike" kern="1200" cap="none" spc="0" normalizeH="0" baseline="0" noProof="0" dirty="0" smtClean="0">
              <a:ln>
                <a:noFill/>
              </a:ln>
              <a:solidFill>
                <a:srgbClr val="0000FF"/>
              </a:solidFill>
              <a:effectLst/>
              <a:uLnTx/>
              <a:uFillTx/>
              <a:latin typeface="+mj-lt"/>
              <a:ea typeface="+mj-ea"/>
              <a:cs typeface="+mj-cs"/>
            </a:endParaRPr>
          </a:p>
        </p:txBody>
      </p:sp>
    </p:spTree>
    <p:extLst>
      <p:ext uri="{BB962C8B-B14F-4D97-AF65-F5344CB8AC3E}">
        <p14:creationId xmlns:p14="http://schemas.microsoft.com/office/powerpoint/2010/main" val="1362425750"/>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linds(horizontal)">
                                      <p:cBhvr>
                                        <p:cTn id="19" dur="500"/>
                                        <p:tgtEl>
                                          <p:spTgt spid="3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par>
                                <p:cTn id="23" presetID="3" presetClass="entr" presetSubtype="1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blinds(horizontal)">
                                      <p:cBhvr>
                                        <p:cTn id="25" dur="500"/>
                                        <p:tgtEl>
                                          <p:spTgt spid="3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linds(horizontal)">
                                      <p:cBhvr>
                                        <p:cTn id="28" dur="500"/>
                                        <p:tgtEl>
                                          <p:spTgt spid="3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linds(horizontal)">
                                      <p:cBhvr>
                                        <p:cTn id="31" dur="500"/>
                                        <p:tgtEl>
                                          <p:spTgt spid="3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blinds(horizontal)">
                                      <p:cBhvr>
                                        <p:cTn id="34" dur="500"/>
                                        <p:tgtEl>
                                          <p:spTgt spid="38"/>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linds(horizontal)">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linds(horizontal)">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5" grpId="0"/>
      <p:bldP spid="34" grpId="0"/>
      <p:bldP spid="16" grpId="0"/>
      <p:bldP spid="36" grpId="0"/>
      <p:bldP spid="37"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7" name="TextBox 6"/>
          <p:cNvSpPr txBox="1"/>
          <p:nvPr/>
        </p:nvSpPr>
        <p:spPr>
          <a:xfrm>
            <a:off x="-38101" y="2157679"/>
            <a:ext cx="9043803" cy="369332"/>
          </a:xfrm>
          <a:prstGeom prst="rect">
            <a:avLst/>
          </a:prstGeom>
          <a:noFill/>
        </p:spPr>
        <p:txBody>
          <a:bodyPr wrap="square" rtlCol="0">
            <a:spAutoFit/>
          </a:bodyPr>
          <a:lstStyle/>
          <a:p>
            <a:pPr algn="ctr"/>
            <a:r>
              <a:rPr lang="en-US" b="1" dirty="0" smtClean="0">
                <a:solidFill>
                  <a:srgbClr val="FF0000"/>
                </a:solidFill>
              </a:rPr>
              <a:t> </a:t>
            </a:r>
            <a:r>
              <a:rPr lang="en-US" dirty="0" smtClean="0"/>
              <a:t>M. G. </a:t>
            </a:r>
            <a:r>
              <a:rPr lang="en-US" dirty="0" err="1" smtClean="0"/>
              <a:t>Echevarria</a:t>
            </a:r>
            <a:r>
              <a:rPr lang="en-US" dirty="0" smtClean="0"/>
              <a:t>, A. </a:t>
            </a:r>
            <a:r>
              <a:rPr lang="en-US" dirty="0" err="1" smtClean="0"/>
              <a:t>Idilbi</a:t>
            </a:r>
            <a:r>
              <a:rPr lang="en-US" dirty="0" smtClean="0"/>
              <a:t>, Z-B Kang, and I. </a:t>
            </a:r>
            <a:r>
              <a:rPr lang="en-US" dirty="0" err="1" smtClean="0"/>
              <a:t>Vitev</a:t>
            </a:r>
            <a:r>
              <a:rPr lang="en-US" dirty="0" smtClean="0"/>
              <a:t> arXiv:1401.5078</a:t>
            </a:r>
          </a:p>
        </p:txBody>
      </p:sp>
      <p:sp>
        <p:nvSpPr>
          <p:cNvPr id="6" name="Slide Number Placeholder 5"/>
          <p:cNvSpPr>
            <a:spLocks noGrp="1"/>
          </p:cNvSpPr>
          <p:nvPr>
            <p:ph type="sldNum" sz="quarter" idx="12"/>
          </p:nvPr>
        </p:nvSpPr>
        <p:spPr/>
        <p:txBody>
          <a:bodyPr/>
          <a:lstStyle/>
          <a:p>
            <a:fld id="{5BBAB1DB-3EEE-774A-AAE9-210163023056}" type="slidenum">
              <a:rPr lang="en-US" smtClean="0"/>
              <a:pPr/>
              <a:t>7</a:t>
            </a:fld>
            <a:endParaRPr lang="en-US" dirty="0"/>
          </a:p>
        </p:txBody>
      </p:sp>
      <p:pic>
        <p:nvPicPr>
          <p:cNvPr id="17" name="Picture 16" descr="w_minus.eps"/>
          <p:cNvPicPr>
            <a:picLocks noChangeAspect="1"/>
          </p:cNvPicPr>
          <p:nvPr/>
        </p:nvPicPr>
        <p:blipFill>
          <a:blip r:embed="rId2"/>
          <a:stretch>
            <a:fillRect/>
          </a:stretch>
        </p:blipFill>
        <p:spPr>
          <a:xfrm>
            <a:off x="-31749" y="2789545"/>
            <a:ext cx="2432049" cy="2017405"/>
          </a:xfrm>
          <a:prstGeom prst="rect">
            <a:avLst/>
          </a:prstGeom>
        </p:spPr>
      </p:pic>
      <p:pic>
        <p:nvPicPr>
          <p:cNvPr id="18" name="Picture 17" descr="w_plus.eps"/>
          <p:cNvPicPr>
            <a:picLocks noChangeAspect="1"/>
          </p:cNvPicPr>
          <p:nvPr/>
        </p:nvPicPr>
        <p:blipFill>
          <a:blip r:embed="rId3"/>
          <a:stretch>
            <a:fillRect/>
          </a:stretch>
        </p:blipFill>
        <p:spPr>
          <a:xfrm>
            <a:off x="2948299" y="2789546"/>
            <a:ext cx="2436501" cy="2021098"/>
          </a:xfrm>
          <a:prstGeom prst="rect">
            <a:avLst/>
          </a:prstGeom>
        </p:spPr>
      </p:pic>
      <p:pic>
        <p:nvPicPr>
          <p:cNvPr id="19" name="Picture 18" descr="z0.eps"/>
          <p:cNvPicPr>
            <a:picLocks noChangeAspect="1"/>
          </p:cNvPicPr>
          <p:nvPr/>
        </p:nvPicPr>
        <p:blipFill>
          <a:blip r:embed="rId4"/>
          <a:stretch>
            <a:fillRect/>
          </a:stretch>
        </p:blipFill>
        <p:spPr>
          <a:xfrm>
            <a:off x="5702299" y="2812549"/>
            <a:ext cx="2527301" cy="2045118"/>
          </a:xfrm>
          <a:prstGeom prst="rect">
            <a:avLst/>
          </a:prstGeom>
        </p:spPr>
      </p:pic>
      <p:sp>
        <p:nvSpPr>
          <p:cNvPr id="15" name="TextBox 14"/>
          <p:cNvSpPr txBox="1"/>
          <p:nvPr/>
        </p:nvSpPr>
        <p:spPr>
          <a:xfrm>
            <a:off x="1062460" y="3984823"/>
            <a:ext cx="1172116" cy="307777"/>
          </a:xfrm>
          <a:prstGeom prst="rect">
            <a:avLst/>
          </a:prstGeom>
          <a:noFill/>
        </p:spPr>
        <p:txBody>
          <a:bodyPr wrap="none" rtlCol="0">
            <a:spAutoFit/>
          </a:bodyPr>
          <a:lstStyle/>
          <a:p>
            <a:pPr algn="ctr"/>
            <a:r>
              <a:rPr lang="en-US" sz="1400" b="1" dirty="0" smtClean="0"/>
              <a:t>0 &lt; </a:t>
            </a:r>
            <a:r>
              <a:rPr lang="en-US" sz="1400" b="1" dirty="0" err="1" smtClean="0"/>
              <a:t>p</a:t>
            </a:r>
            <a:r>
              <a:rPr lang="en-US" sz="1400" b="1" baseline="-25000" dirty="0" err="1" smtClean="0"/>
              <a:t>T</a:t>
            </a:r>
            <a:r>
              <a:rPr lang="en-US" sz="1400" b="1" baseline="-25000" dirty="0" smtClean="0"/>
              <a:t> </a:t>
            </a:r>
            <a:r>
              <a:rPr lang="en-US" sz="1400" b="1" dirty="0" smtClean="0"/>
              <a:t>&lt;3 </a:t>
            </a:r>
            <a:r>
              <a:rPr lang="en-US" sz="1400" b="1" dirty="0" err="1" smtClean="0"/>
              <a:t>GeV</a:t>
            </a:r>
            <a:endParaRPr lang="en-US" sz="1400" b="1" dirty="0"/>
          </a:p>
        </p:txBody>
      </p:sp>
      <p:sp>
        <p:nvSpPr>
          <p:cNvPr id="16" name="TextBox 15"/>
          <p:cNvSpPr txBox="1"/>
          <p:nvPr/>
        </p:nvSpPr>
        <p:spPr>
          <a:xfrm>
            <a:off x="484378" y="2417817"/>
            <a:ext cx="8359154" cy="369332"/>
          </a:xfrm>
          <a:prstGeom prst="rect">
            <a:avLst/>
          </a:prstGeom>
          <a:noFill/>
        </p:spPr>
        <p:txBody>
          <a:bodyPr wrap="none" rtlCol="0">
            <a:spAutoFit/>
          </a:bodyPr>
          <a:lstStyle/>
          <a:p>
            <a:r>
              <a:rPr lang="en-US" b="1" dirty="0" smtClean="0">
                <a:solidFill>
                  <a:srgbClr val="FF0000"/>
                </a:solidFill>
              </a:rPr>
              <a:t>Revised error bands (private communication) use positivity bounds for the sea quarks</a:t>
            </a:r>
            <a:endParaRPr lang="en-US" dirty="0"/>
          </a:p>
        </p:txBody>
      </p:sp>
      <p:sp>
        <p:nvSpPr>
          <p:cNvPr id="13" name="Rectangle 12"/>
          <p:cNvSpPr/>
          <p:nvPr/>
        </p:nvSpPr>
        <p:spPr>
          <a:xfrm>
            <a:off x="192278" y="5329198"/>
            <a:ext cx="8650100" cy="1077218"/>
          </a:xfrm>
          <a:prstGeom prst="rect">
            <a:avLst/>
          </a:prstGeom>
          <a:ln w="41275" cmpd="dbl">
            <a:solidFill>
              <a:srgbClr val="008000"/>
            </a:solidFill>
          </a:ln>
        </p:spPr>
        <p:txBody>
          <a:bodyPr wrap="square">
            <a:spAutoFit/>
          </a:bodyPr>
          <a:lstStyle/>
          <a:p>
            <a:pPr marL="228600" indent="-228600">
              <a:spcAft>
                <a:spcPts val="600"/>
              </a:spcAft>
              <a:buFont typeface="Wingdings" charset="2"/>
              <a:buChar char="Ø"/>
            </a:pPr>
            <a:r>
              <a:rPr lang="en-US" dirty="0" smtClean="0">
                <a:solidFill>
                  <a:srgbClr val="000000"/>
                </a:solidFill>
              </a:rPr>
              <a:t>Asymmetry from lepton-decay is small </a:t>
            </a:r>
            <a:r>
              <a:rPr lang="en-US" dirty="0" smtClean="0">
                <a:solidFill>
                  <a:srgbClr val="000000"/>
                </a:solidFill>
                <a:sym typeface="Wingdings"/>
              </a:rPr>
              <a:t> </a:t>
            </a:r>
            <a:r>
              <a:rPr lang="en-US" dirty="0" smtClean="0">
                <a:solidFill>
                  <a:srgbClr val="FF0000"/>
                </a:solidFill>
                <a:sym typeface="Wingdings"/>
              </a:rPr>
              <a:t> </a:t>
            </a:r>
            <a:r>
              <a:rPr lang="en-US" u="sng" dirty="0" smtClean="0">
                <a:solidFill>
                  <a:srgbClr val="FF0000"/>
                </a:solidFill>
                <a:sym typeface="Wingdings"/>
              </a:rPr>
              <a:t>Full kin. reconstruction of the boson needed</a:t>
            </a:r>
            <a:endParaRPr lang="en-US" dirty="0" smtClean="0">
              <a:solidFill>
                <a:srgbClr val="FF0000"/>
              </a:solidFill>
            </a:endParaRPr>
          </a:p>
          <a:p>
            <a:pPr marL="685800" lvl="1" indent="-228600">
              <a:spcAft>
                <a:spcPts val="600"/>
              </a:spcAft>
              <a:buFont typeface="Lucida Grande"/>
              <a:buChar char="&gt;"/>
            </a:pPr>
            <a:r>
              <a:rPr lang="en-US" dirty="0" smtClean="0">
                <a:solidFill>
                  <a:srgbClr val="FF0000"/>
                </a:solidFill>
              </a:rPr>
              <a:t>Z</a:t>
            </a:r>
            <a:r>
              <a:rPr lang="en-US" baseline="30000" dirty="0" smtClean="0">
                <a:solidFill>
                  <a:srgbClr val="FF0000"/>
                </a:solidFill>
              </a:rPr>
              <a:t>0</a:t>
            </a:r>
            <a:r>
              <a:rPr lang="en-US" dirty="0" smtClean="0">
                <a:solidFill>
                  <a:srgbClr val="FF0000"/>
                </a:solidFill>
              </a:rPr>
              <a:t> easy to reconstruct (but small cross-section)</a:t>
            </a:r>
          </a:p>
          <a:p>
            <a:pPr marL="685800" lvl="1" indent="-228600">
              <a:spcAft>
                <a:spcPts val="600"/>
              </a:spcAft>
              <a:buFont typeface="Lucida Grande"/>
              <a:buChar char="&gt;"/>
            </a:pPr>
            <a:r>
              <a:rPr lang="en-US" dirty="0" smtClean="0">
                <a:solidFill>
                  <a:srgbClr val="FF0000"/>
                </a:solidFill>
              </a:rPr>
              <a:t>W kin. can be reconstructed from the </a:t>
            </a:r>
            <a:r>
              <a:rPr lang="en-US" dirty="0" err="1" smtClean="0">
                <a:solidFill>
                  <a:srgbClr val="FF0000"/>
                </a:solidFill>
              </a:rPr>
              <a:t>hadronic</a:t>
            </a:r>
            <a:r>
              <a:rPr lang="en-US" dirty="0" smtClean="0">
                <a:solidFill>
                  <a:srgbClr val="FF0000"/>
                </a:solidFill>
              </a:rPr>
              <a:t> recoil (first time at STAR)</a:t>
            </a:r>
          </a:p>
        </p:txBody>
      </p:sp>
      <p:sp>
        <p:nvSpPr>
          <p:cNvPr id="25" name="TextBox 24"/>
          <p:cNvSpPr txBox="1"/>
          <p:nvPr/>
        </p:nvSpPr>
        <p:spPr>
          <a:xfrm>
            <a:off x="878078" y="4778375"/>
            <a:ext cx="6727423" cy="461665"/>
          </a:xfrm>
          <a:prstGeom prst="rect">
            <a:avLst/>
          </a:prstGeom>
          <a:noFill/>
        </p:spPr>
        <p:txBody>
          <a:bodyPr wrap="none" rtlCol="0">
            <a:spAutoFit/>
          </a:bodyPr>
          <a:lstStyle/>
          <a:p>
            <a:r>
              <a:rPr lang="en-US" sz="2400" b="1" dirty="0" smtClean="0">
                <a:solidFill>
                  <a:srgbClr val="FF0000"/>
                </a:solidFill>
              </a:rPr>
              <a:t>W</a:t>
            </a:r>
            <a:r>
              <a:rPr lang="en-US" sz="2400" b="1" baseline="30000" dirty="0" smtClean="0">
                <a:solidFill>
                  <a:srgbClr val="FF0000"/>
                </a:solidFill>
              </a:rPr>
              <a:t>± </a:t>
            </a:r>
            <a:r>
              <a:rPr lang="en-US" sz="2400" b="1" dirty="0" smtClean="0">
                <a:solidFill>
                  <a:srgbClr val="FF0000"/>
                </a:solidFill>
              </a:rPr>
              <a:t>data can constrain the sea-quark </a:t>
            </a:r>
            <a:r>
              <a:rPr lang="en-US" sz="2400" b="1" dirty="0" err="1" smtClean="0">
                <a:solidFill>
                  <a:srgbClr val="FF0000"/>
                </a:solidFill>
              </a:rPr>
              <a:t>Sivers</a:t>
            </a:r>
            <a:r>
              <a:rPr lang="en-US" sz="2400" b="1" dirty="0" smtClean="0">
                <a:solidFill>
                  <a:srgbClr val="FF0000"/>
                </a:solidFill>
              </a:rPr>
              <a:t> function</a:t>
            </a:r>
          </a:p>
        </p:txBody>
      </p:sp>
      <p:sp>
        <p:nvSpPr>
          <p:cNvPr id="20" name="Title 1"/>
          <p:cNvSpPr txBox="1">
            <a:spLocks/>
          </p:cNvSpPr>
          <p:nvPr/>
        </p:nvSpPr>
        <p:spPr>
          <a:xfrm>
            <a:off x="279400" y="240280"/>
            <a:ext cx="8599234" cy="514887"/>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lvl="0" algn="ctr">
              <a:spcBef>
                <a:spcPct val="0"/>
              </a:spcBef>
              <a:defRPr/>
            </a:pP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endParaRPr lang="en-US" sz="3200" dirty="0" smtClean="0">
              <a:solidFill>
                <a:srgbClr val="0000FF"/>
              </a:solidFill>
              <a:latin typeface="+mj-lt"/>
              <a:ea typeface="+mj-ea"/>
              <a:cs typeface="+mj-cs"/>
            </a:endParaRPr>
          </a:p>
          <a:p>
            <a:pPr lvl="0" algn="ctr">
              <a:spcBef>
                <a:spcPct val="0"/>
              </a:spcBef>
              <a:defRPr/>
            </a:pPr>
            <a:r>
              <a:rPr lang="en-US" sz="2800" dirty="0" smtClean="0">
                <a:solidFill>
                  <a:srgbClr val="0000FF"/>
                </a:solidFill>
              </a:rPr>
              <a:t>Motivations – Transverse Single Spin Asymmetry (A</a:t>
            </a:r>
            <a:r>
              <a:rPr lang="en-US" sz="2800" baseline="-25000" dirty="0" smtClean="0">
                <a:solidFill>
                  <a:srgbClr val="0000FF"/>
                </a:solidFill>
              </a:rPr>
              <a:t>N</a:t>
            </a:r>
            <a:r>
              <a:rPr lang="en-US" sz="2800" dirty="0" smtClean="0">
                <a:solidFill>
                  <a:srgbClr val="0000FF"/>
                </a:solidFill>
              </a:rPr>
              <a:t>)</a:t>
            </a:r>
            <a:r>
              <a:rPr kumimoji="0" lang="en-US" sz="2800" b="0" i="0" u="none" strike="noStrike" kern="1200" cap="none" spc="0" normalizeH="0" baseline="0" noProof="0" dirty="0" smtClean="0">
                <a:ln>
                  <a:noFill/>
                </a:ln>
                <a:solidFill>
                  <a:srgbClr val="0000FF"/>
                </a:solidFill>
                <a:effectLst/>
                <a:uLnTx/>
                <a:uFillTx/>
                <a:latin typeface="+mj-lt"/>
                <a:ea typeface="+mj-ea"/>
                <a:cs typeface="+mj-cs"/>
              </a:rPr>
              <a:t/>
            </a:r>
            <a:br>
              <a:rPr kumimoji="0" lang="en-US" sz="28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endParaRPr kumimoji="0" lang="en-US" sz="3200" b="0" i="0" u="none" strike="noStrike" kern="1200" cap="none" spc="0" normalizeH="0" baseline="0" noProof="0" dirty="0" smtClean="0">
              <a:ln>
                <a:noFill/>
              </a:ln>
              <a:solidFill>
                <a:srgbClr val="0000FF"/>
              </a:solidFill>
              <a:effectLst/>
              <a:uLnTx/>
              <a:uFillTx/>
              <a:latin typeface="+mj-lt"/>
              <a:ea typeface="+mj-ea"/>
              <a:cs typeface="+mj-cs"/>
            </a:endParaRPr>
          </a:p>
        </p:txBody>
      </p:sp>
      <p:sp>
        <p:nvSpPr>
          <p:cNvPr id="22" name="TextBox 21"/>
          <p:cNvSpPr txBox="1"/>
          <p:nvPr/>
        </p:nvSpPr>
        <p:spPr>
          <a:xfrm>
            <a:off x="38101" y="801213"/>
            <a:ext cx="9134477" cy="1200329"/>
          </a:xfrm>
          <a:prstGeom prst="rect">
            <a:avLst/>
          </a:prstGeom>
          <a:noFill/>
        </p:spPr>
        <p:txBody>
          <a:bodyPr wrap="square" rtlCol="0">
            <a:spAutoFit/>
          </a:bodyPr>
          <a:lstStyle/>
          <a:p>
            <a:pPr marL="285750" indent="-285750">
              <a:buClr>
                <a:srgbClr val="0000FF"/>
              </a:buClr>
              <a:buFont typeface="Wingdings" charset="2"/>
              <a:buChar char="q"/>
            </a:pPr>
            <a:r>
              <a:rPr lang="en-US" b="1" dirty="0" smtClean="0"/>
              <a:t>What is the sea-quark </a:t>
            </a:r>
            <a:r>
              <a:rPr lang="en-US" b="1" dirty="0" err="1" smtClean="0"/>
              <a:t>Sivers</a:t>
            </a:r>
            <a:r>
              <a:rPr lang="en-US" b="1" dirty="0" smtClean="0"/>
              <a:t> </a:t>
            </a:r>
            <a:r>
              <a:rPr lang="en-US" b="1" dirty="0" err="1" smtClean="0"/>
              <a:t>fct</a:t>
            </a:r>
            <a:r>
              <a:rPr lang="en-US" b="1" dirty="0" smtClean="0"/>
              <a:t>.?</a:t>
            </a:r>
            <a:endParaRPr lang="en-US" dirty="0">
              <a:sym typeface="Wingdings"/>
            </a:endParaRPr>
          </a:p>
          <a:p>
            <a:pPr marL="742950" lvl="1" indent="-285750">
              <a:buClr>
                <a:srgbClr val="0000FF"/>
              </a:buClr>
              <a:buFont typeface="Wingdings" charset="0"/>
              <a:buChar char="à"/>
            </a:pPr>
            <a:r>
              <a:rPr lang="en-US" b="1" i="1" dirty="0">
                <a:solidFill>
                  <a:srgbClr val="0000FF"/>
                </a:solidFill>
              </a:rPr>
              <a:t>Sea quarks are mostly </a:t>
            </a:r>
            <a:r>
              <a:rPr lang="en-US" b="1" i="1" dirty="0" smtClean="0">
                <a:solidFill>
                  <a:srgbClr val="0000FF"/>
                </a:solidFill>
              </a:rPr>
              <a:t>unconstrained from existing SIDIS data.</a:t>
            </a:r>
            <a:r>
              <a:rPr lang="en-US" b="1" i="1" dirty="0">
                <a:solidFill>
                  <a:srgbClr val="0000FF"/>
                </a:solidFill>
              </a:rPr>
              <a:t>.. </a:t>
            </a:r>
            <a:r>
              <a:rPr lang="en-US" b="1" i="1" dirty="0">
                <a:solidFill>
                  <a:srgbClr val="FF0000"/>
                </a:solidFill>
              </a:rPr>
              <a:t>but</a:t>
            </a:r>
            <a:r>
              <a:rPr lang="en-US" b="1" dirty="0">
                <a:solidFill>
                  <a:srgbClr val="0000FF"/>
                </a:solidFill>
              </a:rPr>
              <a:t> they can give a relevant contribution</a:t>
            </a:r>
            <a:r>
              <a:rPr lang="en-US" b="1" dirty="0" smtClean="0">
                <a:solidFill>
                  <a:srgbClr val="0000FF"/>
                </a:solidFill>
              </a:rPr>
              <a:t>!</a:t>
            </a:r>
            <a:endParaRPr lang="en-US" dirty="0" smtClean="0">
              <a:sym typeface="Wingdings"/>
            </a:endParaRPr>
          </a:p>
          <a:p>
            <a:pPr marL="742950" lvl="1" indent="-285750">
              <a:buClr>
                <a:srgbClr val="0000FF"/>
              </a:buClr>
              <a:buFont typeface="Wingdings" charset="0"/>
              <a:buChar char="à"/>
            </a:pPr>
            <a:r>
              <a:rPr lang="en-US" dirty="0" smtClean="0">
                <a:sym typeface="Wingdings"/>
              </a:rPr>
              <a:t>W’s ideal  rapidity dependence of A</a:t>
            </a:r>
            <a:r>
              <a:rPr lang="en-US" baseline="-25000" dirty="0" smtClean="0">
                <a:sym typeface="Wingdings"/>
              </a:rPr>
              <a:t>N </a:t>
            </a:r>
            <a:r>
              <a:rPr lang="en-US" dirty="0" smtClean="0">
                <a:sym typeface="Wingdings"/>
              </a:rPr>
              <a:t>separates quarks from antiquarks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8</a:t>
            </a:fld>
            <a:endParaRPr lang="en-US"/>
          </a:p>
        </p:txBody>
      </p:sp>
      <p:sp>
        <p:nvSpPr>
          <p:cNvPr id="7" name="Title 1"/>
          <p:cNvSpPr txBox="1">
            <a:spLocks/>
          </p:cNvSpPr>
          <p:nvPr/>
        </p:nvSpPr>
        <p:spPr>
          <a:xfrm>
            <a:off x="697884" y="240280"/>
            <a:ext cx="7760316" cy="514887"/>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lang="en-US" sz="3200" noProof="0" dirty="0" smtClean="0">
                <a:solidFill>
                  <a:srgbClr val="0000FF"/>
                </a:solidFill>
                <a:latin typeface="+mj-lt"/>
                <a:ea typeface="+mj-ea"/>
                <a:cs typeface="+mj-cs"/>
              </a:rPr>
              <a:t>St</a:t>
            </a:r>
            <a:r>
              <a:rPr kumimoji="0" lang="en-US" sz="3200" b="0" i="0" u="none" strike="noStrike" kern="1200" cap="none" spc="0" normalizeH="0" baseline="0" noProof="0" dirty="0" smtClean="0">
                <a:ln>
                  <a:noFill/>
                </a:ln>
                <a:solidFill>
                  <a:srgbClr val="0000FF"/>
                </a:solidFill>
                <a:effectLst/>
                <a:uLnTx/>
                <a:uFillTx/>
                <a:latin typeface="+mj-lt"/>
                <a:ea typeface="+mj-ea"/>
                <a:cs typeface="+mj-cs"/>
              </a:rPr>
              <a:t>rategy</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endParaRPr kumimoji="0" lang="en-US" sz="3200" b="0" i="0" u="none" strike="noStrike" kern="1200" cap="none" spc="0" normalizeH="0" baseline="0" noProof="0" dirty="0" smtClean="0">
              <a:ln>
                <a:noFill/>
              </a:ln>
              <a:solidFill>
                <a:srgbClr val="0000FF"/>
              </a:solidFill>
              <a:effectLst/>
              <a:uLnTx/>
              <a:uFillTx/>
              <a:latin typeface="+mj-lt"/>
              <a:ea typeface="+mj-ea"/>
              <a:cs typeface="+mj-cs"/>
            </a:endParaRPr>
          </a:p>
        </p:txBody>
      </p:sp>
      <p:sp>
        <p:nvSpPr>
          <p:cNvPr id="9" name="TextBox 8"/>
          <p:cNvSpPr txBox="1"/>
          <p:nvPr/>
        </p:nvSpPr>
        <p:spPr>
          <a:xfrm>
            <a:off x="4043538" y="825500"/>
            <a:ext cx="3762568" cy="1323439"/>
          </a:xfrm>
          <a:prstGeom prst="rect">
            <a:avLst/>
          </a:prstGeom>
          <a:noFill/>
        </p:spPr>
        <p:txBody>
          <a:bodyPr wrap="none" rtlCol="0">
            <a:spAutoFit/>
          </a:bodyPr>
          <a:lstStyle/>
          <a:p>
            <a:pPr marL="177800" indent="-177800"/>
            <a:r>
              <a:rPr lang="en-US" sz="2000" b="1" dirty="0" smtClean="0"/>
              <a:t>Ingredients for the analysis</a:t>
            </a:r>
            <a:endParaRPr lang="en-US" sz="2000" b="1" dirty="0" smtClean="0">
              <a:solidFill>
                <a:srgbClr val="FF0000"/>
              </a:solidFill>
            </a:endParaRPr>
          </a:p>
          <a:p>
            <a:pPr marL="177800" indent="-177800">
              <a:buFont typeface="Arial"/>
              <a:buChar char="•"/>
            </a:pPr>
            <a:r>
              <a:rPr lang="en-US" sz="2000" dirty="0" smtClean="0">
                <a:solidFill>
                  <a:srgbClr val="FF0000"/>
                </a:solidFill>
              </a:rPr>
              <a:t>Isolated electron</a:t>
            </a:r>
            <a:endParaRPr lang="en-US" sz="2000" dirty="0" smtClean="0"/>
          </a:p>
          <a:p>
            <a:pPr marL="177800" indent="-177800">
              <a:buFont typeface="Arial"/>
              <a:buChar char="•"/>
            </a:pPr>
            <a:r>
              <a:rPr lang="en-US" sz="2000" dirty="0" smtClean="0"/>
              <a:t>neutrino (not measured directly)</a:t>
            </a:r>
          </a:p>
          <a:p>
            <a:pPr marL="177800" indent="-177800">
              <a:buFont typeface="Arial"/>
              <a:buChar char="•"/>
            </a:pPr>
            <a:r>
              <a:rPr lang="en-US" sz="2000" dirty="0" err="1" smtClean="0">
                <a:solidFill>
                  <a:srgbClr val="008000"/>
                </a:solidFill>
              </a:rPr>
              <a:t>Hadronic</a:t>
            </a:r>
            <a:r>
              <a:rPr lang="en-US" sz="2000" dirty="0" smtClean="0">
                <a:solidFill>
                  <a:srgbClr val="008000"/>
                </a:solidFill>
              </a:rPr>
              <a:t> recoil</a:t>
            </a:r>
            <a:endParaRPr lang="en-US" sz="2000" dirty="0" smtClean="0"/>
          </a:p>
        </p:txBody>
      </p:sp>
      <p:pic>
        <p:nvPicPr>
          <p:cNvPr id="8" name="Picture 7" descr="W_production_1.png"/>
          <p:cNvPicPr>
            <a:picLocks noChangeAspect="1"/>
          </p:cNvPicPr>
          <p:nvPr/>
        </p:nvPicPr>
        <p:blipFill>
          <a:blip r:embed="rId3"/>
          <a:stretch>
            <a:fillRect/>
          </a:stretch>
        </p:blipFill>
        <p:spPr>
          <a:xfrm>
            <a:off x="16618" y="787400"/>
            <a:ext cx="3194050" cy="2468389"/>
          </a:xfrm>
          <a:prstGeom prst="rect">
            <a:avLst/>
          </a:prstGeom>
        </p:spPr>
      </p:pic>
      <p:sp>
        <p:nvSpPr>
          <p:cNvPr id="11" name="Oval 10"/>
          <p:cNvSpPr/>
          <p:nvPr/>
        </p:nvSpPr>
        <p:spPr>
          <a:xfrm>
            <a:off x="2378161" y="2196024"/>
            <a:ext cx="554908" cy="45788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567110" y="1051910"/>
            <a:ext cx="606833" cy="291272"/>
          </a:xfrm>
          <a:prstGeom prst="ellipse">
            <a:avLst/>
          </a:prstGeom>
          <a:noFill/>
          <a:ln w="381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1567110" y="2457470"/>
            <a:ext cx="606833" cy="291272"/>
          </a:xfrm>
          <a:prstGeom prst="ellipse">
            <a:avLst/>
          </a:prstGeom>
          <a:noFill/>
          <a:ln w="381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33734" y="3166334"/>
            <a:ext cx="5780932" cy="2308324"/>
          </a:xfrm>
          <a:prstGeom prst="rect">
            <a:avLst/>
          </a:prstGeom>
          <a:noFill/>
        </p:spPr>
        <p:txBody>
          <a:bodyPr wrap="square" rtlCol="0">
            <a:spAutoFit/>
          </a:bodyPr>
          <a:lstStyle/>
          <a:p>
            <a:pPr marL="292100" indent="-292100">
              <a:buFont typeface="Wingdings" charset="2"/>
              <a:buChar char="q"/>
            </a:pPr>
            <a:r>
              <a:rPr lang="en-US" b="1" dirty="0" smtClean="0"/>
              <a:t>Select events with the W-signature (</a:t>
            </a:r>
            <a:r>
              <a:rPr lang="en-US" b="1" dirty="0" smtClean="0">
                <a:solidFill>
                  <a:srgbClr val="FF0000"/>
                </a:solidFill>
              </a:rPr>
              <a:t>STEP 1</a:t>
            </a:r>
            <a:r>
              <a:rPr lang="en-US" b="1" dirty="0" smtClean="0"/>
              <a:t>)</a:t>
            </a:r>
          </a:p>
          <a:p>
            <a:pPr marL="685800" lvl="1" indent="-228600">
              <a:buFont typeface="Wingdings" charset="2"/>
              <a:buChar char="Ø"/>
            </a:pPr>
            <a:r>
              <a:rPr lang="en-US" dirty="0" smtClean="0"/>
              <a:t>Isolated high P</a:t>
            </a:r>
            <a:r>
              <a:rPr lang="en-US" baseline="-25000" dirty="0" smtClean="0"/>
              <a:t>T</a:t>
            </a:r>
            <a:r>
              <a:rPr lang="en-US" dirty="0" smtClean="0"/>
              <a:t> electron </a:t>
            </a:r>
          </a:p>
          <a:p>
            <a:pPr marL="228600" indent="-228600">
              <a:buFont typeface="Wingdings" charset="2"/>
              <a:buChar char="q"/>
            </a:pPr>
            <a:r>
              <a:rPr lang="en-US" b="1" dirty="0" smtClean="0"/>
              <a:t>Neutrino transverse momentum is reconstructed from missing P</a:t>
            </a:r>
            <a:r>
              <a:rPr lang="en-US" b="1" baseline="-25000" dirty="0" smtClean="0"/>
              <a:t>T </a:t>
            </a:r>
            <a:r>
              <a:rPr lang="en-US" b="1" dirty="0" smtClean="0"/>
              <a:t>(</a:t>
            </a:r>
            <a:r>
              <a:rPr lang="en-US" b="1" dirty="0" smtClean="0">
                <a:solidFill>
                  <a:srgbClr val="FF0000"/>
                </a:solidFill>
              </a:rPr>
              <a:t>Step 2</a:t>
            </a:r>
            <a:r>
              <a:rPr lang="en-US" b="1" dirty="0" smtClean="0"/>
              <a:t>)</a:t>
            </a:r>
          </a:p>
          <a:p>
            <a:pPr marL="228600" indent="-228600">
              <a:buFont typeface="Wingdings" charset="2"/>
              <a:buChar char="q"/>
            </a:pPr>
            <a:endParaRPr lang="en-US" baseline="-25000" dirty="0" smtClean="0"/>
          </a:p>
          <a:p>
            <a:pPr marL="228600" indent="-228600">
              <a:buFont typeface="Wingdings" charset="2"/>
              <a:buChar char="q"/>
            </a:pPr>
            <a:endParaRPr lang="en-US" baseline="-25000" dirty="0" smtClean="0"/>
          </a:p>
          <a:p>
            <a:endParaRPr lang="en-US" baseline="-25000" dirty="0" smtClean="0"/>
          </a:p>
          <a:p>
            <a:pPr marL="228600" indent="-228600">
              <a:buFont typeface="Wingdings" charset="2"/>
              <a:buChar char="q"/>
            </a:pPr>
            <a:r>
              <a:rPr lang="en-US" b="1" dirty="0" smtClean="0"/>
              <a:t>Neutrino’s longitudinal momentum is reconstructed from the decay kinematics (</a:t>
            </a:r>
            <a:r>
              <a:rPr lang="en-US" b="1" dirty="0" smtClean="0">
                <a:solidFill>
                  <a:srgbClr val="FF0000"/>
                </a:solidFill>
              </a:rPr>
              <a:t>Step 3</a:t>
            </a:r>
            <a:r>
              <a:rPr lang="en-US" b="1" dirty="0" smtClean="0"/>
              <a:t>)</a:t>
            </a:r>
          </a:p>
        </p:txBody>
      </p:sp>
      <p:graphicFrame>
        <p:nvGraphicFramePr>
          <p:cNvPr id="17" name="Object 16"/>
          <p:cNvGraphicFramePr>
            <a:graphicFrameLocks noChangeAspect="1"/>
          </p:cNvGraphicFramePr>
          <p:nvPr>
            <p:extLst>
              <p:ext uri="{D42A27DB-BD31-4B8C-83A1-F6EECF244321}">
                <p14:modId xmlns:p14="http://schemas.microsoft.com/office/powerpoint/2010/main" val="3254269697"/>
              </p:ext>
            </p:extLst>
          </p:nvPr>
        </p:nvGraphicFramePr>
        <p:xfrm>
          <a:off x="2766168" y="4121751"/>
          <a:ext cx="1570649" cy="713932"/>
        </p:xfrm>
        <a:graphic>
          <a:graphicData uri="http://schemas.openxmlformats.org/presentationml/2006/ole">
            <mc:AlternateContent xmlns:mc="http://schemas.openxmlformats.org/markup-compatibility/2006">
              <mc:Choice xmlns:v="urn:schemas-microsoft-com:vml" Requires="v">
                <p:oleObj spid="_x0000_s268453" name="Equation" r:id="rId4" imgW="838200" imgH="381000" progId="Equation.3">
                  <p:embed/>
                </p:oleObj>
              </mc:Choice>
              <mc:Fallback>
                <p:oleObj name="Equation" r:id="rId4" imgW="838200" imgH="381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6168" y="4121751"/>
                        <a:ext cx="1570649" cy="713932"/>
                      </a:xfrm>
                      <a:prstGeom prst="rect">
                        <a:avLst/>
                      </a:prstGeom>
                      <a:noFill/>
                      <a:extLst/>
                    </p:spPr>
                  </p:pic>
                </p:oleObj>
              </mc:Fallback>
            </mc:AlternateContent>
          </a:graphicData>
        </a:graphic>
      </p:graphicFrame>
      <p:graphicFrame>
        <p:nvGraphicFramePr>
          <p:cNvPr id="151555" name="Object 3"/>
          <p:cNvGraphicFramePr>
            <a:graphicFrameLocks noChangeAspect="1"/>
          </p:cNvGraphicFramePr>
          <p:nvPr>
            <p:extLst>
              <p:ext uri="{D42A27DB-BD31-4B8C-83A1-F6EECF244321}">
                <p14:modId xmlns:p14="http://schemas.microsoft.com/office/powerpoint/2010/main" val="1227764088"/>
              </p:ext>
            </p:extLst>
          </p:nvPr>
        </p:nvGraphicFramePr>
        <p:xfrm>
          <a:off x="579299" y="5518150"/>
          <a:ext cx="3189287" cy="504825"/>
        </p:xfrm>
        <a:graphic>
          <a:graphicData uri="http://schemas.openxmlformats.org/presentationml/2006/ole">
            <mc:AlternateContent xmlns:mc="http://schemas.openxmlformats.org/markup-compatibility/2006">
              <mc:Choice xmlns:v="urn:schemas-microsoft-com:vml" Requires="v">
                <p:oleObj spid="_x0000_s268454" name="Equation" r:id="rId6" imgW="1803400" imgH="266700" progId="Equation.3">
                  <p:embed/>
                </p:oleObj>
              </mc:Choice>
              <mc:Fallback>
                <p:oleObj name="Equation" r:id="rId6" imgW="1803400" imgH="266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299" y="5518150"/>
                        <a:ext cx="3189287"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3429000" y="2547560"/>
            <a:ext cx="184666" cy="369332"/>
          </a:xfrm>
          <a:prstGeom prst="rect">
            <a:avLst/>
          </a:prstGeom>
          <a:noFill/>
        </p:spPr>
        <p:txBody>
          <a:bodyPr wrap="none" rtlCol="0">
            <a:spAutoFit/>
          </a:bodyPr>
          <a:lstStyle/>
          <a:p>
            <a:endParaRPr lang="en-US" dirty="0"/>
          </a:p>
        </p:txBody>
      </p:sp>
      <p:sp>
        <p:nvSpPr>
          <p:cNvPr id="3" name="TextBox 2"/>
          <p:cNvSpPr txBox="1"/>
          <p:nvPr/>
        </p:nvSpPr>
        <p:spPr>
          <a:xfrm>
            <a:off x="2933069" y="2186662"/>
            <a:ext cx="6210932" cy="923330"/>
          </a:xfrm>
          <a:prstGeom prst="rect">
            <a:avLst/>
          </a:prstGeom>
          <a:noFill/>
        </p:spPr>
        <p:txBody>
          <a:bodyPr wrap="square" rtlCol="0">
            <a:spAutoFit/>
          </a:bodyPr>
          <a:lstStyle/>
          <a:p>
            <a:pPr algn="ctr"/>
            <a:r>
              <a:rPr lang="en-US" b="1" dirty="0" smtClean="0">
                <a:solidFill>
                  <a:srgbClr val="0000FF"/>
                </a:solidFill>
              </a:rPr>
              <a:t>W boson momentum reconstruction technique well tested at </a:t>
            </a:r>
            <a:r>
              <a:rPr lang="en-US" b="1" dirty="0" err="1" smtClean="0">
                <a:solidFill>
                  <a:srgbClr val="0000FF"/>
                </a:solidFill>
              </a:rPr>
              <a:t>FermiLab</a:t>
            </a:r>
            <a:r>
              <a:rPr lang="en-US" b="1" dirty="0">
                <a:solidFill>
                  <a:srgbClr val="0000FF"/>
                </a:solidFill>
              </a:rPr>
              <a:t> </a:t>
            </a:r>
            <a:r>
              <a:rPr lang="en-US" b="1" dirty="0" smtClean="0">
                <a:solidFill>
                  <a:srgbClr val="0000FF"/>
                </a:solidFill>
              </a:rPr>
              <a:t>and LHC </a:t>
            </a:r>
          </a:p>
          <a:p>
            <a:pPr algn="ctr"/>
            <a:r>
              <a:rPr lang="en-US" sz="1600" b="1" dirty="0" smtClean="0"/>
              <a:t>[CDF: PRD </a:t>
            </a:r>
            <a:r>
              <a:rPr lang="en-US" sz="1600" b="1" dirty="0"/>
              <a:t>70, 032004 (2004)</a:t>
            </a:r>
            <a:r>
              <a:rPr lang="en-US" sz="1600" b="1" dirty="0" smtClean="0"/>
              <a:t>; ATLAS</a:t>
            </a:r>
            <a:r>
              <a:rPr lang="en-US" sz="1600" b="1" dirty="0"/>
              <a:t>:  JHEP 1012 (2010) 060] </a:t>
            </a:r>
          </a:p>
        </p:txBody>
      </p:sp>
      <p:grpSp>
        <p:nvGrpSpPr>
          <p:cNvPr id="28" name="Group 27"/>
          <p:cNvGrpSpPr/>
          <p:nvPr/>
        </p:nvGrpSpPr>
        <p:grpSpPr>
          <a:xfrm>
            <a:off x="6080477" y="3433589"/>
            <a:ext cx="2936523" cy="2975418"/>
            <a:chOff x="194418" y="3403600"/>
            <a:chExt cx="2936523" cy="2975418"/>
          </a:xfrm>
        </p:grpSpPr>
        <p:pic>
          <p:nvPicPr>
            <p:cNvPr id="29" name="Picture 28" descr="event.png"/>
            <p:cNvPicPr>
              <a:picLocks noChangeAspect="1"/>
            </p:cNvPicPr>
            <p:nvPr/>
          </p:nvPicPr>
          <p:blipFill>
            <a:blip r:embed="rId8"/>
            <a:stretch>
              <a:fillRect/>
            </a:stretch>
          </p:blipFill>
          <p:spPr>
            <a:xfrm>
              <a:off x="308078" y="3736254"/>
              <a:ext cx="2822863" cy="1975024"/>
            </a:xfrm>
            <a:prstGeom prst="rect">
              <a:avLst/>
            </a:prstGeom>
          </p:spPr>
        </p:pic>
        <p:sp>
          <p:nvSpPr>
            <p:cNvPr id="30" name="TextBox 29"/>
            <p:cNvSpPr txBox="1"/>
            <p:nvPr/>
          </p:nvSpPr>
          <p:spPr>
            <a:xfrm>
              <a:off x="283318" y="5794242"/>
              <a:ext cx="2311400" cy="584776"/>
            </a:xfrm>
            <a:prstGeom prst="rect">
              <a:avLst/>
            </a:prstGeom>
            <a:noFill/>
          </p:spPr>
          <p:txBody>
            <a:bodyPr wrap="square" rtlCol="0">
              <a:spAutoFit/>
            </a:bodyPr>
            <a:lstStyle/>
            <a:p>
              <a:pPr algn="ctr"/>
              <a:r>
                <a:rPr lang="en-US" sz="1600" b="1" dirty="0" smtClean="0">
                  <a:solidFill>
                    <a:srgbClr val="008000"/>
                  </a:solidFill>
                </a:rPr>
                <a:t>TPC</a:t>
              </a:r>
              <a:r>
                <a:rPr lang="en-US" sz="1600" b="1" dirty="0" smtClean="0">
                  <a:solidFill>
                    <a:srgbClr val="FF0000"/>
                  </a:solidFill>
                </a:rPr>
                <a:t> </a:t>
              </a:r>
              <a:r>
                <a:rPr lang="en-US" sz="1600" b="1" dirty="0" smtClean="0"/>
                <a:t>(|</a:t>
              </a:r>
              <a:r>
                <a:rPr lang="en-US" sz="1600" b="1" dirty="0" err="1" smtClean="0"/>
                <a:t>η</a:t>
              </a:r>
              <a:r>
                <a:rPr lang="en-US" sz="1600" b="1" dirty="0" smtClean="0"/>
                <a:t>| &lt; 1.4)</a:t>
              </a:r>
            </a:p>
            <a:p>
              <a:pPr algn="ctr"/>
              <a:r>
                <a:rPr lang="en-US" sz="1600" b="1" dirty="0" smtClean="0">
                  <a:solidFill>
                    <a:srgbClr val="3366FF"/>
                  </a:solidFill>
                </a:rPr>
                <a:t>Barrel EMCAL </a:t>
              </a:r>
              <a:r>
                <a:rPr lang="en-US" sz="1600" b="1" dirty="0" smtClean="0"/>
                <a:t>(|</a:t>
              </a:r>
              <a:r>
                <a:rPr lang="en-US" sz="1600" b="1" dirty="0" err="1" smtClean="0"/>
                <a:t>η</a:t>
              </a:r>
              <a:r>
                <a:rPr lang="en-US" sz="1600" b="1" dirty="0" smtClean="0"/>
                <a:t>| &lt; 1)</a:t>
              </a:r>
            </a:p>
          </p:txBody>
        </p:sp>
        <p:cxnSp>
          <p:nvCxnSpPr>
            <p:cNvPr id="32" name="Straight Arrow Connector 31"/>
            <p:cNvCxnSpPr/>
            <p:nvPr/>
          </p:nvCxnSpPr>
          <p:spPr>
            <a:xfrm rot="5400000" flipH="1" flipV="1">
              <a:off x="-82550" y="4565650"/>
              <a:ext cx="2159000" cy="901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5400000" flipH="1" flipV="1">
              <a:off x="623310" y="4755324"/>
              <a:ext cx="1361895" cy="83050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94418" y="3403600"/>
              <a:ext cx="2699702" cy="369332"/>
            </a:xfrm>
            <a:prstGeom prst="rect">
              <a:avLst/>
            </a:prstGeom>
            <a:noFill/>
          </p:spPr>
          <p:txBody>
            <a:bodyPr wrap="none" rtlCol="0">
              <a:spAutoFit/>
            </a:bodyPr>
            <a:lstStyle/>
            <a:p>
              <a:r>
                <a:rPr lang="en-US" b="1" dirty="0" smtClean="0">
                  <a:solidFill>
                    <a:srgbClr val="0000FF"/>
                  </a:solidFill>
                </a:rPr>
                <a:t>The STAR detector @ RHIC</a:t>
              </a:r>
              <a:endParaRPr lang="en-US" b="1" dirty="0"/>
            </a:p>
          </p:txBody>
        </p:sp>
      </p:grpSp>
    </p:spTree>
    <p:extLst>
      <p:ext uri="{BB962C8B-B14F-4D97-AF65-F5344CB8AC3E}">
        <p14:creationId xmlns:p14="http://schemas.microsoft.com/office/powerpoint/2010/main" val="18230881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28, 2014</a:t>
            </a:r>
            <a:endParaRPr lang="en-US"/>
          </a:p>
        </p:txBody>
      </p:sp>
      <p:sp>
        <p:nvSpPr>
          <p:cNvPr id="5" name="Footer Placeholder 4"/>
          <p:cNvSpPr>
            <a:spLocks noGrp="1"/>
          </p:cNvSpPr>
          <p:nvPr>
            <p:ph type="ftr" sz="quarter" idx="11"/>
          </p:nvPr>
        </p:nvSpPr>
        <p:spPr/>
        <p:txBody>
          <a:bodyPr/>
          <a:lstStyle/>
          <a:p>
            <a:r>
              <a:rPr lang="it-IT" smtClean="0"/>
              <a:t>S. Fazio - DIS 2015</a:t>
            </a:r>
            <a:endParaRPr lang="en-US"/>
          </a:p>
        </p:txBody>
      </p:sp>
      <p:sp>
        <p:nvSpPr>
          <p:cNvPr id="6" name="Slide Number Placeholder 5"/>
          <p:cNvSpPr>
            <a:spLocks noGrp="1"/>
          </p:cNvSpPr>
          <p:nvPr>
            <p:ph type="sldNum" sz="quarter" idx="12"/>
          </p:nvPr>
        </p:nvSpPr>
        <p:spPr>
          <a:xfrm>
            <a:off x="6553200" y="6356350"/>
            <a:ext cx="2133600" cy="365125"/>
          </a:xfrm>
        </p:spPr>
        <p:txBody>
          <a:bodyPr/>
          <a:lstStyle/>
          <a:p>
            <a:fld id="{5BBAB1DB-3EEE-774A-AAE9-210163023056}" type="slidenum">
              <a:rPr lang="en-US" smtClean="0"/>
              <a:pPr/>
              <a:t>9</a:t>
            </a:fld>
            <a:endParaRPr lang="en-US"/>
          </a:p>
        </p:txBody>
      </p:sp>
      <p:sp>
        <p:nvSpPr>
          <p:cNvPr id="8" name="TextBox 7"/>
          <p:cNvSpPr txBox="1"/>
          <p:nvPr/>
        </p:nvSpPr>
        <p:spPr>
          <a:xfrm>
            <a:off x="82550" y="918815"/>
            <a:ext cx="5086350" cy="1508105"/>
          </a:xfrm>
          <a:prstGeom prst="rect">
            <a:avLst/>
          </a:prstGeom>
          <a:noFill/>
        </p:spPr>
        <p:txBody>
          <a:bodyPr wrap="square" rtlCol="0">
            <a:spAutoFit/>
          </a:bodyPr>
          <a:lstStyle/>
          <a:p>
            <a:pPr marL="292100" indent="-292100"/>
            <a:r>
              <a:rPr lang="en-US" sz="2000" b="1" dirty="0" smtClean="0">
                <a:solidFill>
                  <a:srgbClr val="0000FF"/>
                </a:solidFill>
              </a:rPr>
              <a:t>Monte Carlo</a:t>
            </a:r>
            <a:endParaRPr lang="en-US" sz="2000" b="1" dirty="0" smtClean="0">
              <a:solidFill>
                <a:srgbClr val="FF0000"/>
              </a:solidFill>
              <a:sym typeface="Wingdings"/>
            </a:endParaRPr>
          </a:p>
          <a:p>
            <a:pPr marL="292100" indent="-292100">
              <a:buFont typeface="Wingdings" pitchFamily="12" charset="2"/>
              <a:buChar char="à"/>
            </a:pPr>
            <a:r>
              <a:rPr lang="en-US" b="1" dirty="0" smtClean="0">
                <a:solidFill>
                  <a:srgbClr val="FF0000"/>
                </a:solidFill>
                <a:sym typeface="Wingdings"/>
              </a:rPr>
              <a:t>PYTHIA </a:t>
            </a:r>
            <a:r>
              <a:rPr lang="en-US" dirty="0" smtClean="0">
                <a:sym typeface="Wingdings"/>
              </a:rPr>
              <a:t>reconstructed through GEANT3 simulated STAR detector</a:t>
            </a:r>
          </a:p>
          <a:p>
            <a:pPr marL="292100" indent="-292100">
              <a:buFont typeface="Wingdings" pitchFamily="12" charset="2"/>
              <a:buChar char="à"/>
            </a:pPr>
            <a:r>
              <a:rPr lang="en-US" b="1" dirty="0" smtClean="0">
                <a:solidFill>
                  <a:srgbClr val="FF0000"/>
                </a:solidFill>
                <a:sym typeface="Wingdings"/>
              </a:rPr>
              <a:t>Perugia0 tune</a:t>
            </a:r>
            <a:endParaRPr lang="en-US" dirty="0" smtClean="0">
              <a:solidFill>
                <a:srgbClr val="000000"/>
              </a:solidFill>
              <a:sym typeface="Wingdings"/>
            </a:endParaRPr>
          </a:p>
          <a:p>
            <a:pPr marL="292100" indent="-292100">
              <a:buFont typeface="Wingdings" pitchFamily="-106" charset="2"/>
              <a:buChar char="à"/>
            </a:pPr>
            <a:r>
              <a:rPr lang="en-US" dirty="0" smtClean="0">
                <a:sym typeface="Wingdings"/>
              </a:rPr>
              <a:t>PYTHIA </a:t>
            </a:r>
            <a:r>
              <a:rPr lang="en-US" b="1" dirty="0" smtClean="0">
                <a:solidFill>
                  <a:srgbClr val="FF0000"/>
                </a:solidFill>
                <a:sym typeface="Wingdings"/>
              </a:rPr>
              <a:t>embedded</a:t>
            </a:r>
            <a:r>
              <a:rPr lang="en-US" dirty="0" smtClean="0">
                <a:sym typeface="Wingdings"/>
              </a:rPr>
              <a:t> into real zero-bias pp events</a:t>
            </a:r>
            <a:endParaRPr lang="en-US" dirty="0"/>
          </a:p>
        </p:txBody>
      </p:sp>
      <p:sp>
        <p:nvSpPr>
          <p:cNvPr id="10" name="TextBox 9"/>
          <p:cNvSpPr txBox="1"/>
          <p:nvPr/>
        </p:nvSpPr>
        <p:spPr>
          <a:xfrm>
            <a:off x="5334001" y="791815"/>
            <a:ext cx="3784599" cy="1785104"/>
          </a:xfrm>
          <a:prstGeom prst="rect">
            <a:avLst/>
          </a:prstGeom>
          <a:noFill/>
        </p:spPr>
        <p:txBody>
          <a:bodyPr wrap="square" rtlCol="0">
            <a:spAutoFit/>
          </a:bodyPr>
          <a:lstStyle/>
          <a:p>
            <a:r>
              <a:rPr lang="en-US" sz="2000" b="1" dirty="0" smtClean="0">
                <a:solidFill>
                  <a:srgbClr val="0000FF"/>
                </a:solidFill>
              </a:rPr>
              <a:t>Data sample</a:t>
            </a:r>
          </a:p>
          <a:p>
            <a:pPr marL="169863" indent="-169863">
              <a:buClr>
                <a:srgbClr val="FF0000"/>
              </a:buClr>
              <a:buFont typeface="Arial"/>
              <a:buChar char="•"/>
            </a:pPr>
            <a:r>
              <a:rPr lang="en-US" b="1" dirty="0" err="1" smtClean="0">
                <a:solidFill>
                  <a:srgbClr val="FF0000"/>
                </a:solidFill>
              </a:rPr>
              <a:t>pp</a:t>
            </a:r>
            <a:r>
              <a:rPr lang="en-US" b="1" dirty="0" smtClean="0">
                <a:solidFill>
                  <a:srgbClr val="FF0000"/>
                </a:solidFill>
              </a:rPr>
              <a:t> – run11 transverse @ </a:t>
            </a:r>
            <a:r>
              <a:rPr lang="en-US" dirty="0" smtClean="0"/>
              <a:t> √500 </a:t>
            </a:r>
            <a:r>
              <a:rPr lang="en-US" dirty="0" err="1" smtClean="0"/>
              <a:t>GeV</a:t>
            </a:r>
            <a:r>
              <a:rPr lang="en-US" dirty="0" smtClean="0"/>
              <a:t> Integrated Luminosity </a:t>
            </a:r>
            <a:r>
              <a:rPr lang="en-US" b="1" dirty="0" smtClean="0"/>
              <a:t>~25 pb</a:t>
            </a:r>
            <a:r>
              <a:rPr lang="en-US" b="1" baseline="30000" dirty="0" smtClean="0"/>
              <a:t>-1</a:t>
            </a:r>
          </a:p>
          <a:p>
            <a:pPr marL="169863" indent="-169863">
              <a:buClr>
                <a:srgbClr val="FF0000"/>
              </a:buClr>
              <a:buFont typeface="Arial"/>
              <a:buChar char="•"/>
            </a:pPr>
            <a:r>
              <a:rPr lang="en-US" b="1" dirty="0" err="1">
                <a:solidFill>
                  <a:srgbClr val="FF0000"/>
                </a:solidFill>
              </a:rPr>
              <a:t>pp</a:t>
            </a:r>
            <a:r>
              <a:rPr lang="en-US" b="1" dirty="0">
                <a:solidFill>
                  <a:srgbClr val="FF0000"/>
                </a:solidFill>
              </a:rPr>
              <a:t> – </a:t>
            </a:r>
            <a:r>
              <a:rPr lang="en-US" b="1" dirty="0" smtClean="0">
                <a:solidFill>
                  <a:srgbClr val="FF0000"/>
                </a:solidFill>
              </a:rPr>
              <a:t>run12 long </a:t>
            </a:r>
            <a:r>
              <a:rPr lang="en-US" b="1" dirty="0">
                <a:solidFill>
                  <a:srgbClr val="FF0000"/>
                </a:solidFill>
              </a:rPr>
              <a:t>@ </a:t>
            </a:r>
            <a:r>
              <a:rPr lang="en-US" dirty="0"/>
              <a:t> √</a:t>
            </a:r>
            <a:r>
              <a:rPr lang="en-US" dirty="0" smtClean="0"/>
              <a:t>510 </a:t>
            </a:r>
            <a:r>
              <a:rPr lang="en-US" dirty="0" err="1" smtClean="0"/>
              <a:t>GeV</a:t>
            </a:r>
            <a:r>
              <a:rPr lang="en-US" dirty="0" smtClean="0"/>
              <a:t> Integrated luminosity: </a:t>
            </a:r>
            <a:r>
              <a:rPr lang="en-US" b="1" dirty="0" smtClean="0"/>
              <a:t>~ 77 pb</a:t>
            </a:r>
            <a:r>
              <a:rPr lang="en-US" b="1" baseline="30000" dirty="0" smtClean="0"/>
              <a:t>-1</a:t>
            </a:r>
          </a:p>
          <a:p>
            <a:pPr marL="169863" indent="-169863">
              <a:buClr>
                <a:srgbClr val="FF0000"/>
              </a:buClr>
              <a:buFont typeface="Arial"/>
              <a:buChar char="•"/>
            </a:pPr>
            <a:r>
              <a:rPr lang="en-US" b="1" dirty="0" smtClean="0">
                <a:solidFill>
                  <a:srgbClr val="FF0000"/>
                </a:solidFill>
              </a:rPr>
              <a:t>Total Int. </a:t>
            </a:r>
            <a:r>
              <a:rPr lang="en-US" b="1" dirty="0" err="1" smtClean="0">
                <a:solidFill>
                  <a:srgbClr val="FF0000"/>
                </a:solidFill>
              </a:rPr>
              <a:t>lumi</a:t>
            </a:r>
            <a:r>
              <a:rPr lang="en-US" b="1" dirty="0" smtClean="0">
                <a:solidFill>
                  <a:srgbClr val="FF0000"/>
                </a:solidFill>
              </a:rPr>
              <a:t>: 102 pb</a:t>
            </a:r>
            <a:r>
              <a:rPr lang="en-US" b="1" baseline="30000" dirty="0" smtClean="0">
                <a:solidFill>
                  <a:srgbClr val="FF0000"/>
                </a:solidFill>
              </a:rPr>
              <a:t>-1</a:t>
            </a:r>
          </a:p>
        </p:txBody>
      </p:sp>
      <p:sp>
        <p:nvSpPr>
          <p:cNvPr id="11" name="Title 1"/>
          <p:cNvSpPr txBox="1">
            <a:spLocks/>
          </p:cNvSpPr>
          <p:nvPr/>
        </p:nvSpPr>
        <p:spPr>
          <a:xfrm>
            <a:off x="697884" y="240280"/>
            <a:ext cx="7760316" cy="514887"/>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Data </a:t>
            </a:r>
            <a:r>
              <a:rPr lang="en-US" sz="3200" dirty="0" smtClean="0">
                <a:solidFill>
                  <a:srgbClr val="0000FF"/>
                </a:solidFill>
                <a:latin typeface="+mj-lt"/>
                <a:ea typeface="+mj-ea"/>
                <a:cs typeface="+mj-cs"/>
              </a:rPr>
              <a:t>&amp; Selection</a:t>
            </a: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r>
              <a:rPr kumimoji="0" lang="en-US" sz="3200" b="0" i="0" u="none" strike="noStrike" kern="1200" cap="none" spc="0" normalizeH="0" baseline="0" noProof="0" dirty="0" smtClean="0">
                <a:ln>
                  <a:noFill/>
                </a:ln>
                <a:solidFill>
                  <a:srgbClr val="0000FF"/>
                </a:solidFill>
                <a:effectLst/>
                <a:uLnTx/>
                <a:uFillTx/>
                <a:latin typeface="+mj-lt"/>
                <a:ea typeface="+mj-ea"/>
                <a:cs typeface="+mj-cs"/>
              </a:rPr>
              <a:t/>
            </a:r>
            <a:br>
              <a:rPr kumimoji="0" lang="en-US" sz="3200" b="0" i="0" u="none" strike="noStrike" kern="1200" cap="none" spc="0" normalizeH="0" baseline="0" noProof="0" dirty="0" smtClean="0">
                <a:ln>
                  <a:noFill/>
                </a:ln>
                <a:solidFill>
                  <a:srgbClr val="0000FF"/>
                </a:solidFill>
                <a:effectLst/>
                <a:uLnTx/>
                <a:uFillTx/>
                <a:latin typeface="+mj-lt"/>
                <a:ea typeface="+mj-ea"/>
                <a:cs typeface="+mj-cs"/>
              </a:rPr>
            </a:br>
            <a:endParaRPr kumimoji="0" lang="en-US" sz="3200" b="0" i="0" u="none" strike="noStrike" kern="1200" cap="none" spc="0" normalizeH="0" baseline="0" noProof="0" dirty="0" smtClean="0">
              <a:ln>
                <a:noFill/>
              </a:ln>
              <a:solidFill>
                <a:srgbClr val="0000FF"/>
              </a:solidFill>
              <a:effectLst/>
              <a:uLnTx/>
              <a:uFillTx/>
              <a:latin typeface="+mj-lt"/>
              <a:ea typeface="+mj-ea"/>
              <a:cs typeface="+mj-cs"/>
            </a:endParaRPr>
          </a:p>
        </p:txBody>
      </p:sp>
      <p:grpSp>
        <p:nvGrpSpPr>
          <p:cNvPr id="3" name="Group 2"/>
          <p:cNvGrpSpPr/>
          <p:nvPr/>
        </p:nvGrpSpPr>
        <p:grpSpPr>
          <a:xfrm>
            <a:off x="5560968" y="2730996"/>
            <a:ext cx="3583032" cy="1750893"/>
            <a:chOff x="5560968" y="2730996"/>
            <a:chExt cx="3583032" cy="1750893"/>
          </a:xfrm>
        </p:grpSpPr>
        <p:sp>
          <p:nvSpPr>
            <p:cNvPr id="9" name="TextBox 8"/>
            <p:cNvSpPr txBox="1"/>
            <p:nvPr/>
          </p:nvSpPr>
          <p:spPr>
            <a:xfrm>
              <a:off x="5560968" y="2730996"/>
              <a:ext cx="3583032" cy="954107"/>
            </a:xfrm>
            <a:prstGeom prst="rect">
              <a:avLst/>
            </a:prstGeom>
            <a:noFill/>
          </p:spPr>
          <p:txBody>
            <a:bodyPr wrap="square" rtlCol="0">
              <a:spAutoFit/>
            </a:bodyPr>
            <a:lstStyle/>
            <a:p>
              <a:r>
                <a:rPr lang="en-US" sz="2000" b="1" dirty="0" smtClean="0">
                  <a:solidFill>
                    <a:srgbClr val="0000FF"/>
                  </a:solidFill>
                </a:rPr>
                <a:t>For boson-PT reconstruction </a:t>
              </a:r>
            </a:p>
            <a:p>
              <a:pPr marL="177800" indent="-177800">
                <a:buFont typeface="Arial"/>
                <a:buChar char="•"/>
              </a:pPr>
              <a:r>
                <a:rPr lang="en-US" dirty="0" smtClean="0"/>
                <a:t>Track-P</a:t>
              </a:r>
              <a:r>
                <a:rPr lang="en-US" baseline="-25000" dirty="0" smtClean="0"/>
                <a:t>T</a:t>
              </a:r>
              <a:r>
                <a:rPr lang="en-US" dirty="0" smtClean="0"/>
                <a:t> in the recoil &gt; 0.2 </a:t>
              </a:r>
              <a:r>
                <a:rPr lang="en-US" dirty="0" err="1" smtClean="0"/>
                <a:t>GeV</a:t>
              </a:r>
              <a:endParaRPr lang="en-US" dirty="0" smtClean="0"/>
            </a:p>
            <a:p>
              <a:pPr marL="177800" indent="-177800">
                <a:buFont typeface="Arial"/>
                <a:buChar char="•"/>
              </a:pPr>
              <a:r>
                <a:rPr lang="en-US" dirty="0" smtClean="0"/>
                <a:t>Total recoil-P</a:t>
              </a:r>
              <a:r>
                <a:rPr lang="en-US" baseline="-25000" dirty="0" smtClean="0"/>
                <a:t>T</a:t>
              </a:r>
              <a:r>
                <a:rPr lang="en-US" dirty="0" smtClean="0"/>
                <a:t> &gt; 0.5 </a:t>
              </a:r>
              <a:r>
                <a:rPr lang="en-US" dirty="0" err="1" smtClean="0"/>
                <a:t>GeV</a:t>
              </a:r>
              <a:r>
                <a:rPr lang="en-US" dirty="0" smtClean="0"/>
                <a:t> </a:t>
              </a:r>
              <a:endParaRPr lang="en-US" dirty="0"/>
            </a:p>
          </p:txBody>
        </p:sp>
        <p:sp>
          <p:nvSpPr>
            <p:cNvPr id="12" name="TextBox 11"/>
            <p:cNvSpPr txBox="1"/>
            <p:nvPr/>
          </p:nvSpPr>
          <p:spPr>
            <a:xfrm>
              <a:off x="5585767" y="3661152"/>
              <a:ext cx="3492500" cy="820737"/>
            </a:xfrm>
            <a:prstGeom prst="rect">
              <a:avLst/>
            </a:prstGeom>
            <a:noFill/>
          </p:spPr>
          <p:txBody>
            <a:bodyPr wrap="square" rtlCol="0">
              <a:spAutoFit/>
            </a:bodyPr>
            <a:lstStyle/>
            <a:p>
              <a:r>
                <a:rPr lang="en-US" sz="2000" b="1" dirty="0" smtClean="0">
                  <a:solidFill>
                    <a:srgbClr val="0000FF"/>
                  </a:solidFill>
                </a:rPr>
                <a:t>For boson-PL reconstruction</a:t>
              </a:r>
            </a:p>
            <a:p>
              <a:pPr marL="285750" indent="-285750">
                <a:buFont typeface="Arial"/>
                <a:buChar char="•"/>
              </a:pPr>
              <a:r>
                <a:rPr lang="en-US" b="1" dirty="0" smtClean="0"/>
                <a:t>|W-PL| &lt; 50  -&gt;  |W-y| &lt; 0.6</a:t>
              </a:r>
              <a:endParaRPr lang="en-US" b="1" baseline="-25000" dirty="0" smtClean="0"/>
            </a:p>
            <a:p>
              <a:endParaRPr lang="en-US" sz="1400" baseline="-25000" dirty="0" smtClean="0"/>
            </a:p>
          </p:txBody>
        </p:sp>
      </p:grpSp>
      <p:grpSp>
        <p:nvGrpSpPr>
          <p:cNvPr id="22" name="Group 37"/>
          <p:cNvGrpSpPr/>
          <p:nvPr/>
        </p:nvGrpSpPr>
        <p:grpSpPr>
          <a:xfrm>
            <a:off x="5880100" y="4278689"/>
            <a:ext cx="2578100" cy="2442786"/>
            <a:chOff x="4419599" y="1517375"/>
            <a:chExt cx="4267201" cy="4521201"/>
          </a:xfrm>
        </p:grpSpPr>
        <p:pic>
          <p:nvPicPr>
            <p:cNvPr id="23" name="Picture 22"/>
            <p:cNvPicPr>
              <a:picLocks noChangeAspect="1"/>
            </p:cNvPicPr>
            <p:nvPr/>
          </p:nvPicPr>
          <p:blipFill>
            <a:blip r:embed="rId3"/>
            <a:stretch>
              <a:fillRect/>
            </a:stretch>
          </p:blipFill>
          <p:spPr>
            <a:xfrm>
              <a:off x="4419599" y="1517375"/>
              <a:ext cx="4267201" cy="4521201"/>
            </a:xfrm>
            <a:prstGeom prst="rect">
              <a:avLst/>
            </a:prstGeom>
          </p:spPr>
        </p:pic>
        <p:sp>
          <p:nvSpPr>
            <p:cNvPr id="24" name="TextBox 23"/>
            <p:cNvSpPr txBox="1"/>
            <p:nvPr/>
          </p:nvSpPr>
          <p:spPr>
            <a:xfrm>
              <a:off x="6610287" y="1785149"/>
              <a:ext cx="1708797" cy="668604"/>
            </a:xfrm>
            <a:prstGeom prst="rect">
              <a:avLst/>
            </a:prstGeom>
            <a:noFill/>
          </p:spPr>
          <p:txBody>
            <a:bodyPr wrap="square" rtlCol="0">
              <a:spAutoFit/>
            </a:bodyPr>
            <a:lstStyle/>
            <a:p>
              <a:r>
                <a:rPr lang="en-US" sz="1600" b="1" dirty="0" smtClean="0">
                  <a:solidFill>
                    <a:srgbClr val="FF0000"/>
                  </a:solidFill>
                </a:rPr>
                <a:t>SIGNAL</a:t>
              </a:r>
              <a:endParaRPr lang="en-US" sz="1600" b="1" dirty="0">
                <a:solidFill>
                  <a:srgbClr val="FF0000"/>
                </a:solidFill>
              </a:endParaRPr>
            </a:p>
          </p:txBody>
        </p:sp>
        <p:sp>
          <p:nvSpPr>
            <p:cNvPr id="25" name="TextBox 24"/>
            <p:cNvSpPr txBox="1"/>
            <p:nvPr/>
          </p:nvSpPr>
          <p:spPr>
            <a:xfrm>
              <a:off x="5074533" y="4717847"/>
              <a:ext cx="1678315" cy="630866"/>
            </a:xfrm>
            <a:prstGeom prst="rect">
              <a:avLst/>
            </a:prstGeom>
            <a:noFill/>
          </p:spPr>
          <p:txBody>
            <a:bodyPr wrap="square" rtlCol="0">
              <a:spAutoFit/>
            </a:bodyPr>
            <a:lstStyle/>
            <a:p>
              <a:r>
                <a:rPr lang="en-US" sz="1600" b="1" dirty="0" smtClean="0">
                  <a:solidFill>
                    <a:srgbClr val="FF0000"/>
                  </a:solidFill>
                </a:rPr>
                <a:t>QCD</a:t>
              </a:r>
              <a:endParaRPr lang="en-US" sz="1600" b="1" dirty="0">
                <a:solidFill>
                  <a:srgbClr val="FF0000"/>
                </a:solidFill>
              </a:endParaRPr>
            </a:p>
          </p:txBody>
        </p:sp>
      </p:grpSp>
      <p:grpSp>
        <p:nvGrpSpPr>
          <p:cNvPr id="2" name="Group 1"/>
          <p:cNvGrpSpPr/>
          <p:nvPr/>
        </p:nvGrpSpPr>
        <p:grpSpPr>
          <a:xfrm>
            <a:off x="107950" y="2540496"/>
            <a:ext cx="5365750" cy="3638054"/>
            <a:chOff x="107950" y="2540496"/>
            <a:chExt cx="5365750" cy="3638054"/>
          </a:xfrm>
        </p:grpSpPr>
        <p:sp>
          <p:nvSpPr>
            <p:cNvPr id="7" name="TextBox 6"/>
            <p:cNvSpPr txBox="1"/>
            <p:nvPr/>
          </p:nvSpPr>
          <p:spPr>
            <a:xfrm>
              <a:off x="107950" y="2540496"/>
              <a:ext cx="5365750" cy="3231654"/>
            </a:xfrm>
            <a:prstGeom prst="rect">
              <a:avLst/>
            </a:prstGeom>
            <a:noFill/>
          </p:spPr>
          <p:txBody>
            <a:bodyPr wrap="square" rtlCol="0">
              <a:spAutoFit/>
            </a:bodyPr>
            <a:lstStyle/>
            <a:p>
              <a:pPr>
                <a:spcAft>
                  <a:spcPts val="600"/>
                </a:spcAft>
              </a:pPr>
              <a:r>
                <a:rPr lang="en-US" sz="2000" b="1" dirty="0" smtClean="0">
                  <a:solidFill>
                    <a:srgbClr val="0000FF"/>
                  </a:solidFill>
                </a:rPr>
                <a:t>Selection Criteria – </a:t>
              </a:r>
              <a:r>
                <a:rPr lang="en-US" sz="2000" b="1" dirty="0">
                  <a:solidFill>
                    <a:srgbClr val="0000FF"/>
                  </a:solidFill>
                </a:rPr>
                <a:t>d</a:t>
              </a:r>
              <a:r>
                <a:rPr lang="en-US" sz="2000" b="1" dirty="0" smtClean="0">
                  <a:solidFill>
                    <a:srgbClr val="0000FF"/>
                  </a:solidFill>
                </a:rPr>
                <a:t>ecay electron</a:t>
              </a:r>
            </a:p>
            <a:p>
              <a:pPr marL="169863" indent="-169863">
                <a:spcAft>
                  <a:spcPts val="600"/>
                </a:spcAft>
                <a:buFont typeface="Arial"/>
                <a:buChar char="•"/>
              </a:pPr>
              <a:r>
                <a:rPr lang="en-US" b="1" dirty="0" smtClean="0">
                  <a:solidFill>
                    <a:srgbClr val="0000FF"/>
                  </a:solidFill>
                </a:rPr>
                <a:t>Isolation:</a:t>
              </a:r>
              <a:r>
                <a:rPr lang="en-US" dirty="0" smtClean="0"/>
                <a:t> (</a:t>
              </a:r>
              <a:r>
                <a:rPr lang="en-US" dirty="0" err="1" smtClean="0"/>
                <a:t>P</a:t>
              </a:r>
              <a:r>
                <a:rPr lang="en-US" baseline="30000" dirty="0" err="1" smtClean="0"/>
                <a:t>track</a:t>
              </a:r>
              <a:r>
                <a:rPr lang="en-US" dirty="0" err="1" smtClean="0"/>
                <a:t>+E</a:t>
              </a:r>
              <a:r>
                <a:rPr lang="en-US" baseline="30000" dirty="0" err="1" smtClean="0"/>
                <a:t>cluster</a:t>
              </a:r>
              <a:r>
                <a:rPr lang="en-US" dirty="0" smtClean="0"/>
                <a:t>) / </a:t>
              </a:r>
              <a:r>
                <a:rPr lang="en-US" dirty="0" err="1" smtClean="0"/>
                <a:t>Σ</a:t>
              </a:r>
              <a:r>
                <a:rPr lang="en-US" dirty="0" smtClean="0"/>
                <a:t>[</a:t>
              </a:r>
              <a:r>
                <a:rPr lang="en-US" dirty="0" err="1" smtClean="0"/>
                <a:t>P</a:t>
              </a:r>
              <a:r>
                <a:rPr lang="en-US" baseline="30000" dirty="0" err="1" smtClean="0"/>
                <a:t>tracks</a:t>
              </a:r>
              <a:r>
                <a:rPr lang="en-US" baseline="30000" dirty="0" smtClean="0"/>
                <a:t> </a:t>
              </a:r>
              <a:r>
                <a:rPr lang="en-US" dirty="0" smtClean="0"/>
                <a:t>in R=0.7 cone] &gt; 0.9 </a:t>
              </a:r>
            </a:p>
            <a:p>
              <a:pPr marL="169863" indent="-169863">
                <a:spcAft>
                  <a:spcPts val="600"/>
                </a:spcAft>
                <a:buFont typeface="Arial"/>
                <a:buChar char="•"/>
              </a:pPr>
              <a:r>
                <a:rPr lang="en-US" b="1" dirty="0" smtClean="0">
                  <a:solidFill>
                    <a:srgbClr val="0000FF"/>
                  </a:solidFill>
                </a:rPr>
                <a:t>Imbalance:</a:t>
              </a:r>
              <a:r>
                <a:rPr lang="en-US" dirty="0" smtClean="0"/>
                <a:t> no energy in opposite cone (E&lt;20 </a:t>
              </a:r>
              <a:r>
                <a:rPr lang="en-US" dirty="0" err="1" smtClean="0"/>
                <a:t>GeV</a:t>
              </a:r>
              <a:r>
                <a:rPr lang="en-US" dirty="0" smtClean="0"/>
                <a:t>)</a:t>
              </a:r>
            </a:p>
            <a:p>
              <a:pPr marL="169863" indent="-169863">
                <a:spcAft>
                  <a:spcPts val="600"/>
                </a:spcAft>
                <a:buFont typeface="Arial"/>
                <a:buChar char="•"/>
              </a:pPr>
              <a:r>
                <a:rPr lang="en-US" b="1" dirty="0" smtClean="0">
                  <a:solidFill>
                    <a:srgbClr val="0000FF"/>
                  </a:solidFill>
                </a:rPr>
                <a:t>Electron E</a:t>
              </a:r>
              <a:r>
                <a:rPr lang="en-US" b="1" baseline="-25000" dirty="0" smtClean="0">
                  <a:solidFill>
                    <a:srgbClr val="0000FF"/>
                  </a:solidFill>
                </a:rPr>
                <a:t>T</a:t>
              </a:r>
              <a:r>
                <a:rPr lang="en-US" b="1" dirty="0" smtClean="0">
                  <a:solidFill>
                    <a:srgbClr val="0000FF"/>
                  </a:solidFill>
                </a:rPr>
                <a:t> &gt; 25 </a:t>
              </a:r>
              <a:r>
                <a:rPr lang="en-US" b="1" dirty="0" err="1" smtClean="0">
                  <a:solidFill>
                    <a:srgbClr val="0000FF"/>
                  </a:solidFill>
                </a:rPr>
                <a:t>GeV</a:t>
              </a:r>
              <a:r>
                <a:rPr lang="en-US" b="1" dirty="0" smtClean="0">
                  <a:solidFill>
                    <a:srgbClr val="0000FF"/>
                  </a:solidFill>
                </a:rPr>
                <a:t> </a:t>
              </a:r>
              <a:endParaRPr lang="en-US" dirty="0" smtClean="0"/>
            </a:p>
            <a:p>
              <a:pPr marL="169863" indent="-169863">
                <a:spcAft>
                  <a:spcPts val="600"/>
                </a:spcAft>
                <a:buFont typeface="Arial"/>
                <a:buChar char="•"/>
              </a:pPr>
              <a:r>
                <a:rPr lang="en-US" dirty="0" smtClean="0"/>
                <a:t>Electron Track |</a:t>
              </a:r>
              <a:r>
                <a:rPr lang="en-US" dirty="0" err="1" smtClean="0"/>
                <a:t>η</a:t>
              </a:r>
              <a:r>
                <a:rPr lang="en-US" dirty="0" smtClean="0"/>
                <a:t>| &lt; 1</a:t>
              </a:r>
            </a:p>
            <a:p>
              <a:pPr marL="177800" indent="-177800">
                <a:spcAft>
                  <a:spcPts val="600"/>
                </a:spcAft>
                <a:buFont typeface="Arial"/>
                <a:buChar char="•"/>
              </a:pPr>
              <a:r>
                <a:rPr lang="en-US" dirty="0" smtClean="0"/>
                <a:t>|Z-vertex|&lt;100 cm</a:t>
              </a:r>
            </a:p>
            <a:p>
              <a:pPr marL="177800" indent="-177800">
                <a:spcAft>
                  <a:spcPts val="600"/>
                </a:spcAft>
                <a:buFont typeface="Arial"/>
                <a:buChar char="•"/>
              </a:pPr>
              <a:r>
                <a:rPr lang="en-US" b="1" dirty="0" smtClean="0">
                  <a:solidFill>
                    <a:srgbClr val="0000FF"/>
                  </a:solidFill>
                </a:rPr>
                <a:t>Charge separation </a:t>
              </a:r>
              <a:r>
                <a:rPr lang="en-US" dirty="0" smtClean="0"/>
                <a:t>(avoids charge misidentification):</a:t>
              </a:r>
            </a:p>
            <a:p>
              <a:pPr marL="177800" indent="-177800">
                <a:spcAft>
                  <a:spcPts val="600"/>
                </a:spcAft>
              </a:pPr>
              <a:r>
                <a:rPr lang="en-US" dirty="0" smtClean="0"/>
                <a:t>   0.4 &lt; |Charge (TPC) </a:t>
              </a:r>
              <a:r>
                <a:rPr lang="en-US" dirty="0" err="1" smtClean="0"/>
                <a:t>x</a:t>
              </a:r>
              <a:r>
                <a:rPr lang="en-US" dirty="0" smtClean="0"/>
                <a:t> E</a:t>
              </a:r>
              <a:r>
                <a:rPr lang="en-US" baseline="-25000" dirty="0" smtClean="0"/>
                <a:t>T</a:t>
              </a:r>
              <a:r>
                <a:rPr lang="en-US" dirty="0" smtClean="0"/>
                <a:t> (EMC) / P</a:t>
              </a:r>
              <a:r>
                <a:rPr lang="en-US" baseline="-25000" dirty="0" smtClean="0"/>
                <a:t>T</a:t>
              </a:r>
              <a:r>
                <a:rPr lang="en-US" dirty="0" smtClean="0"/>
                <a:t> (TPC)| &lt; 1.8</a:t>
              </a:r>
            </a:p>
            <a:p>
              <a:pPr marL="177800" indent="-177800">
                <a:spcAft>
                  <a:spcPts val="600"/>
                </a:spcAft>
                <a:buFont typeface="Arial"/>
                <a:buChar char="•"/>
              </a:pPr>
              <a:r>
                <a:rPr lang="en-US" dirty="0" smtClean="0"/>
                <a:t>Signed P</a:t>
              </a:r>
              <a:r>
                <a:rPr lang="en-US" baseline="-25000" dirty="0" smtClean="0"/>
                <a:t>T</a:t>
              </a:r>
              <a:r>
                <a:rPr lang="en-US" dirty="0" smtClean="0"/>
                <a:t> balance &gt; 18 </a:t>
              </a:r>
              <a:r>
                <a:rPr lang="en-US" dirty="0" err="1" smtClean="0"/>
                <a:t>GeV</a:t>
              </a:r>
              <a:r>
                <a:rPr lang="en-US" dirty="0" smtClean="0"/>
                <a:t> (</a:t>
              </a:r>
              <a:r>
                <a:rPr lang="en-US" b="1" dirty="0" smtClean="0">
                  <a:solidFill>
                    <a:srgbClr val="0000FF"/>
                  </a:solidFill>
                </a:rPr>
                <a:t>rejects QCD Background</a:t>
              </a:r>
              <a:r>
                <a:rPr lang="en-US" dirty="0" smtClean="0"/>
                <a:t>)</a:t>
              </a:r>
            </a:p>
          </p:txBody>
        </p:sp>
        <p:graphicFrame>
          <p:nvGraphicFramePr>
            <p:cNvPr id="26" name="Object 2"/>
            <p:cNvGraphicFramePr>
              <a:graphicFrameLocks noChangeAspect="1"/>
            </p:cNvGraphicFramePr>
            <p:nvPr>
              <p:extLst>
                <p:ext uri="{D42A27DB-BD31-4B8C-83A1-F6EECF244321}">
                  <p14:modId xmlns:p14="http://schemas.microsoft.com/office/powerpoint/2010/main" val="2700400765"/>
                </p:ext>
              </p:extLst>
            </p:nvPr>
          </p:nvGraphicFramePr>
          <p:xfrm>
            <a:off x="1949450" y="5745095"/>
            <a:ext cx="2025650" cy="433455"/>
          </p:xfrm>
          <a:graphic>
            <a:graphicData uri="http://schemas.openxmlformats.org/presentationml/2006/ole">
              <mc:AlternateContent xmlns:mc="http://schemas.openxmlformats.org/markup-compatibility/2006">
                <mc:Choice xmlns:v="urn:schemas-microsoft-com:vml" Requires="v">
                  <p:oleObj spid="_x0000_s1109" name="Equation" r:id="rId4" imgW="1244600" imgH="266700" progId="Equation.3">
                    <p:embed/>
                  </p:oleObj>
                </mc:Choice>
                <mc:Fallback>
                  <p:oleObj name="Equation" r:id="rId4" imgW="1244600" imgH="266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9450" y="5745095"/>
                          <a:ext cx="2025650" cy="433455"/>
                        </a:xfrm>
                        <a:prstGeom prst="rect">
                          <a:avLst/>
                        </a:prstGeom>
                        <a:noFill/>
                        <a:extLst/>
                      </p:spPr>
                    </p:pic>
                  </p:oleObj>
                </mc:Fallback>
              </mc:AlternateContent>
            </a:graphicData>
          </a:graphic>
        </p:graphicFrame>
      </p:grpSp>
      <p:sp>
        <p:nvSpPr>
          <p:cNvPr id="27" name="TextBox 26"/>
          <p:cNvSpPr txBox="1"/>
          <p:nvPr/>
        </p:nvSpPr>
        <p:spPr>
          <a:xfrm>
            <a:off x="54471" y="6158984"/>
            <a:ext cx="5812929" cy="338554"/>
          </a:xfrm>
          <a:prstGeom prst="rect">
            <a:avLst/>
          </a:prstGeom>
          <a:noFill/>
        </p:spPr>
        <p:txBody>
          <a:bodyPr wrap="square" rtlCol="0">
            <a:spAutoFit/>
          </a:bodyPr>
          <a:lstStyle/>
          <a:p>
            <a:r>
              <a:rPr lang="en-US" sz="1600" b="1" dirty="0" smtClean="0">
                <a:solidFill>
                  <a:srgbClr val="FF0000"/>
                </a:solidFill>
              </a:rPr>
              <a:t>See M. </a:t>
            </a:r>
            <a:r>
              <a:rPr lang="en-US" sz="1600" b="1" dirty="0" err="1" smtClean="0">
                <a:solidFill>
                  <a:srgbClr val="FF0000"/>
                </a:solidFill>
              </a:rPr>
              <a:t>Posik</a:t>
            </a:r>
            <a:r>
              <a:rPr lang="en-US" sz="1600" b="1" dirty="0" smtClean="0">
                <a:solidFill>
                  <a:srgbClr val="FF0000"/>
                </a:solidFill>
              </a:rPr>
              <a:t> and D. </a:t>
            </a:r>
            <a:r>
              <a:rPr lang="en-US" sz="1600" b="1" dirty="0" err="1" smtClean="0">
                <a:solidFill>
                  <a:srgbClr val="FF0000"/>
                </a:solidFill>
              </a:rPr>
              <a:t>Guanarathne</a:t>
            </a:r>
            <a:r>
              <a:rPr lang="en-US" sz="1600" b="1" dirty="0" smtClean="0">
                <a:solidFill>
                  <a:srgbClr val="FF0000"/>
                </a:solidFill>
              </a:rPr>
              <a:t> for more details on W selection </a:t>
            </a:r>
          </a:p>
        </p:txBody>
      </p:sp>
    </p:spTree>
    <p:extLst>
      <p:ext uri="{BB962C8B-B14F-4D97-AF65-F5344CB8AC3E}">
        <p14:creationId xmlns:p14="http://schemas.microsoft.com/office/powerpoint/2010/main" val="2491038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2"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1000"/>
                                        <p:tgtEl>
                                          <p:spTgt spid="22"/>
                                        </p:tgtEl>
                                        <p:attrNameLst>
                                          <p:attrName>ppt_x</p:attrName>
                                        </p:attrNameLst>
                                      </p:cBhvr>
                                      <p:tavLst>
                                        <p:tav tm="0">
                                          <p:val>
                                            <p:strVal val="#ppt_x+#ppt_w*1.125000"/>
                                          </p:val>
                                        </p:tav>
                                        <p:tav tm="100000">
                                          <p:val>
                                            <p:strVal val="#ppt_x"/>
                                          </p:val>
                                        </p:tav>
                                      </p:tavLst>
                                    </p:anim>
                                    <p:animEffect transition="in" filter="wipe(left)">
                                      <p:cBhvr>
                                        <p:cTn id="13" dur="1000"/>
                                        <p:tgtEl>
                                          <p:spTgt spid="2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circle(in)">
                                      <p:cBhvr>
                                        <p:cTn id="16" dur="20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bar d(x)/\bar u(x)$ for $0.015 \le x \le 0.35$&#10;\end{document}&#10;"/>
  <p:tag name="EXTERNALNAME" val="txp_fig"/>
  <p:tag name="BLEND" val="False"/>
  <p:tag name="TRANSPARENT" val="False"/>
  <p:tag name="KEEPFILES" val="False"/>
  <p:tag name="DEBUGPAUSE" val="False"/>
  <p:tag name="RESOLUTION" val="1200"/>
  <p:tag name="TIMEOUT" val="(none)"/>
  <p:tag name="BOXWIDTH" val="376"/>
  <p:tag name="BOXHEIGHT" val="302"/>
  <p:tag name="BOXFONT" val="10"/>
  <p:tag name="BOXWRAP" val="False"/>
  <p:tag name="WORKAROUNDTRANSPARENCYBUG" val="False"/>
  <p:tag name="ALLOWFONTSUBSTITUTION" val="False"/>
  <p:tag name="BITMAPFORMAT" val="pngmono"/>
  <p:tag name="ORIGWIDTH" val="134"/>
  <p:tag name="PICTUREFILESIZE" val="654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21177</TotalTime>
  <Words>3015</Words>
  <Application>Microsoft Macintosh PowerPoint</Application>
  <PresentationFormat>On-screen Show (4:3)</PresentationFormat>
  <Paragraphs>484</Paragraphs>
  <Slides>35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Equation</vt:lpstr>
      <vt:lpstr>PowerPoint Presentation</vt:lpstr>
      <vt:lpstr>PowerPoint Presentation</vt:lpstr>
      <vt:lpstr>PowerPoint Presentation</vt:lpstr>
      <vt:lpstr>PowerPoint Presentation</vt:lpstr>
      <vt:lpstr>The much discussed sign change of the Sivers’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Brookhaven National Laboratory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Theta_gamma vs Pt</dc:title>
  <dc:subject/>
  <dc:creator>Salvatore Fazio</dc:creator>
  <cp:keywords/>
  <dc:description/>
  <cp:lastModifiedBy>Salvatore Fazio</cp:lastModifiedBy>
  <cp:revision>766</cp:revision>
  <dcterms:created xsi:type="dcterms:W3CDTF">2014-08-19T15:11:18Z</dcterms:created>
  <dcterms:modified xsi:type="dcterms:W3CDTF">2015-04-28T20:54:44Z</dcterms:modified>
  <cp:category/>
</cp:coreProperties>
</file>