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2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362" r:id="rId3"/>
    <p:sldId id="367" r:id="rId4"/>
    <p:sldId id="399" r:id="rId5"/>
    <p:sldId id="402" r:id="rId6"/>
    <p:sldId id="403" r:id="rId7"/>
    <p:sldId id="405" r:id="rId8"/>
    <p:sldId id="406" r:id="rId9"/>
    <p:sldId id="414" r:id="rId10"/>
    <p:sldId id="415" r:id="rId11"/>
    <p:sldId id="416" r:id="rId12"/>
    <p:sldId id="313" r:id="rId13"/>
    <p:sldId id="424" r:id="rId14"/>
    <p:sldId id="425" r:id="rId15"/>
    <p:sldId id="426" r:id="rId16"/>
    <p:sldId id="427" r:id="rId17"/>
    <p:sldId id="429" r:id="rId18"/>
    <p:sldId id="336" r:id="rId19"/>
    <p:sldId id="400" r:id="rId20"/>
    <p:sldId id="417" r:id="rId21"/>
    <p:sldId id="418" r:id="rId22"/>
    <p:sldId id="419" r:id="rId23"/>
    <p:sldId id="420" r:id="rId24"/>
    <p:sldId id="430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6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12" autoAdjust="0"/>
    <p:restoredTop sz="98985" autoAdjust="0"/>
  </p:normalViewPr>
  <p:slideViewPr>
    <p:cSldViewPr snapToGrid="0" snapToObjects="1">
      <p:cViewPr>
        <p:scale>
          <a:sx n="100" d="100"/>
          <a:sy n="100" d="100"/>
        </p:scale>
        <p:origin x="-744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763FA-3F29-474A-9CD2-883E624A86C6}" type="datetime1">
              <a:rPr lang="en-US" smtClean="0"/>
              <a:pPr/>
              <a:t>4/11/16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F82975-29AB-AD4F-97FA-ED7609E49A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0098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9AFFFC-4CF0-C244-94A4-AE385A65368A}" type="datetime1">
              <a:rPr lang="en-US" smtClean="0"/>
              <a:pPr/>
              <a:t>4/11/16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902235-20BB-0043-9BA6-3CA39F5413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057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902235-20BB-0043-9BA6-3CA39F5413C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FF37C1CE-D917-6E4A-A250-3B1C291BA48F}" type="slidenum">
              <a:rPr lang="en-GB"/>
              <a:pPr/>
              <a:t>7</a:t>
            </a:fld>
            <a:endParaRPr lang="en-GB"/>
          </a:p>
        </p:txBody>
      </p:sp>
      <p:sp>
        <p:nvSpPr>
          <p:cNvPr id="65539" name="Text Box 1"/>
          <p:cNvSpPr txBox="1">
            <a:spLocks noChangeArrowheads="1"/>
          </p:cNvSpPr>
          <p:nvPr/>
        </p:nvSpPr>
        <p:spPr bwMode="auto">
          <a:xfrm>
            <a:off x="999869" y="686475"/>
            <a:ext cx="4859795" cy="3428113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5540" name="Text Box 2"/>
          <p:cNvSpPr>
            <a:spLocks noGrp="1" noChangeArrowheads="1"/>
          </p:cNvSpPr>
          <p:nvPr>
            <p:ph type="body"/>
          </p:nvPr>
        </p:nvSpPr>
        <p:spPr>
          <a:xfrm>
            <a:off x="683960" y="4341522"/>
            <a:ext cx="5454810" cy="4084802"/>
          </a:xfrm>
          <a:noFill/>
          <a:ln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BAB1DB-3EEE-774A-AAE9-21016302305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jpeg"/><Relationship Id="rId5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emf"/><Relationship Id="rId3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5" Type="http://schemas.openxmlformats.org/officeDocument/2006/relationships/image" Target="../media/image37.png"/><Relationship Id="rId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4" Type="http://schemas.openxmlformats.org/officeDocument/2006/relationships/image" Target="../media/image15.pn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42.emf"/><Relationship Id="rId7" Type="http://schemas.openxmlformats.org/officeDocument/2006/relationships/image" Target="../media/image44.png"/><Relationship Id="rId8" Type="http://schemas.openxmlformats.org/officeDocument/2006/relationships/image" Target="../media/image16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6" Type="http://schemas.openxmlformats.org/officeDocument/2006/relationships/oleObject" Target="../embeddings/oleObject14.bin"/><Relationship Id="rId7" Type="http://schemas.openxmlformats.org/officeDocument/2006/relationships/image" Target="../media/image46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0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emf"/><Relationship Id="rId3" Type="http://schemas.openxmlformats.org/officeDocument/2006/relationships/image" Target="../media/image52.emf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oleObject" Target="../embeddings/oleObject1.bin"/><Relationship Id="rId6" Type="http://schemas.openxmlformats.org/officeDocument/2006/relationships/image" Target="../media/image4.emf"/><Relationship Id="rId7" Type="http://schemas.openxmlformats.org/officeDocument/2006/relationships/oleObject" Target="../embeddings/oleObject2.bin"/><Relationship Id="rId8" Type="http://schemas.openxmlformats.org/officeDocument/2006/relationships/image" Target="../media/image5.emf"/><Relationship Id="rId9" Type="http://schemas.openxmlformats.org/officeDocument/2006/relationships/oleObject" Target="../embeddings/oleObject3.bin"/><Relationship Id="rId10" Type="http://schemas.openxmlformats.org/officeDocument/2006/relationships/oleObject" Target="../embeddings/oleObject4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oleObject" Target="../embeddings/oleObject7.bin"/><Relationship Id="rId5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5" Type="http://schemas.openxmlformats.org/officeDocument/2006/relationships/oleObject" Target="../embeddings/oleObject8.bin"/><Relationship Id="rId6" Type="http://schemas.openxmlformats.org/officeDocument/2006/relationships/image" Target="../media/image18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19.emf"/><Relationship Id="rId9" Type="http://schemas.openxmlformats.org/officeDocument/2006/relationships/image" Target="../media/image2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23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033406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Salvatore Fazio (Brookhaven National Lab)</a:t>
            </a:r>
          </a:p>
          <a:p>
            <a:r>
              <a:rPr lang="en-US" sz="2400" b="1" i="1" dirty="0" smtClean="0">
                <a:solidFill>
                  <a:srgbClr val="0000FF"/>
                </a:solidFill>
              </a:rPr>
              <a:t>for the STAR Collaboration</a:t>
            </a:r>
          </a:p>
          <a:p>
            <a:r>
              <a:rPr lang="en-US" sz="2400" b="1" dirty="0" smtClean="0">
                <a:solidFill>
                  <a:schemeClr val="tx1"/>
                </a:solidFill>
              </a:rPr>
              <a:t>DIS 2016 – April 11 to April 15, 2016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7917" y="6245409"/>
            <a:ext cx="1924228" cy="481057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728133" y="104815"/>
            <a:ext cx="7653867" cy="200055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ts val="1200"/>
              </a:spcBef>
            </a:pPr>
            <a:r>
              <a:rPr lang="en-US" sz="2800" b="1" dirty="0">
                <a:solidFill>
                  <a:srgbClr val="0000FF"/>
                </a:solidFill>
              </a:rPr>
              <a:t>Transverse single-spin asymmetry of </a:t>
            </a:r>
            <a:r>
              <a:rPr lang="en-US" sz="2800" b="1" dirty="0" smtClean="0">
                <a:solidFill>
                  <a:srgbClr val="0000FF"/>
                </a:solidFill>
              </a:rPr>
              <a:t>weak bosons and </a:t>
            </a:r>
            <a:r>
              <a:rPr lang="en-US" sz="2800" b="1" dirty="0" err="1" smtClean="0">
                <a:solidFill>
                  <a:srgbClr val="0000FF"/>
                </a:solidFill>
              </a:rPr>
              <a:t>Drell</a:t>
            </a:r>
            <a:r>
              <a:rPr lang="en-US" sz="2800" b="1" dirty="0">
                <a:solidFill>
                  <a:srgbClr val="0000FF"/>
                </a:solidFill>
              </a:rPr>
              <a:t>-Yan production in </a:t>
            </a:r>
            <a:r>
              <a:rPr lang="en-US" sz="2800" b="1" dirty="0" err="1">
                <a:solidFill>
                  <a:srgbClr val="0000FF"/>
                </a:solidFill>
              </a:rPr>
              <a:t>p+</a:t>
            </a:r>
            <a:r>
              <a:rPr lang="en-US" sz="2800" b="1" dirty="0" err="1" smtClean="0">
                <a:solidFill>
                  <a:srgbClr val="0000FF"/>
                </a:solidFill>
              </a:rPr>
              <a:t>p</a:t>
            </a:r>
            <a:r>
              <a:rPr lang="en-US" sz="2800" b="1" dirty="0">
                <a:solidFill>
                  <a:srgbClr val="0000FF"/>
                </a:solidFill>
              </a:rPr>
              <a:t> </a:t>
            </a:r>
            <a:r>
              <a:rPr lang="en-US" sz="2800" b="1" dirty="0" smtClean="0">
                <a:solidFill>
                  <a:srgbClr val="0000FF"/>
                </a:solidFill>
              </a:rPr>
              <a:t>collisions </a:t>
            </a:r>
            <a:r>
              <a:rPr lang="en-US" sz="2800" b="1" dirty="0">
                <a:solidFill>
                  <a:srgbClr val="0000FF"/>
                </a:solidFill>
              </a:rPr>
              <a:t>at STAR: present and future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BNL_log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231" y="6016809"/>
            <a:ext cx="2036314" cy="745941"/>
          </a:xfrm>
          <a:prstGeom prst="rect">
            <a:avLst/>
          </a:prstGeom>
        </p:spPr>
      </p:pic>
      <p:pic>
        <p:nvPicPr>
          <p:cNvPr id="2" name="Picture 1" descr="PRL_Graphic_031016_outlined.eps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601" y="3350615"/>
            <a:ext cx="4690316" cy="34874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>
              <a:solidFill>
                <a:srgbClr val="0000FF"/>
              </a:solidFill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</a:rPr>
              <a:t>Sivers</a:t>
            </a:r>
            <a:r>
              <a:rPr lang="en-US" sz="3200" dirty="0" smtClean="0">
                <a:solidFill>
                  <a:srgbClr val="0000FF"/>
                </a:solidFill>
              </a:rPr>
              <a:t>’ sign change (no TMD </a:t>
            </a:r>
            <a:r>
              <a:rPr lang="en-US" sz="3200" dirty="0" err="1" smtClean="0">
                <a:solidFill>
                  <a:srgbClr val="0000FF"/>
                </a:solidFill>
              </a:rPr>
              <a:t>evol</a:t>
            </a:r>
            <a:r>
              <a:rPr lang="en-US" sz="3200" dirty="0" smtClean="0">
                <a:solidFill>
                  <a:srgbClr val="0000FF"/>
                </a:solidFill>
              </a:rPr>
              <a:t>.)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 smtClean="0">
              <a:solidFill>
                <a:srgbClr val="0000FF"/>
              </a:solidFill>
            </a:endParaRPr>
          </a:p>
        </p:txBody>
      </p:sp>
      <p:pic>
        <p:nvPicPr>
          <p:cNvPr id="2" name="Picture 1" descr="hd_PaperFig_AsymAmpSqrt_chi2Fit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94" b="3709"/>
          <a:stretch/>
        </p:blipFill>
        <p:spPr>
          <a:xfrm>
            <a:off x="1041400" y="761999"/>
            <a:ext cx="7200900" cy="374650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0200" y="4483100"/>
            <a:ext cx="869981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 global fit to the (</a:t>
            </a:r>
            <a:r>
              <a:rPr lang="en-US" sz="2400" b="1" dirty="0" err="1" smtClean="0">
                <a:solidFill>
                  <a:srgbClr val="0000FF"/>
                </a:solidFill>
              </a:rPr>
              <a:t>unevolved</a:t>
            </a:r>
            <a:r>
              <a:rPr lang="en-US" sz="2400" b="1" dirty="0" smtClean="0">
                <a:solidFill>
                  <a:srgbClr val="0000FF"/>
                </a:solidFill>
              </a:rPr>
              <a:t>) KQ prediction was performe</a:t>
            </a:r>
            <a:r>
              <a:rPr lang="en-US" sz="2400" b="1" dirty="0">
                <a:solidFill>
                  <a:srgbClr val="0000FF"/>
                </a:solidFill>
              </a:rPr>
              <a:t>d</a:t>
            </a:r>
            <a:r>
              <a:rPr lang="en-US" sz="2400" b="1" dirty="0" smtClean="0">
                <a:solidFill>
                  <a:srgbClr val="0000FF"/>
                </a:solidFill>
              </a:rPr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solid line: </a:t>
            </a:r>
            <a:r>
              <a:rPr lang="en-US" dirty="0" smtClean="0"/>
              <a:t>assumption of a </a:t>
            </a:r>
            <a:r>
              <a:rPr lang="en-US" u="sng" dirty="0" smtClean="0"/>
              <a:t>sign change</a:t>
            </a:r>
            <a:r>
              <a:rPr lang="en-US" dirty="0" smtClean="0"/>
              <a:t> in the </a:t>
            </a:r>
            <a:r>
              <a:rPr lang="en-US" dirty="0" err="1" smtClean="0"/>
              <a:t>Sivers</a:t>
            </a:r>
            <a:r>
              <a:rPr lang="en-US" dirty="0" smtClean="0"/>
              <a:t> function       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Chi2/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d.o.f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. = 7.4/6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dashed line: </a:t>
            </a:r>
            <a:r>
              <a:rPr lang="en-US" dirty="0" smtClean="0"/>
              <a:t>assumption of </a:t>
            </a:r>
            <a:r>
              <a:rPr lang="en-US" u="sng" dirty="0" smtClean="0"/>
              <a:t>no sign change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err="1"/>
              <a:t>Sivers</a:t>
            </a:r>
            <a:r>
              <a:rPr lang="en-US" dirty="0"/>
              <a:t> </a:t>
            </a:r>
            <a:r>
              <a:rPr lang="en-US" dirty="0" smtClean="0"/>
              <a:t>function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Chi2/</a:t>
            </a:r>
            <a:r>
              <a:rPr lang="en-US" b="1" dirty="0" err="1">
                <a:solidFill>
                  <a:srgbClr val="FF0000"/>
                </a:solidFill>
                <a:sym typeface="Wingdings"/>
              </a:rPr>
              <a:t>d.o.f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. =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19.6/6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89099" y="5638800"/>
            <a:ext cx="6223001" cy="707886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If there are no evolution effects, </a:t>
            </a:r>
          </a:p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our data favor the hypothesis of </a:t>
            </a:r>
            <a:r>
              <a:rPr lang="en-US" sz="2000" b="1" dirty="0" err="1" smtClean="0">
                <a:solidFill>
                  <a:srgbClr val="FF0000"/>
                </a:solidFill>
              </a:rPr>
              <a:t>Sivers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sz="2000" b="1" dirty="0">
                <a:solidFill>
                  <a:srgbClr val="FF0000"/>
                </a:solidFill>
              </a:rPr>
              <a:t>s</a:t>
            </a:r>
            <a:r>
              <a:rPr lang="en-US" sz="2000" b="1" dirty="0" smtClean="0">
                <a:solidFill>
                  <a:srgbClr val="FF0000"/>
                </a:solidFill>
              </a:rPr>
              <a:t>ign </a:t>
            </a:r>
            <a:r>
              <a:rPr lang="en-US" sz="2000" b="1" dirty="0">
                <a:solidFill>
                  <a:srgbClr val="FF0000"/>
                </a:solidFill>
              </a:rPr>
              <a:t>c</a:t>
            </a:r>
            <a:r>
              <a:rPr lang="en-US" sz="2000" b="1" dirty="0" smtClean="0">
                <a:solidFill>
                  <a:srgbClr val="FF0000"/>
                </a:solidFill>
              </a:rPr>
              <a:t>hange 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90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NewPi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100" y="729767"/>
            <a:ext cx="6760464" cy="37490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The </a:t>
            </a:r>
            <a:r>
              <a:rPr lang="en-US" sz="3200" dirty="0" err="1" smtClean="0">
                <a:solidFill>
                  <a:srgbClr val="0000FF"/>
                </a:solidFill>
              </a:rPr>
              <a:t>Sivers</a:t>
            </a:r>
            <a:r>
              <a:rPr lang="en-US" sz="3200" dirty="0" smtClean="0">
                <a:solidFill>
                  <a:srgbClr val="0000FF"/>
                </a:solidFill>
              </a:rPr>
              <a:t>’ sign change (strong TMD </a:t>
            </a:r>
            <a:r>
              <a:rPr lang="en-US" sz="3200" dirty="0" err="1" smtClean="0">
                <a:solidFill>
                  <a:srgbClr val="0000FF"/>
                </a:solidFill>
              </a:rPr>
              <a:t>evol</a:t>
            </a:r>
            <a:r>
              <a:rPr lang="en-US" sz="3200" dirty="0" smtClean="0">
                <a:solidFill>
                  <a:srgbClr val="0000FF"/>
                </a:solidFill>
              </a:rPr>
              <a:t>.)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14300" y="4356100"/>
            <a:ext cx="9032792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Size of the TMD evolution still uncertain</a:t>
            </a:r>
          </a:p>
          <a:p>
            <a:r>
              <a:rPr lang="en-US" b="1" dirty="0" smtClean="0">
                <a:solidFill>
                  <a:srgbClr val="0000FF"/>
                </a:solidFill>
              </a:rPr>
              <a:t>-&gt;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terms calculable from QCD + non-</a:t>
            </a:r>
            <a:r>
              <a:rPr lang="en-US" b="1" dirty="0" err="1" smtClean="0">
                <a:solidFill>
                  <a:srgbClr val="0000FF"/>
                </a:solidFill>
              </a:rPr>
              <a:t>perturbative</a:t>
            </a:r>
            <a:r>
              <a:rPr lang="en-US" b="1" dirty="0" smtClean="0">
                <a:solidFill>
                  <a:srgbClr val="0000FF"/>
                </a:solidFill>
              </a:rPr>
              <a:t> terms (need data)</a:t>
            </a:r>
          </a:p>
          <a:p>
            <a:r>
              <a:rPr lang="en-US" sz="2400" b="1" dirty="0" smtClean="0">
                <a:solidFill>
                  <a:srgbClr val="0000FF"/>
                </a:solidFill>
              </a:rPr>
              <a:t>A global fit to the </a:t>
            </a:r>
            <a:r>
              <a:rPr lang="en-US" sz="2400" b="1" dirty="0" smtClean="0">
                <a:solidFill>
                  <a:srgbClr val="008000"/>
                </a:solidFill>
              </a:rPr>
              <a:t>EIKV prediction </a:t>
            </a:r>
            <a:r>
              <a:rPr lang="en-US" sz="2400" b="1" dirty="0" smtClean="0">
                <a:solidFill>
                  <a:srgbClr val="0000FF"/>
                </a:solidFill>
              </a:rPr>
              <a:t>(largest predicted evolution effect):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solid line: </a:t>
            </a:r>
            <a:r>
              <a:rPr lang="en-US" dirty="0" smtClean="0"/>
              <a:t>assumption of a </a:t>
            </a:r>
            <a:r>
              <a:rPr lang="en-US" u="sng" dirty="0" smtClean="0"/>
              <a:t>sign change</a:t>
            </a:r>
            <a:r>
              <a:rPr lang="en-US" dirty="0" smtClean="0"/>
              <a:t> in the </a:t>
            </a:r>
            <a:r>
              <a:rPr lang="en-US" dirty="0" err="1" smtClean="0"/>
              <a:t>Sivers</a:t>
            </a:r>
            <a:r>
              <a:rPr lang="en-US" dirty="0" smtClean="0"/>
              <a:t> function        </a:t>
            </a:r>
            <a:r>
              <a:rPr lang="en-US" dirty="0" smtClean="0">
                <a:sym typeface="Wingdings"/>
              </a:rPr>
              <a:t>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Chi2/</a:t>
            </a:r>
            <a:r>
              <a:rPr lang="en-US" b="1" dirty="0" err="1" smtClean="0">
                <a:solidFill>
                  <a:srgbClr val="FF0000"/>
                </a:solidFill>
                <a:sym typeface="Wingdings"/>
              </a:rPr>
              <a:t>d.o.f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. = 10.26/6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dashed line: </a:t>
            </a:r>
            <a:r>
              <a:rPr lang="en-US" dirty="0" smtClean="0"/>
              <a:t>assumption of </a:t>
            </a:r>
            <a:r>
              <a:rPr lang="en-US" u="sng" dirty="0" smtClean="0"/>
              <a:t>no sign change</a:t>
            </a:r>
            <a:r>
              <a:rPr lang="en-US" dirty="0" smtClean="0"/>
              <a:t> </a:t>
            </a:r>
            <a:r>
              <a:rPr lang="en-US" dirty="0"/>
              <a:t>in the </a:t>
            </a:r>
            <a:r>
              <a:rPr lang="en-US" dirty="0" err="1"/>
              <a:t>Sivers</a:t>
            </a:r>
            <a:r>
              <a:rPr lang="en-US" dirty="0"/>
              <a:t> </a:t>
            </a:r>
            <a:r>
              <a:rPr lang="en-US" dirty="0" smtClean="0"/>
              <a:t>function </a:t>
            </a:r>
            <a:r>
              <a:rPr lang="en-US" dirty="0">
                <a:sym typeface="Wingdings"/>
              </a:rPr>
              <a:t> 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Chi2/</a:t>
            </a:r>
            <a:r>
              <a:rPr lang="en-US" b="1" dirty="0" err="1">
                <a:solidFill>
                  <a:srgbClr val="FF0000"/>
                </a:solidFill>
                <a:sym typeface="Wingdings"/>
              </a:rPr>
              <a:t>d.o.f</a:t>
            </a:r>
            <a:r>
              <a:rPr lang="en-US" b="1" dirty="0">
                <a:solidFill>
                  <a:srgbClr val="FF0000"/>
                </a:solidFill>
                <a:sym typeface="Wingdings"/>
              </a:rPr>
              <a:t>. =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11.93/6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30300" y="6057900"/>
            <a:ext cx="6924542" cy="400110"/>
          </a:xfrm>
          <a:prstGeom prst="rect">
            <a:avLst/>
          </a:prstGeom>
          <a:noFill/>
          <a:ln w="19050"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Our uncertainties are still too high to compare with predictions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280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</a:t>
            </a:r>
            <a:r>
              <a:rPr kumimoji="0" lang="en-US" sz="3200" b="0" i="0" u="none" strike="noStrike" kern="1200" cap="none" spc="0" normalizeH="0" baseline="3000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0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Asymmetry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9330" y="883181"/>
            <a:ext cx="42164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Clean experimental momentum reconstruction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Negligible background</a:t>
            </a: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electrons rapidity peaks within tracker accept. (|</a:t>
            </a:r>
            <a:r>
              <a:rPr lang="en-US" sz="2000" b="1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h</a:t>
            </a:r>
            <a:r>
              <a:rPr lang="en-US" sz="2000" b="1" dirty="0">
                <a:solidFill>
                  <a:srgbClr val="0000FF"/>
                </a:solidFill>
                <a:cs typeface="Symbol" charset="2"/>
              </a:rPr>
              <a:t>|&lt; 1</a:t>
            </a:r>
            <a:r>
              <a:rPr lang="en-US" sz="2000" b="1" dirty="0" smtClean="0">
                <a:solidFill>
                  <a:srgbClr val="0000FF"/>
                </a:solidFill>
                <a:cs typeface="Symbol" charset="2"/>
              </a:rPr>
              <a:t>)</a:t>
            </a:r>
            <a:endParaRPr lang="en-US" sz="2000" b="1" dirty="0" smtClean="0">
              <a:solidFill>
                <a:srgbClr val="0000FF"/>
              </a:solidFill>
            </a:endParaRPr>
          </a:p>
          <a:p>
            <a:pPr marL="342900" indent="-342900">
              <a:lnSpc>
                <a:spcPct val="120000"/>
              </a:lnSpc>
              <a:buFont typeface="Wingdings" charset="2"/>
              <a:buChar char="Ø"/>
            </a:pPr>
            <a:r>
              <a:rPr lang="en-US" sz="2000" b="1" dirty="0" smtClean="0">
                <a:solidFill>
                  <a:srgbClr val="0000FF"/>
                </a:solidFill>
              </a:rPr>
              <a:t>Statistics limited</a:t>
            </a:r>
          </a:p>
          <a:p>
            <a:endParaRPr lang="en-US" dirty="0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6629400" y="291617"/>
          <a:ext cx="2057400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021" name="Equation" r:id="rId3" imgW="1016000" imgH="203200" progId="Equation.3">
                  <p:embed/>
                </p:oleObj>
              </mc:Choice>
              <mc:Fallback>
                <p:oleObj name="Equation" r:id="rId3" imgW="1016000" imgH="2032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291617"/>
                        <a:ext cx="2057400" cy="41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" name="Picture 15" descr="Z0_plot_2.png"/>
          <p:cNvPicPr>
            <a:picLocks noChangeAspect="1"/>
          </p:cNvPicPr>
          <p:nvPr/>
        </p:nvPicPr>
        <p:blipFill>
          <a:blip r:embed="rId5"/>
          <a:srcRect l="9625" t="50032" r="22391"/>
          <a:stretch>
            <a:fillRect/>
          </a:stretch>
        </p:blipFill>
        <p:spPr>
          <a:xfrm>
            <a:off x="235959" y="2840094"/>
            <a:ext cx="4352969" cy="3103506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92126" y="1484905"/>
            <a:ext cx="42841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A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 measured in a single y, P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 bin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22" t="4882" r="4139" b="50464"/>
          <a:stretch/>
        </p:blipFill>
        <p:spPr>
          <a:xfrm>
            <a:off x="4741328" y="1981199"/>
            <a:ext cx="4364573" cy="439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Dec. 08,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6905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... and the future?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0500" y="999065"/>
            <a:ext cx="873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P</a:t>
            </a:r>
            <a:r>
              <a:rPr lang="en-US" sz="2000" b="1" dirty="0" smtClean="0"/>
              <a:t>resent results, obtained with a pilot sample of 25 pb</a:t>
            </a:r>
            <a:r>
              <a:rPr lang="en-US" sz="2000" b="1" baseline="30000" dirty="0" smtClean="0"/>
              <a:t>-1</a:t>
            </a:r>
            <a:r>
              <a:rPr lang="en-US" sz="2000" b="1" dirty="0"/>
              <a:t> </a:t>
            </a:r>
            <a:r>
              <a:rPr lang="en-US" sz="2000" b="1" dirty="0" smtClean="0"/>
              <a:t>show a </a:t>
            </a:r>
            <a:r>
              <a:rPr lang="en-US" sz="2000" b="1" dirty="0" smtClean="0">
                <a:solidFill>
                  <a:srgbClr val="FF0000"/>
                </a:solidFill>
              </a:rPr>
              <a:t>proof-of principle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8340" y="1485902"/>
            <a:ext cx="7036000" cy="40011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Full kinematic reconstruction of weak bosons is possible at STAR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7732" y="2184623"/>
            <a:ext cx="4724398" cy="4154793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Main physics goals: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How strong is the TMD evolution?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What is the contribution to the </a:t>
            </a:r>
            <a:r>
              <a:rPr lang="en-US" dirty="0" err="1" smtClean="0"/>
              <a:t>Sivers</a:t>
            </a:r>
            <a:r>
              <a:rPr lang="en-US" dirty="0"/>
              <a:t> </a:t>
            </a:r>
            <a:r>
              <a:rPr lang="en-US" dirty="0" smtClean="0"/>
              <a:t>function from sea-quarks?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Conclusive test of the </a:t>
            </a:r>
            <a:r>
              <a:rPr lang="en-US" dirty="0" err="1" smtClean="0"/>
              <a:t>Sivers</a:t>
            </a:r>
            <a:r>
              <a:rPr lang="en-US" dirty="0" smtClean="0"/>
              <a:t>’ sign change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Precise measurements suitable  for 3D imaging of protons in momentum space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998277" y="2201557"/>
            <a:ext cx="39933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All we need is more data!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620725"/>
            <a:ext cx="3937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How?</a:t>
            </a:r>
          </a:p>
          <a:p>
            <a:pPr marL="228600" lvl="1" indent="-228600">
              <a:buFont typeface="Wingdings" charset="0"/>
              <a:buChar char="à"/>
            </a:pPr>
            <a:r>
              <a:rPr lang="en-US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Measure A</a:t>
            </a:r>
            <a:r>
              <a:rPr lang="en-US" b="1" baseline="-25000" dirty="0" smtClean="0">
                <a:solidFill>
                  <a:schemeClr val="bg1"/>
                </a:solidFill>
                <a:sym typeface="Wingdings"/>
              </a:rPr>
              <a:t>N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 for </a:t>
            </a:r>
            <a:r>
              <a:rPr lang="en-US" b="1" dirty="0" smtClean="0">
                <a:solidFill>
                  <a:srgbClr val="FF0000"/>
                </a:solidFill>
                <a:sym typeface="Wingdings"/>
              </a:rPr>
              <a:t>direct-</a:t>
            </a:r>
            <a:r>
              <a:rPr lang="en-US" b="1" dirty="0" smtClean="0">
                <a:solidFill>
                  <a:srgbClr val="FF0000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W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±</a:t>
            </a:r>
            <a:r>
              <a:rPr lang="en-US" b="1" dirty="0" smtClean="0">
                <a:solidFill>
                  <a:srgbClr val="FFFF00"/>
                </a:solidFill>
                <a:sym typeface="Wingdings"/>
              </a:rPr>
              <a:t>, Z</a:t>
            </a:r>
            <a:r>
              <a:rPr lang="en-US" b="1" baseline="30000" dirty="0" smtClean="0">
                <a:solidFill>
                  <a:srgbClr val="FFFF00"/>
                </a:solidFill>
                <a:sym typeface="Wingdings"/>
              </a:rPr>
              <a:t>0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</a:t>
            </a:r>
            <a:r>
              <a:rPr lang="en-US" b="1" dirty="0" smtClean="0">
                <a:solidFill>
                  <a:srgbClr val="800000"/>
                </a:solidFill>
                <a:sym typeface="Wingdings"/>
              </a:rPr>
              <a:t>DY</a:t>
            </a:r>
          </a:p>
          <a:p>
            <a:pPr marL="228600" lvl="1" indent="-228600">
              <a:buFont typeface="Wingdings" charset="0"/>
              <a:buChar char="à"/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 DY and W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±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, Z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0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give Q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2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evolution</a:t>
            </a:r>
          </a:p>
          <a:p>
            <a:pPr marL="228600" lvl="1" indent="-228600">
              <a:buFont typeface="Wingdings" charset="0"/>
              <a:buChar char="à"/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 W</a:t>
            </a:r>
            <a:r>
              <a:rPr lang="en-US" b="1" baseline="30000" dirty="0" smtClean="0">
                <a:solidFill>
                  <a:schemeClr val="bg1"/>
                </a:solidFill>
                <a:sym typeface="Wingdings"/>
              </a:rPr>
              <a:t>± </a:t>
            </a:r>
            <a:r>
              <a:rPr lang="en-US" b="1" dirty="0" smtClean="0">
                <a:solidFill>
                  <a:schemeClr val="bg1"/>
                </a:solidFill>
                <a:sym typeface="Wingdings"/>
              </a:rPr>
              <a:t>give sea-quark </a:t>
            </a:r>
            <a:r>
              <a:rPr lang="en-US" b="1" dirty="0" err="1" smtClean="0">
                <a:solidFill>
                  <a:schemeClr val="bg1"/>
                </a:solidFill>
                <a:sym typeface="Wingdings"/>
              </a:rPr>
              <a:t>Sivers</a:t>
            </a:r>
            <a:endParaRPr lang="en-US" b="1" dirty="0" smtClean="0">
              <a:solidFill>
                <a:schemeClr val="bg1"/>
              </a:solidFill>
              <a:sym typeface="Wingdings"/>
            </a:endParaRPr>
          </a:p>
          <a:p>
            <a:pPr marL="228600" lvl="1" indent="-228600">
              <a:buFont typeface="Wingdings" charset="0"/>
              <a:buChar char="à"/>
            </a:pPr>
            <a:r>
              <a:rPr lang="en-US" b="1" dirty="0" smtClean="0">
                <a:solidFill>
                  <a:schemeClr val="bg1"/>
                </a:solidFill>
                <a:sym typeface="Wingdings"/>
              </a:rPr>
              <a:t> All four processes give sign change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rcRect t="7454" b="7454"/>
          <a:stretch>
            <a:fillRect/>
          </a:stretch>
        </p:blipFill>
        <p:spPr>
          <a:xfrm>
            <a:off x="6370856" y="43806"/>
            <a:ext cx="1757144" cy="966362"/>
          </a:xfrm>
        </p:spPr>
      </p:pic>
      <p:sp>
        <p:nvSpPr>
          <p:cNvPr id="14" name="TextBox 13"/>
          <p:cNvSpPr txBox="1"/>
          <p:nvPr/>
        </p:nvSpPr>
        <p:spPr>
          <a:xfrm>
            <a:off x="4842929" y="2815428"/>
            <a:ext cx="430107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Run 17 - Assumptions:</a:t>
            </a:r>
            <a:r>
              <a:rPr lang="en-US" sz="2000" b="1" dirty="0" smtClean="0"/>
              <a:t> 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integrated delivered luminosity of 400 pb</a:t>
            </a:r>
            <a:r>
              <a:rPr lang="en-US" b="1" baseline="30000" dirty="0" smtClean="0">
                <a:solidFill>
                  <a:srgbClr val="FF0000"/>
                </a:solidFill>
              </a:rPr>
              <a:t>-1 </a:t>
            </a: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12 weeks transversely polarized </a:t>
            </a:r>
            <a:r>
              <a:rPr lang="en-US" dirty="0" err="1" smtClean="0">
                <a:sym typeface="Wingdings"/>
              </a:rPr>
              <a:t>p+p</a:t>
            </a:r>
            <a:r>
              <a:rPr lang="en-US" dirty="0" smtClean="0">
                <a:sym typeface="Wingdings"/>
              </a:rPr>
              <a:t> at 510 </a:t>
            </a:r>
            <a:r>
              <a:rPr lang="en-US" dirty="0" err="1" smtClean="0">
                <a:sym typeface="Wingdings"/>
              </a:rPr>
              <a:t>GeV</a:t>
            </a:r>
            <a:endParaRPr lang="en-US" dirty="0" smtClean="0">
              <a:sym typeface="Wingdings"/>
            </a:endParaRPr>
          </a:p>
          <a:p>
            <a:pPr marL="285750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electron lenses are operational and dynamic </a:t>
            </a:r>
            <a:r>
              <a:rPr lang="en-US" dirty="0" smtClean="0">
                <a:latin typeface="Symbol" charset="2"/>
                <a:cs typeface="Symbol" charset="2"/>
                <a:sym typeface="Wingdings"/>
              </a:rPr>
              <a:t>b</a:t>
            </a:r>
            <a:r>
              <a:rPr lang="en-US" dirty="0" smtClean="0">
                <a:sym typeface="Wingdings"/>
              </a:rPr>
              <a:t>-squeeze is used throughout the fill 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smoothed </a:t>
            </a:r>
            <a:r>
              <a:rPr lang="en-US" dirty="0" err="1" smtClean="0">
                <a:sym typeface="Wingdings"/>
              </a:rPr>
              <a:t>lumi</a:t>
            </a:r>
            <a:r>
              <a:rPr lang="en-US" dirty="0" smtClean="0">
                <a:sym typeface="Wingdings"/>
              </a:rPr>
              <a:t>-decay during fills</a:t>
            </a: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reduced pileup effects in TPC  high W reconstruction efficiency 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5435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Dec. 08,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75192" y="4762331"/>
            <a:ext cx="4284137" cy="830997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RHIC plans to deliver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~400 pb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-1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</a:rPr>
              <a:t>transverse p-p in 2017 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98926" y="4135960"/>
            <a:ext cx="439000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b="1" dirty="0" smtClean="0">
                <a:solidFill>
                  <a:srgbClr val="FF0000"/>
                </a:solidFill>
              </a:rPr>
              <a:t>Large statistics will allow us to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b="1" dirty="0" smtClean="0"/>
              <a:t>Precisely measure A</a:t>
            </a:r>
            <a:r>
              <a:rPr lang="en-US" sz="2000" b="1" baseline="-25000" dirty="0" smtClean="0"/>
              <a:t>N</a:t>
            </a:r>
            <a:r>
              <a:rPr lang="en-US" sz="2000" b="1" dirty="0" smtClean="0"/>
              <a:t> for Ws within a few % </a:t>
            </a:r>
            <a:r>
              <a:rPr lang="en-US" sz="2000" dirty="0" smtClean="0"/>
              <a:t>in several P</a:t>
            </a:r>
            <a:r>
              <a:rPr lang="en-US" sz="2000" baseline="-25000" dirty="0" smtClean="0"/>
              <a:t>T</a:t>
            </a:r>
            <a:r>
              <a:rPr lang="en-US" sz="2000" dirty="0" smtClean="0"/>
              <a:t>, y bins. 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/>
              <a:t>M</a:t>
            </a:r>
            <a:r>
              <a:rPr lang="en-US" sz="2000" dirty="0" smtClean="0"/>
              <a:t>easure the very clean </a:t>
            </a:r>
            <a:r>
              <a:rPr lang="en-US" sz="2000" b="1" dirty="0" smtClean="0"/>
              <a:t>Z</a:t>
            </a:r>
            <a:r>
              <a:rPr lang="en-US" sz="2000" b="1" baseline="30000" dirty="0" smtClean="0"/>
              <a:t>0</a:t>
            </a:r>
            <a:r>
              <a:rPr lang="en-US" sz="2000" b="1" dirty="0" smtClean="0"/>
              <a:t> channel</a:t>
            </a:r>
            <a:r>
              <a:rPr lang="en-US" sz="2000" dirty="0" smtClean="0"/>
              <a:t>.</a:t>
            </a:r>
          </a:p>
          <a:p>
            <a:pPr marL="342900" indent="-342900">
              <a:buFont typeface="Wingdings" charset="2"/>
              <a:buChar char="Ø"/>
            </a:pPr>
            <a:r>
              <a:rPr lang="en-US" sz="2000" dirty="0" smtClean="0"/>
              <a:t>Test </a:t>
            </a:r>
            <a:r>
              <a:rPr lang="en-US" sz="2000" dirty="0"/>
              <a:t>s</a:t>
            </a:r>
            <a:r>
              <a:rPr lang="en-US" sz="2000" dirty="0" smtClean="0"/>
              <a:t>ign change if evolution is less than factor ~5</a:t>
            </a:r>
            <a:endParaRPr lang="en-US" sz="20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>
                <a:solidFill>
                  <a:srgbClr val="0000FF"/>
                </a:solidFill>
              </a:rPr>
              <a:t>Weak bosons – run 17</a:t>
            </a:r>
          </a:p>
        </p:txBody>
      </p:sp>
      <p:pic>
        <p:nvPicPr>
          <p:cNvPr id="3" name="Picture 2" descr="hd_Z0Asym2016ProjRap.eps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121"/>
          <a:stretch/>
        </p:blipFill>
        <p:spPr>
          <a:xfrm>
            <a:off x="6079062" y="650479"/>
            <a:ext cx="3026833" cy="3306461"/>
          </a:xfrm>
          <a:prstGeom prst="rect">
            <a:avLst/>
          </a:prstGeom>
        </p:spPr>
      </p:pic>
      <p:pic>
        <p:nvPicPr>
          <p:cNvPr id="2" name="Picture 1" descr="hd_WAsym2016ProjRap_zoo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98" r="3765" b="3612"/>
          <a:stretch/>
        </p:blipFill>
        <p:spPr>
          <a:xfrm>
            <a:off x="29597" y="850898"/>
            <a:ext cx="6045466" cy="32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620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Dec. 08,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 Seminar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00FF"/>
                </a:solidFill>
              </a:rPr>
              <a:t>The future: A</a:t>
            </a:r>
            <a:r>
              <a:rPr lang="en-US" sz="3200" baseline="-25000" dirty="0">
                <a:solidFill>
                  <a:srgbClr val="0000FF"/>
                </a:solidFill>
              </a:rPr>
              <a:t>N</a:t>
            </a:r>
            <a:r>
              <a:rPr lang="en-US" sz="3200" dirty="0">
                <a:solidFill>
                  <a:srgbClr val="0000FF"/>
                </a:solidFill>
              </a:rPr>
              <a:t> of </a:t>
            </a:r>
            <a:r>
              <a:rPr lang="en-US" sz="3200" dirty="0" err="1" smtClean="0">
                <a:solidFill>
                  <a:srgbClr val="0000FF"/>
                </a:solidFill>
              </a:rPr>
              <a:t>Drell</a:t>
            </a:r>
            <a:r>
              <a:rPr lang="en-US" sz="3200" dirty="0" smtClean="0">
                <a:solidFill>
                  <a:srgbClr val="0000FF"/>
                </a:solidFill>
              </a:rPr>
              <a:t>-Yan at </a:t>
            </a:r>
            <a:r>
              <a:rPr lang="en-US" sz="3200" dirty="0">
                <a:solidFill>
                  <a:srgbClr val="0000FF"/>
                </a:solidFill>
              </a:rPr>
              <a:t>STAR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5531" t="9481" r="13881" b="7561"/>
          <a:stretch/>
        </p:blipFill>
        <p:spPr>
          <a:xfrm>
            <a:off x="228600" y="901700"/>
            <a:ext cx="2590800" cy="13335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946400" y="838200"/>
            <a:ext cx="6070600" cy="3016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Very Challenging:   (RHIC QCD WP </a:t>
            </a:r>
            <a:r>
              <a:rPr lang="en-US" b="1" dirty="0">
                <a:solidFill>
                  <a:srgbClr val="FF0000"/>
                </a:solidFill>
              </a:rPr>
              <a:t>arXiv:</a:t>
            </a:r>
            <a:r>
              <a:rPr lang="en-US" b="1" dirty="0" smtClean="0">
                <a:solidFill>
                  <a:srgbClr val="FF0000"/>
                </a:solidFill>
              </a:rPr>
              <a:t>1602.03922</a:t>
            </a:r>
            <a:r>
              <a:rPr lang="en-US" b="1" dirty="0">
                <a:solidFill>
                  <a:srgbClr val="0000FF"/>
                </a:solidFill>
              </a:rPr>
              <a:t>)</a:t>
            </a:r>
            <a:endParaRPr lang="en-US" b="1" dirty="0" smtClean="0">
              <a:solidFill>
                <a:srgbClr val="0000FF"/>
              </a:solidFill>
            </a:endParaRPr>
          </a:p>
          <a:p>
            <a:pPr marL="742950" lvl="1" indent="-285750">
              <a:buFont typeface="Lucida Grande"/>
              <a:buChar char="-"/>
            </a:pPr>
            <a:r>
              <a:rPr lang="en-US" dirty="0" smtClean="0"/>
              <a:t>QCD background ~10</a:t>
            </a:r>
            <a:r>
              <a:rPr lang="en-US" baseline="30000" dirty="0" smtClean="0"/>
              <a:t>5</a:t>
            </a:r>
            <a:r>
              <a:rPr lang="en-US" dirty="0" smtClean="0"/>
              <a:t>-10</a:t>
            </a:r>
            <a:r>
              <a:rPr lang="en-US" baseline="30000" dirty="0" smtClean="0"/>
              <a:t>6</a:t>
            </a:r>
            <a:r>
              <a:rPr lang="en-US" dirty="0" smtClean="0"/>
              <a:t> larger than DY cross-section</a:t>
            </a:r>
          </a:p>
          <a:p>
            <a:pPr marL="742950" lvl="1" indent="-285750">
              <a:spcAft>
                <a:spcPts val="600"/>
              </a:spcAft>
              <a:buFont typeface="Lucida Grande"/>
              <a:buChar char="-"/>
            </a:pPr>
            <a:r>
              <a:rPr lang="en-US" dirty="0" smtClean="0"/>
              <a:t>Probability of wrongly identifying a decay electron to be suppressed to ~0.01% while maintaining efficiency in identifying electrons</a:t>
            </a:r>
          </a:p>
          <a:p>
            <a:pPr marL="285750" indent="-285750">
              <a:spcAft>
                <a:spcPts val="600"/>
              </a:spcAft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COMPASS (CERN) and proposed E-906/</a:t>
            </a:r>
            <a:r>
              <a:rPr lang="en-US" b="1" dirty="0" err="1" smtClean="0">
                <a:solidFill>
                  <a:srgbClr val="0000FF"/>
                </a:solidFill>
              </a:rPr>
              <a:t>SeaQuest</a:t>
            </a:r>
            <a:r>
              <a:rPr lang="en-US" b="1" dirty="0" smtClean="0">
                <a:solidFill>
                  <a:srgbClr val="0000FF"/>
                </a:solidFill>
              </a:rPr>
              <a:t> (FNAL) </a:t>
            </a:r>
            <a:r>
              <a:rPr lang="en-US" dirty="0" smtClean="0"/>
              <a:t>pursue the investigation of TMD </a:t>
            </a:r>
            <a:r>
              <a:rPr lang="en-US" dirty="0" smtClean="0"/>
              <a:t>through </a:t>
            </a:r>
            <a:r>
              <a:rPr lang="en-US" dirty="0" smtClean="0"/>
              <a:t>this process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>
                <a:solidFill>
                  <a:srgbClr val="0000FF"/>
                </a:solidFill>
              </a:rPr>
              <a:t>STAR can measure it...</a:t>
            </a:r>
            <a:r>
              <a:rPr lang="en-US" dirty="0" smtClean="0"/>
              <a:t> after an upgrade</a:t>
            </a:r>
          </a:p>
          <a:p>
            <a:pPr marL="742950" lvl="1" indent="-285750">
              <a:buFont typeface="Lucida Grande"/>
              <a:buChar char="-"/>
            </a:pPr>
            <a:r>
              <a:rPr lang="en-US" dirty="0" smtClean="0"/>
              <a:t>A forward Post-Shower detector will be installed behind the the FMS detector and its Pre-Shower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407537"/>
            <a:ext cx="2184400" cy="15596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800" y="3890960"/>
            <a:ext cx="3810000" cy="260295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9267" y="5448521"/>
            <a:ext cx="51266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T</a:t>
            </a:r>
            <a:r>
              <a:rPr lang="en-US" b="1" dirty="0" smtClean="0">
                <a:solidFill>
                  <a:srgbClr val="FF0000"/>
                </a:solidFill>
              </a:rPr>
              <a:t>he proposed forward-detector system (FPS + FMS + post-shower) provides the needed rejection factor to allow our measurement of the TSSA in DY 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457200" y="4553634"/>
            <a:ext cx="4914900" cy="646331"/>
            <a:chOff x="457200" y="4553634"/>
            <a:chExt cx="4914900" cy="646331"/>
          </a:xfrm>
        </p:grpSpPr>
        <p:sp>
          <p:nvSpPr>
            <p:cNvPr id="13" name="TextBox 12"/>
            <p:cNvSpPr txBox="1"/>
            <p:nvPr/>
          </p:nvSpPr>
          <p:spPr>
            <a:xfrm>
              <a:off x="457200" y="4553634"/>
              <a:ext cx="390932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0000FF"/>
                  </a:solidFill>
                </a:rPr>
                <a:t>The </a:t>
              </a:r>
              <a:r>
                <a:rPr lang="en-US" b="1" dirty="0" smtClean="0">
                  <a:solidFill>
                    <a:srgbClr val="0000FF"/>
                  </a:solidFill>
                </a:rPr>
                <a:t>expected </a:t>
              </a:r>
              <a:r>
                <a:rPr lang="en-US" b="1" dirty="0">
                  <a:solidFill>
                    <a:srgbClr val="0000FF"/>
                  </a:solidFill>
                </a:rPr>
                <a:t>yields of DY </a:t>
              </a:r>
              <a:r>
                <a:rPr lang="en-US" b="1" dirty="0" smtClean="0">
                  <a:solidFill>
                    <a:srgbClr val="0000FF"/>
                  </a:solidFill>
                </a:rPr>
                <a:t>events </a:t>
              </a:r>
              <a:r>
                <a:rPr lang="en-US" b="1" dirty="0">
                  <a:solidFill>
                    <a:srgbClr val="0000FF"/>
                  </a:solidFill>
                </a:rPr>
                <a:t>and background </a:t>
              </a:r>
              <a:r>
                <a:rPr lang="en-US" b="1" dirty="0" smtClean="0">
                  <a:solidFill>
                    <a:srgbClr val="0000FF"/>
                  </a:solidFill>
                </a:rPr>
                <a:t>after the upgrade</a:t>
              </a:r>
              <a:endParaRPr lang="en-US" b="1" dirty="0">
                <a:solidFill>
                  <a:srgbClr val="0000FF"/>
                </a:solidFill>
              </a:endParaRPr>
            </a:p>
          </p:txBody>
        </p:sp>
        <p:cxnSp>
          <p:nvCxnSpPr>
            <p:cNvPr id="15" name="Straight Arrow Connector 14"/>
            <p:cNvCxnSpPr>
              <a:endCxn id="13" idx="3"/>
            </p:cNvCxnSpPr>
            <p:nvPr/>
          </p:nvCxnSpPr>
          <p:spPr>
            <a:xfrm flipH="1">
              <a:off x="4366529" y="4876800"/>
              <a:ext cx="1005571" cy="0"/>
            </a:xfrm>
            <a:prstGeom prst="straightConnector1">
              <a:avLst/>
            </a:prstGeom>
            <a:ln w="63500"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342900" y="2418951"/>
            <a:ext cx="762000" cy="540149"/>
            <a:chOff x="342900" y="2418951"/>
            <a:chExt cx="762000" cy="540149"/>
          </a:xfrm>
        </p:grpSpPr>
        <p:sp>
          <p:nvSpPr>
            <p:cNvPr id="17" name="TextBox 16"/>
            <p:cNvSpPr txBox="1"/>
            <p:nvPr/>
          </p:nvSpPr>
          <p:spPr>
            <a:xfrm>
              <a:off x="342900" y="2418951"/>
              <a:ext cx="49244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ln>
                    <a:solidFill>
                      <a:schemeClr val="tx1"/>
                    </a:solidFill>
                  </a:ln>
                  <a:solidFill>
                    <a:schemeClr val="bg1">
                      <a:lumMod val="50000"/>
                    </a:schemeClr>
                  </a:solidFill>
                </a:rPr>
                <a:t>FPS</a:t>
              </a:r>
              <a:endParaRPr lang="en-US" sz="1600" b="1" dirty="0">
                <a:ln>
                  <a:solidFill>
                    <a:schemeClr val="tx1"/>
                  </a:solidFill>
                </a:ln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cxnSp>
          <p:nvCxnSpPr>
            <p:cNvPr id="20" name="Straight Arrow Connector 19"/>
            <p:cNvCxnSpPr>
              <a:stCxn id="17" idx="3"/>
            </p:cNvCxnSpPr>
            <p:nvPr/>
          </p:nvCxnSpPr>
          <p:spPr>
            <a:xfrm>
              <a:off x="835343" y="2588228"/>
              <a:ext cx="269557" cy="370872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1803400" y="2407537"/>
            <a:ext cx="887882" cy="338554"/>
            <a:chOff x="1803400" y="2407537"/>
            <a:chExt cx="887882" cy="338554"/>
          </a:xfrm>
        </p:grpSpPr>
        <p:sp>
          <p:nvSpPr>
            <p:cNvPr id="18" name="TextBox 17"/>
            <p:cNvSpPr txBox="1"/>
            <p:nvPr/>
          </p:nvSpPr>
          <p:spPr>
            <a:xfrm>
              <a:off x="2134719" y="2407537"/>
              <a:ext cx="55656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FMS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2" name="Straight Arrow Connector 21"/>
            <p:cNvCxnSpPr>
              <a:stCxn id="18" idx="1"/>
            </p:cNvCxnSpPr>
            <p:nvPr/>
          </p:nvCxnSpPr>
          <p:spPr>
            <a:xfrm flipH="1">
              <a:off x="1803400" y="2576814"/>
              <a:ext cx="331319" cy="16927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>
            <a:off x="1587961" y="3327400"/>
            <a:ext cx="2005677" cy="979310"/>
            <a:chOff x="1587961" y="3327400"/>
            <a:chExt cx="2005677" cy="979310"/>
          </a:xfrm>
        </p:grpSpPr>
        <p:sp>
          <p:nvSpPr>
            <p:cNvPr id="25" name="TextBox 24"/>
            <p:cNvSpPr txBox="1"/>
            <p:nvPr/>
          </p:nvSpPr>
          <p:spPr>
            <a:xfrm>
              <a:off x="1587961" y="3968156"/>
              <a:ext cx="20056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0000FF"/>
                  </a:solidFill>
                </a:rPr>
                <a:t>post-shower upgrade</a:t>
              </a:r>
              <a:endParaRPr lang="en-US" sz="1600" b="1" dirty="0">
                <a:solidFill>
                  <a:srgbClr val="0000FF"/>
                </a:solidFill>
              </a:endParaRPr>
            </a:p>
          </p:txBody>
        </p:sp>
        <p:cxnSp>
          <p:nvCxnSpPr>
            <p:cNvPr id="26" name="Straight Arrow Connector 25"/>
            <p:cNvCxnSpPr>
              <a:stCxn id="25" idx="0"/>
            </p:cNvCxnSpPr>
            <p:nvPr/>
          </p:nvCxnSpPr>
          <p:spPr>
            <a:xfrm flipH="1" flipV="1">
              <a:off x="2134719" y="3327400"/>
              <a:ext cx="456081" cy="640756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691282" y="3793278"/>
            <a:ext cx="2980054" cy="2580005"/>
            <a:chOff x="5890604" y="3854411"/>
            <a:chExt cx="2980054" cy="2580005"/>
          </a:xfrm>
        </p:grpSpPr>
        <p:grpSp>
          <p:nvGrpSpPr>
            <p:cNvPr id="16" name="Group 15"/>
            <p:cNvGrpSpPr/>
            <p:nvPr/>
          </p:nvGrpSpPr>
          <p:grpSpPr>
            <a:xfrm>
              <a:off x="5890604" y="3854411"/>
              <a:ext cx="2923196" cy="2580005"/>
              <a:chOff x="5890604" y="3994111"/>
              <a:chExt cx="2611755" cy="2301875"/>
            </a:xfrm>
          </p:grpSpPr>
          <p:pic>
            <p:nvPicPr>
              <p:cNvPr id="24" name="Picture 23"/>
              <p:cNvPicPr/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888" r="7349"/>
              <a:stretch/>
            </p:blipFill>
            <p:spPr bwMode="auto">
              <a:xfrm>
                <a:off x="5890604" y="3994111"/>
                <a:ext cx="2611755" cy="2301875"/>
              </a:xfrm>
              <a:prstGeom prst="rect">
                <a:avLst/>
              </a:prstGeom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7658111" y="4554670"/>
                <a:ext cx="72327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 smtClean="0"/>
                  <a:t>500 </a:t>
                </a:r>
                <a:r>
                  <a:rPr lang="en-US" sz="1000" dirty="0" err="1" smtClean="0"/>
                  <a:t>GeV</a:t>
                </a:r>
                <a:endParaRPr lang="en-US" sz="10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6963844" y="4690137"/>
                <a:ext cx="723275" cy="246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000" dirty="0"/>
                  <a:t>2</a:t>
                </a:r>
                <a:r>
                  <a:rPr lang="en-US" sz="1000" dirty="0" smtClean="0"/>
                  <a:t>00 </a:t>
                </a:r>
                <a:r>
                  <a:rPr lang="en-US" sz="1000" dirty="0" err="1" smtClean="0"/>
                  <a:t>GeV</a:t>
                </a:r>
                <a:endParaRPr lang="en-US" sz="1000" dirty="0"/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6358479" y="5708706"/>
              <a:ext cx="251217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KQ: Phys.Rev.D81</a:t>
              </a:r>
              <a:r>
                <a:rPr lang="en-US" sz="1400" dirty="0"/>
                <a:t>:</a:t>
              </a:r>
              <a:r>
                <a:rPr lang="en-US" sz="1400" dirty="0" smtClean="0"/>
                <a:t>054020,2010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345779" y="4097708"/>
              <a:ext cx="10429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Drell</a:t>
              </a:r>
              <a:r>
                <a:rPr lang="en-US" dirty="0" smtClean="0"/>
                <a:t>-Yan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26817" y="4227662"/>
            <a:ext cx="3959080" cy="584776"/>
            <a:chOff x="4219720" y="4147234"/>
            <a:chExt cx="3959080" cy="584776"/>
          </a:xfrm>
        </p:grpSpPr>
        <p:sp>
          <p:nvSpPr>
            <p:cNvPr id="2" name="TextBox 1"/>
            <p:cNvSpPr txBox="1"/>
            <p:nvPr/>
          </p:nvSpPr>
          <p:spPr>
            <a:xfrm>
              <a:off x="4219720" y="4147234"/>
              <a:ext cx="1568159" cy="584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FF0000"/>
                  </a:solidFill>
                </a:rPr>
                <a:t>STAR projected uncertainty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14" name="Straight Arrow Connector 13"/>
            <p:cNvCxnSpPr>
              <a:stCxn id="2" idx="3"/>
            </p:cNvCxnSpPr>
            <p:nvPr/>
          </p:nvCxnSpPr>
          <p:spPr>
            <a:xfrm flipV="1">
              <a:off x="5787879" y="4147234"/>
              <a:ext cx="2390921" cy="292388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6" name="Picture 35"/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" r="8251"/>
          <a:stretch/>
        </p:blipFill>
        <p:spPr bwMode="auto">
          <a:xfrm rot="42722">
            <a:off x="5626554" y="3782387"/>
            <a:ext cx="2805412" cy="25735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67820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irect_photon_500_t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493" y="813220"/>
            <a:ext cx="3977640" cy="2708910"/>
          </a:xfrm>
          <a:prstGeom prst="rect">
            <a:avLst/>
          </a:prstGeom>
        </p:spPr>
      </p:pic>
      <p:pic>
        <p:nvPicPr>
          <p:cNvPr id="15" name="Picture 14" descr="direct_photon_200_a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42" y="802650"/>
            <a:ext cx="3977640" cy="270891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Dec. 08,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05842" y="3407812"/>
            <a:ext cx="4325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</a:t>
            </a:r>
            <a:r>
              <a:rPr lang="en-US" sz="2400" b="1" baseline="-25000" dirty="0" smtClean="0">
                <a:solidFill>
                  <a:srgbClr val="0000FF"/>
                </a:solidFill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</a:rPr>
              <a:t> for direct photon production: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5870" y="3877733"/>
            <a:ext cx="7212231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sensitive to sign change, but in TWIST-3 formalism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not sensitive to TMD evolution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no sensitivity to sea-quarks; mainly </a:t>
            </a:r>
            <a:r>
              <a:rPr lang="en-US" dirty="0" err="1" smtClean="0"/>
              <a:t>u</a:t>
            </a:r>
            <a:r>
              <a:rPr lang="en-US" baseline="-25000" dirty="0" err="1" smtClean="0"/>
              <a:t>v</a:t>
            </a:r>
            <a:r>
              <a:rPr lang="en-US" dirty="0" smtClean="0"/>
              <a:t> and d</a:t>
            </a:r>
            <a:r>
              <a:rPr lang="en-US" baseline="-25000" dirty="0" smtClean="0"/>
              <a:t>v</a:t>
            </a:r>
            <a:r>
              <a:rPr lang="en-US" dirty="0" smtClean="0"/>
              <a:t> at high x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collinear objects but more complicated evolutions than simple DGLAP</a:t>
            </a:r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dirty="0" smtClean="0"/>
              <a:t>indirect </a:t>
            </a:r>
            <a:r>
              <a:rPr lang="en-US" dirty="0" smtClean="0"/>
              <a:t>constrains </a:t>
            </a:r>
            <a:r>
              <a:rPr lang="en-US" dirty="0" smtClean="0"/>
              <a:t>on </a:t>
            </a:r>
            <a:r>
              <a:rPr lang="en-US" dirty="0" err="1" smtClean="0"/>
              <a:t>Sivers</a:t>
            </a:r>
            <a:r>
              <a:rPr lang="en-US" dirty="0" smtClean="0"/>
              <a:t> </a:t>
            </a:r>
            <a:r>
              <a:rPr lang="en-US" dirty="0" err="1" smtClean="0"/>
              <a:t>fct</a:t>
            </a:r>
            <a:r>
              <a:rPr lang="en-US" dirty="0" smtClean="0"/>
              <a:t>. </a:t>
            </a:r>
          </a:p>
          <a:p>
            <a:pPr>
              <a:buClr>
                <a:srgbClr val="0000FF"/>
              </a:buClr>
            </a:pPr>
            <a:endParaRPr lang="en-US" dirty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1841532"/>
              </p:ext>
            </p:extLst>
          </p:nvPr>
        </p:nvGraphicFramePr>
        <p:xfrm>
          <a:off x="4242329" y="5010156"/>
          <a:ext cx="34671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8" name="Equation" r:id="rId5" imgW="3467100" imgH="660400" progId="Equation.3">
                  <p:embed/>
                </p:oleObj>
              </mc:Choice>
              <mc:Fallback>
                <p:oleObj name="Equation" r:id="rId5" imgW="3467100" imgH="660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242329" y="5010156"/>
                        <a:ext cx="3467100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AutoShape 49"/>
          <p:cNvSpPr>
            <a:spLocks noChangeArrowheads="1"/>
          </p:cNvSpPr>
          <p:nvPr/>
        </p:nvSpPr>
        <p:spPr bwMode="auto">
          <a:xfrm>
            <a:off x="489116" y="5804314"/>
            <a:ext cx="949325" cy="348570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32467" y="5689600"/>
            <a:ext cx="65337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Not a replacement for a A</a:t>
            </a:r>
            <a:r>
              <a:rPr lang="en-US" baseline="-25000" dirty="0" smtClean="0"/>
              <a:t>N</a:t>
            </a:r>
            <a:r>
              <a:rPr lang="en-US" dirty="0" smtClean="0"/>
              <a:t>(W</a:t>
            </a:r>
            <a:r>
              <a:rPr lang="en-US" baseline="30000" dirty="0" smtClean="0"/>
              <a:t>+/-</a:t>
            </a:r>
            <a:r>
              <a:rPr lang="en-US" dirty="0" smtClean="0"/>
              <a:t>, Z</a:t>
            </a:r>
            <a:r>
              <a:rPr lang="en-US" baseline="30000" dirty="0" smtClean="0"/>
              <a:t>0</a:t>
            </a:r>
            <a:r>
              <a:rPr lang="en-US" dirty="0" smtClean="0"/>
              <a:t>, DY) measurement</a:t>
            </a:r>
          </a:p>
          <a:p>
            <a:pPr algn="ctr"/>
            <a:r>
              <a:rPr lang="en-US" dirty="0" smtClean="0"/>
              <a:t>but an important complementary piece in the puzzle</a:t>
            </a:r>
            <a:endParaRPr lang="en-US" dirty="0"/>
          </a:p>
        </p:txBody>
      </p:sp>
      <p:sp>
        <p:nvSpPr>
          <p:cNvPr id="21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3200" dirty="0">
                <a:solidFill>
                  <a:srgbClr val="0000FF"/>
                </a:solidFill>
              </a:rPr>
              <a:t>The future: A</a:t>
            </a:r>
            <a:r>
              <a:rPr lang="en-US" sz="3200" baseline="-25000" dirty="0">
                <a:solidFill>
                  <a:srgbClr val="0000FF"/>
                </a:solidFill>
              </a:rPr>
              <a:t>N</a:t>
            </a:r>
            <a:r>
              <a:rPr lang="en-US" sz="3200" dirty="0">
                <a:solidFill>
                  <a:srgbClr val="0000FF"/>
                </a:solidFill>
              </a:rPr>
              <a:t> of </a:t>
            </a:r>
            <a:r>
              <a:rPr lang="en-US" sz="3200" dirty="0" smtClean="0">
                <a:solidFill>
                  <a:srgbClr val="0000FF"/>
                </a:solidFill>
              </a:rPr>
              <a:t>direct-photons at </a:t>
            </a:r>
            <a:r>
              <a:rPr lang="en-US" sz="3200" dirty="0">
                <a:solidFill>
                  <a:srgbClr val="0000FF"/>
                </a:solidFill>
              </a:rPr>
              <a:t>STAR</a:t>
            </a:r>
          </a:p>
        </p:txBody>
      </p:sp>
    </p:spTree>
    <p:extLst>
      <p:ext uri="{BB962C8B-B14F-4D97-AF65-F5344CB8AC3E}">
        <p14:creationId xmlns:p14="http://schemas.microsoft.com/office/powerpoint/2010/main" val="13197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Dec. 08,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 Seminar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6680" y="240280"/>
            <a:ext cx="8935720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805967"/>
            <a:ext cx="91440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First measurement of A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N</a:t>
            </a:r>
            <a:r>
              <a:rPr lang="en-US" sz="2400" b="1" dirty="0" smtClean="0">
                <a:solidFill>
                  <a:srgbClr val="FF0000"/>
                </a:solidFill>
              </a:rPr>
              <a:t> for W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±</a:t>
            </a:r>
            <a:r>
              <a:rPr lang="en-US" sz="2400" b="1" dirty="0" smtClean="0">
                <a:solidFill>
                  <a:srgbClr val="FF0000"/>
                </a:solidFill>
              </a:rPr>
              <a:t> and Z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0</a:t>
            </a:r>
            <a:r>
              <a:rPr lang="en-US" sz="2400" b="1" dirty="0" smtClean="0">
                <a:solidFill>
                  <a:srgbClr val="FF0000"/>
                </a:solidFill>
              </a:rPr>
              <a:t> production </a:t>
            </a:r>
            <a:r>
              <a:rPr lang="en-US" sz="2400" b="1" dirty="0" smtClean="0">
                <a:solidFill>
                  <a:srgbClr val="0000FF"/>
                </a:solidFill>
              </a:rPr>
              <a:t>at RHIC by reconstruction of the boson kinematics, using a sample of 25 pb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-1</a:t>
            </a:r>
            <a:r>
              <a:rPr lang="en-US" sz="2400" b="1" dirty="0" smtClean="0">
                <a:solidFill>
                  <a:srgbClr val="0000FF"/>
                </a:solidFill>
              </a:rPr>
              <a:t> transverse </a:t>
            </a:r>
            <a:r>
              <a:rPr lang="en-US" sz="2400" b="1" dirty="0" err="1" smtClean="0">
                <a:solidFill>
                  <a:srgbClr val="0000FF"/>
                </a:solidFill>
              </a:rPr>
              <a:t>p-p</a:t>
            </a:r>
            <a:r>
              <a:rPr lang="en-US" sz="2400" b="1" dirty="0" smtClean="0">
                <a:solidFill>
                  <a:srgbClr val="0000FF"/>
                </a:solidFill>
              </a:rPr>
              <a:t> data @ √500 </a:t>
            </a:r>
            <a:r>
              <a:rPr lang="en-US" sz="2400" b="1" dirty="0" err="1" smtClean="0">
                <a:solidFill>
                  <a:srgbClr val="0000FF"/>
                </a:solidFill>
              </a:rPr>
              <a:t>GeV</a:t>
            </a:r>
            <a:r>
              <a:rPr lang="en-US" sz="2400" b="1" dirty="0" smtClean="0">
                <a:solidFill>
                  <a:srgbClr val="0000FF"/>
                </a:solidFill>
              </a:rPr>
              <a:t> collected by STAR </a:t>
            </a:r>
          </a:p>
          <a:p>
            <a:pPr marL="800100" lvl="1" indent="-342900">
              <a:spcAft>
                <a:spcPts val="1200"/>
              </a:spcAft>
              <a:buFont typeface="Lucida Grande"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World’s first experimental test of the non-universality of the </a:t>
            </a:r>
            <a:r>
              <a:rPr lang="en-US" sz="2400" b="1" dirty="0" err="1" smtClean="0">
                <a:solidFill>
                  <a:srgbClr val="0000FF"/>
                </a:solidFill>
              </a:rPr>
              <a:t>Sivers</a:t>
            </a:r>
            <a:r>
              <a:rPr lang="en-US" sz="2400" b="1" dirty="0" smtClean="0">
                <a:solidFill>
                  <a:srgbClr val="0000FF"/>
                </a:solidFill>
              </a:rPr>
              <a:t> function</a:t>
            </a:r>
          </a:p>
          <a:p>
            <a:pPr marL="177800" indent="-177800">
              <a:buFont typeface="Arial"/>
              <a:buChar char="•"/>
            </a:pPr>
            <a:r>
              <a:rPr lang="en-US" sz="2400" b="1" dirty="0" smtClean="0">
                <a:solidFill>
                  <a:srgbClr val="FF0000"/>
                </a:solidFill>
              </a:rPr>
              <a:t>RHIC run 17</a:t>
            </a:r>
            <a:r>
              <a:rPr lang="en-US" sz="2400" b="1" dirty="0" smtClean="0">
                <a:solidFill>
                  <a:srgbClr val="0000FF"/>
                </a:solidFill>
              </a:rPr>
              <a:t> data (up to L~400 pb</a:t>
            </a:r>
            <a:r>
              <a:rPr lang="en-US" sz="2400" b="1" baseline="30000" dirty="0" smtClean="0">
                <a:solidFill>
                  <a:srgbClr val="0000FF"/>
                </a:solidFill>
              </a:rPr>
              <a:t>-1</a:t>
            </a:r>
            <a:r>
              <a:rPr lang="en-US" sz="2400" b="1" dirty="0" smtClean="0">
                <a:solidFill>
                  <a:srgbClr val="0000FF"/>
                </a:solidFill>
              </a:rPr>
              <a:t>) can give statistical significance to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b="1" dirty="0">
                <a:solidFill>
                  <a:srgbClr val="0000FF"/>
                </a:solidFill>
              </a:rPr>
              <a:t>P</a:t>
            </a:r>
            <a:r>
              <a:rPr lang="en-US" sz="2400" b="1" dirty="0" smtClean="0">
                <a:solidFill>
                  <a:srgbClr val="0000FF"/>
                </a:solidFill>
              </a:rPr>
              <a:t>in down TMD evolution </a:t>
            </a:r>
          </a:p>
          <a:p>
            <a:pPr marL="800100" lvl="1" indent="-342900">
              <a:buFont typeface="Lucida Grande"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Investigate the contribution from sea-quarks to the </a:t>
            </a:r>
            <a:r>
              <a:rPr lang="en-US" sz="2400" b="1" dirty="0" err="1" smtClean="0">
                <a:solidFill>
                  <a:srgbClr val="0000FF"/>
                </a:solidFill>
              </a:rPr>
              <a:t>Sivers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fcn</a:t>
            </a:r>
            <a:r>
              <a:rPr lang="en-US" sz="2400" b="1" dirty="0" smtClean="0">
                <a:solidFill>
                  <a:srgbClr val="0000FF"/>
                </a:solidFill>
              </a:rPr>
              <a:t>.</a:t>
            </a:r>
            <a:endParaRPr lang="en-US" sz="2400" b="1" dirty="0">
              <a:solidFill>
                <a:srgbClr val="0000FF"/>
              </a:solidFill>
            </a:endParaRPr>
          </a:p>
          <a:p>
            <a:pPr marL="800100" lvl="1" indent="-342900">
              <a:buFont typeface="Lucida Grande"/>
              <a:buChar char="-"/>
            </a:pPr>
            <a:r>
              <a:rPr lang="en-US" sz="2400" b="1" dirty="0" smtClean="0">
                <a:solidFill>
                  <a:srgbClr val="0000FF"/>
                </a:solidFill>
              </a:rPr>
              <a:t>Ultimate test </a:t>
            </a:r>
            <a:r>
              <a:rPr lang="en-US" sz="2400" b="1" dirty="0" smtClean="0">
                <a:solidFill>
                  <a:srgbClr val="0000FF"/>
                </a:solidFill>
              </a:rPr>
              <a:t>of the </a:t>
            </a:r>
            <a:r>
              <a:rPr lang="en-US" sz="2400" b="1" dirty="0" err="1">
                <a:solidFill>
                  <a:srgbClr val="0000FF"/>
                </a:solidFill>
              </a:rPr>
              <a:t>Sivers</a:t>
            </a:r>
            <a:r>
              <a:rPr lang="en-US" sz="2400" b="1" dirty="0">
                <a:solidFill>
                  <a:srgbClr val="0000FF"/>
                </a:solidFill>
              </a:rPr>
              <a:t>’ sign change </a:t>
            </a:r>
            <a:r>
              <a:rPr lang="en-US" sz="2400" b="1" dirty="0" smtClean="0">
                <a:solidFill>
                  <a:srgbClr val="0000FF"/>
                </a:solidFill>
              </a:rPr>
              <a:t>if the size of the evolution effect is less than a factor 5</a:t>
            </a:r>
          </a:p>
          <a:p>
            <a:pPr marL="177800" indent="-177800">
              <a:spcAft>
                <a:spcPts val="1200"/>
              </a:spcAft>
              <a:buFont typeface="Arial"/>
              <a:buChar char="•"/>
            </a:pPr>
            <a:r>
              <a:rPr lang="en-US" sz="2400" b="1" dirty="0" smtClean="0">
                <a:solidFill>
                  <a:srgbClr val="0000FF"/>
                </a:solidFill>
              </a:rPr>
              <a:t>STAR is the only experiment that can measure 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A</a:t>
            </a:r>
            <a:r>
              <a:rPr lang="en-US" sz="2400" b="1" baseline="-25000" dirty="0" smtClean="0">
                <a:solidFill>
                  <a:srgbClr val="0000FF"/>
                </a:solidFill>
                <a:sym typeface="Wingdings"/>
              </a:rPr>
              <a:t>N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 for </a:t>
            </a:r>
            <a:r>
              <a:rPr lang="en-US" sz="2400" b="1" dirty="0" smtClean="0">
                <a:solidFill>
                  <a:srgbClr val="0000FF"/>
                </a:solidFill>
                <a:latin typeface="Symbol" charset="2"/>
                <a:cs typeface="Symbol" charset="2"/>
                <a:sym typeface="Wingdings"/>
              </a:rPr>
              <a:t>g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, W</a:t>
            </a:r>
            <a:r>
              <a:rPr lang="en-US" sz="2400" b="1" baseline="30000" dirty="0" smtClean="0">
                <a:solidFill>
                  <a:srgbClr val="0000FF"/>
                </a:solidFill>
                <a:sym typeface="Wingdings"/>
              </a:rPr>
              <a:t>±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, Z</a:t>
            </a:r>
            <a:r>
              <a:rPr lang="en-US" sz="2400" b="1" baseline="30000" dirty="0" smtClean="0">
                <a:solidFill>
                  <a:srgbClr val="0000FF"/>
                </a:solidFill>
                <a:sym typeface="Wingdings"/>
              </a:rPr>
              <a:t>0</a:t>
            </a:r>
            <a:r>
              <a:rPr lang="en-US" sz="2400" b="1" dirty="0" smtClean="0">
                <a:solidFill>
                  <a:srgbClr val="0000FF"/>
                </a:solidFill>
                <a:sym typeface="Wingdings"/>
              </a:rPr>
              <a:t>, DY, all in one venue, simultaneously!</a:t>
            </a:r>
            <a:endParaRPr lang="en-US" sz="2400" b="1" dirty="0" smtClean="0">
              <a:solidFill>
                <a:srgbClr val="0000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9380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806700" y="2133600"/>
            <a:ext cx="331803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b="1" dirty="0" smtClean="0"/>
              <a:t>BACKUP</a:t>
            </a:r>
            <a:endParaRPr lang="en-US" sz="7200" b="1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090091" y="1021427"/>
            <a:ext cx="3086626" cy="41652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Very strong</a:t>
            </a:r>
          </a:p>
          <a:p>
            <a:pPr algn="ctr"/>
            <a:r>
              <a:rPr lang="en-US" dirty="0" smtClean="0"/>
              <a:t>evolution effects </a:t>
            </a:r>
          </a:p>
          <a:p>
            <a:pPr algn="ctr"/>
            <a:endParaRPr lang="en-US" sz="800" dirty="0"/>
          </a:p>
          <a:p>
            <a:pPr algn="ctr"/>
            <a:r>
              <a:rPr lang="en-US" dirty="0"/>
              <a:t>s</a:t>
            </a:r>
            <a:r>
              <a:rPr lang="en-US" dirty="0" smtClean="0"/>
              <a:t>ize of the effect still</a:t>
            </a:r>
          </a:p>
          <a:p>
            <a:pPr algn="ctr"/>
            <a:r>
              <a:rPr lang="en-US" dirty="0"/>
              <a:t>u</a:t>
            </a:r>
            <a:r>
              <a:rPr lang="en-US" dirty="0" smtClean="0"/>
              <a:t>nder discussion </a:t>
            </a:r>
          </a:p>
          <a:p>
            <a:pPr algn="ctr"/>
            <a:r>
              <a:rPr lang="en-US" dirty="0" smtClean="0"/>
              <a:t>in theory community</a:t>
            </a:r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r>
              <a:rPr lang="en-US" dirty="0" smtClean="0"/>
              <a:t>For details see</a:t>
            </a:r>
          </a:p>
          <a:p>
            <a:pPr algn="ctr"/>
            <a:r>
              <a:rPr lang="en-US" dirty="0" smtClean="0"/>
              <a:t>Talk by J. Collins in this session</a:t>
            </a:r>
          </a:p>
          <a:p>
            <a:pPr algn="ctr"/>
            <a:r>
              <a:rPr lang="en-US" dirty="0"/>
              <a:t>a</a:t>
            </a:r>
            <a:r>
              <a:rPr lang="en-US" dirty="0" smtClean="0"/>
              <a:t>nd</a:t>
            </a:r>
          </a:p>
          <a:p>
            <a:pPr algn="ctr"/>
            <a:r>
              <a:rPr lang="en-US" b="1" dirty="0" smtClean="0"/>
              <a:t>J. Collins, T. Rogers, </a:t>
            </a:r>
          </a:p>
          <a:p>
            <a:pPr algn="ctr"/>
            <a:r>
              <a:rPr lang="en-US" b="1" dirty="0" err="1" smtClean="0"/>
              <a:t>Phys.Rev</a:t>
            </a:r>
            <a:r>
              <a:rPr lang="en-US" b="1" dirty="0"/>
              <a:t>. D91 (2015) 7, 074020</a:t>
            </a:r>
            <a:endParaRPr lang="en-US" dirty="0" smtClean="0"/>
          </a:p>
          <a:p>
            <a:pPr algn="ctr"/>
            <a:endParaRPr lang="en-US" sz="800" dirty="0"/>
          </a:p>
          <a:p>
            <a:pPr algn="ctr"/>
            <a:endParaRPr lang="en-US" sz="1600" dirty="0" smtClean="0"/>
          </a:p>
          <a:p>
            <a:pPr algn="ctr"/>
            <a:endParaRPr lang="en-US" sz="800" dirty="0" smtClean="0"/>
          </a:p>
          <a:p>
            <a:pPr algn="ctr"/>
            <a:endParaRPr lang="en-US" sz="1600" baseline="-25000" dirty="0" smtClean="0">
              <a:solidFill>
                <a:srgbClr val="FF00FF"/>
              </a:solidFill>
              <a:sym typeface="Wingdings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19" name="Picture 18" descr="w_minus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36" y="1025057"/>
            <a:ext cx="2905125" cy="240982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386667" y="770747"/>
            <a:ext cx="29888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Z. Kang: original </a:t>
            </a:r>
            <a:r>
              <a:rPr lang="en-US" sz="1200" b="0" dirty="0"/>
              <a:t>paper arXiv:</a:t>
            </a:r>
            <a:r>
              <a:rPr lang="en-US" sz="1200" b="0" dirty="0" smtClean="0"/>
              <a:t>1401.5078</a:t>
            </a:r>
            <a:endParaRPr lang="en-US" sz="12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4"/>
          <a:srcRect l="244" r="52466"/>
          <a:stretch/>
        </p:blipFill>
        <p:spPr>
          <a:xfrm>
            <a:off x="0" y="869950"/>
            <a:ext cx="2804583" cy="2941557"/>
          </a:xfrm>
          <a:prstGeom prst="rect">
            <a:avLst/>
          </a:prstGeom>
        </p:spPr>
      </p:pic>
      <p:sp>
        <p:nvSpPr>
          <p:cNvPr id="13" name="AutoShape 49"/>
          <p:cNvSpPr>
            <a:spLocks noChangeArrowheads="1"/>
          </p:cNvSpPr>
          <p:nvPr/>
        </p:nvSpPr>
        <p:spPr bwMode="auto">
          <a:xfrm>
            <a:off x="6090090" y="1193894"/>
            <a:ext cx="528728" cy="244533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4098" y="846671"/>
            <a:ext cx="2952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Z.-B. Kang &amp; J.-W. Qui arXiv</a:t>
            </a:r>
            <a:r>
              <a:rPr lang="en-US" sz="1000" dirty="0"/>
              <a:t>:</a:t>
            </a:r>
            <a:r>
              <a:rPr lang="en-US" sz="1000" dirty="0" smtClean="0"/>
              <a:t>0903.3629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169" y="1111253"/>
            <a:ext cx="138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evolution</a:t>
            </a:r>
            <a:endParaRPr lang="en-US" sz="1200" dirty="0"/>
          </a:p>
        </p:txBody>
      </p:sp>
      <p:sp>
        <p:nvSpPr>
          <p:cNvPr id="23" name="TextBox 22"/>
          <p:cNvSpPr txBox="1"/>
          <p:nvPr/>
        </p:nvSpPr>
        <p:spPr>
          <a:xfrm>
            <a:off x="4396304" y="1126072"/>
            <a:ext cx="1288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after evolution</a:t>
            </a:r>
            <a:endParaRPr lang="en-US" sz="1200" dirty="0"/>
          </a:p>
        </p:txBody>
      </p:sp>
      <p:cxnSp>
        <p:nvCxnSpPr>
          <p:cNvPr id="32" name="Straight Arrow Connector 31"/>
          <p:cNvCxnSpPr/>
          <p:nvPr/>
        </p:nvCxnSpPr>
        <p:spPr bwMode="auto">
          <a:xfrm flipV="1">
            <a:off x="2368403" y="2211917"/>
            <a:ext cx="1547430" cy="27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>
            <a:spLocks noChangeAspect="1"/>
          </p:cNvSpPr>
          <p:nvPr/>
        </p:nvSpPr>
        <p:spPr>
          <a:xfrm>
            <a:off x="2320847" y="1854203"/>
            <a:ext cx="9320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 ÷ ~</a:t>
            </a:r>
            <a:r>
              <a:rPr lang="en-US" sz="2000" b="1" dirty="0" smtClean="0">
                <a:solidFill>
                  <a:srgbClr val="0000FF"/>
                </a:solidFill>
              </a:rPr>
              <a:t>10</a:t>
            </a:r>
            <a:endParaRPr lang="en-US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689"/>
              </p:ext>
            </p:extLst>
          </p:nvPr>
        </p:nvGraphicFramePr>
        <p:xfrm>
          <a:off x="5410200" y="48260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158" name="Equation" r:id="rId5" imgW="114300" imgH="165100" progId="Equation.3">
                  <p:embed/>
                </p:oleObj>
              </mc:Choice>
              <mc:Fallback>
                <p:oleObj name="Equation" r:id="rId5" imgW="114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410200" y="48260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3044742" y="3849755"/>
            <a:ext cx="3148628" cy="2623857"/>
            <a:chOff x="-56823" y="3655022"/>
            <a:chExt cx="3148628" cy="2623857"/>
          </a:xfrm>
        </p:grpSpPr>
        <p:grpSp>
          <p:nvGrpSpPr>
            <p:cNvPr id="29" name="Group 28"/>
            <p:cNvGrpSpPr/>
            <p:nvPr/>
          </p:nvGrpSpPr>
          <p:grpSpPr>
            <a:xfrm>
              <a:off x="-56823" y="3655022"/>
              <a:ext cx="3148628" cy="2623857"/>
              <a:chOff x="49011" y="1157355"/>
              <a:chExt cx="3148628" cy="2623857"/>
            </a:xfrm>
          </p:grpSpPr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011" y="1157355"/>
                <a:ext cx="3148628" cy="2623857"/>
              </a:xfrm>
              <a:prstGeom prst="rect">
                <a:avLst/>
              </a:prstGeom>
            </p:spPr>
          </p:pic>
          <p:sp>
            <p:nvSpPr>
              <p:cNvPr id="31" name="TextBox 30"/>
              <p:cNvSpPr txBox="1"/>
              <p:nvPr/>
            </p:nvSpPr>
            <p:spPr>
              <a:xfrm>
                <a:off x="869757" y="2606258"/>
                <a:ext cx="13260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 smtClean="0"/>
                  <a:t>4 &lt; Q &lt; 9 </a:t>
                </a:r>
                <a:r>
                  <a:rPr lang="en-US" sz="1200" dirty="0" err="1" smtClean="0"/>
                  <a:t>GeV</a:t>
                </a:r>
                <a:endParaRPr lang="en-US" sz="1200" dirty="0" smtClean="0"/>
              </a:p>
              <a:p>
                <a:pPr algn="ctr"/>
                <a:r>
                  <a:rPr lang="en-US" sz="1200" dirty="0" smtClean="0"/>
                  <a:t>0 &lt; </a:t>
                </a:r>
                <a:r>
                  <a:rPr lang="en-US" sz="1200" dirty="0" err="1"/>
                  <a:t>q</a:t>
                </a:r>
                <a:r>
                  <a:rPr lang="en-US" sz="1200" baseline="-25000" dirty="0" err="1" smtClean="0"/>
                  <a:t>T</a:t>
                </a:r>
                <a:r>
                  <a:rPr lang="en-US" sz="1200" baseline="-25000" dirty="0" smtClean="0"/>
                  <a:t> </a:t>
                </a:r>
                <a:r>
                  <a:rPr lang="en-US" sz="1200" dirty="0"/>
                  <a:t>&lt;</a:t>
                </a:r>
                <a:r>
                  <a:rPr lang="en-US" sz="1200" dirty="0" smtClean="0"/>
                  <a:t>1 </a:t>
                </a:r>
                <a:r>
                  <a:rPr lang="en-US" sz="1200" dirty="0" err="1" smtClean="0"/>
                  <a:t>GeV</a:t>
                </a:r>
                <a:endParaRPr lang="en-US" sz="12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2379133" y="3843866"/>
              <a:ext cx="49789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DY</a:t>
              </a:r>
              <a:endParaRPr lang="en-US" dirty="0"/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67" y="3903133"/>
            <a:ext cx="2951480" cy="25704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18731" y="4356100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500 </a:t>
            </a:r>
            <a:r>
              <a:rPr lang="en-US" sz="1000" dirty="0" err="1" smtClean="0"/>
              <a:t>GeV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1024464" y="4491567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dirty="0" smtClean="0"/>
              <a:t>00 </a:t>
            </a:r>
            <a:r>
              <a:rPr lang="en-US" sz="1000" dirty="0" err="1" smtClean="0"/>
              <a:t>GeV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457200" y="3729566"/>
            <a:ext cx="355980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Z</a:t>
            </a:r>
            <a:r>
              <a:rPr lang="en-US" sz="1000" dirty="0"/>
              <a:t>.-B. Kang &amp; J.-W. Qui </a:t>
            </a:r>
            <a:r>
              <a:rPr lang="en-US" sz="1000" dirty="0" smtClean="0"/>
              <a:t>Phys.Rev.D81</a:t>
            </a:r>
            <a:r>
              <a:rPr lang="en-US" sz="1000" dirty="0"/>
              <a:t>:</a:t>
            </a:r>
            <a:r>
              <a:rPr lang="en-US" sz="1000" dirty="0" smtClean="0"/>
              <a:t>054020,2010</a:t>
            </a:r>
            <a:endParaRPr lang="en-US" sz="1000" dirty="0"/>
          </a:p>
        </p:txBody>
      </p:sp>
      <p:cxnSp>
        <p:nvCxnSpPr>
          <p:cNvPr id="35" name="Straight Arrow Connector 34"/>
          <p:cNvCxnSpPr/>
          <p:nvPr/>
        </p:nvCxnSpPr>
        <p:spPr bwMode="auto">
          <a:xfrm flipV="1">
            <a:off x="2656270" y="4773083"/>
            <a:ext cx="1547430" cy="2721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6" name="TextBox 35"/>
          <p:cNvSpPr txBox="1">
            <a:spLocks noChangeAspect="1"/>
          </p:cNvSpPr>
          <p:nvPr/>
        </p:nvSpPr>
        <p:spPr>
          <a:xfrm>
            <a:off x="2744184" y="4411136"/>
            <a:ext cx="7846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÷ ~4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869267" y="3691747"/>
            <a:ext cx="23330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0" dirty="0" smtClean="0"/>
              <a:t>Z. Kang et al. arXiv</a:t>
            </a:r>
            <a:r>
              <a:rPr lang="en-US" sz="1200" b="0" dirty="0"/>
              <a:t>:</a:t>
            </a:r>
            <a:r>
              <a:rPr lang="en-US" sz="1200" b="0" dirty="0" smtClean="0"/>
              <a:t>1401.5078</a:t>
            </a:r>
            <a:endParaRPr lang="en-US" sz="1200" dirty="0"/>
          </a:p>
        </p:txBody>
      </p:sp>
      <p:sp>
        <p:nvSpPr>
          <p:cNvPr id="38" name="TextBox 37"/>
          <p:cNvSpPr txBox="1"/>
          <p:nvPr/>
        </p:nvSpPr>
        <p:spPr>
          <a:xfrm>
            <a:off x="529169" y="3981453"/>
            <a:ext cx="138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evolution</a:t>
            </a:r>
            <a:endParaRPr lang="en-US" sz="1200" dirty="0"/>
          </a:p>
        </p:txBody>
      </p:sp>
      <p:sp>
        <p:nvSpPr>
          <p:cNvPr id="39" name="TextBox 38"/>
          <p:cNvSpPr txBox="1"/>
          <p:nvPr/>
        </p:nvSpPr>
        <p:spPr>
          <a:xfrm>
            <a:off x="3888304" y="4021672"/>
            <a:ext cx="12887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after evolution</a:t>
            </a:r>
            <a:endParaRPr lang="en-US" sz="1200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7" y="6483346"/>
            <a:ext cx="4470389" cy="368300"/>
          </a:xfrm>
        </p:spPr>
        <p:txBody>
          <a:bodyPr/>
          <a:lstStyle/>
          <a:p>
            <a:r>
              <a:rPr lang="it-IT" smtClean="0"/>
              <a:t>S. Fazio - DIS 2016</a:t>
            </a:r>
            <a:endParaRPr lang="en-US" dirty="0"/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279400" y="240280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800" dirty="0" smtClean="0">
                <a:solidFill>
                  <a:srgbClr val="0000FF"/>
                </a:solidFill>
              </a:rPr>
              <a:t>Motivations – The TMD evolution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05054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/>
      <p:bldP spid="34" grpId="0"/>
      <p:bldP spid="16" grpId="0"/>
      <p:bldP spid="36" grpId="0"/>
      <p:bldP spid="37" grpId="0"/>
      <p:bldP spid="38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Plan of the talk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500" y="5263946"/>
            <a:ext cx="882805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Other STAR talks on weak boson production:</a:t>
            </a:r>
          </a:p>
          <a:p>
            <a:pPr marL="236538" indent="-236538">
              <a:buFont typeface="Arial"/>
              <a:buChar char="•"/>
            </a:pPr>
            <a:r>
              <a:rPr lang="en-US" sz="1600" b="1" dirty="0" smtClean="0">
                <a:solidFill>
                  <a:srgbClr val="FF0000"/>
                </a:solidFill>
              </a:rPr>
              <a:t>Bernd </a:t>
            </a:r>
            <a:r>
              <a:rPr lang="en-US" sz="1600" b="1" dirty="0" err="1" smtClean="0">
                <a:solidFill>
                  <a:srgbClr val="FF0000"/>
                </a:solidFill>
              </a:rPr>
              <a:t>Surrow</a:t>
            </a:r>
            <a:r>
              <a:rPr lang="en-US" sz="1600" b="1" dirty="0" smtClean="0">
                <a:solidFill>
                  <a:srgbClr val="FF0000"/>
                </a:solidFill>
              </a:rPr>
              <a:t> and </a:t>
            </a:r>
            <a:r>
              <a:rPr lang="en-US" sz="1600" b="1" dirty="0" err="1" smtClean="0">
                <a:solidFill>
                  <a:srgbClr val="FF0000"/>
                </a:solidFill>
              </a:rPr>
              <a:t>Devika</a:t>
            </a:r>
            <a:r>
              <a:rPr lang="en-US" sz="1600" b="1" dirty="0" smtClean="0">
                <a:solidFill>
                  <a:srgbClr val="FF0000"/>
                </a:solidFill>
              </a:rPr>
              <a:t> S. </a:t>
            </a:r>
            <a:r>
              <a:rPr lang="en-US" sz="1600" b="1" dirty="0" err="1" smtClean="0">
                <a:solidFill>
                  <a:srgbClr val="FF0000"/>
                </a:solidFill>
              </a:rPr>
              <a:t>Guanarathne</a:t>
            </a:r>
            <a:r>
              <a:rPr lang="en-US" sz="1600" b="1" dirty="0" smtClean="0">
                <a:solidFill>
                  <a:srgbClr val="FF0000"/>
                </a:solidFill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sz="1600" b="1" dirty="0"/>
              <a:t>Measurement of </a:t>
            </a:r>
            <a:r>
              <a:rPr lang="en-US" sz="1600" b="1" dirty="0" smtClean="0"/>
              <a:t>W</a:t>
            </a:r>
            <a:r>
              <a:rPr lang="en-US" sz="1600" b="1" baseline="30000" dirty="0">
                <a:cs typeface="Arial"/>
              </a:rPr>
              <a:t>±</a:t>
            </a:r>
            <a:r>
              <a:rPr lang="en-US" sz="1600" b="1" dirty="0" smtClean="0"/>
              <a:t> </a:t>
            </a:r>
            <a:r>
              <a:rPr lang="en-US" sz="1600" b="1" dirty="0"/>
              <a:t>single spin asymmetries and </a:t>
            </a:r>
            <a:r>
              <a:rPr lang="en-US" sz="1600" b="1" dirty="0" err="1" smtClean="0"/>
              <a:t>Wcross</a:t>
            </a:r>
            <a:r>
              <a:rPr lang="en-US" sz="1600" b="1" dirty="0" smtClean="0"/>
              <a:t> </a:t>
            </a:r>
            <a:r>
              <a:rPr lang="en-US" sz="1600" b="1" dirty="0"/>
              <a:t>section ratio in polarized </a:t>
            </a:r>
            <a:r>
              <a:rPr lang="en-US" sz="1600" b="1" i="1" dirty="0" err="1" smtClean="0"/>
              <a:t>p</a:t>
            </a:r>
            <a:r>
              <a:rPr lang="en-US" sz="1600" b="1" i="1" dirty="0" err="1"/>
              <a:t>+</a:t>
            </a:r>
            <a:r>
              <a:rPr lang="en-US" sz="1600" b="1" i="1" dirty="0" err="1" smtClean="0"/>
              <a:t>p</a:t>
            </a:r>
            <a:r>
              <a:rPr lang="en-US" sz="1600" b="1" i="1" dirty="0" smtClean="0"/>
              <a:t> </a:t>
            </a:r>
            <a:r>
              <a:rPr lang="en-US" sz="1600" b="1" dirty="0"/>
              <a:t>collisions at </a:t>
            </a:r>
            <a:r>
              <a:rPr lang="en-US" sz="1600" b="1" dirty="0" smtClean="0"/>
              <a:t>√s=510 </a:t>
            </a:r>
            <a:r>
              <a:rPr lang="en-US" sz="1600" b="1" dirty="0" err="1"/>
              <a:t>GeV</a:t>
            </a:r>
            <a:r>
              <a:rPr lang="en-US" sz="1600" b="1" dirty="0"/>
              <a:t> </a:t>
            </a:r>
            <a:r>
              <a:rPr lang="en-US" sz="1600" b="1" dirty="0" smtClean="0"/>
              <a:t>at STAR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27957" y="1037167"/>
            <a:ext cx="9289723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Physics motivations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The W</a:t>
            </a:r>
            <a:r>
              <a:rPr lang="en-US" sz="3200" baseline="30000" dirty="0" smtClean="0">
                <a:solidFill>
                  <a:srgbClr val="008000"/>
                </a:solidFill>
                <a:latin typeface="Arial"/>
                <a:cs typeface="Arial"/>
              </a:rPr>
              <a:t>±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 selection and A</a:t>
            </a:r>
            <a:r>
              <a:rPr lang="en-US" sz="3200" baseline="-25000" dirty="0" smtClean="0">
                <a:solidFill>
                  <a:srgbClr val="008000"/>
                </a:solidFill>
                <a:latin typeface="Arial"/>
                <a:cs typeface="Arial"/>
              </a:rPr>
              <a:t>N</a:t>
            </a:r>
            <a:r>
              <a:rPr lang="en-US" sz="3200" dirty="0" smtClean="0">
                <a:solidFill>
                  <a:srgbClr val="008000"/>
                </a:solidFill>
                <a:latin typeface="Arial"/>
                <a:cs typeface="Arial"/>
              </a:rPr>
              <a:t> measurement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The Z</a:t>
            </a:r>
            <a:r>
              <a:rPr lang="en-US" sz="3200" baseline="30000" dirty="0" smtClean="0">
                <a:solidFill>
                  <a:srgbClr val="FF6600"/>
                </a:solidFill>
                <a:latin typeface="Arial"/>
                <a:cs typeface="Arial"/>
              </a:rPr>
              <a:t>0</a:t>
            </a:r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 selection and A</a:t>
            </a:r>
            <a:r>
              <a:rPr lang="en-US" sz="3200" baseline="-25000" dirty="0" smtClean="0">
                <a:solidFill>
                  <a:srgbClr val="FF6600"/>
                </a:solidFill>
                <a:latin typeface="Arial"/>
                <a:cs typeface="Arial"/>
              </a:rPr>
              <a:t>N</a:t>
            </a:r>
            <a:r>
              <a:rPr lang="en-US" sz="3200" dirty="0" smtClean="0">
                <a:solidFill>
                  <a:srgbClr val="FF6600"/>
                </a:solidFill>
                <a:latin typeface="Arial"/>
                <a:cs typeface="Arial"/>
              </a:rPr>
              <a:t> measurement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Future plans (</a:t>
            </a:r>
            <a:r>
              <a:rPr lang="en-US" sz="3200" dirty="0" err="1" smtClean="0">
                <a:solidFill>
                  <a:srgbClr val="FF0000"/>
                </a:solidFill>
                <a:latin typeface="Arial"/>
                <a:cs typeface="Arial"/>
              </a:rPr>
              <a:t>Drell</a:t>
            </a:r>
            <a:r>
              <a:rPr lang="en-US" sz="3200" dirty="0" smtClean="0">
                <a:solidFill>
                  <a:srgbClr val="FF0000"/>
                </a:solidFill>
                <a:latin typeface="Arial"/>
                <a:cs typeface="Arial"/>
              </a:rPr>
              <a:t>-Yan, weak bosons, photons)</a:t>
            </a:r>
          </a:p>
          <a:p>
            <a:pPr marL="457200" indent="-457200">
              <a:spcAft>
                <a:spcPts val="1200"/>
              </a:spcAft>
              <a:buFont typeface="Wingdings" charset="2"/>
              <a:buChar char="²"/>
            </a:pPr>
            <a:r>
              <a:rPr lang="en-US" sz="3200" dirty="0" smtClean="0">
                <a:solidFill>
                  <a:srgbClr val="0000FF"/>
                </a:solidFill>
                <a:latin typeface="Arial"/>
                <a:cs typeface="Arial"/>
              </a:rPr>
              <a:t>Conclusions</a:t>
            </a:r>
            <a:endParaRPr lang="en-US" sz="3200" dirty="0">
              <a:solidFill>
                <a:srgbClr val="0000FF"/>
              </a:solidFill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plot_WPT_2.png"/>
          <p:cNvPicPr>
            <a:picLocks noChangeAspect="1"/>
          </p:cNvPicPr>
          <p:nvPr/>
        </p:nvPicPr>
        <p:blipFill>
          <a:blip r:embed="rId2"/>
          <a:srcRect r="22189" b="3719"/>
          <a:stretch>
            <a:fillRect/>
          </a:stretch>
        </p:blipFill>
        <p:spPr>
          <a:xfrm>
            <a:off x="4318000" y="766240"/>
            <a:ext cx="4775201" cy="566984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2550" y="1071215"/>
            <a:ext cx="42966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/>
            <a:r>
              <a:rPr lang="en-US" sz="2000" b="1" dirty="0" smtClean="0">
                <a:solidFill>
                  <a:srgbClr val="0000FF"/>
                </a:solidFill>
              </a:rPr>
              <a:t>Monte Carlo</a:t>
            </a:r>
            <a:endParaRPr lang="en-US" sz="2000" b="1" dirty="0" smtClean="0">
              <a:solidFill>
                <a:srgbClr val="FF0000"/>
              </a:solidFill>
              <a:sym typeface="Wingdings"/>
            </a:endParaRPr>
          </a:p>
          <a:p>
            <a:pPr marL="292100" indent="-292100">
              <a:buFont typeface="Wingdings" pitchFamily="12" charset="2"/>
              <a:buChar char="à"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PYTHIA </a:t>
            </a:r>
            <a:r>
              <a:rPr lang="en-US" sz="2000" dirty="0" smtClean="0">
                <a:sym typeface="Wingdings"/>
              </a:rPr>
              <a:t>reconstructed trough GEANT simulated STAR detector</a:t>
            </a:r>
          </a:p>
          <a:p>
            <a:pPr marL="292100" indent="-292100">
              <a:buFont typeface="Wingdings" pitchFamily="12" charset="2"/>
              <a:buChar char="à"/>
            </a:pP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Perugia tune 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with hard P</a:t>
            </a:r>
            <a:r>
              <a:rPr lang="en-US" sz="2000" baseline="-25000" dirty="0" smtClean="0">
                <a:solidFill>
                  <a:srgbClr val="000000"/>
                </a:solidFill>
                <a:sym typeface="Wingdings"/>
              </a:rPr>
              <a:t>T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&gt; 10 </a:t>
            </a:r>
            <a:r>
              <a:rPr lang="en-US" sz="2000" dirty="0" err="1" smtClean="0">
                <a:solidFill>
                  <a:srgbClr val="000000"/>
                </a:solidFill>
                <a:sym typeface="Wingdings"/>
              </a:rPr>
              <a:t>GeV</a:t>
            </a:r>
            <a:r>
              <a:rPr lang="en-US" sz="2000" dirty="0" smtClean="0">
                <a:solidFill>
                  <a:srgbClr val="000000"/>
                </a:solidFill>
                <a:sym typeface="Wingdings"/>
              </a:rPr>
              <a:t> </a:t>
            </a:r>
          </a:p>
          <a:p>
            <a:pPr marL="292100" indent="-292100">
              <a:buFont typeface="Wingdings" pitchFamily="-106" charset="2"/>
              <a:buChar char="à"/>
            </a:pPr>
            <a:r>
              <a:rPr lang="en-US" sz="2000" dirty="0" smtClean="0">
                <a:sym typeface="Wingdings"/>
              </a:rPr>
              <a:t>PYTHIA </a:t>
            </a:r>
            <a:r>
              <a:rPr lang="en-US" sz="2000" b="1" dirty="0" smtClean="0">
                <a:solidFill>
                  <a:srgbClr val="FF0000"/>
                </a:solidFill>
                <a:sym typeface="Wingdings"/>
              </a:rPr>
              <a:t>embedded</a:t>
            </a:r>
            <a:r>
              <a:rPr lang="en-US" sz="2000" dirty="0" smtClean="0">
                <a:sym typeface="Wingdings"/>
              </a:rPr>
              <a:t> into real zero-bias pp events</a:t>
            </a:r>
            <a:endParaRPr lang="en-US" sz="2000" dirty="0"/>
          </a:p>
        </p:txBody>
      </p:sp>
      <p:sp>
        <p:nvSpPr>
          <p:cNvPr id="11" name="TextBox 10"/>
          <p:cNvSpPr txBox="1"/>
          <p:nvPr/>
        </p:nvSpPr>
        <p:spPr>
          <a:xfrm>
            <a:off x="82550" y="3385814"/>
            <a:ext cx="3954929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Data sample</a:t>
            </a:r>
          </a:p>
          <a:p>
            <a:pPr marL="169863" indent="-169863">
              <a:buClr>
                <a:srgbClr val="FF0000"/>
              </a:buClr>
              <a:buFont typeface="Arial"/>
              <a:buChar char="•"/>
            </a:pPr>
            <a:r>
              <a:rPr lang="en-US" sz="2000" b="1" dirty="0" smtClean="0">
                <a:solidFill>
                  <a:srgbClr val="FF0000"/>
                </a:solidFill>
              </a:rPr>
              <a:t>pp – transverse </a:t>
            </a:r>
            <a:r>
              <a:rPr lang="en-US" sz="2000" dirty="0" smtClean="0"/>
              <a:t>(collected in 2011) </a:t>
            </a:r>
          </a:p>
          <a:p>
            <a:pPr marL="169863" indent="-169863">
              <a:buClr>
                <a:srgbClr val="FF0000"/>
              </a:buClr>
            </a:pPr>
            <a:r>
              <a:rPr lang="en-US" sz="2000" dirty="0" smtClean="0"/>
              <a:t>  @ √500 </a:t>
            </a:r>
            <a:r>
              <a:rPr lang="en-US" sz="2000" dirty="0" err="1" smtClean="0"/>
              <a:t>GeV</a:t>
            </a:r>
            <a:r>
              <a:rPr lang="en-US" sz="2000" dirty="0" smtClean="0"/>
              <a:t> </a:t>
            </a:r>
          </a:p>
          <a:p>
            <a:pPr marL="169863" indent="-169863">
              <a:buClr>
                <a:srgbClr val="FF0000"/>
              </a:buClr>
              <a:buFont typeface="Arial"/>
              <a:buChar char="•"/>
            </a:pPr>
            <a:r>
              <a:rPr lang="en-US" sz="2000" dirty="0" smtClean="0"/>
              <a:t>Integrated luminosity: </a:t>
            </a:r>
            <a:r>
              <a:rPr lang="en-US" sz="2000" b="1" dirty="0" smtClean="0">
                <a:solidFill>
                  <a:srgbClr val="FF0000"/>
                </a:solidFill>
              </a:rPr>
              <a:t>~ 25 pb</a:t>
            </a:r>
            <a:r>
              <a:rPr lang="en-US" sz="2000" b="1" baseline="30000" dirty="0" smtClean="0">
                <a:solidFill>
                  <a:srgbClr val="FF0000"/>
                </a:solidFill>
              </a:rPr>
              <a:t>-1</a:t>
            </a:r>
          </a:p>
          <a:p>
            <a:pPr marL="169863" indent="-169863">
              <a:buClr>
                <a:srgbClr val="FF0000"/>
              </a:buClr>
              <a:buFont typeface="Arial"/>
              <a:buChar char="•"/>
            </a:pPr>
            <a:r>
              <a:rPr lang="en-US" sz="2000" dirty="0" smtClean="0"/>
              <a:t>Events triggered in Barrel EMCAL</a:t>
            </a: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 </a:t>
            </a:r>
            <a:r>
              <a:rPr lang="en-US" sz="3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&amp; MC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90800" y="5043901"/>
            <a:ext cx="19408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Background</a:t>
            </a:r>
          </a:p>
          <a:p>
            <a:r>
              <a:rPr lang="en-US" sz="2000" i="1" dirty="0" smtClean="0"/>
              <a:t>W </a:t>
            </a:r>
            <a:r>
              <a:rPr lang="en-US" sz="2000" i="1" dirty="0" err="1" smtClean="0">
                <a:sym typeface="Wingdings"/>
              </a:rPr>
              <a:t></a:t>
            </a:r>
            <a:r>
              <a:rPr lang="en-US" sz="2000" i="1" dirty="0" smtClean="0">
                <a:sym typeface="Wingdings"/>
              </a:rPr>
              <a:t> </a:t>
            </a:r>
            <a:r>
              <a:rPr lang="en-US" sz="2000" i="1" dirty="0" err="1" smtClean="0">
                <a:sym typeface="Wingdings"/>
              </a:rPr>
              <a:t>tv</a:t>
            </a:r>
            <a:r>
              <a:rPr lang="en-US" sz="2000" i="1" baseline="-25000" dirty="0" err="1" smtClean="0">
                <a:sym typeface="Wingdings"/>
              </a:rPr>
              <a:t>t</a:t>
            </a:r>
            <a:r>
              <a:rPr lang="en-US" sz="2000" i="1" dirty="0" smtClean="0">
                <a:sym typeface="Wingdings"/>
              </a:rPr>
              <a:t> </a:t>
            </a:r>
            <a:r>
              <a:rPr lang="en-US" sz="2000" i="1" dirty="0" err="1" smtClean="0">
                <a:sym typeface="Wingdings"/>
              </a:rPr>
              <a:t></a:t>
            </a:r>
            <a:r>
              <a:rPr lang="en-US" sz="2000" i="1" dirty="0" smtClean="0">
                <a:sym typeface="Wingdings"/>
              </a:rPr>
              <a:t> </a:t>
            </a:r>
            <a:r>
              <a:rPr lang="en-US" sz="2000" i="1" dirty="0" err="1" smtClean="0">
                <a:sym typeface="Wingdings"/>
              </a:rPr>
              <a:t>ev</a:t>
            </a:r>
            <a:r>
              <a:rPr lang="en-US" sz="2000" i="1" baseline="-25000" dirty="0" err="1" smtClean="0">
                <a:sym typeface="Wingdings"/>
              </a:rPr>
              <a:t>e</a:t>
            </a:r>
            <a:r>
              <a:rPr lang="en-US" sz="2000" i="1" dirty="0" err="1" smtClean="0">
                <a:sym typeface="Wingdings"/>
              </a:rPr>
              <a:t>v</a:t>
            </a:r>
            <a:r>
              <a:rPr lang="en-US" sz="2000" i="1" baseline="-25000" dirty="0" err="1" smtClean="0">
                <a:sym typeface="Wingdings"/>
              </a:rPr>
              <a:t>t</a:t>
            </a:r>
            <a:endParaRPr lang="en-US" sz="2000" i="1" baseline="-25000" dirty="0" smtClean="0">
              <a:sym typeface="Wingdings"/>
            </a:endParaRPr>
          </a:p>
          <a:p>
            <a:r>
              <a:rPr lang="en-US" sz="2000" i="1" dirty="0" smtClean="0">
                <a:sym typeface="Wingdings"/>
              </a:rPr>
              <a:t>Z </a:t>
            </a:r>
            <a:r>
              <a:rPr lang="en-US" sz="2000" i="1" dirty="0" err="1" smtClean="0">
                <a:sym typeface="Wingdings"/>
              </a:rPr>
              <a:t></a:t>
            </a:r>
            <a:r>
              <a:rPr lang="en-US" sz="2000" i="1" dirty="0" smtClean="0">
                <a:sym typeface="Wingdings"/>
              </a:rPr>
              <a:t> </a:t>
            </a:r>
            <a:r>
              <a:rPr lang="en-US" sz="2000" i="1" dirty="0" err="1" smtClean="0">
                <a:sym typeface="Wingdings"/>
              </a:rPr>
              <a:t>ee</a:t>
            </a:r>
            <a:endParaRPr lang="en-US" sz="2000" i="1" dirty="0" smtClean="0">
              <a:sym typeface="Wingdings"/>
            </a:endParaRPr>
          </a:p>
          <a:p>
            <a:r>
              <a:rPr lang="en-US" sz="2000" i="1" dirty="0" smtClean="0">
                <a:sym typeface="Wingdings"/>
              </a:rPr>
              <a:t>QCD events</a:t>
            </a:r>
            <a:endParaRPr lang="en-US" sz="2000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457200" y="5043901"/>
            <a:ext cx="114449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Signal</a:t>
            </a:r>
          </a:p>
          <a:p>
            <a:r>
              <a:rPr lang="en-US" sz="2000" i="1" dirty="0" smtClean="0"/>
              <a:t>W </a:t>
            </a:r>
            <a:r>
              <a:rPr lang="en-US" sz="2000" i="1" dirty="0" err="1" smtClean="0">
                <a:sym typeface="Wingdings"/>
              </a:rPr>
              <a:t></a:t>
            </a:r>
            <a:r>
              <a:rPr lang="en-US" sz="2000" i="1" dirty="0" smtClean="0">
                <a:sym typeface="Wingdings"/>
              </a:rPr>
              <a:t> ev</a:t>
            </a:r>
            <a:r>
              <a:rPr lang="en-US" sz="2000" i="1" baseline="-25000" dirty="0" smtClean="0">
                <a:sym typeface="Wingdings"/>
              </a:rPr>
              <a:t>e</a:t>
            </a:r>
          </a:p>
          <a:p>
            <a:endParaRPr lang="en-US" dirty="0"/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4318000" y="2209800"/>
            <a:ext cx="1320800" cy="800407"/>
          </a:xfrm>
          <a:prstGeom prst="straightConnector1">
            <a:avLst/>
          </a:prstGeom>
          <a:ln w="31750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8694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/>
          <p:cNvGrpSpPr/>
          <p:nvPr/>
        </p:nvGrpSpPr>
        <p:grpSpPr>
          <a:xfrm>
            <a:off x="5676900" y="948174"/>
            <a:ext cx="3403600" cy="2427971"/>
            <a:chOff x="5676900" y="1227574"/>
            <a:chExt cx="3403600" cy="2427971"/>
          </a:xfrm>
        </p:grpSpPr>
        <p:pic>
          <p:nvPicPr>
            <p:cNvPr id="13" name="Picture 12" descr="c_hTrackCluster2x2EVsLeptonPt.png"/>
            <p:cNvPicPr>
              <a:picLocks noChangeAspect="1"/>
            </p:cNvPicPr>
            <p:nvPr/>
          </p:nvPicPr>
          <p:blipFill>
            <a:blip r:embed="rId3"/>
            <a:srcRect r="19492"/>
            <a:stretch>
              <a:fillRect/>
            </a:stretch>
          </p:blipFill>
          <p:spPr>
            <a:xfrm>
              <a:off x="5676900" y="1227574"/>
              <a:ext cx="3403600" cy="242797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6298901" y="1586468"/>
              <a:ext cx="5085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E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lectron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identification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220" y="755167"/>
            <a:ext cx="8861682" cy="3554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Isolation:</a:t>
            </a:r>
            <a:r>
              <a:rPr lang="en-US" dirty="0" smtClean="0"/>
              <a:t> (</a:t>
            </a:r>
            <a:r>
              <a:rPr lang="en-US" dirty="0" err="1" smtClean="0"/>
              <a:t>P</a:t>
            </a:r>
            <a:r>
              <a:rPr lang="en-US" baseline="30000" dirty="0" err="1" smtClean="0"/>
              <a:t>track</a:t>
            </a:r>
            <a:r>
              <a:rPr lang="en-US" dirty="0" err="1" smtClean="0"/>
              <a:t>+E</a:t>
            </a:r>
            <a:r>
              <a:rPr lang="en-US" baseline="30000" dirty="0" err="1" smtClean="0"/>
              <a:t>cluster</a:t>
            </a:r>
            <a:r>
              <a:rPr lang="en-US" dirty="0" smtClean="0"/>
              <a:t>) / </a:t>
            </a:r>
            <a:r>
              <a:rPr lang="en-US" dirty="0" err="1" smtClean="0"/>
              <a:t>Σ[P</a:t>
            </a:r>
            <a:r>
              <a:rPr lang="en-US" baseline="30000" dirty="0" err="1" smtClean="0"/>
              <a:t>tracks</a:t>
            </a:r>
            <a:r>
              <a:rPr lang="en-US" baseline="30000" dirty="0" smtClean="0"/>
              <a:t> </a:t>
            </a:r>
            <a:r>
              <a:rPr lang="en-US" dirty="0" smtClean="0"/>
              <a:t>in R=0.7 cone] &gt; 0.8 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Imbalance:</a:t>
            </a:r>
            <a:r>
              <a:rPr lang="en-US" dirty="0" smtClean="0"/>
              <a:t> no energy in opposite cone (E&lt;20 </a:t>
            </a:r>
            <a:r>
              <a:rPr lang="en-US" dirty="0" err="1" smtClean="0"/>
              <a:t>GeV</a:t>
            </a:r>
            <a:r>
              <a:rPr lang="en-US" dirty="0" smtClean="0"/>
              <a:t>)</a:t>
            </a:r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E</a:t>
            </a:r>
            <a:r>
              <a:rPr lang="en-US" b="1" baseline="-25000" dirty="0" smtClean="0">
                <a:solidFill>
                  <a:srgbClr val="0000FF"/>
                </a:solidFill>
              </a:rPr>
              <a:t>T</a:t>
            </a:r>
            <a:r>
              <a:rPr lang="en-US" b="1" dirty="0" smtClean="0">
                <a:solidFill>
                  <a:srgbClr val="0000FF"/>
                </a:solidFill>
              </a:rPr>
              <a:t> &gt; 25 </a:t>
            </a:r>
            <a:r>
              <a:rPr lang="en-US" b="1" dirty="0" err="1" smtClean="0">
                <a:solidFill>
                  <a:srgbClr val="0000FF"/>
                </a:solidFill>
              </a:rPr>
              <a:t>GeV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endParaRPr lang="en-US" dirty="0" smtClean="0"/>
          </a:p>
          <a:p>
            <a:pPr marL="169863" indent="-169863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Track |</a:t>
            </a:r>
            <a:r>
              <a:rPr lang="en-US" dirty="0" err="1" smtClean="0"/>
              <a:t>η</a:t>
            </a:r>
            <a:r>
              <a:rPr lang="en-US" dirty="0" smtClean="0"/>
              <a:t>| &lt; 1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|Z-vertex|&lt;100 cm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Charge separation </a:t>
            </a:r>
            <a:r>
              <a:rPr lang="en-US" dirty="0" smtClean="0"/>
              <a:t>(avoids charge misidentification):</a:t>
            </a:r>
          </a:p>
          <a:p>
            <a:pPr marL="177800" indent="-177800">
              <a:spcAft>
                <a:spcPts val="600"/>
              </a:spcAft>
            </a:pPr>
            <a:r>
              <a:rPr lang="en-US" dirty="0" smtClean="0"/>
              <a:t>   0.4 &lt; |Charge (TPC) </a:t>
            </a:r>
            <a:r>
              <a:rPr lang="en-US" dirty="0" err="1" smtClean="0"/>
              <a:t>x</a:t>
            </a:r>
            <a:r>
              <a:rPr lang="en-US" dirty="0" smtClean="0"/>
              <a:t> E</a:t>
            </a:r>
            <a:r>
              <a:rPr lang="en-US" baseline="-25000" dirty="0" smtClean="0"/>
              <a:t>T</a:t>
            </a:r>
            <a:r>
              <a:rPr lang="en-US" dirty="0" smtClean="0"/>
              <a:t> (EMC) / P</a:t>
            </a:r>
            <a:r>
              <a:rPr lang="en-US" baseline="-25000" dirty="0" smtClean="0"/>
              <a:t>T</a:t>
            </a:r>
            <a:r>
              <a:rPr lang="en-US" dirty="0" smtClean="0"/>
              <a:t> (TPC)| &lt; 1.8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dirty="0" smtClean="0"/>
              <a:t>Signed P</a:t>
            </a:r>
            <a:r>
              <a:rPr lang="en-US" baseline="-25000" dirty="0" smtClean="0"/>
              <a:t>T</a:t>
            </a:r>
            <a:r>
              <a:rPr lang="en-US" dirty="0" smtClean="0"/>
              <a:t> balance &gt; 18 </a:t>
            </a:r>
            <a:r>
              <a:rPr lang="en-US" dirty="0" err="1" smtClean="0"/>
              <a:t>GeV</a:t>
            </a:r>
            <a:r>
              <a:rPr lang="en-US" dirty="0" smtClean="0"/>
              <a:t>/c (</a:t>
            </a:r>
            <a:r>
              <a:rPr lang="en-US" b="1" dirty="0" smtClean="0">
                <a:solidFill>
                  <a:srgbClr val="0000FF"/>
                </a:solidFill>
              </a:rPr>
              <a:t>rejects QCD Background</a:t>
            </a:r>
            <a:r>
              <a:rPr lang="en-US" dirty="0" smtClean="0"/>
              <a:t>)</a:t>
            </a:r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r>
              <a:rPr lang="en-US" dirty="0"/>
              <a:t>0.5 </a:t>
            </a:r>
            <a:r>
              <a:rPr lang="en-US" dirty="0" err="1"/>
              <a:t>GeV</a:t>
            </a:r>
            <a:r>
              <a:rPr lang="en-US" dirty="0"/>
              <a:t>/c &lt; P</a:t>
            </a:r>
            <a:r>
              <a:rPr lang="en-US" baseline="-25000" dirty="0"/>
              <a:t>T</a:t>
            </a:r>
            <a:r>
              <a:rPr lang="en-US" baseline="30000" dirty="0"/>
              <a:t>W</a:t>
            </a:r>
            <a:r>
              <a:rPr lang="en-US" dirty="0"/>
              <a:t> &lt; 10 </a:t>
            </a:r>
            <a:r>
              <a:rPr lang="en-US" dirty="0" err="1"/>
              <a:t>GeV</a:t>
            </a:r>
            <a:r>
              <a:rPr lang="en-US" dirty="0"/>
              <a:t> /</a:t>
            </a:r>
            <a:r>
              <a:rPr lang="en-US" dirty="0" smtClean="0"/>
              <a:t>c </a:t>
            </a:r>
            <a:endParaRPr lang="en-US" dirty="0"/>
          </a:p>
          <a:p>
            <a:pPr marL="177800" indent="-177800">
              <a:spcAft>
                <a:spcPts val="600"/>
              </a:spcAft>
              <a:buFont typeface="Arial"/>
              <a:buChar char="•"/>
            </a:pPr>
            <a:endParaRPr lang="en-US" b="1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5780456" y="842397"/>
            <a:ext cx="33689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We calculate energy from the cluster</a:t>
            </a:r>
            <a:endParaRPr lang="en-US" sz="1600" b="1" dirty="0">
              <a:solidFill>
                <a:srgbClr val="FF0000"/>
              </a:solidFill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152601" y="4078483"/>
            <a:ext cx="2725294" cy="2335446"/>
            <a:chOff x="4657630" y="3825454"/>
            <a:chExt cx="2961412" cy="2669117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57630" y="3825454"/>
              <a:ext cx="2961412" cy="2669117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5172833" y="4075785"/>
              <a:ext cx="1716917" cy="412750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161341" y="5630333"/>
              <a:ext cx="1716917" cy="550334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5172833" y="5016496"/>
              <a:ext cx="1716917" cy="254031"/>
            </a:xfrm>
            <a:prstGeom prst="rect">
              <a:avLst/>
            </a:prstGeom>
            <a:solidFill>
              <a:srgbClr val="FF0000">
                <a:alpha val="30000"/>
              </a:srgb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37"/>
          <p:cNvGrpSpPr/>
          <p:nvPr/>
        </p:nvGrpSpPr>
        <p:grpSpPr>
          <a:xfrm>
            <a:off x="3793464" y="3928465"/>
            <a:ext cx="2505437" cy="2426302"/>
            <a:chOff x="4419599" y="1517375"/>
            <a:chExt cx="4267201" cy="4521201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19599" y="1517375"/>
              <a:ext cx="4267201" cy="4521201"/>
            </a:xfrm>
            <a:prstGeom prst="rect">
              <a:avLst/>
            </a:prstGeom>
          </p:spPr>
        </p:pic>
        <p:sp>
          <p:nvSpPr>
            <p:cNvPr id="29" name="TextBox 28"/>
            <p:cNvSpPr txBox="1"/>
            <p:nvPr/>
          </p:nvSpPr>
          <p:spPr>
            <a:xfrm>
              <a:off x="6610287" y="1709906"/>
              <a:ext cx="1708797" cy="63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SIGNAL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5074533" y="4717847"/>
              <a:ext cx="1678315" cy="6308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FF0000"/>
                  </a:solidFill>
                </a:rPr>
                <a:t>QCD</a:t>
              </a:r>
              <a:endParaRPr lang="en-US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238594" name="Object 2"/>
          <p:cNvGraphicFramePr>
            <a:graphicFrameLocks noChangeAspect="1"/>
          </p:cNvGraphicFramePr>
          <p:nvPr/>
        </p:nvGraphicFramePr>
        <p:xfrm>
          <a:off x="6656388" y="4838700"/>
          <a:ext cx="22479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6" imgW="1244600" imgH="266700" progId="Equation.3">
                  <p:embed/>
                </p:oleObj>
              </mc:Choice>
              <mc:Fallback>
                <p:oleObj name="Equation" r:id="rId6" imgW="12446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388" y="4838700"/>
                        <a:ext cx="2247900" cy="481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58271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aperPlot_DataMC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552700"/>
            <a:ext cx="5291338" cy="396617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Background estimation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89716" y="2766020"/>
            <a:ext cx="35958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SzPct val="125000"/>
              <a:buFont typeface="Arial"/>
              <a:buChar char="•"/>
            </a:pPr>
            <a:r>
              <a:rPr lang="en-US" dirty="0" smtClean="0"/>
              <a:t>Positive-charge signal </a:t>
            </a:r>
            <a:r>
              <a:rPr lang="en-US" b="1" dirty="0" smtClean="0">
                <a:solidFill>
                  <a:srgbClr val="FF0000"/>
                </a:solidFill>
              </a:rPr>
              <a:t>1016 events</a:t>
            </a:r>
          </a:p>
          <a:p>
            <a:pPr marL="169863" indent="-169863">
              <a:buClr>
                <a:srgbClr val="008000"/>
              </a:buClr>
              <a:buSzPct val="125000"/>
              <a:buFont typeface="Wingdings" charset="2"/>
              <a:buChar char="§"/>
            </a:pPr>
            <a:r>
              <a:rPr lang="en-US" i="1" dirty="0" smtClean="0"/>
              <a:t>Z</a:t>
            </a:r>
            <a:r>
              <a:rPr lang="en-US" i="1" baseline="30000" dirty="0" smtClean="0"/>
              <a:t>0</a:t>
            </a:r>
            <a:r>
              <a:rPr lang="en-US" i="1" dirty="0" smtClean="0"/>
              <a:t>  </a:t>
            </a:r>
            <a:r>
              <a:rPr lang="en-US" i="1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ee</a:t>
            </a:r>
            <a:r>
              <a:rPr lang="en-US" i="1" dirty="0" smtClean="0">
                <a:sym typeface="Wingdings"/>
              </a:rPr>
              <a:t>  </a:t>
            </a:r>
            <a:r>
              <a:rPr lang="en-US" b="1" dirty="0" smtClean="0"/>
              <a:t>[</a:t>
            </a:r>
            <a:r>
              <a:rPr lang="en-US" b="1" dirty="0"/>
              <a:t>B/S = </a:t>
            </a:r>
            <a:r>
              <a:rPr lang="en-US" b="1" dirty="0" smtClean="0"/>
              <a:t>0.79% ± 0.03%]</a:t>
            </a:r>
            <a:endParaRPr lang="en-US" i="1" dirty="0" smtClean="0">
              <a:sym typeface="Wingdings"/>
            </a:endParaRPr>
          </a:p>
          <a:p>
            <a:pPr marL="169863" indent="-169863">
              <a:buClr>
                <a:srgbClr val="FF0000"/>
              </a:buClr>
              <a:buSzPct val="125000"/>
              <a:buFont typeface="Wingdings" charset="2"/>
              <a:buChar char="§"/>
            </a:pPr>
            <a:r>
              <a:rPr lang="en-US" i="1" dirty="0" smtClean="0">
                <a:sym typeface="Wingdings"/>
              </a:rPr>
              <a:t>W</a:t>
            </a:r>
            <a:r>
              <a:rPr lang="en-US" i="1" baseline="30000" dirty="0" smtClean="0">
                <a:sym typeface="Wingdings"/>
              </a:rPr>
              <a:t>+ </a:t>
            </a:r>
            <a:r>
              <a:rPr lang="en-US" i="1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tv</a:t>
            </a:r>
            <a:r>
              <a:rPr lang="en-US" i="1" baseline="-25000" dirty="0" err="1" smtClean="0">
                <a:sym typeface="Wingdings"/>
              </a:rPr>
              <a:t>t</a:t>
            </a:r>
            <a:r>
              <a:rPr lang="en-US" i="1" baseline="-25000" dirty="0" smtClean="0">
                <a:sym typeface="Wingdings"/>
              </a:rPr>
              <a:t>  </a:t>
            </a:r>
            <a:r>
              <a:rPr lang="en-US" b="1" dirty="0" smtClean="0"/>
              <a:t>[</a:t>
            </a:r>
            <a:r>
              <a:rPr lang="en-US" b="1" dirty="0"/>
              <a:t>B/S = </a:t>
            </a:r>
            <a:r>
              <a:rPr lang="en-US" b="1" dirty="0" smtClean="0"/>
              <a:t>1.89</a:t>
            </a:r>
            <a:r>
              <a:rPr lang="en-US" b="1" dirty="0"/>
              <a:t>% ± </a:t>
            </a:r>
            <a:r>
              <a:rPr lang="en-US" b="1" dirty="0" smtClean="0"/>
              <a:t>0.04%]</a:t>
            </a:r>
          </a:p>
          <a:p>
            <a:pPr marL="169863" indent="-169863">
              <a:buClr>
                <a:srgbClr val="0000FF"/>
              </a:buClr>
              <a:buSzPct val="125000"/>
              <a:buFont typeface="Wingdings" charset="2"/>
              <a:buChar char="§"/>
            </a:pPr>
            <a:r>
              <a:rPr lang="en-US" b="1" i="1" dirty="0" smtClean="0"/>
              <a:t>QCD        </a:t>
            </a:r>
            <a:r>
              <a:rPr lang="en-US" b="1" dirty="0" smtClean="0"/>
              <a:t> [</a:t>
            </a:r>
            <a:r>
              <a:rPr lang="en-US" b="1" dirty="0"/>
              <a:t>B/S = </a:t>
            </a:r>
            <a:r>
              <a:rPr lang="en-US" b="1" dirty="0" smtClean="0"/>
              <a:t>1.6% </a:t>
            </a:r>
            <a:r>
              <a:rPr lang="en-US" b="1" dirty="0"/>
              <a:t>± </a:t>
            </a:r>
            <a:r>
              <a:rPr lang="en-US" b="1" dirty="0" smtClean="0"/>
              <a:t>0.09%]</a:t>
            </a:r>
            <a:endParaRPr lang="en-US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52400" y="729734"/>
            <a:ext cx="7186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Background from W and Z boson decays estimated via Monte Carlo 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PYTHIA 6.4 with Perugia 0 tune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00FF"/>
                </a:solidFill>
              </a:rPr>
              <a:t>normalized to recorded data luminosity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5001176" y="4645620"/>
            <a:ext cx="358303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>
              <a:buSzPct val="125000"/>
              <a:buFont typeface="Arial"/>
              <a:buChar char="•"/>
            </a:pPr>
            <a:r>
              <a:rPr lang="en-US" dirty="0" smtClean="0"/>
              <a:t>Negative-charge signal </a:t>
            </a:r>
            <a:r>
              <a:rPr lang="en-US" b="1" dirty="0" smtClean="0">
                <a:solidFill>
                  <a:srgbClr val="FF0000"/>
                </a:solidFill>
              </a:rPr>
              <a:t>275 events</a:t>
            </a:r>
          </a:p>
          <a:p>
            <a:pPr marL="169863" indent="-169863">
              <a:buClr>
                <a:srgbClr val="008000"/>
              </a:buClr>
              <a:buSzPct val="125000"/>
              <a:buFont typeface="Wingdings" charset="2"/>
              <a:buChar char="§"/>
            </a:pPr>
            <a:r>
              <a:rPr lang="en-US" i="1" dirty="0" smtClean="0"/>
              <a:t>Z</a:t>
            </a:r>
            <a:r>
              <a:rPr lang="en-US" i="1" baseline="30000" dirty="0" smtClean="0"/>
              <a:t>0</a:t>
            </a:r>
            <a:r>
              <a:rPr lang="en-US" i="1" dirty="0" smtClean="0"/>
              <a:t> </a:t>
            </a:r>
            <a:r>
              <a:rPr lang="en-US" i="1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ee</a:t>
            </a:r>
            <a:r>
              <a:rPr lang="en-US" i="1" dirty="0" smtClean="0">
                <a:sym typeface="Wingdings"/>
              </a:rPr>
              <a:t>   </a:t>
            </a:r>
            <a:r>
              <a:rPr lang="en-US" b="1" dirty="0"/>
              <a:t>[B/S = </a:t>
            </a:r>
            <a:r>
              <a:rPr lang="en-US" b="1" dirty="0" smtClean="0"/>
              <a:t>2.67% </a:t>
            </a:r>
            <a:r>
              <a:rPr lang="en-US" b="1" dirty="0"/>
              <a:t>± </a:t>
            </a:r>
            <a:r>
              <a:rPr lang="en-US" b="1" dirty="0" smtClean="0"/>
              <a:t>0.1%]</a:t>
            </a:r>
            <a:endParaRPr lang="en-US" i="1" dirty="0" smtClean="0">
              <a:sym typeface="Wingdings"/>
            </a:endParaRPr>
          </a:p>
          <a:p>
            <a:pPr marL="169863" indent="-169863">
              <a:buClr>
                <a:srgbClr val="FF0000"/>
              </a:buClr>
              <a:buSzPct val="125000"/>
              <a:buFont typeface="Wingdings" charset="2"/>
              <a:buChar char="§"/>
            </a:pPr>
            <a:r>
              <a:rPr lang="en-US" i="1" dirty="0" smtClean="0">
                <a:sym typeface="Wingdings"/>
              </a:rPr>
              <a:t>W</a:t>
            </a:r>
            <a:r>
              <a:rPr lang="en-US" i="1" baseline="30000" dirty="0" smtClean="0">
                <a:sym typeface="Wingdings"/>
              </a:rPr>
              <a:t>- </a:t>
            </a:r>
            <a:r>
              <a:rPr lang="en-US" i="1" dirty="0" smtClean="0">
                <a:sym typeface="Wingdings"/>
              </a:rPr>
              <a:t> </a:t>
            </a:r>
            <a:r>
              <a:rPr lang="en-US" i="1" dirty="0" err="1" smtClean="0">
                <a:sym typeface="Wingdings"/>
              </a:rPr>
              <a:t>tv</a:t>
            </a:r>
            <a:r>
              <a:rPr lang="en-US" i="1" baseline="-25000" dirty="0" err="1" smtClean="0">
                <a:sym typeface="Wingdings"/>
              </a:rPr>
              <a:t>t</a:t>
            </a:r>
            <a:r>
              <a:rPr lang="en-US" i="1" baseline="-25000" dirty="0" smtClean="0">
                <a:sym typeface="Wingdings"/>
              </a:rPr>
              <a:t>   </a:t>
            </a:r>
            <a:r>
              <a:rPr lang="en-US" b="1" dirty="0" smtClean="0"/>
              <a:t>[</a:t>
            </a:r>
            <a:r>
              <a:rPr lang="en-US" b="1" dirty="0"/>
              <a:t>B/S = 1</a:t>
            </a:r>
            <a:r>
              <a:rPr lang="en-US" b="1" dirty="0" smtClean="0"/>
              <a:t>.77</a:t>
            </a:r>
            <a:r>
              <a:rPr lang="en-US" b="1" dirty="0"/>
              <a:t>% ± 0.1%</a:t>
            </a:r>
            <a:r>
              <a:rPr lang="en-US" b="1" dirty="0" smtClean="0"/>
              <a:t>]</a:t>
            </a:r>
            <a:endParaRPr lang="en-US" b="1" dirty="0"/>
          </a:p>
          <a:p>
            <a:pPr marL="169863" indent="-169863">
              <a:buClr>
                <a:srgbClr val="0000FF"/>
              </a:buClr>
              <a:buSzPct val="125000"/>
              <a:buFont typeface="Wingdings" charset="2"/>
              <a:buChar char="§"/>
            </a:pPr>
            <a:r>
              <a:rPr lang="en-US" b="1" i="1" dirty="0"/>
              <a:t>QCD       </a:t>
            </a:r>
            <a:r>
              <a:rPr lang="en-US" b="1" dirty="0" smtClean="0"/>
              <a:t>  [</a:t>
            </a:r>
            <a:r>
              <a:rPr lang="en-US" b="1" dirty="0"/>
              <a:t>B/S = </a:t>
            </a:r>
            <a:r>
              <a:rPr lang="en-US" b="1" dirty="0" smtClean="0"/>
              <a:t>3.39% </a:t>
            </a:r>
            <a:r>
              <a:rPr lang="en-US" b="1" dirty="0"/>
              <a:t>± </a:t>
            </a:r>
            <a:r>
              <a:rPr lang="en-US" b="1" dirty="0" smtClean="0"/>
              <a:t>0.23%]</a:t>
            </a:r>
            <a:endParaRPr lang="en-US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2400" y="1594524"/>
            <a:ext cx="654685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Data-driven QCD background estimation</a:t>
            </a:r>
          </a:p>
          <a:p>
            <a:pPr marL="169863" indent="-169863">
              <a:buFont typeface="Arial"/>
              <a:buChar char="•"/>
            </a:pPr>
            <a:r>
              <a:rPr lang="en-US" sz="1600" b="1" u="sng" dirty="0" smtClean="0">
                <a:solidFill>
                  <a:srgbClr val="0000FF"/>
                </a:solidFill>
              </a:rPr>
              <a:t>Reverse</a:t>
            </a:r>
            <a:r>
              <a:rPr lang="en-US" sz="1600" b="1" dirty="0" smtClean="0">
                <a:solidFill>
                  <a:srgbClr val="0000FF"/>
                </a:solidFill>
              </a:rPr>
              <a:t> of P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</a:rPr>
              <a:t>-balance cut [</a:t>
            </a:r>
            <a:r>
              <a:rPr lang="en-US" sz="1600" b="1" dirty="0" smtClean="0">
                <a:solidFill>
                  <a:srgbClr val="FF0000"/>
                </a:solidFill>
              </a:rPr>
              <a:t>PT-balance &lt; 15 </a:t>
            </a:r>
            <a:r>
              <a:rPr lang="en-US" sz="1600" b="1" dirty="0" err="1" smtClean="0">
                <a:solidFill>
                  <a:srgbClr val="FF0000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] </a:t>
            </a:r>
            <a:r>
              <a:rPr lang="en-US" sz="1600" b="1" dirty="0" err="1" smtClean="0">
                <a:solidFill>
                  <a:srgbClr val="0000FF"/>
                </a:solidFill>
                <a:sym typeface="Wingdings"/>
              </a:rPr>
              <a:t></a:t>
            </a:r>
            <a:r>
              <a:rPr lang="en-US" sz="1600" b="1" dirty="0" smtClean="0">
                <a:solidFill>
                  <a:srgbClr val="0000FF"/>
                </a:solidFill>
                <a:sym typeface="Wingdings"/>
              </a:rPr>
              <a:t> Selects </a:t>
            </a:r>
            <a:r>
              <a:rPr lang="en-US" sz="1600" b="1" dirty="0" smtClean="0">
                <a:solidFill>
                  <a:srgbClr val="0000FF"/>
                </a:solidFill>
              </a:rPr>
              <a:t>QCD events </a:t>
            </a:r>
          </a:p>
          <a:p>
            <a:pPr marL="169863" indent="-169863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Plot lepton-P</a:t>
            </a:r>
            <a:r>
              <a:rPr lang="en-US" sz="1600" b="1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b="1" dirty="0" smtClean="0">
                <a:solidFill>
                  <a:srgbClr val="0000FF"/>
                </a:solidFill>
              </a:rPr>
              <a:t> &gt; 15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endParaRPr lang="en-US" sz="1600" b="1" dirty="0" smtClean="0">
              <a:solidFill>
                <a:srgbClr val="0000FF"/>
              </a:solidFill>
            </a:endParaRPr>
          </a:p>
          <a:p>
            <a:pPr marL="169863" indent="-169863">
              <a:buFont typeface="Arial"/>
              <a:buChar char="•"/>
            </a:pPr>
            <a:r>
              <a:rPr lang="en-US" sz="1600" b="1" dirty="0" smtClean="0">
                <a:solidFill>
                  <a:srgbClr val="0000FF"/>
                </a:solidFill>
              </a:rPr>
              <a:t>QCD sample </a:t>
            </a:r>
            <a:r>
              <a:rPr lang="en-US" sz="1600" b="1" u="sng" dirty="0" smtClean="0">
                <a:solidFill>
                  <a:srgbClr val="0000FF"/>
                </a:solidFill>
              </a:rPr>
              <a:t>normalized to the first P</a:t>
            </a:r>
            <a:r>
              <a:rPr lang="en-US" sz="1600" b="1" u="sng" baseline="-25000" dirty="0" smtClean="0">
                <a:solidFill>
                  <a:srgbClr val="0000FF"/>
                </a:solidFill>
              </a:rPr>
              <a:t>T</a:t>
            </a:r>
            <a:r>
              <a:rPr lang="en-US" sz="1600" b="1" u="sng" dirty="0" smtClean="0">
                <a:solidFill>
                  <a:srgbClr val="0000FF"/>
                </a:solidFill>
              </a:rPr>
              <a:t>-bin </a:t>
            </a:r>
            <a:r>
              <a:rPr lang="en-US" sz="1600" b="1" dirty="0" smtClean="0">
                <a:solidFill>
                  <a:srgbClr val="0000FF"/>
                </a:solidFill>
              </a:rPr>
              <a:t>[15-19 </a:t>
            </a:r>
            <a:r>
              <a:rPr lang="en-US" sz="1600" b="1" dirty="0" err="1" smtClean="0">
                <a:solidFill>
                  <a:srgbClr val="0000FF"/>
                </a:solidFill>
              </a:rPr>
              <a:t>GeV</a:t>
            </a:r>
            <a:r>
              <a:rPr lang="en-US" sz="1600" b="1" dirty="0" smtClean="0">
                <a:solidFill>
                  <a:srgbClr val="0000FF"/>
                </a:solidFill>
              </a:rPr>
              <a:t>]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07100" y="5963329"/>
            <a:ext cx="2857500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Backgrounds under control!</a:t>
            </a:r>
          </a:p>
        </p:txBody>
      </p:sp>
    </p:spTree>
    <p:extLst>
      <p:ext uri="{BB962C8B-B14F-4D97-AF65-F5344CB8AC3E}">
        <p14:creationId xmlns:p14="http://schemas.microsoft.com/office/powerpoint/2010/main" val="22678178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90495" y="764908"/>
            <a:ext cx="432682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We add to our selection:</a:t>
            </a:r>
          </a:p>
          <a:p>
            <a:pPr marL="177800" indent="-1778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Track-P</a:t>
            </a:r>
            <a:r>
              <a:rPr lang="en-US" sz="2400" baseline="-25000" dirty="0" smtClean="0">
                <a:solidFill>
                  <a:srgbClr val="000090"/>
                </a:solidFill>
              </a:rPr>
              <a:t>T</a:t>
            </a:r>
            <a:r>
              <a:rPr lang="en-US" sz="2400" dirty="0" smtClean="0">
                <a:solidFill>
                  <a:srgbClr val="000090"/>
                </a:solidFill>
              </a:rPr>
              <a:t> in the recoil &gt; 0.2 </a:t>
            </a:r>
            <a:r>
              <a:rPr lang="en-US" sz="2400" dirty="0" err="1" smtClean="0">
                <a:solidFill>
                  <a:srgbClr val="000090"/>
                </a:solidFill>
              </a:rPr>
              <a:t>GeV</a:t>
            </a:r>
            <a:endParaRPr lang="en-US" sz="2400" dirty="0" smtClean="0">
              <a:solidFill>
                <a:srgbClr val="000090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en-US" sz="2400" dirty="0" smtClean="0">
                <a:solidFill>
                  <a:srgbClr val="000090"/>
                </a:solidFill>
              </a:rPr>
              <a:t>Total recoil-P</a:t>
            </a:r>
            <a:r>
              <a:rPr lang="en-US" sz="2400" baseline="-25000" dirty="0" smtClean="0">
                <a:solidFill>
                  <a:srgbClr val="000090"/>
                </a:solidFill>
              </a:rPr>
              <a:t>T</a:t>
            </a:r>
            <a:r>
              <a:rPr lang="en-US" sz="2400" dirty="0" smtClean="0">
                <a:solidFill>
                  <a:srgbClr val="000090"/>
                </a:solidFill>
              </a:rPr>
              <a:t> &gt; 0.5 </a:t>
            </a:r>
            <a:r>
              <a:rPr lang="en-US" sz="2400" dirty="0" err="1" smtClean="0">
                <a:solidFill>
                  <a:srgbClr val="000090"/>
                </a:solidFill>
              </a:rPr>
              <a:t>GeV</a:t>
            </a:r>
            <a:r>
              <a:rPr lang="en-US" sz="2400" dirty="0" smtClean="0">
                <a:solidFill>
                  <a:srgbClr val="000090"/>
                </a:solidFill>
              </a:rPr>
              <a:t> </a:t>
            </a:r>
            <a:endParaRPr lang="en-US" sz="2400" dirty="0">
              <a:solidFill>
                <a:srgbClr val="000090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</a:t>
            </a:r>
            <a:r>
              <a:rPr lang="en-US" sz="3200" baseline="300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P</a:t>
            </a:r>
            <a:r>
              <a:rPr lang="en-US" sz="3200" baseline="-250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T</a:t>
            </a:r>
            <a:r>
              <a:rPr lang="en-US" sz="32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– Data/MC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4" name="Picture 23" descr="hWBosonPz_GoodRecoFraction_OtherSo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999" y="1950932"/>
            <a:ext cx="4445000" cy="4178457"/>
          </a:xfrm>
          <a:prstGeom prst="rect">
            <a:avLst/>
          </a:prstGeom>
        </p:spPr>
      </p:pic>
      <p:pic>
        <p:nvPicPr>
          <p:cNvPr id="25" name="Picture 24" descr="plot_DataMc_WpPt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263" y="1950932"/>
            <a:ext cx="4188372" cy="393721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678507" y="5907385"/>
            <a:ext cx="6040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GOOD data/MC agreement after P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T</a:t>
            </a:r>
            <a:r>
              <a:rPr lang="en-US" sz="2400" b="1" dirty="0" smtClean="0">
                <a:solidFill>
                  <a:srgbClr val="FF0000"/>
                </a:solidFill>
              </a:rPr>
              <a:t> correction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960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Dec. 08, 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S. Fazio - BNL Seminar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411399"/>
              </p:ext>
            </p:extLst>
          </p:nvPr>
        </p:nvGraphicFramePr>
        <p:xfrm>
          <a:off x="177800" y="884767"/>
          <a:ext cx="8839200" cy="50884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2209800"/>
                <a:gridCol w="2209800"/>
                <a:gridCol w="2209800"/>
              </a:tblGrid>
              <a:tr h="448733">
                <a:tc>
                  <a:txBody>
                    <a:bodyPr/>
                    <a:lstStyle/>
                    <a:p>
                      <a:pPr algn="ctr"/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(W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+/-</a:t>
                      </a:r>
                      <a:r>
                        <a:rPr lang="en-US" baseline="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,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Z</a:t>
                      </a:r>
                      <a:r>
                        <a:rPr lang="en-US" baseline="30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0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  <a:endParaRPr lang="en-US" dirty="0">
                        <a:solidFill>
                          <a:srgbClr val="00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(DY)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A</a:t>
                      </a:r>
                      <a:r>
                        <a:rPr lang="en-US" baseline="-25000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N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Symbol" charset="2"/>
                          <a:cs typeface="Symbol" charset="2"/>
                        </a:rPr>
                        <a:t>g</a:t>
                      </a:r>
                      <a:r>
                        <a:rPr lang="en-US" dirty="0" smtClean="0">
                          <a:solidFill>
                            <a:srgbClr val="0000FF"/>
                          </a:solidFill>
                          <a:latin typeface="Comic Sans MS"/>
                          <a:cs typeface="Comic Sans MS"/>
                        </a:rPr>
                        <a:t>)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sign </a:t>
                      </a:r>
                      <a:r>
                        <a:rPr lang="en-US" sz="1600" smtClean="0">
                          <a:latin typeface="Comic Sans MS"/>
                          <a:cs typeface="Comic Sans MS"/>
                        </a:rPr>
                        <a:t>change through </a:t>
                      </a:r>
                      <a:r>
                        <a:rPr lang="en-US" sz="1600" baseline="0" smtClean="0">
                          <a:latin typeface="Comic Sans MS"/>
                          <a:cs typeface="Comic Sans MS"/>
                        </a:rPr>
                        <a:t>TMDs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sign change through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</a:t>
                      </a:r>
                    </a:p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Twist-3 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T</a:t>
                      </a:r>
                      <a:r>
                        <a:rPr lang="en-US" sz="1600" baseline="-25000" dirty="0" err="1" smtClean="0">
                          <a:latin typeface="Comic Sans MS"/>
                          <a:cs typeface="Comic Sans MS"/>
                        </a:rPr>
                        <a:t>q,F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(</a:t>
                      </a:r>
                      <a:r>
                        <a:rPr lang="en-US" sz="1600" baseline="0" dirty="0" err="1" smtClean="0">
                          <a:latin typeface="Comic Sans MS"/>
                          <a:cs typeface="Comic Sans MS"/>
                        </a:rPr>
                        <a:t>x,x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)</a:t>
                      </a:r>
                      <a:endParaRPr lang="en-US" sz="1600" baseline="-250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3500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to TMD</a:t>
                      </a:r>
                    </a:p>
                    <a:p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evolution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689187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sensitive to sea-quark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Sivers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 </a:t>
                      </a:r>
                      <a:r>
                        <a:rPr lang="en-US" sz="1600" dirty="0" err="1" smtClean="0">
                          <a:latin typeface="Comic Sans MS"/>
                          <a:cs typeface="Comic Sans MS"/>
                        </a:rPr>
                        <a:t>fct</a:t>
                      </a:r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.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  <a:endParaRPr lang="en-US" dirty="0">
                        <a:solidFill>
                          <a:srgbClr val="FF00FF"/>
                        </a:solidFill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770466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need detector upgrades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no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at minimum: FMS </a:t>
                      </a:r>
                      <a:r>
                        <a:rPr lang="en-US" sz="1200" dirty="0" err="1" smtClean="0">
                          <a:latin typeface="Comic Sans MS"/>
                          <a:cs typeface="Comic Sans MS"/>
                        </a:rPr>
                        <a:t>postshower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rgbClr val="FF00FF"/>
                          </a:solidFill>
                          <a:latin typeface="Comic Sans MS"/>
                          <a:cs typeface="Comic Sans MS"/>
                        </a:rPr>
                        <a:t>yes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pre-showers</a:t>
                      </a:r>
                    </a:p>
                    <a:p>
                      <a:pPr algn="ctr"/>
                      <a:r>
                        <a:rPr lang="en-US" sz="1200" dirty="0" smtClean="0">
                          <a:latin typeface="Comic Sans MS"/>
                          <a:cs typeface="Comic Sans MS"/>
                        </a:rPr>
                        <a:t>installed</a:t>
                      </a:r>
                      <a:r>
                        <a:rPr lang="en-US" sz="1200" baseline="0" dirty="0" smtClean="0">
                          <a:latin typeface="Comic Sans MS"/>
                          <a:cs typeface="Comic Sans MS"/>
                        </a:rPr>
                        <a:t> for run-15</a:t>
                      </a:r>
                      <a:endParaRPr lang="en-US" sz="12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89916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biggest experimental challenge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integrated luminosity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background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suppression &amp; integrated luminosity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Comic Sans MS"/>
                          <a:cs typeface="Comic Sans MS"/>
                        </a:rPr>
                        <a:t>need to still proof analysis</a:t>
                      </a:r>
                      <a:r>
                        <a:rPr lang="en-US" sz="1600" baseline="0" dirty="0" smtClean="0">
                          <a:latin typeface="Comic Sans MS"/>
                          <a:cs typeface="Comic Sans MS"/>
                        </a:rPr>
                        <a:t> on data</a:t>
                      </a:r>
                      <a:endParaRPr lang="en-US" sz="1600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AutoShape 49"/>
          <p:cNvSpPr>
            <a:spLocks noChangeArrowheads="1"/>
          </p:cNvSpPr>
          <p:nvPr/>
        </p:nvSpPr>
        <p:spPr bwMode="auto">
          <a:xfrm>
            <a:off x="1674449" y="5562600"/>
            <a:ext cx="1056051" cy="564884"/>
          </a:xfrm>
          <a:prstGeom prst="curvedRightArrow">
            <a:avLst>
              <a:gd name="adj1" fmla="val 24848"/>
              <a:gd name="adj2" fmla="val 50000"/>
              <a:gd name="adj3" fmla="val 33333"/>
            </a:avLst>
          </a:prstGeom>
          <a:gradFill flip="none" rotWithShape="1">
            <a:gsLst>
              <a:gs pos="0">
                <a:srgbClr val="0000FF"/>
              </a:gs>
              <a:gs pos="100000">
                <a:srgbClr val="FFFFFF"/>
              </a:gs>
            </a:gsLst>
            <a:lin ang="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30501" y="5892797"/>
            <a:ext cx="6286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A</a:t>
            </a:r>
            <a:r>
              <a:rPr lang="en-US" baseline="-25000" dirty="0">
                <a:solidFill>
                  <a:srgbClr val="0000FF"/>
                </a:solidFill>
                <a:latin typeface="Comic Sans MS"/>
                <a:cs typeface="Comic Sans MS"/>
              </a:rPr>
              <a:t>N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(W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</a:rPr>
              <a:t>+/-</a:t>
            </a:r>
            <a:r>
              <a:rPr lang="en-US" dirty="0">
                <a:solidFill>
                  <a:srgbClr val="0000FF"/>
                </a:solidFill>
                <a:latin typeface="Comic Sans MS"/>
                <a:cs typeface="Comic Sans MS"/>
              </a:rPr>
              <a:t>,Z</a:t>
            </a:r>
            <a:r>
              <a:rPr lang="en-US" baseline="30000" dirty="0">
                <a:solidFill>
                  <a:srgbClr val="0000FF"/>
                </a:solidFill>
                <a:latin typeface="Comic Sans MS"/>
                <a:cs typeface="Comic Sans MS"/>
              </a:rPr>
              <a:t>0</a:t>
            </a:r>
            <a:r>
              <a:rPr lang="en-US" dirty="0" smtClean="0">
                <a:solidFill>
                  <a:srgbClr val="0000FF"/>
                </a:solidFill>
                <a:latin typeface="Comic Sans MS"/>
                <a:cs typeface="Comic Sans MS"/>
              </a:rPr>
              <a:t>) clean probe sensitive to all questions without the need for upgrades</a:t>
            </a:r>
            <a:endParaRPr lang="en-US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525462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>Summary table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289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6" name="TextBox 65"/>
          <p:cNvSpPr txBox="1"/>
          <p:nvPr/>
        </p:nvSpPr>
        <p:spPr>
          <a:xfrm>
            <a:off x="6237899" y="1164033"/>
            <a:ext cx="1268166" cy="954107"/>
          </a:xfrm>
          <a:prstGeom prst="rect">
            <a:avLst/>
          </a:prstGeom>
          <a:noFill/>
          <a:ln w="12700">
            <a:solidFill>
              <a:srgbClr val="CCFFCC"/>
            </a:solidFill>
          </a:ln>
          <a:effectLst>
            <a:glow rad="50800">
              <a:srgbClr val="008000">
                <a:alpha val="82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Collinear/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>
                <a:latin typeface="Comic Sans MS"/>
                <a:ea typeface="+mn-ea"/>
                <a:cs typeface="Comic Sans MS"/>
              </a:rPr>
              <a:t>twist-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3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Q,Q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&gt;&gt;</a:t>
            </a:r>
            <a:r>
              <a:rPr lang="en-US" sz="1400" b="1" dirty="0" smtClean="0">
                <a:latin typeface="Symbol" charset="2"/>
                <a:ea typeface="+mn-ea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~Q</a:t>
            </a:r>
            <a:endParaRPr lang="en-US" sz="1400" b="1" dirty="0">
              <a:latin typeface="Comic Sans MS"/>
              <a:ea typeface="+mn-ea"/>
              <a:cs typeface="Comic Sans MS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903383" y="1040813"/>
            <a:ext cx="1409481" cy="1169551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101600">
              <a:srgbClr val="66CCFF">
                <a:alpha val="75000"/>
              </a:srgbClr>
            </a:glow>
          </a:effectLst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Transverse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momentum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dependent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Q&gt;&gt;Q</a:t>
            </a:r>
            <a:r>
              <a:rPr lang="en-US" sz="1400" b="1" baseline="-25000" dirty="0" smtClean="0">
                <a:latin typeface="Comic Sans MS"/>
                <a:cs typeface="Comic Sans MS"/>
              </a:rPr>
              <a:t>T</a:t>
            </a:r>
            <a:r>
              <a:rPr lang="en-US" sz="1400" b="1" dirty="0" smtClean="0">
                <a:latin typeface="Comic Sans MS"/>
                <a:cs typeface="Comic Sans MS"/>
              </a:rPr>
              <a:t>&gt;=</a:t>
            </a:r>
            <a:r>
              <a:rPr lang="en-US" sz="1400" b="1" dirty="0" smtClean="0">
                <a:latin typeface="Symbol" charset="2"/>
                <a:cs typeface="Symbol" charset="2"/>
              </a:rPr>
              <a:t>L</a:t>
            </a:r>
            <a:r>
              <a:rPr lang="en-US" sz="1400" b="1" baseline="-25000" dirty="0" smtClean="0">
                <a:latin typeface="Comic Sans MS"/>
                <a:cs typeface="Comic Sans MS"/>
              </a:rPr>
              <a:t>QCD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cs typeface="Comic Sans MS"/>
              </a:rPr>
              <a:t>Q&gt;&gt;</a:t>
            </a:r>
            <a:r>
              <a:rPr lang="en-US" sz="1400" b="1" dirty="0" err="1" smtClean="0">
                <a:latin typeface="Comic Sans MS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cs typeface="Comic Sans MS"/>
            </a:endParaRPr>
          </a:p>
        </p:txBody>
      </p:sp>
      <p:grpSp>
        <p:nvGrpSpPr>
          <p:cNvPr id="2" name="Group 6"/>
          <p:cNvGrpSpPr/>
          <p:nvPr/>
        </p:nvGrpSpPr>
        <p:grpSpPr>
          <a:xfrm>
            <a:off x="504643" y="998933"/>
            <a:ext cx="1246865" cy="1572597"/>
            <a:chOff x="377643" y="1494233"/>
            <a:chExt cx="1246865" cy="1572597"/>
          </a:xfrm>
        </p:grpSpPr>
        <p:pic>
          <p:nvPicPr>
            <p:cNvPr id="27" name="Bild 26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77643" y="1494233"/>
              <a:ext cx="1153728" cy="1572597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28" name="TextBox 27"/>
            <p:cNvSpPr txBox="1"/>
            <p:nvPr/>
          </p:nvSpPr>
          <p:spPr>
            <a:xfrm>
              <a:off x="754183" y="2794449"/>
              <a:ext cx="870325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b="1" dirty="0" err="1" smtClean="0">
                  <a:latin typeface="Comic Sans MS"/>
                  <a:cs typeface="Comic Sans MS"/>
                </a:rPr>
                <a:t>Sivers</a:t>
              </a:r>
              <a:r>
                <a:rPr lang="en-US" sz="1000" b="1" dirty="0" smtClean="0">
                  <a:latin typeface="Comic Sans MS"/>
                  <a:cs typeface="Comic Sans MS"/>
                </a:rPr>
                <a:t>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fct</a:t>
              </a:r>
              <a:r>
                <a:rPr lang="en-US" sz="1000" b="1" dirty="0" smtClean="0">
                  <a:latin typeface="Comic Sans MS"/>
                  <a:cs typeface="Comic Sans MS"/>
                </a:rPr>
                <a:t>.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grpSp>
        <p:nvGrpSpPr>
          <p:cNvPr id="3" name="Group 30"/>
          <p:cNvGrpSpPr/>
          <p:nvPr/>
        </p:nvGrpSpPr>
        <p:grpSpPr>
          <a:xfrm>
            <a:off x="7520395" y="1156108"/>
            <a:ext cx="1358239" cy="1306542"/>
            <a:chOff x="7177495" y="1579436"/>
            <a:chExt cx="1358239" cy="1306542"/>
          </a:xfrm>
        </p:grpSpPr>
        <p:pic>
          <p:nvPicPr>
            <p:cNvPr id="29" name="Bild 33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314307" y="1579436"/>
              <a:ext cx="812497" cy="966769"/>
            </a:xfrm>
            <a:prstGeom prst="rect">
              <a:avLst/>
            </a:prstGeom>
            <a:solidFill>
              <a:srgbClr val="FFF6D2"/>
            </a:solidFill>
          </p:spPr>
        </p:pic>
        <p:sp>
          <p:nvSpPr>
            <p:cNvPr id="30" name="Textfeld 41"/>
            <p:cNvSpPr txBox="1"/>
            <p:nvPr/>
          </p:nvSpPr>
          <p:spPr>
            <a:xfrm>
              <a:off x="7177495" y="2485868"/>
              <a:ext cx="13582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000" b="1" dirty="0" err="1" smtClean="0">
                  <a:latin typeface="Comic Sans MS"/>
                  <a:cs typeface="Comic Sans MS"/>
                </a:rPr>
                <a:t>Efremov</a:t>
              </a:r>
              <a:r>
                <a:rPr lang="en-US" sz="1000" b="1" dirty="0" smtClean="0">
                  <a:latin typeface="Comic Sans MS"/>
                  <a:cs typeface="Comic Sans MS"/>
                </a:rPr>
                <a:t>,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Teryaev</a:t>
              </a:r>
              <a:r>
                <a:rPr lang="en-US" sz="1000" b="1" dirty="0" smtClean="0">
                  <a:latin typeface="Comic Sans MS"/>
                  <a:cs typeface="Comic Sans MS"/>
                </a:rPr>
                <a:t>;</a:t>
              </a:r>
            </a:p>
            <a:p>
              <a:pPr algn="ctr"/>
              <a:r>
                <a:rPr lang="en-US" sz="1000" b="1" dirty="0" err="1" smtClean="0">
                  <a:latin typeface="Comic Sans MS"/>
                  <a:cs typeface="Comic Sans MS"/>
                </a:rPr>
                <a:t>Qiu</a:t>
              </a:r>
              <a:r>
                <a:rPr lang="en-US" sz="1000" b="1" dirty="0" smtClean="0">
                  <a:latin typeface="Comic Sans MS"/>
                  <a:cs typeface="Comic Sans MS"/>
                </a:rPr>
                <a:t>, </a:t>
              </a:r>
              <a:r>
                <a:rPr lang="en-US" sz="1000" b="1" dirty="0" err="1" smtClean="0">
                  <a:latin typeface="Comic Sans MS"/>
                  <a:cs typeface="Comic Sans MS"/>
                </a:rPr>
                <a:t>Sterman</a:t>
              </a:r>
              <a:endParaRPr lang="en-US" sz="1000" b="1" dirty="0">
                <a:latin typeface="Comic Sans MS"/>
                <a:cs typeface="Comic Sans MS"/>
              </a:endParaRPr>
            </a:p>
          </p:txBody>
        </p:sp>
      </p:grp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S. Fazio - DIS 2016</a:t>
            </a:r>
            <a:endParaRPr lang="en-US" dirty="0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79400" y="240280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320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Motivations – Transverse Single Spin Asymmetry (A</a:t>
            </a:r>
            <a:r>
              <a:rPr lang="en-US" sz="2800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76200" y="3961705"/>
            <a:ext cx="2514600" cy="954107"/>
          </a:xfrm>
          <a:prstGeom prst="rect">
            <a:avLst/>
          </a:prstGeom>
          <a:noFill/>
          <a:ln w="12700">
            <a:solidFill>
              <a:srgbClr val="66CCFF"/>
            </a:solidFill>
          </a:ln>
          <a:effectLst>
            <a:glow rad="50800">
              <a:srgbClr val="66CCFF">
                <a:alpha val="90000"/>
              </a:srgbClr>
            </a:glo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err="1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TMDs</a:t>
            </a:r>
            <a:r>
              <a:rPr lang="en-US" sz="1400" b="1" dirty="0" smtClean="0">
                <a:solidFill>
                  <a:srgbClr val="FF0000"/>
                </a:solidFill>
                <a:latin typeface="Comic Sans MS"/>
                <a:ea typeface="+mn-ea"/>
                <a:cs typeface="Comic Sans M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cs typeface="Comic Sans MS"/>
              </a:rPr>
              <a:t>n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eed 2 scales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</a:t>
            </a:r>
            <a:r>
              <a:rPr lang="en-US" sz="1400" b="1" baseline="30000" dirty="0" smtClean="0">
                <a:latin typeface="Comic Sans MS"/>
                <a:ea typeface="+mn-ea"/>
                <a:cs typeface="Comic Sans MS"/>
              </a:rPr>
              <a:t>2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 and </a:t>
            </a:r>
            <a:r>
              <a:rPr lang="en-US" sz="1400" b="1" dirty="0" err="1" smtClean="0">
                <a:latin typeface="Comic Sans MS"/>
                <a:ea typeface="+mn-ea"/>
                <a:cs typeface="Comic Sans MS"/>
              </a:rPr>
              <a:t>p</a:t>
            </a:r>
            <a:r>
              <a:rPr lang="en-US" sz="1400" b="1" baseline="-25000" dirty="0" err="1" smtClean="0">
                <a:latin typeface="Comic Sans MS"/>
                <a:ea typeface="+mn-ea"/>
                <a:cs typeface="Comic Sans MS"/>
              </a:rPr>
              <a:t>t</a:t>
            </a:r>
            <a:endParaRPr lang="en-US" sz="1400" b="1" baseline="-25000" dirty="0" smtClean="0">
              <a:latin typeface="Comic Sans MS"/>
              <a:ea typeface="+mn-ea"/>
              <a:cs typeface="Comic Sans M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66FF"/>
                </a:solidFill>
                <a:latin typeface="Comic Sans MS"/>
                <a:ea typeface="+mn-ea"/>
                <a:cs typeface="Comic Sans MS"/>
              </a:rPr>
              <a:t> Examples: 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DY, W/Z</a:t>
            </a:r>
            <a:endParaRPr lang="en-US" sz="1400" b="1" dirty="0" smtClean="0">
              <a:latin typeface="Comic Sans MS"/>
              <a:cs typeface="Comic Sans MS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807487" y="3958030"/>
            <a:ext cx="2279252" cy="1384995"/>
          </a:xfrm>
          <a:prstGeom prst="rect">
            <a:avLst/>
          </a:prstGeom>
          <a:noFill/>
          <a:ln w="12700">
            <a:solidFill>
              <a:srgbClr val="66FFCC"/>
            </a:solidFill>
          </a:ln>
          <a:effectLst>
            <a:glow rad="101600">
              <a:srgbClr val="CCFFCC">
                <a:alpha val="75000"/>
              </a:srgbClr>
            </a:glow>
          </a:effec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Twist-3 </a:t>
            </a:r>
          </a:p>
          <a:p>
            <a:pPr algn="ctr">
              <a:defRPr/>
            </a:pPr>
            <a:r>
              <a:rPr lang="en-US" sz="1400" dirty="0" smtClean="0">
                <a:latin typeface="Comic Sans MS"/>
                <a:cs typeface="Comic Sans MS"/>
              </a:rPr>
              <a:t>n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eeds only 1 scale </a:t>
            </a:r>
          </a:p>
          <a:p>
            <a:pPr algn="ctr">
              <a:defRPr/>
            </a:pP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Q</a:t>
            </a:r>
            <a:r>
              <a:rPr lang="en-US" sz="1400" b="1" baseline="30000" dirty="0" smtClean="0">
                <a:latin typeface="Comic Sans MS"/>
                <a:ea typeface="+mn-ea"/>
                <a:cs typeface="Comic Sans MS"/>
              </a:rPr>
              <a:t>2</a:t>
            </a:r>
            <a:r>
              <a:rPr lang="en-US" sz="1400" b="1" dirty="0" smtClean="0">
                <a:latin typeface="Comic Sans MS"/>
                <a:ea typeface="+mn-ea"/>
                <a:cs typeface="Comic Sans MS"/>
              </a:rPr>
              <a:t> or p</a:t>
            </a:r>
            <a:r>
              <a:rPr lang="en-US" sz="1400" b="1" baseline="-25000" dirty="0" smtClean="0">
                <a:latin typeface="Comic Sans MS"/>
                <a:ea typeface="+mn-ea"/>
                <a:cs typeface="Comic Sans MS"/>
              </a:rPr>
              <a:t>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66FFCC"/>
                </a:solidFill>
                <a:latin typeface="Comic Sans MS"/>
                <a:ea typeface="+mn-ea"/>
                <a:cs typeface="Comic Sans MS"/>
              </a:rPr>
              <a:t>But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latin typeface="Comic Sans MS"/>
                <a:ea typeface="+mn-ea"/>
                <a:cs typeface="Comic Sans MS"/>
              </a:rPr>
              <a:t>should be of </a:t>
            </a:r>
            <a:r>
              <a:rPr lang="en-US" sz="1400" dirty="0" err="1" smtClean="0">
                <a:latin typeface="Comic Sans MS"/>
                <a:ea typeface="+mn-ea"/>
                <a:cs typeface="Comic Sans MS"/>
              </a:rPr>
              <a:t>reas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. size.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Examples:</a:t>
            </a:r>
            <a:r>
              <a:rPr lang="en-US" sz="1400" dirty="0" smtClean="0">
                <a:latin typeface="Comic Sans MS"/>
                <a:cs typeface="Comic Sans MS"/>
              </a:rPr>
              <a:t> 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A</a:t>
            </a:r>
            <a:r>
              <a:rPr lang="en-US" sz="1400" baseline="-25000" dirty="0" smtClean="0">
                <a:latin typeface="Comic Sans MS"/>
                <a:ea typeface="+mn-ea"/>
                <a:cs typeface="Comic Sans MS"/>
              </a:rPr>
              <a:t>N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(</a:t>
            </a:r>
            <a:r>
              <a:rPr lang="en-US" sz="1400" dirty="0" smtClean="0">
                <a:latin typeface="Symbol" charset="2"/>
                <a:ea typeface="+mn-ea"/>
                <a:cs typeface="Symbol" charset="2"/>
              </a:rPr>
              <a:t>p</a:t>
            </a:r>
            <a:r>
              <a:rPr lang="en-US" sz="1400" baseline="30000" dirty="0" smtClean="0">
                <a:latin typeface="Comic Sans MS"/>
                <a:ea typeface="+mn-ea"/>
                <a:cs typeface="Comic Sans MS"/>
              </a:rPr>
              <a:t>0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/</a:t>
            </a:r>
            <a:r>
              <a:rPr lang="en-US" sz="1400" dirty="0" smtClean="0">
                <a:latin typeface="Symbol" charset="2"/>
                <a:ea typeface="+mn-ea"/>
                <a:cs typeface="Symbol" charset="2"/>
              </a:rPr>
              <a:t>g</a:t>
            </a:r>
            <a:r>
              <a:rPr lang="en-US" sz="1400" dirty="0">
                <a:latin typeface="Comic Sans MS"/>
                <a:ea typeface="+mn-ea"/>
                <a:cs typeface="Comic Sans MS"/>
              </a:rPr>
              <a:t>/</a:t>
            </a:r>
            <a:r>
              <a:rPr lang="en-US" sz="1400" dirty="0" smtClean="0">
                <a:latin typeface="Comic Sans MS"/>
                <a:ea typeface="+mn-ea"/>
                <a:cs typeface="Comic Sans MS"/>
              </a:rPr>
              <a:t>jet)</a:t>
            </a:r>
            <a:endParaRPr lang="en-US" sz="1400" b="1" dirty="0" smtClean="0">
              <a:latin typeface="Comic Sans MS"/>
              <a:ea typeface="+mn-ea"/>
              <a:cs typeface="Comic Sans M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933700" y="2185915"/>
            <a:ext cx="3911601" cy="3008385"/>
            <a:chOff x="3429001" y="1131815"/>
            <a:chExt cx="3340099" cy="2292913"/>
          </a:xfrm>
        </p:grpSpPr>
        <p:sp>
          <p:nvSpPr>
            <p:cNvPr id="39" name="TextBox 38"/>
            <p:cNvSpPr txBox="1"/>
            <p:nvPr/>
          </p:nvSpPr>
          <p:spPr>
            <a:xfrm>
              <a:off x="3930320" y="1131815"/>
              <a:ext cx="1865607" cy="461665"/>
            </a:xfrm>
            <a:prstGeom prst="rect">
              <a:avLst/>
            </a:prstGeom>
            <a:noFill/>
            <a:ln w="12700">
              <a:solidFill>
                <a:srgbClr val="66CCFF"/>
              </a:solidFill>
            </a:ln>
            <a:effectLst>
              <a:glow rad="38100">
                <a:srgbClr val="66CCFF">
                  <a:alpha val="96000"/>
                </a:srgbClr>
              </a:glow>
            </a:effectLst>
          </p:spPr>
          <p:txBody>
            <a:bodyPr wrap="square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008000"/>
                  </a:solidFill>
                  <a:latin typeface="Comic Sans MS"/>
                  <a:ea typeface="+mn-ea"/>
                  <a:cs typeface="Comic Sans MS"/>
                </a:rPr>
                <a:t>Intermediate Q</a:t>
              </a:r>
              <a:r>
                <a:rPr lang="en-US" sz="1200" b="1" baseline="-25000" dirty="0" smtClean="0">
                  <a:solidFill>
                    <a:srgbClr val="008000"/>
                  </a:solidFill>
                  <a:latin typeface="Comic Sans MS"/>
                  <a:ea typeface="+mn-ea"/>
                  <a:cs typeface="Comic Sans MS"/>
                </a:rPr>
                <a:t>T</a:t>
              </a:r>
              <a:r>
                <a:rPr lang="en-US" sz="1200" b="1" dirty="0" smtClean="0">
                  <a:solidFill>
                    <a:srgbClr val="008000"/>
                  </a:solidFill>
                  <a:latin typeface="Comic Sans MS"/>
                  <a:ea typeface="+mn-ea"/>
                  <a:cs typeface="Comic Sans MS"/>
                </a:rPr>
                <a:t> 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Q&gt;&gt;Q</a:t>
              </a:r>
              <a:r>
                <a:rPr lang="en-US" sz="1200" b="1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T</a:t>
              </a:r>
              <a:r>
                <a:rPr lang="en-US" sz="1200" b="1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/</a:t>
              </a:r>
              <a:r>
                <a:rPr lang="en-US" sz="1200" b="1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p</a:t>
              </a:r>
              <a:r>
                <a:rPr lang="en-US" sz="1200" b="1" baseline="-25000" dirty="0" err="1" smtClean="0">
                  <a:solidFill>
                    <a:srgbClr val="008000"/>
                  </a:solidFill>
                  <a:latin typeface="Comic Sans MS"/>
                  <a:cs typeface="Comic Sans MS"/>
                </a:rPr>
                <a:t>T</a:t>
              </a:r>
              <a:r>
                <a:rPr lang="en-US" sz="1200" b="1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&gt;&gt;</a:t>
              </a:r>
              <a:r>
                <a:rPr lang="en-US" sz="1200" b="1" dirty="0" smtClean="0">
                  <a:solidFill>
                    <a:srgbClr val="008000"/>
                  </a:solidFill>
                  <a:latin typeface="Symbol" charset="2"/>
                  <a:cs typeface="Symbol" charset="2"/>
                </a:rPr>
                <a:t>L</a:t>
              </a:r>
              <a:r>
                <a:rPr lang="en-US" sz="1200" b="1" baseline="-25000" dirty="0" smtClean="0">
                  <a:solidFill>
                    <a:srgbClr val="008000"/>
                  </a:solidFill>
                  <a:latin typeface="Comic Sans MS"/>
                  <a:cs typeface="Comic Sans MS"/>
                </a:rPr>
                <a:t>QCD</a:t>
              </a:r>
            </a:p>
          </p:txBody>
        </p:sp>
        <p:grpSp>
          <p:nvGrpSpPr>
            <p:cNvPr id="6" name="Group 50"/>
            <p:cNvGrpSpPr/>
            <p:nvPr/>
          </p:nvGrpSpPr>
          <p:grpSpPr>
            <a:xfrm>
              <a:off x="3429001" y="1389285"/>
              <a:ext cx="3340099" cy="2035443"/>
              <a:chOff x="3417141" y="1071785"/>
              <a:chExt cx="3529759" cy="2094906"/>
            </a:xfrm>
          </p:grpSpPr>
          <p:grpSp>
            <p:nvGrpSpPr>
              <p:cNvPr id="7" name="Group 69"/>
              <p:cNvGrpSpPr>
                <a:grpSpLocks/>
              </p:cNvGrpSpPr>
              <p:nvPr/>
            </p:nvGrpSpPr>
            <p:grpSpPr bwMode="auto">
              <a:xfrm>
                <a:off x="3606801" y="1252674"/>
                <a:ext cx="3340099" cy="1914017"/>
                <a:chOff x="1199045" y="4059469"/>
                <a:chExt cx="4477610" cy="3152389"/>
              </a:xfrm>
            </p:grpSpPr>
            <p:sp>
              <p:nvSpPr>
                <p:cNvPr id="23582" name="TextBox 16"/>
                <p:cNvSpPr txBox="1">
                  <a:spLocks noChangeArrowheads="1"/>
                </p:cNvSpPr>
                <p:nvPr/>
              </p:nvSpPr>
              <p:spPr bwMode="auto">
                <a:xfrm>
                  <a:off x="3806631" y="6147350"/>
                  <a:ext cx="389850" cy="106450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b="1">
                      <a:solidFill>
                        <a:srgbClr val="FF0000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Q</a:t>
                  </a:r>
                </a:p>
              </p:txBody>
            </p:sp>
            <p:sp>
              <p:nvSpPr>
                <p:cNvPr id="23583" name="TextBox 17"/>
                <p:cNvSpPr txBox="1">
                  <a:spLocks noChangeArrowheads="1"/>
                </p:cNvSpPr>
                <p:nvPr/>
              </p:nvSpPr>
              <p:spPr bwMode="auto">
                <a:xfrm>
                  <a:off x="1199045" y="6144056"/>
                  <a:ext cx="924470" cy="5069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1" dirty="0">
                      <a:solidFill>
                        <a:srgbClr val="FF0000"/>
                      </a:solidFill>
                      <a:latin typeface="Symbol" charset="2"/>
                      <a:ea typeface="Symbol" charset="2"/>
                      <a:cs typeface="Symbol" charset="2"/>
                      <a:sym typeface="Mathematica1" charset="0"/>
                    </a:rPr>
                    <a:t>L</a:t>
                  </a:r>
                  <a:r>
                    <a:rPr lang="en-US" sz="1400" b="1" baseline="-25000" dirty="0">
                      <a:solidFill>
                        <a:srgbClr val="FF0000"/>
                      </a:solidFill>
                      <a:latin typeface="Comic Sans MS" charset="0"/>
                      <a:ea typeface="Comic Sans MS" charset="0"/>
                      <a:cs typeface="Comic Sans MS" charset="0"/>
                      <a:sym typeface="Mathematica1" charset="0"/>
                    </a:rPr>
                    <a:t>QCD</a:t>
                  </a:r>
                  <a:endParaRPr lang="en-US" sz="1400" b="1" baseline="-25000" dirty="0">
                    <a:solidFill>
                      <a:srgbClr val="FF0000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23584" name="TextBox 52"/>
                <p:cNvSpPr txBox="1">
                  <a:spLocks noChangeArrowheads="1"/>
                </p:cNvSpPr>
                <p:nvPr/>
              </p:nvSpPr>
              <p:spPr bwMode="auto">
                <a:xfrm>
                  <a:off x="2464558" y="6149882"/>
                  <a:ext cx="1051563" cy="5196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Q</a:t>
                  </a:r>
                  <a:r>
                    <a:rPr lang="en-US" sz="1400" b="1" baseline="-25000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T</a:t>
                  </a:r>
                  <a:r>
                    <a:rPr lang="en-US" sz="1400" b="1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/P</a:t>
                  </a:r>
                  <a:r>
                    <a:rPr lang="en-US" sz="1400" b="1" baseline="-25000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T</a:t>
                  </a:r>
                  <a:endParaRPr lang="en-US" sz="1400" b="1" baseline="-25000" dirty="0">
                    <a:solidFill>
                      <a:srgbClr val="1818FF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  <p:sp>
              <p:nvSpPr>
                <p:cNvPr id="23585" name="TextBox 20"/>
                <p:cNvSpPr txBox="1">
                  <a:spLocks noChangeArrowheads="1"/>
                </p:cNvSpPr>
                <p:nvPr/>
              </p:nvSpPr>
              <p:spPr bwMode="auto">
                <a:xfrm>
                  <a:off x="3289106" y="6162588"/>
                  <a:ext cx="548834" cy="5069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Calibri" charset="0"/>
                    </a:rPr>
                    <a:t>&lt;&lt;</a:t>
                  </a:r>
                </a:p>
              </p:txBody>
            </p:sp>
            <p:sp>
              <p:nvSpPr>
                <p:cNvPr id="23586" name="TextBox 21"/>
                <p:cNvSpPr txBox="1">
                  <a:spLocks noChangeArrowheads="1"/>
                </p:cNvSpPr>
                <p:nvPr/>
              </p:nvSpPr>
              <p:spPr bwMode="auto">
                <a:xfrm>
                  <a:off x="2123515" y="6162588"/>
                  <a:ext cx="568729" cy="5069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dirty="0">
                      <a:latin typeface="Calibri" charset="0"/>
                    </a:rPr>
                    <a:t>&lt;</a:t>
                  </a:r>
                  <a:r>
                    <a:rPr lang="en-US" sz="1400" dirty="0" smtClean="0">
                      <a:latin typeface="Calibri" charset="0"/>
                    </a:rPr>
                    <a:t>&lt;</a:t>
                  </a:r>
                  <a:endParaRPr lang="en-US" sz="1400" dirty="0">
                    <a:latin typeface="Calibri" charset="0"/>
                  </a:endParaRPr>
                </a:p>
              </p:txBody>
            </p:sp>
            <p:grpSp>
              <p:nvGrpSpPr>
                <p:cNvPr id="8" name="Group 55"/>
                <p:cNvGrpSpPr>
                  <a:grpSpLocks noChangeAspect="1"/>
                </p:cNvGrpSpPr>
                <p:nvPr/>
              </p:nvGrpSpPr>
              <p:grpSpPr bwMode="auto">
                <a:xfrm>
                  <a:off x="1640646" y="4059469"/>
                  <a:ext cx="3064192" cy="2240280"/>
                  <a:chOff x="2055813" y="1905000"/>
                  <a:chExt cx="5106987" cy="3733800"/>
                </a:xfrm>
              </p:grpSpPr>
              <p:sp>
                <p:nvSpPr>
                  <p:cNvPr id="57" name="Rectangle 56"/>
                  <p:cNvSpPr/>
                  <p:nvPr/>
                </p:nvSpPr>
                <p:spPr bwMode="auto">
                  <a:xfrm>
                    <a:off x="3429000" y="2133600"/>
                    <a:ext cx="3200400" cy="3200400"/>
                  </a:xfrm>
                  <a:prstGeom prst="rect">
                    <a:avLst/>
                  </a:prstGeom>
                  <a:solidFill>
                    <a:srgbClr val="CCFFCC"/>
                  </a:solidFill>
                  <a:ln>
                    <a:headEnd type="none" w="med" len="med"/>
                    <a:tailEnd type="none" w="med" len="med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solidFill>
                        <a:schemeClr val="tx1"/>
                      </a:solidFill>
                      <a:ea typeface="Arial" pitchFamily="28" charset="0"/>
                      <a:cs typeface="Arial" pitchFamily="28" charset="0"/>
                    </a:endParaRPr>
                  </a:p>
                </p:txBody>
              </p:sp>
              <p:sp>
                <p:nvSpPr>
                  <p:cNvPr id="58" name="Rectangle 57"/>
                  <p:cNvSpPr>
                    <a:spLocks noChangeArrowheads="1"/>
                  </p:cNvSpPr>
                  <p:nvPr/>
                </p:nvSpPr>
                <p:spPr bwMode="auto">
                  <a:xfrm>
                    <a:off x="2057400" y="2133601"/>
                    <a:ext cx="3124202" cy="3200400"/>
                  </a:xfrm>
                  <a:prstGeom prst="rect">
                    <a:avLst/>
                  </a:prstGeom>
                  <a:solidFill>
                    <a:srgbClr val="66FFFF"/>
                  </a:solidFill>
                  <a:ln w="9525">
                    <a:solidFill>
                      <a:srgbClr val="F9F9F9"/>
                    </a:solidFill>
                    <a:miter lim="800000"/>
                    <a:headEnd/>
                    <a:tailEnd/>
                  </a:ln>
                  <a:effectLst>
                    <a:outerShdw blurRad="63500" dist="23000" dir="5400000" rotWithShape="0">
                      <a:srgbClr val="000000">
                        <a:alpha val="34999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9" name="Rectangle 58"/>
                  <p:cNvSpPr>
                    <a:spLocks noChangeArrowheads="1"/>
                  </p:cNvSpPr>
                  <p:nvPr/>
                </p:nvSpPr>
                <p:spPr bwMode="auto">
                  <a:xfrm>
                    <a:off x="3429000" y="2057400"/>
                    <a:ext cx="1752600" cy="3352800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66FFFF"/>
                      </a:gs>
                      <a:gs pos="100000">
                        <a:srgbClr val="CCFFCC"/>
                      </a:gs>
                    </a:gsLst>
                    <a:path path="circle">
                      <a:fillToRect l="50000" t="50000" r="50000" b="50000"/>
                    </a:path>
                    <a:tileRect/>
                  </a:gradFill>
                  <a:ln w="9525">
                    <a:solidFill>
                      <a:srgbClr val="C4C4FB"/>
                    </a:solidFill>
                    <a:miter lim="800000"/>
                    <a:headEnd/>
                    <a:tailEnd/>
                  </a:ln>
                  <a:effectLst>
                    <a:outerShdw blurRad="63500" dist="20000" dir="5400000" rotWithShape="0">
                      <a:srgbClr val="000000">
                        <a:alpha val="37999"/>
                      </a:srgbClr>
                    </a:outerShdw>
                  </a:effectLst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0" fontAlgn="auto" hangingPunct="0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>
                      <a:latin typeface="+mn-lt"/>
                      <a:ea typeface="+mn-ea"/>
                      <a:cs typeface="+mn-cs"/>
                    </a:endParaRPr>
                  </a:p>
                </p:txBody>
              </p:sp>
              <p:cxnSp>
                <p:nvCxnSpPr>
                  <p:cNvPr id="23598" name="Straight Arrow Connector 6"/>
                  <p:cNvCxnSpPr>
                    <a:cxnSpLocks noChangeShapeType="1"/>
                  </p:cNvCxnSpPr>
                  <p:nvPr/>
                </p:nvCxnSpPr>
                <p:spPr bwMode="auto">
                  <a:xfrm>
                    <a:off x="2057400" y="5334000"/>
                    <a:ext cx="5105400" cy="1588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 type="arrow" w="med" len="med"/>
                  </a:ln>
                </p:spPr>
              </p:cxnSp>
              <p:cxnSp>
                <p:nvCxnSpPr>
                  <p:cNvPr id="23599" name="Straight Arrow Connector 60"/>
                  <p:cNvCxnSpPr>
                    <a:cxnSpLocks noChangeShapeType="1"/>
                  </p:cNvCxnSpPr>
                  <p:nvPr/>
                </p:nvCxnSpPr>
                <p:spPr bwMode="auto">
                  <a:xfrm rot="5400000" flipH="1" flipV="1">
                    <a:off x="341313" y="3619500"/>
                    <a:ext cx="3430588" cy="1587"/>
                  </a:xfrm>
                  <a:prstGeom prst="straightConnector1">
                    <a:avLst/>
                  </a:prstGeom>
                  <a:noFill/>
                  <a:ln w="38100">
                    <a:solidFill>
                      <a:srgbClr val="0000FF"/>
                    </a:solidFill>
                    <a:round/>
                    <a:headEnd/>
                    <a:tailEnd type="arrow" w="med" len="med"/>
                  </a:ln>
                </p:spPr>
              </p:cxnSp>
              <p:sp>
                <p:nvSpPr>
                  <p:cNvPr id="23600" name="Freeform 61"/>
                  <p:cNvSpPr>
                    <a:spLocks noChangeArrowheads="1"/>
                  </p:cNvSpPr>
                  <p:nvPr/>
                </p:nvSpPr>
                <p:spPr bwMode="auto">
                  <a:xfrm>
                    <a:off x="2387600" y="2355850"/>
                    <a:ext cx="4135438" cy="2598738"/>
                  </a:xfrm>
                  <a:custGeom>
                    <a:avLst/>
                    <a:gdLst>
                      <a:gd name="T0" fmla="*/ 0 w 4135272"/>
                      <a:gd name="T1" fmla="*/ 2557777 h 2597623"/>
                      <a:gd name="T2" fmla="*/ 955381 w 4135272"/>
                      <a:gd name="T3" fmla="*/ 113780 h 2597623"/>
                      <a:gd name="T4" fmla="*/ 2306565 w 4135272"/>
                      <a:gd name="T5" fmla="*/ 1875097 h 2597623"/>
                      <a:gd name="T6" fmla="*/ 4135438 w 4135272"/>
                      <a:gd name="T7" fmla="*/ 2598738 h 2597623"/>
                      <a:gd name="T8" fmla="*/ 4135438 w 4135272"/>
                      <a:gd name="T9" fmla="*/ 2598738 h 2597623"/>
                      <a:gd name="T10" fmla="*/ 4135438 w 4135272"/>
                      <a:gd name="T11" fmla="*/ 2598738 h 2597623"/>
                      <a:gd name="T12" fmla="*/ 0 60000 65536"/>
                      <a:gd name="T13" fmla="*/ 0 60000 65536"/>
                      <a:gd name="T14" fmla="*/ 0 60000 65536"/>
                      <a:gd name="T15" fmla="*/ 0 60000 65536"/>
                      <a:gd name="T16" fmla="*/ 0 60000 65536"/>
                      <a:gd name="T17" fmla="*/ 0 60000 65536"/>
                      <a:gd name="T18" fmla="*/ 0 w 4135272"/>
                      <a:gd name="T19" fmla="*/ 0 h 2597623"/>
                      <a:gd name="T20" fmla="*/ 4135272 w 4135272"/>
                      <a:gd name="T21" fmla="*/ 2597623 h 2597623"/>
                    </a:gdLst>
                    <a:ahLst/>
                    <a:cxnLst>
                      <a:cxn ang="T12">
                        <a:pos x="T0" y="T1"/>
                      </a:cxn>
                      <a:cxn ang="T13">
                        <a:pos x="T2" y="T3"/>
                      </a:cxn>
                      <a:cxn ang="T14">
                        <a:pos x="T4" y="T5"/>
                      </a:cxn>
                      <a:cxn ang="T15">
                        <a:pos x="T6" y="T7"/>
                      </a:cxn>
                      <a:cxn ang="T16">
                        <a:pos x="T8" y="T9"/>
                      </a:cxn>
                      <a:cxn ang="T17">
                        <a:pos x="T10" y="T11"/>
                      </a:cxn>
                    </a:cxnLst>
                    <a:rect l="T18" t="T19" r="T20" b="T21"/>
                    <a:pathLst>
                      <a:path w="4135272" h="2597623">
                        <a:moveTo>
                          <a:pt x="0" y="2556680"/>
                        </a:moveTo>
                        <a:cubicBezTo>
                          <a:pt x="285465" y="1392071"/>
                          <a:pt x="570931" y="227462"/>
                          <a:pt x="955343" y="113731"/>
                        </a:cubicBezTo>
                        <a:cubicBezTo>
                          <a:pt x="1339755" y="0"/>
                          <a:pt x="1776484" y="1460310"/>
                          <a:pt x="2306472" y="1874292"/>
                        </a:cubicBezTo>
                        <a:cubicBezTo>
                          <a:pt x="2836460" y="2288274"/>
                          <a:pt x="4135272" y="2597623"/>
                          <a:pt x="4135272" y="2597623"/>
                        </a:cubicBezTo>
                      </a:path>
                    </a:pathLst>
                  </a:custGeom>
                  <a:solidFill>
                    <a:srgbClr val="E6E6E6"/>
                  </a:solidFill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>
                    <a:prstTxWarp prst="textNoShape">
                      <a:avLst/>
                    </a:prstTxWarp>
                  </a:bodyPr>
                  <a:lstStyle/>
                  <a:p>
                    <a:pPr eaLnBrk="0" hangingPunct="0"/>
                    <a:endParaRPr lang="en-US">
                      <a:latin typeface="Calibri" charset="0"/>
                    </a:endParaRPr>
                  </a:p>
                </p:txBody>
              </p:sp>
              <p:cxnSp>
                <p:nvCxnSpPr>
                  <p:cNvPr id="23601" name="Straight Connector 62"/>
                  <p:cNvCxnSpPr>
                    <a:cxnSpLocks noChangeShapeType="1"/>
                  </p:cNvCxnSpPr>
                  <p:nvPr/>
                </p:nvCxnSpPr>
                <p:spPr bwMode="auto">
                  <a:xfrm rot="5400000">
                    <a:off x="1601787" y="3808413"/>
                    <a:ext cx="3656013" cy="1588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  <p:cxnSp>
                <p:nvCxnSpPr>
                  <p:cNvPr id="23602" name="Straight Connector 63"/>
                  <p:cNvCxnSpPr>
                    <a:cxnSpLocks noChangeShapeType="1"/>
                  </p:cNvCxnSpPr>
                  <p:nvPr/>
                </p:nvCxnSpPr>
                <p:spPr bwMode="auto">
                  <a:xfrm rot="16200000" flipH="1">
                    <a:off x="3314700" y="3771900"/>
                    <a:ext cx="3733800" cy="0"/>
                  </a:xfrm>
                  <a:prstGeom prst="line">
                    <a:avLst/>
                  </a:pr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</p:cxnSp>
            </p:grpSp>
            <p:sp>
              <p:nvSpPr>
                <p:cNvPr id="23588" name="TextBox 64"/>
                <p:cNvSpPr txBox="1">
                  <a:spLocks noChangeArrowheads="1"/>
                </p:cNvSpPr>
                <p:nvPr/>
              </p:nvSpPr>
              <p:spPr bwMode="auto">
                <a:xfrm>
                  <a:off x="4634884" y="6116869"/>
                  <a:ext cx="1041771" cy="50690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sz="1400" b="1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Q</a:t>
                  </a:r>
                  <a:r>
                    <a:rPr lang="en-US" sz="1400" b="1" baseline="-25000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T</a:t>
                  </a:r>
                  <a:r>
                    <a:rPr lang="en-US" sz="1400" b="1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/P</a:t>
                  </a:r>
                  <a:r>
                    <a:rPr lang="en-US" sz="1400" b="1" baseline="-25000" dirty="0" smtClean="0">
                      <a:solidFill>
                        <a:srgbClr val="1818FF"/>
                      </a:solidFill>
                      <a:latin typeface="Comic Sans MS" charset="0"/>
                      <a:ea typeface="Comic Sans MS" charset="0"/>
                      <a:cs typeface="Comic Sans MS" charset="0"/>
                    </a:rPr>
                    <a:t>T</a:t>
                  </a:r>
                  <a:endParaRPr lang="en-US" sz="1400" b="1" baseline="-25000" dirty="0">
                    <a:solidFill>
                      <a:srgbClr val="1818FF"/>
                    </a:solidFill>
                    <a:latin typeface="Comic Sans MS" charset="0"/>
                    <a:ea typeface="Comic Sans MS" charset="0"/>
                    <a:cs typeface="Comic Sans MS" charset="0"/>
                  </a:endParaRPr>
                </a:p>
              </p:txBody>
            </p:sp>
          </p:grpSp>
          <p:sp>
            <p:nvSpPr>
              <p:cNvPr id="50" name="TextBox 49"/>
              <p:cNvSpPr txBox="1"/>
              <p:nvPr/>
            </p:nvSpPr>
            <p:spPr>
              <a:xfrm>
                <a:off x="3417141" y="1071785"/>
                <a:ext cx="5063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b="1" dirty="0" smtClean="0">
                    <a:solidFill>
                      <a:srgbClr val="0000FF"/>
                    </a:solidFill>
                  </a:rPr>
                  <a:t>A</a:t>
                </a:r>
                <a:r>
                  <a:rPr lang="en-US" sz="2400" b="1" baseline="-25000" dirty="0" smtClean="0">
                    <a:solidFill>
                      <a:srgbClr val="0000FF"/>
                    </a:solidFill>
                  </a:rPr>
                  <a:t>N</a:t>
                </a:r>
                <a:endParaRPr lang="en-US" sz="2400" b="1" baseline="-25000" dirty="0">
                  <a:solidFill>
                    <a:srgbClr val="0000FF"/>
                  </a:solidFill>
                </a:endParaRPr>
              </a:p>
            </p:txBody>
          </p:sp>
        </p:grpSp>
      </p:grpSp>
      <p:graphicFrame>
        <p:nvGraphicFramePr>
          <p:cNvPr id="26726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3109020"/>
              </p:ext>
            </p:extLst>
          </p:nvPr>
        </p:nvGraphicFramePr>
        <p:xfrm>
          <a:off x="3719580" y="973532"/>
          <a:ext cx="1926560" cy="984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09" name="Equation" r:id="rId5" imgW="850900" imgH="406400" progId="Equation.3">
                  <p:embed/>
                </p:oleObj>
              </mc:Choice>
              <mc:Fallback>
                <p:oleObj name="Equation" r:id="rId5" imgW="850900" imgH="406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580" y="973532"/>
                        <a:ext cx="1926560" cy="9847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981296"/>
              </p:ext>
            </p:extLst>
          </p:nvPr>
        </p:nvGraphicFramePr>
        <p:xfrm>
          <a:off x="5994400" y="4914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0" name="Equation" r:id="rId7" imgW="114300" imgH="165100" progId="Equation.DSMT4">
                  <p:embed/>
                </p:oleObj>
              </mc:Choice>
              <mc:Fallback>
                <p:oleObj name="Equation" r:id="rId7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4400" y="4914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9588544"/>
              </p:ext>
            </p:extLst>
          </p:nvPr>
        </p:nvGraphicFramePr>
        <p:xfrm>
          <a:off x="5994400" y="4914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1" name="Equation" r:id="rId9" imgW="114300" imgH="165100" progId="Equation.DSMT4">
                  <p:embed/>
                </p:oleObj>
              </mc:Choice>
              <mc:Fallback>
                <p:oleObj name="Equation" r:id="rId9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4400" y="4914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5090782"/>
              </p:ext>
            </p:extLst>
          </p:nvPr>
        </p:nvGraphicFramePr>
        <p:xfrm>
          <a:off x="5994400" y="49149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2" name="Equation" r:id="rId10" imgW="114300" imgH="165100" progId="Equation.DSMT4">
                  <p:embed/>
                </p:oleObj>
              </mc:Choice>
              <mc:Fallback>
                <p:oleObj name="Equation" r:id="rId10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994400" y="49149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2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648269"/>
              </p:ext>
            </p:extLst>
          </p:nvPr>
        </p:nvGraphicFramePr>
        <p:xfrm>
          <a:off x="5994400" y="46736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3" name="Equation" r:id="rId11" imgW="114300" imgH="165100" progId="Equation.DSMT4">
                  <p:embed/>
                </p:oleObj>
              </mc:Choice>
              <mc:Fallback>
                <p:oleObj name="Equation" r:id="rId11" imgW="114300" imgH="165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994400" y="4673600"/>
                        <a:ext cx="114300" cy="165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902321"/>
              </p:ext>
            </p:extLst>
          </p:nvPr>
        </p:nvGraphicFramePr>
        <p:xfrm>
          <a:off x="3043767" y="5546192"/>
          <a:ext cx="336550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914" name="Equation" r:id="rId13" imgW="3365500" imgH="596900" progId="Equation.DSMT4">
                  <p:embed/>
                </p:oleObj>
              </mc:Choice>
              <mc:Fallback>
                <p:oleObj name="Equation" r:id="rId13" imgW="3365500" imgH="596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43767" y="5546192"/>
                        <a:ext cx="3365500" cy="59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AutoShape 49"/>
          <p:cNvSpPr>
            <a:spLocks noChangeArrowheads="1"/>
          </p:cNvSpPr>
          <p:nvPr/>
        </p:nvSpPr>
        <p:spPr bwMode="auto">
          <a:xfrm>
            <a:off x="2976232" y="4946654"/>
            <a:ext cx="809839" cy="424297"/>
          </a:xfrm>
          <a:prstGeom prst="curvedRightArrow">
            <a:avLst>
              <a:gd name="adj1" fmla="val 24848"/>
              <a:gd name="adj2" fmla="val 49697"/>
              <a:gd name="adj3" fmla="val 33333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  <a:normAutofit/>
            <a:scene3d>
              <a:camera prst="orthographicFront">
                <a:rot lat="0" lon="60000" rev="0"/>
              </a:camera>
              <a:lightRig rig="threePt" dir="t"/>
            </a:scene3d>
          </a:bodyPr>
          <a:lstStyle/>
          <a:p>
            <a:pPr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831165" y="5048252"/>
            <a:ext cx="21958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related through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2539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54" grpId="0" animBg="1"/>
      <p:bldP spid="5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370F47-C6DD-A04E-B29D-1DE275AF3522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31" name="Title 1"/>
          <p:cNvSpPr txBox="1">
            <a:spLocks/>
          </p:cNvSpPr>
          <p:nvPr/>
        </p:nvSpPr>
        <p:spPr>
          <a:xfrm>
            <a:off x="279400" y="240280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320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Motivations – Transverse Single Spin Asymmetry (A</a:t>
            </a:r>
            <a:r>
              <a:rPr lang="en-US" sz="2800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)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ext Box 6"/>
          <p:cNvSpPr txBox="1">
            <a:spLocks noChangeArrowheads="1"/>
          </p:cNvSpPr>
          <p:nvPr/>
        </p:nvSpPr>
        <p:spPr bwMode="auto">
          <a:xfrm>
            <a:off x="279400" y="767289"/>
            <a:ext cx="1000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2400" b="1" dirty="0" smtClean="0">
                <a:solidFill>
                  <a:srgbClr val="CD1416"/>
                </a:solidFill>
                <a:latin typeface="Comic Sans MS"/>
                <a:cs typeface="Comic Sans MS"/>
              </a:rPr>
              <a:t>Q</a:t>
            </a:r>
            <a:r>
              <a:rPr lang="en-US" sz="2400" b="1" dirty="0" smtClean="0">
                <a:solidFill>
                  <a:srgbClr val="0B9E08"/>
                </a:solidFill>
                <a:latin typeface="Comic Sans MS"/>
                <a:cs typeface="Comic Sans MS"/>
              </a:rPr>
              <a:t>C</a:t>
            </a:r>
            <a:r>
              <a:rPr lang="en-US" sz="2400" b="1" dirty="0" smtClean="0">
                <a:solidFill>
                  <a:srgbClr val="2130C9"/>
                </a:solidFill>
                <a:latin typeface="Comic Sans MS"/>
                <a:cs typeface="Comic Sans MS"/>
              </a:rPr>
              <a:t>D</a:t>
            </a:r>
            <a:r>
              <a:rPr lang="en-US" sz="2400" b="1" dirty="0">
                <a:solidFill>
                  <a:srgbClr val="CD1416"/>
                </a:solidFill>
                <a:latin typeface="Comic Sans MS"/>
                <a:cs typeface="Comic Sans MS"/>
              </a:rPr>
              <a:t>:</a:t>
            </a:r>
            <a:endParaRPr lang="en-US" sz="2400" b="1" dirty="0">
              <a:solidFill>
                <a:srgbClr val="E63F29"/>
              </a:solidFill>
              <a:latin typeface="Comic Sans MS"/>
              <a:cs typeface="Comic Sans MS"/>
            </a:endParaRPr>
          </a:p>
        </p:txBody>
      </p:sp>
      <p:pic>
        <p:nvPicPr>
          <p:cNvPr id="36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6304" y="1456587"/>
            <a:ext cx="7721143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TextBox 36"/>
          <p:cNvSpPr txBox="1"/>
          <p:nvPr/>
        </p:nvSpPr>
        <p:spPr>
          <a:xfrm>
            <a:off x="1279794" y="3302000"/>
            <a:ext cx="6556106" cy="461665"/>
          </a:xfrm>
          <a:prstGeom prst="rect">
            <a:avLst/>
          </a:prstGeom>
          <a:noFill/>
          <a:ln>
            <a:solidFill>
              <a:schemeClr val="tx1"/>
            </a:solidFill>
          </a:ln>
          <a:effectLst>
            <a:glow rad="25400">
              <a:srgbClr val="0000FF">
                <a:alpha val="75000"/>
              </a:srgbClr>
            </a:glow>
          </a:effectLst>
          <a:scene3d>
            <a:camera prst="orthographicFront"/>
            <a:lightRig rig="threePt" dir="t"/>
          </a:scene3d>
          <a:sp3d>
            <a:bevelT w="114300" prst="artDeco"/>
            <a:bevelB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Comic Sans MS"/>
                <a:cs typeface="Comic Sans MS"/>
              </a:rPr>
              <a:t>Sivers</a:t>
            </a:r>
            <a:r>
              <a:rPr lang="en-US" sz="2400" b="1" baseline="-25000" dirty="0" err="1" smtClean="0">
                <a:latin typeface="Comic Sans MS"/>
                <a:cs typeface="Comic Sans MS"/>
              </a:rPr>
              <a:t>DIS</a:t>
            </a:r>
            <a:r>
              <a:rPr lang="en-US" sz="2400" b="1" dirty="0" smtClean="0">
                <a:latin typeface="Comic Sans MS"/>
                <a:cs typeface="Comic Sans MS"/>
              </a:rPr>
              <a:t> = </a:t>
            </a:r>
            <a:r>
              <a:rPr lang="en-US" sz="24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-</a:t>
            </a:r>
            <a:r>
              <a:rPr lang="en-US" sz="2400" dirty="0">
                <a:latin typeface="Comic Sans MS"/>
                <a:cs typeface="Comic Sans MS"/>
              </a:rPr>
              <a:t> </a:t>
            </a:r>
            <a:r>
              <a:rPr lang="en-US" sz="2400" b="1" dirty="0" err="1" smtClean="0">
                <a:latin typeface="Comic Sans MS"/>
                <a:cs typeface="Comic Sans MS"/>
              </a:rPr>
              <a:t>Sivers</a:t>
            </a:r>
            <a:r>
              <a:rPr lang="en-US" sz="2400" b="1" dirty="0" smtClean="0">
                <a:latin typeface="Comic Sans MS"/>
                <a:cs typeface="Comic Sans MS"/>
              </a:rPr>
              <a:t> (DY or W or Z)</a:t>
            </a:r>
            <a:endParaRPr lang="en-US" sz="2400" b="1" baseline="-25000" dirty="0">
              <a:latin typeface="Comic Sans MS"/>
              <a:cs typeface="Comic Sans MS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1686194" y="966576"/>
            <a:ext cx="2101520" cy="584776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  <a:effectLst>
            <a:glow rad="25400">
              <a:srgbClr val="0000FF">
                <a:alpha val="98000"/>
              </a:srgbClr>
            </a:glow>
          </a:effectLst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600" b="1" dirty="0">
                <a:solidFill>
                  <a:srgbClr val="FF0000"/>
                </a:solidFill>
                <a:latin typeface="Comic Sans MS"/>
                <a:cs typeface="Comic Sans MS"/>
              </a:rPr>
              <a:t>DIS: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dirty="0" err="1" smtClean="0">
                <a:solidFill>
                  <a:srgbClr val="0000FF"/>
                </a:solidFill>
                <a:latin typeface="Symbol" charset="2"/>
                <a:cs typeface="Symbol" charset="2"/>
              </a:rPr>
              <a:t>g</a:t>
            </a:r>
            <a:r>
              <a:rPr lang="en-US" sz="1600" dirty="0" err="1" smtClean="0">
                <a:solidFill>
                  <a:srgbClr val="0000FF"/>
                </a:solidFill>
                <a:latin typeface="Comic Sans MS"/>
                <a:cs typeface="Comic Sans MS"/>
              </a:rPr>
              <a:t>q</a:t>
            </a:r>
            <a:r>
              <a:rPr lang="en-US" sz="1600" dirty="0" smtClean="0">
                <a:solidFill>
                  <a:srgbClr val="0000FF"/>
                </a:solidFill>
                <a:latin typeface="Comic Sans MS"/>
                <a:cs typeface="Comic Sans MS"/>
              </a:rPr>
              <a:t> scattering</a:t>
            </a:r>
            <a:endParaRPr lang="en-US" sz="1600" b="1" dirty="0" smtClean="0">
              <a:solidFill>
                <a:srgbClr val="0000FF"/>
              </a:solidFill>
              <a:latin typeface="Comic Sans MS"/>
              <a:cs typeface="Comic Sans MS"/>
            </a:endParaRPr>
          </a:p>
          <a:p>
            <a:pPr algn="ctr" eaLnBrk="0" hangingPunct="0"/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attractive</a:t>
            </a:r>
            <a:r>
              <a:rPr lang="en-US" sz="1600" dirty="0">
                <a:solidFill>
                  <a:srgbClr val="0000FF"/>
                </a:solidFill>
                <a:latin typeface="Comic Sans MS"/>
                <a:cs typeface="Comic Sans MS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rPr>
              <a:t>FSI</a:t>
            </a:r>
            <a:endParaRPr lang="en-US" sz="1600" b="1" dirty="0">
              <a:solidFill>
                <a:srgbClr val="0000FF"/>
              </a:solidFill>
              <a:latin typeface="Comic Sans MS"/>
              <a:cs typeface="Comic Sans MS"/>
            </a:endParaRPr>
          </a:p>
        </p:txBody>
      </p:sp>
      <p:grpSp>
        <p:nvGrpSpPr>
          <p:cNvPr id="4" name="Group 41"/>
          <p:cNvGrpSpPr/>
          <p:nvPr/>
        </p:nvGrpSpPr>
        <p:grpSpPr>
          <a:xfrm>
            <a:off x="5564530" y="966576"/>
            <a:ext cx="2172189" cy="584776"/>
            <a:chOff x="4160936" y="3754928"/>
            <a:chExt cx="2172189" cy="584776"/>
          </a:xfrm>
        </p:grpSpPr>
        <p:sp>
          <p:nvSpPr>
            <p:cNvPr id="34" name="Text Box 5"/>
            <p:cNvSpPr txBox="1">
              <a:spLocks noChangeArrowheads="1"/>
            </p:cNvSpPr>
            <p:nvPr/>
          </p:nvSpPr>
          <p:spPr bwMode="auto">
            <a:xfrm>
              <a:off x="4160936" y="3754928"/>
              <a:ext cx="2172189" cy="584776"/>
            </a:xfrm>
            <a:prstGeom prst="rect">
              <a:avLst/>
            </a:prstGeom>
            <a:noFill/>
            <a:ln w="28575">
              <a:solidFill>
                <a:srgbClr val="FFFFFF"/>
              </a:solidFill>
              <a:miter lim="800000"/>
              <a:headEnd/>
              <a:tailEnd/>
            </a:ln>
            <a:effectLst>
              <a:glow rad="25400">
                <a:srgbClr val="0000FF">
                  <a:alpha val="98000"/>
                </a:srgbClr>
              </a:glow>
            </a:effectLst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b="1" dirty="0" smtClean="0">
                  <a:solidFill>
                    <a:srgbClr val="FF0000"/>
                  </a:solidFill>
                  <a:latin typeface="Comic Sans MS"/>
                  <a:cs typeface="Comic Sans MS"/>
                </a:rPr>
                <a:t>pp:</a:t>
              </a:r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     </a:t>
              </a:r>
              <a:r>
                <a:rPr lang="en-US" sz="1600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 annihilation</a:t>
              </a:r>
              <a:endParaRPr lang="en-US" sz="1600" b="1" dirty="0" smtClean="0">
                <a:solidFill>
                  <a:srgbClr val="0000FF"/>
                </a:solidFill>
                <a:latin typeface="Comic Sans MS"/>
                <a:cs typeface="Comic Sans MS"/>
              </a:endParaRPr>
            </a:p>
            <a:p>
              <a:pPr algn="ctr" eaLnBrk="0" hangingPunct="0"/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repulsive</a:t>
              </a:r>
              <a:r>
                <a:rPr lang="en-US" sz="1600" dirty="0">
                  <a:solidFill>
                    <a:srgbClr val="0000FF"/>
                  </a:solidFill>
                  <a:latin typeface="Comic Sans MS"/>
                  <a:cs typeface="Comic Sans MS"/>
                </a:rPr>
                <a:t> </a:t>
              </a:r>
              <a:r>
                <a:rPr lang="en-US" sz="1600" b="1" dirty="0" smtClean="0">
                  <a:solidFill>
                    <a:srgbClr val="0000FF"/>
                  </a:solidFill>
                  <a:latin typeface="Comic Sans MS"/>
                  <a:cs typeface="Comic Sans MS"/>
                </a:rPr>
                <a:t>ISI</a:t>
              </a:r>
              <a:endParaRPr lang="en-US" sz="1600" b="1" dirty="0">
                <a:solidFill>
                  <a:srgbClr val="0000FF"/>
                </a:solidFill>
                <a:latin typeface="Comic Sans MS"/>
                <a:cs typeface="Comic Sans MS"/>
              </a:endParaRPr>
            </a:p>
          </p:txBody>
        </p:sp>
        <p:graphicFrame>
          <p:nvGraphicFramePr>
            <p:cNvPr id="40" name="Object 39"/>
            <p:cNvGraphicFramePr>
              <a:graphicFrameLocks noChangeAspect="1"/>
            </p:cNvGraphicFramePr>
            <p:nvPr/>
          </p:nvGraphicFramePr>
          <p:xfrm>
            <a:off x="4647369" y="3775924"/>
            <a:ext cx="484187" cy="3222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2135" name="Equation" r:id="rId4" imgW="266700" imgH="177800" progId="Equation.3">
                    <p:embed/>
                  </p:oleObj>
                </mc:Choice>
                <mc:Fallback>
                  <p:oleObj name="Equation" r:id="rId4" imgW="266700" imgH="1778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7369" y="3775924"/>
                          <a:ext cx="484187" cy="32226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1" name="TextBox 40"/>
          <p:cNvSpPr txBox="1"/>
          <p:nvPr/>
        </p:nvSpPr>
        <p:spPr>
          <a:xfrm>
            <a:off x="71955" y="4455028"/>
            <a:ext cx="89492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Experimental test is critical test for our understanding of TMD’s and TMD factorization</a:t>
            </a:r>
          </a:p>
        </p:txBody>
      </p:sp>
      <p:sp>
        <p:nvSpPr>
          <p:cNvPr id="43" name="Title 1"/>
          <p:cNvSpPr>
            <a:spLocks noGrp="1"/>
          </p:cNvSpPr>
          <p:nvPr>
            <p:ph type="title"/>
          </p:nvPr>
        </p:nvSpPr>
        <p:spPr>
          <a:xfrm>
            <a:off x="-334453" y="3673475"/>
            <a:ext cx="9144000" cy="609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The sign change of the </a:t>
            </a:r>
            <a:r>
              <a:rPr lang="en-US" sz="2400" dirty="0" err="1" smtClean="0"/>
              <a:t>Sivers</a:t>
            </a:r>
            <a:r>
              <a:rPr lang="en-US" sz="2400" dirty="0" smtClean="0"/>
              <a:t> function</a:t>
            </a:r>
            <a:endParaRPr lang="en-US" sz="2400" dirty="0"/>
          </a:p>
        </p:txBody>
      </p:sp>
      <p:sp>
        <p:nvSpPr>
          <p:cNvPr id="46" name="Rectangle 45"/>
          <p:cNvSpPr/>
          <p:nvPr/>
        </p:nvSpPr>
        <p:spPr>
          <a:xfrm>
            <a:off x="4546597" y="5126732"/>
            <a:ext cx="4457701" cy="1077218"/>
          </a:xfrm>
          <a:prstGeom prst="rect">
            <a:avLst/>
          </a:prstGeom>
          <a:ln w="41275" cmpd="dbl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Polar. </a:t>
            </a:r>
            <a:r>
              <a:rPr lang="en-US" b="1" dirty="0">
                <a:solidFill>
                  <a:srgbClr val="0000FF"/>
                </a:solidFill>
              </a:rPr>
              <a:t>w</a:t>
            </a:r>
            <a:r>
              <a:rPr lang="en-US" b="1" dirty="0" smtClean="0">
                <a:solidFill>
                  <a:srgbClr val="0000FF"/>
                </a:solidFill>
              </a:rPr>
              <a:t>eak boson production (only at RHIC)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Very low background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/>
              <a:t>Very high Q</a:t>
            </a:r>
            <a:r>
              <a:rPr lang="en-US" baseline="30000" dirty="0" smtClean="0"/>
              <a:t>2</a:t>
            </a:r>
            <a:r>
              <a:rPr lang="en-US" dirty="0" smtClean="0"/>
              <a:t>-scale (~ W/Z boson mass)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3312" y="4104243"/>
            <a:ext cx="8920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 fundamental prediction from the gauge invariance of QCD</a:t>
            </a:r>
            <a:endParaRPr lang="en-US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3312" y="5135364"/>
            <a:ext cx="4292598" cy="1292662"/>
          </a:xfrm>
          <a:prstGeom prst="rect">
            <a:avLst/>
          </a:prstGeom>
          <a:ln w="41275" cmpd="dbl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dirty="0" smtClean="0">
                <a:solidFill>
                  <a:srgbClr val="0000FF"/>
                </a:solidFill>
              </a:rPr>
              <a:t>Test through </a:t>
            </a:r>
            <a:r>
              <a:rPr lang="en-US" b="1" dirty="0" err="1" smtClean="0">
                <a:solidFill>
                  <a:srgbClr val="0000FF"/>
                </a:solidFill>
              </a:rPr>
              <a:t>Drell</a:t>
            </a:r>
            <a:r>
              <a:rPr lang="en-US" b="1" dirty="0" smtClean="0">
                <a:solidFill>
                  <a:srgbClr val="0000FF"/>
                </a:solidFill>
              </a:rPr>
              <a:t>-Yan process: COMPASS (CERN), proposed </a:t>
            </a:r>
            <a:r>
              <a:rPr lang="en-US" b="1" dirty="0" err="1" smtClean="0">
                <a:solidFill>
                  <a:srgbClr val="0000FF"/>
                </a:solidFill>
              </a:rPr>
              <a:t>SeaQuest</a:t>
            </a:r>
            <a:r>
              <a:rPr lang="en-US" b="1" dirty="0" smtClean="0">
                <a:solidFill>
                  <a:srgbClr val="0000FF"/>
                </a:solidFill>
              </a:rPr>
              <a:t> (</a:t>
            </a:r>
            <a:r>
              <a:rPr lang="en-US" b="1" dirty="0" err="1" smtClean="0">
                <a:solidFill>
                  <a:srgbClr val="0000FF"/>
                </a:solidFill>
              </a:rPr>
              <a:t>FermiLab</a:t>
            </a:r>
            <a:r>
              <a:rPr lang="en-US" b="1" dirty="0" smtClean="0">
                <a:solidFill>
                  <a:srgbClr val="0000FF"/>
                </a:solidFill>
              </a:rPr>
              <a:t>)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sz="1600" dirty="0" smtClean="0"/>
              <a:t>Strong background suppression, high </a:t>
            </a:r>
            <a:r>
              <a:rPr lang="en-US" sz="1600" dirty="0" err="1" smtClean="0"/>
              <a:t>lumi</a:t>
            </a:r>
            <a:r>
              <a:rPr lang="en-US" sz="1600" dirty="0" smtClean="0"/>
              <a:t> </a:t>
            </a:r>
          </a:p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sz="1600" dirty="0" smtClean="0"/>
              <a:t>@ STAR in run 2017(</a:t>
            </a:r>
            <a:r>
              <a:rPr lang="en-US" sz="1600" dirty="0" err="1" smtClean="0"/>
              <a:t>PostShower</a:t>
            </a:r>
            <a:r>
              <a:rPr lang="en-US" sz="1600" dirty="0" smtClean="0"/>
              <a:t> upgrade)</a:t>
            </a:r>
          </a:p>
        </p:txBody>
      </p:sp>
    </p:spTree>
    <p:extLst>
      <p:ext uri="{BB962C8B-B14F-4D97-AF65-F5344CB8AC3E}">
        <p14:creationId xmlns:p14="http://schemas.microsoft.com/office/powerpoint/2010/main" val="3684009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 xmlns:mv="urn:schemas-microsoft-com:mac:vml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41" grpId="0"/>
      <p:bldP spid="43" grpId="0"/>
      <p:bldP spid="46" grpId="0" animBg="1"/>
      <p:bldP spid="2" grpId="0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92278" y="4935498"/>
            <a:ext cx="8650100" cy="1077218"/>
          </a:xfrm>
          <a:prstGeom prst="rect">
            <a:avLst/>
          </a:prstGeom>
          <a:ln w="41275" cmpd="dbl">
            <a:solidFill>
              <a:srgbClr val="008000"/>
            </a:solidFill>
          </a:ln>
        </p:spPr>
        <p:txBody>
          <a:bodyPr wrap="square">
            <a:spAutoFit/>
          </a:bodyPr>
          <a:lstStyle/>
          <a:p>
            <a:pPr marL="228600" indent="-228600">
              <a:spcAft>
                <a:spcPts val="600"/>
              </a:spcAft>
              <a:buFont typeface="Wingdings" charset="2"/>
              <a:buChar char="Ø"/>
            </a:pPr>
            <a:r>
              <a:rPr lang="en-US" dirty="0" smtClean="0">
                <a:solidFill>
                  <a:srgbClr val="000000"/>
                </a:solidFill>
              </a:rPr>
              <a:t>Asymmetry from lepton-decay is small </a:t>
            </a:r>
            <a:r>
              <a:rPr lang="en-US" dirty="0" smtClean="0">
                <a:solidFill>
                  <a:srgbClr val="000000"/>
                </a:solidFill>
                <a:sym typeface="Wingdings"/>
              </a:rPr>
              <a:t> </a:t>
            </a:r>
            <a:r>
              <a:rPr lang="en-US" dirty="0" smtClean="0">
                <a:solidFill>
                  <a:srgbClr val="FF0000"/>
                </a:solidFill>
                <a:sym typeface="Wingdings"/>
              </a:rPr>
              <a:t> </a:t>
            </a:r>
            <a:r>
              <a:rPr lang="en-US" u="sng" dirty="0" smtClean="0">
                <a:solidFill>
                  <a:srgbClr val="FF0000"/>
                </a:solidFill>
                <a:sym typeface="Wingdings"/>
              </a:rPr>
              <a:t>Full kin. reconstruction of the boson needed</a:t>
            </a:r>
            <a:endParaRPr lang="en-US" dirty="0" smtClean="0">
              <a:solidFill>
                <a:srgbClr val="FF0000"/>
              </a:solidFill>
            </a:endParaRPr>
          </a:p>
          <a:p>
            <a:pPr marL="685800" lvl="1" indent="-228600">
              <a:spcAft>
                <a:spcPts val="600"/>
              </a:spcAft>
              <a:buFont typeface="Lucida Grande"/>
              <a:buChar char="&gt;"/>
            </a:pPr>
            <a:r>
              <a:rPr lang="en-US" dirty="0" smtClean="0">
                <a:solidFill>
                  <a:srgbClr val="FF0000"/>
                </a:solidFill>
              </a:rPr>
              <a:t>Z</a:t>
            </a:r>
            <a:r>
              <a:rPr lang="en-US" baseline="30000" dirty="0" smtClean="0">
                <a:solidFill>
                  <a:srgbClr val="FF0000"/>
                </a:solidFill>
              </a:rPr>
              <a:t>0</a:t>
            </a:r>
            <a:r>
              <a:rPr lang="en-US" dirty="0" smtClean="0">
                <a:solidFill>
                  <a:srgbClr val="FF0000"/>
                </a:solidFill>
              </a:rPr>
              <a:t> easy to reconstruct (but small cross-section)</a:t>
            </a:r>
          </a:p>
          <a:p>
            <a:pPr marL="685800" lvl="1" indent="-228600">
              <a:spcAft>
                <a:spcPts val="600"/>
              </a:spcAft>
              <a:buFont typeface="Lucida Grande"/>
              <a:buChar char="&gt;"/>
            </a:pPr>
            <a:r>
              <a:rPr lang="en-US" dirty="0" smtClean="0">
                <a:solidFill>
                  <a:srgbClr val="FF0000"/>
                </a:solidFill>
              </a:rPr>
              <a:t>W kin. can be reconstructed from the </a:t>
            </a:r>
            <a:r>
              <a:rPr lang="en-US" dirty="0" err="1" smtClean="0">
                <a:solidFill>
                  <a:srgbClr val="FF0000"/>
                </a:solidFill>
              </a:rPr>
              <a:t>hadronic</a:t>
            </a:r>
            <a:r>
              <a:rPr lang="en-US" dirty="0" smtClean="0">
                <a:solidFill>
                  <a:srgbClr val="FF0000"/>
                </a:solidFill>
              </a:rPr>
              <a:t> recoil (first time at STAR)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79400" y="240280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lang="en-US" sz="3200" dirty="0" smtClean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  <a:p>
            <a:pPr lvl="0" algn="ctr"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00FF"/>
                </a:solidFill>
              </a:rPr>
              <a:t>A</a:t>
            </a:r>
            <a:r>
              <a:rPr lang="en-US" sz="2800" baseline="-25000" dirty="0" smtClean="0">
                <a:solidFill>
                  <a:srgbClr val="0000FF"/>
                </a:solidFill>
              </a:rPr>
              <a:t>N</a:t>
            </a:r>
            <a:r>
              <a:rPr lang="en-US" sz="2800" dirty="0" smtClean="0">
                <a:solidFill>
                  <a:srgbClr val="0000FF"/>
                </a:solidFill>
              </a:rPr>
              <a:t> for weak bosons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49281"/>
          <a:stretch/>
        </p:blipFill>
        <p:spPr>
          <a:xfrm>
            <a:off x="11461" y="1092199"/>
            <a:ext cx="3735039" cy="35687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r="50924"/>
          <a:stretch/>
        </p:blipFill>
        <p:spPr>
          <a:xfrm>
            <a:off x="5321300" y="1092200"/>
            <a:ext cx="3568700" cy="35687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54566" y="977900"/>
            <a:ext cx="32454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Lepton’s transverse momentum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35050" y="977900"/>
            <a:ext cx="3173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Boson’s transverse momentum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Striped Right Arrow 9"/>
          <p:cNvSpPr/>
          <p:nvPr/>
        </p:nvSpPr>
        <p:spPr>
          <a:xfrm>
            <a:off x="3702650" y="2471098"/>
            <a:ext cx="1834550" cy="533400"/>
          </a:xfrm>
          <a:prstGeom prst="stripedRightArrow">
            <a:avLst>
              <a:gd name="adj1" fmla="val 64285"/>
              <a:gd name="adj2" fmla="val 114287"/>
            </a:avLst>
          </a:prstGeom>
          <a:gradFill flip="none" rotWithShape="1">
            <a:gsLst>
              <a:gs pos="0">
                <a:schemeClr val="accent6">
                  <a:lumMod val="75000"/>
                  <a:alpha val="60000"/>
                </a:schemeClr>
              </a:gs>
              <a:gs pos="100000">
                <a:srgbClr val="FFFFFF">
                  <a:alpha val="60000"/>
                </a:srgbClr>
              </a:gs>
              <a:gs pos="74000">
                <a:schemeClr val="tx2">
                  <a:lumMod val="60000"/>
                  <a:lumOff val="40000"/>
                  <a:alpha val="60000"/>
                </a:schemeClr>
              </a:gs>
            </a:gsLst>
            <a:lin ang="105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6843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800" y="3399844"/>
            <a:ext cx="3414750" cy="3276235"/>
          </a:xfrm>
          <a:prstGeom prst="rect">
            <a:avLst/>
          </a:prstGeom>
        </p:spPr>
      </p:pic>
      <p:sp>
        <p:nvSpPr>
          <p:cNvPr id="42" name="Title 1"/>
          <p:cNvSpPr txBox="1">
            <a:spLocks/>
          </p:cNvSpPr>
          <p:nvPr/>
        </p:nvSpPr>
        <p:spPr>
          <a:xfrm>
            <a:off x="279400" y="240280"/>
            <a:ext cx="8599234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2800" dirty="0" smtClean="0">
                <a:solidFill>
                  <a:srgbClr val="0000FF"/>
                </a:solidFill>
              </a:rPr>
              <a:t>The TMD evolution &amp; sea-quarks </a:t>
            </a:r>
            <a:r>
              <a:rPr lang="en-US" sz="2800" dirty="0" err="1" smtClean="0">
                <a:solidFill>
                  <a:srgbClr val="0000FF"/>
                </a:solidFill>
              </a:rPr>
              <a:t>Sivers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64027" y="983767"/>
            <a:ext cx="326727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/>
          </a:p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/>
              <a:t>S</a:t>
            </a:r>
            <a:r>
              <a:rPr lang="en-US" b="1" dirty="0" smtClean="0"/>
              <a:t>ize of the TMD evolution effect still under discussion in theory community</a:t>
            </a:r>
          </a:p>
          <a:p>
            <a:pPr algn="ctr"/>
            <a:endParaRPr lang="en-US" sz="800" dirty="0" smtClean="0"/>
          </a:p>
          <a:p>
            <a:pPr algn="ctr"/>
            <a:endParaRPr lang="en-US" sz="800" dirty="0"/>
          </a:p>
          <a:p>
            <a:pPr algn="ctr"/>
            <a:r>
              <a:rPr lang="en-US" dirty="0" smtClean="0">
                <a:solidFill>
                  <a:srgbClr val="0000FF"/>
                </a:solidFill>
              </a:rPr>
              <a:t>For details see</a:t>
            </a:r>
          </a:p>
          <a:p>
            <a:pPr algn="ctr"/>
            <a:r>
              <a:rPr lang="en-US" b="1" dirty="0" smtClean="0"/>
              <a:t>J. Collins, T. Rogers, </a:t>
            </a:r>
          </a:p>
          <a:p>
            <a:pPr algn="ctr"/>
            <a:r>
              <a:rPr lang="en-US" b="1" dirty="0" err="1" smtClean="0"/>
              <a:t>Phys.Rev</a:t>
            </a:r>
            <a:r>
              <a:rPr lang="en-US" b="1" dirty="0"/>
              <a:t>. D91 (2015) 7, </a:t>
            </a:r>
            <a:r>
              <a:rPr lang="en-US" b="1" dirty="0" smtClean="0"/>
              <a:t>074020</a:t>
            </a:r>
            <a:endParaRPr lang="en-US" sz="8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C2DFF1-6A7E-5841-980E-96BA788216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/>
          <a:srcRect l="244" r="52466" b="4738"/>
          <a:stretch/>
        </p:blipFill>
        <p:spPr>
          <a:xfrm>
            <a:off x="0" y="857250"/>
            <a:ext cx="2804583" cy="280219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74098" y="833971"/>
            <a:ext cx="295274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Z.-B. Kang &amp; J.-W. Qui arXiv</a:t>
            </a:r>
            <a:r>
              <a:rPr lang="en-US" sz="1000" dirty="0"/>
              <a:t>:</a:t>
            </a:r>
            <a:r>
              <a:rPr lang="en-US" sz="1000" dirty="0" smtClean="0"/>
              <a:t>0903.3629</a:t>
            </a:r>
            <a:endParaRPr lang="en-US" sz="1000" dirty="0"/>
          </a:p>
        </p:txBody>
      </p:sp>
      <p:sp>
        <p:nvSpPr>
          <p:cNvPr id="20" name="TextBox 19"/>
          <p:cNvSpPr txBox="1"/>
          <p:nvPr/>
        </p:nvSpPr>
        <p:spPr>
          <a:xfrm>
            <a:off x="529169" y="1098553"/>
            <a:ext cx="138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evolution</a:t>
            </a:r>
            <a:endParaRPr lang="en-US" sz="12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2547" y="1016348"/>
            <a:ext cx="2951480" cy="257048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660911" y="1469315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500 </a:t>
            </a:r>
            <a:r>
              <a:rPr lang="en-US" sz="1000" dirty="0" err="1" smtClean="0"/>
              <a:t>GeV</a:t>
            </a:r>
            <a:endParaRPr lang="en-US" sz="1000" dirty="0"/>
          </a:p>
        </p:txBody>
      </p:sp>
      <p:sp>
        <p:nvSpPr>
          <p:cNvPr id="34" name="TextBox 33"/>
          <p:cNvSpPr txBox="1"/>
          <p:nvPr/>
        </p:nvSpPr>
        <p:spPr>
          <a:xfrm>
            <a:off x="3966644" y="1604782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2</a:t>
            </a:r>
            <a:r>
              <a:rPr lang="en-US" sz="1000" dirty="0" smtClean="0"/>
              <a:t>00 </a:t>
            </a:r>
            <a:r>
              <a:rPr lang="en-US" sz="1000" dirty="0" err="1" smtClean="0"/>
              <a:t>GeV</a:t>
            </a:r>
            <a:endParaRPr lang="en-US" sz="1000" dirty="0"/>
          </a:p>
        </p:txBody>
      </p:sp>
      <p:sp>
        <p:nvSpPr>
          <p:cNvPr id="16" name="TextBox 15"/>
          <p:cNvSpPr txBox="1"/>
          <p:nvPr/>
        </p:nvSpPr>
        <p:spPr>
          <a:xfrm>
            <a:off x="3081881" y="842781"/>
            <a:ext cx="2823620" cy="251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Z</a:t>
            </a:r>
            <a:r>
              <a:rPr lang="en-US" sz="1000" dirty="0"/>
              <a:t>.-B. Kang &amp; J.-W. Qui </a:t>
            </a:r>
            <a:r>
              <a:rPr lang="en-US" sz="1000" dirty="0" smtClean="0"/>
              <a:t>Phys.Rev.D81</a:t>
            </a:r>
            <a:r>
              <a:rPr lang="en-US" sz="1000" dirty="0"/>
              <a:t>:</a:t>
            </a:r>
            <a:r>
              <a:rPr lang="en-US" sz="1000" dirty="0" smtClean="0"/>
              <a:t>054020,2010</a:t>
            </a:r>
            <a:endParaRPr lang="en-US" sz="1000" dirty="0"/>
          </a:p>
        </p:txBody>
      </p:sp>
      <p:sp>
        <p:nvSpPr>
          <p:cNvPr id="38" name="TextBox 37"/>
          <p:cNvSpPr txBox="1"/>
          <p:nvPr/>
        </p:nvSpPr>
        <p:spPr>
          <a:xfrm>
            <a:off x="3471349" y="1094668"/>
            <a:ext cx="1388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before evolution</a:t>
            </a:r>
            <a:endParaRPr lang="en-US" sz="1200" dirty="0"/>
          </a:p>
        </p:txBody>
      </p:sp>
      <p:sp>
        <p:nvSpPr>
          <p:cNvPr id="4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31997" y="6483346"/>
            <a:ext cx="4470389" cy="368300"/>
          </a:xfrm>
        </p:spPr>
        <p:txBody>
          <a:bodyPr/>
          <a:lstStyle/>
          <a:p>
            <a:r>
              <a:rPr lang="it-IT" smtClean="0"/>
              <a:t>S. Fazio - DIS 2016</a:t>
            </a:r>
            <a:endParaRPr 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3649550" y="3825714"/>
            <a:ext cx="5316650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0000FF"/>
              </a:buClr>
              <a:buFont typeface="Wingdings" charset="2"/>
              <a:buChar char="q"/>
            </a:pPr>
            <a:r>
              <a:rPr lang="en-US" b="1" dirty="0" smtClean="0"/>
              <a:t>What is the sea-quark </a:t>
            </a:r>
            <a:r>
              <a:rPr lang="en-US" b="1" dirty="0" err="1" smtClean="0"/>
              <a:t>Sivers</a:t>
            </a:r>
            <a:r>
              <a:rPr lang="en-US" b="1" dirty="0" smtClean="0"/>
              <a:t> </a:t>
            </a:r>
            <a:r>
              <a:rPr lang="en-US" b="1" dirty="0" err="1" smtClean="0"/>
              <a:t>fct</a:t>
            </a:r>
            <a:r>
              <a:rPr lang="en-US" b="1" dirty="0" smtClean="0"/>
              <a:t>.?</a:t>
            </a:r>
            <a:endParaRPr lang="en-US" dirty="0">
              <a:sym typeface="Wingdings"/>
            </a:endParaRP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b="1" i="1" dirty="0">
                <a:solidFill>
                  <a:srgbClr val="0000FF"/>
                </a:solidFill>
              </a:rPr>
              <a:t>Sea quarks are mostly </a:t>
            </a:r>
            <a:r>
              <a:rPr lang="en-US" b="1" i="1" dirty="0" smtClean="0">
                <a:solidFill>
                  <a:srgbClr val="0000FF"/>
                </a:solidFill>
              </a:rPr>
              <a:t>unconstrained from existing SIDIS data.</a:t>
            </a:r>
            <a:r>
              <a:rPr lang="en-US" b="1" i="1" dirty="0">
                <a:solidFill>
                  <a:srgbClr val="0000FF"/>
                </a:solidFill>
              </a:rPr>
              <a:t>.. </a:t>
            </a:r>
            <a:r>
              <a:rPr lang="en-US" b="1" i="1" dirty="0">
                <a:solidFill>
                  <a:srgbClr val="FF0000"/>
                </a:solidFill>
              </a:rPr>
              <a:t>but</a:t>
            </a:r>
            <a:r>
              <a:rPr lang="en-US" b="1" dirty="0">
                <a:solidFill>
                  <a:srgbClr val="0000FF"/>
                </a:solidFill>
              </a:rPr>
              <a:t> they can give a relevant contribution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  <a:endParaRPr lang="en-US" dirty="0" smtClean="0">
              <a:sym typeface="Wingdings"/>
            </a:endParaRPr>
          </a:p>
          <a:p>
            <a:pPr marL="742950" lvl="1" indent="-285750">
              <a:buClr>
                <a:srgbClr val="0000FF"/>
              </a:buClr>
              <a:buFont typeface="Wingdings" charset="0"/>
              <a:buChar char="à"/>
            </a:pPr>
            <a:r>
              <a:rPr lang="en-US" dirty="0" smtClean="0">
                <a:sym typeface="Wingdings"/>
              </a:rPr>
              <a:t>W’s ideal  rapidity dependence of A</a:t>
            </a:r>
            <a:r>
              <a:rPr lang="en-US" baseline="-25000" dirty="0" smtClean="0">
                <a:sym typeface="Wingdings"/>
              </a:rPr>
              <a:t>N </a:t>
            </a:r>
            <a:r>
              <a:rPr lang="en-US" dirty="0" smtClean="0">
                <a:sym typeface="Wingdings"/>
              </a:rPr>
              <a:t>separates quarks from antiquarks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92550" y="2795507"/>
            <a:ext cx="10429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Drell</a:t>
            </a:r>
            <a:r>
              <a:rPr lang="en-US" dirty="0" smtClean="0"/>
              <a:t>-Yan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3742269" y="5657405"/>
            <a:ext cx="52239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W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± </a:t>
            </a:r>
            <a:r>
              <a:rPr lang="en-US" sz="2400" b="1" dirty="0" smtClean="0">
                <a:solidFill>
                  <a:srgbClr val="FF0000"/>
                </a:solidFill>
              </a:rPr>
              <a:t>data can constrain the sea-quark </a:t>
            </a:r>
            <a:r>
              <a:rPr lang="en-US" sz="2400" b="1" dirty="0" err="1" smtClean="0">
                <a:solidFill>
                  <a:srgbClr val="FF0000"/>
                </a:solidFill>
              </a:rPr>
              <a:t>Sivers</a:t>
            </a:r>
            <a:r>
              <a:rPr lang="en-US" sz="2400" b="1" dirty="0" smtClean="0">
                <a:solidFill>
                  <a:srgbClr val="FF0000"/>
                </a:solidFill>
              </a:rPr>
              <a:t> function</a:t>
            </a:r>
          </a:p>
        </p:txBody>
      </p:sp>
    </p:spTree>
    <p:extLst>
      <p:ext uri="{BB962C8B-B14F-4D97-AF65-F5344CB8AC3E}">
        <p14:creationId xmlns:p14="http://schemas.microsoft.com/office/powerpoint/2010/main" val="110090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prism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749782"/>
            <a:ext cx="4535102" cy="5370296"/>
          </a:xfrm>
          <a:prstGeom prst="rect">
            <a:avLst/>
          </a:prstGeom>
        </p:spPr>
      </p:pic>
      <p:sp>
        <p:nvSpPr>
          <p:cNvPr id="64516" name="Rectangle 1"/>
          <p:cNvSpPr>
            <a:spLocks noChangeArrowheads="1"/>
          </p:cNvSpPr>
          <p:nvPr/>
        </p:nvSpPr>
        <p:spPr bwMode="auto">
          <a:xfrm>
            <a:off x="213356" y="82587"/>
            <a:ext cx="8750889" cy="607838"/>
          </a:xfrm>
          <a:prstGeom prst="rect">
            <a:avLst/>
          </a:prstGeom>
          <a:gradFill rotWithShape="0">
            <a:gsLst>
              <a:gs pos="0">
                <a:srgbClr val="5E7575"/>
              </a:gs>
              <a:gs pos="50000">
                <a:srgbClr val="CCFFFF"/>
              </a:gs>
              <a:gs pos="100000">
                <a:srgbClr val="5E7575"/>
              </a:gs>
            </a:gsLst>
            <a:lin ang="5400000" scaled="1"/>
          </a:gradFill>
          <a:ln w="9525">
            <a:noFill/>
            <a:round/>
            <a:headEnd/>
            <a:tailEnd/>
          </a:ln>
        </p:spPr>
        <p:txBody>
          <a:bodyPr lIns="93789" tIns="71854" rIns="93789" bIns="46894" anchor="ctr">
            <a:prstTxWarp prst="textNoShape">
              <a:avLst/>
            </a:prstTxWarp>
          </a:bodyPr>
          <a:lstStyle/>
          <a:p>
            <a:pPr algn="ctr">
              <a:lnSpc>
                <a:spcPct val="93000"/>
              </a:lnSpc>
              <a:tabLst>
                <a:tab pos="0" algn="l"/>
                <a:tab pos="470283" algn="l"/>
                <a:tab pos="942233" algn="l"/>
                <a:tab pos="1414183" algn="l"/>
                <a:tab pos="1886134" algn="l"/>
                <a:tab pos="2358084" algn="l"/>
                <a:tab pos="2830034" algn="l"/>
                <a:tab pos="3301984" algn="l"/>
                <a:tab pos="3773935" algn="l"/>
                <a:tab pos="4245885" algn="l"/>
                <a:tab pos="4717835" algn="l"/>
                <a:tab pos="5189785" algn="l"/>
                <a:tab pos="5661736" algn="l"/>
                <a:tab pos="6133686" algn="l"/>
                <a:tab pos="6605636" algn="l"/>
                <a:tab pos="7077586" algn="l"/>
                <a:tab pos="7549537" algn="l"/>
                <a:tab pos="8021487" algn="l"/>
                <a:tab pos="8493437" algn="l"/>
                <a:tab pos="8965387" algn="l"/>
                <a:tab pos="9437338" algn="l"/>
              </a:tabLst>
            </a:pPr>
            <a:r>
              <a:rPr lang="en-GB" sz="2800" b="1" dirty="0" smtClean="0">
                <a:solidFill>
                  <a:srgbClr val="CC0000"/>
                </a:solidFill>
                <a:latin typeface="Times New Roman" charset="0"/>
                <a:ea typeface="DejaVu Sans" charset="0"/>
                <a:cs typeface="DejaVu Sans" charset="0"/>
              </a:rPr>
              <a:t>Measurement of TSSA for weak bosons @ STAR</a:t>
            </a:r>
            <a:endParaRPr lang="en-GB" sz="2800" b="1" dirty="0">
              <a:solidFill>
                <a:srgbClr val="CC0000"/>
              </a:solidFill>
              <a:latin typeface="Times New Roman" charset="0"/>
              <a:ea typeface="DejaVu Sans" charset="0"/>
              <a:cs typeface="DejaVu Sans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78799" y="1066800"/>
            <a:ext cx="40508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FF0000"/>
                </a:solidFill>
              </a:rPr>
              <a:t>Phys. Rev. Lett. 116, 132301 (2016</a:t>
            </a:r>
            <a:r>
              <a:rPr lang="hu-HU" sz="2000" b="1" dirty="0" smtClean="0">
                <a:solidFill>
                  <a:srgbClr val="FF0000"/>
                </a:solidFill>
              </a:rPr>
              <a:t>)</a:t>
            </a:r>
          </a:p>
          <a:p>
            <a:pPr algn="ctr"/>
            <a:r>
              <a:rPr lang="hu-HU" sz="2000" b="1" dirty="0" smtClean="0">
                <a:solidFill>
                  <a:srgbClr val="FF0000"/>
                </a:solidFill>
              </a:rPr>
              <a:t>Editor’s suggestion</a:t>
            </a:r>
          </a:p>
          <a:p>
            <a:pPr algn="ctr"/>
            <a:r>
              <a:rPr lang="hu-HU" sz="1600" b="1" dirty="0" smtClean="0">
                <a:solidFill>
                  <a:srgbClr val="FF0000"/>
                </a:solidFill>
              </a:rPr>
              <a:t>[arXiv</a:t>
            </a:r>
            <a:r>
              <a:rPr lang="hu-HU" sz="1600" b="1" dirty="0">
                <a:solidFill>
                  <a:srgbClr val="FF0000"/>
                </a:solidFill>
              </a:rPr>
              <a:t>:</a:t>
            </a:r>
            <a:r>
              <a:rPr lang="hu-HU" sz="1600" b="1" dirty="0" smtClean="0">
                <a:solidFill>
                  <a:srgbClr val="FF0000"/>
                </a:solidFill>
              </a:rPr>
              <a:t>1511.06003]</a:t>
            </a:r>
            <a:endParaRPr lang="en-US" sz="1600" b="1" dirty="0" smtClean="0">
              <a:solidFill>
                <a:srgbClr val="FF0000"/>
              </a:solidFill>
            </a:endParaRPr>
          </a:p>
        </p:txBody>
      </p:sp>
      <p:sp>
        <p:nvSpPr>
          <p:cNvPr id="64518" name="Line 3"/>
          <p:cNvSpPr>
            <a:spLocks noChangeShapeType="1"/>
          </p:cNvSpPr>
          <p:nvPr/>
        </p:nvSpPr>
        <p:spPr bwMode="auto">
          <a:xfrm>
            <a:off x="304073" y="6170879"/>
            <a:ext cx="8535855" cy="1652"/>
          </a:xfrm>
          <a:prstGeom prst="line">
            <a:avLst/>
          </a:prstGeom>
          <a:noFill/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lIns="96058" tIns="48029" rIns="96058" bIns="48029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686703" y="690425"/>
            <a:ext cx="44572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  <a:latin typeface="Comic Sans MS"/>
                <a:cs typeface="Comic Sans MS"/>
              </a:rPr>
              <a:t>New paper from STAR</a:t>
            </a:r>
            <a:endParaRPr lang="en-US" sz="2400" b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24002" y="1893043"/>
            <a:ext cx="43956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World’s first direct experimental test of the sign change in the </a:t>
            </a:r>
            <a:r>
              <a:rPr lang="en-US" sz="2000" b="1" dirty="0" err="1" smtClean="0">
                <a:solidFill>
                  <a:srgbClr val="0000FF"/>
                </a:solidFill>
              </a:rPr>
              <a:t>Sivers</a:t>
            </a:r>
            <a:r>
              <a:rPr lang="en-US" sz="2000" b="1" dirty="0" smtClean="0">
                <a:solidFill>
                  <a:srgbClr val="0000FF"/>
                </a:solidFill>
              </a:rPr>
              <a:t> function</a:t>
            </a:r>
            <a:endParaRPr lang="en-US" sz="2000" b="1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4003" y="2569623"/>
            <a:ext cx="4214446" cy="3570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RHIC is the only polarized </a:t>
            </a:r>
            <a:r>
              <a:rPr lang="en-US" b="1" dirty="0" err="1" smtClean="0"/>
              <a:t>p+p</a:t>
            </a:r>
            <a:r>
              <a:rPr lang="en-US" b="1" dirty="0" smtClean="0"/>
              <a:t> collider. </a:t>
            </a:r>
            <a:r>
              <a:rPr lang="en-US" dirty="0" smtClean="0"/>
              <a:t>Its </a:t>
            </a:r>
            <a:r>
              <a:rPr lang="en-US" dirty="0" smtClean="0"/>
              <a:t>top energy is enough to produce weak bosons</a:t>
            </a:r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Selection of weak bosons well established at STAR 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/>
              <a:t>Long. spin asymmetries: </a:t>
            </a:r>
          </a:p>
          <a:p>
            <a:pPr lvl="1" indent="292100"/>
            <a:r>
              <a:rPr lang="en-US" sz="1400" dirty="0" smtClean="0"/>
              <a:t>Phys</a:t>
            </a:r>
            <a:r>
              <a:rPr lang="en-US" sz="1400" dirty="0"/>
              <a:t>. </a:t>
            </a:r>
            <a:r>
              <a:rPr lang="en-US" sz="1400" dirty="0" smtClean="0"/>
              <a:t>Rev. </a:t>
            </a:r>
            <a:r>
              <a:rPr lang="hu-HU" sz="1400" dirty="0" smtClean="0"/>
              <a:t>Lett</a:t>
            </a:r>
            <a:r>
              <a:rPr lang="hu-HU" sz="1400" dirty="0"/>
              <a:t>. 113, 072301 (2014</a:t>
            </a:r>
            <a:r>
              <a:rPr lang="hu-HU" sz="1400" dirty="0" smtClean="0"/>
              <a:t>)</a:t>
            </a:r>
          </a:p>
          <a:p>
            <a:pPr lvl="1" indent="292100"/>
            <a:r>
              <a:rPr lang="hu-HU" sz="1400" dirty="0" smtClean="0"/>
              <a:t>Phys. Rev</a:t>
            </a:r>
            <a:r>
              <a:rPr lang="hu-HU" sz="1400" dirty="0"/>
              <a:t>. Lett. 106, 062002 (2011)</a:t>
            </a:r>
            <a:endParaRPr lang="en-US" sz="1400" dirty="0" smtClean="0"/>
          </a:p>
          <a:p>
            <a:pPr marL="742950" lvl="1" indent="-285750">
              <a:buFont typeface="Arial"/>
              <a:buChar char="•"/>
            </a:pPr>
            <a:r>
              <a:rPr lang="en-US" b="1" dirty="0" err="1" smtClean="0"/>
              <a:t>unpolarized</a:t>
            </a:r>
            <a:r>
              <a:rPr lang="en-US" b="1" dirty="0" smtClean="0"/>
              <a:t> </a:t>
            </a:r>
            <a:r>
              <a:rPr lang="en-US" b="1" dirty="0" err="1" smtClean="0"/>
              <a:t>xsec</a:t>
            </a:r>
            <a:r>
              <a:rPr lang="en-US" b="1" dirty="0" smtClean="0"/>
              <a:t>: </a:t>
            </a:r>
          </a:p>
          <a:p>
            <a:pPr lvl="1" indent="292100"/>
            <a:r>
              <a:rPr lang="en-US" sz="1400" dirty="0" smtClean="0"/>
              <a:t>Phys</a:t>
            </a:r>
            <a:r>
              <a:rPr lang="en-US" sz="1400" dirty="0"/>
              <a:t>. </a:t>
            </a:r>
            <a:r>
              <a:rPr lang="en-US" sz="1400" dirty="0" smtClean="0"/>
              <a:t>Rev. D </a:t>
            </a:r>
            <a:r>
              <a:rPr lang="en-US" sz="1400" dirty="0"/>
              <a:t>85, 092010 (2012)</a:t>
            </a:r>
            <a:endParaRPr lang="en-US" sz="1400" dirty="0" smtClean="0"/>
          </a:p>
          <a:p>
            <a:pPr marL="285750" indent="-285750">
              <a:buFont typeface="Wingdings" charset="2"/>
              <a:buChar char="Ø"/>
            </a:pPr>
            <a:r>
              <a:rPr lang="en-US" b="1" dirty="0" smtClean="0"/>
              <a:t>This measurement is STAR’s first attempt to reconstruct the produced boson’s kinematics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235332129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6080477" y="3433589"/>
            <a:ext cx="2936523" cy="2307678"/>
            <a:chOff x="6080477" y="3433589"/>
            <a:chExt cx="2936523" cy="2307678"/>
          </a:xfrm>
        </p:grpSpPr>
        <p:pic>
          <p:nvPicPr>
            <p:cNvPr id="29" name="Picture 28" descr="event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4137" y="3766243"/>
              <a:ext cx="2822863" cy="197502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6080477" y="3433589"/>
              <a:ext cx="2699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0000FF"/>
                  </a:solidFill>
                </a:rPr>
                <a:t>The STAR detector @ RHIC</a:t>
              </a:r>
              <a:endParaRPr lang="en-US" b="1" dirty="0"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lang="en-US" sz="3200" noProof="0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St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rategy</a:t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43538" y="825500"/>
            <a:ext cx="37625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7800" indent="-177800"/>
            <a:r>
              <a:rPr lang="en-US" sz="2000" b="1" dirty="0" smtClean="0"/>
              <a:t>Ingredients for the analysis</a:t>
            </a:r>
            <a:endParaRPr lang="en-US" sz="2000" b="1" dirty="0" smtClean="0">
              <a:solidFill>
                <a:srgbClr val="FF0000"/>
              </a:solidFill>
            </a:endParaRPr>
          </a:p>
          <a:p>
            <a:pPr marL="177800" indent="-177800">
              <a:buFont typeface="Arial"/>
              <a:buChar char="•"/>
            </a:pPr>
            <a:r>
              <a:rPr lang="en-US" sz="2000" dirty="0" smtClean="0">
                <a:solidFill>
                  <a:srgbClr val="FF0000"/>
                </a:solidFill>
              </a:rPr>
              <a:t>Isolated electron</a:t>
            </a:r>
            <a:endParaRPr lang="en-US" sz="2000" dirty="0" smtClean="0"/>
          </a:p>
          <a:p>
            <a:pPr marL="177800" indent="-177800">
              <a:buFont typeface="Arial"/>
              <a:buChar char="•"/>
            </a:pPr>
            <a:r>
              <a:rPr lang="en-US" sz="2000" dirty="0" smtClean="0"/>
              <a:t>neutrino (not measured directly)</a:t>
            </a:r>
          </a:p>
          <a:p>
            <a:pPr marL="177800" indent="-177800">
              <a:buFont typeface="Arial"/>
              <a:buChar char="•"/>
            </a:pPr>
            <a:r>
              <a:rPr lang="en-US" sz="2000" dirty="0" err="1" smtClean="0">
                <a:solidFill>
                  <a:srgbClr val="008000"/>
                </a:solidFill>
              </a:rPr>
              <a:t>Hadronic</a:t>
            </a:r>
            <a:r>
              <a:rPr lang="en-US" sz="2000" dirty="0" smtClean="0">
                <a:solidFill>
                  <a:srgbClr val="008000"/>
                </a:solidFill>
              </a:rPr>
              <a:t> recoil</a:t>
            </a:r>
            <a:endParaRPr lang="en-US" sz="2000" dirty="0" smtClean="0"/>
          </a:p>
        </p:txBody>
      </p:sp>
      <p:pic>
        <p:nvPicPr>
          <p:cNvPr id="8" name="Picture 7" descr="W_production_1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8" y="787400"/>
            <a:ext cx="3194050" cy="2468389"/>
          </a:xfrm>
          <a:prstGeom prst="rect">
            <a:avLst/>
          </a:prstGeom>
        </p:spPr>
      </p:pic>
      <p:sp>
        <p:nvSpPr>
          <p:cNvPr id="11" name="Oval 10"/>
          <p:cNvSpPr/>
          <p:nvPr/>
        </p:nvSpPr>
        <p:spPr>
          <a:xfrm>
            <a:off x="2378161" y="2196024"/>
            <a:ext cx="554908" cy="45788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567110" y="1051910"/>
            <a:ext cx="606833" cy="2912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1567110" y="2457470"/>
            <a:ext cx="606833" cy="291272"/>
          </a:xfrm>
          <a:prstGeom prst="ellipse">
            <a:avLst/>
          </a:prstGeom>
          <a:noFill/>
          <a:ln w="38100">
            <a:solidFill>
              <a:srgbClr val="008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33734" y="3166334"/>
            <a:ext cx="57809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2100" indent="-292100">
              <a:buFont typeface="Wingdings" charset="2"/>
              <a:buChar char="q"/>
            </a:pPr>
            <a:r>
              <a:rPr lang="en-US" b="1" dirty="0" smtClean="0"/>
              <a:t>Select events with the W-signature (</a:t>
            </a:r>
            <a:r>
              <a:rPr lang="en-US" b="1" dirty="0" smtClean="0">
                <a:solidFill>
                  <a:srgbClr val="FF0000"/>
                </a:solidFill>
              </a:rPr>
              <a:t>STEP 1</a:t>
            </a:r>
            <a:r>
              <a:rPr lang="en-US" b="1" dirty="0" smtClean="0"/>
              <a:t>)</a:t>
            </a:r>
          </a:p>
          <a:p>
            <a:pPr marL="685800" lvl="1" indent="-228600">
              <a:buFont typeface="Wingdings" charset="2"/>
              <a:buChar char="Ø"/>
            </a:pPr>
            <a:r>
              <a:rPr lang="en-US" dirty="0" smtClean="0"/>
              <a:t>Isolated high P</a:t>
            </a:r>
            <a:r>
              <a:rPr lang="en-US" baseline="-25000" dirty="0" smtClean="0"/>
              <a:t>T</a:t>
            </a:r>
            <a:r>
              <a:rPr lang="en-US" dirty="0" smtClean="0"/>
              <a:t> electron </a:t>
            </a:r>
          </a:p>
          <a:p>
            <a:pPr marL="228600" indent="-228600">
              <a:buFont typeface="Wingdings" charset="2"/>
              <a:buChar char="q"/>
            </a:pPr>
            <a:r>
              <a:rPr lang="en-US" b="1" dirty="0" smtClean="0"/>
              <a:t>Neutrino transverse momentum is reconstructed from missing P</a:t>
            </a:r>
            <a:r>
              <a:rPr lang="en-US" b="1" baseline="-25000" dirty="0" smtClean="0"/>
              <a:t>T </a:t>
            </a:r>
            <a:r>
              <a:rPr lang="en-US" b="1" dirty="0" smtClean="0"/>
              <a:t>(</a:t>
            </a:r>
            <a:r>
              <a:rPr lang="en-US" b="1" dirty="0" smtClean="0">
                <a:solidFill>
                  <a:srgbClr val="FF0000"/>
                </a:solidFill>
              </a:rPr>
              <a:t>Step 2</a:t>
            </a:r>
            <a:r>
              <a:rPr lang="en-US" b="1" dirty="0" smtClean="0"/>
              <a:t>)</a:t>
            </a:r>
          </a:p>
          <a:p>
            <a:pPr marL="228600" indent="-228600">
              <a:buFont typeface="Wingdings" charset="2"/>
              <a:buChar char="q"/>
            </a:pPr>
            <a:endParaRPr lang="en-US" baseline="-25000" dirty="0" smtClean="0"/>
          </a:p>
          <a:p>
            <a:pPr marL="228600" indent="-228600">
              <a:buFont typeface="Wingdings" charset="2"/>
              <a:buChar char="q"/>
            </a:pPr>
            <a:endParaRPr lang="en-US" baseline="-25000" dirty="0" smtClean="0"/>
          </a:p>
          <a:p>
            <a:endParaRPr lang="en-US" baseline="-25000" dirty="0" smtClean="0"/>
          </a:p>
          <a:p>
            <a:pPr marL="228600" indent="-228600">
              <a:buFont typeface="Wingdings" charset="2"/>
              <a:buChar char="q"/>
            </a:pPr>
            <a:r>
              <a:rPr lang="en-US" b="1" dirty="0" smtClean="0"/>
              <a:t>Neutrino’s longitudinal momentum is reconstructed from the decay kinematics (</a:t>
            </a:r>
            <a:r>
              <a:rPr lang="en-US" b="1" dirty="0" smtClean="0">
                <a:solidFill>
                  <a:srgbClr val="FF0000"/>
                </a:solidFill>
              </a:rPr>
              <a:t>Step 3</a:t>
            </a:r>
            <a:r>
              <a:rPr lang="en-US" b="1" dirty="0" smtClean="0"/>
              <a:t>)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640223"/>
              </p:ext>
            </p:extLst>
          </p:nvPr>
        </p:nvGraphicFramePr>
        <p:xfrm>
          <a:off x="2766168" y="4121751"/>
          <a:ext cx="1570649" cy="7139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0" name="Equation" r:id="rId5" imgW="838200" imgH="381000" progId="Equation.3">
                  <p:embed/>
                </p:oleObj>
              </mc:Choice>
              <mc:Fallback>
                <p:oleObj name="Equation" r:id="rId5" imgW="838200" imgH="381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66168" y="4121751"/>
                        <a:ext cx="1570649" cy="7139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155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025581"/>
              </p:ext>
            </p:extLst>
          </p:nvPr>
        </p:nvGraphicFramePr>
        <p:xfrm>
          <a:off x="579299" y="5518150"/>
          <a:ext cx="31892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81" name="Equation" r:id="rId7" imgW="1803400" imgH="266700" progId="Equation.3">
                  <p:embed/>
                </p:oleObj>
              </mc:Choice>
              <mc:Fallback>
                <p:oleObj name="Equation" r:id="rId7" imgW="1803400" imgH="266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299" y="5518150"/>
                        <a:ext cx="3189287" cy="504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3429000" y="254756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933069" y="2186662"/>
            <a:ext cx="62109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</a:rPr>
              <a:t>W boson momentum reconstruction technique well tested at </a:t>
            </a:r>
            <a:r>
              <a:rPr lang="en-US" b="1" dirty="0" err="1" smtClean="0">
                <a:solidFill>
                  <a:srgbClr val="0000FF"/>
                </a:solidFill>
              </a:rPr>
              <a:t>FermiLab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b="1" dirty="0" smtClean="0">
                <a:solidFill>
                  <a:srgbClr val="0000FF"/>
                </a:solidFill>
              </a:rPr>
              <a:t>and LHC </a:t>
            </a:r>
          </a:p>
          <a:p>
            <a:pPr algn="ctr"/>
            <a:r>
              <a:rPr lang="en-US" sz="1600" b="1" dirty="0" smtClean="0"/>
              <a:t>[CDF: PRD </a:t>
            </a:r>
            <a:r>
              <a:rPr lang="en-US" sz="1600" b="1" dirty="0"/>
              <a:t>70, 032004 (2004)</a:t>
            </a:r>
            <a:r>
              <a:rPr lang="en-US" sz="1600" b="1" dirty="0" smtClean="0"/>
              <a:t>; ATLAS</a:t>
            </a:r>
            <a:r>
              <a:rPr lang="en-US" sz="1600" b="1" dirty="0"/>
              <a:t>:  JHEP 1012 (2010) 060]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69377" y="3966989"/>
            <a:ext cx="2311400" cy="2424396"/>
            <a:chOff x="6169377" y="3966989"/>
            <a:chExt cx="2311400" cy="2424396"/>
          </a:xfrm>
        </p:grpSpPr>
        <p:sp>
          <p:nvSpPr>
            <p:cNvPr id="30" name="TextBox 29"/>
            <p:cNvSpPr txBox="1"/>
            <p:nvPr/>
          </p:nvSpPr>
          <p:spPr>
            <a:xfrm>
              <a:off x="6169377" y="6052831"/>
              <a:ext cx="23114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>
                  <a:solidFill>
                    <a:srgbClr val="3366FF"/>
                  </a:solidFill>
                </a:rPr>
                <a:t>Barrel EMCAL </a:t>
              </a:r>
              <a:r>
                <a:rPr lang="en-US" sz="1600" b="1" dirty="0" smtClean="0"/>
                <a:t>(|</a:t>
              </a:r>
              <a:r>
                <a:rPr lang="en-US" sz="1600" b="1" dirty="0" err="1" smtClean="0"/>
                <a:t>η</a:t>
              </a:r>
              <a:r>
                <a:rPr lang="en-US" sz="1600" b="1" dirty="0" smtClean="0"/>
                <a:t>| &lt; 1)</a:t>
              </a:r>
            </a:p>
          </p:txBody>
        </p:sp>
        <p:cxnSp>
          <p:nvCxnSpPr>
            <p:cNvPr id="32" name="Straight Arrow Connector 31"/>
            <p:cNvCxnSpPr/>
            <p:nvPr/>
          </p:nvCxnSpPr>
          <p:spPr>
            <a:xfrm rot="5400000" flipH="1" flipV="1">
              <a:off x="5803509" y="4595639"/>
              <a:ext cx="2159000" cy="901700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>
            <a:off x="6634578" y="4519619"/>
            <a:ext cx="1442622" cy="1636950"/>
            <a:chOff x="6634578" y="4519619"/>
            <a:chExt cx="1442622" cy="1636950"/>
          </a:xfrm>
        </p:grpSpPr>
        <p:cxnSp>
          <p:nvCxnSpPr>
            <p:cNvPr id="33" name="Straight Arrow Connector 32"/>
            <p:cNvCxnSpPr/>
            <p:nvPr/>
          </p:nvCxnSpPr>
          <p:spPr>
            <a:xfrm rot="5400000" flipH="1" flipV="1">
              <a:off x="6509369" y="4785313"/>
              <a:ext cx="1361895" cy="830508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634578" y="5818015"/>
              <a:ext cx="144262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8000"/>
                  </a:solidFill>
                </a:rPr>
                <a:t>TPC</a:t>
              </a:r>
              <a:r>
                <a:rPr lang="en-US" sz="1600" b="1" dirty="0">
                  <a:solidFill>
                    <a:srgbClr val="FF0000"/>
                  </a:solidFill>
                </a:rPr>
                <a:t> </a:t>
              </a:r>
              <a:r>
                <a:rPr lang="en-US" sz="1600" b="1" dirty="0"/>
                <a:t>(|</a:t>
              </a:r>
              <a:r>
                <a:rPr lang="en-US" sz="1600" b="1" dirty="0" err="1"/>
                <a:t>η</a:t>
              </a:r>
              <a:r>
                <a:rPr lang="en-US" sz="1600" b="1" dirty="0"/>
                <a:t>| &lt; 1.4</a:t>
              </a:r>
              <a:r>
                <a:rPr lang="en-US" sz="1600" b="1" dirty="0" smtClean="0"/>
                <a:t>)</a:t>
              </a:r>
              <a:endParaRPr lang="en-US" sz="1600" b="1" dirty="0"/>
            </a:p>
          </p:txBody>
        </p:sp>
      </p:grpSp>
      <p:pic>
        <p:nvPicPr>
          <p:cNvPr id="25" name="Picture 24" descr="PRL_Graphic_031016_outlined.eps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42" y="2916892"/>
            <a:ext cx="4690316" cy="34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88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51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6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April 13, 2016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S. Fazio - DIS 2016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AB1DB-3EEE-774A-AAE9-21016302305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697884" y="240280"/>
            <a:ext cx="7760316" cy="514887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40000"/>
                  <a:lumOff val="60000"/>
                </a:schemeClr>
              </a:gs>
              <a:gs pos="100000">
                <a:srgbClr val="FFFFFF"/>
              </a:gs>
            </a:gsLst>
            <a:lin ang="0" scaled="1"/>
            <a:tileRect/>
          </a:gradFill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A</a:t>
            </a:r>
            <a:r>
              <a:rPr lang="en-US" sz="3200" baseline="-25000" dirty="0" smtClean="0">
                <a:solidFill>
                  <a:srgbClr val="0000FF"/>
                </a:solidFill>
              </a:rPr>
              <a:t>N</a:t>
            </a:r>
            <a:r>
              <a:rPr lang="en-US" sz="3200" dirty="0" smtClean="0">
                <a:solidFill>
                  <a:srgbClr val="0000FF"/>
                </a:solidFill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</a:rPr>
              <a:t>vs</a:t>
            </a:r>
            <a:r>
              <a:rPr lang="en-US" sz="3200" dirty="0" smtClean="0">
                <a:solidFill>
                  <a:srgbClr val="0000FF"/>
                </a:solidFill>
              </a:rPr>
              <a:t> W-rapidity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endParaRPr lang="en-US" sz="3200" dirty="0" smtClean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0200" y="4330700"/>
            <a:ext cx="8866530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Results versus rapidity are compared with: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KQ model </a:t>
            </a:r>
            <a:r>
              <a:rPr lang="en-US" dirty="0" smtClean="0"/>
              <a:t>[</a:t>
            </a:r>
            <a:r>
              <a:rPr lang="en-US" dirty="0"/>
              <a:t>Z.-B. Kang and J. -W. </a:t>
            </a:r>
            <a:r>
              <a:rPr lang="en-US" dirty="0" err="1"/>
              <a:t>Qiu</a:t>
            </a:r>
            <a:r>
              <a:rPr lang="en-US" dirty="0"/>
              <a:t>, Phys. Rev. </a:t>
            </a:r>
            <a:r>
              <a:rPr lang="en-US" dirty="0" err="1"/>
              <a:t>Lett</a:t>
            </a:r>
            <a:r>
              <a:rPr lang="en-US" dirty="0"/>
              <a:t>. 103, 172001 (2009)</a:t>
            </a:r>
            <a:r>
              <a:rPr lang="en-US" dirty="0" smtClean="0"/>
              <a:t>]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It does not include TMD evolution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 smtClean="0">
                <a:ln>
                  <a:solidFill>
                    <a:schemeClr val="tx1">
                      <a:alpha val="6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Grey band </a:t>
            </a:r>
            <a:r>
              <a:rPr lang="en-US" dirty="0" smtClean="0"/>
              <a:t>is the theory uncertainty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solidFill>
                  <a:srgbClr val="008000"/>
                </a:solidFill>
              </a:rPr>
              <a:t>EIKV model </a:t>
            </a:r>
            <a:r>
              <a:rPr lang="en-US" dirty="0" smtClean="0"/>
              <a:t>[</a:t>
            </a:r>
            <a:r>
              <a:rPr lang="de-DE" dirty="0" smtClean="0"/>
              <a:t>M</a:t>
            </a:r>
            <a:r>
              <a:rPr lang="de-DE" dirty="0"/>
              <a:t>. G. </a:t>
            </a:r>
            <a:r>
              <a:rPr lang="de-DE" dirty="0" err="1"/>
              <a:t>Echevarria</a:t>
            </a:r>
            <a:r>
              <a:rPr lang="de-DE" dirty="0"/>
              <a:t>, A. </a:t>
            </a:r>
            <a:r>
              <a:rPr lang="de-DE" dirty="0" err="1"/>
              <a:t>Idilbi</a:t>
            </a:r>
            <a:r>
              <a:rPr lang="de-DE" dirty="0"/>
              <a:t>, Z.-B. Kang, I. </a:t>
            </a:r>
            <a:r>
              <a:rPr lang="de-DE" dirty="0" err="1"/>
              <a:t>Vitev</a:t>
            </a:r>
            <a:r>
              <a:rPr lang="de-DE" dirty="0"/>
              <a:t>, Phys. </a:t>
            </a:r>
            <a:r>
              <a:rPr lang="de-DE" dirty="0" err="1"/>
              <a:t>Rev</a:t>
            </a:r>
            <a:r>
              <a:rPr lang="de-DE" dirty="0"/>
              <a:t>. D89, 074013 (2014)</a:t>
            </a:r>
            <a:r>
              <a:rPr lang="en-US" dirty="0" smtClean="0"/>
              <a:t>]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Includes the largest prediction for TMD evolution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>
                <a:ln>
                  <a:solidFill>
                    <a:schemeClr val="tx1">
                      <a:alpha val="60000"/>
                    </a:schemeClr>
                  </a:solidFill>
                </a:ln>
                <a:solidFill>
                  <a:schemeClr val="bg1">
                    <a:lumMod val="50000"/>
                  </a:schemeClr>
                </a:solidFill>
              </a:rPr>
              <a:t>Grey hatched area </a:t>
            </a:r>
            <a:r>
              <a:rPr lang="en-US" dirty="0" smtClean="0"/>
              <a:t>represents the current theoretical uncertainty on TMD evolution</a:t>
            </a:r>
            <a:endParaRPr lang="en-US" b="1" dirty="0"/>
          </a:p>
        </p:txBody>
      </p:sp>
      <p:pic>
        <p:nvPicPr>
          <p:cNvPr id="9" name="Picture 8" descr="hd_PaperFig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2" t="53694" r="5089" b="1931"/>
          <a:stretch/>
        </p:blipFill>
        <p:spPr>
          <a:xfrm>
            <a:off x="3175000" y="1725725"/>
            <a:ext cx="5880099" cy="2744676"/>
          </a:xfrm>
          <a:prstGeom prst="rect">
            <a:avLst/>
          </a:prstGeom>
        </p:spPr>
      </p:pic>
      <p:pic>
        <p:nvPicPr>
          <p:cNvPr id="8" name="Picture 7" descr="hd_PaperFig_AsymAmpSqrt.eps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" t="4259" r="52577" b="51296"/>
          <a:stretch/>
        </p:blipFill>
        <p:spPr>
          <a:xfrm>
            <a:off x="95285" y="1727200"/>
            <a:ext cx="2903221" cy="27432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3809" y="854551"/>
            <a:ext cx="4306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 use the “left-right” formula to cancel dependencies on geometry and luminosity</a:t>
            </a:r>
            <a:endParaRPr lang="en-US" b="1" dirty="0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727601"/>
              </p:ext>
            </p:extLst>
          </p:nvPr>
        </p:nvGraphicFramePr>
        <p:xfrm>
          <a:off x="4279900" y="793750"/>
          <a:ext cx="2616200" cy="8200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8478" name="Equation" r:id="rId5" imgW="1866900" imgH="546100" progId="Equation.3">
                  <p:embed/>
                </p:oleObj>
              </mc:Choice>
              <mc:Fallback>
                <p:oleObj name="Equation" r:id="rId5" imgW="18669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9900" y="793750"/>
                        <a:ext cx="2616200" cy="82007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959600" y="519562"/>
            <a:ext cx="2146300" cy="1200329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Average RHIC </a:t>
            </a:r>
          </a:p>
          <a:p>
            <a:pPr algn="ctr"/>
            <a:r>
              <a:rPr lang="en-US" b="1" dirty="0" smtClean="0"/>
              <a:t>polarization </a:t>
            </a:r>
          </a:p>
          <a:p>
            <a:pPr algn="ctr"/>
            <a:r>
              <a:rPr lang="en-US" dirty="0" smtClean="0"/>
              <a:t>(</a:t>
            </a:r>
            <a:r>
              <a:rPr lang="en-US" dirty="0" err="1" smtClean="0"/>
              <a:t>p+p</a:t>
            </a:r>
            <a:r>
              <a:rPr lang="en-US" dirty="0" smtClean="0"/>
              <a:t> run 2011 </a:t>
            </a:r>
            <a:r>
              <a:rPr lang="en-US" dirty="0" err="1" smtClean="0"/>
              <a:t>tran</a:t>
            </a:r>
            <a:r>
              <a:rPr lang="en-US" dirty="0" smtClean="0"/>
              <a:t>.) 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  <a:sym typeface="Wingdings"/>
              </a:rPr>
              <a:t>&lt;P&gt; = 53%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384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29489</TotalTime>
  <Words>2576</Words>
  <Application>Microsoft Macintosh PowerPoint</Application>
  <PresentationFormat>On-screen Show (4:3)</PresentationFormat>
  <Paragraphs>402</Paragraphs>
  <Slides>24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Equation</vt:lpstr>
      <vt:lpstr>PowerPoint Presentation</vt:lpstr>
      <vt:lpstr>PowerPoint Presentation</vt:lpstr>
      <vt:lpstr>PowerPoint Presentation</vt:lpstr>
      <vt:lpstr>The sign change of the Sivers function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... and the future?     </vt:lpstr>
      <vt:lpstr>PowerPoint Presentation</vt:lpstr>
      <vt:lpstr>The future: AN of Drell-Yan at STAR</vt:lpstr>
      <vt:lpstr>The future: AN of direct-photons at STAR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table</vt:lpstr>
    </vt:vector>
  </TitlesOfParts>
  <Manager/>
  <Company>Brookhaven National Laboratory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Theta_gamma vs Pt</dc:title>
  <dc:subject/>
  <dc:creator>Salvatore Fazio</dc:creator>
  <cp:keywords/>
  <dc:description/>
  <cp:lastModifiedBy>Salvatore Fazio</cp:lastModifiedBy>
  <cp:revision>822</cp:revision>
  <dcterms:created xsi:type="dcterms:W3CDTF">2014-08-19T15:11:18Z</dcterms:created>
  <dcterms:modified xsi:type="dcterms:W3CDTF">2016-04-12T07:59:53Z</dcterms:modified>
  <cp:category/>
</cp:coreProperties>
</file>