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68" r:id="rId4"/>
    <p:sldId id="258" r:id="rId5"/>
    <p:sldId id="264" r:id="rId6"/>
    <p:sldId id="257" r:id="rId7"/>
    <p:sldId id="263" r:id="rId8"/>
    <p:sldId id="270" r:id="rId9"/>
    <p:sldId id="269" r:id="rId10"/>
    <p:sldId id="259" r:id="rId11"/>
    <p:sldId id="260" r:id="rId12"/>
    <p:sldId id="277" r:id="rId13"/>
    <p:sldId id="271" r:id="rId14"/>
    <p:sldId id="262" r:id="rId15"/>
    <p:sldId id="272" r:id="rId16"/>
    <p:sldId id="261" r:id="rId17"/>
    <p:sldId id="275" r:id="rId18"/>
    <p:sldId id="276" r:id="rId19"/>
    <p:sldId id="274" r:id="rId20"/>
    <p:sldId id="273" r:id="rId21"/>
    <p:sldId id="266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08" autoAdjust="0"/>
  </p:normalViewPr>
  <p:slideViewPr>
    <p:cSldViewPr>
      <p:cViewPr varScale="1">
        <p:scale>
          <a:sx n="59" d="100"/>
          <a:sy n="59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EF56B-AC1A-4BCA-BC73-EFB977A0A60E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89368-EA1A-4063-BF61-37BAB4C3C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9368-EA1A-4063-BF61-37BAB4C3C76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9368-EA1A-4063-BF61-37BAB4C3C76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9368-EA1A-4063-BF61-37BAB4C3C76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A342-D4D3-4C32-8EA5-0507D0B65C60}" type="datetime1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8BE1-BB43-439F-9424-10B7E160E884}" type="datetime1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FF11-41B1-4749-9043-6E6CACF43DF3}" type="datetime1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6F90-A145-428D-A453-5D06F33CA4EA}" type="datetime1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0FB8-570D-4CD0-96E1-B0D66253264C}" type="datetime1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0A0F-0305-4B0E-A44E-0D3FFF838818}" type="datetime1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815E-2C0D-4EED-A55E-B4E117D61554}" type="datetime1">
              <a:rPr lang="en-US" smtClean="0"/>
              <a:pPr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0B39-C792-4B4A-88EF-6CCE98E8933D}" type="datetime1">
              <a:rPr lang="en-US" smtClean="0"/>
              <a:pPr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4B69-80A1-483C-B390-E5EC82659F82}" type="datetime1">
              <a:rPr lang="en-US" smtClean="0"/>
              <a:pPr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05F6-C692-4EB5-A395-C8C126617132}" type="datetime1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01B1-0192-4DFD-AE90-4FB897CA3C4A}" type="datetime1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D63D0-E7F4-4B28-9783-69FD2BAD6756}" type="datetime1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DDF21-1740-45DE-914C-521593435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Toward a </a:t>
            </a:r>
            <a:r>
              <a:rPr lang="en-US" dirty="0" smtClean="0">
                <a:sym typeface="Symbol"/>
              </a:rPr>
              <a:t>+Jet Measurement in STAR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Saskia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Mioduszewski</a:t>
            </a:r>
            <a:r>
              <a:rPr lang="en-US" dirty="0" smtClean="0">
                <a:solidFill>
                  <a:schemeClr val="tx1"/>
                </a:solidFill>
              </a:rPr>
              <a:t>, for the STAR Collaboration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Texas A&amp;M University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RGB_Color-Seal_Green-Mark_SC_Horizon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243" y="6220641"/>
            <a:ext cx="2435157" cy="40875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Zt_ZtCorr_Fig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23329" y="1648742"/>
            <a:ext cx="4868271" cy="482825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Away-side yields in </a:t>
            </a:r>
            <a:r>
              <a:rPr lang="en-US" sz="3200" dirty="0" err="1" smtClean="0"/>
              <a:t>p+p</a:t>
            </a:r>
            <a:r>
              <a:rPr lang="en-US" sz="3200" dirty="0" smtClean="0"/>
              <a:t> collisions as a function of “true” </a:t>
            </a:r>
            <a:r>
              <a:rPr lang="en-US" sz="3200" dirty="0" err="1" smtClean="0"/>
              <a:t>z</a:t>
            </a:r>
            <a:r>
              <a:rPr lang="en-US" sz="3200" baseline="-25000" dirty="0" err="1" smtClean="0"/>
              <a:t>T</a:t>
            </a:r>
            <a:endParaRPr lang="en-US" sz="3200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1600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z</a:t>
            </a:r>
            <a:r>
              <a:rPr lang="en-US" sz="2400" baseline="-25000" dirty="0" err="1" smtClean="0"/>
              <a:t>T</a:t>
            </a:r>
            <a:r>
              <a:rPr lang="en-US" sz="2400" baseline="30000" dirty="0" err="1" smtClean="0"/>
              <a:t>corr</a:t>
            </a:r>
            <a:r>
              <a:rPr lang="en-US" sz="2400" dirty="0" smtClean="0"/>
              <a:t>=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baseline="30000" dirty="0" err="1" smtClean="0"/>
              <a:t>assoc</a:t>
            </a:r>
            <a:r>
              <a:rPr lang="en-US" sz="2400" dirty="0" smtClean="0"/>
              <a:t>/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baseline="30000" dirty="0" err="1" smtClean="0"/>
              <a:t>jet</a:t>
            </a:r>
            <a:endParaRPr lang="en-US" sz="24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Near-side D(</a:t>
            </a:r>
            <a:r>
              <a:rPr lang="en-US" dirty="0" err="1" smtClean="0"/>
              <a:t>z</a:t>
            </a:r>
            <a:r>
              <a:rPr lang="en-US" baseline="-25000" dirty="0" err="1" smtClean="0"/>
              <a:t>T</a:t>
            </a:r>
            <a:r>
              <a:rPr lang="en-US" dirty="0" smtClean="0"/>
              <a:t>) measurement for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triggers supports PYTHIA estimate that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trigger particle carries 80</a:t>
            </a:r>
            <a:r>
              <a:rPr lang="en-US" dirty="0" smtClean="0">
                <a:sym typeface="Symbol"/>
              </a:rPr>
              <a:t>5% of jet energy for </a:t>
            </a:r>
            <a:r>
              <a:rPr lang="en-US" dirty="0" err="1" smtClean="0">
                <a:sym typeface="Symbol"/>
              </a:rPr>
              <a:t>p</a:t>
            </a:r>
            <a:r>
              <a:rPr lang="en-US" baseline="-25000" dirty="0" err="1" smtClean="0">
                <a:sym typeface="Symbol"/>
              </a:rPr>
              <a:t>T</a:t>
            </a:r>
            <a:r>
              <a:rPr lang="en-US" baseline="30000" dirty="0" err="1" smtClean="0">
                <a:sym typeface="Symbol"/>
              </a:rPr>
              <a:t>trig</a:t>
            </a:r>
            <a:r>
              <a:rPr lang="en-US" dirty="0" smtClean="0">
                <a:sym typeface="Symbol"/>
              </a:rPr>
              <a:t>=12-20 </a:t>
            </a:r>
            <a:r>
              <a:rPr lang="en-US" dirty="0" err="1" smtClean="0">
                <a:sym typeface="Symbol"/>
              </a:rPr>
              <a:t>GeV</a:t>
            </a:r>
            <a:r>
              <a:rPr lang="en-US" dirty="0" smtClean="0">
                <a:sym typeface="Symbol"/>
              </a:rPr>
              <a:t>/c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5600"/>
            <a:ext cx="3429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we can “correct for” p</a:t>
            </a:r>
            <a:r>
              <a:rPr lang="en-US" baseline="-25000" dirty="0" smtClean="0"/>
              <a:t>T</a:t>
            </a:r>
            <a:r>
              <a:rPr lang="en-US" sz="2000" baseline="30000" dirty="0" smtClean="0">
                <a:latin typeface="Symbol" pitchFamily="18" charset="2"/>
              </a:rPr>
              <a:t>p</a:t>
            </a:r>
            <a:r>
              <a:rPr lang="en-US" baseline="48000" dirty="0" smtClean="0"/>
              <a:t>0</a:t>
            </a:r>
            <a:r>
              <a:rPr lang="en-US" dirty="0" smtClean="0"/>
              <a:t>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jet</a:t>
            </a:r>
            <a:r>
              <a:rPr lang="en-US" dirty="0" smtClean="0"/>
              <a:t>=0.8</a:t>
            </a:r>
          </a:p>
          <a:p>
            <a:endParaRPr lang="en-US" dirty="0" smtClean="0"/>
          </a:p>
          <a:p>
            <a:pPr>
              <a:buFont typeface="Wingdings"/>
              <a:buChar char="à"/>
            </a:pPr>
            <a:r>
              <a:rPr lang="en-US" dirty="0" err="1" smtClean="0">
                <a:sym typeface="Wingdings" pitchFamily="2" charset="2"/>
              </a:rPr>
              <a:t>z</a:t>
            </a:r>
            <a:r>
              <a:rPr lang="en-US" baseline="-25000" dirty="0" err="1" smtClean="0">
                <a:sym typeface="Wingdings" pitchFamily="2" charset="2"/>
              </a:rPr>
              <a:t>T</a:t>
            </a:r>
            <a:r>
              <a:rPr lang="en-US" baseline="30000" dirty="0" err="1" smtClean="0">
                <a:sym typeface="Wingdings" pitchFamily="2" charset="2"/>
              </a:rPr>
              <a:t>corr</a:t>
            </a:r>
            <a:r>
              <a:rPr lang="en-US" dirty="0" smtClean="0">
                <a:sym typeface="Wingdings" pitchFamily="2" charset="2"/>
              </a:rPr>
              <a:t>=</a:t>
            </a:r>
            <a:r>
              <a:rPr lang="en-US" dirty="0" err="1" smtClean="0">
                <a:sym typeface="Wingdings" pitchFamily="2" charset="2"/>
              </a:rPr>
              <a:t>p</a:t>
            </a:r>
            <a:r>
              <a:rPr lang="en-US" baseline="-25000" dirty="0" err="1" smtClean="0">
                <a:sym typeface="Wingdings" pitchFamily="2" charset="2"/>
              </a:rPr>
              <a:t>T</a:t>
            </a:r>
            <a:r>
              <a:rPr lang="en-US" baseline="30000" dirty="0" err="1" smtClean="0">
                <a:sym typeface="Wingdings" pitchFamily="2" charset="2"/>
              </a:rPr>
              <a:t>assoc</a:t>
            </a:r>
            <a:r>
              <a:rPr lang="en-US" dirty="0" smtClean="0">
                <a:sym typeface="Wingdings" pitchFamily="2" charset="2"/>
              </a:rPr>
              <a:t>/</a:t>
            </a:r>
            <a:r>
              <a:rPr lang="en-US" dirty="0" err="1" smtClean="0">
                <a:sym typeface="Wingdings" pitchFamily="2" charset="2"/>
              </a:rPr>
              <a:t>p</a:t>
            </a:r>
            <a:r>
              <a:rPr lang="en-US" baseline="-25000" dirty="0" err="1" smtClean="0">
                <a:sym typeface="Wingdings" pitchFamily="2" charset="2"/>
              </a:rPr>
              <a:t>T</a:t>
            </a:r>
            <a:r>
              <a:rPr lang="en-US" baseline="30000" dirty="0" err="1" smtClean="0">
                <a:sym typeface="Wingdings" pitchFamily="2" charset="2"/>
              </a:rPr>
              <a:t>jet</a:t>
            </a:r>
            <a:r>
              <a:rPr lang="en-US" dirty="0" smtClean="0">
                <a:sym typeface="Wingdings" pitchFamily="2" charset="2"/>
              </a:rPr>
              <a:t> for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baseline="30000" dirty="0" smtClean="0">
                <a:sym typeface="Wingdings" pitchFamily="2" charset="2"/>
              </a:rPr>
              <a:t>0</a:t>
            </a:r>
            <a:r>
              <a:rPr lang="en-US" dirty="0" smtClean="0">
                <a:sym typeface="Wingdings" pitchFamily="2" charset="2"/>
              </a:rPr>
              <a:t> triggers 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sz="200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and compare away-side yields for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baseline="30000" dirty="0" smtClean="0">
                <a:sym typeface="Wingdings" pitchFamily="2" charset="2"/>
              </a:rPr>
              <a:t>0</a:t>
            </a:r>
            <a:r>
              <a:rPr lang="en-US" dirty="0" smtClean="0">
                <a:sym typeface="Wingdings" pitchFamily="2" charset="2"/>
              </a:rPr>
              <a:t> and direct-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en-US" dirty="0" smtClean="0">
                <a:sym typeface="Wingdings" pitchFamily="2" charset="2"/>
              </a:rPr>
              <a:t> triggers</a:t>
            </a:r>
            <a:r>
              <a:rPr lang="en-US" dirty="0" smtClean="0"/>
              <a:t> directly</a:t>
            </a:r>
          </a:p>
          <a:p>
            <a:endParaRPr lang="en-US" dirty="0" smtClean="0"/>
          </a:p>
          <a:p>
            <a:r>
              <a:rPr lang="en-US" dirty="0" smtClean="0"/>
              <a:t>--  Yields are similar for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and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</a:t>
            </a:r>
            <a:r>
              <a:rPr lang="en-US" dirty="0" smtClean="0"/>
              <a:t>triggers</a:t>
            </a:r>
          </a:p>
          <a:p>
            <a:r>
              <a:rPr lang="en-US" dirty="0" smtClean="0"/>
              <a:t>Differences in quark/gluon fragmentation not seen within uncertainties, within 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T</a:t>
            </a:r>
            <a:r>
              <a:rPr lang="en-US" dirty="0" smtClean="0"/>
              <a:t>=(0.1,0.7)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4400" y="639642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STAR, arXiv:1604.01117 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AA_pi0_DirPho_Fig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9927" y="2514600"/>
            <a:ext cx="5564074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Suppression of jet-like yields on recoil side of              </a:t>
            </a:r>
            <a:r>
              <a:rPr lang="en-US" sz="3200" dirty="0" smtClean="0">
                <a:latin typeface="Symbol" pitchFamily="18" charset="2"/>
              </a:rPr>
              <a:t>p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 triggers vs. </a:t>
            </a:r>
            <a:r>
              <a:rPr lang="en-US" sz="3200" dirty="0" err="1" smtClean="0">
                <a:latin typeface="Symbol" pitchFamily="18" charset="2"/>
              </a:rPr>
              <a:t>g</a:t>
            </a:r>
            <a:r>
              <a:rPr lang="en-US" sz="3200" baseline="-25000" dirty="0" err="1" smtClean="0"/>
              <a:t>dir</a:t>
            </a:r>
            <a:r>
              <a:rPr lang="en-US" sz="3200" dirty="0" smtClean="0"/>
              <a:t> triggers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226403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Suppression measured via I</a:t>
            </a:r>
            <a:r>
              <a:rPr lang="en-US" sz="2400" baseline="-25000" dirty="0" smtClean="0"/>
              <a:t>AA</a:t>
            </a:r>
            <a:r>
              <a:rPr lang="en-US" sz="2400" dirty="0" smtClean="0"/>
              <a:t> = ratio of per-trigger yields in central </a:t>
            </a:r>
            <a:r>
              <a:rPr lang="en-US" sz="2400" dirty="0" err="1" smtClean="0"/>
              <a:t>Au+Au</a:t>
            </a:r>
            <a:r>
              <a:rPr lang="en-US" sz="2400" dirty="0" smtClean="0"/>
              <a:t> to minimum-bias </a:t>
            </a:r>
            <a:r>
              <a:rPr lang="en-US" sz="2400" dirty="0" err="1" smtClean="0"/>
              <a:t>p+p</a:t>
            </a:r>
            <a:r>
              <a:rPr lang="en-US" sz="2400" dirty="0" smtClean="0"/>
              <a:t> collisions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057400"/>
            <a:ext cx="3429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Suppression consistent for </a:t>
            </a:r>
            <a:r>
              <a:rPr lang="en-US" dirty="0" err="1" smtClean="0"/>
              <a:t>hadron</a:t>
            </a:r>
            <a:r>
              <a:rPr lang="en-US" dirty="0" smtClean="0"/>
              <a:t> triggers and photon triggers within uncertainties</a:t>
            </a:r>
          </a:p>
          <a:p>
            <a:r>
              <a:rPr lang="en-US" dirty="0" smtClean="0"/>
              <a:t>Suppression appears to be less significant at low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T</a:t>
            </a:r>
            <a:r>
              <a:rPr lang="en-US" dirty="0" smtClean="0"/>
              <a:t>, 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assoc</a:t>
            </a:r>
            <a:endParaRPr lang="en-US" baseline="30000" dirty="0" smtClean="0"/>
          </a:p>
          <a:p>
            <a:endParaRPr lang="en-US" sz="1100" dirty="0" smtClean="0"/>
          </a:p>
          <a:p>
            <a:r>
              <a:rPr lang="en-US" dirty="0" smtClean="0"/>
              <a:t>No significant differences seen (within errors) due to naïve expectations from effects: </a:t>
            </a:r>
          </a:p>
          <a:p>
            <a:pPr marL="342900" indent="-342900"/>
            <a:r>
              <a:rPr lang="en-US" dirty="0" smtClean="0"/>
              <a:t>1) difference in surface vs. volume emission and </a:t>
            </a:r>
          </a:p>
          <a:p>
            <a:pPr marL="342900" indent="-342900"/>
            <a:r>
              <a:rPr lang="en-US" dirty="0" smtClean="0"/>
              <a:t>2) color factor in energy loss</a:t>
            </a:r>
          </a:p>
          <a:p>
            <a:endParaRPr lang="en-US" sz="1100" dirty="0" smtClean="0"/>
          </a:p>
          <a:p>
            <a:r>
              <a:rPr lang="en-US" dirty="0" smtClean="0"/>
              <a:t>Model calculations in agreement with data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6007608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ZOWW:</a:t>
            </a:r>
            <a:r>
              <a:rPr lang="en-US" sz="1600" dirty="0" smtClean="0">
                <a:solidFill>
                  <a:srgbClr val="005024"/>
                </a:solidFill>
              </a:rPr>
              <a:t> H. Zhang et al., PRL 103, 032302 (2009), X.-F. </a:t>
            </a:r>
            <a:r>
              <a:rPr lang="de-DE" sz="1600" dirty="0" smtClean="0">
                <a:solidFill>
                  <a:srgbClr val="005024"/>
                </a:solidFill>
              </a:rPr>
              <a:t>Chen et al., PRC 81, 064908 (2010)</a:t>
            </a:r>
          </a:p>
          <a:p>
            <a:r>
              <a:rPr lang="de-DE" sz="1600" b="1" dirty="0" smtClean="0">
                <a:solidFill>
                  <a:srgbClr val="7030A0"/>
                </a:solidFill>
              </a:rPr>
              <a:t>Qin:</a:t>
            </a:r>
            <a:r>
              <a:rPr lang="de-DE" sz="1600" dirty="0" smtClean="0">
                <a:solidFill>
                  <a:srgbClr val="005024"/>
                </a:solidFill>
              </a:rPr>
              <a:t> </a:t>
            </a:r>
            <a:r>
              <a:rPr lang="fr-FR" sz="1600" dirty="0" smtClean="0">
                <a:solidFill>
                  <a:srgbClr val="005024"/>
                </a:solidFill>
              </a:rPr>
              <a:t>G.-Y. Qin et al., PRC 80, 054909 (2009).</a:t>
            </a:r>
            <a:endParaRPr lang="en-US" sz="1600" dirty="0">
              <a:solidFill>
                <a:srgbClr val="00502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77000" y="2209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STAR, arXiv:1604.01117 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-25000" dirty="0" smtClean="0"/>
              <a:t>AA </a:t>
            </a:r>
            <a:r>
              <a:rPr lang="en-US" dirty="0" smtClean="0"/>
              <a:t>as a function of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assoc</a:t>
            </a:r>
            <a:endParaRPr lang="en-US" baseline="30000" dirty="0"/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87065"/>
          <a:stretch>
            <a:fillRect/>
          </a:stretch>
        </p:blipFill>
        <p:spPr bwMode="auto">
          <a:xfrm>
            <a:off x="3979862" y="1676400"/>
            <a:ext cx="914400" cy="452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50662"/>
          <a:stretch>
            <a:fillRect/>
          </a:stretch>
        </p:blipFill>
        <p:spPr bwMode="auto">
          <a:xfrm>
            <a:off x="4894262" y="1676400"/>
            <a:ext cx="3487738" cy="452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" y="213360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Suppression appears to be less significant at low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baseline="30000" dirty="0" err="1" smtClean="0"/>
              <a:t>assoc</a:t>
            </a:r>
            <a:endParaRPr lang="en-US" sz="2400" baseline="300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056632" y="4953000"/>
            <a:ext cx="0" cy="22860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91200" y="4953000"/>
            <a:ext cx="0" cy="22860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39712" y="4953000"/>
            <a:ext cx="0" cy="22860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86400" y="6324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STAR, arXiv:1604.01117 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Discussion of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18288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Models shown in the comparison (ZOWW and Qin) include energy loss of </a:t>
            </a:r>
            <a:r>
              <a:rPr lang="en-US" sz="2200" dirty="0" err="1" smtClean="0"/>
              <a:t>parton</a:t>
            </a:r>
            <a:r>
              <a:rPr lang="en-US" sz="2200" dirty="0" smtClean="0"/>
              <a:t> propagating through medium with a hydro-evolution of bulk </a:t>
            </a:r>
            <a:r>
              <a:rPr lang="en-US" sz="2200" dirty="0" smtClean="0"/>
              <a:t>matter; </a:t>
            </a:r>
            <a:r>
              <a:rPr lang="en-US" sz="2200" dirty="0" err="1" smtClean="0"/>
              <a:t>parton</a:t>
            </a:r>
            <a:r>
              <a:rPr lang="en-US" sz="2200" dirty="0" smtClean="0"/>
              <a:t> shower evolution taken into account analytically</a:t>
            </a:r>
            <a:endParaRPr lang="en-US" sz="2200" dirty="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r="7327"/>
          <a:stretch>
            <a:fillRect/>
          </a:stretch>
        </p:blipFill>
        <p:spPr bwMode="auto">
          <a:xfrm>
            <a:off x="4505150" y="2514600"/>
            <a:ext cx="4638850" cy="3684600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1905000"/>
            <a:ext cx="434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buFont typeface="Arial" pitchFamily="34" charset="0"/>
              <a:buChar char="•"/>
            </a:pPr>
            <a:r>
              <a:rPr lang="en-US" sz="2200" dirty="0" smtClean="0"/>
              <a:t>In contrast to </a:t>
            </a:r>
            <a:r>
              <a:rPr lang="en-US" sz="2200" dirty="0" smtClean="0"/>
              <a:t>these models, </a:t>
            </a:r>
            <a:r>
              <a:rPr lang="en-US" sz="2200" dirty="0" smtClean="0"/>
              <a:t>is the so-called “medium-modified shower” </a:t>
            </a:r>
            <a:r>
              <a:rPr lang="en-US" sz="2200" dirty="0" smtClean="0"/>
              <a:t>M</a:t>
            </a:r>
            <a:r>
              <a:rPr lang="en-US" sz="2200" dirty="0" smtClean="0"/>
              <a:t>onte </a:t>
            </a:r>
            <a:r>
              <a:rPr lang="en-US" sz="2200" dirty="0" smtClean="0"/>
              <a:t>C</a:t>
            </a:r>
            <a:r>
              <a:rPr lang="en-US" sz="2200" dirty="0" smtClean="0"/>
              <a:t>arlo </a:t>
            </a:r>
            <a:r>
              <a:rPr lang="en-US" sz="2200" dirty="0" smtClean="0"/>
              <a:t>(</a:t>
            </a:r>
            <a:r>
              <a:rPr lang="en-US" sz="2200" dirty="0" err="1" smtClean="0"/>
              <a:t>YaJEM</a:t>
            </a:r>
            <a:r>
              <a:rPr lang="en-US" sz="2200" dirty="0" smtClean="0"/>
              <a:t>) where lost energy is redistributed to lower </a:t>
            </a:r>
            <a:r>
              <a:rPr lang="en-US" sz="2200" dirty="0" err="1" smtClean="0"/>
              <a:t>p</a:t>
            </a:r>
            <a:r>
              <a:rPr lang="en-US" sz="2200" baseline="-25000" dirty="0" err="1" smtClean="0"/>
              <a:t>T</a:t>
            </a:r>
            <a:r>
              <a:rPr lang="en-US" sz="2200" dirty="0" smtClean="0"/>
              <a:t> jet fragments. In this picture, the in-medium shower is modified, and a suppression at high </a:t>
            </a:r>
            <a:r>
              <a:rPr lang="en-US" sz="2200" dirty="0" err="1" smtClean="0"/>
              <a:t>z</a:t>
            </a:r>
            <a:r>
              <a:rPr lang="en-US" sz="2200" baseline="-25000" dirty="0" err="1" smtClean="0"/>
              <a:t>T</a:t>
            </a:r>
            <a:r>
              <a:rPr lang="en-US" sz="2200" dirty="0" smtClean="0"/>
              <a:t> results in an enhancement at lower </a:t>
            </a:r>
            <a:r>
              <a:rPr lang="en-US" sz="2200" dirty="0" err="1" smtClean="0"/>
              <a:t>z</a:t>
            </a:r>
            <a:r>
              <a:rPr lang="en-US" sz="2200" baseline="-25000" dirty="0" err="1" smtClean="0"/>
              <a:t>T</a:t>
            </a:r>
            <a:endParaRPr lang="en-US" sz="22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62600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T. </a:t>
            </a:r>
            <a:r>
              <a:rPr lang="en-US" dirty="0" err="1" smtClean="0"/>
              <a:t>Renk</a:t>
            </a:r>
            <a:r>
              <a:rPr lang="en-US" dirty="0" smtClean="0"/>
              <a:t>, Phys. Rev. C80, 014901 (2009).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181600" y="3898232"/>
            <a:ext cx="1395663" cy="6256"/>
          </a:xfrm>
          <a:prstGeom prst="line">
            <a:avLst/>
          </a:prstGeom>
          <a:ln w="19050">
            <a:solidFill>
              <a:schemeClr val="accent1">
                <a:shade val="95000"/>
                <a:satMod val="105000"/>
                <a:alpha val="54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953000"/>
            <a:ext cx="3962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buFont typeface="Arial" pitchFamily="34" charset="0"/>
              <a:buChar char="•"/>
            </a:pPr>
            <a:r>
              <a:rPr lang="en-US" sz="2200" dirty="0" smtClean="0"/>
              <a:t>Calculation rises more significantly and at higher </a:t>
            </a:r>
            <a:r>
              <a:rPr lang="en-US" sz="2200" dirty="0" err="1" smtClean="0"/>
              <a:t>z</a:t>
            </a:r>
            <a:r>
              <a:rPr lang="en-US" sz="2200" baseline="-25000" dirty="0" err="1" smtClean="0"/>
              <a:t>T</a:t>
            </a:r>
            <a:r>
              <a:rPr lang="en-US" sz="2200" dirty="0" smtClean="0"/>
              <a:t> than our data shows, but here </a:t>
            </a:r>
            <a:r>
              <a:rPr lang="en-US" sz="2200" dirty="0" err="1" smtClean="0"/>
              <a:t>p</a:t>
            </a:r>
            <a:r>
              <a:rPr lang="en-US" sz="2200" baseline="-25000" dirty="0" err="1" smtClean="0"/>
              <a:t>T</a:t>
            </a:r>
            <a:r>
              <a:rPr lang="en-US" sz="2200" baseline="30000" dirty="0" err="1" smtClean="0"/>
              <a:t>trig</a:t>
            </a:r>
            <a:r>
              <a:rPr lang="en-US" sz="2200" dirty="0" smtClean="0"/>
              <a:t> is lower </a:t>
            </a:r>
          </a:p>
          <a:p>
            <a:r>
              <a:rPr lang="en-US" sz="2200" dirty="0" smtClean="0"/>
              <a:t>--   </a:t>
            </a:r>
            <a:r>
              <a:rPr lang="en-US" sz="2200" dirty="0" err="1" smtClean="0"/>
              <a:t>p</a:t>
            </a:r>
            <a:r>
              <a:rPr lang="en-US" sz="2200" baseline="-25000" dirty="0" err="1" smtClean="0"/>
              <a:t>T</a:t>
            </a:r>
            <a:r>
              <a:rPr lang="en-US" sz="2200" baseline="30000" dirty="0" err="1" smtClean="0"/>
              <a:t>assoc</a:t>
            </a:r>
            <a:r>
              <a:rPr lang="en-US" sz="2200" dirty="0" smtClean="0"/>
              <a:t> </a:t>
            </a:r>
            <a:r>
              <a:rPr lang="en-US" sz="2200" dirty="0" smtClean="0">
                <a:sym typeface="Symbol"/>
              </a:rPr>
              <a:t> </a:t>
            </a:r>
            <a:r>
              <a:rPr lang="en-US" sz="2200" dirty="0" smtClean="0"/>
              <a:t>2 </a:t>
            </a:r>
            <a:r>
              <a:rPr lang="en-US" sz="2200" dirty="0" err="1" smtClean="0"/>
              <a:t>GeV</a:t>
            </a:r>
            <a:r>
              <a:rPr lang="en-US" sz="2200" dirty="0" smtClean="0"/>
              <a:t>/c when I</a:t>
            </a:r>
            <a:r>
              <a:rPr lang="en-US" sz="2200" baseline="-25000" dirty="0" smtClean="0"/>
              <a:t>AA</a:t>
            </a:r>
            <a:r>
              <a:rPr lang="en-US" sz="2200" dirty="0" smtClean="0"/>
              <a:t>=1.</a:t>
            </a:r>
            <a:endParaRPr lang="en-US" sz="2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ndowRatio_pi0_DirPh_Fig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81200"/>
            <a:ext cx="6850622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Recovery of Energy at Large Angles?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295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Compare away-side yields within </a:t>
            </a:r>
            <a:r>
              <a:rPr lang="en-US" sz="2400" dirty="0" smtClean="0">
                <a:sym typeface="Symbol"/>
              </a:rPr>
              <a:t>35 vs. 80 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7526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 significant effect seen, except in lowest </a:t>
            </a:r>
            <a:r>
              <a:rPr lang="en-US" sz="2000" dirty="0" err="1" smtClean="0">
                <a:solidFill>
                  <a:srgbClr val="FF0000"/>
                </a:solidFill>
              </a:rPr>
              <a:t>z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000" dirty="0" smtClean="0">
                <a:solidFill>
                  <a:srgbClr val="FF0000"/>
                </a:solidFill>
              </a:rPr>
              <a:t> bin for 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aseline="30000" dirty="0" smtClean="0">
                <a:solidFill>
                  <a:srgbClr val="FF0000"/>
                </a:solidFill>
              </a:rPr>
              <a:t>0</a:t>
            </a:r>
            <a:r>
              <a:rPr lang="en-US" sz="2000" dirty="0" smtClean="0">
                <a:solidFill>
                  <a:srgbClr val="FF0000"/>
                </a:solidFill>
              </a:rPr>
              <a:t> triggers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8674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PHENIX reported effect for </a:t>
            </a:r>
            <a:r>
              <a:rPr lang="en-US" sz="2000" dirty="0" err="1" smtClean="0"/>
              <a:t>z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&lt;0.4, but </a:t>
            </a:r>
            <a:r>
              <a:rPr lang="en-US" sz="2000" b="1" dirty="0" err="1" smtClean="0">
                <a:solidFill>
                  <a:srgbClr val="FF0000"/>
                </a:solidFill>
              </a:rPr>
              <a:t>p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000" b="1" baseline="30000" dirty="0" err="1" smtClean="0">
                <a:solidFill>
                  <a:srgbClr val="FF0000"/>
                </a:solidFill>
              </a:rPr>
              <a:t>trig</a:t>
            </a:r>
            <a:r>
              <a:rPr lang="en-US" sz="2000" b="1" dirty="0" smtClean="0">
                <a:solidFill>
                  <a:srgbClr val="FF0000"/>
                </a:solidFill>
              </a:rPr>
              <a:t> = 5-9 </a:t>
            </a:r>
            <a:r>
              <a:rPr lang="en-US" sz="2000" b="1" dirty="0" err="1" smtClean="0">
                <a:solidFill>
                  <a:srgbClr val="FF0000"/>
                </a:solidFill>
              </a:rPr>
              <a:t>GeV</a:t>
            </a:r>
            <a:r>
              <a:rPr lang="en-US" sz="2000" b="1" dirty="0" smtClean="0">
                <a:solidFill>
                  <a:srgbClr val="FF0000"/>
                </a:solidFill>
              </a:rPr>
              <a:t>/c</a:t>
            </a:r>
          </a:p>
          <a:p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p</a:t>
            </a:r>
            <a:r>
              <a:rPr lang="en-US" sz="2000" baseline="-25000" dirty="0" err="1" smtClean="0">
                <a:sym typeface="Wingdings" pitchFamily="2" charset="2"/>
              </a:rPr>
              <a:t>T</a:t>
            </a:r>
            <a:r>
              <a:rPr lang="en-US" sz="2000" baseline="30000" dirty="0" err="1" smtClean="0">
                <a:sym typeface="Wingdings" pitchFamily="2" charset="2"/>
              </a:rPr>
              <a:t>assoc</a:t>
            </a:r>
            <a:r>
              <a:rPr lang="en-US" sz="2000" dirty="0" smtClean="0">
                <a:sym typeface="Wingdings" pitchFamily="2" charset="2"/>
              </a:rPr>
              <a:t> &lt; 2 </a:t>
            </a:r>
            <a:r>
              <a:rPr lang="en-US" sz="2000" dirty="0" err="1" smtClean="0">
                <a:sym typeface="Wingdings" pitchFamily="2" charset="2"/>
              </a:rPr>
              <a:t>GeV</a:t>
            </a:r>
            <a:r>
              <a:rPr lang="en-US" sz="2000" dirty="0" smtClean="0">
                <a:sym typeface="Wingdings" pitchFamily="2" charset="2"/>
              </a:rPr>
              <a:t>/c  </a:t>
            </a:r>
            <a:r>
              <a:rPr lang="en-US" sz="2000" dirty="0" smtClean="0">
                <a:solidFill>
                  <a:srgbClr val="002060"/>
                </a:solidFill>
                <a:sym typeface="Wingdings" pitchFamily="2" charset="2"/>
              </a:rPr>
              <a:t>(PHENIX, Phys. Rev. </a:t>
            </a:r>
            <a:r>
              <a:rPr lang="en-US" sz="2000" dirty="0" err="1" smtClean="0">
                <a:solidFill>
                  <a:srgbClr val="002060"/>
                </a:solidFill>
                <a:sym typeface="Wingdings" pitchFamily="2" charset="2"/>
              </a:rPr>
              <a:t>Lett</a:t>
            </a:r>
            <a:r>
              <a:rPr lang="en-US" sz="2000" dirty="0" smtClean="0">
                <a:solidFill>
                  <a:srgbClr val="002060"/>
                </a:solidFill>
                <a:sym typeface="Wingdings" pitchFamily="2" charset="2"/>
              </a:rPr>
              <a:t>. 111, 032301 (2013))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8200" y="2438400"/>
            <a:ext cx="2133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77000" y="21452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STAR, arXiv:1604.01117 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Recovery of Energy at Large Angles?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6002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Previous results from STAR Jet-</a:t>
            </a:r>
            <a:r>
              <a:rPr lang="en-US" sz="2400" dirty="0" err="1" smtClean="0"/>
              <a:t>hadron</a:t>
            </a:r>
            <a:r>
              <a:rPr lang="en-US" sz="2400" dirty="0" smtClean="0"/>
              <a:t> correlations (for two different ranges of jet energies) also indicate that the lost energy is recovered only for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baseline="30000" dirty="0" err="1" smtClean="0"/>
              <a:t>assoc</a:t>
            </a:r>
            <a:r>
              <a:rPr lang="en-US" sz="2400" dirty="0" smtClean="0"/>
              <a:t> &lt; 2 </a:t>
            </a:r>
            <a:r>
              <a:rPr lang="en-US" sz="2400" dirty="0" err="1" smtClean="0"/>
              <a:t>GeV</a:t>
            </a:r>
            <a:r>
              <a:rPr lang="en-US" sz="2400" dirty="0" smtClean="0"/>
              <a:t>/c</a:t>
            </a:r>
            <a:endParaRPr lang="en-US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143968"/>
            <a:ext cx="4438650" cy="541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3962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n-NO" dirty="0" smtClean="0">
                <a:solidFill>
                  <a:srgbClr val="002060"/>
                </a:solidFill>
              </a:rPr>
              <a:t>STAR, Phys.Rev.Lett. 112, 122301 (2014)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5093208" y="1219200"/>
            <a:ext cx="76200" cy="5029200"/>
          </a:xfrm>
          <a:prstGeom prst="line">
            <a:avLst/>
          </a:prstGeom>
          <a:ln w="19050">
            <a:solidFill>
              <a:schemeClr val="accent1">
                <a:shade val="95000"/>
                <a:satMod val="105000"/>
                <a:alpha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 r="5882"/>
          <a:stretch>
            <a:fillRect/>
          </a:stretch>
        </p:blipFill>
        <p:spPr bwMode="auto">
          <a:xfrm>
            <a:off x="76200" y="1578173"/>
            <a:ext cx="4876800" cy="38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Energy Dependence of Energy Loss</a:t>
            </a:r>
            <a:endParaRPr 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47681"/>
          <a:stretch>
            <a:fillRect/>
          </a:stretch>
        </p:blipFill>
        <p:spPr bwMode="auto">
          <a:xfrm>
            <a:off x="4953000" y="1818387"/>
            <a:ext cx="4038600" cy="503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95400" y="1154668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Studied via yields associated with direct photon triggers </a:t>
            </a:r>
            <a:r>
              <a:rPr lang="en-US" sz="2000" dirty="0" smtClean="0">
                <a:sym typeface="Symbol"/>
              </a:rPr>
              <a:t></a:t>
            </a:r>
            <a:r>
              <a:rPr lang="en-US" sz="2000" dirty="0" smtClean="0"/>
              <a:t>(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initial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5626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dependence of energy loss on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initial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is observed for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initial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</a:t>
            </a:r>
            <a:r>
              <a:rPr lang="en-US" sz="2400" dirty="0" smtClean="0"/>
              <a:t> 8-20 </a:t>
            </a:r>
            <a:r>
              <a:rPr lang="en-US" sz="2400" dirty="0" err="1" smtClean="0"/>
              <a:t>GeV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39583" y="3338279"/>
            <a:ext cx="698817" cy="138612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0" y="1752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STAR, arXiv:1604.01117 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On the Way Toward </a:t>
            </a:r>
            <a:r>
              <a:rPr lang="en-US" sz="3600" dirty="0" smtClean="0">
                <a:latin typeface="Symbol" pitchFamily="18" charset="2"/>
              </a:rPr>
              <a:t>g</a:t>
            </a:r>
            <a:r>
              <a:rPr lang="en-US" sz="3600" dirty="0" smtClean="0"/>
              <a:t>-Triggered Jets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PYTHIA (v8.185) Study:</a:t>
            </a:r>
          </a:p>
          <a:p>
            <a:pPr>
              <a:buNone/>
            </a:pPr>
            <a:r>
              <a:rPr lang="en-US" sz="2800" dirty="0" smtClean="0">
                <a:latin typeface="Symbol" pitchFamily="18" charset="2"/>
              </a:rPr>
              <a:t>g</a:t>
            </a:r>
            <a:r>
              <a:rPr lang="en-US" sz="2800" dirty="0" smtClean="0"/>
              <a:t>-h</a:t>
            </a:r>
            <a:r>
              <a:rPr lang="en-US" sz="2800" baseline="30000" dirty="0" smtClean="0">
                <a:sym typeface="Symbol"/>
              </a:rPr>
              <a:t></a:t>
            </a:r>
            <a:r>
              <a:rPr lang="en-US" sz="2800" dirty="0" smtClean="0"/>
              <a:t> yields comparison to STAR </a:t>
            </a:r>
            <a:r>
              <a:rPr lang="en-US" sz="2800" dirty="0" err="1" smtClean="0"/>
              <a:t>p+p</a:t>
            </a:r>
            <a:r>
              <a:rPr lang="en-US" sz="2800" dirty="0" smtClean="0"/>
              <a:t> data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2600" dirty="0" smtClean="0"/>
              <a:t>Consistency in </a:t>
            </a:r>
            <a:r>
              <a:rPr lang="en-US" sz="2600" dirty="0" smtClean="0"/>
              <a:t>results </a:t>
            </a:r>
            <a:r>
              <a:rPr lang="en-US" sz="2600" dirty="0" smtClean="0"/>
              <a:t>is a good cross-check before studying </a:t>
            </a:r>
            <a:r>
              <a:rPr lang="en-US" sz="2600" dirty="0" smtClean="0">
                <a:latin typeface="Symbol" pitchFamily="18" charset="2"/>
              </a:rPr>
              <a:t>g</a:t>
            </a:r>
            <a:r>
              <a:rPr lang="en-US" sz="2600" dirty="0" smtClean="0"/>
              <a:t>-Jet with PYTHIA</a:t>
            </a:r>
            <a:endParaRPr lang="en-US" sz="2600" dirty="0"/>
          </a:p>
        </p:txBody>
      </p:sp>
      <p:pic>
        <p:nvPicPr>
          <p:cNvPr id="4" name="Picture 3" descr="dirphoton_com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897" y="2362200"/>
            <a:ext cx="5112503" cy="3467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2921675"/>
            <a:ext cx="304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2000" dirty="0" smtClean="0"/>
              <a:t>The same correlations analysis applied to data also applied to PYTHIA events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The per-trigger away-side yields are compared via the ratio of simulation to data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smgroup\Desktop\PythiaFullJet_Gamma_R08_UEandRS_8to20_r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52600"/>
            <a:ext cx="4214430" cy="5105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On the Way Toward </a:t>
            </a:r>
            <a:r>
              <a:rPr lang="en-US" sz="3600" dirty="0" smtClean="0">
                <a:latin typeface="Symbol" pitchFamily="18" charset="2"/>
              </a:rPr>
              <a:t>g</a:t>
            </a:r>
            <a:r>
              <a:rPr lang="en-US" sz="3600" dirty="0" smtClean="0"/>
              <a:t>-Triggered Jets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Preliminary </a:t>
            </a:r>
            <a:r>
              <a:rPr lang="en-US" sz="2000" dirty="0" smtClean="0"/>
              <a:t>PYTHIA (v8.185) Study of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dirty="0" smtClean="0"/>
              <a:t>-Jet events: Using </a:t>
            </a:r>
            <a:r>
              <a:rPr lang="en-US" sz="2000" dirty="0" err="1" smtClean="0"/>
              <a:t>FastJet</a:t>
            </a:r>
            <a:r>
              <a:rPr lang="en-US" sz="2000" dirty="0" smtClean="0"/>
              <a:t> anti-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algorithm with R=0.8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971800"/>
            <a:ext cx="3702637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16002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“Underlying Event” (UE) region to estimate number of uncorrelated jet candidates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6172200" y="2895600"/>
            <a:ext cx="457200" cy="13716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733800" y="3886200"/>
            <a:ext cx="2438400" cy="1676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54864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Normalization issue – since Recoil side sometimes has an actual correlated jet, there will be fewer R=0.8 uncorrelated jet candidates than in the UE region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3733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Recoil region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2743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UE Region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4953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UE Region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Trigger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1" name="Shape 133"/>
          <p:cNvSpPr/>
          <p:nvPr/>
        </p:nvSpPr>
        <p:spPr>
          <a:xfrm rot="18963746">
            <a:off x="1634403" y="4296184"/>
            <a:ext cx="754211" cy="447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blipFill rotWithShape="1">
            <a:blip r:embed="rId5" cstate="print">
              <a:alphaModFix amt="57908"/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dir="1746128" rotWithShape="0">
              <a:srgbClr val="000000">
                <a:alpha val="5000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 133"/>
          <p:cNvSpPr/>
          <p:nvPr/>
        </p:nvSpPr>
        <p:spPr>
          <a:xfrm rot="13569023">
            <a:off x="1605035" y="3342955"/>
            <a:ext cx="840639" cy="463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blipFill rotWithShape="1">
            <a:blip r:embed="rId5" cstate="print">
              <a:alphaModFix amt="57908"/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dir="1746128" rotWithShape="0">
              <a:srgbClr val="000000">
                <a:alpha val="5000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2133600" y="3048000"/>
            <a:ext cx="0" cy="2057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447800" y="3352800"/>
            <a:ext cx="685800" cy="685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371600" y="4038600"/>
            <a:ext cx="762000" cy="685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ythiaFullJet_Gamma_R08_UEShift1subRS_8to20.png"/>
          <p:cNvPicPr>
            <a:picLocks noChangeAspect="1"/>
          </p:cNvPicPr>
          <p:nvPr/>
        </p:nvPicPr>
        <p:blipFill>
          <a:blip r:embed="rId2" cstate="print">
            <a:extLst/>
          </a:blip>
          <a:srcRect b="3371"/>
          <a:stretch>
            <a:fillRect/>
          </a:stretch>
        </p:blipFill>
        <p:spPr>
          <a:xfrm>
            <a:off x="4824738" y="1143000"/>
            <a:ext cx="4104381" cy="4804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ythiaFullJet_Gamma_R08_UEShift1andRS_8to20.png"/>
          <p:cNvPicPr>
            <a:picLocks noChangeAspect="1"/>
          </p:cNvPicPr>
          <p:nvPr/>
        </p:nvPicPr>
        <p:blipFill>
          <a:blip r:embed="rId3" cstate="print">
            <a:extLst/>
          </a:blip>
          <a:srcRect b="4525"/>
          <a:stretch>
            <a:fillRect/>
          </a:stretch>
        </p:blipFill>
        <p:spPr>
          <a:xfrm>
            <a:off x="102905" y="1143000"/>
            <a:ext cx="4088095" cy="472823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Direct-Photon Triggered Jets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4237"/>
            <a:ext cx="89154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PYTHIA </a:t>
            </a:r>
            <a:r>
              <a:rPr lang="en-US" sz="2200" dirty="0" err="1" smtClean="0"/>
              <a:t>sim</a:t>
            </a:r>
            <a:r>
              <a:rPr lang="en-US" sz="2200" dirty="0" smtClean="0"/>
              <a:t>. showing </a:t>
            </a:r>
            <a:r>
              <a:rPr lang="en-US" sz="2200" dirty="0" err="1" smtClean="0"/>
              <a:t>FastJet</a:t>
            </a:r>
            <a:r>
              <a:rPr lang="en-US" sz="2200" dirty="0" smtClean="0"/>
              <a:t> anti-</a:t>
            </a:r>
            <a:r>
              <a:rPr lang="en-US" sz="2200" dirty="0" err="1" smtClean="0"/>
              <a:t>k</a:t>
            </a:r>
            <a:r>
              <a:rPr lang="en-US" sz="2200" baseline="-25000" dirty="0" err="1" smtClean="0"/>
              <a:t>T</a:t>
            </a:r>
            <a:r>
              <a:rPr lang="en-US" sz="2200" dirty="0" smtClean="0"/>
              <a:t> algorithm applied to </a:t>
            </a:r>
            <a:r>
              <a:rPr lang="en-US" sz="2200" dirty="0" smtClean="0">
                <a:latin typeface="Symbol" pitchFamily="18" charset="2"/>
              </a:rPr>
              <a:t>g</a:t>
            </a:r>
            <a:r>
              <a:rPr lang="en-US" sz="2200" dirty="0" smtClean="0"/>
              <a:t>-Jet events, R=0.8</a:t>
            </a:r>
            <a:endParaRPr lang="en-US" sz="2200" dirty="0"/>
          </a:p>
        </p:txBody>
      </p:sp>
      <p:sp>
        <p:nvSpPr>
          <p:cNvPr id="8" name="Right Arrow 7"/>
          <p:cNvSpPr/>
          <p:nvPr/>
        </p:nvSpPr>
        <p:spPr>
          <a:xfrm>
            <a:off x="3886200" y="1676400"/>
            <a:ext cx="1219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130706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Subtracting uncorrelated jet candidates estimated from UE region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3" name="Picture 2" descr="C:\Users\smgroup\Desktop\PythiaFullJet_Gamma_R08_UEandRS_8to20_red.png"/>
          <p:cNvPicPr>
            <a:picLocks noChangeAspect="1" noChangeArrowheads="1"/>
          </p:cNvPicPr>
          <p:nvPr/>
        </p:nvPicPr>
        <p:blipFill>
          <a:blip r:embed="rId4" cstate="print"/>
          <a:srcRect l="58076" t="26667" r="15004" b="64444"/>
          <a:stretch>
            <a:fillRect/>
          </a:stretch>
        </p:blipFill>
        <p:spPr bwMode="auto">
          <a:xfrm>
            <a:off x="2590800" y="2362200"/>
            <a:ext cx="1143000" cy="457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3400" y="60198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dirty="0" smtClean="0"/>
              <a:t> </a:t>
            </a:r>
            <a:r>
              <a:rPr lang="en-US" sz="2000" dirty="0" smtClean="0"/>
              <a:t>UE approximately describes first peak (modulo normalization issue) 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Second peak shifts with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range </a:t>
            </a:r>
            <a:r>
              <a:rPr lang="en-US" sz="2000" smtClean="0"/>
              <a:t>of direct-photon </a:t>
            </a:r>
            <a:r>
              <a:rPr lang="en-US" sz="2000" dirty="0" smtClean="0"/>
              <a:t>triggers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792162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-Jet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sz="2800" dirty="0" smtClean="0"/>
              <a:t>Photon does not interact strongly, so</a:t>
            </a:r>
          </a:p>
          <a:p>
            <a:pPr marL="0">
              <a:spcBef>
                <a:spcPts val="0"/>
              </a:spcBef>
              <a:buNone/>
            </a:pPr>
            <a:r>
              <a:rPr lang="en-US" sz="2800" dirty="0" smtClean="0"/>
              <a:t> the trigger energy is more directly </a:t>
            </a:r>
          </a:p>
          <a:p>
            <a:pPr marL="0">
              <a:spcBef>
                <a:spcPts val="0"/>
              </a:spcBef>
              <a:buNone/>
            </a:pPr>
            <a:r>
              <a:rPr lang="en-US" sz="2800" dirty="0" smtClean="0"/>
              <a:t>connected to the recoil </a:t>
            </a:r>
            <a:r>
              <a:rPr lang="en-US" sz="2800" dirty="0" err="1" smtClean="0"/>
              <a:t>parton</a:t>
            </a:r>
            <a:r>
              <a:rPr lang="en-US" sz="2800" dirty="0" smtClean="0"/>
              <a:t> energy</a:t>
            </a:r>
            <a:endParaRPr lang="en-US" sz="2800" dirty="0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905000" y="4343400"/>
            <a:ext cx="1009650" cy="19812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041995" y="5501182"/>
            <a:ext cx="309761" cy="600364"/>
            <a:chOff x="2741" y="2464"/>
            <a:chExt cx="223" cy="416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 rot="7693055" flipV="1">
              <a:off x="2668" y="2699"/>
              <a:ext cx="338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rot="-13906945">
              <a:off x="2678" y="2603"/>
              <a:ext cx="234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rot="-13906945">
              <a:off x="2695" y="2510"/>
              <a:ext cx="130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rot="7693055" flipV="1">
              <a:off x="2858" y="2643"/>
              <a:ext cx="150" cy="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Line 14"/>
          <p:cNvSpPr>
            <a:spLocks noChangeShapeType="1"/>
          </p:cNvSpPr>
          <p:nvPr/>
        </p:nvSpPr>
        <p:spPr bwMode="auto">
          <a:xfrm rot="7272059">
            <a:off x="2138281" y="5392971"/>
            <a:ext cx="495012" cy="139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2390775" y="5029200"/>
            <a:ext cx="200025" cy="277091"/>
          </a:xfrm>
          <a:prstGeom prst="irregularSeal1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reeform 25"/>
          <p:cNvSpPr>
            <a:spLocks/>
          </p:cNvSpPr>
          <p:nvPr/>
        </p:nvSpPr>
        <p:spPr bwMode="auto">
          <a:xfrm rot="6838498" flipV="1">
            <a:off x="2284098" y="4585776"/>
            <a:ext cx="861580" cy="179190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144" y="56"/>
              </a:cxn>
              <a:cxn ang="0">
                <a:pos x="288" y="152"/>
              </a:cxn>
              <a:cxn ang="0">
                <a:pos x="432" y="56"/>
              </a:cxn>
              <a:cxn ang="0">
                <a:pos x="576" y="152"/>
              </a:cxn>
              <a:cxn ang="0">
                <a:pos x="720" y="56"/>
              </a:cxn>
              <a:cxn ang="0">
                <a:pos x="864" y="152"/>
              </a:cxn>
              <a:cxn ang="0">
                <a:pos x="1008" y="8"/>
              </a:cxn>
              <a:cxn ang="0">
                <a:pos x="1152" y="104"/>
              </a:cxn>
            </a:cxnLst>
            <a:rect l="0" t="0" r="r" b="b"/>
            <a:pathLst>
              <a:path w="1152" h="160">
                <a:moveTo>
                  <a:pt x="0" y="152"/>
                </a:moveTo>
                <a:cubicBezTo>
                  <a:pt x="48" y="104"/>
                  <a:pt x="96" y="56"/>
                  <a:pt x="144" y="56"/>
                </a:cubicBezTo>
                <a:cubicBezTo>
                  <a:pt x="192" y="56"/>
                  <a:pt x="240" y="152"/>
                  <a:pt x="288" y="152"/>
                </a:cubicBezTo>
                <a:cubicBezTo>
                  <a:pt x="336" y="152"/>
                  <a:pt x="384" y="56"/>
                  <a:pt x="432" y="56"/>
                </a:cubicBezTo>
                <a:cubicBezTo>
                  <a:pt x="480" y="56"/>
                  <a:pt x="528" y="152"/>
                  <a:pt x="576" y="152"/>
                </a:cubicBezTo>
                <a:cubicBezTo>
                  <a:pt x="624" y="152"/>
                  <a:pt x="672" y="56"/>
                  <a:pt x="720" y="56"/>
                </a:cubicBezTo>
                <a:cubicBezTo>
                  <a:pt x="768" y="56"/>
                  <a:pt x="816" y="160"/>
                  <a:pt x="864" y="152"/>
                </a:cubicBezTo>
                <a:cubicBezTo>
                  <a:pt x="912" y="144"/>
                  <a:pt x="960" y="16"/>
                  <a:pt x="1008" y="8"/>
                </a:cubicBezTo>
                <a:cubicBezTo>
                  <a:pt x="1056" y="0"/>
                  <a:pt x="1128" y="88"/>
                  <a:pt x="1152" y="10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 rot="20776669" flipV="1">
            <a:off x="2951503" y="4175308"/>
            <a:ext cx="159742" cy="12844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2724150" y="3642879"/>
            <a:ext cx="1466850" cy="47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Symbol" pitchFamily="18" charset="2"/>
              </a:rPr>
              <a:t>g (</a:t>
            </a:r>
            <a:r>
              <a:rPr lang="en-US" sz="2800" b="1" dirty="0" err="1">
                <a:latin typeface="Symbol" pitchFamily="18" charset="2"/>
              </a:rPr>
              <a:t>E</a:t>
            </a:r>
            <a:r>
              <a:rPr lang="en-US" sz="2800" b="1" baseline="-25000" dirty="0" err="1"/>
              <a:t>initial</a:t>
            </a:r>
            <a:r>
              <a:rPr lang="en-US" sz="2800" b="1" dirty="0">
                <a:latin typeface="Symbol" pitchFamily="18" charset="2"/>
              </a:rPr>
              <a:t>)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609600" y="5867400"/>
            <a:ext cx="1600200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Modified Jet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7200" y="2553831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Goal: </a:t>
            </a:r>
          </a:p>
          <a:p>
            <a:r>
              <a:rPr lang="en-US" sz="2800" dirty="0" smtClean="0"/>
              <a:t>Measure Recoil Jet Energy vs. Initial Energy of Parton, as approximated by trigger-photon energy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581400" y="4800600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dirty="0" smtClean="0"/>
              <a:t> </a:t>
            </a:r>
            <a:r>
              <a:rPr lang="en-US" sz="2400" dirty="0" smtClean="0"/>
              <a:t>Ideally studied with fully reconstructed jets on the recoil side of trigger photon</a:t>
            </a:r>
          </a:p>
          <a:p>
            <a:pPr marL="91440" indent="-91440">
              <a:buFont typeface="Arial" pitchFamily="34" charset="0"/>
              <a:buChar char="•"/>
            </a:pPr>
            <a:r>
              <a:rPr lang="en-US" sz="2400" dirty="0" smtClean="0"/>
              <a:t>  More easily studied with </a:t>
            </a:r>
            <a:r>
              <a:rPr lang="en-US" sz="2400" dirty="0" err="1" smtClean="0"/>
              <a:t>azimuthal</a:t>
            </a:r>
            <a:r>
              <a:rPr lang="en-US" sz="2400" dirty="0" smtClean="0"/>
              <a:t> correlations of charged particles with trigger photon</a:t>
            </a:r>
            <a:endParaRPr lang="en-US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8318" y="990600"/>
            <a:ext cx="2859482" cy="1752601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cxnSp>
        <p:nvCxnSpPr>
          <p:cNvPr id="21" name="Straight Arrow Connector 20"/>
          <p:cNvCxnSpPr/>
          <p:nvPr/>
        </p:nvCxnSpPr>
        <p:spPr>
          <a:xfrm flipV="1">
            <a:off x="2478505" y="2743200"/>
            <a:ext cx="3769895" cy="2442411"/>
          </a:xfrm>
          <a:prstGeom prst="straightConnector1">
            <a:avLst/>
          </a:prstGeom>
          <a:ln w="19050">
            <a:solidFill>
              <a:schemeClr val="tx1">
                <a:alpha val="4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AA</a:t>
            </a:r>
            <a:r>
              <a:rPr lang="en-US" dirty="0" smtClean="0"/>
              <a:t> measured via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-triggered vs.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-triggered charged-</a:t>
            </a:r>
            <a:r>
              <a:rPr lang="en-US" dirty="0" err="1" smtClean="0"/>
              <a:t>hadron</a:t>
            </a:r>
            <a:r>
              <a:rPr lang="en-US" dirty="0" smtClean="0"/>
              <a:t> correlations show similar level of suppression for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trig</a:t>
            </a:r>
            <a:r>
              <a:rPr lang="en-US" dirty="0" smtClean="0"/>
              <a:t>=12-20 </a:t>
            </a:r>
            <a:r>
              <a:rPr lang="en-US" dirty="0" err="1" smtClean="0"/>
              <a:t>GeV</a:t>
            </a:r>
            <a:r>
              <a:rPr lang="en-US" dirty="0" smtClean="0"/>
              <a:t>/c,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assoc</a:t>
            </a:r>
            <a:r>
              <a:rPr lang="en-US" dirty="0" smtClean="0"/>
              <a:t>&gt;1.2 </a:t>
            </a:r>
            <a:r>
              <a:rPr lang="en-US" dirty="0" err="1" smtClean="0"/>
              <a:t>GeV</a:t>
            </a:r>
            <a:r>
              <a:rPr lang="en-US" dirty="0" smtClean="0"/>
              <a:t>/c.</a:t>
            </a:r>
          </a:p>
          <a:p>
            <a:r>
              <a:rPr lang="en-US" dirty="0" smtClean="0"/>
              <a:t>Suppression is less at low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T</a:t>
            </a:r>
            <a:r>
              <a:rPr lang="en-US" dirty="0" smtClean="0"/>
              <a:t> (</a:t>
            </a:r>
            <a:r>
              <a:rPr lang="en-US" dirty="0" err="1" smtClean="0"/>
              <a:t>z</a:t>
            </a:r>
            <a:r>
              <a:rPr lang="en-US" baseline="-25000" dirty="0" err="1" smtClean="0"/>
              <a:t>T</a:t>
            </a:r>
            <a:r>
              <a:rPr lang="en-US" dirty="0" smtClean="0"/>
              <a:t>&lt;0.2, corresponding to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assoc</a:t>
            </a:r>
            <a:r>
              <a:rPr lang="en-US" dirty="0" smtClean="0"/>
              <a:t>&lt;2.4 </a:t>
            </a:r>
            <a:r>
              <a:rPr lang="en-US" dirty="0" err="1" smtClean="0"/>
              <a:t>GeV</a:t>
            </a:r>
            <a:r>
              <a:rPr lang="en-US" dirty="0" smtClean="0"/>
              <a:t>/c)</a:t>
            </a:r>
          </a:p>
          <a:p>
            <a:r>
              <a:rPr lang="en-US" dirty="0" smtClean="0"/>
              <a:t>Comparison with other measurements suggests that recovered energy appears at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assoc</a:t>
            </a:r>
            <a:r>
              <a:rPr lang="en-US" dirty="0" smtClean="0"/>
              <a:t>&lt;2 </a:t>
            </a:r>
            <a:r>
              <a:rPr lang="en-US" dirty="0" err="1" smtClean="0"/>
              <a:t>GeV</a:t>
            </a:r>
            <a:r>
              <a:rPr lang="en-US" dirty="0" smtClean="0"/>
              <a:t>/c, independent of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trig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Expected difference in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triggered vs.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-triggered suppression due to surface vs. volume emission and due to the color factor in energy loss is not seen within our uncertainties</a:t>
            </a:r>
          </a:p>
          <a:p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-triggered Jet Reconstruction in STAR coming soon….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7650" name="Equation" r:id="rId3" imgW="114120" imgH="21564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TSP from Simulation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539706" cy="416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Comparison of Photon- to </a:t>
            </a:r>
            <a:r>
              <a:rPr lang="en-US" sz="3200" dirty="0" err="1" smtClean="0"/>
              <a:t>Hadron</a:t>
            </a:r>
            <a:r>
              <a:rPr lang="en-US" sz="3200" dirty="0" smtClean="0"/>
              <a:t>-Triggered “Jets”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10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800" dirty="0" err="1" smtClean="0"/>
              <a:t>Hadron</a:t>
            </a:r>
            <a:r>
              <a:rPr lang="en-US" sz="2800" dirty="0" smtClean="0"/>
              <a:t> triggers are surface biased, so recoil </a:t>
            </a:r>
            <a:r>
              <a:rPr lang="en-US" sz="2800" dirty="0" err="1" smtClean="0"/>
              <a:t>parton</a:t>
            </a:r>
            <a:r>
              <a:rPr lang="en-US" sz="2800" dirty="0" smtClean="0"/>
              <a:t> has (on average) more medium to traverse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Recoil </a:t>
            </a:r>
            <a:r>
              <a:rPr lang="en-US" sz="2800" dirty="0" err="1" smtClean="0"/>
              <a:t>parton</a:t>
            </a:r>
            <a:r>
              <a:rPr lang="en-US" sz="2800" dirty="0" smtClean="0"/>
              <a:t> of photon triggers mostly quark jets, recoil of high-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pitchFamily="18" charset="2"/>
              </a:rPr>
              <a:t>p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 are mostly gluon jets </a:t>
            </a:r>
            <a:r>
              <a:rPr lang="en-US" sz="2400" dirty="0" smtClean="0">
                <a:solidFill>
                  <a:srgbClr val="005024"/>
                </a:solidFill>
              </a:rPr>
              <a:t>(</a:t>
            </a:r>
            <a:r>
              <a:rPr lang="da-DK" sz="2400" dirty="0" smtClean="0">
                <a:solidFill>
                  <a:srgbClr val="005024"/>
                </a:solidFill>
              </a:rPr>
              <a:t>D. de Florian et al., PRD 91, 014035 (2015); T. Kaufmann et al., PRD 92, 054015 (2015))</a:t>
            </a:r>
            <a:r>
              <a:rPr lang="en-US" sz="2800" dirty="0" smtClean="0"/>
              <a:t>– color factor would result in greater energy loss for </a:t>
            </a:r>
            <a:r>
              <a:rPr lang="en-US" sz="2800" dirty="0" smtClean="0">
                <a:latin typeface="Symbol" pitchFamily="18" charset="2"/>
              </a:rPr>
              <a:t>p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-triggered jets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990600" y="2337816"/>
            <a:ext cx="6781800" cy="1853184"/>
            <a:chOff x="685800" y="2795016"/>
            <a:chExt cx="7924800" cy="2843784"/>
          </a:xfrm>
        </p:grpSpPr>
        <p:sp>
          <p:nvSpPr>
            <p:cNvPr id="4" name="Text Box 30"/>
            <p:cNvSpPr txBox="1">
              <a:spLocks noChangeArrowheads="1"/>
            </p:cNvSpPr>
            <p:nvPr/>
          </p:nvSpPr>
          <p:spPr bwMode="auto">
            <a:xfrm>
              <a:off x="6934200" y="2795016"/>
              <a:ext cx="16764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smtClean="0">
                  <a:latin typeface="Symbol" pitchFamily="18" charset="2"/>
                </a:rPr>
                <a:t>p</a:t>
              </a:r>
              <a:r>
                <a:rPr lang="en-US" sz="2800" b="1" baseline="30000" dirty="0" smtClean="0">
                  <a:latin typeface="Symbol" pitchFamily="18" charset="2"/>
                </a:rPr>
                <a:t>0</a:t>
              </a:r>
              <a:r>
                <a:rPr lang="en-US" sz="2800" b="1" dirty="0" smtClean="0">
                  <a:latin typeface="Symbol" pitchFamily="18" charset="2"/>
                </a:rPr>
                <a:t> </a:t>
              </a:r>
              <a:endParaRPr lang="en-US" sz="2800" b="1" dirty="0">
                <a:latin typeface="Symbol" pitchFamily="18" charset="2"/>
              </a:endParaRPr>
            </a:p>
          </p:txBody>
        </p:sp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1981200" y="3657600"/>
              <a:ext cx="1009650" cy="19812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118195" y="4815382"/>
              <a:ext cx="309761" cy="600364"/>
              <a:chOff x="2741" y="2464"/>
              <a:chExt cx="223" cy="416"/>
            </a:xfrm>
          </p:grpSpPr>
          <p:sp>
            <p:nvSpPr>
              <p:cNvPr id="7" name="Line 5"/>
              <p:cNvSpPr>
                <a:spLocks noChangeShapeType="1"/>
              </p:cNvSpPr>
              <p:nvPr/>
            </p:nvSpPr>
            <p:spPr bwMode="auto">
              <a:xfrm rot="7693055" flipV="1">
                <a:off x="2668" y="2699"/>
                <a:ext cx="338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 rot="-13906945">
                <a:off x="2678" y="2603"/>
                <a:ext cx="234" cy="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 rot="-13906945">
                <a:off x="2695" y="2510"/>
                <a:ext cx="130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 rot="7693055" flipV="1">
                <a:off x="2858" y="2643"/>
                <a:ext cx="150" cy="6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rot="7272059">
              <a:off x="2214481" y="4707171"/>
              <a:ext cx="495012" cy="13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19"/>
            <p:cNvSpPr>
              <a:spLocks noChangeArrowheads="1"/>
            </p:cNvSpPr>
            <p:nvPr/>
          </p:nvSpPr>
          <p:spPr bwMode="auto">
            <a:xfrm>
              <a:off x="2466975" y="4343400"/>
              <a:ext cx="200025" cy="277091"/>
            </a:xfrm>
            <a:prstGeom prst="irregularSeal1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auto">
            <a:xfrm rot="6838498" flipV="1">
              <a:off x="2360298" y="3899976"/>
              <a:ext cx="861580" cy="179190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144" y="56"/>
                </a:cxn>
                <a:cxn ang="0">
                  <a:pos x="288" y="152"/>
                </a:cxn>
                <a:cxn ang="0">
                  <a:pos x="432" y="56"/>
                </a:cxn>
                <a:cxn ang="0">
                  <a:pos x="576" y="152"/>
                </a:cxn>
                <a:cxn ang="0">
                  <a:pos x="720" y="56"/>
                </a:cxn>
                <a:cxn ang="0">
                  <a:pos x="864" y="152"/>
                </a:cxn>
                <a:cxn ang="0">
                  <a:pos x="1008" y="8"/>
                </a:cxn>
                <a:cxn ang="0">
                  <a:pos x="1152" y="104"/>
                </a:cxn>
              </a:cxnLst>
              <a:rect l="0" t="0" r="r" b="b"/>
              <a:pathLst>
                <a:path w="1152" h="160">
                  <a:moveTo>
                    <a:pt x="0" y="152"/>
                  </a:moveTo>
                  <a:cubicBezTo>
                    <a:pt x="48" y="104"/>
                    <a:pt x="96" y="56"/>
                    <a:pt x="144" y="56"/>
                  </a:cubicBezTo>
                  <a:cubicBezTo>
                    <a:pt x="192" y="56"/>
                    <a:pt x="240" y="152"/>
                    <a:pt x="288" y="152"/>
                  </a:cubicBezTo>
                  <a:cubicBezTo>
                    <a:pt x="336" y="152"/>
                    <a:pt x="384" y="56"/>
                    <a:pt x="432" y="56"/>
                  </a:cubicBezTo>
                  <a:cubicBezTo>
                    <a:pt x="480" y="56"/>
                    <a:pt x="528" y="152"/>
                    <a:pt x="576" y="152"/>
                  </a:cubicBezTo>
                  <a:cubicBezTo>
                    <a:pt x="624" y="152"/>
                    <a:pt x="672" y="56"/>
                    <a:pt x="720" y="56"/>
                  </a:cubicBezTo>
                  <a:cubicBezTo>
                    <a:pt x="768" y="56"/>
                    <a:pt x="816" y="160"/>
                    <a:pt x="864" y="152"/>
                  </a:cubicBezTo>
                  <a:cubicBezTo>
                    <a:pt x="912" y="144"/>
                    <a:pt x="960" y="16"/>
                    <a:pt x="1008" y="8"/>
                  </a:cubicBezTo>
                  <a:cubicBezTo>
                    <a:pt x="1056" y="0"/>
                    <a:pt x="1128" y="88"/>
                    <a:pt x="1152" y="10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 rot="20776669" flipV="1">
              <a:off x="3009932" y="3489509"/>
              <a:ext cx="159742" cy="12844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>
              <a:off x="2800349" y="2812930"/>
              <a:ext cx="1689355" cy="60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Symbol" pitchFamily="18" charset="2"/>
                </a:rPr>
                <a:t>g (</a:t>
              </a:r>
              <a:r>
                <a:rPr lang="en-US" sz="2800" b="1" dirty="0" err="1">
                  <a:latin typeface="Symbol" pitchFamily="18" charset="2"/>
                </a:rPr>
                <a:t>E</a:t>
              </a:r>
              <a:r>
                <a:rPr lang="en-US" sz="2800" b="1" baseline="-25000" dirty="0" err="1"/>
                <a:t>initial</a:t>
              </a:r>
              <a:r>
                <a:rPr lang="en-US" sz="2800" b="1" dirty="0">
                  <a:latin typeface="Symbol" pitchFamily="18" charset="2"/>
                </a:rPr>
                <a:t>)</a:t>
              </a:r>
            </a:p>
          </p:txBody>
        </p:sp>
        <p:sp>
          <p:nvSpPr>
            <p:cNvPr id="16" name="Text Box 40"/>
            <p:cNvSpPr txBox="1">
              <a:spLocks noChangeArrowheads="1"/>
            </p:cNvSpPr>
            <p:nvPr/>
          </p:nvSpPr>
          <p:spPr bwMode="auto">
            <a:xfrm>
              <a:off x="685800" y="5181600"/>
              <a:ext cx="1600200" cy="360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/>
                <a:t>Modified Jet</a:t>
              </a:r>
            </a:p>
          </p:txBody>
        </p:sp>
        <p:sp>
          <p:nvSpPr>
            <p:cNvPr id="17" name="Oval 3"/>
            <p:cNvSpPr>
              <a:spLocks noChangeArrowheads="1"/>
            </p:cNvSpPr>
            <p:nvPr/>
          </p:nvSpPr>
          <p:spPr bwMode="auto">
            <a:xfrm>
              <a:off x="5524500" y="3643168"/>
              <a:ext cx="1104900" cy="199563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4"/>
            <p:cNvGrpSpPr>
              <a:grpSpLocks/>
            </p:cNvGrpSpPr>
            <p:nvPr/>
          </p:nvGrpSpPr>
          <p:grpSpPr bwMode="auto">
            <a:xfrm>
              <a:off x="5952881" y="4393473"/>
              <a:ext cx="309761" cy="600364"/>
              <a:chOff x="2741" y="2464"/>
              <a:chExt cx="223" cy="416"/>
            </a:xfrm>
          </p:grpSpPr>
          <p:sp>
            <p:nvSpPr>
              <p:cNvPr id="19" name="Line 5"/>
              <p:cNvSpPr>
                <a:spLocks noChangeShapeType="1"/>
              </p:cNvSpPr>
              <p:nvPr/>
            </p:nvSpPr>
            <p:spPr bwMode="auto">
              <a:xfrm rot="7693055" flipV="1">
                <a:off x="2668" y="2699"/>
                <a:ext cx="338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6"/>
              <p:cNvSpPr>
                <a:spLocks noChangeShapeType="1"/>
              </p:cNvSpPr>
              <p:nvPr/>
            </p:nvSpPr>
            <p:spPr bwMode="auto">
              <a:xfrm rot="-13906945">
                <a:off x="2678" y="2603"/>
                <a:ext cx="234" cy="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rot="-13906945">
                <a:off x="2695" y="2510"/>
                <a:ext cx="130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 rot="7693055" flipV="1">
                <a:off x="2858" y="2643"/>
                <a:ext cx="150" cy="6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 rot="7272059">
              <a:off x="6030016" y="4220923"/>
              <a:ext cx="544895" cy="496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19"/>
            <p:cNvSpPr>
              <a:spLocks noChangeArrowheads="1"/>
            </p:cNvSpPr>
            <p:nvPr/>
          </p:nvSpPr>
          <p:spPr bwMode="auto">
            <a:xfrm>
              <a:off x="6343649" y="3837709"/>
              <a:ext cx="200025" cy="277091"/>
            </a:xfrm>
            <a:prstGeom prst="irregularSeal1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40"/>
            <p:cNvSpPr txBox="1">
              <a:spLocks noChangeArrowheads="1"/>
            </p:cNvSpPr>
            <p:nvPr/>
          </p:nvSpPr>
          <p:spPr bwMode="auto">
            <a:xfrm>
              <a:off x="4572000" y="5201805"/>
              <a:ext cx="1600200" cy="360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/>
                <a:t>Modified Jet</a:t>
              </a:r>
            </a:p>
          </p:txBody>
        </p:sp>
        <p:grpSp>
          <p:nvGrpSpPr>
            <p:cNvPr id="26" name="Group 4"/>
            <p:cNvGrpSpPr>
              <a:grpSpLocks/>
            </p:cNvGrpSpPr>
            <p:nvPr/>
          </p:nvGrpSpPr>
          <p:grpSpPr bwMode="auto">
            <a:xfrm>
              <a:off x="6748509" y="3104373"/>
              <a:ext cx="309761" cy="600364"/>
              <a:chOff x="2741" y="2464"/>
              <a:chExt cx="223" cy="416"/>
            </a:xfrm>
            <a:scene3d>
              <a:camera prst="orthographicFront">
                <a:rot lat="0" lon="0" rev="10800000"/>
              </a:camera>
              <a:lightRig rig="threePt" dir="t"/>
            </a:scene3d>
          </p:grpSpPr>
          <p:sp>
            <p:nvSpPr>
              <p:cNvPr id="27" name="Line 5"/>
              <p:cNvSpPr>
                <a:spLocks noChangeShapeType="1"/>
              </p:cNvSpPr>
              <p:nvPr/>
            </p:nvSpPr>
            <p:spPr bwMode="auto">
              <a:xfrm rot="7693055" flipV="1">
                <a:off x="2668" y="2699"/>
                <a:ext cx="338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6"/>
              <p:cNvSpPr>
                <a:spLocks noChangeShapeType="1"/>
              </p:cNvSpPr>
              <p:nvPr/>
            </p:nvSpPr>
            <p:spPr bwMode="auto">
              <a:xfrm rot="-13906945">
                <a:off x="2678" y="2603"/>
                <a:ext cx="234" cy="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7"/>
              <p:cNvSpPr>
                <a:spLocks noChangeShapeType="1"/>
              </p:cNvSpPr>
              <p:nvPr/>
            </p:nvSpPr>
            <p:spPr bwMode="auto">
              <a:xfrm rot="-13906945">
                <a:off x="2695" y="2510"/>
                <a:ext cx="130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8"/>
              <p:cNvSpPr>
                <a:spLocks noChangeShapeType="1"/>
              </p:cNvSpPr>
              <p:nvPr/>
            </p:nvSpPr>
            <p:spPr bwMode="auto">
              <a:xfrm rot="7693055" flipV="1">
                <a:off x="2858" y="2643"/>
                <a:ext cx="150" cy="6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" name="Line 14"/>
            <p:cNvSpPr>
              <a:spLocks noChangeShapeType="1"/>
            </p:cNvSpPr>
            <p:nvPr/>
          </p:nvSpPr>
          <p:spPr bwMode="auto">
            <a:xfrm rot="7272059">
              <a:off x="6394987" y="3748900"/>
              <a:ext cx="471030" cy="701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>
                <a:sym typeface="Symbol"/>
              </a:rPr>
              <a:t>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Discrimination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865425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6135469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b="1" dirty="0" smtClean="0">
                <a:cs typeface="Arial" charset="0"/>
              </a:rPr>
              <a:t> BEMC:- The energy deposition of EM cluster</a:t>
            </a:r>
          </a:p>
          <a:p>
            <a:pPr>
              <a:buFont typeface="Wingdings" charset="2"/>
              <a:buChar char="§"/>
            </a:pPr>
            <a:r>
              <a:rPr lang="en-US" b="1" dirty="0" smtClean="0">
                <a:cs typeface="Arial" charset="0"/>
              </a:rPr>
              <a:t> BSMD:- The η and </a:t>
            </a:r>
            <a:r>
              <a:rPr lang="en-US" b="1" dirty="0" smtClean="0"/>
              <a:t>ϕ</a:t>
            </a:r>
            <a:r>
              <a:rPr lang="en-US" b="1" dirty="0" smtClean="0">
                <a:cs typeface="Arial" charset="0"/>
              </a:rPr>
              <a:t> positions of EM cluster</a:t>
            </a:r>
            <a:endParaRPr lang="en-US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>
                <a:sym typeface="Symbol"/>
              </a:rPr>
              <a:t>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Discrimination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62000" y="2133600"/>
          <a:ext cx="2011680" cy="914400"/>
        </p:xfrm>
        <a:graphic>
          <a:graphicData uri="http://schemas.openxmlformats.org/presentationml/2006/ole">
            <p:oleObj spid="_x0000_s3075" name="Equation" r:id="rId3" imgW="977760" imgH="44424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1066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the hits in the BSMD, construct a quantity “Transverse Shower Profile”: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34290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</a:t>
            </a:r>
            <a:r>
              <a:rPr lang="en-US" b="1" i="1" dirty="0" err="1" smtClean="0"/>
              <a:t>E</a:t>
            </a:r>
            <a:r>
              <a:rPr lang="en-US" b="1" i="1" baseline="-25000" dirty="0" err="1" smtClean="0"/>
              <a:t>cluster</a:t>
            </a:r>
            <a:r>
              <a:rPr lang="en-US" b="1" i="1" dirty="0" smtClean="0"/>
              <a:t> </a:t>
            </a:r>
            <a:r>
              <a:rPr lang="en-US" dirty="0" smtClean="0"/>
              <a:t>is the BEMC cluster energy, </a:t>
            </a:r>
            <a:r>
              <a:rPr lang="en-US" b="1" i="1" dirty="0" err="1" smtClean="0"/>
              <a:t>e</a:t>
            </a:r>
            <a:r>
              <a:rPr lang="en-US" b="1" i="1" baseline="-25000" dirty="0" err="1" smtClean="0"/>
              <a:t>i</a:t>
            </a:r>
            <a:r>
              <a:rPr lang="en-US" dirty="0" smtClean="0"/>
              <a:t> are the BSMD strip energies , and </a:t>
            </a:r>
            <a:r>
              <a:rPr lang="en-US" b="1" i="1" dirty="0" err="1" smtClean="0"/>
              <a:t>r</a:t>
            </a:r>
            <a:r>
              <a:rPr lang="en-US" b="1" i="1" baseline="-25000" dirty="0" err="1" smtClean="0"/>
              <a:t>i</a:t>
            </a:r>
            <a:r>
              <a:rPr lang="en-US" b="1" i="1" dirty="0" smtClean="0"/>
              <a:t> </a:t>
            </a:r>
            <a:r>
              <a:rPr lang="en-US" dirty="0" smtClean="0"/>
              <a:t>are the strip distances from the center of the cluster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0292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TSP cuts were tuned to select a nearly pure sample of 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(“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baseline="30000" dirty="0" smtClean="0"/>
              <a:t>0</a:t>
            </a:r>
            <a:r>
              <a:rPr lang="en-US" sz="2400" baseline="-25000" dirty="0" smtClean="0"/>
              <a:t>rich</a:t>
            </a:r>
            <a:r>
              <a:rPr lang="en-US" sz="2400" dirty="0" smtClean="0"/>
              <a:t>”) and a sample with an enhanced fraction of </a:t>
            </a:r>
            <a:r>
              <a:rPr lang="en-US" sz="2400" dirty="0" err="1" smtClean="0">
                <a:latin typeface="Symbol" pitchFamily="18" charset="2"/>
              </a:rPr>
              <a:t>g</a:t>
            </a:r>
            <a:r>
              <a:rPr lang="en-US" sz="2400" baseline="-25000" dirty="0" err="1" smtClean="0"/>
              <a:t>dir</a:t>
            </a:r>
            <a:r>
              <a:rPr lang="en-US" sz="2400" dirty="0" smtClean="0"/>
              <a:t> (“</a:t>
            </a:r>
            <a:r>
              <a:rPr lang="en-US" sz="2400" dirty="0" err="1" smtClean="0">
                <a:latin typeface="Symbol" pitchFamily="18" charset="2"/>
              </a:rPr>
              <a:t>g</a:t>
            </a:r>
            <a:r>
              <a:rPr lang="en-US" sz="2400" baseline="-25000" dirty="0" err="1" smtClean="0"/>
              <a:t>rich</a:t>
            </a:r>
            <a:r>
              <a:rPr lang="en-US" sz="2400" dirty="0" smtClean="0"/>
              <a:t>”) 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905375" y="1895475"/>
            <a:ext cx="4162425" cy="4810125"/>
            <a:chOff x="4905375" y="1895475"/>
            <a:chExt cx="4162425" cy="481012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05375" y="1895475"/>
              <a:ext cx="4162425" cy="481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7391400" y="2895600"/>
              <a:ext cx="1524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Correlation Functions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914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/>
              </a:rPr>
              <a:t> with respect to trigger particle of charged hadrons with || &lt; 1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059269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  </a:t>
            </a:r>
            <a:r>
              <a:rPr lang="en-US" sz="2400" b="1" dirty="0" err="1" smtClean="0">
                <a:latin typeface="Times New Roman"/>
                <a:cs typeface="Times New Roman"/>
              </a:rPr>
              <a:t>γ</a:t>
            </a:r>
            <a:r>
              <a:rPr lang="en-US" sz="2000" b="1" baseline="-25000" dirty="0" err="1" smtClean="0"/>
              <a:t>rich</a:t>
            </a:r>
            <a:r>
              <a:rPr lang="en-US" sz="2000" b="1" dirty="0" smtClean="0"/>
              <a:t> </a:t>
            </a:r>
            <a:r>
              <a:rPr lang="en-US" sz="2000" dirty="0" smtClean="0"/>
              <a:t>sample ~60% background in </a:t>
            </a:r>
            <a:r>
              <a:rPr lang="en-US" sz="2000" dirty="0" err="1" smtClean="0"/>
              <a:t>p+p</a:t>
            </a:r>
            <a:r>
              <a:rPr lang="en-US" sz="2000" dirty="0" smtClean="0"/>
              <a:t> collisions and ~30% background in central </a:t>
            </a:r>
            <a:r>
              <a:rPr lang="en-US" sz="2000" dirty="0" err="1" smtClean="0"/>
              <a:t>Au+Au</a:t>
            </a:r>
            <a:endParaRPr lang="en-US" sz="2000" dirty="0"/>
          </a:p>
        </p:txBody>
      </p:sp>
      <p:pic>
        <p:nvPicPr>
          <p:cNvPr id="9" name="Picture 8" descr="CorrFunction_Fig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95400"/>
            <a:ext cx="6478265" cy="47310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5943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STAR, arXiv:1604.01117 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i0_DzT_AS_NS_Fig2.png"/>
          <p:cNvPicPr>
            <a:picLocks noChangeAspect="1"/>
          </p:cNvPicPr>
          <p:nvPr/>
        </p:nvPicPr>
        <p:blipFill>
          <a:blip r:embed="rId2" cstate="print"/>
          <a:srcRect r="8861"/>
          <a:stretch>
            <a:fillRect/>
          </a:stretch>
        </p:blipFill>
        <p:spPr>
          <a:xfrm>
            <a:off x="152400" y="1694875"/>
            <a:ext cx="4191000" cy="4782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Charged-Particle Yields Associated with </a:t>
            </a:r>
            <a:br>
              <a:rPr lang="en-US" sz="3200" dirty="0" smtClean="0"/>
            </a:br>
            <a:r>
              <a:rPr lang="en-US" sz="3200" dirty="0" smtClean="0">
                <a:latin typeface="Symbol" pitchFamily="18" charset="2"/>
              </a:rPr>
              <a:t>p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 Triggers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3295471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 the away side, yields in central </a:t>
            </a:r>
            <a:r>
              <a:rPr lang="en-US" sz="2400" dirty="0" err="1" smtClean="0"/>
              <a:t>Au+Au</a:t>
            </a:r>
            <a:r>
              <a:rPr lang="en-US" sz="2400" dirty="0" smtClean="0"/>
              <a:t> suppressed relative to yields in </a:t>
            </a:r>
            <a:r>
              <a:rPr lang="en-US" sz="2400" dirty="0" err="1" smtClean="0"/>
              <a:t>p+p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4819471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 the near side, yields in central </a:t>
            </a:r>
            <a:r>
              <a:rPr lang="en-US" sz="2400" dirty="0" err="1" smtClean="0"/>
              <a:t>Au+Au</a:t>
            </a:r>
            <a:r>
              <a:rPr lang="en-US" sz="2400" dirty="0" smtClean="0"/>
              <a:t> consistent with yields in </a:t>
            </a:r>
            <a:r>
              <a:rPr lang="en-US" sz="2400" dirty="0" err="1" smtClean="0"/>
              <a:t>p+p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6400800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z</a:t>
            </a:r>
            <a:r>
              <a:rPr lang="en-US" sz="2000" b="1" baseline="-25000" dirty="0" err="1" smtClean="0"/>
              <a:t>T</a:t>
            </a:r>
            <a:r>
              <a:rPr lang="en-US" sz="2000" b="1" dirty="0" smtClean="0"/>
              <a:t>=</a:t>
            </a:r>
            <a:r>
              <a:rPr lang="en-US" sz="2000" b="1" dirty="0" err="1" smtClean="0"/>
              <a:t>p</a:t>
            </a:r>
            <a:r>
              <a:rPr lang="en-US" sz="2000" b="1" baseline="-25000" dirty="0" err="1" smtClean="0"/>
              <a:t>T</a:t>
            </a:r>
            <a:r>
              <a:rPr lang="en-US" sz="2000" b="1" baseline="30000" dirty="0" err="1" smtClean="0"/>
              <a:t>assoc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p</a:t>
            </a:r>
            <a:r>
              <a:rPr lang="en-US" sz="2000" b="1" baseline="-25000" dirty="0" err="1" smtClean="0"/>
              <a:t>T</a:t>
            </a:r>
            <a:r>
              <a:rPr lang="en-US" sz="2000" b="1" baseline="30000" dirty="0" err="1" smtClean="0"/>
              <a:t>trig</a:t>
            </a:r>
            <a:endParaRPr lang="en-US" sz="2000" b="1" baseline="30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6488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STAR, arXiv:1604.01117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22860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D(</a:t>
            </a:r>
            <a:r>
              <a:rPr lang="en-US" sz="2000" dirty="0" err="1" smtClean="0"/>
              <a:t>z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) represents the per-trigger associated yields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1219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</a:t>
            </a:r>
            <a:r>
              <a:rPr lang="en-US" sz="2800" baseline="-25000" dirty="0" err="1" smtClean="0"/>
              <a:t>T</a:t>
            </a:r>
            <a:r>
              <a:rPr lang="en-US" sz="2800" baseline="30000" dirty="0" err="1" smtClean="0"/>
              <a:t>trig</a:t>
            </a:r>
            <a:r>
              <a:rPr lang="en-US" sz="2800" dirty="0" smtClean="0"/>
              <a:t> = 12-20 </a:t>
            </a:r>
            <a:r>
              <a:rPr lang="en-US" sz="2800" dirty="0" err="1" smtClean="0"/>
              <a:t>GeV</a:t>
            </a:r>
            <a:r>
              <a:rPr lang="en-US" sz="2800" dirty="0" smtClean="0"/>
              <a:t>/c,   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T</a:t>
            </a:r>
            <a:r>
              <a:rPr lang="en-US" sz="2800" baseline="30000" dirty="0" err="1" smtClean="0"/>
              <a:t>assoc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</a:t>
            </a:r>
            <a:r>
              <a:rPr lang="en-US" sz="2800" dirty="0" smtClean="0"/>
              <a:t> 1.2 </a:t>
            </a:r>
            <a:r>
              <a:rPr lang="en-US" sz="2800" dirty="0" err="1" smtClean="0"/>
              <a:t>GeV</a:t>
            </a:r>
            <a:r>
              <a:rPr lang="en-US" sz="2800" dirty="0" smtClean="0"/>
              <a:t>/c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rPho_pp_AuAu_Dzt_Fig3.png"/>
          <p:cNvPicPr>
            <a:picLocks noChangeAspect="1"/>
          </p:cNvPicPr>
          <p:nvPr/>
        </p:nvPicPr>
        <p:blipFill>
          <a:blip r:embed="rId3" cstate="print"/>
          <a:srcRect l="3649" r="3237"/>
          <a:stretch>
            <a:fillRect/>
          </a:stretch>
        </p:blipFill>
        <p:spPr>
          <a:xfrm>
            <a:off x="76200" y="1300162"/>
            <a:ext cx="4912895" cy="532923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Charged-Particle Yields Associated with </a:t>
            </a:r>
            <a:br>
              <a:rPr lang="en-US" sz="3200" dirty="0" smtClean="0"/>
            </a:br>
            <a:r>
              <a:rPr lang="en-US" sz="3200" dirty="0" err="1" smtClean="0">
                <a:latin typeface="Symbol" pitchFamily="18" charset="2"/>
              </a:rPr>
              <a:t>g</a:t>
            </a:r>
            <a:r>
              <a:rPr lang="en-US" sz="3200" baseline="30000" dirty="0" err="1" smtClean="0"/>
              <a:t>dir</a:t>
            </a:r>
            <a:r>
              <a:rPr lang="en-US" sz="3200" dirty="0" smtClean="0"/>
              <a:t> Triggers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49530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Yields in central </a:t>
            </a:r>
            <a:r>
              <a:rPr lang="en-US" sz="2400" dirty="0" err="1" smtClean="0"/>
              <a:t>Au+Au</a:t>
            </a:r>
            <a:r>
              <a:rPr lang="en-US" sz="2400" dirty="0" smtClean="0"/>
              <a:t> suppressed relative to yields in </a:t>
            </a:r>
            <a:r>
              <a:rPr lang="en-US" sz="2400" dirty="0" err="1" smtClean="0"/>
              <a:t>p+p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48275" y="1828800"/>
          <a:ext cx="3292475" cy="1060450"/>
        </p:xfrm>
        <a:graphic>
          <a:graphicData uri="http://schemas.openxmlformats.org/presentationml/2006/ole">
            <p:oleObj spid="_x0000_s20483" name="Equation" r:id="rId4" imgW="1460160" imgH="4698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923088" y="3200400"/>
          <a:ext cx="1274762" cy="944563"/>
        </p:xfrm>
        <a:graphic>
          <a:graphicData uri="http://schemas.openxmlformats.org/presentationml/2006/ole">
            <p:oleObj spid="_x0000_s20484" name="Equation" r:id="rId5" imgW="685800" imgH="50796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19800" y="3505200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485" name="Equation" r:id="rId6" imgW="114120" imgH="215640" progId="Equation.3">
              <p:embed/>
            </p:oleObj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7145338" y="4267200"/>
          <a:ext cx="1322387" cy="473075"/>
        </p:xfrm>
        <a:graphic>
          <a:graphicData uri="http://schemas.openxmlformats.org/presentationml/2006/ole">
            <p:oleObj spid="_x0000_s20486" name="Equation" r:id="rId7" imgW="711000" imgH="253800" progId="Equation.3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STAR, arXiv:1604.01117 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124200" y="6381690"/>
            <a:ext cx="3048000" cy="400110"/>
            <a:chOff x="3429000" y="6400800"/>
            <a:chExt cx="3048000" cy="400110"/>
          </a:xfrm>
        </p:grpSpPr>
        <p:sp>
          <p:nvSpPr>
            <p:cNvPr id="14" name="TextBox 13"/>
            <p:cNvSpPr txBox="1"/>
            <p:nvPr/>
          </p:nvSpPr>
          <p:spPr>
            <a:xfrm>
              <a:off x="3429000" y="6400800"/>
              <a:ext cx="3048000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/>
                <a:t>z</a:t>
              </a:r>
              <a:r>
                <a:rPr lang="en-US" sz="2000" b="1" baseline="-25000" dirty="0" err="1" smtClean="0"/>
                <a:t>T</a:t>
              </a:r>
              <a:r>
                <a:rPr lang="en-US" sz="2000" b="1" dirty="0" smtClean="0"/>
                <a:t>=</a:t>
              </a:r>
              <a:r>
                <a:rPr lang="en-US" sz="2000" b="1" dirty="0" err="1" smtClean="0"/>
                <a:t>p</a:t>
              </a:r>
              <a:r>
                <a:rPr lang="en-US" sz="2000" b="1" baseline="-25000" dirty="0" err="1" smtClean="0"/>
                <a:t>T</a:t>
              </a:r>
              <a:r>
                <a:rPr lang="en-US" sz="2000" b="1" baseline="30000" dirty="0" err="1" smtClean="0"/>
                <a:t>assoc</a:t>
              </a:r>
              <a:r>
                <a:rPr lang="en-US" sz="2000" b="1" dirty="0" smtClean="0"/>
                <a:t>/</a:t>
              </a:r>
              <a:r>
                <a:rPr lang="en-US" sz="2000" b="1" dirty="0" err="1" smtClean="0"/>
                <a:t>p</a:t>
              </a:r>
              <a:r>
                <a:rPr lang="en-US" sz="2000" b="1" baseline="-25000" dirty="0" err="1" smtClean="0"/>
                <a:t>T</a:t>
              </a:r>
              <a:r>
                <a:rPr lang="en-US" sz="2000" b="1" baseline="30000" dirty="0" err="1" smtClean="0"/>
                <a:t>trig</a:t>
              </a:r>
              <a:r>
                <a:rPr lang="en-US" sz="2000" b="1" baseline="30000" dirty="0" smtClean="0"/>
                <a:t>  </a:t>
              </a:r>
              <a:r>
                <a:rPr lang="en-US" sz="2000" b="1" dirty="0" smtClean="0">
                  <a:sym typeface="Symbol"/>
                </a:rPr>
                <a:t></a:t>
              </a:r>
              <a:endParaRPr lang="en-US" sz="20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08600" y="6416660"/>
              <a:ext cx="11866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/>
                <a:t>p</a:t>
              </a:r>
              <a:r>
                <a:rPr lang="en-US" b="1" baseline="-25000" dirty="0" err="1" smtClean="0"/>
                <a:t>T</a:t>
              </a:r>
              <a:r>
                <a:rPr lang="en-US" b="1" baseline="30000" dirty="0" err="1" smtClean="0"/>
                <a:t>assoc</a:t>
              </a:r>
              <a:r>
                <a:rPr lang="en-US" b="1" dirty="0" smtClean="0"/>
                <a:t>/</a:t>
              </a:r>
              <a:r>
                <a:rPr lang="en-US" b="1" dirty="0" err="1" smtClean="0"/>
                <a:t>p</a:t>
              </a:r>
              <a:r>
                <a:rPr lang="en-US" b="1" baseline="-25000" dirty="0" err="1" smtClean="0"/>
                <a:t>T</a:t>
              </a:r>
              <a:r>
                <a:rPr lang="en-US" b="1" baseline="30000" dirty="0" err="1" smtClean="0"/>
                <a:t>j</a:t>
              </a:r>
              <a:r>
                <a:rPr lang="en-US" b="1" baseline="30000" dirty="0" err="1" smtClean="0"/>
                <a:t>et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0_DzT_AS_NS_Fig2.png"/>
          <p:cNvPicPr>
            <a:picLocks noChangeAspect="1"/>
          </p:cNvPicPr>
          <p:nvPr/>
        </p:nvPicPr>
        <p:blipFill>
          <a:blip r:embed="rId2" cstate="print"/>
          <a:srcRect l="2663" r="8580"/>
          <a:stretch>
            <a:fillRect/>
          </a:stretch>
        </p:blipFill>
        <p:spPr>
          <a:xfrm>
            <a:off x="76200" y="1143000"/>
            <a:ext cx="4483389" cy="5253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Hadron</a:t>
            </a:r>
            <a:r>
              <a:rPr lang="en-US" dirty="0" smtClean="0"/>
              <a:t> Trigger Energy vs. Jet Energy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10668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can estimate the fraction of the </a:t>
            </a:r>
            <a:r>
              <a:rPr lang="en-US" sz="2400" dirty="0" err="1" smtClean="0"/>
              <a:t>parton</a:t>
            </a:r>
            <a:r>
              <a:rPr lang="en-US" sz="2400" dirty="0" smtClean="0"/>
              <a:t> energy carried by the 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trigger by summing the </a:t>
            </a:r>
            <a:r>
              <a:rPr lang="en-US" sz="2400" dirty="0" smtClean="0"/>
              <a:t>additional </a:t>
            </a:r>
            <a:r>
              <a:rPr lang="en-US" sz="2400" dirty="0" smtClean="0"/>
              <a:t>energy carried by the associated charged particles on the near side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35052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Integrating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T</a:t>
            </a:r>
            <a:r>
              <a:rPr lang="en-US" dirty="0" smtClean="0"/>
              <a:t> times a function fit to the near-side D(</a:t>
            </a:r>
            <a:r>
              <a:rPr lang="en-US" dirty="0" err="1" smtClean="0"/>
              <a:t>z</a:t>
            </a:r>
            <a:r>
              <a:rPr lang="en-US" baseline="-25000" dirty="0" err="1" smtClean="0"/>
              <a:t>T</a:t>
            </a:r>
            <a:r>
              <a:rPr lang="en-US" dirty="0" smtClean="0"/>
              <a:t>) distribution results in </a:t>
            </a:r>
            <a:r>
              <a:rPr lang="en-US" i="1" dirty="0" err="1" smtClean="0"/>
              <a:t>Int</a:t>
            </a:r>
            <a:r>
              <a:rPr lang="en-US" dirty="0" smtClean="0"/>
              <a:t>=0.17 </a:t>
            </a:r>
            <a:r>
              <a:rPr lang="en-US" dirty="0" smtClean="0">
                <a:sym typeface="Symbol"/>
              </a:rPr>
              <a:t> 0.04.  This means that 1/(</a:t>
            </a:r>
            <a:r>
              <a:rPr lang="en-US" dirty="0" smtClean="0">
                <a:sym typeface="Symbol"/>
              </a:rPr>
              <a:t>1+</a:t>
            </a:r>
            <a:r>
              <a:rPr lang="en-US" i="1" dirty="0" smtClean="0">
                <a:sym typeface="Symbol"/>
              </a:rPr>
              <a:t>Int</a:t>
            </a:r>
            <a:r>
              <a:rPr lang="en-US" dirty="0" smtClean="0">
                <a:sym typeface="Symbol"/>
              </a:rPr>
              <a:t>)=</a:t>
            </a:r>
            <a:r>
              <a:rPr lang="en-US" dirty="0" err="1" smtClean="0">
                <a:sym typeface="Symbol"/>
              </a:rPr>
              <a:t>p</a:t>
            </a:r>
            <a:r>
              <a:rPr lang="en-US" baseline="-25000" dirty="0" err="1" smtClean="0">
                <a:sym typeface="Symbol"/>
              </a:rPr>
              <a:t>T</a:t>
            </a:r>
            <a:r>
              <a:rPr lang="en-US" baseline="30000" dirty="0" err="1" smtClean="0">
                <a:sym typeface="Symbol"/>
              </a:rPr>
              <a:t>trig</a:t>
            </a:r>
            <a:r>
              <a:rPr lang="en-US" dirty="0" smtClean="0">
                <a:sym typeface="Symbol"/>
              </a:rPr>
              <a:t>/(</a:t>
            </a:r>
            <a:r>
              <a:rPr lang="en-US" dirty="0" err="1" smtClean="0">
                <a:sym typeface="Symbol"/>
              </a:rPr>
              <a:t>p</a:t>
            </a:r>
            <a:r>
              <a:rPr lang="en-US" baseline="-25000" dirty="0" err="1" smtClean="0">
                <a:sym typeface="Symbol"/>
              </a:rPr>
              <a:t>T</a:t>
            </a:r>
            <a:r>
              <a:rPr lang="en-US" baseline="30000" dirty="0" err="1" smtClean="0">
                <a:sym typeface="Symbol"/>
              </a:rPr>
              <a:t>trig</a:t>
            </a:r>
            <a:r>
              <a:rPr lang="en-US" dirty="0" smtClean="0">
                <a:sym typeface="Symbol"/>
              </a:rPr>
              <a:t>+</a:t>
            </a:r>
            <a:r>
              <a:rPr lang="en-US" dirty="0" err="1" smtClean="0">
                <a:sym typeface="Symbol"/>
              </a:rPr>
              <a:t>p</a:t>
            </a:r>
            <a:r>
              <a:rPr lang="en-US" baseline="-25000" dirty="0" err="1" smtClean="0">
                <a:sym typeface="Symbol"/>
              </a:rPr>
              <a:t>T</a:t>
            </a:r>
            <a:r>
              <a:rPr lang="en-US" baseline="30000" dirty="0" err="1" smtClean="0">
                <a:sym typeface="Symbol"/>
              </a:rPr>
              <a:t>assoc</a:t>
            </a:r>
            <a:r>
              <a:rPr lang="en-US" dirty="0" smtClean="0">
                <a:sym typeface="Symbol"/>
              </a:rPr>
              <a:t>)=853%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48768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Since the associated particles are charged particles only, we repeat </a:t>
            </a:r>
            <a:r>
              <a:rPr lang="en-US" dirty="0" smtClean="0">
                <a:sym typeface="Symbol"/>
              </a:rPr>
              <a:t>the analysis </a:t>
            </a:r>
            <a:r>
              <a:rPr lang="en-US" dirty="0" smtClean="0">
                <a:sym typeface="Symbol"/>
              </a:rPr>
              <a:t>in PYTHIA, find agreement for charged-particle result, then extend it to include neutral energy: </a:t>
            </a:r>
            <a:r>
              <a:rPr lang="en-US" dirty="0" err="1" smtClean="0">
                <a:sym typeface="Symbol"/>
              </a:rPr>
              <a:t>p</a:t>
            </a:r>
            <a:r>
              <a:rPr lang="en-US" baseline="-25000" dirty="0" err="1" smtClean="0">
                <a:sym typeface="Symbol"/>
              </a:rPr>
              <a:t>T</a:t>
            </a:r>
            <a:r>
              <a:rPr lang="en-US" baseline="30000" dirty="0" err="1" smtClean="0">
                <a:sym typeface="Symbol"/>
              </a:rPr>
              <a:t>trig</a:t>
            </a:r>
            <a:r>
              <a:rPr lang="en-US" dirty="0" smtClean="0">
                <a:sym typeface="Symbol"/>
              </a:rPr>
              <a:t>/</a:t>
            </a:r>
            <a:r>
              <a:rPr lang="en-US" dirty="0" err="1" smtClean="0">
                <a:sym typeface="Symbol"/>
              </a:rPr>
              <a:t>p</a:t>
            </a:r>
            <a:r>
              <a:rPr lang="en-US" baseline="-25000" dirty="0" err="1" smtClean="0">
                <a:sym typeface="Symbol"/>
              </a:rPr>
              <a:t>T</a:t>
            </a:r>
            <a:r>
              <a:rPr lang="en-US" baseline="30000" dirty="0" err="1" smtClean="0">
                <a:sym typeface="Symbol"/>
              </a:rPr>
              <a:t>jet</a:t>
            </a:r>
            <a:r>
              <a:rPr lang="en-US" dirty="0" smtClean="0">
                <a:sym typeface="Symbol"/>
              </a:rPr>
              <a:t>=805%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F21-1740-45DE-914C-5215934359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STAR, arXiv:1604.01117 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2280</TotalTime>
  <Words>1319</Words>
  <Application>Microsoft Office PowerPoint</Application>
  <PresentationFormat>On-screen Show (4:3)</PresentationFormat>
  <Paragraphs>165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Toward a +Jet Measurement in STAR</vt:lpstr>
      <vt:lpstr>-Jet Motivation</vt:lpstr>
      <vt:lpstr>Comparison of Photon- to Hadron-Triggered “Jets” </vt:lpstr>
      <vt:lpstr>/p0 Discrimination</vt:lpstr>
      <vt:lpstr>/p0 Discrimination</vt:lpstr>
      <vt:lpstr>Correlation Functions</vt:lpstr>
      <vt:lpstr>Charged-Particle Yields Associated with  p0 Triggers</vt:lpstr>
      <vt:lpstr>Charged-Particle Yields Associated with  gdir Triggers</vt:lpstr>
      <vt:lpstr>Hadron Trigger Energy vs. Jet Energy</vt:lpstr>
      <vt:lpstr>Away-side yields in p+p collisions as a function of “true” zT</vt:lpstr>
      <vt:lpstr>Suppression of jet-like yields on recoil side of              p0 triggers vs. gdir triggers</vt:lpstr>
      <vt:lpstr>IAA as a function of pTassoc</vt:lpstr>
      <vt:lpstr>Discussion of Models</vt:lpstr>
      <vt:lpstr>Recovery of Energy at Large Angles?</vt:lpstr>
      <vt:lpstr>Recovery of Energy at Large Angles?</vt:lpstr>
      <vt:lpstr>Energy Dependence of Energy Loss</vt:lpstr>
      <vt:lpstr>On the Way Toward g-Triggered Jets</vt:lpstr>
      <vt:lpstr>On the Way Toward g-Triggered Jets</vt:lpstr>
      <vt:lpstr>Direct-Photon Triggered Jets</vt:lpstr>
      <vt:lpstr>Summary</vt:lpstr>
      <vt:lpstr>Backup Slides</vt:lpstr>
      <vt:lpstr>TSP from Simulation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a +Jet Measurement in STAR</dc:title>
  <dc:creator>sm2</dc:creator>
  <cp:lastModifiedBy>smgroup</cp:lastModifiedBy>
  <cp:revision>115</cp:revision>
  <dcterms:created xsi:type="dcterms:W3CDTF">2016-03-24T16:41:39Z</dcterms:created>
  <dcterms:modified xsi:type="dcterms:W3CDTF">2016-04-13T20:23:31Z</dcterms:modified>
</cp:coreProperties>
</file>