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94" r:id="rId5"/>
    <p:sldId id="287" r:id="rId6"/>
    <p:sldId id="278" r:id="rId7"/>
    <p:sldId id="288" r:id="rId8"/>
    <p:sldId id="295" r:id="rId9"/>
    <p:sldId id="264" r:id="rId10"/>
    <p:sldId id="284" r:id="rId11"/>
    <p:sldId id="289" r:id="rId12"/>
    <p:sldId id="290" r:id="rId13"/>
    <p:sldId id="291" r:id="rId14"/>
    <p:sldId id="272" r:id="rId15"/>
    <p:sldId id="293" r:id="rId16"/>
    <p:sldId id="292" r:id="rId17"/>
    <p:sldId id="297" r:id="rId18"/>
    <p:sldId id="271" r:id="rId19"/>
    <p:sldId id="282" r:id="rId20"/>
    <p:sldId id="283" r:id="rId21"/>
    <p:sldId id="270" r:id="rId22"/>
    <p:sldId id="262" r:id="rId23"/>
    <p:sldId id="265" r:id="rId24"/>
    <p:sldId id="259" r:id="rId25"/>
    <p:sldId id="260" r:id="rId26"/>
    <p:sldId id="280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  <p:embeddedFont>
      <p:font typeface="ＭＳ Ｐゴシック" panose="020B0600070205080204" pitchFamily="34" charset="-128"/>
      <p:regular r:id="rId35"/>
    </p:embeddedFont>
    <p:embeddedFont>
      <p:font typeface="Helvetica" panose="020B0604020202020204" pitchFamily="34" charset="0"/>
      <p:regular r:id="rId36"/>
      <p:bold r:id="rId37"/>
      <p:italic r:id="rId38"/>
      <p:boldItalic r:id="rId39"/>
    </p:embeddedFont>
    <p:embeddedFont>
      <p:font typeface="MS Mincho" panose="02020609040205080304" pitchFamily="49" charset="-128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>
      <p:cViewPr varScale="1">
        <p:scale>
          <a:sx n="70" d="100"/>
          <a:sy n="70" d="100"/>
        </p:scale>
        <p:origin x="30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46771-C2C2-48FD-9D02-F8A7F214CF1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RHIC / AGS User's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07CEA-1D89-4535-886F-23A00AAF6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548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ED80F-CF61-4B57-88B5-3CC94AD9D03C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RHIC / AGS User's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03778-BB86-497C-B928-25484D1D80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057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66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02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86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67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4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12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12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71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08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412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80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304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345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723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17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560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976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56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97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22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11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23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53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37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96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RHIC &amp; AGS Users Meeting STAR Delta 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RHIC &amp; AGS Users Meeting STAR Delta 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RHIC &amp; AGS Users Meeting STAR Delta 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RHIC &amp; AGS Users Meeting STAR Delta 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RHIC &amp; AGS Users Meeting STAR Delta 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RHIC &amp; AGS Users Meeting STAR Delta 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RHIC &amp; AGS Users Meeting STAR Delta 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RHIC &amp; AGS Users Meeting STAR Delta 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RHIC &amp; AGS Users Meeting STAR Delta 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RHIC &amp; AGS Users Meeting STAR Delta 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RHIC &amp; AGS Users Meeting STAR Delta 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6/20/2011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Brian Page - RHIC &amp; AGS Users Meeting STAR Delta 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EF1A5-65B2-41F6-AD05-5B8013FF4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pn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emf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wmf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11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png"/><Relationship Id="rId4" Type="http://schemas.openxmlformats.org/officeDocument/2006/relationships/image" Target="../media/image4.jpeg"/><Relationship Id="rId9" Type="http://schemas.openxmlformats.org/officeDocument/2006/relationships/image" Target="../media/image7.wmf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000"/>
            <a:ext cx="91440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Searching for Polarized Glue 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Brian Page – Indiana University</a:t>
            </a:r>
          </a:p>
          <a:p>
            <a:r>
              <a:rPr lang="en-US" dirty="0" smtClean="0"/>
              <a:t>For the STAR Collaboration</a:t>
            </a:r>
          </a:p>
          <a:p>
            <a:endParaRPr lang="en-US" dirty="0" smtClean="0"/>
          </a:p>
          <a:p>
            <a:r>
              <a:rPr lang="en-US" dirty="0" smtClean="0"/>
              <a:t>June 17, 2014</a:t>
            </a:r>
            <a:endParaRPr lang="en-US" dirty="0"/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3754374" y="2255599"/>
            <a:ext cx="1905589" cy="1186774"/>
            <a:chOff x="672" y="2784"/>
            <a:chExt cx="943" cy="488"/>
          </a:xfrm>
        </p:grpSpPr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672" y="2784"/>
              <a:ext cx="528" cy="47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896" y="2949"/>
              <a:ext cx="719" cy="32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Helvetica" pitchFamily="34" charset="0"/>
                </a:rPr>
                <a:t>STAR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2009 jet patch trigger upgrades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</a:rPr>
              <a:t>Overlapping jet patches and lower E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</a:rPr>
              <a:t> threshold improve efficiency and reduce trigger bias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Net increase of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37%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in jet acceptance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</a:rPr>
              <a:t>Remove beam-beam counter trigger requirement: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Trigger more efficiently at high jet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</a:t>
            </a:r>
            <a:r>
              <a:rPr kumimoji="0" lang="en-US" sz="16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</a:t>
            </a:r>
            <a:endParaRPr kumimoji="0" lang="en-US" sz="1600" b="0" i="0" u="none" strike="noStrike" kern="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Measure non-collision background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</a:rPr>
              <a:t>Increased trigger rate enabled by DAQ1000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5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Improvements in jet reconstruction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</a:rPr>
              <a:t>Subtract 100% of track momentum from struck tower energy (2009) instead of MIP (2006)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</a:rPr>
              <a:t>Overall jet energy resolution improved from 23% to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18%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5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Sampled 20 pb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-1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at 58% average beam polarization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2006 to 2009 Improvements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RHIC &amp; AGS Users Meeting STAR Delta G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2009 Inclusive Jet A</a:t>
            </a:r>
            <a:r>
              <a:rPr lang="en-US" sz="4400" baseline="-25000" dirty="0" smtClean="0"/>
              <a:t>LL</a:t>
            </a:r>
            <a:endParaRPr lang="en-US" sz="4400" baseline="-25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816" y="1224658"/>
            <a:ext cx="707236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5" y="769441"/>
            <a:ext cx="4495800" cy="57110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47615" y="1202353"/>
            <a:ext cx="428549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8000"/>
                </a:solidFill>
              </a:rPr>
              <a:t>2009 results have factor of 3 to 4 better statistical precision than 2006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Result divided into two </a:t>
            </a:r>
            <a:r>
              <a:rPr lang="en-US" sz="2400" dirty="0" err="1" smtClean="0">
                <a:solidFill>
                  <a:srgbClr val="0070C0"/>
                </a:solidFill>
              </a:rPr>
              <a:t>pseudorapidity</a:t>
            </a:r>
            <a:r>
              <a:rPr lang="en-US" sz="2400" dirty="0" smtClean="0">
                <a:solidFill>
                  <a:srgbClr val="0070C0"/>
                </a:solidFill>
              </a:rPr>
              <a:t> ranges which emphasize different </a:t>
            </a:r>
            <a:r>
              <a:rPr lang="en-US" sz="2400" dirty="0" err="1" smtClean="0">
                <a:solidFill>
                  <a:srgbClr val="0070C0"/>
                </a:solidFill>
              </a:rPr>
              <a:t>partonic</a:t>
            </a:r>
            <a:r>
              <a:rPr lang="en-US" sz="2400" dirty="0" smtClean="0">
                <a:solidFill>
                  <a:srgbClr val="0070C0"/>
                </a:solidFill>
              </a:rPr>
              <a:t> kinematics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Result lies consistently above the 2008 DSSV fit and is consistent with the LSS10p fit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RHIC &amp; AGS Users Meeting STAR Delta G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64081" y="956846"/>
            <a:ext cx="1798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arXiv:1405.5134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1346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86786" y="1295400"/>
            <a:ext cx="3381015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2008 DSSV Extraction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DSSV*: Contains the final versions of previous STAR and PHENIX data as well as COMPASS inclusive and semi inclusive DIS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New DSSV fit containing 2009 RHIC data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6786" y="1295400"/>
            <a:ext cx="3457213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Integral of ∆g(x) in range 0.05 &lt; x &lt; 1.0 increases from roughly 0.05 to 0.12 to 0.2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8000"/>
                </a:solidFill>
              </a:rPr>
              <a:t>Uncertainty shrinks substantially from DSSV* to new DSSV fit</a:t>
            </a:r>
            <a:endParaRPr lang="en-US" sz="2400" dirty="0">
              <a:solidFill>
                <a:srgbClr val="008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987" y="796873"/>
            <a:ext cx="5734773" cy="54442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9441"/>
            <a:ext cx="5638800" cy="5506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3999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New DSSV Results</a:t>
            </a:r>
            <a:endParaRPr lang="en-US" sz="4400" dirty="0"/>
          </a:p>
        </p:txBody>
      </p:sp>
      <p:sp>
        <p:nvSpPr>
          <p:cNvPr id="9" name="Oval 8"/>
          <p:cNvSpPr/>
          <p:nvPr/>
        </p:nvSpPr>
        <p:spPr>
          <a:xfrm>
            <a:off x="3429000" y="5562600"/>
            <a:ext cx="1905000" cy="7547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495800" y="1600200"/>
            <a:ext cx="1238972" cy="1676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62400" y="4343400"/>
            <a:ext cx="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76800" y="4343400"/>
            <a:ext cx="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76800" y="4648200"/>
            <a:ext cx="4233" cy="8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962400" y="46482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953000" y="3429000"/>
            <a:ext cx="781772" cy="1066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0" y="947151"/>
            <a:ext cx="762000" cy="17198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ket 29"/>
          <p:cNvSpPr/>
          <p:nvPr/>
        </p:nvSpPr>
        <p:spPr>
          <a:xfrm>
            <a:off x="4648200" y="1883275"/>
            <a:ext cx="390886" cy="2688725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5115286" y="3343804"/>
            <a:ext cx="599713" cy="11519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RHIC &amp; AGS Users Meeting STAR Delta G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686786" y="4590871"/>
            <a:ext cx="3457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Uncertainty on integral over low x region is still sizable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999" y="838768"/>
            <a:ext cx="3428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arXiv:1404.4293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7461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  <p:bldP spid="29" grpId="0" animBg="1"/>
      <p:bldP spid="30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5410200" cy="464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NNPDF Fit 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914400"/>
            <a:ext cx="3657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NNPDF fit 1.0 includes only DIS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8000"/>
                </a:solidFill>
              </a:rPr>
              <a:t>NNPDF group provides a weighting method which allows the effect of new experimental data to be explored without redoing full fit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2006 and 2009 STAR jet data increase the value of ∆g(x) and decrease the uncertainty, especially at larger x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RHIC &amp; AGS Users Meeting STAR Delta G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1" y="8498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arXiv:1405.5134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3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Correlation Measurements</a:t>
            </a:r>
            <a:endParaRPr lang="en-US" sz="4400" dirty="0"/>
          </a:p>
        </p:txBody>
      </p:sp>
      <p:graphicFrame>
        <p:nvGraphicFramePr>
          <p:cNvPr id="51202" name="Object 3"/>
          <p:cNvGraphicFramePr>
            <a:graphicFrameLocks noChangeAspect="1"/>
          </p:cNvGraphicFramePr>
          <p:nvPr/>
        </p:nvGraphicFramePr>
        <p:xfrm>
          <a:off x="5854700" y="871539"/>
          <a:ext cx="3108325" cy="347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6" name="Equation" r:id="rId4" imgW="1650960" imgH="2019240" progId="Equation.3">
                  <p:embed/>
                </p:oleObj>
              </mc:Choice>
              <mc:Fallback>
                <p:oleObj name="Equation" r:id="rId4" imgW="1650960" imgH="2019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700" y="871539"/>
                        <a:ext cx="3108325" cy="347186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8" descr="kinematic picture 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762000"/>
            <a:ext cx="5029200" cy="36362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49530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8000"/>
                </a:solidFill>
              </a:rPr>
              <a:t> Inclusive measurements have been the workhorse of STAR </a:t>
            </a:r>
            <a:r>
              <a:rPr lang="el-GR" sz="2000" dirty="0" smtClean="0">
                <a:solidFill>
                  <a:srgbClr val="008000"/>
                </a:solidFill>
              </a:rPr>
              <a:t>Δ</a:t>
            </a:r>
            <a:r>
              <a:rPr lang="en-US" sz="2000" dirty="0" smtClean="0">
                <a:solidFill>
                  <a:srgbClr val="008000"/>
                </a:solidFill>
              </a:rPr>
              <a:t>G program to date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</a:rPr>
              <a:t> Broad x range sampled in each </a:t>
            </a:r>
            <a:r>
              <a:rPr lang="en-US" sz="2000" dirty="0" err="1" smtClean="0">
                <a:solidFill>
                  <a:srgbClr val="7030A0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7030A0"/>
                </a:solidFill>
              </a:rPr>
              <a:t>T</a:t>
            </a:r>
            <a:r>
              <a:rPr lang="en-US" sz="2000" dirty="0" smtClean="0">
                <a:solidFill>
                  <a:srgbClr val="7030A0"/>
                </a:solidFill>
              </a:rPr>
              <a:t> bin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 Correlation measurements which reconstruct the full final state are sensitive to initial kinematics at leading order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RHIC &amp; AGS Users Meeting STAR Delta 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rossSecPresentation_trial7_xsec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838200"/>
            <a:ext cx="5715000" cy="5943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2009 Di-jet Cross Section Result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4495800"/>
            <a:ext cx="365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Thickness of blue box represents error on theory determined by changing factorization and renormalization scales by factor of 0.5 and 2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106680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Thickness of vertical black hashing represents size of statistical error on the measurement 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281940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Green hatched box is symmetric about data point and is the </a:t>
            </a:r>
            <a:r>
              <a:rPr lang="en-US" sz="2000" dirty="0" err="1" smtClean="0">
                <a:solidFill>
                  <a:srgbClr val="008000"/>
                </a:solidFill>
              </a:rPr>
              <a:t>quadrature</a:t>
            </a:r>
            <a:r>
              <a:rPr lang="en-US" sz="2000" dirty="0" smtClean="0">
                <a:solidFill>
                  <a:srgbClr val="008000"/>
                </a:solidFill>
              </a:rPr>
              <a:t> sum of all systematic errors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RHIC &amp; AGS Users Meeting STAR Delta 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8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2009 Di-jet A</a:t>
            </a:r>
            <a:r>
              <a:rPr lang="en-US" sz="4400" baseline="-25000" dirty="0" smtClean="0"/>
              <a:t>LL</a:t>
            </a:r>
            <a:r>
              <a:rPr lang="en-US" sz="4400" dirty="0" smtClean="0"/>
              <a:t> Errors</a:t>
            </a:r>
            <a:endParaRPr lang="en-US" sz="4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RHIC &amp; AGS Users Meeting STAR Delta G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4563134"/>
            <a:ext cx="85664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Di-jet statistical and systematic errors shown for two unique topologies and the combination which probe different </a:t>
            </a:r>
            <a:r>
              <a:rPr lang="en-US" sz="2000" dirty="0" err="1" smtClean="0">
                <a:solidFill>
                  <a:srgbClr val="0070C0"/>
                </a:solidFill>
              </a:rPr>
              <a:t>partonic</a:t>
            </a:r>
            <a:r>
              <a:rPr lang="en-US" sz="2000" dirty="0" smtClean="0">
                <a:solidFill>
                  <a:srgbClr val="0070C0"/>
                </a:solidFill>
              </a:rPr>
              <a:t> kinematics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8000"/>
                </a:solidFill>
              </a:rPr>
              <a:t>Systematics include contributions from JES, residual transverse polarization, and trigger / reconstruction biases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Red curve shows 2008 DSSV best fit for A</a:t>
            </a:r>
            <a:r>
              <a:rPr lang="en-US" sz="2000" baseline="-25000" dirty="0" smtClean="0">
                <a:solidFill>
                  <a:srgbClr val="FF0000"/>
                </a:solidFill>
              </a:rPr>
              <a:t>LL</a:t>
            </a:r>
            <a:r>
              <a:rPr lang="en-US" sz="2000" dirty="0" smtClean="0">
                <a:solidFill>
                  <a:srgbClr val="FF0000"/>
                </a:solidFill>
              </a:rPr>
              <a:t> and blue curve shows GRSV-STD fit</a:t>
            </a:r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380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3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0"/>
            <a:ext cx="9143999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Recent and Upcoming Data Sets</a:t>
            </a:r>
            <a:endParaRPr lang="en-US" sz="4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RHIC &amp; AGS Users Meeting STAR Delta G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810768" y="1219201"/>
          <a:ext cx="7543800" cy="3581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885950"/>
                <a:gridCol w="1885950"/>
                <a:gridCol w="1885950"/>
              </a:tblGrid>
              <a:tr h="9580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√s (</a:t>
                      </a:r>
                      <a:r>
                        <a:rPr lang="en-US" dirty="0" err="1" smtClean="0"/>
                        <a:t>GeV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Integrated Luminosity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Polarization</a:t>
                      </a:r>
                      <a:endParaRPr lang="en-US" dirty="0"/>
                    </a:p>
                  </a:txBody>
                  <a:tcPr/>
                </a:tc>
              </a:tr>
              <a:tr h="9580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</a:p>
                    <a:p>
                      <a:pPr algn="ct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 pb</a:t>
                      </a:r>
                      <a:r>
                        <a:rPr lang="en-US" baseline="30000" dirty="0" smtClean="0"/>
                        <a:t>-1</a:t>
                      </a:r>
                    </a:p>
                    <a:p>
                      <a:pPr algn="ctr"/>
                      <a:r>
                        <a:rPr lang="en-US" dirty="0" smtClean="0"/>
                        <a:t>10 pb</a:t>
                      </a:r>
                      <a:r>
                        <a:rPr lang="en-US" baseline="30000" dirty="0" smtClean="0"/>
                        <a:t>-1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55%</a:t>
                      </a:r>
                    </a:p>
                    <a:p>
                      <a:pPr algn="ctr"/>
                      <a:r>
                        <a:rPr lang="en-US" dirty="0" smtClean="0"/>
                        <a:t>39%</a:t>
                      </a:r>
                      <a:endParaRPr lang="en-US" dirty="0"/>
                    </a:p>
                  </a:txBody>
                  <a:tcPr/>
                </a:tc>
              </a:tr>
              <a:tr h="5550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 pb</a:t>
                      </a:r>
                      <a:r>
                        <a:rPr lang="en-US" baseline="30000" dirty="0" smtClean="0"/>
                        <a:t>-1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50/53%</a:t>
                      </a:r>
                      <a:endParaRPr lang="en-US" dirty="0"/>
                    </a:p>
                  </a:txBody>
                  <a:tcPr/>
                </a:tc>
              </a:tr>
              <a:tr h="5550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</a:t>
                      </a:r>
                      <a:r>
                        <a:rPr lang="en-US" baseline="0" dirty="0" smtClean="0"/>
                        <a:t> pb</a:t>
                      </a:r>
                      <a:r>
                        <a:rPr lang="en-US" baseline="30000" dirty="0" smtClean="0"/>
                        <a:t>-1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50/53%</a:t>
                      </a:r>
                      <a:endParaRPr lang="en-US" dirty="0"/>
                    </a:p>
                  </a:txBody>
                  <a:tcPr/>
                </a:tc>
              </a:tr>
              <a:tr h="5550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 pb</a:t>
                      </a:r>
                      <a:r>
                        <a:rPr lang="en-US" baseline="30000" dirty="0" smtClean="0"/>
                        <a:t>-1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4953000"/>
            <a:ext cx="4998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Upcoming Data Set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819090"/>
            <a:ext cx="746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Only </a:t>
            </a:r>
            <a:r>
              <a:rPr lang="en-US" sz="2000" dirty="0">
                <a:solidFill>
                  <a:srgbClr val="FF0000"/>
                </a:solidFill>
              </a:rPr>
              <a:t>l</a:t>
            </a:r>
            <a:r>
              <a:rPr lang="en-US" sz="2000" dirty="0" smtClean="0">
                <a:solidFill>
                  <a:srgbClr val="FF0000"/>
                </a:solidFill>
              </a:rPr>
              <a:t>ongitudinal </a:t>
            </a:r>
            <a:r>
              <a:rPr lang="en-US" sz="2000" dirty="0">
                <a:solidFill>
                  <a:srgbClr val="FF0000"/>
                </a:solidFill>
              </a:rPr>
              <a:t>d</a:t>
            </a:r>
            <a:r>
              <a:rPr lang="en-US" sz="2000" dirty="0" smtClean="0">
                <a:solidFill>
                  <a:srgbClr val="FF0000"/>
                </a:solidFill>
              </a:rPr>
              <a:t>ata sets shown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53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Projected Jet/Dijet</a:t>
            </a:r>
            <a:r>
              <a:rPr lang="en-US" sz="4000" dirty="0"/>
              <a:t> </a:t>
            </a:r>
            <a:r>
              <a:rPr lang="en-US" sz="4000" dirty="0" smtClean="0"/>
              <a:t>Sensitivity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RHIC &amp; AGS Users Meeting STAR Delta 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" y="1447800"/>
            <a:ext cx="5936767" cy="4191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91200" y="2057400"/>
            <a:ext cx="3276599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8000"/>
                </a:solidFill>
              </a:rPr>
              <a:t>Projected inclusive jet statistical uncertainty vs jet </a:t>
            </a:r>
            <a:r>
              <a:rPr lang="en-US" sz="2000" dirty="0" err="1" smtClean="0">
                <a:solidFill>
                  <a:srgbClr val="008000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008000"/>
                </a:solidFill>
              </a:rPr>
              <a:t>T</a:t>
            </a:r>
            <a:r>
              <a:rPr lang="en-US" sz="2000" dirty="0" smtClean="0">
                <a:solidFill>
                  <a:srgbClr val="008000"/>
                </a:solidFill>
              </a:rPr>
              <a:t> scaled by √s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Red = Run 9 Preliminary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Blue = Run 12 (510 </a:t>
            </a:r>
            <a:r>
              <a:rPr lang="en-US" sz="2000" dirty="0" err="1" smtClean="0">
                <a:solidFill>
                  <a:srgbClr val="0070C0"/>
                </a:solidFill>
              </a:rPr>
              <a:t>GeV</a:t>
            </a:r>
            <a:r>
              <a:rPr lang="en-US" sz="2000" dirty="0" smtClean="0">
                <a:solidFill>
                  <a:srgbClr val="0070C0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Brown = Combined Runs 9 and 15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5334000"/>
            <a:ext cx="7239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Projected </a:t>
            </a:r>
            <a:r>
              <a:rPr lang="en-US" sz="2000" dirty="0" err="1" smtClean="0">
                <a:solidFill>
                  <a:srgbClr val="0070C0"/>
                </a:solidFill>
              </a:rPr>
              <a:t>dijet</a:t>
            </a:r>
            <a:r>
              <a:rPr lang="en-US" sz="2000" dirty="0" smtClean="0">
                <a:solidFill>
                  <a:srgbClr val="0070C0"/>
                </a:solidFill>
              </a:rPr>
              <a:t> statistical uncertainty at √s = 200 </a:t>
            </a:r>
            <a:r>
              <a:rPr lang="en-US" sz="2000" dirty="0" err="1" smtClean="0">
                <a:solidFill>
                  <a:srgbClr val="0070C0"/>
                </a:solidFill>
              </a:rPr>
              <a:t>GeV</a:t>
            </a:r>
            <a:r>
              <a:rPr lang="en-US" sz="2000" dirty="0" smtClean="0">
                <a:solidFill>
                  <a:srgbClr val="0070C0"/>
                </a:solidFill>
              </a:rPr>
              <a:t> for six topologies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Statistics correspond to Run 9 + Run 15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79" y="762000"/>
            <a:ext cx="7132321" cy="4576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Conclusions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4300" y="1105378"/>
                <a:ext cx="9029700" cy="4914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en-US" sz="2800" dirty="0" smtClean="0">
                    <a:solidFill>
                      <a:srgbClr val="008000"/>
                    </a:solidFill>
                  </a:rPr>
                  <a:t> 2009 results are 3-4 times more precise than previous 2006 results and lie consistently above the 2008 DSSV global fit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 New DSSV </a:t>
                </a:r>
                <a:r>
                  <a:rPr lang="en-US" sz="2800" smtClean="0">
                    <a:solidFill>
                      <a:srgbClr val="FF0000"/>
                    </a:solidFill>
                  </a:rPr>
                  <a:t>global analysis,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which includes 2009 STAR inclusive </a:t>
                </a:r>
                <a:r>
                  <a:rPr lang="en-US" sz="2800" smtClean="0">
                    <a:solidFill>
                      <a:srgbClr val="FF0000"/>
                    </a:solidFill>
                  </a:rPr>
                  <a:t>jet data,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shows non-zero value for ∆G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0.20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0.06</m:t>
                          </m:r>
                        </m:e>
                      </m:mr>
                      <m:m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−0.07</m:t>
                          </m:r>
                        </m:e>
                      </m:mr>
                    </m:m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for x &gt; 0.05) which is in agreement with reweighted NNPDF analysis </a:t>
                </a:r>
                <a:endParaRPr lang="en-US" sz="2800" dirty="0" smtClean="0"/>
              </a:p>
              <a:p>
                <a:pPr>
                  <a:buFont typeface="Arial" pitchFamily="34" charset="0"/>
                  <a:buChar char="•"/>
                </a:pPr>
                <a:r>
                  <a:rPr lang="en-US" sz="2800" dirty="0" smtClean="0">
                    <a:solidFill>
                      <a:srgbClr val="00B0F0"/>
                    </a:solidFill>
                  </a:rPr>
                  <a:t> Upcoming </a:t>
                </a:r>
                <a:r>
                  <a:rPr lang="en-US" sz="2800" dirty="0">
                    <a:solidFill>
                      <a:srgbClr val="00B0F0"/>
                    </a:solidFill>
                  </a:rPr>
                  <a:t>Di-Jet measurements will help to better constrain the shape of ∆g(x) and forward inclusive hadron measurements will extend our reach to lower values of </a:t>
                </a:r>
                <a:r>
                  <a:rPr lang="en-US" sz="2800" dirty="0" smtClean="0">
                    <a:solidFill>
                      <a:srgbClr val="00B0F0"/>
                    </a:solidFill>
                  </a:rPr>
                  <a:t>x</a:t>
                </a:r>
                <a:endParaRPr lang="en-US" sz="2800" dirty="0" smtClean="0"/>
              </a:p>
              <a:p>
                <a:pPr>
                  <a:buFont typeface="Arial" pitchFamily="34" charset="0"/>
                  <a:buChar char="•"/>
                </a:pPr>
                <a:r>
                  <a:rPr lang="en-US" sz="2800" dirty="0" smtClean="0">
                    <a:solidFill>
                      <a:srgbClr val="7030A0"/>
                    </a:solidFill>
                  </a:rPr>
                  <a:t> STAR is poised for more high precision measurements with several large datasets at both 200 and 500 </a:t>
                </a:r>
                <a:r>
                  <a:rPr lang="en-US" sz="2800" dirty="0" err="1" smtClean="0">
                    <a:solidFill>
                      <a:srgbClr val="7030A0"/>
                    </a:solidFill>
                  </a:rPr>
                  <a:t>GeV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 on tape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1105378"/>
                <a:ext cx="9029700" cy="4914422"/>
              </a:xfrm>
              <a:prstGeom prst="rect">
                <a:avLst/>
              </a:prstGeom>
              <a:blipFill rotWithShape="0">
                <a:blip r:embed="rId3"/>
                <a:stretch>
                  <a:fillRect l="-1418" t="-1115" r="-1756" b="-2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RHIC &amp; AGS Users Meeting STAR Delta G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Outline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37726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Theoretical Overview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Inclusive Jet Measurements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Brief Review of 2006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New 2009 Result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New Global Analyses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Di-jet Correlation Measures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Di-jet Cross Section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Di-jet A</a:t>
            </a:r>
            <a:r>
              <a:rPr lang="en-US" sz="2400" baseline="-25000" dirty="0" smtClean="0">
                <a:solidFill>
                  <a:srgbClr val="0070C0"/>
                </a:solidFill>
              </a:rPr>
              <a:t>LL</a:t>
            </a:r>
            <a:r>
              <a:rPr lang="en-US" sz="2400" dirty="0" smtClean="0">
                <a:solidFill>
                  <a:srgbClr val="0070C0"/>
                </a:solidFill>
              </a:rPr>
              <a:t> Statistical and Systematic Errors</a:t>
            </a:r>
          </a:p>
          <a:p>
            <a:pPr lvl="1">
              <a:buFont typeface="Arial" pitchFamily="34" charset="0"/>
              <a:buChar char="•"/>
            </a:pPr>
            <a:endParaRPr lang="en-US" sz="2400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Future Measurements 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RHIC &amp; AGS Users Meeting STAR Delta 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90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Backup Slides</a:t>
            </a:r>
            <a:endParaRPr lang="en-US" sz="4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RHIC &amp; AGS Users Meeting STAR Delta G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RHIC</a:t>
            </a:r>
            <a:endParaRPr lang="en-US" sz="4400" dirty="0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295275" y="990600"/>
            <a:ext cx="8543925" cy="5257800"/>
            <a:chOff x="1092" y="318"/>
            <a:chExt cx="4518" cy="2501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1664" y="660"/>
              <a:ext cx="3556" cy="852"/>
              <a:chOff x="542" y="1120"/>
              <a:chExt cx="4473" cy="1493"/>
            </a:xfrm>
          </p:grpSpPr>
          <p:pic>
            <p:nvPicPr>
              <p:cNvPr id="158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42" y="1169"/>
                <a:ext cx="4473" cy="1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9" name="Oval 7"/>
              <p:cNvSpPr>
                <a:spLocks noChangeArrowheads="1"/>
              </p:cNvSpPr>
              <p:nvPr/>
            </p:nvSpPr>
            <p:spPr bwMode="auto">
              <a:xfrm>
                <a:off x="998" y="1120"/>
                <a:ext cx="3571" cy="133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" name="Line 8"/>
            <p:cNvSpPr>
              <a:spLocks noChangeShapeType="1"/>
            </p:cNvSpPr>
            <p:nvPr/>
          </p:nvSpPr>
          <p:spPr bwMode="auto">
            <a:xfrm>
              <a:off x="2408" y="2354"/>
              <a:ext cx="77" cy="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4859" y="1256"/>
              <a:ext cx="324" cy="250"/>
            </a:xfrm>
            <a:custGeom>
              <a:avLst/>
              <a:gdLst>
                <a:gd name="T0" fmla="*/ 0 w 292"/>
                <a:gd name="T1" fmla="*/ 246 h 246"/>
                <a:gd name="T2" fmla="*/ 64 w 292"/>
                <a:gd name="T3" fmla="*/ 214 h 246"/>
                <a:gd name="T4" fmla="*/ 66 w 292"/>
                <a:gd name="T5" fmla="*/ 172 h 246"/>
                <a:gd name="T6" fmla="*/ 232 w 292"/>
                <a:gd name="T7" fmla="*/ 106 h 246"/>
                <a:gd name="T8" fmla="*/ 232 w 292"/>
                <a:gd name="T9" fmla="*/ 61 h 246"/>
                <a:gd name="T10" fmla="*/ 292 w 292"/>
                <a:gd name="T11" fmla="*/ 0 h 2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"/>
                <a:gd name="T19" fmla="*/ 0 h 246"/>
                <a:gd name="T20" fmla="*/ 292 w 292"/>
                <a:gd name="T21" fmla="*/ 246 h 2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" h="246">
                  <a:moveTo>
                    <a:pt x="0" y="246"/>
                  </a:moveTo>
                  <a:lnTo>
                    <a:pt x="64" y="214"/>
                  </a:lnTo>
                  <a:lnTo>
                    <a:pt x="66" y="172"/>
                  </a:lnTo>
                  <a:lnTo>
                    <a:pt x="232" y="106"/>
                  </a:lnTo>
                  <a:lnTo>
                    <a:pt x="232" y="61"/>
                  </a:lnTo>
                  <a:lnTo>
                    <a:pt x="292" y="0"/>
                  </a:lnTo>
                </a:path>
              </a:pathLst>
            </a:custGeom>
            <a:noFill/>
            <a:ln w="28575" cmpd="sng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3179" y="318"/>
              <a:ext cx="773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3480" y="1660"/>
              <a:ext cx="71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1380" y="1543"/>
              <a:ext cx="727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846" y="562"/>
              <a:ext cx="52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1400" b="1" i="1" u="sng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BRAHMS</a:t>
              </a:r>
              <a:endParaRPr 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140" y="1085"/>
              <a:ext cx="47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1400" b="1" i="1" u="sng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PHENIX</a:t>
              </a:r>
              <a:endParaRPr lang="en-US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3089" y="920"/>
              <a:ext cx="632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2949" y="2291"/>
              <a:ext cx="37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3065" y="2355"/>
              <a:ext cx="27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1500" b="1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AGS</a:t>
              </a:r>
              <a:endParaRPr lang="en-US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586" y="2224"/>
              <a:ext cx="43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2422" y="2131"/>
              <a:ext cx="345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800" b="1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BOOSTER</a:t>
              </a:r>
              <a:endParaRPr lang="en-US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2024" y="1870"/>
              <a:ext cx="69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2618" y="2203"/>
              <a:ext cx="1159" cy="47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Arc 22"/>
            <p:cNvSpPr>
              <a:spLocks/>
            </p:cNvSpPr>
            <p:nvPr/>
          </p:nvSpPr>
          <p:spPr bwMode="auto">
            <a:xfrm flipH="1">
              <a:off x="2162" y="646"/>
              <a:ext cx="1325" cy="455"/>
            </a:xfrm>
            <a:custGeom>
              <a:avLst/>
              <a:gdLst>
                <a:gd name="T0" fmla="*/ 387 w 15493"/>
                <a:gd name="T1" fmla="*/ 0 h 21120"/>
                <a:gd name="T2" fmla="*/ 1325 w 15493"/>
                <a:gd name="T3" fmla="*/ 131 h 21120"/>
                <a:gd name="T4" fmla="*/ 0 w 15493"/>
                <a:gd name="T5" fmla="*/ 455 h 21120"/>
                <a:gd name="T6" fmla="*/ 0 60000 65536"/>
                <a:gd name="T7" fmla="*/ 0 60000 65536"/>
                <a:gd name="T8" fmla="*/ 0 60000 65536"/>
                <a:gd name="T9" fmla="*/ 0 w 15493"/>
                <a:gd name="T10" fmla="*/ 0 h 21120"/>
                <a:gd name="T11" fmla="*/ 15493 w 15493"/>
                <a:gd name="T12" fmla="*/ 21120 h 21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93" h="21120" fill="none" extrusionOk="0">
                  <a:moveTo>
                    <a:pt x="4529" y="0"/>
                  </a:moveTo>
                  <a:cubicBezTo>
                    <a:pt x="8703" y="895"/>
                    <a:pt x="12518" y="3007"/>
                    <a:pt x="15492" y="6069"/>
                  </a:cubicBezTo>
                </a:path>
                <a:path w="15493" h="21120" stroke="0" extrusionOk="0">
                  <a:moveTo>
                    <a:pt x="4529" y="0"/>
                  </a:moveTo>
                  <a:cubicBezTo>
                    <a:pt x="8703" y="895"/>
                    <a:pt x="12518" y="3007"/>
                    <a:pt x="15492" y="6069"/>
                  </a:cubicBezTo>
                  <a:lnTo>
                    <a:pt x="0" y="2112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" name="Arc 23"/>
            <p:cNvSpPr>
              <a:spLocks/>
            </p:cNvSpPr>
            <p:nvPr/>
          </p:nvSpPr>
          <p:spPr bwMode="auto">
            <a:xfrm flipH="1">
              <a:off x="1597" y="915"/>
              <a:ext cx="1848" cy="349"/>
            </a:xfrm>
            <a:custGeom>
              <a:avLst/>
              <a:gdLst>
                <a:gd name="T0" fmla="*/ 1698 w 21600"/>
                <a:gd name="T1" fmla="*/ 0 h 16156"/>
                <a:gd name="T2" fmla="*/ 1729 w 21600"/>
                <a:gd name="T3" fmla="*/ 349 h 16156"/>
                <a:gd name="T4" fmla="*/ 0 w 21600"/>
                <a:gd name="T5" fmla="*/ 184 h 161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6156"/>
                <a:gd name="T11" fmla="*/ 21600 w 21600"/>
                <a:gd name="T12" fmla="*/ 16156 h 16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6156" fill="none" extrusionOk="0">
                  <a:moveTo>
                    <a:pt x="19847" y="0"/>
                  </a:moveTo>
                  <a:cubicBezTo>
                    <a:pt x="21003" y="2692"/>
                    <a:pt x="21600" y="5591"/>
                    <a:pt x="21600" y="8522"/>
                  </a:cubicBezTo>
                  <a:cubicBezTo>
                    <a:pt x="21600" y="11129"/>
                    <a:pt x="21127" y="13716"/>
                    <a:pt x="20205" y="16155"/>
                  </a:cubicBezTo>
                </a:path>
                <a:path w="21600" h="16156" stroke="0" extrusionOk="0">
                  <a:moveTo>
                    <a:pt x="19847" y="0"/>
                  </a:moveTo>
                  <a:cubicBezTo>
                    <a:pt x="21003" y="2692"/>
                    <a:pt x="21600" y="5591"/>
                    <a:pt x="21600" y="8522"/>
                  </a:cubicBezTo>
                  <a:cubicBezTo>
                    <a:pt x="21600" y="11129"/>
                    <a:pt x="21127" y="13716"/>
                    <a:pt x="20205" y="16155"/>
                  </a:cubicBezTo>
                  <a:lnTo>
                    <a:pt x="0" y="8522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1" name="Arc 24"/>
            <p:cNvSpPr>
              <a:spLocks/>
            </p:cNvSpPr>
            <p:nvPr/>
          </p:nvSpPr>
          <p:spPr bwMode="auto">
            <a:xfrm flipH="1">
              <a:off x="3443" y="911"/>
              <a:ext cx="1849" cy="345"/>
            </a:xfrm>
            <a:custGeom>
              <a:avLst/>
              <a:gdLst>
                <a:gd name="T0" fmla="*/ 112 w 21600"/>
                <a:gd name="T1" fmla="*/ 345 h 15969"/>
                <a:gd name="T2" fmla="*/ 152 w 21600"/>
                <a:gd name="T3" fmla="*/ 0 h 15969"/>
                <a:gd name="T4" fmla="*/ 1849 w 21600"/>
                <a:gd name="T5" fmla="*/ 185 h 1596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969"/>
                <a:gd name="T11" fmla="*/ 21600 w 21600"/>
                <a:gd name="T12" fmla="*/ 15969 h 159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969" fill="none" extrusionOk="0">
                  <a:moveTo>
                    <a:pt x="1306" y="15969"/>
                  </a:moveTo>
                  <a:cubicBezTo>
                    <a:pt x="442" y="13597"/>
                    <a:pt x="0" y="11093"/>
                    <a:pt x="0" y="8570"/>
                  </a:cubicBezTo>
                  <a:cubicBezTo>
                    <a:pt x="-1" y="5622"/>
                    <a:pt x="603" y="2705"/>
                    <a:pt x="1772" y="-1"/>
                  </a:cubicBezTo>
                </a:path>
                <a:path w="21600" h="15969" stroke="0" extrusionOk="0">
                  <a:moveTo>
                    <a:pt x="1306" y="15969"/>
                  </a:moveTo>
                  <a:cubicBezTo>
                    <a:pt x="442" y="13597"/>
                    <a:pt x="0" y="11093"/>
                    <a:pt x="0" y="8570"/>
                  </a:cubicBezTo>
                  <a:cubicBezTo>
                    <a:pt x="-1" y="5622"/>
                    <a:pt x="603" y="2705"/>
                    <a:pt x="1772" y="-1"/>
                  </a:cubicBezTo>
                  <a:lnTo>
                    <a:pt x="21600" y="857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2" name="Arc 25"/>
            <p:cNvSpPr>
              <a:spLocks/>
            </p:cNvSpPr>
            <p:nvPr/>
          </p:nvSpPr>
          <p:spPr bwMode="auto">
            <a:xfrm flipH="1">
              <a:off x="3539" y="1029"/>
              <a:ext cx="1244" cy="530"/>
            </a:xfrm>
            <a:custGeom>
              <a:avLst/>
              <a:gdLst>
                <a:gd name="T0" fmla="*/ 991 w 14614"/>
                <a:gd name="T1" fmla="*/ 530 h 21395"/>
                <a:gd name="T2" fmla="*/ 0 w 14614"/>
                <a:gd name="T3" fmla="*/ 394 h 21395"/>
                <a:gd name="T4" fmla="*/ 1244 w 14614"/>
                <a:gd name="T5" fmla="*/ 0 h 21395"/>
                <a:gd name="T6" fmla="*/ 0 60000 65536"/>
                <a:gd name="T7" fmla="*/ 0 60000 65536"/>
                <a:gd name="T8" fmla="*/ 0 60000 65536"/>
                <a:gd name="T9" fmla="*/ 0 w 14614"/>
                <a:gd name="T10" fmla="*/ 0 h 21395"/>
                <a:gd name="T11" fmla="*/ 14614 w 14614"/>
                <a:gd name="T12" fmla="*/ 21395 h 213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14" h="21395" fill="none" extrusionOk="0">
                  <a:moveTo>
                    <a:pt x="11645" y="21395"/>
                  </a:moveTo>
                  <a:cubicBezTo>
                    <a:pt x="7296" y="20791"/>
                    <a:pt x="3233" y="18876"/>
                    <a:pt x="0" y="15905"/>
                  </a:cubicBezTo>
                </a:path>
                <a:path w="14614" h="21395" stroke="0" extrusionOk="0">
                  <a:moveTo>
                    <a:pt x="11645" y="21395"/>
                  </a:moveTo>
                  <a:cubicBezTo>
                    <a:pt x="7296" y="20791"/>
                    <a:pt x="3233" y="18876"/>
                    <a:pt x="0" y="15905"/>
                  </a:cubicBezTo>
                  <a:lnTo>
                    <a:pt x="14614" y="0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" name="Arc 26"/>
            <p:cNvSpPr>
              <a:spLocks/>
            </p:cNvSpPr>
            <p:nvPr/>
          </p:nvSpPr>
          <p:spPr bwMode="auto">
            <a:xfrm flipH="1">
              <a:off x="2147" y="1151"/>
              <a:ext cx="1376" cy="405"/>
            </a:xfrm>
            <a:custGeom>
              <a:avLst/>
              <a:gdLst>
                <a:gd name="T0" fmla="*/ 1376 w 16143"/>
                <a:gd name="T1" fmla="*/ 276 h 21035"/>
                <a:gd name="T2" fmla="*/ 418 w 16143"/>
                <a:gd name="T3" fmla="*/ 405 h 21035"/>
                <a:gd name="T4" fmla="*/ 0 w 16143"/>
                <a:gd name="T5" fmla="*/ 0 h 21035"/>
                <a:gd name="T6" fmla="*/ 0 60000 65536"/>
                <a:gd name="T7" fmla="*/ 0 60000 65536"/>
                <a:gd name="T8" fmla="*/ 0 60000 65536"/>
                <a:gd name="T9" fmla="*/ 0 w 16143"/>
                <a:gd name="T10" fmla="*/ 0 h 21035"/>
                <a:gd name="T11" fmla="*/ 16143 w 16143"/>
                <a:gd name="T12" fmla="*/ 21035 h 210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43" h="21035" fill="none" extrusionOk="0">
                  <a:moveTo>
                    <a:pt x="16143" y="14351"/>
                  </a:moveTo>
                  <a:cubicBezTo>
                    <a:pt x="13178" y="17686"/>
                    <a:pt x="9252" y="20021"/>
                    <a:pt x="4907" y="21035"/>
                  </a:cubicBezTo>
                </a:path>
                <a:path w="16143" h="21035" stroke="0" extrusionOk="0">
                  <a:moveTo>
                    <a:pt x="16143" y="14351"/>
                  </a:moveTo>
                  <a:cubicBezTo>
                    <a:pt x="13178" y="17686"/>
                    <a:pt x="9252" y="20021"/>
                    <a:pt x="4907" y="21035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" name="Arc 27"/>
            <p:cNvSpPr>
              <a:spLocks/>
            </p:cNvSpPr>
            <p:nvPr/>
          </p:nvSpPr>
          <p:spPr bwMode="auto">
            <a:xfrm flipH="1">
              <a:off x="3439" y="650"/>
              <a:ext cx="1293" cy="449"/>
            </a:xfrm>
            <a:custGeom>
              <a:avLst/>
              <a:gdLst>
                <a:gd name="T0" fmla="*/ 0 w 15115"/>
                <a:gd name="T1" fmla="*/ 122 h 21197"/>
                <a:gd name="T2" fmla="*/ 938 w 15115"/>
                <a:gd name="T3" fmla="*/ 0 h 21197"/>
                <a:gd name="T4" fmla="*/ 1293 w 15115"/>
                <a:gd name="T5" fmla="*/ 449 h 21197"/>
                <a:gd name="T6" fmla="*/ 0 60000 65536"/>
                <a:gd name="T7" fmla="*/ 0 60000 65536"/>
                <a:gd name="T8" fmla="*/ 0 60000 65536"/>
                <a:gd name="T9" fmla="*/ 0 w 15115"/>
                <a:gd name="T10" fmla="*/ 0 h 21197"/>
                <a:gd name="T11" fmla="*/ 15115 w 15115"/>
                <a:gd name="T12" fmla="*/ 21197 h 211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15" h="21197" fill="none" extrusionOk="0">
                  <a:moveTo>
                    <a:pt x="0" y="5766"/>
                  </a:moveTo>
                  <a:cubicBezTo>
                    <a:pt x="3013" y="2815"/>
                    <a:pt x="6824" y="810"/>
                    <a:pt x="10962" y="-1"/>
                  </a:cubicBezTo>
                </a:path>
                <a:path w="15115" h="21197" stroke="0" extrusionOk="0">
                  <a:moveTo>
                    <a:pt x="0" y="5766"/>
                  </a:moveTo>
                  <a:cubicBezTo>
                    <a:pt x="3013" y="2815"/>
                    <a:pt x="6824" y="810"/>
                    <a:pt x="10962" y="-1"/>
                  </a:cubicBezTo>
                  <a:lnTo>
                    <a:pt x="15115" y="21197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5" name="Arc 28"/>
            <p:cNvSpPr>
              <a:spLocks/>
            </p:cNvSpPr>
            <p:nvPr/>
          </p:nvSpPr>
          <p:spPr bwMode="auto">
            <a:xfrm>
              <a:off x="3448" y="1116"/>
              <a:ext cx="1410" cy="542"/>
            </a:xfrm>
            <a:custGeom>
              <a:avLst/>
              <a:gdLst>
                <a:gd name="T0" fmla="*/ 1410 w 15361"/>
                <a:gd name="T1" fmla="*/ 387 h 21244"/>
                <a:gd name="T2" fmla="*/ 359 w 15361"/>
                <a:gd name="T3" fmla="*/ 542 h 21244"/>
                <a:gd name="T4" fmla="*/ 0 w 15361"/>
                <a:gd name="T5" fmla="*/ 0 h 21244"/>
                <a:gd name="T6" fmla="*/ 0 60000 65536"/>
                <a:gd name="T7" fmla="*/ 0 60000 65536"/>
                <a:gd name="T8" fmla="*/ 0 60000 65536"/>
                <a:gd name="T9" fmla="*/ 0 w 15361"/>
                <a:gd name="T10" fmla="*/ 0 h 21244"/>
                <a:gd name="T11" fmla="*/ 15361 w 15361"/>
                <a:gd name="T12" fmla="*/ 21244 h 212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61" h="21244" fill="none" extrusionOk="0">
                  <a:moveTo>
                    <a:pt x="15361" y="15185"/>
                  </a:moveTo>
                  <a:cubicBezTo>
                    <a:pt x="12253" y="18329"/>
                    <a:pt x="8255" y="20444"/>
                    <a:pt x="3906" y="21243"/>
                  </a:cubicBezTo>
                </a:path>
                <a:path w="15361" h="21244" stroke="0" extrusionOk="0">
                  <a:moveTo>
                    <a:pt x="15361" y="15185"/>
                  </a:moveTo>
                  <a:cubicBezTo>
                    <a:pt x="12253" y="18329"/>
                    <a:pt x="8255" y="20444"/>
                    <a:pt x="3906" y="2124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6" name="Arc 29"/>
            <p:cNvSpPr>
              <a:spLocks/>
            </p:cNvSpPr>
            <p:nvPr/>
          </p:nvSpPr>
          <p:spPr bwMode="auto">
            <a:xfrm>
              <a:off x="2075" y="1116"/>
              <a:ext cx="1378" cy="542"/>
            </a:xfrm>
            <a:custGeom>
              <a:avLst/>
              <a:gdLst>
                <a:gd name="T0" fmla="*/ 1021 w 15013"/>
                <a:gd name="T1" fmla="*/ 542 h 21246"/>
                <a:gd name="T2" fmla="*/ 0 w 15013"/>
                <a:gd name="T3" fmla="*/ 396 h 21246"/>
                <a:gd name="T4" fmla="*/ 1378 w 15013"/>
                <a:gd name="T5" fmla="*/ 0 h 21246"/>
                <a:gd name="T6" fmla="*/ 0 60000 65536"/>
                <a:gd name="T7" fmla="*/ 0 60000 65536"/>
                <a:gd name="T8" fmla="*/ 0 60000 65536"/>
                <a:gd name="T9" fmla="*/ 0 w 15013"/>
                <a:gd name="T10" fmla="*/ 0 h 21246"/>
                <a:gd name="T11" fmla="*/ 15013 w 15013"/>
                <a:gd name="T12" fmla="*/ 21246 h 212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013" h="21246" fill="none" extrusionOk="0">
                  <a:moveTo>
                    <a:pt x="11119" y="21246"/>
                  </a:moveTo>
                  <a:cubicBezTo>
                    <a:pt x="6930" y="20478"/>
                    <a:pt x="3062" y="18489"/>
                    <a:pt x="0" y="15529"/>
                  </a:cubicBezTo>
                </a:path>
                <a:path w="15013" h="21246" stroke="0" extrusionOk="0">
                  <a:moveTo>
                    <a:pt x="11119" y="21246"/>
                  </a:moveTo>
                  <a:cubicBezTo>
                    <a:pt x="6930" y="20478"/>
                    <a:pt x="3062" y="18489"/>
                    <a:pt x="0" y="15529"/>
                  </a:cubicBezTo>
                  <a:lnTo>
                    <a:pt x="15013" y="0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7" name="Arc 30"/>
            <p:cNvSpPr>
              <a:spLocks/>
            </p:cNvSpPr>
            <p:nvPr/>
          </p:nvSpPr>
          <p:spPr bwMode="auto">
            <a:xfrm>
              <a:off x="1472" y="879"/>
              <a:ext cx="1983" cy="452"/>
            </a:xfrm>
            <a:custGeom>
              <a:avLst/>
              <a:gdLst>
                <a:gd name="T0" fmla="*/ 155 w 21600"/>
                <a:gd name="T1" fmla="*/ 452 h 17626"/>
                <a:gd name="T2" fmla="*/ 191 w 21600"/>
                <a:gd name="T3" fmla="*/ 0 h 17626"/>
                <a:gd name="T4" fmla="*/ 1983 w 21600"/>
                <a:gd name="T5" fmla="*/ 237 h 1762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626"/>
                <a:gd name="T11" fmla="*/ 21600 w 21600"/>
                <a:gd name="T12" fmla="*/ 17626 h 176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626" fill="none" extrusionOk="0">
                  <a:moveTo>
                    <a:pt x="1688" y="17626"/>
                  </a:moveTo>
                  <a:cubicBezTo>
                    <a:pt x="574" y="14975"/>
                    <a:pt x="0" y="12128"/>
                    <a:pt x="0" y="9253"/>
                  </a:cubicBezTo>
                  <a:cubicBezTo>
                    <a:pt x="-1" y="6052"/>
                    <a:pt x="711" y="2892"/>
                    <a:pt x="2082" y="0"/>
                  </a:cubicBezTo>
                </a:path>
                <a:path w="21600" h="17626" stroke="0" extrusionOk="0">
                  <a:moveTo>
                    <a:pt x="1688" y="17626"/>
                  </a:moveTo>
                  <a:cubicBezTo>
                    <a:pt x="574" y="14975"/>
                    <a:pt x="0" y="12128"/>
                    <a:pt x="0" y="9253"/>
                  </a:cubicBezTo>
                  <a:cubicBezTo>
                    <a:pt x="-1" y="6052"/>
                    <a:pt x="711" y="2892"/>
                    <a:pt x="2082" y="0"/>
                  </a:cubicBezTo>
                  <a:lnTo>
                    <a:pt x="21600" y="9253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8" name="Arc 31"/>
            <p:cNvSpPr>
              <a:spLocks/>
            </p:cNvSpPr>
            <p:nvPr/>
          </p:nvSpPr>
          <p:spPr bwMode="auto">
            <a:xfrm>
              <a:off x="2099" y="570"/>
              <a:ext cx="1356" cy="551"/>
            </a:xfrm>
            <a:custGeom>
              <a:avLst/>
              <a:gdLst>
                <a:gd name="T0" fmla="*/ 0 w 14768"/>
                <a:gd name="T1" fmla="*/ 142 h 21256"/>
                <a:gd name="T2" fmla="*/ 1004 w 14768"/>
                <a:gd name="T3" fmla="*/ 0 h 21256"/>
                <a:gd name="T4" fmla="*/ 1356 w 14768"/>
                <a:gd name="T5" fmla="*/ 551 h 21256"/>
                <a:gd name="T6" fmla="*/ 0 60000 65536"/>
                <a:gd name="T7" fmla="*/ 0 60000 65536"/>
                <a:gd name="T8" fmla="*/ 0 60000 65536"/>
                <a:gd name="T9" fmla="*/ 0 w 14768"/>
                <a:gd name="T10" fmla="*/ 0 h 21256"/>
                <a:gd name="T11" fmla="*/ 14768 w 14768"/>
                <a:gd name="T12" fmla="*/ 21256 h 21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768" h="21256" fill="none" extrusionOk="0">
                  <a:moveTo>
                    <a:pt x="0" y="5493"/>
                  </a:moveTo>
                  <a:cubicBezTo>
                    <a:pt x="3037" y="2647"/>
                    <a:pt x="6833" y="739"/>
                    <a:pt x="10929" y="-1"/>
                  </a:cubicBezTo>
                </a:path>
                <a:path w="14768" h="21256" stroke="0" extrusionOk="0">
                  <a:moveTo>
                    <a:pt x="0" y="5493"/>
                  </a:moveTo>
                  <a:cubicBezTo>
                    <a:pt x="3037" y="2647"/>
                    <a:pt x="6833" y="739"/>
                    <a:pt x="10929" y="-1"/>
                  </a:cubicBezTo>
                  <a:lnTo>
                    <a:pt x="14768" y="21256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" name="Arc 32"/>
            <p:cNvSpPr>
              <a:spLocks/>
            </p:cNvSpPr>
            <p:nvPr/>
          </p:nvSpPr>
          <p:spPr bwMode="auto">
            <a:xfrm>
              <a:off x="3448" y="573"/>
              <a:ext cx="1343" cy="546"/>
            </a:xfrm>
            <a:custGeom>
              <a:avLst/>
              <a:gdLst>
                <a:gd name="T0" fmla="*/ 349 w 14647"/>
                <a:gd name="T1" fmla="*/ 0 h 21263"/>
                <a:gd name="T2" fmla="*/ 1343 w 14647"/>
                <a:gd name="T3" fmla="*/ 138 h 21263"/>
                <a:gd name="T4" fmla="*/ 0 w 14647"/>
                <a:gd name="T5" fmla="*/ 546 h 21263"/>
                <a:gd name="T6" fmla="*/ 0 60000 65536"/>
                <a:gd name="T7" fmla="*/ 0 60000 65536"/>
                <a:gd name="T8" fmla="*/ 0 60000 65536"/>
                <a:gd name="T9" fmla="*/ 0 w 14647"/>
                <a:gd name="T10" fmla="*/ 0 h 21263"/>
                <a:gd name="T11" fmla="*/ 14647 w 14647"/>
                <a:gd name="T12" fmla="*/ 21263 h 21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47" h="21263" fill="none" extrusionOk="0">
                  <a:moveTo>
                    <a:pt x="3802" y="0"/>
                  </a:moveTo>
                  <a:cubicBezTo>
                    <a:pt x="7857" y="725"/>
                    <a:pt x="11619" y="2594"/>
                    <a:pt x="14647" y="5387"/>
                  </a:cubicBezTo>
                </a:path>
                <a:path w="14647" h="21263" stroke="0" extrusionOk="0">
                  <a:moveTo>
                    <a:pt x="3802" y="0"/>
                  </a:moveTo>
                  <a:cubicBezTo>
                    <a:pt x="7857" y="725"/>
                    <a:pt x="11619" y="2594"/>
                    <a:pt x="14647" y="5387"/>
                  </a:cubicBezTo>
                  <a:lnTo>
                    <a:pt x="0" y="21263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0" name="Arc 33"/>
            <p:cNvSpPr>
              <a:spLocks/>
            </p:cNvSpPr>
            <p:nvPr/>
          </p:nvSpPr>
          <p:spPr bwMode="auto">
            <a:xfrm>
              <a:off x="3448" y="871"/>
              <a:ext cx="1983" cy="458"/>
            </a:xfrm>
            <a:custGeom>
              <a:avLst/>
              <a:gdLst>
                <a:gd name="T0" fmla="*/ 1777 w 21600"/>
                <a:gd name="T1" fmla="*/ 0 h 17979"/>
                <a:gd name="T2" fmla="*/ 1827 w 21600"/>
                <a:gd name="T3" fmla="*/ 458 h 17979"/>
                <a:gd name="T4" fmla="*/ 0 w 21600"/>
                <a:gd name="T5" fmla="*/ 244 h 179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979"/>
                <a:gd name="T11" fmla="*/ 21600 w 21600"/>
                <a:gd name="T12" fmla="*/ 17979 h 179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979" fill="none" extrusionOk="0">
                  <a:moveTo>
                    <a:pt x="19360" y="0"/>
                  </a:moveTo>
                  <a:cubicBezTo>
                    <a:pt x="20833" y="2977"/>
                    <a:pt x="21600" y="6254"/>
                    <a:pt x="21600" y="9577"/>
                  </a:cubicBezTo>
                  <a:cubicBezTo>
                    <a:pt x="21600" y="12463"/>
                    <a:pt x="21021" y="15320"/>
                    <a:pt x="19898" y="17978"/>
                  </a:cubicBezTo>
                </a:path>
                <a:path w="21600" h="17979" stroke="0" extrusionOk="0">
                  <a:moveTo>
                    <a:pt x="19360" y="0"/>
                  </a:moveTo>
                  <a:cubicBezTo>
                    <a:pt x="20833" y="2977"/>
                    <a:pt x="21600" y="6254"/>
                    <a:pt x="21600" y="9577"/>
                  </a:cubicBezTo>
                  <a:cubicBezTo>
                    <a:pt x="21600" y="12463"/>
                    <a:pt x="21021" y="15320"/>
                    <a:pt x="19898" y="17978"/>
                  </a:cubicBezTo>
                  <a:lnTo>
                    <a:pt x="0" y="9577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3100" y="1556"/>
              <a:ext cx="708" cy="100"/>
            </a:xfrm>
            <a:custGeom>
              <a:avLst/>
              <a:gdLst>
                <a:gd name="T0" fmla="*/ 0 w 639"/>
                <a:gd name="T1" fmla="*/ 0 h 99"/>
                <a:gd name="T2" fmla="*/ 172 w 639"/>
                <a:gd name="T3" fmla="*/ 18 h 99"/>
                <a:gd name="T4" fmla="*/ 220 w 639"/>
                <a:gd name="T5" fmla="*/ 57 h 99"/>
                <a:gd name="T6" fmla="*/ 406 w 639"/>
                <a:gd name="T7" fmla="*/ 57 h 99"/>
                <a:gd name="T8" fmla="*/ 445 w 639"/>
                <a:gd name="T9" fmla="*/ 95 h 99"/>
                <a:gd name="T10" fmla="*/ 639 w 639"/>
                <a:gd name="T11" fmla="*/ 99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9"/>
                <a:gd name="T19" fmla="*/ 0 h 99"/>
                <a:gd name="T20" fmla="*/ 639 w 639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9" h="99">
                  <a:moveTo>
                    <a:pt x="0" y="0"/>
                  </a:moveTo>
                  <a:lnTo>
                    <a:pt x="172" y="18"/>
                  </a:lnTo>
                  <a:lnTo>
                    <a:pt x="220" y="57"/>
                  </a:lnTo>
                  <a:lnTo>
                    <a:pt x="406" y="57"/>
                  </a:lnTo>
                  <a:lnTo>
                    <a:pt x="445" y="95"/>
                  </a:lnTo>
                  <a:lnTo>
                    <a:pt x="639" y="99"/>
                  </a:lnTo>
                </a:path>
              </a:pathLst>
            </a:custGeom>
            <a:noFill/>
            <a:ln w="28575" cmpd="sng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3094" y="1559"/>
              <a:ext cx="698" cy="98"/>
            </a:xfrm>
            <a:custGeom>
              <a:avLst/>
              <a:gdLst>
                <a:gd name="T0" fmla="*/ 0 w 630"/>
                <a:gd name="T1" fmla="*/ 97 h 97"/>
                <a:gd name="T2" fmla="*/ 177 w 630"/>
                <a:gd name="T3" fmla="*/ 96 h 97"/>
                <a:gd name="T4" fmla="*/ 225 w 630"/>
                <a:gd name="T5" fmla="*/ 51 h 97"/>
                <a:gd name="T6" fmla="*/ 408 w 630"/>
                <a:gd name="T7" fmla="*/ 51 h 97"/>
                <a:gd name="T8" fmla="*/ 449 w 630"/>
                <a:gd name="T9" fmla="*/ 15 h 97"/>
                <a:gd name="T10" fmla="*/ 630 w 630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97"/>
                <a:gd name="T20" fmla="*/ 630 w 630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97">
                  <a:moveTo>
                    <a:pt x="0" y="97"/>
                  </a:moveTo>
                  <a:lnTo>
                    <a:pt x="177" y="96"/>
                  </a:lnTo>
                  <a:lnTo>
                    <a:pt x="225" y="51"/>
                  </a:lnTo>
                  <a:lnTo>
                    <a:pt x="408" y="51"/>
                  </a:lnTo>
                  <a:lnTo>
                    <a:pt x="449" y="15"/>
                  </a:lnTo>
                  <a:lnTo>
                    <a:pt x="630" y="0"/>
                  </a:lnTo>
                </a:path>
              </a:pathLst>
            </a:custGeom>
            <a:noFill/>
            <a:ln w="28575" cmpd="sng">
              <a:solidFill>
                <a:srgbClr val="0066F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3396" y="1585"/>
              <a:ext cx="105" cy="59"/>
            </a:xfrm>
            <a:prstGeom prst="rect">
              <a:avLst/>
            </a:prstGeom>
            <a:solidFill>
              <a:srgbClr val="FF66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Arc 37"/>
            <p:cNvSpPr>
              <a:spLocks/>
            </p:cNvSpPr>
            <p:nvPr/>
          </p:nvSpPr>
          <p:spPr bwMode="auto">
            <a:xfrm>
              <a:off x="2738" y="1642"/>
              <a:ext cx="711" cy="315"/>
            </a:xfrm>
            <a:custGeom>
              <a:avLst/>
              <a:gdLst>
                <a:gd name="T0" fmla="*/ 138 w 21600"/>
                <a:gd name="T1" fmla="*/ 0 h 21188"/>
                <a:gd name="T2" fmla="*/ 711 w 21600"/>
                <a:gd name="T3" fmla="*/ 315 h 21188"/>
                <a:gd name="T4" fmla="*/ 0 w 21600"/>
                <a:gd name="T5" fmla="*/ 315 h 211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188"/>
                <a:gd name="T11" fmla="*/ 21600 w 21600"/>
                <a:gd name="T12" fmla="*/ 21188 h 21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188" fill="none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</a:path>
                <a:path w="21600" h="21188" stroke="0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  <a:lnTo>
                    <a:pt x="0" y="21188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" name="Arc 38"/>
            <p:cNvSpPr>
              <a:spLocks/>
            </p:cNvSpPr>
            <p:nvPr/>
          </p:nvSpPr>
          <p:spPr bwMode="auto">
            <a:xfrm flipH="1">
              <a:off x="3452" y="1642"/>
              <a:ext cx="710" cy="315"/>
            </a:xfrm>
            <a:custGeom>
              <a:avLst/>
              <a:gdLst>
                <a:gd name="T0" fmla="*/ 138 w 21600"/>
                <a:gd name="T1" fmla="*/ 0 h 21188"/>
                <a:gd name="T2" fmla="*/ 710 w 21600"/>
                <a:gd name="T3" fmla="*/ 315 h 21188"/>
                <a:gd name="T4" fmla="*/ 0 w 21600"/>
                <a:gd name="T5" fmla="*/ 315 h 211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188"/>
                <a:gd name="T11" fmla="*/ 21600 w 21600"/>
                <a:gd name="T12" fmla="*/ 21188 h 21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188" fill="none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</a:path>
                <a:path w="21600" h="21188" stroke="0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  <a:lnTo>
                    <a:pt x="0" y="21188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/>
            </p:cNvSpPr>
            <p:nvPr/>
          </p:nvSpPr>
          <p:spPr bwMode="auto">
            <a:xfrm>
              <a:off x="3096" y="570"/>
              <a:ext cx="706" cy="81"/>
            </a:xfrm>
            <a:custGeom>
              <a:avLst/>
              <a:gdLst>
                <a:gd name="T0" fmla="*/ 0 w 636"/>
                <a:gd name="T1" fmla="*/ 0 h 80"/>
                <a:gd name="T2" fmla="*/ 172 w 636"/>
                <a:gd name="T3" fmla="*/ 2 h 80"/>
                <a:gd name="T4" fmla="*/ 222 w 636"/>
                <a:gd name="T5" fmla="*/ 32 h 80"/>
                <a:gd name="T6" fmla="*/ 400 w 636"/>
                <a:gd name="T7" fmla="*/ 30 h 80"/>
                <a:gd name="T8" fmla="*/ 446 w 636"/>
                <a:gd name="T9" fmla="*/ 68 h 80"/>
                <a:gd name="T10" fmla="*/ 636 w 636"/>
                <a:gd name="T11" fmla="*/ 8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6"/>
                <a:gd name="T19" fmla="*/ 0 h 80"/>
                <a:gd name="T20" fmla="*/ 636 w 636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6" h="80">
                  <a:moveTo>
                    <a:pt x="0" y="0"/>
                  </a:moveTo>
                  <a:lnTo>
                    <a:pt x="172" y="2"/>
                  </a:lnTo>
                  <a:lnTo>
                    <a:pt x="222" y="32"/>
                  </a:lnTo>
                  <a:lnTo>
                    <a:pt x="400" y="30"/>
                  </a:lnTo>
                  <a:lnTo>
                    <a:pt x="446" y="68"/>
                  </a:lnTo>
                  <a:lnTo>
                    <a:pt x="636" y="80"/>
                  </a:lnTo>
                </a:path>
              </a:pathLst>
            </a:custGeom>
            <a:noFill/>
            <a:ln w="28575" cmpd="sng">
              <a:solidFill>
                <a:srgbClr val="0066F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/>
          </p:nvSpPr>
          <p:spPr bwMode="auto">
            <a:xfrm>
              <a:off x="3094" y="568"/>
              <a:ext cx="708" cy="81"/>
            </a:xfrm>
            <a:custGeom>
              <a:avLst/>
              <a:gdLst>
                <a:gd name="T0" fmla="*/ 0 w 638"/>
                <a:gd name="T1" fmla="*/ 80 h 80"/>
                <a:gd name="T2" fmla="*/ 178 w 638"/>
                <a:gd name="T3" fmla="*/ 74 h 80"/>
                <a:gd name="T4" fmla="*/ 222 w 638"/>
                <a:gd name="T5" fmla="*/ 32 h 80"/>
                <a:gd name="T6" fmla="*/ 398 w 638"/>
                <a:gd name="T7" fmla="*/ 32 h 80"/>
                <a:gd name="T8" fmla="*/ 452 w 638"/>
                <a:gd name="T9" fmla="*/ 0 h 80"/>
                <a:gd name="T10" fmla="*/ 638 w 638"/>
                <a:gd name="T11" fmla="*/ 4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8"/>
                <a:gd name="T19" fmla="*/ 0 h 80"/>
                <a:gd name="T20" fmla="*/ 638 w 638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8" h="80">
                  <a:moveTo>
                    <a:pt x="0" y="80"/>
                  </a:moveTo>
                  <a:lnTo>
                    <a:pt x="178" y="74"/>
                  </a:lnTo>
                  <a:lnTo>
                    <a:pt x="222" y="32"/>
                  </a:lnTo>
                  <a:lnTo>
                    <a:pt x="398" y="32"/>
                  </a:lnTo>
                  <a:lnTo>
                    <a:pt x="452" y="0"/>
                  </a:lnTo>
                  <a:lnTo>
                    <a:pt x="638" y="4"/>
                  </a:lnTo>
                </a:path>
              </a:pathLst>
            </a:custGeom>
            <a:noFill/>
            <a:ln w="28575" cmpd="sng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1628" y="1332"/>
              <a:ext cx="521" cy="98"/>
            </a:xfrm>
            <a:custGeom>
              <a:avLst/>
              <a:gdLst>
                <a:gd name="T0" fmla="*/ 0 w 470"/>
                <a:gd name="T1" fmla="*/ 0 h 96"/>
                <a:gd name="T2" fmla="*/ 106 w 470"/>
                <a:gd name="T3" fmla="*/ 54 h 96"/>
                <a:gd name="T4" fmla="*/ 152 w 470"/>
                <a:gd name="T5" fmla="*/ 44 h 96"/>
                <a:gd name="T6" fmla="*/ 270 w 470"/>
                <a:gd name="T7" fmla="*/ 90 h 96"/>
                <a:gd name="T8" fmla="*/ 344 w 470"/>
                <a:gd name="T9" fmla="*/ 68 h 96"/>
                <a:gd name="T10" fmla="*/ 470 w 470"/>
                <a:gd name="T11" fmla="*/ 96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0"/>
                <a:gd name="T19" fmla="*/ 0 h 96"/>
                <a:gd name="T20" fmla="*/ 470 w 470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0" h="96">
                  <a:moveTo>
                    <a:pt x="0" y="0"/>
                  </a:moveTo>
                  <a:lnTo>
                    <a:pt x="106" y="54"/>
                  </a:lnTo>
                  <a:lnTo>
                    <a:pt x="152" y="44"/>
                  </a:lnTo>
                  <a:lnTo>
                    <a:pt x="270" y="90"/>
                  </a:lnTo>
                  <a:lnTo>
                    <a:pt x="344" y="68"/>
                  </a:lnTo>
                  <a:lnTo>
                    <a:pt x="470" y="96"/>
                  </a:lnTo>
                </a:path>
              </a:pathLst>
            </a:custGeom>
            <a:noFill/>
            <a:ln w="28575" cmpd="sng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1714" y="1263"/>
              <a:ext cx="366" cy="252"/>
            </a:xfrm>
            <a:custGeom>
              <a:avLst/>
              <a:gdLst>
                <a:gd name="T0" fmla="*/ 0 w 330"/>
                <a:gd name="T1" fmla="*/ 0 h 248"/>
                <a:gd name="T2" fmla="*/ 68 w 330"/>
                <a:gd name="T3" fmla="*/ 46 h 248"/>
                <a:gd name="T4" fmla="*/ 78 w 330"/>
                <a:gd name="T5" fmla="*/ 110 h 248"/>
                <a:gd name="T6" fmla="*/ 192 w 330"/>
                <a:gd name="T7" fmla="*/ 156 h 248"/>
                <a:gd name="T8" fmla="*/ 196 w 330"/>
                <a:gd name="T9" fmla="*/ 202 h 248"/>
                <a:gd name="T10" fmla="*/ 330 w 330"/>
                <a:gd name="T11" fmla="*/ 248 h 2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0"/>
                <a:gd name="T19" fmla="*/ 0 h 248"/>
                <a:gd name="T20" fmla="*/ 330 w 330"/>
                <a:gd name="T21" fmla="*/ 248 h 2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0" h="248">
                  <a:moveTo>
                    <a:pt x="0" y="0"/>
                  </a:moveTo>
                  <a:lnTo>
                    <a:pt x="68" y="46"/>
                  </a:lnTo>
                  <a:lnTo>
                    <a:pt x="78" y="110"/>
                  </a:lnTo>
                  <a:lnTo>
                    <a:pt x="192" y="156"/>
                  </a:lnTo>
                  <a:lnTo>
                    <a:pt x="196" y="202"/>
                  </a:lnTo>
                  <a:lnTo>
                    <a:pt x="330" y="248"/>
                  </a:lnTo>
                </a:path>
              </a:pathLst>
            </a:custGeom>
            <a:noFill/>
            <a:ln w="28575" cmpd="sng">
              <a:solidFill>
                <a:srgbClr val="3333F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 rot="1511052">
              <a:off x="1814" y="1363"/>
              <a:ext cx="105" cy="58"/>
            </a:xfrm>
            <a:prstGeom prst="rect">
              <a:avLst/>
            </a:prstGeom>
            <a:solidFill>
              <a:srgbClr val="FF66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4"/>
            <p:cNvSpPr>
              <a:spLocks/>
            </p:cNvSpPr>
            <p:nvPr/>
          </p:nvSpPr>
          <p:spPr bwMode="auto">
            <a:xfrm>
              <a:off x="1661" y="773"/>
              <a:ext cx="506" cy="112"/>
            </a:xfrm>
            <a:custGeom>
              <a:avLst/>
              <a:gdLst>
                <a:gd name="T0" fmla="*/ 0 w 456"/>
                <a:gd name="T1" fmla="*/ 110 h 110"/>
                <a:gd name="T2" fmla="*/ 80 w 456"/>
                <a:gd name="T3" fmla="*/ 70 h 110"/>
                <a:gd name="T4" fmla="*/ 136 w 456"/>
                <a:gd name="T5" fmla="*/ 68 h 110"/>
                <a:gd name="T6" fmla="*/ 296 w 456"/>
                <a:gd name="T7" fmla="*/ 2 h 110"/>
                <a:gd name="T8" fmla="*/ 348 w 456"/>
                <a:gd name="T9" fmla="*/ 22 h 110"/>
                <a:gd name="T10" fmla="*/ 456 w 456"/>
                <a:gd name="T11" fmla="*/ 0 h 1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6"/>
                <a:gd name="T19" fmla="*/ 0 h 110"/>
                <a:gd name="T20" fmla="*/ 456 w 456"/>
                <a:gd name="T21" fmla="*/ 110 h 1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6" h="110">
                  <a:moveTo>
                    <a:pt x="0" y="110"/>
                  </a:moveTo>
                  <a:lnTo>
                    <a:pt x="80" y="70"/>
                  </a:lnTo>
                  <a:lnTo>
                    <a:pt x="136" y="68"/>
                  </a:lnTo>
                  <a:lnTo>
                    <a:pt x="296" y="2"/>
                  </a:lnTo>
                  <a:lnTo>
                    <a:pt x="348" y="22"/>
                  </a:lnTo>
                  <a:lnTo>
                    <a:pt x="456" y="0"/>
                  </a:lnTo>
                </a:path>
              </a:pathLst>
            </a:custGeom>
            <a:noFill/>
            <a:ln w="28575" cmpd="sng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2" name="Freeform 45"/>
            <p:cNvSpPr>
              <a:spLocks/>
            </p:cNvSpPr>
            <p:nvPr/>
          </p:nvSpPr>
          <p:spPr bwMode="auto">
            <a:xfrm>
              <a:off x="1746" y="710"/>
              <a:ext cx="356" cy="207"/>
            </a:xfrm>
            <a:custGeom>
              <a:avLst/>
              <a:gdLst>
                <a:gd name="T0" fmla="*/ 0 w 322"/>
                <a:gd name="T1" fmla="*/ 204 h 204"/>
                <a:gd name="T2" fmla="*/ 58 w 322"/>
                <a:gd name="T3" fmla="*/ 164 h 204"/>
                <a:gd name="T4" fmla="*/ 58 w 322"/>
                <a:gd name="T5" fmla="*/ 130 h 204"/>
                <a:gd name="T6" fmla="*/ 218 w 322"/>
                <a:gd name="T7" fmla="*/ 66 h 204"/>
                <a:gd name="T8" fmla="*/ 222 w 322"/>
                <a:gd name="T9" fmla="*/ 30 h 204"/>
                <a:gd name="T10" fmla="*/ 322 w 322"/>
                <a:gd name="T11" fmla="*/ 0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2"/>
                <a:gd name="T19" fmla="*/ 0 h 204"/>
                <a:gd name="T20" fmla="*/ 322 w 322"/>
                <a:gd name="T21" fmla="*/ 204 h 2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2" h="204">
                  <a:moveTo>
                    <a:pt x="0" y="204"/>
                  </a:moveTo>
                  <a:lnTo>
                    <a:pt x="58" y="164"/>
                  </a:lnTo>
                  <a:lnTo>
                    <a:pt x="58" y="130"/>
                  </a:lnTo>
                  <a:lnTo>
                    <a:pt x="218" y="66"/>
                  </a:lnTo>
                  <a:lnTo>
                    <a:pt x="222" y="30"/>
                  </a:lnTo>
                  <a:lnTo>
                    <a:pt x="322" y="0"/>
                  </a:lnTo>
                </a:path>
              </a:pathLst>
            </a:custGeom>
            <a:noFill/>
            <a:ln w="28575" cmpd="sng">
              <a:solidFill>
                <a:srgbClr val="3333F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3" name="Rectangle 46"/>
            <p:cNvSpPr>
              <a:spLocks noChangeArrowheads="1"/>
            </p:cNvSpPr>
            <p:nvPr/>
          </p:nvSpPr>
          <p:spPr bwMode="auto">
            <a:xfrm rot="-1277282">
              <a:off x="1857" y="775"/>
              <a:ext cx="105" cy="59"/>
            </a:xfrm>
            <a:prstGeom prst="rect">
              <a:avLst/>
            </a:prstGeom>
            <a:solidFill>
              <a:srgbClr val="FF66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7"/>
            <p:cNvSpPr>
              <a:spLocks/>
            </p:cNvSpPr>
            <p:nvPr/>
          </p:nvSpPr>
          <p:spPr bwMode="auto">
            <a:xfrm>
              <a:off x="4792" y="711"/>
              <a:ext cx="351" cy="200"/>
            </a:xfrm>
            <a:custGeom>
              <a:avLst/>
              <a:gdLst>
                <a:gd name="T0" fmla="*/ 0 w 316"/>
                <a:gd name="T1" fmla="*/ 0 h 197"/>
                <a:gd name="T2" fmla="*/ 75 w 316"/>
                <a:gd name="T3" fmla="*/ 24 h 197"/>
                <a:gd name="T4" fmla="*/ 87 w 316"/>
                <a:gd name="T5" fmla="*/ 57 h 197"/>
                <a:gd name="T6" fmla="*/ 264 w 316"/>
                <a:gd name="T7" fmla="*/ 125 h 197"/>
                <a:gd name="T8" fmla="*/ 262 w 316"/>
                <a:gd name="T9" fmla="*/ 164 h 197"/>
                <a:gd name="T10" fmla="*/ 316 w 316"/>
                <a:gd name="T11" fmla="*/ 197 h 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6"/>
                <a:gd name="T19" fmla="*/ 0 h 197"/>
                <a:gd name="T20" fmla="*/ 316 w 316"/>
                <a:gd name="T21" fmla="*/ 197 h 1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6" h="197">
                  <a:moveTo>
                    <a:pt x="0" y="0"/>
                  </a:moveTo>
                  <a:lnTo>
                    <a:pt x="75" y="24"/>
                  </a:lnTo>
                  <a:lnTo>
                    <a:pt x="87" y="57"/>
                  </a:lnTo>
                  <a:lnTo>
                    <a:pt x="264" y="125"/>
                  </a:lnTo>
                  <a:lnTo>
                    <a:pt x="262" y="164"/>
                  </a:lnTo>
                  <a:lnTo>
                    <a:pt x="316" y="197"/>
                  </a:lnTo>
                </a:path>
              </a:pathLst>
            </a:custGeom>
            <a:noFill/>
            <a:ln w="28575" cmpd="sng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4780" y="1329"/>
              <a:ext cx="496" cy="102"/>
            </a:xfrm>
            <a:custGeom>
              <a:avLst/>
              <a:gdLst>
                <a:gd name="T0" fmla="*/ 0 w 448"/>
                <a:gd name="T1" fmla="*/ 91 h 99"/>
                <a:gd name="T2" fmla="*/ 93 w 448"/>
                <a:gd name="T3" fmla="*/ 72 h 99"/>
                <a:gd name="T4" fmla="*/ 141 w 448"/>
                <a:gd name="T5" fmla="*/ 99 h 99"/>
                <a:gd name="T6" fmla="*/ 304 w 448"/>
                <a:gd name="T7" fmla="*/ 33 h 99"/>
                <a:gd name="T8" fmla="*/ 354 w 448"/>
                <a:gd name="T9" fmla="*/ 51 h 99"/>
                <a:gd name="T10" fmla="*/ 448 w 448"/>
                <a:gd name="T11" fmla="*/ 0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8"/>
                <a:gd name="T19" fmla="*/ 0 h 99"/>
                <a:gd name="T20" fmla="*/ 448 w 448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8" h="99">
                  <a:moveTo>
                    <a:pt x="0" y="91"/>
                  </a:moveTo>
                  <a:lnTo>
                    <a:pt x="93" y="72"/>
                  </a:lnTo>
                  <a:lnTo>
                    <a:pt x="141" y="99"/>
                  </a:lnTo>
                  <a:lnTo>
                    <a:pt x="304" y="33"/>
                  </a:lnTo>
                  <a:lnTo>
                    <a:pt x="354" y="51"/>
                  </a:lnTo>
                  <a:lnTo>
                    <a:pt x="448" y="0"/>
                  </a:lnTo>
                </a:path>
              </a:pathLst>
            </a:custGeom>
            <a:noFill/>
            <a:ln w="28575" cmpd="sng">
              <a:solidFill>
                <a:srgbClr val="3333F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" name="Freeform 49"/>
            <p:cNvSpPr>
              <a:spLocks/>
            </p:cNvSpPr>
            <p:nvPr/>
          </p:nvSpPr>
          <p:spPr bwMode="auto">
            <a:xfrm>
              <a:off x="4730" y="771"/>
              <a:ext cx="497" cy="103"/>
            </a:xfrm>
            <a:custGeom>
              <a:avLst/>
              <a:gdLst>
                <a:gd name="T0" fmla="*/ 0 w 450"/>
                <a:gd name="T1" fmla="*/ 0 h 96"/>
                <a:gd name="T2" fmla="*/ 84 w 450"/>
                <a:gd name="T3" fmla="*/ 19 h 96"/>
                <a:gd name="T4" fmla="*/ 147 w 450"/>
                <a:gd name="T5" fmla="*/ 0 h 96"/>
                <a:gd name="T6" fmla="*/ 319 w 450"/>
                <a:gd name="T7" fmla="*/ 66 h 96"/>
                <a:gd name="T8" fmla="*/ 379 w 450"/>
                <a:gd name="T9" fmla="*/ 57 h 96"/>
                <a:gd name="T10" fmla="*/ 450 w 450"/>
                <a:gd name="T11" fmla="*/ 96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0"/>
                <a:gd name="T19" fmla="*/ 0 h 96"/>
                <a:gd name="T20" fmla="*/ 450 w 450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0" h="96">
                  <a:moveTo>
                    <a:pt x="0" y="0"/>
                  </a:moveTo>
                  <a:lnTo>
                    <a:pt x="84" y="19"/>
                  </a:lnTo>
                  <a:lnTo>
                    <a:pt x="147" y="0"/>
                  </a:lnTo>
                  <a:lnTo>
                    <a:pt x="319" y="66"/>
                  </a:lnTo>
                  <a:lnTo>
                    <a:pt x="379" y="57"/>
                  </a:lnTo>
                  <a:lnTo>
                    <a:pt x="450" y="96"/>
                  </a:lnTo>
                </a:path>
              </a:pathLst>
            </a:custGeom>
            <a:noFill/>
            <a:ln w="28575" cmpd="sng">
              <a:solidFill>
                <a:srgbClr val="3333F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" name="Rectangle 50"/>
            <p:cNvSpPr>
              <a:spLocks noChangeArrowheads="1"/>
            </p:cNvSpPr>
            <p:nvPr/>
          </p:nvSpPr>
          <p:spPr bwMode="auto">
            <a:xfrm rot="1511052">
              <a:off x="4938" y="774"/>
              <a:ext cx="105" cy="59"/>
            </a:xfrm>
            <a:prstGeom prst="rect">
              <a:avLst/>
            </a:prstGeom>
            <a:solidFill>
              <a:srgbClr val="FF66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Oval 51"/>
            <p:cNvSpPr>
              <a:spLocks noChangeArrowheads="1"/>
            </p:cNvSpPr>
            <p:nvPr/>
          </p:nvSpPr>
          <p:spPr bwMode="auto">
            <a:xfrm rot="93880">
              <a:off x="3593" y="1612"/>
              <a:ext cx="161" cy="8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9" name="AutoShape 52"/>
            <p:cNvSpPr>
              <a:spLocks noChangeArrowheads="1"/>
            </p:cNvSpPr>
            <p:nvPr/>
          </p:nvSpPr>
          <p:spPr bwMode="auto">
            <a:xfrm rot="245893">
              <a:off x="3634" y="1623"/>
              <a:ext cx="92" cy="60"/>
            </a:xfrm>
            <a:prstGeom prst="curvedDownArrow">
              <a:avLst>
                <a:gd name="adj1" fmla="val 30667"/>
                <a:gd name="adj2" fmla="val 61333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0" name="Oval 53"/>
            <p:cNvSpPr>
              <a:spLocks noChangeArrowheads="1"/>
            </p:cNvSpPr>
            <p:nvPr/>
          </p:nvSpPr>
          <p:spPr bwMode="auto">
            <a:xfrm rot="-205518">
              <a:off x="3589" y="1522"/>
              <a:ext cx="159" cy="82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" name="AutoShape 54"/>
            <p:cNvSpPr>
              <a:spLocks noChangeArrowheads="1"/>
            </p:cNvSpPr>
            <p:nvPr/>
          </p:nvSpPr>
          <p:spPr bwMode="auto">
            <a:xfrm rot="-53504">
              <a:off x="3628" y="1529"/>
              <a:ext cx="93" cy="60"/>
            </a:xfrm>
            <a:prstGeom prst="curvedDownArrow">
              <a:avLst>
                <a:gd name="adj1" fmla="val 31000"/>
                <a:gd name="adj2" fmla="val 62000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" name="Oval 55"/>
            <p:cNvSpPr>
              <a:spLocks noChangeArrowheads="1"/>
            </p:cNvSpPr>
            <p:nvPr/>
          </p:nvSpPr>
          <p:spPr bwMode="auto">
            <a:xfrm rot="-205518">
              <a:off x="3134" y="1610"/>
              <a:ext cx="160" cy="82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3" name="AutoShape 56"/>
            <p:cNvSpPr>
              <a:spLocks noChangeArrowheads="1"/>
            </p:cNvSpPr>
            <p:nvPr/>
          </p:nvSpPr>
          <p:spPr bwMode="auto">
            <a:xfrm rot="-53504">
              <a:off x="3175" y="1618"/>
              <a:ext cx="92" cy="59"/>
            </a:xfrm>
            <a:prstGeom prst="curvedDownArrow">
              <a:avLst>
                <a:gd name="adj1" fmla="val 31186"/>
                <a:gd name="adj2" fmla="val 62373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4" name="Oval 57"/>
            <p:cNvSpPr>
              <a:spLocks noChangeArrowheads="1"/>
            </p:cNvSpPr>
            <p:nvPr/>
          </p:nvSpPr>
          <p:spPr bwMode="auto">
            <a:xfrm rot="93880">
              <a:off x="3131" y="1520"/>
              <a:ext cx="159" cy="8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5" name="AutoShape 58"/>
            <p:cNvSpPr>
              <a:spLocks noChangeArrowheads="1"/>
            </p:cNvSpPr>
            <p:nvPr/>
          </p:nvSpPr>
          <p:spPr bwMode="auto">
            <a:xfrm rot="245893">
              <a:off x="3170" y="1531"/>
              <a:ext cx="93" cy="60"/>
            </a:xfrm>
            <a:prstGeom prst="curvedDownArrow">
              <a:avLst>
                <a:gd name="adj1" fmla="val 31000"/>
                <a:gd name="adj2" fmla="val 62000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6" name="Oval 59"/>
            <p:cNvSpPr>
              <a:spLocks noChangeArrowheads="1"/>
            </p:cNvSpPr>
            <p:nvPr/>
          </p:nvSpPr>
          <p:spPr bwMode="auto">
            <a:xfrm rot="814006">
              <a:off x="2029" y="1383"/>
              <a:ext cx="160" cy="81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7" name="AutoShape 60"/>
            <p:cNvSpPr>
              <a:spLocks noChangeArrowheads="1"/>
            </p:cNvSpPr>
            <p:nvPr/>
          </p:nvSpPr>
          <p:spPr bwMode="auto">
            <a:xfrm rot="966021">
              <a:off x="2068" y="1395"/>
              <a:ext cx="92" cy="59"/>
            </a:xfrm>
            <a:prstGeom prst="curvedDownArrow">
              <a:avLst>
                <a:gd name="adj1" fmla="val 31186"/>
                <a:gd name="adj2" fmla="val 62373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8" name="Oval 61"/>
            <p:cNvSpPr>
              <a:spLocks noChangeArrowheads="1"/>
            </p:cNvSpPr>
            <p:nvPr/>
          </p:nvSpPr>
          <p:spPr bwMode="auto">
            <a:xfrm rot="1050912">
              <a:off x="1949" y="1458"/>
              <a:ext cx="160" cy="82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9" name="AutoShape 62"/>
            <p:cNvSpPr>
              <a:spLocks noChangeArrowheads="1"/>
            </p:cNvSpPr>
            <p:nvPr/>
          </p:nvSpPr>
          <p:spPr bwMode="auto">
            <a:xfrm rot="1202926">
              <a:off x="1991" y="1467"/>
              <a:ext cx="91" cy="60"/>
            </a:xfrm>
            <a:prstGeom prst="curvedDownArrow">
              <a:avLst>
                <a:gd name="adj1" fmla="val 30333"/>
                <a:gd name="adj2" fmla="val 60667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0" name="Oval 63"/>
            <p:cNvSpPr>
              <a:spLocks noChangeArrowheads="1"/>
            </p:cNvSpPr>
            <p:nvPr/>
          </p:nvSpPr>
          <p:spPr bwMode="auto">
            <a:xfrm rot="1911330">
              <a:off x="1636" y="1218"/>
              <a:ext cx="159" cy="82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1" name="AutoShape 64"/>
            <p:cNvSpPr>
              <a:spLocks noChangeArrowheads="1"/>
            </p:cNvSpPr>
            <p:nvPr/>
          </p:nvSpPr>
          <p:spPr bwMode="auto">
            <a:xfrm rot="2063342">
              <a:off x="1676" y="1229"/>
              <a:ext cx="93" cy="60"/>
            </a:xfrm>
            <a:prstGeom prst="curvedDownArrow">
              <a:avLst>
                <a:gd name="adj1" fmla="val 31000"/>
                <a:gd name="adj2" fmla="val 62000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2" name="Oval 65"/>
            <p:cNvSpPr>
              <a:spLocks noChangeArrowheads="1"/>
            </p:cNvSpPr>
            <p:nvPr/>
          </p:nvSpPr>
          <p:spPr bwMode="auto">
            <a:xfrm rot="1594986">
              <a:off x="1565" y="1290"/>
              <a:ext cx="160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3" name="AutoShape 66"/>
            <p:cNvSpPr>
              <a:spLocks noChangeArrowheads="1"/>
            </p:cNvSpPr>
            <p:nvPr/>
          </p:nvSpPr>
          <p:spPr bwMode="auto">
            <a:xfrm rot="1746998">
              <a:off x="1605" y="1303"/>
              <a:ext cx="91" cy="59"/>
            </a:xfrm>
            <a:prstGeom prst="curvedDownArrow">
              <a:avLst>
                <a:gd name="adj1" fmla="val 30847"/>
                <a:gd name="adj2" fmla="val 61695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4" name="Oval 67"/>
            <p:cNvSpPr>
              <a:spLocks noChangeArrowheads="1"/>
            </p:cNvSpPr>
            <p:nvPr/>
          </p:nvSpPr>
          <p:spPr bwMode="auto">
            <a:xfrm rot="-2650724">
              <a:off x="1486" y="907"/>
              <a:ext cx="159" cy="81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5" name="AutoShape 68"/>
            <p:cNvSpPr>
              <a:spLocks noChangeArrowheads="1"/>
            </p:cNvSpPr>
            <p:nvPr/>
          </p:nvSpPr>
          <p:spPr bwMode="auto">
            <a:xfrm rot="-2498712">
              <a:off x="1524" y="912"/>
              <a:ext cx="91" cy="60"/>
            </a:xfrm>
            <a:prstGeom prst="curvedDownArrow">
              <a:avLst>
                <a:gd name="adj1" fmla="val 30333"/>
                <a:gd name="adj2" fmla="val 60667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6" name="Oval 69"/>
            <p:cNvSpPr>
              <a:spLocks noChangeArrowheads="1"/>
            </p:cNvSpPr>
            <p:nvPr/>
          </p:nvSpPr>
          <p:spPr bwMode="auto">
            <a:xfrm rot="-2719334">
              <a:off x="1599" y="933"/>
              <a:ext cx="147" cy="8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" name="AutoShape 70"/>
            <p:cNvSpPr>
              <a:spLocks noChangeArrowheads="1"/>
            </p:cNvSpPr>
            <p:nvPr/>
          </p:nvSpPr>
          <p:spPr bwMode="auto">
            <a:xfrm rot="-2567322">
              <a:off x="1627" y="941"/>
              <a:ext cx="92" cy="59"/>
            </a:xfrm>
            <a:prstGeom prst="curvedDownArrow">
              <a:avLst>
                <a:gd name="adj1" fmla="val 31186"/>
                <a:gd name="adj2" fmla="val 62373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" name="Oval 71"/>
            <p:cNvSpPr>
              <a:spLocks noChangeArrowheads="1"/>
            </p:cNvSpPr>
            <p:nvPr/>
          </p:nvSpPr>
          <p:spPr bwMode="auto">
            <a:xfrm rot="-2875454">
              <a:off x="5281" y="1211"/>
              <a:ext cx="147" cy="8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9" name="AutoShape 72"/>
            <p:cNvSpPr>
              <a:spLocks noChangeArrowheads="1"/>
            </p:cNvSpPr>
            <p:nvPr/>
          </p:nvSpPr>
          <p:spPr bwMode="auto">
            <a:xfrm rot="-2723441">
              <a:off x="5313" y="1216"/>
              <a:ext cx="85" cy="64"/>
            </a:xfrm>
            <a:prstGeom prst="curvedDownArrow">
              <a:avLst>
                <a:gd name="adj1" fmla="val 26563"/>
                <a:gd name="adj2" fmla="val 53125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" name="Oval 73"/>
            <p:cNvSpPr>
              <a:spLocks noChangeArrowheads="1"/>
            </p:cNvSpPr>
            <p:nvPr/>
          </p:nvSpPr>
          <p:spPr bwMode="auto">
            <a:xfrm rot="-2682010">
              <a:off x="5138" y="1178"/>
              <a:ext cx="161" cy="81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" name="AutoShape 74"/>
            <p:cNvSpPr>
              <a:spLocks noChangeArrowheads="1"/>
            </p:cNvSpPr>
            <p:nvPr/>
          </p:nvSpPr>
          <p:spPr bwMode="auto">
            <a:xfrm rot="-2529997">
              <a:off x="5176" y="1184"/>
              <a:ext cx="93" cy="59"/>
            </a:xfrm>
            <a:prstGeom prst="curvedDownArrow">
              <a:avLst>
                <a:gd name="adj1" fmla="val 31525"/>
                <a:gd name="adj2" fmla="val 63051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2" name="Freeform 75"/>
            <p:cNvSpPr>
              <a:spLocks/>
            </p:cNvSpPr>
            <p:nvPr/>
          </p:nvSpPr>
          <p:spPr bwMode="auto">
            <a:xfrm>
              <a:off x="2236" y="2266"/>
              <a:ext cx="195" cy="90"/>
            </a:xfrm>
            <a:custGeom>
              <a:avLst/>
              <a:gdLst>
                <a:gd name="T0" fmla="*/ 177 w 177"/>
                <a:gd name="T1" fmla="*/ 0 h 89"/>
                <a:gd name="T2" fmla="*/ 138 w 177"/>
                <a:gd name="T3" fmla="*/ 44 h 89"/>
                <a:gd name="T4" fmla="*/ 155 w 177"/>
                <a:gd name="T5" fmla="*/ 89 h 89"/>
                <a:gd name="T6" fmla="*/ 0 w 177"/>
                <a:gd name="T7" fmla="*/ 36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7"/>
                <a:gd name="T13" fmla="*/ 0 h 89"/>
                <a:gd name="T14" fmla="*/ 177 w 177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7" h="89">
                  <a:moveTo>
                    <a:pt x="177" y="0"/>
                  </a:moveTo>
                  <a:lnTo>
                    <a:pt x="138" y="44"/>
                  </a:lnTo>
                  <a:lnTo>
                    <a:pt x="155" y="89"/>
                  </a:lnTo>
                  <a:lnTo>
                    <a:pt x="0" y="36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3" name="Line 76"/>
            <p:cNvSpPr>
              <a:spLocks noChangeShapeType="1"/>
            </p:cNvSpPr>
            <p:nvPr/>
          </p:nvSpPr>
          <p:spPr bwMode="auto">
            <a:xfrm>
              <a:off x="1668" y="2123"/>
              <a:ext cx="139" cy="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" name="Freeform 77"/>
            <p:cNvSpPr>
              <a:spLocks/>
            </p:cNvSpPr>
            <p:nvPr/>
          </p:nvSpPr>
          <p:spPr bwMode="auto">
            <a:xfrm>
              <a:off x="1629" y="2149"/>
              <a:ext cx="114" cy="92"/>
            </a:xfrm>
            <a:custGeom>
              <a:avLst/>
              <a:gdLst>
                <a:gd name="T0" fmla="*/ 0 w 103"/>
                <a:gd name="T1" fmla="*/ 67 h 91"/>
                <a:gd name="T2" fmla="*/ 73 w 103"/>
                <a:gd name="T3" fmla="*/ 91 h 91"/>
                <a:gd name="T4" fmla="*/ 103 w 103"/>
                <a:gd name="T5" fmla="*/ 0 h 91"/>
                <a:gd name="T6" fmla="*/ 0 60000 65536"/>
                <a:gd name="T7" fmla="*/ 0 60000 65536"/>
                <a:gd name="T8" fmla="*/ 0 60000 65536"/>
                <a:gd name="T9" fmla="*/ 0 w 103"/>
                <a:gd name="T10" fmla="*/ 0 h 91"/>
                <a:gd name="T11" fmla="*/ 103 w 103"/>
                <a:gd name="T12" fmla="*/ 91 h 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" h="91">
                  <a:moveTo>
                    <a:pt x="0" y="67"/>
                  </a:moveTo>
                  <a:lnTo>
                    <a:pt x="73" y="91"/>
                  </a:lnTo>
                  <a:lnTo>
                    <a:pt x="103" y="0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5" name="Freeform 78"/>
            <p:cNvSpPr>
              <a:spLocks/>
            </p:cNvSpPr>
            <p:nvPr/>
          </p:nvSpPr>
          <p:spPr bwMode="auto">
            <a:xfrm>
              <a:off x="2621" y="2239"/>
              <a:ext cx="57" cy="171"/>
            </a:xfrm>
            <a:custGeom>
              <a:avLst/>
              <a:gdLst>
                <a:gd name="T0" fmla="*/ 9 w 54"/>
                <a:gd name="T1" fmla="*/ 0 h 168"/>
                <a:gd name="T2" fmla="*/ 54 w 54"/>
                <a:gd name="T3" fmla="*/ 54 h 168"/>
                <a:gd name="T4" fmla="*/ 0 w 54"/>
                <a:gd name="T5" fmla="*/ 168 h 168"/>
                <a:gd name="T6" fmla="*/ 0 60000 65536"/>
                <a:gd name="T7" fmla="*/ 0 60000 65536"/>
                <a:gd name="T8" fmla="*/ 0 60000 65536"/>
                <a:gd name="T9" fmla="*/ 0 w 54"/>
                <a:gd name="T10" fmla="*/ 0 h 168"/>
                <a:gd name="T11" fmla="*/ 54 w 54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68">
                  <a:moveTo>
                    <a:pt x="9" y="0"/>
                  </a:moveTo>
                  <a:lnTo>
                    <a:pt x="54" y="54"/>
                  </a:lnTo>
                  <a:lnTo>
                    <a:pt x="0" y="168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" name="Oval 79"/>
            <p:cNvSpPr>
              <a:spLocks noChangeArrowheads="1"/>
            </p:cNvSpPr>
            <p:nvPr/>
          </p:nvSpPr>
          <p:spPr bwMode="auto">
            <a:xfrm>
              <a:off x="2431" y="2223"/>
              <a:ext cx="226" cy="11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80"/>
            <p:cNvSpPr>
              <a:spLocks/>
            </p:cNvSpPr>
            <p:nvPr/>
          </p:nvSpPr>
          <p:spPr bwMode="auto">
            <a:xfrm>
              <a:off x="3450" y="1949"/>
              <a:ext cx="269" cy="385"/>
            </a:xfrm>
            <a:custGeom>
              <a:avLst/>
              <a:gdLst>
                <a:gd name="T0" fmla="*/ 243 w 243"/>
                <a:gd name="T1" fmla="*/ 378 h 378"/>
                <a:gd name="T2" fmla="*/ 90 w 243"/>
                <a:gd name="T3" fmla="*/ 252 h 378"/>
                <a:gd name="T4" fmla="*/ 42 w 243"/>
                <a:gd name="T5" fmla="*/ 180 h 378"/>
                <a:gd name="T6" fmla="*/ 0 w 243"/>
                <a:gd name="T7" fmla="*/ 0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3"/>
                <a:gd name="T13" fmla="*/ 0 h 378"/>
                <a:gd name="T14" fmla="*/ 243 w 243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3" h="378">
                  <a:moveTo>
                    <a:pt x="243" y="378"/>
                  </a:moveTo>
                  <a:lnTo>
                    <a:pt x="90" y="252"/>
                  </a:lnTo>
                  <a:lnTo>
                    <a:pt x="42" y="180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8" name="Rectangle 81"/>
            <p:cNvSpPr>
              <a:spLocks noChangeArrowheads="1"/>
            </p:cNvSpPr>
            <p:nvPr/>
          </p:nvSpPr>
          <p:spPr bwMode="auto">
            <a:xfrm rot="1147844">
              <a:off x="1506" y="2164"/>
              <a:ext cx="126" cy="71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9" name="Rectangle 82"/>
            <p:cNvSpPr>
              <a:spLocks noChangeArrowheads="1"/>
            </p:cNvSpPr>
            <p:nvPr/>
          </p:nvSpPr>
          <p:spPr bwMode="auto">
            <a:xfrm rot="1147844">
              <a:off x="1543" y="2069"/>
              <a:ext cx="126" cy="7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0" name="Rectangle 83"/>
            <p:cNvSpPr>
              <a:spLocks noChangeArrowheads="1"/>
            </p:cNvSpPr>
            <p:nvPr/>
          </p:nvSpPr>
          <p:spPr bwMode="auto">
            <a:xfrm rot="1147844">
              <a:off x="1793" y="2202"/>
              <a:ext cx="474" cy="7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1" name="Text Box 84"/>
            <p:cNvSpPr txBox="1">
              <a:spLocks noChangeArrowheads="1"/>
            </p:cNvSpPr>
            <p:nvPr/>
          </p:nvSpPr>
          <p:spPr bwMode="auto">
            <a:xfrm>
              <a:off x="1133" y="1563"/>
              <a:ext cx="1435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Spin Rotators</a:t>
              </a:r>
            </a:p>
            <a:p>
              <a:pPr algn="ctr"/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(longitudinal polarization)</a:t>
              </a:r>
              <a:endParaRPr lang="en-US"/>
            </a:p>
          </p:txBody>
        </p:sp>
        <p:sp>
          <p:nvSpPr>
            <p:cNvPr id="82" name="Oval 85"/>
            <p:cNvSpPr>
              <a:spLocks noChangeArrowheads="1"/>
            </p:cNvSpPr>
            <p:nvPr/>
          </p:nvSpPr>
          <p:spPr bwMode="auto">
            <a:xfrm rot="275636">
              <a:off x="3222" y="2165"/>
              <a:ext cx="160" cy="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3" name="AutoShape 86"/>
            <p:cNvSpPr>
              <a:spLocks noChangeArrowheads="1"/>
            </p:cNvSpPr>
            <p:nvPr/>
          </p:nvSpPr>
          <p:spPr bwMode="auto">
            <a:xfrm rot="427649">
              <a:off x="3263" y="2175"/>
              <a:ext cx="91" cy="60"/>
            </a:xfrm>
            <a:prstGeom prst="curvedDownArrow">
              <a:avLst>
                <a:gd name="adj1" fmla="val 30333"/>
                <a:gd name="adj2" fmla="val 60667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4" name="Text Box 87"/>
            <p:cNvSpPr txBox="1">
              <a:spLocks noChangeArrowheads="1"/>
            </p:cNvSpPr>
            <p:nvPr/>
          </p:nvSpPr>
          <p:spPr bwMode="auto">
            <a:xfrm>
              <a:off x="1790" y="1860"/>
              <a:ext cx="1704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ja-JP" sz="1400" dirty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Solenoid Partial Siberian Snake</a:t>
              </a:r>
              <a:endParaRPr lang="en-US" dirty="0"/>
            </a:p>
          </p:txBody>
        </p:sp>
        <p:sp>
          <p:nvSpPr>
            <p:cNvPr id="85" name="Text Box 88"/>
            <p:cNvSpPr txBox="1">
              <a:spLocks noChangeArrowheads="1"/>
            </p:cNvSpPr>
            <p:nvPr/>
          </p:nvSpPr>
          <p:spPr bwMode="auto">
            <a:xfrm>
              <a:off x="4030" y="823"/>
              <a:ext cx="926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Siberian Snakes</a:t>
              </a:r>
              <a:endParaRPr lang="en-US"/>
            </a:p>
          </p:txBody>
        </p:sp>
        <p:sp>
          <p:nvSpPr>
            <p:cNvPr id="86" name="Line 89"/>
            <p:cNvSpPr>
              <a:spLocks noChangeShapeType="1"/>
            </p:cNvSpPr>
            <p:nvPr/>
          </p:nvSpPr>
          <p:spPr bwMode="auto">
            <a:xfrm>
              <a:off x="3282" y="2013"/>
              <a:ext cx="25" cy="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7" name="Line 90"/>
            <p:cNvSpPr>
              <a:spLocks noChangeShapeType="1"/>
            </p:cNvSpPr>
            <p:nvPr/>
          </p:nvSpPr>
          <p:spPr bwMode="auto">
            <a:xfrm flipH="1" flipV="1">
              <a:off x="1696" y="1416"/>
              <a:ext cx="60" cy="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" name="Line 91"/>
            <p:cNvSpPr>
              <a:spLocks noChangeShapeType="1"/>
            </p:cNvSpPr>
            <p:nvPr/>
          </p:nvSpPr>
          <p:spPr bwMode="auto">
            <a:xfrm flipV="1">
              <a:off x="1863" y="1538"/>
              <a:ext cx="79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9" name="Line 92"/>
            <p:cNvSpPr>
              <a:spLocks noChangeShapeType="1"/>
            </p:cNvSpPr>
            <p:nvPr/>
          </p:nvSpPr>
          <p:spPr bwMode="auto">
            <a:xfrm flipH="1" flipV="1">
              <a:off x="5043" y="1446"/>
              <a:ext cx="34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0" name="Oval 93"/>
            <p:cNvSpPr>
              <a:spLocks noChangeArrowheads="1"/>
            </p:cNvSpPr>
            <p:nvPr/>
          </p:nvSpPr>
          <p:spPr bwMode="auto">
            <a:xfrm rot="2676702">
              <a:off x="3656" y="2546"/>
              <a:ext cx="53" cy="49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1" name="Line 94"/>
            <p:cNvSpPr>
              <a:spLocks noChangeAspect="1" noChangeShapeType="1"/>
            </p:cNvSpPr>
            <p:nvPr/>
          </p:nvSpPr>
          <p:spPr bwMode="auto">
            <a:xfrm rot="2676702">
              <a:off x="3724" y="2556"/>
              <a:ext cx="25" cy="24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" name="Line 95"/>
            <p:cNvSpPr>
              <a:spLocks noChangeAspect="1" noChangeShapeType="1"/>
            </p:cNvSpPr>
            <p:nvPr/>
          </p:nvSpPr>
          <p:spPr bwMode="auto">
            <a:xfrm rot="2676702">
              <a:off x="3752" y="2555"/>
              <a:ext cx="25" cy="24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3" name="Line 96"/>
            <p:cNvSpPr>
              <a:spLocks noChangeAspect="1" noChangeShapeType="1"/>
            </p:cNvSpPr>
            <p:nvPr/>
          </p:nvSpPr>
          <p:spPr bwMode="auto">
            <a:xfrm rot="-2723298">
              <a:off x="3679" y="2510"/>
              <a:ext cx="23" cy="25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4" name="Line 97"/>
            <p:cNvSpPr>
              <a:spLocks noChangeAspect="1" noChangeShapeType="1"/>
            </p:cNvSpPr>
            <p:nvPr/>
          </p:nvSpPr>
          <p:spPr bwMode="auto">
            <a:xfrm rot="-2723298">
              <a:off x="3680" y="2484"/>
              <a:ext cx="22" cy="25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5" name="Oval 98"/>
            <p:cNvSpPr>
              <a:spLocks noChangeArrowheads="1"/>
            </p:cNvSpPr>
            <p:nvPr/>
          </p:nvSpPr>
          <p:spPr bwMode="auto">
            <a:xfrm rot="6499683">
              <a:off x="2479" y="2362"/>
              <a:ext cx="48" cy="54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6" name="Line 99"/>
            <p:cNvSpPr>
              <a:spLocks noChangeAspect="1" noChangeShapeType="1"/>
            </p:cNvSpPr>
            <p:nvPr/>
          </p:nvSpPr>
          <p:spPr bwMode="auto">
            <a:xfrm rot="6499683">
              <a:off x="2516" y="2418"/>
              <a:ext cx="24" cy="25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7" name="Line 100"/>
            <p:cNvSpPr>
              <a:spLocks noChangeAspect="1" noChangeShapeType="1"/>
            </p:cNvSpPr>
            <p:nvPr/>
          </p:nvSpPr>
          <p:spPr bwMode="auto">
            <a:xfrm rot="6499683">
              <a:off x="2529" y="2442"/>
              <a:ext cx="23" cy="26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8" name="Line 101"/>
            <p:cNvSpPr>
              <a:spLocks noChangeAspect="1" noChangeShapeType="1"/>
            </p:cNvSpPr>
            <p:nvPr/>
          </p:nvSpPr>
          <p:spPr bwMode="auto">
            <a:xfrm rot="1099684">
              <a:off x="2539" y="2363"/>
              <a:ext cx="25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9" name="Line 102"/>
            <p:cNvSpPr>
              <a:spLocks noChangeAspect="1" noChangeShapeType="1"/>
            </p:cNvSpPr>
            <p:nvPr/>
          </p:nvSpPr>
          <p:spPr bwMode="auto">
            <a:xfrm rot="1099684">
              <a:off x="2564" y="2351"/>
              <a:ext cx="26" cy="24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0" name="Oval 103"/>
            <p:cNvSpPr>
              <a:spLocks noChangeArrowheads="1"/>
            </p:cNvSpPr>
            <p:nvPr/>
          </p:nvSpPr>
          <p:spPr bwMode="auto">
            <a:xfrm rot="5400000">
              <a:off x="3656" y="616"/>
              <a:ext cx="49" cy="53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1" name="Line 104"/>
            <p:cNvSpPr>
              <a:spLocks noChangeAspect="1" noChangeShapeType="1"/>
            </p:cNvSpPr>
            <p:nvPr/>
          </p:nvSpPr>
          <p:spPr bwMode="auto">
            <a:xfrm rot="5400000">
              <a:off x="3708" y="662"/>
              <a:ext cx="24" cy="25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2" name="Line 105"/>
            <p:cNvSpPr>
              <a:spLocks noChangeAspect="1" noChangeShapeType="1"/>
            </p:cNvSpPr>
            <p:nvPr/>
          </p:nvSpPr>
          <p:spPr bwMode="auto">
            <a:xfrm rot="5400000">
              <a:off x="3728" y="681"/>
              <a:ext cx="23" cy="26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" name="Line 106"/>
            <p:cNvSpPr>
              <a:spLocks noChangeAspect="1" noChangeShapeType="1"/>
            </p:cNvSpPr>
            <p:nvPr/>
          </p:nvSpPr>
          <p:spPr bwMode="auto">
            <a:xfrm>
              <a:off x="3710" y="603"/>
              <a:ext cx="26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4" name="Line 107"/>
            <p:cNvSpPr>
              <a:spLocks noChangeAspect="1" noChangeShapeType="1"/>
            </p:cNvSpPr>
            <p:nvPr/>
          </p:nvSpPr>
          <p:spPr bwMode="auto">
            <a:xfrm>
              <a:off x="3730" y="584"/>
              <a:ext cx="25" cy="24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5" name="Oval 108"/>
            <p:cNvSpPr>
              <a:spLocks noChangeArrowheads="1"/>
            </p:cNvSpPr>
            <p:nvPr/>
          </p:nvSpPr>
          <p:spPr bwMode="auto">
            <a:xfrm rot="-5400000">
              <a:off x="3640" y="544"/>
              <a:ext cx="49" cy="54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6" name="Line 109"/>
            <p:cNvSpPr>
              <a:spLocks noChangeAspect="1" noChangeShapeType="1"/>
            </p:cNvSpPr>
            <p:nvPr/>
          </p:nvSpPr>
          <p:spPr bwMode="auto">
            <a:xfrm rot="-5400000">
              <a:off x="3613" y="523"/>
              <a:ext cx="23" cy="25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7" name="Line 110"/>
            <p:cNvSpPr>
              <a:spLocks noChangeAspect="1" noChangeShapeType="1"/>
            </p:cNvSpPr>
            <p:nvPr/>
          </p:nvSpPr>
          <p:spPr bwMode="auto">
            <a:xfrm rot="-5400000">
              <a:off x="3593" y="505"/>
              <a:ext cx="24" cy="26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8" name="Line 111"/>
            <p:cNvSpPr>
              <a:spLocks noChangeAspect="1" noChangeShapeType="1"/>
            </p:cNvSpPr>
            <p:nvPr/>
          </p:nvSpPr>
          <p:spPr bwMode="auto">
            <a:xfrm rot="10800000">
              <a:off x="3608" y="585"/>
              <a:ext cx="26" cy="24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9" name="Line 112"/>
            <p:cNvSpPr>
              <a:spLocks noChangeAspect="1" noChangeShapeType="1"/>
            </p:cNvSpPr>
            <p:nvPr/>
          </p:nvSpPr>
          <p:spPr bwMode="auto">
            <a:xfrm rot="10800000">
              <a:off x="3589" y="604"/>
              <a:ext cx="25" cy="22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0" name="Rectangle 113"/>
            <p:cNvSpPr>
              <a:spLocks noChangeArrowheads="1"/>
            </p:cNvSpPr>
            <p:nvPr/>
          </p:nvSpPr>
          <p:spPr bwMode="auto">
            <a:xfrm>
              <a:off x="1171" y="2415"/>
              <a:ext cx="108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200 MeV Polarimeter</a:t>
              </a:r>
              <a:endParaRPr lang="en-US"/>
            </a:p>
          </p:txBody>
        </p:sp>
        <p:sp>
          <p:nvSpPr>
            <p:cNvPr id="111" name="Rectangle 114"/>
            <p:cNvSpPr>
              <a:spLocks noChangeArrowheads="1"/>
            </p:cNvSpPr>
            <p:nvPr/>
          </p:nvSpPr>
          <p:spPr bwMode="auto">
            <a:xfrm>
              <a:off x="3984" y="2277"/>
              <a:ext cx="1276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AGS Internal Polarimeter</a:t>
              </a:r>
              <a:endParaRPr lang="en-US"/>
            </a:p>
          </p:txBody>
        </p:sp>
        <p:sp>
          <p:nvSpPr>
            <p:cNvPr id="112" name="Rectangle 115"/>
            <p:cNvSpPr>
              <a:spLocks noChangeArrowheads="1"/>
            </p:cNvSpPr>
            <p:nvPr/>
          </p:nvSpPr>
          <p:spPr bwMode="auto">
            <a:xfrm rot="2732973">
              <a:off x="2639" y="2520"/>
              <a:ext cx="97" cy="64"/>
            </a:xfrm>
            <a:prstGeom prst="rect">
              <a:avLst/>
            </a:prstGeom>
            <a:solidFill>
              <a:srgbClr val="33CC3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Rectangle 116"/>
            <p:cNvSpPr>
              <a:spLocks noChangeArrowheads="1"/>
            </p:cNvSpPr>
            <p:nvPr/>
          </p:nvSpPr>
          <p:spPr bwMode="auto">
            <a:xfrm>
              <a:off x="2236" y="2659"/>
              <a:ext cx="49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Rf Dipole</a:t>
              </a:r>
              <a:endParaRPr lang="en-US"/>
            </a:p>
          </p:txBody>
        </p:sp>
        <p:sp>
          <p:nvSpPr>
            <p:cNvPr id="114" name="Line 117"/>
            <p:cNvSpPr>
              <a:spLocks noChangeShapeType="1"/>
            </p:cNvSpPr>
            <p:nvPr/>
          </p:nvSpPr>
          <p:spPr bwMode="auto">
            <a:xfrm flipV="1">
              <a:off x="2537" y="2582"/>
              <a:ext cx="110" cy="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5" name="Line 118"/>
            <p:cNvSpPr>
              <a:spLocks noChangeShapeType="1"/>
            </p:cNvSpPr>
            <p:nvPr/>
          </p:nvSpPr>
          <p:spPr bwMode="auto">
            <a:xfrm flipH="1">
              <a:off x="3782" y="2379"/>
              <a:ext cx="184" cy="1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" name="Line 119"/>
            <p:cNvSpPr>
              <a:spLocks noChangeShapeType="1"/>
            </p:cNvSpPr>
            <p:nvPr/>
          </p:nvSpPr>
          <p:spPr bwMode="auto">
            <a:xfrm flipV="1">
              <a:off x="2298" y="2415"/>
              <a:ext cx="154" cy="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7" name="Rectangle 120"/>
            <p:cNvSpPr>
              <a:spLocks noChangeArrowheads="1"/>
            </p:cNvSpPr>
            <p:nvPr/>
          </p:nvSpPr>
          <p:spPr bwMode="auto">
            <a:xfrm>
              <a:off x="3945" y="321"/>
              <a:ext cx="113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RHIC pC Polarimeters</a:t>
              </a:r>
              <a:endParaRPr lang="en-US"/>
            </a:p>
          </p:txBody>
        </p:sp>
        <p:sp>
          <p:nvSpPr>
            <p:cNvPr id="118" name="Line 121"/>
            <p:cNvSpPr>
              <a:spLocks noChangeShapeType="1"/>
            </p:cNvSpPr>
            <p:nvPr/>
          </p:nvSpPr>
          <p:spPr bwMode="auto">
            <a:xfrm flipH="1">
              <a:off x="3724" y="460"/>
              <a:ext cx="183" cy="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9" name="Oval 122"/>
            <p:cNvSpPr>
              <a:spLocks noChangeArrowheads="1"/>
            </p:cNvSpPr>
            <p:nvPr/>
          </p:nvSpPr>
          <p:spPr bwMode="auto">
            <a:xfrm rot="8100306">
              <a:off x="3411" y="575"/>
              <a:ext cx="53" cy="49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120" name="Group 123"/>
            <p:cNvGrpSpPr>
              <a:grpSpLocks/>
            </p:cNvGrpSpPr>
            <p:nvPr/>
          </p:nvGrpSpPr>
          <p:grpSpPr bwMode="auto">
            <a:xfrm rot="2700306">
              <a:off x="3419" y="639"/>
              <a:ext cx="41" cy="45"/>
              <a:chOff x="3936" y="1517"/>
              <a:chExt cx="41" cy="41"/>
            </a:xfrm>
          </p:grpSpPr>
          <p:sp>
            <p:nvSpPr>
              <p:cNvPr id="156" name="Line 124"/>
              <p:cNvSpPr>
                <a:spLocks noChangeAspect="1" noChangeShapeType="1"/>
              </p:cNvSpPr>
              <p:nvPr/>
            </p:nvSpPr>
            <p:spPr bwMode="auto">
              <a:xfrm rot="5400000">
                <a:off x="3936" y="1517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57" name="Line 125"/>
              <p:cNvSpPr>
                <a:spLocks noChangeAspect="1" noChangeShapeType="1"/>
              </p:cNvSpPr>
              <p:nvPr/>
            </p:nvSpPr>
            <p:spPr bwMode="auto">
              <a:xfrm rot="5400000">
                <a:off x="3954" y="153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121" name="Group 126"/>
            <p:cNvGrpSpPr>
              <a:grpSpLocks/>
            </p:cNvGrpSpPr>
            <p:nvPr/>
          </p:nvGrpSpPr>
          <p:grpSpPr bwMode="auto">
            <a:xfrm rot="2700306">
              <a:off x="3488" y="589"/>
              <a:ext cx="43" cy="45"/>
              <a:chOff x="3936" y="1517"/>
              <a:chExt cx="41" cy="41"/>
            </a:xfrm>
          </p:grpSpPr>
          <p:sp>
            <p:nvSpPr>
              <p:cNvPr id="154" name="Line 127"/>
              <p:cNvSpPr>
                <a:spLocks noChangeAspect="1" noChangeShapeType="1"/>
              </p:cNvSpPr>
              <p:nvPr/>
            </p:nvSpPr>
            <p:spPr bwMode="auto">
              <a:xfrm rot="5400000">
                <a:off x="3936" y="1517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55" name="Line 128"/>
              <p:cNvSpPr>
                <a:spLocks noChangeAspect="1" noChangeShapeType="1"/>
              </p:cNvSpPr>
              <p:nvPr/>
            </p:nvSpPr>
            <p:spPr bwMode="auto">
              <a:xfrm rot="5400000">
                <a:off x="3954" y="153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122" name="Rectangle 129"/>
            <p:cNvSpPr>
              <a:spLocks noChangeArrowheads="1"/>
            </p:cNvSpPr>
            <p:nvPr/>
          </p:nvSpPr>
          <p:spPr bwMode="auto">
            <a:xfrm>
              <a:off x="1665" y="326"/>
              <a:ext cx="149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Absolute Polarimeter (H</a:t>
              </a:r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  <a:sym typeface="Symbol" pitchFamily="18" charset="2"/>
                </a:rPr>
                <a:t></a:t>
              </a:r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 jet)</a:t>
              </a:r>
              <a:endParaRPr lang="en-US"/>
            </a:p>
          </p:txBody>
        </p:sp>
        <p:sp>
          <p:nvSpPr>
            <p:cNvPr id="123" name="Line 130"/>
            <p:cNvSpPr>
              <a:spLocks noChangeShapeType="1"/>
            </p:cNvSpPr>
            <p:nvPr/>
          </p:nvSpPr>
          <p:spPr bwMode="auto">
            <a:xfrm>
              <a:off x="3116" y="444"/>
              <a:ext cx="254" cy="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4" name="Line 131"/>
            <p:cNvSpPr>
              <a:spLocks noChangeShapeType="1"/>
            </p:cNvSpPr>
            <p:nvPr/>
          </p:nvSpPr>
          <p:spPr bwMode="auto">
            <a:xfrm>
              <a:off x="1356" y="2052"/>
              <a:ext cx="130" cy="1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5" name="Oval 132"/>
            <p:cNvSpPr>
              <a:spLocks noChangeArrowheads="1"/>
            </p:cNvSpPr>
            <p:nvPr/>
          </p:nvSpPr>
          <p:spPr bwMode="auto">
            <a:xfrm rot="3845359">
              <a:off x="3508" y="2611"/>
              <a:ext cx="49" cy="53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6" name="Line 133"/>
            <p:cNvSpPr>
              <a:spLocks noChangeAspect="1" noChangeShapeType="1"/>
            </p:cNvSpPr>
            <p:nvPr/>
          </p:nvSpPr>
          <p:spPr bwMode="auto">
            <a:xfrm rot="3845359">
              <a:off x="3571" y="2638"/>
              <a:ext cx="24" cy="26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7" name="Line 134"/>
            <p:cNvSpPr>
              <a:spLocks noChangeAspect="1" noChangeShapeType="1"/>
            </p:cNvSpPr>
            <p:nvPr/>
          </p:nvSpPr>
          <p:spPr bwMode="auto">
            <a:xfrm rot="3845359">
              <a:off x="3598" y="2647"/>
              <a:ext cx="23" cy="25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8" name="Line 135"/>
            <p:cNvSpPr>
              <a:spLocks noChangeAspect="1" noChangeShapeType="1"/>
            </p:cNvSpPr>
            <p:nvPr/>
          </p:nvSpPr>
          <p:spPr bwMode="auto">
            <a:xfrm rot="-1554641">
              <a:off x="3545" y="2583"/>
              <a:ext cx="25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9" name="Line 136"/>
            <p:cNvSpPr>
              <a:spLocks noChangeAspect="1" noChangeShapeType="1"/>
            </p:cNvSpPr>
            <p:nvPr/>
          </p:nvSpPr>
          <p:spPr bwMode="auto">
            <a:xfrm rot="-1554641">
              <a:off x="3554" y="2558"/>
              <a:ext cx="26" cy="24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0" name="Rectangle 137"/>
            <p:cNvSpPr>
              <a:spLocks noChangeArrowheads="1"/>
            </p:cNvSpPr>
            <p:nvPr/>
          </p:nvSpPr>
          <p:spPr bwMode="auto">
            <a:xfrm>
              <a:off x="3942" y="2484"/>
              <a:ext cx="108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AGS pC Polarimeters</a:t>
              </a:r>
              <a:endParaRPr lang="en-US"/>
            </a:p>
          </p:txBody>
        </p:sp>
        <p:sp>
          <p:nvSpPr>
            <p:cNvPr id="131" name="Line 138"/>
            <p:cNvSpPr>
              <a:spLocks noChangeShapeType="1"/>
            </p:cNvSpPr>
            <p:nvPr/>
          </p:nvSpPr>
          <p:spPr bwMode="auto">
            <a:xfrm flipH="1">
              <a:off x="3632" y="2563"/>
              <a:ext cx="281" cy="1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2" name="Text Box 139"/>
            <p:cNvSpPr txBox="1">
              <a:spLocks noChangeArrowheads="1"/>
            </p:cNvSpPr>
            <p:nvPr/>
          </p:nvSpPr>
          <p:spPr bwMode="auto">
            <a:xfrm>
              <a:off x="3826" y="2624"/>
              <a:ext cx="1531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ja-JP" sz="1400" b="1">
                  <a:solidFill>
                    <a:srgbClr val="CC3300"/>
                  </a:solidFill>
                  <a:latin typeface="Times New Roman" pitchFamily="18" charset="0"/>
                  <a:ea typeface="MS Mincho" pitchFamily="49" charset="-128"/>
                </a:rPr>
                <a:t>Strong Helical AGS Snake</a:t>
              </a:r>
              <a:endParaRPr lang="en-US"/>
            </a:p>
          </p:txBody>
        </p:sp>
        <p:sp>
          <p:nvSpPr>
            <p:cNvPr id="133" name="Line 140"/>
            <p:cNvSpPr>
              <a:spLocks noChangeShapeType="1"/>
            </p:cNvSpPr>
            <p:nvPr/>
          </p:nvSpPr>
          <p:spPr bwMode="auto">
            <a:xfrm flipH="1" flipV="1">
              <a:off x="2939" y="2679"/>
              <a:ext cx="921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134" name="Group 141"/>
            <p:cNvGrpSpPr>
              <a:grpSpLocks/>
            </p:cNvGrpSpPr>
            <p:nvPr/>
          </p:nvGrpSpPr>
          <p:grpSpPr bwMode="auto">
            <a:xfrm>
              <a:off x="3691" y="2298"/>
              <a:ext cx="89" cy="146"/>
              <a:chOff x="5420" y="4309"/>
              <a:chExt cx="136" cy="211"/>
            </a:xfrm>
          </p:grpSpPr>
          <p:sp>
            <p:nvSpPr>
              <p:cNvPr id="152" name="Oval 142"/>
              <p:cNvSpPr>
                <a:spLocks noChangeArrowheads="1"/>
              </p:cNvSpPr>
              <p:nvPr/>
            </p:nvSpPr>
            <p:spPr bwMode="auto">
              <a:xfrm rot="3438710">
                <a:off x="5382" y="4347"/>
                <a:ext cx="211" cy="13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53" name="AutoShape 143"/>
              <p:cNvSpPr>
                <a:spLocks noChangeArrowheads="1"/>
              </p:cNvSpPr>
              <p:nvPr/>
            </p:nvSpPr>
            <p:spPr bwMode="auto">
              <a:xfrm rot="3590724">
                <a:off x="5435" y="4371"/>
                <a:ext cx="122" cy="98"/>
              </a:xfrm>
              <a:prstGeom prst="curvedDownArrow">
                <a:avLst>
                  <a:gd name="adj1" fmla="val 24898"/>
                  <a:gd name="adj2" fmla="val 49796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135" name="Text Box 144"/>
            <p:cNvSpPr txBox="1">
              <a:spLocks noChangeArrowheads="1"/>
            </p:cNvSpPr>
            <p:nvPr/>
          </p:nvSpPr>
          <p:spPr bwMode="auto">
            <a:xfrm>
              <a:off x="3935" y="2069"/>
              <a:ext cx="1622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Helical Partial Siberian Snake</a:t>
              </a:r>
              <a:endParaRPr lang="en-US"/>
            </a:p>
          </p:txBody>
        </p:sp>
        <p:sp>
          <p:nvSpPr>
            <p:cNvPr id="136" name="Line 145"/>
            <p:cNvSpPr>
              <a:spLocks noChangeShapeType="1"/>
            </p:cNvSpPr>
            <p:nvPr/>
          </p:nvSpPr>
          <p:spPr bwMode="auto">
            <a:xfrm flipH="1">
              <a:off x="3811" y="2182"/>
              <a:ext cx="173" cy="1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7" name="Text Box 146"/>
            <p:cNvSpPr txBox="1">
              <a:spLocks noChangeArrowheads="1"/>
            </p:cNvSpPr>
            <p:nvPr/>
          </p:nvSpPr>
          <p:spPr bwMode="auto">
            <a:xfrm>
              <a:off x="3506" y="1779"/>
              <a:ext cx="1434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Spin Rotators</a:t>
              </a:r>
            </a:p>
            <a:p>
              <a:pPr algn="ctr"/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(longitudinal polarization)</a:t>
              </a:r>
              <a:endParaRPr lang="en-US"/>
            </a:p>
          </p:txBody>
        </p:sp>
        <p:sp>
          <p:nvSpPr>
            <p:cNvPr id="138" name="Line 147"/>
            <p:cNvSpPr>
              <a:spLocks noChangeShapeType="1"/>
            </p:cNvSpPr>
            <p:nvPr/>
          </p:nvSpPr>
          <p:spPr bwMode="auto">
            <a:xfrm flipH="1" flipV="1">
              <a:off x="3729" y="1726"/>
              <a:ext cx="100" cy="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9" name="Line 148"/>
            <p:cNvSpPr>
              <a:spLocks noChangeShapeType="1"/>
            </p:cNvSpPr>
            <p:nvPr/>
          </p:nvSpPr>
          <p:spPr bwMode="auto">
            <a:xfrm flipH="1" flipV="1">
              <a:off x="3295" y="1702"/>
              <a:ext cx="523" cy="1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0" name="Rectangle 149"/>
            <p:cNvSpPr>
              <a:spLocks noChangeArrowheads="1"/>
            </p:cNvSpPr>
            <p:nvPr/>
          </p:nvSpPr>
          <p:spPr bwMode="auto">
            <a:xfrm rot="-1213039">
              <a:off x="4973" y="1369"/>
              <a:ext cx="105" cy="60"/>
            </a:xfrm>
            <a:prstGeom prst="rect">
              <a:avLst/>
            </a:prstGeom>
            <a:solidFill>
              <a:srgbClr val="33CC3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Text Box 150"/>
            <p:cNvSpPr txBox="1">
              <a:spLocks noChangeArrowheads="1"/>
            </p:cNvSpPr>
            <p:nvPr/>
          </p:nvSpPr>
          <p:spPr bwMode="auto">
            <a:xfrm>
              <a:off x="4893" y="1605"/>
              <a:ext cx="71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ja-JP" sz="1400">
                  <a:solidFill>
                    <a:srgbClr val="663300"/>
                  </a:solidFill>
                  <a:latin typeface="Times New Roman" pitchFamily="18" charset="0"/>
                  <a:ea typeface="MS Mincho" pitchFamily="49" charset="-128"/>
                </a:rPr>
                <a:t>Spin flipper</a:t>
              </a:r>
              <a:endParaRPr lang="en-US"/>
            </a:p>
          </p:txBody>
        </p:sp>
        <p:sp>
          <p:nvSpPr>
            <p:cNvPr id="142" name="Line 151"/>
            <p:cNvSpPr>
              <a:spLocks noChangeShapeType="1"/>
            </p:cNvSpPr>
            <p:nvPr/>
          </p:nvSpPr>
          <p:spPr bwMode="auto">
            <a:xfrm>
              <a:off x="4826" y="931"/>
              <a:ext cx="357" cy="2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3" name="Text Box 152"/>
            <p:cNvSpPr txBox="1">
              <a:spLocks noChangeArrowheads="1"/>
            </p:cNvSpPr>
            <p:nvPr/>
          </p:nvSpPr>
          <p:spPr bwMode="auto">
            <a:xfrm>
              <a:off x="2072" y="866"/>
              <a:ext cx="92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Siberian Snakes</a:t>
              </a:r>
              <a:endParaRPr lang="en-US"/>
            </a:p>
          </p:txBody>
        </p:sp>
        <p:sp>
          <p:nvSpPr>
            <p:cNvPr id="144" name="Line 153"/>
            <p:cNvSpPr>
              <a:spLocks noChangeShapeType="1"/>
            </p:cNvSpPr>
            <p:nvPr/>
          </p:nvSpPr>
          <p:spPr bwMode="auto">
            <a:xfrm flipH="1">
              <a:off x="1797" y="976"/>
              <a:ext cx="27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145" name="Group 154"/>
            <p:cNvGrpSpPr>
              <a:grpSpLocks/>
            </p:cNvGrpSpPr>
            <p:nvPr/>
          </p:nvGrpSpPr>
          <p:grpSpPr bwMode="auto">
            <a:xfrm rot="-2695348">
              <a:off x="2796" y="2555"/>
              <a:ext cx="89" cy="146"/>
              <a:chOff x="5420" y="4309"/>
              <a:chExt cx="136" cy="211"/>
            </a:xfrm>
          </p:grpSpPr>
          <p:sp>
            <p:nvSpPr>
              <p:cNvPr id="150" name="Oval 155"/>
              <p:cNvSpPr>
                <a:spLocks noChangeArrowheads="1"/>
              </p:cNvSpPr>
              <p:nvPr/>
            </p:nvSpPr>
            <p:spPr bwMode="auto">
              <a:xfrm rot="3438710">
                <a:off x="5382" y="4347"/>
                <a:ext cx="211" cy="13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51" name="AutoShape 156"/>
              <p:cNvSpPr>
                <a:spLocks noChangeArrowheads="1"/>
              </p:cNvSpPr>
              <p:nvPr/>
            </p:nvSpPr>
            <p:spPr bwMode="auto">
              <a:xfrm rot="3590724">
                <a:off x="5435" y="4371"/>
                <a:ext cx="122" cy="98"/>
              </a:xfrm>
              <a:prstGeom prst="curvedDownArrow">
                <a:avLst>
                  <a:gd name="adj1" fmla="val 24898"/>
                  <a:gd name="adj2" fmla="val 49796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146" name="Rectangle 157"/>
            <p:cNvSpPr>
              <a:spLocks noChangeArrowheads="1"/>
            </p:cNvSpPr>
            <p:nvPr/>
          </p:nvSpPr>
          <p:spPr bwMode="auto">
            <a:xfrm>
              <a:off x="3295" y="1349"/>
              <a:ext cx="37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1400" b="1" i="1" u="sng" dirty="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STAR</a:t>
              </a:r>
              <a:endParaRPr lang="en-US" dirty="0"/>
            </a:p>
          </p:txBody>
        </p:sp>
        <p:sp>
          <p:nvSpPr>
            <p:cNvPr id="147" name="Rectangle 158"/>
            <p:cNvSpPr>
              <a:spLocks noChangeArrowheads="1"/>
            </p:cNvSpPr>
            <p:nvPr/>
          </p:nvSpPr>
          <p:spPr bwMode="auto">
            <a:xfrm>
              <a:off x="1442" y="572"/>
              <a:ext cx="57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1400" b="1" i="1" u="sng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PHOBOS</a:t>
              </a:r>
              <a:endParaRPr lang="en-US"/>
            </a:p>
          </p:txBody>
        </p:sp>
        <p:sp>
          <p:nvSpPr>
            <p:cNvPr id="148" name="Rectangle 159"/>
            <p:cNvSpPr>
              <a:spLocks noChangeArrowheads="1"/>
            </p:cNvSpPr>
            <p:nvPr/>
          </p:nvSpPr>
          <p:spPr bwMode="auto">
            <a:xfrm>
              <a:off x="1092" y="1902"/>
              <a:ext cx="84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Pol. H</a:t>
              </a:r>
              <a:r>
                <a:rPr lang="en-US" altLang="ja-JP" sz="2400" baseline="3000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-</a:t>
              </a:r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 Source</a:t>
              </a:r>
              <a:endParaRPr lang="en-US"/>
            </a:p>
          </p:txBody>
        </p:sp>
        <p:sp>
          <p:nvSpPr>
            <p:cNvPr id="149" name="Rectangle 160"/>
            <p:cNvSpPr>
              <a:spLocks noChangeArrowheads="1"/>
            </p:cNvSpPr>
            <p:nvPr/>
          </p:nvSpPr>
          <p:spPr bwMode="auto">
            <a:xfrm>
              <a:off x="2022" y="2073"/>
              <a:ext cx="36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1200" b="1">
                  <a:solidFill>
                    <a:srgbClr val="000000"/>
                  </a:solidFill>
                  <a:latin typeface="Times New Roman" pitchFamily="18" charset="0"/>
                  <a:ea typeface="MS Mincho" pitchFamily="49" charset="-128"/>
                </a:rPr>
                <a:t>LINAC</a:t>
              </a:r>
              <a:endParaRPr lang="en-US"/>
            </a:p>
          </p:txBody>
        </p:sp>
      </p:grpSp>
      <p:sp>
        <p:nvSpPr>
          <p:cNvPr id="161" name="Footer Placeholder 16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RHIC &amp; AGS Users Meeting STAR Delta G</a:t>
            </a:r>
            <a:endParaRPr lang="en-US"/>
          </a:p>
        </p:txBody>
      </p:sp>
      <p:sp>
        <p:nvSpPr>
          <p:cNvPr id="160" name="Slide Number Placeholder 1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2006 Inclusive Jet Cross Section</a:t>
            </a:r>
            <a:endParaRPr lang="en-US" sz="4400" dirty="0"/>
          </a:p>
        </p:txBody>
      </p:sp>
      <p:pic>
        <p:nvPicPr>
          <p:cNvPr id="3" name="Picture 3" descr="s090425_s5100_f007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0"/>
            <a:ext cx="3811588" cy="4724400"/>
          </a:xfrm>
          <a:prstGeom prst="rect">
            <a:avLst/>
          </a:prstGeom>
          <a:noFill/>
        </p:spPr>
      </p:pic>
      <p:pic>
        <p:nvPicPr>
          <p:cNvPr id="4" name="Picture 2" descr="s090425_s5100_f004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762000"/>
            <a:ext cx="4427538" cy="4648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541020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Data in good agreement with NLO </a:t>
            </a:r>
            <a:r>
              <a:rPr lang="en-US" sz="2000" dirty="0" err="1" smtClean="0">
                <a:solidFill>
                  <a:srgbClr val="7030A0"/>
                </a:solidFill>
              </a:rPr>
              <a:t>pQCD</a:t>
            </a:r>
            <a:r>
              <a:rPr lang="en-US" sz="2000" dirty="0" smtClean="0">
                <a:solidFill>
                  <a:srgbClr val="7030A0"/>
                </a:solidFill>
              </a:rPr>
              <a:t> when including </a:t>
            </a:r>
            <a:r>
              <a:rPr lang="en-US" sz="2000" dirty="0" err="1" smtClean="0">
                <a:solidFill>
                  <a:srgbClr val="7030A0"/>
                </a:solidFill>
              </a:rPr>
              <a:t>hadronization</a:t>
            </a:r>
            <a:r>
              <a:rPr lang="en-US" sz="2000" dirty="0" smtClean="0">
                <a:solidFill>
                  <a:srgbClr val="7030A0"/>
                </a:solidFill>
              </a:rPr>
              <a:t> and underlying event corrections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008000"/>
                </a:solidFill>
              </a:rPr>
              <a:t>Hadronization</a:t>
            </a:r>
            <a:r>
              <a:rPr lang="en-US" sz="2000" dirty="0" smtClean="0">
                <a:solidFill>
                  <a:srgbClr val="008000"/>
                </a:solidFill>
              </a:rPr>
              <a:t> and UE corrections more significant at low </a:t>
            </a:r>
            <a:r>
              <a:rPr lang="en-US" sz="2000" dirty="0" err="1" smtClean="0">
                <a:solidFill>
                  <a:srgbClr val="008000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008000"/>
                </a:solidFill>
              </a:rPr>
              <a:t>T</a:t>
            </a:r>
            <a:endParaRPr lang="en-US" sz="2000" baseline="-25000" dirty="0">
              <a:solidFill>
                <a:srgbClr val="008000"/>
              </a:solidFill>
            </a:endParaRPr>
          </a:p>
        </p:txBody>
      </p:sp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1981200"/>
            <a:ext cx="9715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5450" y="1447800"/>
            <a:ext cx="9715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905000" y="5143500"/>
            <a:ext cx="788999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b="1" dirty="0" err="1" smtClean="0"/>
              <a:t>p</a:t>
            </a:r>
            <a:r>
              <a:rPr lang="en-US" sz="1050" b="1" baseline="-25000" dirty="0" err="1" smtClean="0"/>
              <a:t>T</a:t>
            </a:r>
            <a:r>
              <a:rPr lang="en-US" sz="1050" b="1" dirty="0" smtClean="0"/>
              <a:t> [</a:t>
            </a:r>
            <a:r>
              <a:rPr lang="en-US" sz="1050" b="1" dirty="0" err="1" smtClean="0"/>
              <a:t>GeV</a:t>
            </a:r>
            <a:r>
              <a:rPr lang="en-US" sz="1050" b="1" dirty="0" smtClean="0"/>
              <a:t>/c]</a:t>
            </a:r>
            <a:endParaRPr lang="en-US" sz="105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21401" y="5010150"/>
            <a:ext cx="788999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b="1" dirty="0" err="1" smtClean="0"/>
              <a:t>p</a:t>
            </a:r>
            <a:r>
              <a:rPr lang="en-US" sz="1050" b="1" baseline="-25000" dirty="0" err="1" smtClean="0"/>
              <a:t>T</a:t>
            </a:r>
            <a:r>
              <a:rPr lang="en-US" sz="1050" b="1" dirty="0" smtClean="0"/>
              <a:t> [</a:t>
            </a:r>
            <a:r>
              <a:rPr lang="en-US" sz="1050" b="1" dirty="0" err="1" smtClean="0"/>
              <a:t>GeV</a:t>
            </a:r>
            <a:r>
              <a:rPr lang="en-US" sz="1050" b="1" dirty="0" smtClean="0"/>
              <a:t>/c]</a:t>
            </a:r>
            <a:endParaRPr lang="en-US" sz="105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RHIC &amp; AGS Users Meeting STAR Delta 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2006 </a:t>
            </a:r>
            <a:r>
              <a:rPr lang="en-US" sz="4400" dirty="0" err="1" smtClean="0"/>
              <a:t>vs</a:t>
            </a:r>
            <a:r>
              <a:rPr lang="en-US" sz="4400" dirty="0" smtClean="0"/>
              <a:t> 2009 Inclusive Jet A</a:t>
            </a:r>
            <a:r>
              <a:rPr lang="en-US" sz="4400" baseline="-25000" dirty="0" smtClean="0"/>
              <a:t>LL</a:t>
            </a:r>
            <a:endParaRPr lang="en-US" sz="4400" baseline="-250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14400"/>
            <a:ext cx="6858000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85800" y="5616714"/>
            <a:ext cx="7850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Run 9 results are a factor of 3 or greater more precise than Run 6 results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 Data falls between </a:t>
            </a:r>
            <a:r>
              <a:rPr lang="en-US" sz="2000" dirty="0" smtClean="0">
                <a:solidFill>
                  <a:srgbClr val="008000"/>
                </a:solidFill>
              </a:rPr>
              <a:t>DSSV</a:t>
            </a:r>
            <a:r>
              <a:rPr lang="en-US" sz="2000" dirty="0" smtClean="0">
                <a:solidFill>
                  <a:srgbClr val="FF0000"/>
                </a:solidFill>
              </a:rPr>
              <a:t> and </a:t>
            </a:r>
            <a:r>
              <a:rPr lang="en-US" sz="2000" dirty="0" smtClean="0"/>
              <a:t>GRSV-STD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RHIC &amp; AGS Users Meeting STAR Delta 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Inclusive Results: </a:t>
            </a:r>
            <a:r>
              <a:rPr lang="el-GR" sz="4400" dirty="0" smtClean="0"/>
              <a:t>π</a:t>
            </a:r>
            <a:r>
              <a:rPr lang="en-US" sz="4400" baseline="30000" dirty="0" smtClean="0"/>
              <a:t>0</a:t>
            </a:r>
            <a:r>
              <a:rPr lang="en-US" sz="4400" dirty="0" smtClean="0"/>
              <a:t> A</a:t>
            </a:r>
            <a:r>
              <a:rPr lang="en-US" sz="4400" baseline="-25000" dirty="0" smtClean="0"/>
              <a:t>LL</a:t>
            </a:r>
            <a:r>
              <a:rPr lang="en-US" sz="4400" baseline="30000" dirty="0" smtClean="0"/>
              <a:t> </a:t>
            </a:r>
            <a:endParaRPr lang="en-US" sz="4400" baseline="30000" dirty="0"/>
          </a:p>
        </p:txBody>
      </p:sp>
      <p:pic>
        <p:nvPicPr>
          <p:cNvPr id="5" name="Picture 5" descr="Run 6 FPD pi0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553200" y="1649413"/>
            <a:ext cx="24384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4927937"/>
            <a:ext cx="8319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STAR has measured </a:t>
            </a:r>
            <a:r>
              <a:rPr lang="el-GR" sz="2000" dirty="0" smtClean="0">
                <a:solidFill>
                  <a:srgbClr val="008000"/>
                </a:solidFill>
              </a:rPr>
              <a:t>π</a:t>
            </a:r>
            <a:r>
              <a:rPr lang="en-US" sz="2000" baseline="30000" dirty="0" smtClean="0">
                <a:solidFill>
                  <a:srgbClr val="008000"/>
                </a:solidFill>
              </a:rPr>
              <a:t>0</a:t>
            </a:r>
            <a:r>
              <a:rPr lang="en-US" sz="2000" dirty="0" smtClean="0">
                <a:solidFill>
                  <a:srgbClr val="008000"/>
                </a:solidFill>
              </a:rPr>
              <a:t> A</a:t>
            </a:r>
            <a:r>
              <a:rPr lang="en-US" sz="2000" baseline="-25000" dirty="0" smtClean="0">
                <a:solidFill>
                  <a:srgbClr val="008000"/>
                </a:solidFill>
              </a:rPr>
              <a:t>LL</a:t>
            </a:r>
            <a:r>
              <a:rPr lang="en-US" sz="2000" dirty="0" smtClean="0">
                <a:solidFill>
                  <a:srgbClr val="008000"/>
                </a:solidFill>
              </a:rPr>
              <a:t> in three different </a:t>
            </a:r>
            <a:r>
              <a:rPr lang="en-US" sz="2000" dirty="0" err="1" smtClean="0">
                <a:solidFill>
                  <a:srgbClr val="008000"/>
                </a:solidFill>
              </a:rPr>
              <a:t>pseudorapidity</a:t>
            </a:r>
            <a:r>
              <a:rPr lang="en-US" sz="2000" dirty="0" smtClean="0">
                <a:solidFill>
                  <a:srgbClr val="008000"/>
                </a:solidFill>
              </a:rPr>
              <a:t> ranges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Mid rapidity results excludes maximal </a:t>
            </a:r>
            <a:r>
              <a:rPr lang="el-GR" sz="2000" dirty="0" smtClean="0">
                <a:solidFill>
                  <a:srgbClr val="0070C0"/>
                </a:solidFill>
              </a:rPr>
              <a:t>Δ</a:t>
            </a:r>
            <a:r>
              <a:rPr lang="en-US" sz="2000" dirty="0" smtClean="0">
                <a:solidFill>
                  <a:srgbClr val="0070C0"/>
                </a:solidFill>
              </a:rPr>
              <a:t>g model, consistent with EEMC result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008000"/>
                </a:solidFill>
              </a:rPr>
              <a:t>qg</a:t>
            </a:r>
            <a:r>
              <a:rPr lang="en-US" sz="2000" dirty="0" smtClean="0">
                <a:solidFill>
                  <a:srgbClr val="008000"/>
                </a:solidFill>
              </a:rPr>
              <a:t> scattering dominates at high </a:t>
            </a:r>
            <a:r>
              <a:rPr lang="el-GR" sz="2000" dirty="0" smtClean="0">
                <a:solidFill>
                  <a:srgbClr val="008000"/>
                </a:solidFill>
              </a:rPr>
              <a:t>η</a:t>
            </a:r>
            <a:r>
              <a:rPr lang="en-US" sz="2000" dirty="0" smtClean="0">
                <a:solidFill>
                  <a:srgbClr val="008000"/>
                </a:solidFill>
              </a:rPr>
              <a:t> with large x quarks and small x gluons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0901" y="4171890"/>
            <a:ext cx="1269899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|</a:t>
            </a:r>
            <a:r>
              <a:rPr lang="el-GR" sz="2000" b="1" dirty="0" smtClean="0">
                <a:solidFill>
                  <a:srgbClr val="FF0000"/>
                </a:solidFill>
              </a:rPr>
              <a:t>η</a:t>
            </a:r>
            <a:r>
              <a:rPr lang="en-US" sz="2000" b="1" dirty="0" smtClean="0">
                <a:solidFill>
                  <a:srgbClr val="FF0000"/>
                </a:solidFill>
              </a:rPr>
              <a:t>| &lt; 0.95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5200" y="4114740"/>
            <a:ext cx="133562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η</a:t>
            </a:r>
            <a:r>
              <a:rPr lang="en-US" sz="2000" b="1" dirty="0" smtClean="0">
                <a:solidFill>
                  <a:srgbClr val="FF0000"/>
                </a:solidFill>
              </a:rPr>
              <a:t> = 3.2, 3.7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70859" y="3962400"/>
            <a:ext cx="75854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1" dirty="0" err="1" smtClean="0"/>
              <a:t>p</a:t>
            </a:r>
            <a:r>
              <a:rPr lang="en-US" sz="1000" b="1" baseline="-25000" dirty="0" err="1" smtClean="0"/>
              <a:t>T</a:t>
            </a:r>
            <a:r>
              <a:rPr lang="en-US" sz="1000" b="1" dirty="0" smtClean="0"/>
              <a:t> [</a:t>
            </a:r>
            <a:r>
              <a:rPr lang="en-US" sz="1000" b="1" dirty="0" err="1" smtClean="0"/>
              <a:t>GeV</a:t>
            </a:r>
            <a:r>
              <a:rPr lang="en-US" sz="1000" b="1" dirty="0" smtClean="0"/>
              <a:t>/c]</a:t>
            </a:r>
            <a:endParaRPr lang="en-US" sz="1000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RHIC &amp; AGS Users Meeting STAR Delta 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752600"/>
            <a:ext cx="3124200" cy="25145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43400" y="4114800"/>
            <a:ext cx="145745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1.0 &lt; </a:t>
            </a:r>
            <a:r>
              <a:rPr lang="el-GR" sz="2000" b="1" dirty="0" smtClean="0">
                <a:solidFill>
                  <a:srgbClr val="FF0000"/>
                </a:solidFill>
              </a:rPr>
              <a:t>η</a:t>
            </a:r>
            <a:r>
              <a:rPr lang="en-US" sz="2000" b="1" dirty="0" smtClean="0">
                <a:solidFill>
                  <a:srgbClr val="FF0000"/>
                </a:solidFill>
              </a:rPr>
              <a:t> &lt; 2.0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1743200"/>
            <a:ext cx="3348750" cy="2371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9151" y="1383268"/>
            <a:ext cx="263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PRD 80, 111108(R) (2009)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0" y="1337548"/>
            <a:ext cx="2666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PRD 89, 012001 (2014)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Inclusive Results: </a:t>
            </a:r>
            <a:r>
              <a:rPr lang="el-GR" sz="4400" dirty="0" smtClean="0"/>
              <a:t>π</a:t>
            </a:r>
            <a:r>
              <a:rPr lang="en-US" sz="4400" baseline="30000" dirty="0" smtClean="0"/>
              <a:t>+</a:t>
            </a:r>
            <a:r>
              <a:rPr lang="en-US" sz="4400" dirty="0" smtClean="0"/>
              <a:t> </a:t>
            </a:r>
            <a:r>
              <a:rPr lang="el-GR" sz="4400" dirty="0" smtClean="0"/>
              <a:t>π</a:t>
            </a:r>
            <a:r>
              <a:rPr lang="en-US" sz="4400" baseline="30000" dirty="0" smtClean="0"/>
              <a:t>-</a:t>
            </a:r>
            <a:r>
              <a:rPr lang="en-US" sz="4400" baseline="-25000" dirty="0" smtClean="0"/>
              <a:t> </a:t>
            </a:r>
            <a:r>
              <a:rPr lang="en-US" sz="4400" dirty="0" smtClean="0"/>
              <a:t>A</a:t>
            </a:r>
            <a:r>
              <a:rPr lang="en-US" sz="4400" baseline="-25000" dirty="0" smtClean="0"/>
              <a:t>LL</a:t>
            </a:r>
            <a:endParaRPr lang="en-US" sz="4400" baseline="-25000" dirty="0"/>
          </a:p>
        </p:txBody>
      </p:sp>
      <p:pic>
        <p:nvPicPr>
          <p:cNvPr id="3" name="Picture 4" descr="asymd_plus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04800" y="838200"/>
            <a:ext cx="4343400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asymd_minus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572000" y="838200"/>
            <a:ext cx="4343400" cy="33766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48199" y="4191000"/>
            <a:ext cx="44958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In Run 5, STAR measured A</a:t>
            </a:r>
            <a:r>
              <a:rPr lang="en-US" sz="2000" baseline="-25000" dirty="0" smtClean="0">
                <a:solidFill>
                  <a:srgbClr val="0070C0"/>
                </a:solidFill>
              </a:rPr>
              <a:t>LL</a:t>
            </a:r>
            <a:r>
              <a:rPr lang="en-US" sz="2000" dirty="0" smtClean="0">
                <a:solidFill>
                  <a:srgbClr val="0070C0"/>
                </a:solidFill>
              </a:rPr>
              <a:t> for inclusive charged </a:t>
            </a:r>
            <a:r>
              <a:rPr lang="en-US" sz="2000" dirty="0" err="1" smtClean="0">
                <a:solidFill>
                  <a:srgbClr val="0070C0"/>
                </a:solidFill>
              </a:rPr>
              <a:t>pions</a:t>
            </a:r>
            <a:endParaRPr lang="en-US" sz="20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A</a:t>
            </a:r>
            <a:r>
              <a:rPr lang="en-US" sz="2000" baseline="-25000" dirty="0" smtClean="0">
                <a:solidFill>
                  <a:srgbClr val="008000"/>
                </a:solidFill>
              </a:rPr>
              <a:t>LL</a:t>
            </a:r>
            <a:r>
              <a:rPr lang="en-US" sz="2000" dirty="0" smtClean="0">
                <a:solidFill>
                  <a:srgbClr val="008000"/>
                </a:solidFill>
              </a:rPr>
              <a:t>(</a:t>
            </a:r>
            <a:r>
              <a:rPr lang="el-GR" sz="2000" dirty="0" smtClean="0">
                <a:solidFill>
                  <a:srgbClr val="008000"/>
                </a:solidFill>
              </a:rPr>
              <a:t>π</a:t>
            </a:r>
            <a:r>
              <a:rPr lang="en-US" sz="2000" dirty="0" smtClean="0">
                <a:solidFill>
                  <a:srgbClr val="008000"/>
                </a:solidFill>
              </a:rPr>
              <a:t>+) - A</a:t>
            </a:r>
            <a:r>
              <a:rPr lang="en-US" sz="2000" baseline="-25000" dirty="0" smtClean="0">
                <a:solidFill>
                  <a:srgbClr val="008000"/>
                </a:solidFill>
              </a:rPr>
              <a:t>LL</a:t>
            </a:r>
            <a:r>
              <a:rPr lang="en-US" sz="2000" dirty="0" smtClean="0">
                <a:solidFill>
                  <a:srgbClr val="008000"/>
                </a:solidFill>
              </a:rPr>
              <a:t>(</a:t>
            </a:r>
            <a:r>
              <a:rPr lang="el-GR" sz="2000" dirty="0" smtClean="0">
                <a:solidFill>
                  <a:srgbClr val="008000"/>
                </a:solidFill>
              </a:rPr>
              <a:t>π</a:t>
            </a:r>
            <a:r>
              <a:rPr lang="en-US" sz="2000" dirty="0" smtClean="0">
                <a:solidFill>
                  <a:srgbClr val="008000"/>
                </a:solidFill>
              </a:rPr>
              <a:t>-) is sensitive to the sign of </a:t>
            </a:r>
            <a:r>
              <a:rPr lang="el-GR" sz="2000" dirty="0" smtClean="0">
                <a:solidFill>
                  <a:srgbClr val="008000"/>
                </a:solidFill>
              </a:rPr>
              <a:t>Δ</a:t>
            </a:r>
            <a:r>
              <a:rPr lang="en-US" sz="2000" dirty="0" smtClean="0">
                <a:solidFill>
                  <a:srgbClr val="008000"/>
                </a:solidFill>
              </a:rPr>
              <a:t>G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Trigger using neutral jet patch -&gt; Introduces significant trigger bias (charged </a:t>
            </a:r>
            <a:r>
              <a:rPr lang="en-US" sz="2000" dirty="0" err="1" smtClean="0">
                <a:solidFill>
                  <a:srgbClr val="0070C0"/>
                </a:solidFill>
              </a:rPr>
              <a:t>pions</a:t>
            </a:r>
            <a:r>
              <a:rPr lang="en-US" sz="2000" dirty="0" smtClean="0">
                <a:solidFill>
                  <a:srgbClr val="0070C0"/>
                </a:solidFill>
              </a:rPr>
              <a:t> often </a:t>
            </a:r>
            <a:r>
              <a:rPr lang="en-US" sz="2000" dirty="0" err="1" smtClean="0">
                <a:solidFill>
                  <a:srgbClr val="0070C0"/>
                </a:solidFill>
              </a:rPr>
              <a:t>subleading</a:t>
            </a:r>
            <a:r>
              <a:rPr lang="en-US" sz="2000" dirty="0" smtClean="0">
                <a:solidFill>
                  <a:srgbClr val="0070C0"/>
                </a:solidFill>
              </a:rPr>
              <a:t> particles in jets)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4763" r="60946" b="56427"/>
          <a:stretch>
            <a:fillRect/>
          </a:stretch>
        </p:blipFill>
        <p:spPr bwMode="auto">
          <a:xfrm>
            <a:off x="925286" y="4191000"/>
            <a:ext cx="303711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RHIC &amp; AGS Users Meeting STAR Delta 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Gamma + Jet: A Long-Term STAR Goal</a:t>
            </a:r>
            <a:endParaRPr lang="en-US" sz="4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0193" t="36249" r="18208" b="46532"/>
          <a:stretch>
            <a:fillRect/>
          </a:stretch>
        </p:blipFill>
        <p:spPr bwMode="auto">
          <a:xfrm>
            <a:off x="5562600" y="990599"/>
            <a:ext cx="3124200" cy="242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4800" y="1313795"/>
            <a:ext cx="4953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8000"/>
                </a:solidFill>
              </a:rPr>
              <a:t> Gamma + Jet production dominated by quark-gluon Compton scattering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 Large spin (→ 1) correlation when </a:t>
            </a:r>
            <a:r>
              <a:rPr lang="en-US" sz="2000" dirty="0" err="1" smtClean="0">
                <a:solidFill>
                  <a:srgbClr val="0070C0"/>
                </a:solidFill>
              </a:rPr>
              <a:t>partons</a:t>
            </a:r>
            <a:r>
              <a:rPr lang="en-US" sz="2000" dirty="0" smtClean="0">
                <a:solidFill>
                  <a:srgbClr val="0070C0"/>
                </a:solidFill>
              </a:rPr>
              <a:t> backscatter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 Events with a gamma in the EEMC and a mid rapidity jet come from the most asymmetric collisions → high x quark (with high polarization) interacting with low x gluon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</a:rPr>
              <a:t> Gamma + Jet yield very small compared to QCD background → background suppression very challenging </a:t>
            </a: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8" name="Picture 5" descr="dG_eemcPhoton_bemcJet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410201" y="3505200"/>
            <a:ext cx="3429000" cy="305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RHIC &amp; AGS Users Meeting STAR Delta G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Where’s the Spin?</a:t>
            </a:r>
            <a:endParaRPr lang="en-US" sz="4400" dirty="0"/>
          </a:p>
        </p:txBody>
      </p:sp>
      <p:graphicFrame>
        <p:nvGraphicFramePr>
          <p:cNvPr id="47106" name="Object 4"/>
          <p:cNvGraphicFramePr>
            <a:graphicFrameLocks noChangeAspect="1"/>
          </p:cNvGraphicFramePr>
          <p:nvPr/>
        </p:nvGraphicFramePr>
        <p:xfrm>
          <a:off x="4343400" y="838200"/>
          <a:ext cx="4648200" cy="148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0" name="Equation" r:id="rId4" imgW="1422360" imgH="393480" progId="Equation.3">
                  <p:embed/>
                </p:oleObj>
              </mc:Choice>
              <mc:Fallback>
                <p:oleObj name="Equation" r:id="rId4" imgW="14223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838200"/>
                        <a:ext cx="4648200" cy="1481907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191000" y="2590800"/>
            <a:ext cx="49530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Polarized DIS tells us that </a:t>
            </a:r>
            <a:r>
              <a:rPr lang="el-GR" sz="2400" dirty="0" smtClean="0">
                <a:solidFill>
                  <a:srgbClr val="FF0000"/>
                </a:solidFill>
              </a:rPr>
              <a:t>ΔΣ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>
                <a:solidFill>
                  <a:srgbClr val="FF0000"/>
                </a:solidFill>
              </a:rPr>
              <a:t>≈</a:t>
            </a:r>
            <a:r>
              <a:rPr lang="en-US" sz="2400" dirty="0" smtClean="0">
                <a:solidFill>
                  <a:srgbClr val="FF0000"/>
                </a:solidFill>
              </a:rPr>
              <a:t> 0.3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8000"/>
                </a:solidFill>
              </a:rPr>
              <a:t>Q</a:t>
            </a:r>
            <a:r>
              <a:rPr lang="en-US" sz="2400" baseline="30000" dirty="0" smtClean="0">
                <a:solidFill>
                  <a:srgbClr val="008000"/>
                </a:solidFill>
              </a:rPr>
              <a:t>2</a:t>
            </a:r>
            <a:r>
              <a:rPr lang="en-US" sz="2400" dirty="0" smtClean="0">
                <a:solidFill>
                  <a:srgbClr val="008000"/>
                </a:solidFill>
              </a:rPr>
              <a:t> evolution in polarized DIS gives information on gluon polarization but limited kinematic coverage leaves </a:t>
            </a:r>
            <a:r>
              <a:rPr lang="el-GR" sz="2400" dirty="0" smtClean="0">
                <a:solidFill>
                  <a:srgbClr val="008000"/>
                </a:solidFill>
              </a:rPr>
              <a:t>Δ</a:t>
            </a:r>
            <a:r>
              <a:rPr lang="en-US" sz="2400" dirty="0" smtClean="0">
                <a:solidFill>
                  <a:srgbClr val="008000"/>
                </a:solidFill>
              </a:rPr>
              <a:t>G poorly constrained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A primary goal of RHIC Spin program is to map </a:t>
            </a:r>
            <a:r>
              <a:rPr lang="el-GR" sz="2400" dirty="0" smtClean="0">
                <a:solidFill>
                  <a:srgbClr val="0070C0"/>
                </a:solidFill>
              </a:rPr>
              <a:t>Δ</a:t>
            </a:r>
            <a:r>
              <a:rPr lang="en-US" sz="2400" dirty="0" smtClean="0">
                <a:solidFill>
                  <a:srgbClr val="0070C0"/>
                </a:solidFill>
              </a:rPr>
              <a:t>g(x)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 l="2634"/>
          <a:stretch>
            <a:fillRect/>
          </a:stretch>
        </p:blipFill>
        <p:spPr bwMode="auto">
          <a:xfrm>
            <a:off x="0" y="1143000"/>
            <a:ext cx="4287837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592137" y="3520123"/>
            <a:ext cx="1371600" cy="1764664"/>
            <a:chOff x="480" y="1920"/>
            <a:chExt cx="864" cy="1056"/>
          </a:xfrm>
        </p:grpSpPr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480" y="2976"/>
              <a:ext cx="86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V="1">
              <a:off x="480" y="1920"/>
              <a:ext cx="0" cy="10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480" y="1920"/>
              <a:ext cx="864" cy="10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209800" y="5715000"/>
            <a:ext cx="4419600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Kinematic reach of polarized DIS measurements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1295400" y="5105400"/>
            <a:ext cx="9144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RHIC &amp; AGS Users Meeting STAR Delta 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9144000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Proton Spin: Polarized pp Collisions</a:t>
            </a:r>
            <a:endParaRPr lang="en-US" sz="4400" dirty="0"/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914400" y="1295400"/>
            <a:ext cx="3657600" cy="2286000"/>
            <a:chOff x="516" y="895"/>
            <a:chExt cx="1404" cy="882"/>
          </a:xfrm>
        </p:grpSpPr>
        <p:pic>
          <p:nvPicPr>
            <p:cNvPr id="4" name="Picture 32" descr="new_fig1"/>
            <p:cNvPicPr>
              <a:picLocks noChangeAspect="1" noChangeArrowheads="1"/>
            </p:cNvPicPr>
            <p:nvPr/>
          </p:nvPicPr>
          <p:blipFill>
            <a:blip r:embed="rId4" cstate="print"/>
            <a:srcRect l="14931" t="21176" r="42801" b="21176"/>
            <a:stretch>
              <a:fillRect/>
            </a:stretch>
          </p:blipFill>
          <p:spPr bwMode="auto">
            <a:xfrm>
              <a:off x="516" y="895"/>
              <a:ext cx="921" cy="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Line 29"/>
            <p:cNvSpPr>
              <a:spLocks noChangeShapeType="1"/>
            </p:cNvSpPr>
            <p:nvPr/>
          </p:nvSpPr>
          <p:spPr bwMode="auto">
            <a:xfrm>
              <a:off x="1344" y="1344"/>
              <a:ext cx="576" cy="0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4552950" y="1295400"/>
            <a:ext cx="3524250" cy="2286000"/>
            <a:chOff x="2352" y="895"/>
            <a:chExt cx="1485" cy="882"/>
          </a:xfrm>
        </p:grpSpPr>
        <p:pic>
          <p:nvPicPr>
            <p:cNvPr id="7" name="Picture 32" descr="new_fig1"/>
            <p:cNvPicPr>
              <a:picLocks noChangeAspect="1" noChangeArrowheads="1"/>
            </p:cNvPicPr>
            <p:nvPr/>
          </p:nvPicPr>
          <p:blipFill>
            <a:blip r:embed="rId4" cstate="print"/>
            <a:srcRect l="14931" t="21176" r="42801" b="21176"/>
            <a:stretch>
              <a:fillRect/>
            </a:stretch>
          </p:blipFill>
          <p:spPr bwMode="auto">
            <a:xfrm>
              <a:off x="2916" y="895"/>
              <a:ext cx="921" cy="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Line 30"/>
            <p:cNvSpPr>
              <a:spLocks noChangeShapeType="1"/>
            </p:cNvSpPr>
            <p:nvPr/>
          </p:nvSpPr>
          <p:spPr bwMode="auto">
            <a:xfrm flipH="1">
              <a:off x="2352" y="1344"/>
              <a:ext cx="624" cy="0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838200" y="990600"/>
          <a:ext cx="7291388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6" name="Equation" r:id="rId5" imgW="3784320" imgH="711000" progId="Equation.3">
                  <p:embed/>
                </p:oleObj>
              </mc:Choice>
              <mc:Fallback>
                <p:oleObj name="Equation" r:id="rId5" imgW="37843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990600"/>
                        <a:ext cx="7291388" cy="1370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43"/>
          <p:cNvSpPr>
            <a:spLocks noChangeArrowheads="1"/>
          </p:cNvSpPr>
          <p:nvPr/>
        </p:nvSpPr>
        <p:spPr bwMode="auto">
          <a:xfrm rot="16200000">
            <a:off x="3512519" y="200498"/>
            <a:ext cx="685800" cy="2072038"/>
          </a:xfrm>
          <a:prstGeom prst="ellipse">
            <a:avLst/>
          </a:prstGeom>
          <a:noFill/>
          <a:ln w="50800">
            <a:solidFill>
              <a:srgbClr val="FF474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47"/>
          <p:cNvSpPr>
            <a:spLocks noChangeArrowheads="1"/>
          </p:cNvSpPr>
          <p:nvPr/>
        </p:nvSpPr>
        <p:spPr bwMode="auto">
          <a:xfrm>
            <a:off x="6034438" y="893616"/>
            <a:ext cx="1295400" cy="609600"/>
          </a:xfrm>
          <a:prstGeom prst="ellipse">
            <a:avLst/>
          </a:prstGeom>
          <a:noFill/>
          <a:ln w="5080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45"/>
          <p:cNvSpPr>
            <a:spLocks noChangeArrowheads="1"/>
          </p:cNvSpPr>
          <p:nvPr/>
        </p:nvSpPr>
        <p:spPr bwMode="auto">
          <a:xfrm rot="5400000">
            <a:off x="7443984" y="703271"/>
            <a:ext cx="661987" cy="1042678"/>
          </a:xfrm>
          <a:prstGeom prst="ellipse">
            <a:avLst/>
          </a:prstGeom>
          <a:noFill/>
          <a:ln w="50800">
            <a:solidFill>
              <a:srgbClr val="00C8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42"/>
          <p:cNvSpPr>
            <a:spLocks noChangeArrowheads="1"/>
          </p:cNvSpPr>
          <p:nvPr/>
        </p:nvSpPr>
        <p:spPr bwMode="auto">
          <a:xfrm rot="16200000">
            <a:off x="5168083" y="464572"/>
            <a:ext cx="742113" cy="1447801"/>
          </a:xfrm>
          <a:prstGeom prst="ellipse">
            <a:avLst/>
          </a:prstGeom>
          <a:noFill/>
          <a:ln w="50800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152400" y="2286000"/>
            <a:ext cx="4876800" cy="1524000"/>
            <a:chOff x="192" y="1872"/>
            <a:chExt cx="3216" cy="1082"/>
          </a:xfrm>
        </p:grpSpPr>
        <p:grpSp>
          <p:nvGrpSpPr>
            <p:cNvPr id="14" name="Group 7"/>
            <p:cNvGrpSpPr>
              <a:grpSpLocks/>
            </p:cNvGrpSpPr>
            <p:nvPr/>
          </p:nvGrpSpPr>
          <p:grpSpPr bwMode="auto">
            <a:xfrm>
              <a:off x="192" y="1943"/>
              <a:ext cx="1022" cy="1011"/>
              <a:chOff x="192" y="1943"/>
              <a:chExt cx="1022" cy="1011"/>
            </a:xfrm>
          </p:grpSpPr>
          <p:pic>
            <p:nvPicPr>
              <p:cNvPr id="22" name="Picture 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92" y="2313"/>
                <a:ext cx="1022" cy="6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9"/>
              <p:cNvPicPr>
                <a:picLocks noChangeAspect="1" noChangeArrowheads="1"/>
              </p:cNvPicPr>
              <p:nvPr/>
            </p:nvPicPr>
            <p:blipFill>
              <a:blip r:embed="rId8" cstate="print">
                <a:lum bright="-18000" contrast="48000"/>
              </a:blip>
              <a:srcRect/>
              <a:stretch>
                <a:fillRect/>
              </a:stretch>
            </p:blipFill>
            <p:spPr bwMode="auto">
              <a:xfrm>
                <a:off x="441" y="1943"/>
                <a:ext cx="542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" name="Group 10"/>
            <p:cNvGrpSpPr>
              <a:grpSpLocks/>
            </p:cNvGrpSpPr>
            <p:nvPr/>
          </p:nvGrpSpPr>
          <p:grpSpPr bwMode="auto">
            <a:xfrm>
              <a:off x="1424" y="1893"/>
              <a:ext cx="1086" cy="1061"/>
              <a:chOff x="1424" y="1893"/>
              <a:chExt cx="1086" cy="1061"/>
            </a:xfrm>
          </p:grpSpPr>
          <p:pic>
            <p:nvPicPr>
              <p:cNvPr id="20" name="Picture 1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424" y="2241"/>
                <a:ext cx="1086" cy="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2"/>
              <p:cNvPicPr>
                <a:picLocks noChangeAspect="1" noChangeArrowheads="1"/>
              </p:cNvPicPr>
              <p:nvPr/>
            </p:nvPicPr>
            <p:blipFill>
              <a:blip r:embed="rId10" cstate="print">
                <a:lum bright="-18000" contrast="30000"/>
              </a:blip>
              <a:srcRect/>
              <a:stretch>
                <a:fillRect/>
              </a:stretch>
            </p:blipFill>
            <p:spPr bwMode="auto">
              <a:xfrm>
                <a:off x="1719" y="1893"/>
                <a:ext cx="512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6" name="Group 13"/>
            <p:cNvGrpSpPr>
              <a:grpSpLocks/>
            </p:cNvGrpSpPr>
            <p:nvPr/>
          </p:nvGrpSpPr>
          <p:grpSpPr bwMode="auto">
            <a:xfrm>
              <a:off x="2798" y="1872"/>
              <a:ext cx="610" cy="1082"/>
              <a:chOff x="2798" y="1872"/>
              <a:chExt cx="610" cy="1082"/>
            </a:xfrm>
          </p:grpSpPr>
          <p:pic>
            <p:nvPicPr>
              <p:cNvPr id="18" name="Picture 14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798" y="2217"/>
                <a:ext cx="610" cy="7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5"/>
              <p:cNvPicPr>
                <a:picLocks noChangeAspect="1" noChangeArrowheads="1"/>
              </p:cNvPicPr>
              <p:nvPr/>
            </p:nvPicPr>
            <p:blipFill>
              <a:blip r:embed="rId12" cstate="print">
                <a:lum bright="-48000" contrast="48000"/>
              </a:blip>
              <a:srcRect/>
              <a:stretch>
                <a:fillRect/>
              </a:stretch>
            </p:blipFill>
            <p:spPr bwMode="auto">
              <a:xfrm>
                <a:off x="2884" y="1872"/>
                <a:ext cx="464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96000" y="2493526"/>
            <a:ext cx="2819400" cy="413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0" y="4043362"/>
            <a:ext cx="4114800" cy="2509838"/>
            <a:chOff x="144" y="2528"/>
            <a:chExt cx="2592" cy="1581"/>
          </a:xfrm>
        </p:grpSpPr>
        <p:grpSp>
          <p:nvGrpSpPr>
            <p:cNvPr id="25" name="Group 21"/>
            <p:cNvGrpSpPr>
              <a:grpSpLocks/>
            </p:cNvGrpSpPr>
            <p:nvPr/>
          </p:nvGrpSpPr>
          <p:grpSpPr bwMode="auto">
            <a:xfrm>
              <a:off x="144" y="2528"/>
              <a:ext cx="2316" cy="1575"/>
              <a:chOff x="144" y="2528"/>
              <a:chExt cx="2316" cy="1575"/>
            </a:xfrm>
          </p:grpSpPr>
          <p:pic>
            <p:nvPicPr>
              <p:cNvPr id="28" name="Picture 22"/>
              <p:cNvPicPr>
                <a:picLocks noChangeAspect="1" noChangeArrowheads="1"/>
              </p:cNvPicPr>
              <p:nvPr/>
            </p:nvPicPr>
            <p:blipFill>
              <a:blip r:embed="rId14" cstate="print">
                <a:lum bright="-16000" contrast="50000"/>
              </a:blip>
              <a:srcRect b="2188"/>
              <a:stretch>
                <a:fillRect/>
              </a:stretch>
            </p:blipFill>
            <p:spPr bwMode="auto">
              <a:xfrm>
                <a:off x="144" y="2528"/>
                <a:ext cx="2316" cy="1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9" name="Text Box 23"/>
              <p:cNvSpPr txBox="1">
                <a:spLocks noChangeArrowheads="1"/>
              </p:cNvSpPr>
              <p:nvPr/>
            </p:nvSpPr>
            <p:spPr bwMode="auto">
              <a:xfrm>
                <a:off x="751" y="3930"/>
                <a:ext cx="386" cy="1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 i="0">
                    <a:ea typeface="ＭＳ Ｐゴシック" charset="-128"/>
                  </a:rPr>
                  <a:t>  10</a:t>
                </a:r>
                <a:endParaRPr lang="en-US" sz="1400" i="0">
                  <a:ea typeface="ＭＳ Ｐゴシック" charset="-128"/>
                </a:endParaRPr>
              </a:p>
            </p:txBody>
          </p:sp>
          <p:sp>
            <p:nvSpPr>
              <p:cNvPr id="30" name="Text Box 24"/>
              <p:cNvSpPr txBox="1">
                <a:spLocks noChangeArrowheads="1"/>
              </p:cNvSpPr>
              <p:nvPr/>
            </p:nvSpPr>
            <p:spPr bwMode="auto">
              <a:xfrm>
                <a:off x="1302" y="3930"/>
                <a:ext cx="384" cy="1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 i="0">
                    <a:ea typeface="ＭＳ Ｐゴシック" charset="-128"/>
                  </a:rPr>
                  <a:t>  20</a:t>
                </a:r>
              </a:p>
            </p:txBody>
          </p:sp>
        </p:grp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1854" y="3936"/>
              <a:ext cx="882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i="0" dirty="0">
                  <a:ea typeface="ＭＳ Ｐゴシック" charset="-128"/>
                </a:rPr>
                <a:t>30 </a:t>
              </a:r>
              <a:r>
                <a:rPr lang="en-US" sz="1200" i="0" dirty="0" err="1">
                  <a:ea typeface="ＭＳ Ｐゴシック" charset="-128"/>
                </a:rPr>
                <a:t>p</a:t>
              </a:r>
              <a:r>
                <a:rPr lang="en-US" sz="1200" i="0" baseline="-25000" dirty="0" err="1">
                  <a:ea typeface="ＭＳ Ｐゴシック" charset="-128"/>
                </a:rPr>
                <a:t>T</a:t>
              </a:r>
              <a:r>
                <a:rPr lang="en-US" sz="1200" i="0" dirty="0">
                  <a:ea typeface="ＭＳ Ｐゴシック" charset="-128"/>
                </a:rPr>
                <a:t>(</a:t>
              </a:r>
              <a:r>
                <a:rPr lang="en-US" sz="1200" i="0" dirty="0" err="1">
                  <a:ea typeface="ＭＳ Ｐゴシック" charset="-128"/>
                </a:rPr>
                <a:t>GeV</a:t>
              </a:r>
              <a:r>
                <a:rPr lang="en-US" sz="1200" i="0" dirty="0">
                  <a:ea typeface="ＭＳ Ｐゴシック" charset="-128"/>
                </a:rPr>
                <a:t>)</a:t>
              </a:r>
            </a:p>
          </p:txBody>
        </p:sp>
      </p:grp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2057400" y="3886200"/>
            <a:ext cx="2667000" cy="66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0" dirty="0" err="1"/>
              <a:t>Partonic</a:t>
            </a:r>
            <a:r>
              <a:rPr lang="en-US" i="0" dirty="0"/>
              <a:t> fractions in jet production at 200 </a:t>
            </a:r>
            <a:r>
              <a:rPr lang="en-US" i="0" dirty="0" err="1"/>
              <a:t>GeV</a:t>
            </a:r>
            <a:endParaRPr lang="en-US" i="0" dirty="0"/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3657600" y="4845784"/>
            <a:ext cx="2895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0000CC"/>
                </a:solidFill>
              </a:rPr>
              <a:t>For most RHIC kinematics, </a:t>
            </a:r>
            <a:r>
              <a:rPr lang="en-US" sz="2000" b="1" dirty="0" err="1">
                <a:solidFill>
                  <a:srgbClr val="FF0000"/>
                </a:solidFill>
              </a:rPr>
              <a:t>gg</a:t>
            </a:r>
            <a:r>
              <a:rPr lang="en-US" sz="2000" i="0" dirty="0">
                <a:solidFill>
                  <a:srgbClr val="FF0000"/>
                </a:solidFill>
              </a:rPr>
              <a:t> and </a:t>
            </a:r>
            <a:r>
              <a:rPr lang="en-US" sz="2000" b="1" dirty="0" err="1">
                <a:solidFill>
                  <a:srgbClr val="FF0000"/>
                </a:solidFill>
              </a:rPr>
              <a:t>qg</a:t>
            </a:r>
            <a:r>
              <a:rPr lang="en-US" sz="2000" i="0" dirty="0">
                <a:solidFill>
                  <a:srgbClr val="FF0000"/>
                </a:solidFill>
              </a:rPr>
              <a:t> dominate</a:t>
            </a:r>
            <a:r>
              <a:rPr lang="en-US" sz="2000" i="0" dirty="0">
                <a:solidFill>
                  <a:srgbClr val="0000CC"/>
                </a:solidFill>
              </a:rPr>
              <a:t>, making </a:t>
            </a:r>
            <a:r>
              <a:rPr lang="en-US" sz="2000" dirty="0">
                <a:solidFill>
                  <a:srgbClr val="0000CC"/>
                </a:solidFill>
              </a:rPr>
              <a:t>A</a:t>
            </a:r>
            <a:r>
              <a:rPr lang="en-US" sz="2000" baseline="-25000" dirty="0">
                <a:solidFill>
                  <a:srgbClr val="0000CC"/>
                </a:solidFill>
              </a:rPr>
              <a:t>LL</a:t>
            </a:r>
            <a:r>
              <a:rPr lang="en-US" sz="2000" i="0" dirty="0">
                <a:solidFill>
                  <a:srgbClr val="0000CC"/>
                </a:solidFill>
              </a:rPr>
              <a:t> for jets and hadrons sensitive to </a:t>
            </a:r>
            <a:r>
              <a:rPr lang="en-US" sz="2000" b="1" i="0" dirty="0">
                <a:solidFill>
                  <a:srgbClr val="006600"/>
                </a:solidFill>
              </a:rPr>
              <a:t>gluon polarization</a:t>
            </a:r>
            <a:r>
              <a:rPr lang="en-US" sz="2000" i="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RHIC &amp; AGS Users Meeting STAR Delta G</a:t>
            </a:r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3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3" grpId="1" animBg="1"/>
      <p:bldP spid="31" grpId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STAR Detector</a:t>
            </a:r>
            <a:endParaRPr lang="en-US" sz="4400" dirty="0"/>
          </a:p>
        </p:txBody>
      </p:sp>
      <p:pic>
        <p:nvPicPr>
          <p:cNvPr id="3" name="Content Placeholder 5" descr="starFMS.jpg"/>
          <p:cNvPicPr>
            <a:picLocks noChangeAspect="1"/>
          </p:cNvPicPr>
          <p:nvPr/>
        </p:nvPicPr>
        <p:blipFill>
          <a:blip r:embed="rId3" cstate="print">
            <a:lum bright="-15000" contrast="25000"/>
          </a:blip>
          <a:srcRect l="23148" t="3213" r="19444"/>
          <a:stretch>
            <a:fillRect/>
          </a:stretch>
        </p:blipFill>
        <p:spPr>
          <a:xfrm>
            <a:off x="1435608" y="1295400"/>
            <a:ext cx="664382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914400"/>
            <a:ext cx="2057400" cy="13234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Time Projection Chamber (TPC)</a:t>
            </a:r>
          </a:p>
          <a:p>
            <a:r>
              <a:rPr lang="en-US" sz="2000" b="1" dirty="0" smtClean="0"/>
              <a:t>Charged Particle Tracking |</a:t>
            </a:r>
            <a:r>
              <a:rPr lang="el-GR" sz="2000" b="1" dirty="0" smtClean="0"/>
              <a:t>η</a:t>
            </a:r>
            <a:r>
              <a:rPr lang="en-US" sz="2000" b="1" dirty="0" smtClean="0"/>
              <a:t>|&lt;1.3</a:t>
            </a:r>
            <a:endParaRPr lang="en-US" sz="20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57400" y="2209800"/>
            <a:ext cx="1905000" cy="914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5766137"/>
            <a:ext cx="2743200" cy="10156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Barrel Electromagnetic Calorimeter (BEMC):</a:t>
            </a:r>
          </a:p>
          <a:p>
            <a:r>
              <a:rPr lang="en-US" sz="2000" b="1" dirty="0" smtClean="0"/>
              <a:t>|</a:t>
            </a:r>
            <a:r>
              <a:rPr lang="el-GR" sz="2000" b="1" dirty="0" smtClean="0"/>
              <a:t>η</a:t>
            </a:r>
            <a:r>
              <a:rPr lang="en-US" sz="2000" b="1" dirty="0" smtClean="0"/>
              <a:t>|&lt;1</a:t>
            </a:r>
            <a:endParaRPr lang="en-US" sz="20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743200" y="5029200"/>
            <a:ext cx="457200" cy="685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72200" y="914400"/>
            <a:ext cx="2971800" cy="10156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Endcap</a:t>
            </a:r>
            <a:r>
              <a:rPr lang="en-US" sz="2000" b="1" dirty="0" smtClean="0">
                <a:solidFill>
                  <a:srgbClr val="FF0000"/>
                </a:solidFill>
              </a:rPr>
              <a:t> Electromagnetic Calorimeter:</a:t>
            </a:r>
          </a:p>
          <a:p>
            <a:r>
              <a:rPr lang="en-US" sz="2000" b="1" dirty="0" smtClean="0"/>
              <a:t>1&lt;</a:t>
            </a:r>
            <a:r>
              <a:rPr lang="el-GR" sz="2000" b="1" dirty="0" smtClean="0"/>
              <a:t>η</a:t>
            </a:r>
            <a:r>
              <a:rPr lang="en-US" sz="2000" b="1" dirty="0" smtClean="0"/>
              <a:t>&lt;2</a:t>
            </a:r>
            <a:endParaRPr lang="en-US" sz="2000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096000" y="1905000"/>
            <a:ext cx="2590800" cy="1219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6651625" y="4510088"/>
            <a:ext cx="2263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h</a:t>
            </a:r>
            <a:r>
              <a:rPr lang="en-US" sz="2400" b="1" dirty="0"/>
              <a:t> = - </a:t>
            </a:r>
            <a:r>
              <a:rPr lang="en-US" sz="2400" b="1" dirty="0" err="1"/>
              <a:t>ln</a:t>
            </a:r>
            <a:r>
              <a:rPr lang="en-US" sz="2400" b="1" dirty="0"/>
              <a:t>(tan</a:t>
            </a:r>
            <a:r>
              <a:rPr lang="en-US" sz="2400" b="1" dirty="0">
                <a:latin typeface="Symbol" pitchFamily="18" charset="2"/>
              </a:rPr>
              <a:t>(q/</a:t>
            </a:r>
            <a:r>
              <a:rPr lang="en-US" sz="2400" b="1" dirty="0"/>
              <a:t>2</a:t>
            </a:r>
            <a:r>
              <a:rPr lang="en-US" sz="2400" b="1" dirty="0" smtClean="0"/>
              <a:t>))</a:t>
            </a:r>
            <a:endParaRPr lang="en-US" sz="2400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572000" y="1447800"/>
            <a:ext cx="0" cy="2209800"/>
          </a:xfrm>
          <a:prstGeom prst="straightConnector1">
            <a:avLst/>
          </a:prstGeom>
          <a:ln w="63500" cap="flat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572000" y="2286000"/>
            <a:ext cx="1371600" cy="13716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114800" y="99060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0070C0"/>
                </a:solidFill>
              </a:rPr>
              <a:t>η</a:t>
            </a:r>
            <a:r>
              <a:rPr lang="en-US" sz="2800" b="1" dirty="0" smtClean="0">
                <a:solidFill>
                  <a:srgbClr val="0070C0"/>
                </a:solidFill>
              </a:rPr>
              <a:t> = 0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31389" y="190500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0070C0"/>
                </a:solidFill>
              </a:rPr>
              <a:t>η</a:t>
            </a:r>
            <a:r>
              <a:rPr lang="en-US" sz="2800" b="1" dirty="0" smtClean="0">
                <a:solidFill>
                  <a:srgbClr val="0070C0"/>
                </a:solidFill>
              </a:rPr>
              <a:t> = 1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RHIC &amp; AGS Users Meeting STAR Delta 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8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Inclusive Jet Measurements</a:t>
            </a:r>
            <a:endParaRPr lang="en-US" sz="4400" dirty="0"/>
          </a:p>
        </p:txBody>
      </p:sp>
      <p:pic>
        <p:nvPicPr>
          <p:cNvPr id="5" name="Picture 5" descr="Fig4_5-24-07"/>
          <p:cNvPicPr>
            <a:picLocks noChangeAspect="1" noChangeArrowheads="1"/>
          </p:cNvPicPr>
          <p:nvPr/>
        </p:nvPicPr>
        <p:blipFill>
          <a:blip r:embed="rId3" cstate="print"/>
          <a:srcRect t="62193"/>
          <a:stretch>
            <a:fillRect/>
          </a:stretch>
        </p:blipFill>
        <p:spPr bwMode="auto">
          <a:xfrm>
            <a:off x="1863974" y="3276600"/>
            <a:ext cx="536616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12954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High statistics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Multiple contributing </a:t>
            </a:r>
            <a:r>
              <a:rPr lang="en-US" sz="3200" dirty="0" err="1" smtClean="0">
                <a:solidFill>
                  <a:srgbClr val="0070C0"/>
                </a:solidFill>
              </a:rPr>
              <a:t>subprocesses</a:t>
            </a:r>
            <a:endParaRPr lang="en-US" sz="32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Wide range of </a:t>
            </a:r>
            <a:r>
              <a:rPr lang="en-US" sz="3200" dirty="0" err="1" smtClean="0">
                <a:solidFill>
                  <a:srgbClr val="FF0000"/>
                </a:solidFill>
              </a:rPr>
              <a:t>x</a:t>
            </a:r>
            <a:r>
              <a:rPr lang="en-US" sz="3200" baseline="-25000" dirty="0" err="1" smtClean="0">
                <a:solidFill>
                  <a:srgbClr val="FF0000"/>
                </a:solidFill>
              </a:rPr>
              <a:t>gluon</a:t>
            </a:r>
            <a:r>
              <a:rPr lang="en-US" sz="3200" dirty="0" smtClean="0">
                <a:solidFill>
                  <a:srgbClr val="FF0000"/>
                </a:solidFill>
              </a:rPr>
              <a:t> in each reconstructed bin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RHIC &amp; AGS Users Meeting STAR Delta G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Jet Reconstruction</a:t>
            </a:r>
            <a:endParaRPr lang="en-US" sz="4400" dirty="0"/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152400" y="1431925"/>
            <a:ext cx="4290747" cy="4892675"/>
            <a:chOff x="224" y="960"/>
            <a:chExt cx="2624" cy="3082"/>
          </a:xfrm>
        </p:grpSpPr>
        <p:sp>
          <p:nvSpPr>
            <p:cNvPr id="8" name="AutoShape 4"/>
            <p:cNvSpPr>
              <a:spLocks/>
            </p:cNvSpPr>
            <p:nvPr/>
          </p:nvSpPr>
          <p:spPr bwMode="auto">
            <a:xfrm rot="10800000" flipH="1">
              <a:off x="489" y="1056"/>
              <a:ext cx="206" cy="487"/>
            </a:xfrm>
            <a:prstGeom prst="leftBrace">
              <a:avLst>
                <a:gd name="adj1" fmla="val 1970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 rot="16200000" flipH="1">
              <a:off x="29" y="1177"/>
              <a:ext cx="6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  <a:latin typeface="Times New Roman" pitchFamily="18" charset="0"/>
                </a:rPr>
                <a:t>Detector</a:t>
              </a:r>
            </a:p>
          </p:txBody>
        </p:sp>
        <p:sp>
          <p:nvSpPr>
            <p:cNvPr id="10" name="AutoShape 6"/>
            <p:cNvSpPr>
              <a:spLocks/>
            </p:cNvSpPr>
            <p:nvPr/>
          </p:nvSpPr>
          <p:spPr bwMode="auto">
            <a:xfrm flipH="1">
              <a:off x="2304" y="1056"/>
              <a:ext cx="206" cy="487"/>
            </a:xfrm>
            <a:prstGeom prst="leftBrace">
              <a:avLst>
                <a:gd name="adj1" fmla="val 1970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 rot="-5400000">
              <a:off x="2358" y="1164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GEANT</a:t>
              </a:r>
            </a:p>
          </p:txBody>
        </p:sp>
        <p:sp>
          <p:nvSpPr>
            <p:cNvPr id="12" name="AutoShape 8"/>
            <p:cNvSpPr>
              <a:spLocks/>
            </p:cNvSpPr>
            <p:nvPr/>
          </p:nvSpPr>
          <p:spPr bwMode="auto">
            <a:xfrm flipH="1">
              <a:off x="2256" y="1584"/>
              <a:ext cx="302" cy="1882"/>
            </a:xfrm>
            <a:prstGeom prst="leftBrace">
              <a:avLst>
                <a:gd name="adj1" fmla="val 3708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 rot="16200000">
              <a:off x="2395" y="2373"/>
              <a:ext cx="6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Times New Roman" pitchFamily="18" charset="0"/>
                </a:rPr>
                <a:t>PYTHIA</a:t>
              </a:r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528" y="3502"/>
              <a:ext cx="854" cy="159"/>
              <a:chOff x="1348" y="2330"/>
              <a:chExt cx="717" cy="159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1433" y="2411"/>
                <a:ext cx="632" cy="1"/>
              </a:xfrm>
              <a:prstGeom prst="line">
                <a:avLst/>
              </a:prstGeom>
              <a:noFill/>
              <a:ln w="76200">
                <a:solidFill>
                  <a:srgbClr val="0000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Oval 14"/>
              <p:cNvSpPr>
                <a:spLocks noChangeArrowheads="1"/>
              </p:cNvSpPr>
              <p:nvPr/>
            </p:nvSpPr>
            <p:spPr bwMode="auto">
              <a:xfrm>
                <a:off x="1348" y="2330"/>
                <a:ext cx="179" cy="15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C00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1500" y="2857"/>
              <a:ext cx="170" cy="711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AutoShape 19"/>
            <p:cNvSpPr>
              <a:spLocks noChangeArrowheads="1"/>
            </p:cNvSpPr>
            <p:nvPr/>
          </p:nvSpPr>
          <p:spPr bwMode="auto">
            <a:xfrm>
              <a:off x="1442" y="3426"/>
              <a:ext cx="478" cy="245"/>
            </a:xfrm>
            <a:prstGeom prst="irregularSeal1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" name="Picture 20" descr="jet_schematic_seed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756" y="960"/>
              <a:ext cx="1464" cy="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H="1">
              <a:off x="1614" y="3615"/>
              <a:ext cx="56" cy="427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9" name="Object 22"/>
            <p:cNvGraphicFramePr>
              <a:graphicFrameLocks noChangeAspect="1"/>
            </p:cNvGraphicFramePr>
            <p:nvPr/>
          </p:nvGraphicFramePr>
          <p:xfrm>
            <a:off x="628" y="2126"/>
            <a:ext cx="668" cy="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506" name="Equation" r:id="rId5" imgW="533160" imgH="406080" progId="Equation.3">
                    <p:embed/>
                  </p:oleObj>
                </mc:Choice>
                <mc:Fallback>
                  <p:oleObj name="Equation" r:id="rId5" imgW="533160" imgH="406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" y="2126"/>
                          <a:ext cx="668" cy="4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23"/>
            <p:cNvGraphicFramePr>
              <a:graphicFrameLocks noChangeAspect="1"/>
            </p:cNvGraphicFramePr>
            <p:nvPr/>
          </p:nvGraphicFramePr>
          <p:xfrm>
            <a:off x="1020" y="3177"/>
            <a:ext cx="359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507" name="Equation" r:id="rId7" imgW="279360" imgH="164880" progId="Equation.3">
                    <p:embed/>
                  </p:oleObj>
                </mc:Choice>
                <mc:Fallback>
                  <p:oleObj name="Equation" r:id="rId7" imgW="27936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0" y="3177"/>
                          <a:ext cx="359" cy="1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AutoShape 25"/>
            <p:cNvSpPr>
              <a:spLocks/>
            </p:cNvSpPr>
            <p:nvPr/>
          </p:nvSpPr>
          <p:spPr bwMode="auto">
            <a:xfrm rot="10800000" flipH="1">
              <a:off x="432" y="1594"/>
              <a:ext cx="302" cy="1344"/>
            </a:xfrm>
            <a:prstGeom prst="leftBrace">
              <a:avLst>
                <a:gd name="adj1" fmla="val 3708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 rot="16200000" flipH="1">
              <a:off x="42" y="2116"/>
              <a:ext cx="5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008000"/>
                  </a:solidFill>
                  <a:latin typeface="Times New Roman" pitchFamily="18" charset="0"/>
                </a:rPr>
                <a:t>Particle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983851" y="5472545"/>
            <a:ext cx="1331844" cy="247574"/>
            <a:chOff x="3660" y="2066"/>
            <a:chExt cx="769" cy="159"/>
          </a:xfrm>
        </p:grpSpPr>
        <p:sp>
          <p:nvSpPr>
            <p:cNvPr id="44" name="Line 17"/>
            <p:cNvSpPr>
              <a:spLocks noChangeShapeType="1"/>
            </p:cNvSpPr>
            <p:nvPr/>
          </p:nvSpPr>
          <p:spPr bwMode="auto">
            <a:xfrm flipH="1" flipV="1">
              <a:off x="3660" y="2147"/>
              <a:ext cx="632" cy="1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Oval 18"/>
            <p:cNvSpPr>
              <a:spLocks noChangeArrowheads="1"/>
            </p:cNvSpPr>
            <p:nvPr/>
          </p:nvSpPr>
          <p:spPr bwMode="auto">
            <a:xfrm>
              <a:off x="4250" y="2066"/>
              <a:ext cx="179" cy="15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0" y="914400"/>
            <a:ext cx="1398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Jet Levels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24200" y="914400"/>
            <a:ext cx="11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MC Jets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0" y="990600"/>
            <a:ext cx="4495800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Anti-K</a:t>
            </a:r>
            <a:r>
              <a:rPr lang="en-US" sz="2000" b="1" baseline="-25000" dirty="0" smtClean="0">
                <a:solidFill>
                  <a:srgbClr val="0070C0"/>
                </a:solidFill>
              </a:rPr>
              <a:t>T</a:t>
            </a:r>
            <a:r>
              <a:rPr lang="en-US" sz="2000" b="1" dirty="0" smtClean="0">
                <a:solidFill>
                  <a:srgbClr val="0070C0"/>
                </a:solidFill>
              </a:rPr>
              <a:t> Algorithm: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Radius = 0.6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Less sensitive to underlying event and pile-up effects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Implemented using </a:t>
            </a:r>
            <a:r>
              <a:rPr lang="en-US" sz="2000" dirty="0" err="1" smtClean="0">
                <a:solidFill>
                  <a:srgbClr val="008000"/>
                </a:solidFill>
              </a:rPr>
              <a:t>FastJet</a:t>
            </a:r>
            <a:endParaRPr lang="en-US" sz="2000" dirty="0" smtClean="0">
              <a:solidFill>
                <a:srgbClr val="008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Used in both data and simulation</a:t>
            </a:r>
          </a:p>
        </p:txBody>
      </p:sp>
      <p:sp>
        <p:nvSpPr>
          <p:cNvPr id="31" name="AutoShape 4"/>
          <p:cNvSpPr>
            <a:spLocks/>
          </p:cNvSpPr>
          <p:nvPr/>
        </p:nvSpPr>
        <p:spPr bwMode="auto">
          <a:xfrm rot="10800000" flipH="1">
            <a:off x="609601" y="4637087"/>
            <a:ext cx="336850" cy="773113"/>
          </a:xfrm>
          <a:prstGeom prst="leftBrace">
            <a:avLst>
              <a:gd name="adj1" fmla="val 1970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 rot="16200000">
            <a:off x="-74906" y="4813562"/>
            <a:ext cx="82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Parton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0" y="3392031"/>
            <a:ext cx="4495800" cy="22467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STAR Detector has: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Full </a:t>
            </a:r>
            <a:r>
              <a:rPr lang="en-US" sz="2000" dirty="0" err="1" smtClean="0">
                <a:solidFill>
                  <a:srgbClr val="7030A0"/>
                </a:solidFill>
              </a:rPr>
              <a:t>azimuthal</a:t>
            </a:r>
            <a:r>
              <a:rPr lang="en-US" sz="2000" dirty="0" smtClean="0">
                <a:solidFill>
                  <a:srgbClr val="7030A0"/>
                </a:solidFill>
              </a:rPr>
              <a:t> coverage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Charged particle tracking from TPC for |</a:t>
            </a:r>
            <a:r>
              <a:rPr lang="el-GR" sz="2000" dirty="0" smtClean="0">
                <a:solidFill>
                  <a:srgbClr val="7030A0"/>
                </a:solidFill>
              </a:rPr>
              <a:t>η</a:t>
            </a:r>
            <a:r>
              <a:rPr lang="en-US" sz="2000" dirty="0" smtClean="0">
                <a:solidFill>
                  <a:srgbClr val="7030A0"/>
                </a:solidFill>
              </a:rPr>
              <a:t>| &lt; 1.3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E/BEMC provide electromagnetic energy reconstruction for -1 &lt; </a:t>
            </a:r>
            <a:r>
              <a:rPr lang="el-GR" sz="2000" dirty="0" smtClean="0">
                <a:solidFill>
                  <a:srgbClr val="7030A0"/>
                </a:solidFill>
              </a:rPr>
              <a:t>η</a:t>
            </a:r>
            <a:r>
              <a:rPr lang="en-US" sz="2000" dirty="0" smtClean="0">
                <a:solidFill>
                  <a:srgbClr val="7030A0"/>
                </a:solidFill>
              </a:rPr>
              <a:t> &lt; 2.0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STAR well suited for jet measurements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RHIC &amp; AGS Users Meeting STAR Delta 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5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2006 Inclusive Jet A</a:t>
            </a:r>
            <a:r>
              <a:rPr lang="en-US" sz="4400" baseline="-25000" dirty="0" smtClean="0"/>
              <a:t>LL</a:t>
            </a:r>
            <a:endParaRPr lang="en-US" sz="44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52578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Run 6 data rules out GRSV-Min and GRSV-Max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Large gluon polarization in the accessible region disfavored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1575" y="1219200"/>
            <a:ext cx="6096000" cy="413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25962" y="990600"/>
            <a:ext cx="5060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Phys. Rev. D86 032006 (2012)</a:t>
            </a:r>
            <a:endParaRPr lang="en-US" sz="16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RHIC &amp; AGS Users Meeting STAR Delta 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6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SSV STAR jets fit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52400" y="1371600"/>
            <a:ext cx="48006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DSSV Dg chi2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381000" y="3417888"/>
            <a:ext cx="49530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DSSV Global Fit</a:t>
            </a:r>
            <a:endParaRPr lang="en-US" sz="44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746125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de </a:t>
            </a:r>
            <a:r>
              <a:rPr lang="en-US" sz="2000" dirty="0" err="1"/>
              <a:t>Florian</a:t>
            </a:r>
            <a:r>
              <a:rPr lang="en-US" sz="2000" dirty="0"/>
              <a:t> </a:t>
            </a:r>
            <a:r>
              <a:rPr lang="en-US" sz="2000" i="1" dirty="0"/>
              <a:t>et al</a:t>
            </a:r>
            <a:r>
              <a:rPr lang="en-US" sz="2000" dirty="0"/>
              <a:t>., PRL </a:t>
            </a:r>
            <a:r>
              <a:rPr lang="en-US" sz="2000" b="1" dirty="0"/>
              <a:t>101</a:t>
            </a:r>
            <a:r>
              <a:rPr lang="en-US" sz="2000" dirty="0"/>
              <a:t>, 072001 (2008)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57912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First global NLO analysis which includes DIS, SIDIS, and RHIC pp data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5334000"/>
            <a:ext cx="312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 Strong constraint on </a:t>
            </a:r>
            <a:r>
              <a:rPr lang="el-GR" sz="2000" dirty="0" smtClean="0">
                <a:solidFill>
                  <a:srgbClr val="FF0000"/>
                </a:solidFill>
              </a:rPr>
              <a:t>Δ</a:t>
            </a:r>
            <a:r>
              <a:rPr lang="en-US" sz="2000" dirty="0" smtClean="0">
                <a:solidFill>
                  <a:srgbClr val="FF0000"/>
                </a:solidFill>
              </a:rPr>
              <a:t>g in the range 0.05 &lt; x &lt; 0.2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 Low x range still poorly constrained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5105400"/>
            <a:ext cx="920765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STAR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2933700" y="4838700"/>
            <a:ext cx="457200" cy="76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1676400"/>
            <a:ext cx="331545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Brian Page - RHIC &amp; AGS Users Meeting STAR Delta 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1A5-65B2-41F6-AD05-5B8013FF4B5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10459</TotalTime>
  <Words>1592</Words>
  <Application>Microsoft Office PowerPoint</Application>
  <PresentationFormat>On-screen Show (4:3)</PresentationFormat>
  <Paragraphs>270</Paragraphs>
  <Slides>26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Calibri</vt:lpstr>
      <vt:lpstr>Cambria Math</vt:lpstr>
      <vt:lpstr>Symbol</vt:lpstr>
      <vt:lpstr>Arial</vt:lpstr>
      <vt:lpstr>ＭＳ Ｐゴシック</vt:lpstr>
      <vt:lpstr>Helvetica</vt:lpstr>
      <vt:lpstr>Times New Roman</vt:lpstr>
      <vt:lpstr>MS Mincho</vt:lpstr>
      <vt:lpstr>Office Theme</vt:lpstr>
      <vt:lpstr>Equation</vt:lpstr>
      <vt:lpstr>Searching for Polarized Glue 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Your Company 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Gluon Polarization Talk</dc:title>
  <dc:creator>Your User Name</dc:creator>
  <cp:lastModifiedBy>Brian Page</cp:lastModifiedBy>
  <cp:revision>340</cp:revision>
  <dcterms:created xsi:type="dcterms:W3CDTF">2011-05-18T05:37:27Z</dcterms:created>
  <dcterms:modified xsi:type="dcterms:W3CDTF">2014-06-17T22:55:31Z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