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0"/>
  </p:notesMasterIdLst>
  <p:handoutMasterIdLst>
    <p:handoutMasterId r:id="rId21"/>
  </p:handoutMasterIdLst>
  <p:sldIdLst>
    <p:sldId id="393" r:id="rId2"/>
    <p:sldId id="389" r:id="rId3"/>
    <p:sldId id="416" r:id="rId4"/>
    <p:sldId id="383" r:id="rId5"/>
    <p:sldId id="363" r:id="rId6"/>
    <p:sldId id="386" r:id="rId7"/>
    <p:sldId id="365" r:id="rId8"/>
    <p:sldId id="370" r:id="rId9"/>
    <p:sldId id="359" r:id="rId10"/>
    <p:sldId id="405" r:id="rId11"/>
    <p:sldId id="415" r:id="rId12"/>
    <p:sldId id="403" r:id="rId13"/>
    <p:sldId id="411" r:id="rId14"/>
    <p:sldId id="380" r:id="rId15"/>
    <p:sldId id="369" r:id="rId16"/>
    <p:sldId id="417" r:id="rId17"/>
    <p:sldId id="418" r:id="rId18"/>
    <p:sldId id="41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45AB44-BCA8-3841-895D-BC739FB478CD}">
          <p14:sldIdLst>
            <p14:sldId id="393"/>
            <p14:sldId id="389"/>
            <p14:sldId id="416"/>
            <p14:sldId id="383"/>
            <p14:sldId id="363"/>
            <p14:sldId id="386"/>
            <p14:sldId id="365"/>
            <p14:sldId id="370"/>
            <p14:sldId id="359"/>
            <p14:sldId id="405"/>
            <p14:sldId id="415"/>
            <p14:sldId id="403"/>
            <p14:sldId id="411"/>
            <p14:sldId id="380"/>
            <p14:sldId id="369"/>
            <p14:sldId id="417"/>
            <p14:sldId id="418"/>
            <p14:sldId id="41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8C1"/>
    <a:srgbClr val="2B8B26"/>
    <a:srgbClr val="57C553"/>
    <a:srgbClr val="3334CB"/>
    <a:srgbClr val="327019"/>
    <a:srgbClr val="FFCB10"/>
    <a:srgbClr val="FFCB0F"/>
    <a:srgbClr val="FF78DC"/>
    <a:srgbClr val="D1D7E8"/>
    <a:srgbClr val="C0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 autoAdjust="0"/>
    <p:restoredTop sz="91382" autoAdjust="0"/>
  </p:normalViewPr>
  <p:slideViewPr>
    <p:cSldViewPr snapToGrid="0">
      <p:cViewPr>
        <p:scale>
          <a:sx n="90" d="100"/>
          <a:sy n="90" d="100"/>
        </p:scale>
        <p:origin x="-160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574F2-C42C-8E43-A232-3AF839D98E40}" type="datetimeFigureOut">
              <a:rPr kumimoji="1" lang="zh-CN" altLang="en-US" smtClean="0"/>
              <a:t>10/27/15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BB41-C049-1748-9DE7-F189AC15BE9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610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CE164-25DD-4784-9C02-1BC177E3D7EA}" type="datetimeFigureOut">
              <a:rPr lang="zh-CN" altLang="en-US" smtClean="0"/>
              <a:t>10/27/15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A83F9-5495-406F-8392-6BADD5878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842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Outline, new HFT result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921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Draw theory</a:t>
            </a:r>
            <a:r>
              <a:rPr kumimoji="1" lang="en-US" altLang="zh-CN" baseline="0" dirty="0" smtClean="0"/>
              <a:t> lines one by one and have some conclusion,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Light quark hadron and heavy quark hadron show a similar suppression at the high </a:t>
            </a:r>
            <a:r>
              <a:rPr lang="en-US" altLang="zh-CN" dirty="0" err="1" smtClean="0"/>
              <a:t>p</a:t>
            </a:r>
            <a:r>
              <a:rPr lang="en-US" altLang="zh-CN" baseline="-25000" dirty="0" err="1" smtClean="0"/>
              <a:t>T</a:t>
            </a:r>
            <a:r>
              <a:rPr lang="en-US" altLang="zh-CN" dirty="0" smtClean="0"/>
              <a:t> region 4-8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/c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35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Draw theory</a:t>
            </a:r>
            <a:r>
              <a:rPr kumimoji="1" lang="en-US" altLang="zh-CN" baseline="0" dirty="0" smtClean="0"/>
              <a:t> lines one by one and have some conclusion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Strong charm-medium interaction at RHIC and LHC, Charm hadron R</a:t>
            </a:r>
            <a:r>
              <a:rPr lang="en-US" altLang="zh-CN" baseline="-25000" dirty="0" smtClean="0"/>
              <a:t>AA</a:t>
            </a:r>
            <a:r>
              <a:rPr lang="en-US" altLang="zh-CN" dirty="0" smtClean="0"/>
              <a:t> show strong and similar suppression at the high </a:t>
            </a:r>
            <a:r>
              <a:rPr lang="en-US" altLang="zh-CN" dirty="0" err="1" smtClean="0"/>
              <a:t>p</a:t>
            </a:r>
            <a:r>
              <a:rPr lang="en-US" altLang="zh-CN" baseline="-25000" dirty="0" err="1" smtClean="0"/>
              <a:t>T</a:t>
            </a:r>
            <a:r>
              <a:rPr lang="en-US" altLang="zh-CN" dirty="0" smtClean="0"/>
              <a:t> region 4-8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/c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352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Draw theory</a:t>
            </a:r>
            <a:r>
              <a:rPr kumimoji="1" lang="en-US" altLang="zh-CN" baseline="0" dirty="0" smtClean="0"/>
              <a:t> lines one by one and have some conclusion, inter- energy potential hard </a:t>
            </a:r>
            <a:r>
              <a:rPr kumimoji="1" lang="en-US" altLang="zh-CN" baseline="0" dirty="0" err="1" smtClean="0"/>
              <a:t>thermol</a:t>
            </a:r>
            <a:r>
              <a:rPr kumimoji="1" lang="en-US" altLang="zh-CN" baseline="0" dirty="0" smtClean="0"/>
              <a:t> loop</a:t>
            </a:r>
          </a:p>
          <a:p>
            <a:r>
              <a:rPr lang="en-US" altLang="zh-CN" dirty="0" smtClean="0">
                <a:latin typeface="PT Sans"/>
                <a:cs typeface="PT Sans"/>
              </a:rPr>
              <a:t>Diffusion coefficient,</a:t>
            </a:r>
            <a:r>
              <a:rPr kumimoji="1" lang="en-US" altLang="zh-CN" baseline="0" dirty="0" smtClean="0">
                <a:latin typeface="+mn-lt"/>
                <a:cs typeface="+mn-cs"/>
              </a:rPr>
              <a:t> TAMU </a:t>
            </a:r>
            <a:r>
              <a:rPr lang="en-US" altLang="zh-CN" dirty="0" smtClean="0">
                <a:latin typeface="PT Sans"/>
                <a:cs typeface="PT Sans"/>
              </a:rPr>
              <a:t>Full T-matrix treatment, non-</a:t>
            </a:r>
            <a:r>
              <a:rPr lang="en-US" altLang="zh-CN" dirty="0" err="1" smtClean="0">
                <a:latin typeface="PT Sans"/>
                <a:cs typeface="PT Sans"/>
              </a:rPr>
              <a:t>perturbative</a:t>
            </a:r>
            <a:r>
              <a:rPr lang="en-US" altLang="zh-CN" dirty="0" smtClean="0">
                <a:latin typeface="PT Sans"/>
                <a:cs typeface="PT Sans"/>
              </a:rPr>
              <a:t> model with internal energy potential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PT Sans"/>
                <a:cs typeface="PT Sans"/>
              </a:rPr>
              <a:t>SUBATECH </a:t>
            </a:r>
            <a:r>
              <a:rPr lang="en-US" altLang="zh-CN" dirty="0" err="1" smtClean="0">
                <a:latin typeface="PT Sans"/>
                <a:cs typeface="PT Sans"/>
              </a:rPr>
              <a:t>pQCD+HTL</a:t>
            </a:r>
            <a:r>
              <a:rPr lang="en-US" altLang="zh-CN" dirty="0" smtClean="0">
                <a:latin typeface="PT Sans"/>
                <a:cs typeface="PT Sans"/>
              </a:rPr>
              <a:t> calculation with latest EPOS3 initial conditions</a:t>
            </a:r>
            <a:r>
              <a:rPr lang="zh-CN" altLang="en-US" dirty="0" smtClean="0">
                <a:latin typeface="PT Sans"/>
                <a:cs typeface="PT Sans"/>
              </a:rPr>
              <a:t>，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ingredient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352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 smtClean="0"/>
              <a:t>2015</a:t>
            </a:r>
            <a:r>
              <a:rPr lang="en-US" altLang="zh-CN" sz="1600" baseline="0" dirty="0" smtClean="0"/>
              <a:t> </a:t>
            </a:r>
            <a:r>
              <a:rPr lang="en-US" altLang="zh-CN" sz="1600" baseline="0" dirty="0" err="1" smtClean="0"/>
              <a:t>pp</a:t>
            </a:r>
            <a:r>
              <a:rPr lang="en-US" altLang="zh-CN" sz="1600" baseline="0" dirty="0" smtClean="0"/>
              <a:t> </a:t>
            </a:r>
            <a:r>
              <a:rPr lang="en-US" altLang="zh-CN" sz="1600" baseline="0" dirty="0" err="1" smtClean="0"/>
              <a:t>p+Au</a:t>
            </a:r>
            <a:r>
              <a:rPr lang="en-US" altLang="zh-CN" sz="1600" baseline="0" dirty="0" smtClean="0"/>
              <a:t>, </a:t>
            </a:r>
            <a:r>
              <a:rPr lang="en-US" altLang="zh-CN" sz="1600" dirty="0" smtClean="0"/>
              <a:t>improve baseline and to address CNM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  <a:p>
            <a:r>
              <a:rPr kumimoji="1" lang="zh-CN" altLang="en-US" dirty="0"/>
              <a:t>----- 会议笔记(9/3/15 15:37) -----</a:t>
            </a:r>
          </a:p>
          <a:p>
            <a:r>
              <a:rPr kumimoji="1" lang="zh-CN" altLang="en-US" dirty="0"/>
              <a:t>add some </a:t>
            </a:r>
            <a:r>
              <a:rPr kumimoji="1" lang="en-US" altLang="zh-CN" dirty="0" smtClean="0"/>
              <a:t>sentence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544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Run14 will have full statics</a:t>
            </a:r>
          </a:p>
          <a:p>
            <a:r>
              <a:rPr lang="en-US" dirty="0" smtClean="0"/>
              <a:t>Run</a:t>
            </a:r>
            <a:r>
              <a:rPr lang="en-US" baseline="0" dirty="0" smtClean="0"/>
              <a:t> 15 </a:t>
            </a:r>
            <a:r>
              <a:rPr lang="en-US" baseline="0" dirty="0" err="1" smtClean="0"/>
              <a:t>pp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pA</a:t>
            </a:r>
            <a:endParaRPr lang="en-US" baseline="0" dirty="0" smtClean="0"/>
          </a:p>
          <a:p>
            <a:r>
              <a:rPr lang="en-US" baseline="0" dirty="0" smtClean="0"/>
              <a:t>Run16 full aluminum cables, SSD and 2 billion -&gt; significance improvement 2-3 for 1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D0 -&gt; centrality dependence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56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Draw theory</a:t>
            </a:r>
            <a:r>
              <a:rPr kumimoji="1" lang="en-US" altLang="zh-CN" baseline="0" dirty="0" smtClean="0"/>
              <a:t> lines one by one and have some conclusion, inter- energy potential hard </a:t>
            </a:r>
            <a:r>
              <a:rPr kumimoji="1" lang="en-US" altLang="zh-CN" baseline="0" dirty="0" err="1" smtClean="0"/>
              <a:t>thermol</a:t>
            </a:r>
            <a:r>
              <a:rPr kumimoji="1" lang="en-US" altLang="zh-CN" baseline="0" dirty="0" smtClean="0"/>
              <a:t> loop</a:t>
            </a:r>
          </a:p>
          <a:p>
            <a:r>
              <a:rPr lang="en-US" altLang="zh-CN" dirty="0" smtClean="0">
                <a:latin typeface="PT Sans"/>
                <a:cs typeface="PT Sans"/>
              </a:rPr>
              <a:t>Diffusion coefficient,</a:t>
            </a:r>
            <a:r>
              <a:rPr kumimoji="1" lang="en-US" altLang="zh-CN" baseline="0" dirty="0" smtClean="0">
                <a:latin typeface="+mn-lt"/>
                <a:cs typeface="+mn-cs"/>
              </a:rPr>
              <a:t> TAMU </a:t>
            </a:r>
            <a:r>
              <a:rPr lang="en-US" altLang="zh-CN" dirty="0" smtClean="0">
                <a:latin typeface="PT Sans"/>
                <a:cs typeface="PT Sans"/>
              </a:rPr>
              <a:t>Full T-matrix treatment, non-</a:t>
            </a:r>
            <a:r>
              <a:rPr lang="en-US" altLang="zh-CN" dirty="0" err="1" smtClean="0">
                <a:latin typeface="PT Sans"/>
                <a:cs typeface="PT Sans"/>
              </a:rPr>
              <a:t>perturbative</a:t>
            </a:r>
            <a:r>
              <a:rPr lang="en-US" altLang="zh-CN" dirty="0" smtClean="0">
                <a:latin typeface="PT Sans"/>
                <a:cs typeface="PT Sans"/>
              </a:rPr>
              <a:t> model with internal energy potential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PT Sans"/>
                <a:cs typeface="PT Sans"/>
              </a:rPr>
              <a:t>SUBATECH </a:t>
            </a:r>
            <a:r>
              <a:rPr lang="en-US" altLang="zh-CN" dirty="0" err="1" smtClean="0">
                <a:latin typeface="PT Sans"/>
                <a:cs typeface="PT Sans"/>
              </a:rPr>
              <a:t>pQCD+HTL</a:t>
            </a:r>
            <a:r>
              <a:rPr lang="en-US" altLang="zh-CN" dirty="0" smtClean="0">
                <a:latin typeface="PT Sans"/>
                <a:cs typeface="PT Sans"/>
              </a:rPr>
              <a:t> calculation with latest EPOS3 initial conditions</a:t>
            </a:r>
            <a:r>
              <a:rPr lang="zh-CN" altLang="en-US" dirty="0" smtClean="0">
                <a:latin typeface="PT Sans"/>
                <a:cs typeface="PT Sans"/>
              </a:rPr>
              <a:t>，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ingredient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35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Change the order of</a:t>
            </a:r>
            <a:r>
              <a:rPr kumimoji="1" lang="en-US" altLang="zh-CN" baseline="0" dirty="0" smtClean="0"/>
              <a:t> slide 3 and 4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9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9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NO need to describe the model</a:t>
            </a:r>
            <a:r>
              <a:rPr kumimoji="1" lang="zh-CN" altLang="en-US" baseline="0" dirty="0" smtClean="0"/>
              <a:t>， </a:t>
            </a:r>
            <a:r>
              <a:rPr kumimoji="1" lang="en-US" altLang="zh-CN" baseline="0" dirty="0" smtClean="0"/>
              <a:t>also no need to say the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9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Need to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emphasize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thickness of PXL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new technology of MAPS, also traditional SSD and IST technology,</a:t>
            </a:r>
          </a:p>
          <a:p>
            <a:r>
              <a:rPr kumimoji="1"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lays, strip, strip, </a:t>
            </a:r>
            <a:r>
              <a:rPr kumimoji="1"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pxl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new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</a:t>
            </a:r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20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200">
                <a:latin typeface="Times New Roman" charset="0"/>
              </a:rPr>
              <a:pPr eaLnBrk="1" hangingPunct="1"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Remove 60um text, and just say it’s better than our design</a:t>
            </a:r>
            <a:r>
              <a:rPr lang="en-US" baseline="0" dirty="0" smtClean="0">
                <a:latin typeface="Times New Roman" charset="0"/>
              </a:rPr>
              <a:t> project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Still</a:t>
            </a:r>
            <a:r>
              <a:rPr kumimoji="1" lang="en-US" altLang="zh-CN" baseline="0" dirty="0" smtClean="0"/>
              <a:t> need a cartoon to describe the topology cut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30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Good</a:t>
            </a:r>
            <a:r>
              <a:rPr kumimoji="1" lang="en-US" altLang="zh-CN" baseline="0" dirty="0" smtClean="0"/>
              <a:t> signals, mixed Events to subtract background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544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Draw theory</a:t>
            </a:r>
            <a:r>
              <a:rPr kumimoji="1" lang="en-US" altLang="zh-CN" baseline="0" dirty="0" smtClean="0"/>
              <a:t> lines one by one and have some conclusion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83F9-5495-406F-8392-6BADD58785F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35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53C82-7DFC-8449-AFFC-C9DF74BA22F1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890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239AB-B190-7C4F-A3A6-4EFA5D12C981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189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4313" y="76202"/>
            <a:ext cx="19621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77863" y="76202"/>
            <a:ext cx="5734050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CBC0C-14BB-594C-994F-ACE29BE5D16B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072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762000" y="76200"/>
            <a:ext cx="72390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77863" y="981075"/>
            <a:ext cx="38481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78363" y="981075"/>
            <a:ext cx="38481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77863" y="3724275"/>
            <a:ext cx="38481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8363" y="3724275"/>
            <a:ext cx="38481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02AD-2623-6747-9604-6053F914D661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032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5409-1CEF-4449-930B-D76BE49C6394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sz="quarter" idx="1"/>
          </p:nvPr>
        </p:nvSpPr>
        <p:spPr>
          <a:xfrm>
            <a:off x="306974" y="1971477"/>
            <a:ext cx="2809094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sz="quarter" idx="13"/>
          </p:nvPr>
        </p:nvSpPr>
        <p:spPr>
          <a:xfrm>
            <a:off x="6098337" y="1973226"/>
            <a:ext cx="2809094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sz="quarter" idx="14"/>
          </p:nvPr>
        </p:nvSpPr>
        <p:spPr>
          <a:xfrm>
            <a:off x="523908" y="966881"/>
            <a:ext cx="7798999" cy="665976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2"/>
          <p:cNvSpPr>
            <a:spLocks noGrp="1"/>
          </p:cNvSpPr>
          <p:nvPr>
            <p:ph sz="quarter" idx="15"/>
          </p:nvPr>
        </p:nvSpPr>
        <p:spPr>
          <a:xfrm>
            <a:off x="3199468" y="1974587"/>
            <a:ext cx="2809094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651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D10B-91AC-6344-8AB8-5AACF0CC1B33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sz="quarter" idx="1"/>
          </p:nvPr>
        </p:nvSpPr>
        <p:spPr>
          <a:xfrm>
            <a:off x="250987" y="838200"/>
            <a:ext cx="2809094" cy="27203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sz="quarter" idx="13"/>
          </p:nvPr>
        </p:nvSpPr>
        <p:spPr>
          <a:xfrm>
            <a:off x="6042350" y="839949"/>
            <a:ext cx="2809094" cy="27203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sz="quarter" idx="15"/>
          </p:nvPr>
        </p:nvSpPr>
        <p:spPr>
          <a:xfrm>
            <a:off x="3143481" y="841310"/>
            <a:ext cx="2809094" cy="27203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sz="quarter" idx="16"/>
          </p:nvPr>
        </p:nvSpPr>
        <p:spPr>
          <a:xfrm>
            <a:off x="250987" y="3640495"/>
            <a:ext cx="2809094" cy="27203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sz="quarter" idx="17"/>
          </p:nvPr>
        </p:nvSpPr>
        <p:spPr>
          <a:xfrm>
            <a:off x="6042350" y="3642244"/>
            <a:ext cx="2809094" cy="27203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sz="quarter" idx="18"/>
          </p:nvPr>
        </p:nvSpPr>
        <p:spPr>
          <a:xfrm>
            <a:off x="3143481" y="3643605"/>
            <a:ext cx="2809094" cy="27203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3153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5762-A2D5-AD4B-8E4B-324D9A691DF0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sz="quarter" idx="1"/>
          </p:nvPr>
        </p:nvSpPr>
        <p:spPr>
          <a:xfrm>
            <a:off x="2132960" y="990600"/>
            <a:ext cx="2231898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sz="quarter" idx="13"/>
          </p:nvPr>
        </p:nvSpPr>
        <p:spPr>
          <a:xfrm>
            <a:off x="4478392" y="990600"/>
            <a:ext cx="2231898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sz="quarter" idx="14"/>
          </p:nvPr>
        </p:nvSpPr>
        <p:spPr>
          <a:xfrm>
            <a:off x="6818789" y="990600"/>
            <a:ext cx="2231898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sz="quarter" idx="15"/>
          </p:nvPr>
        </p:nvSpPr>
        <p:spPr>
          <a:xfrm>
            <a:off x="4478392" y="3918089"/>
            <a:ext cx="2231898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sz="quarter" idx="16"/>
          </p:nvPr>
        </p:nvSpPr>
        <p:spPr>
          <a:xfrm>
            <a:off x="40566" y="3918089"/>
            <a:ext cx="2231898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sz="quarter" idx="17"/>
          </p:nvPr>
        </p:nvSpPr>
        <p:spPr>
          <a:xfrm>
            <a:off x="6818789" y="3918089"/>
            <a:ext cx="2231898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sz="quarter" idx="18"/>
          </p:nvPr>
        </p:nvSpPr>
        <p:spPr>
          <a:xfrm>
            <a:off x="21903" y="1003035"/>
            <a:ext cx="2231898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sz="quarter" idx="19"/>
          </p:nvPr>
        </p:nvSpPr>
        <p:spPr>
          <a:xfrm>
            <a:off x="2132960" y="3918089"/>
            <a:ext cx="2231898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16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05/15/2012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Berkeley School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C799-E309-2644-AA5C-F5BD89E62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0144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F8D79-7F31-FF42-A419-789F1522FC88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818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C2901-F30B-3148-900A-D5BCA5C800EC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895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77863" y="981075"/>
            <a:ext cx="3848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8363" y="981075"/>
            <a:ext cx="3848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4ECD3-90ED-BC4D-916A-0B7135E57E34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613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51832-04C9-884D-BA1C-84C558FA34FE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40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75AD8-ACAA-594F-B562-BABCFA93DA56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408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4532C-03CC-3B42-961E-21EEAD9B27EB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90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8924B-F0E1-0D4A-8CCB-E605B45BFA1C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813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F8F37-ABCC-4846-9A16-43928610DAEE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134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981075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553200"/>
            <a:ext cx="191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宋体" pitchFamily="2" charset="-122"/>
              </a:defRPr>
            </a:lvl1pPr>
          </a:lstStyle>
          <a:p>
            <a:fld id="{9BA889A1-FCAD-764F-9F92-7D46D0C43F71}" type="datetime1">
              <a:rPr lang="en-US" altLang="zh-CN" smtClean="0"/>
              <a:t>10/27/15</a:t>
            </a:fld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宋体" pitchFamily="2" charset="-122"/>
              </a:defRPr>
            </a:lvl1pPr>
          </a:lstStyle>
          <a:p>
            <a:fld id="{BA2AA2BE-4D80-434C-9659-86BBCF22E1F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079" name="Picture 7" descr="2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0" y="838201"/>
            <a:ext cx="8382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09600" y="6477000"/>
            <a:ext cx="8001000" cy="0"/>
          </a:xfrm>
          <a:prstGeom prst="line">
            <a:avLst/>
          </a:prstGeom>
          <a:noFill/>
          <a:ln w="31750" cmpd="sng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9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10" r:id="rId13"/>
    <p:sldLayoutId id="2147483811" r:id="rId14"/>
    <p:sldLayoutId id="2147483809" r:id="rId15"/>
    <p:sldLayoutId id="2147483812" r:id="rId16"/>
  </p:sldLayoutIdLst>
  <p:transition xmlns:p14="http://schemas.microsoft.com/office/powerpoint/2010/main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gif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oleObject" Target="../embeddings/oleObject1.bin"/><Relationship Id="rId9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27.em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.gi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.gi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1.jpeg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.gif"/><Relationship Id="rId5" Type="http://schemas.openxmlformats.org/officeDocument/2006/relationships/image" Target="../media/image18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Relationship Id="rId3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4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sp>
        <p:nvSpPr>
          <p:cNvPr id="12" name="标题 5"/>
          <p:cNvSpPr txBox="1">
            <a:spLocks/>
          </p:cNvSpPr>
          <p:nvPr/>
        </p:nvSpPr>
        <p:spPr bwMode="auto">
          <a:xfrm>
            <a:off x="838200" y="13280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CN" dirty="0" smtClean="0"/>
              <a:t>Nuclear Modification </a:t>
            </a:r>
            <a:r>
              <a:rPr lang="en-US" altLang="zh-CN" dirty="0" smtClean="0"/>
              <a:t>Factor </a:t>
            </a:r>
            <a:r>
              <a:rPr lang="en-US" altLang="zh-CN" dirty="0" smtClean="0"/>
              <a:t>of D</a:t>
            </a:r>
            <a:r>
              <a:rPr lang="en-US" altLang="zh-CN" baseline="30000" dirty="0" smtClean="0"/>
              <a:t>0</a:t>
            </a:r>
            <a:r>
              <a:rPr lang="en-US" altLang="zh-CN" dirty="0" smtClean="0"/>
              <a:t> </a:t>
            </a:r>
            <a:r>
              <a:rPr lang="en-US" altLang="zh-CN" dirty="0" smtClean="0"/>
              <a:t>Mesons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in </a:t>
            </a:r>
            <a:r>
              <a:rPr lang="en-US" altLang="zh-CN" dirty="0" err="1" smtClean="0"/>
              <a:t>Au+Au</a:t>
            </a:r>
            <a:r>
              <a:rPr lang="en-US" altLang="zh-CN" dirty="0" smtClean="0"/>
              <a:t> Collisions at √</a:t>
            </a:r>
            <a:r>
              <a:rPr lang="fr-FR" altLang="zh-CN" dirty="0" err="1" smtClean="0"/>
              <a:t>s</a:t>
            </a:r>
            <a:r>
              <a:rPr lang="fr-FR" altLang="zh-CN" baseline="-25000" dirty="0" err="1" smtClean="0"/>
              <a:t>NN</a:t>
            </a:r>
            <a:r>
              <a:rPr lang="fr-FR" altLang="zh-CN" dirty="0" smtClean="0"/>
              <a:t> </a:t>
            </a:r>
            <a:r>
              <a:rPr lang="fr-FR" altLang="zh-CN" dirty="0"/>
              <a:t>= 200 </a:t>
            </a:r>
            <a:r>
              <a:rPr lang="fr-FR" altLang="zh-CN" dirty="0" err="1" smtClean="0"/>
              <a:t>GeV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7" name="图片 16" descr="STAR-logo-tra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8767" cy="832556"/>
          </a:xfrm>
          <a:prstGeom prst="rect">
            <a:avLst/>
          </a:prstGeom>
        </p:spPr>
      </p:pic>
      <p:pic>
        <p:nvPicPr>
          <p:cNvPr id="10" name="图片 9" descr="logo-LB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3" y="5358673"/>
            <a:ext cx="1453434" cy="1007097"/>
          </a:xfrm>
          <a:prstGeom prst="rect">
            <a:avLst/>
          </a:prstGeom>
        </p:spPr>
      </p:pic>
      <p:pic>
        <p:nvPicPr>
          <p:cNvPr id="13" name="图片 12" descr="UstcLogo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44" y="0"/>
            <a:ext cx="1228656" cy="1132541"/>
          </a:xfrm>
          <a:prstGeom prst="rect">
            <a:avLst/>
          </a:prstGeom>
        </p:spPr>
      </p:pic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0" y="4040121"/>
            <a:ext cx="9144000" cy="906821"/>
          </a:xfrm>
        </p:spPr>
        <p:txBody>
          <a:bodyPr/>
          <a:lstStyle/>
          <a:p>
            <a:r>
              <a:rPr lang="en-US" altLang="zh-CN" sz="1800" dirty="0">
                <a:solidFill>
                  <a:srgbClr val="FF0000"/>
                </a:solidFill>
              </a:rPr>
              <a:t>L</a:t>
            </a:r>
            <a:r>
              <a:rPr lang="en-US" altLang="zh-CN" sz="1800" dirty="0"/>
              <a:t>awrence </a:t>
            </a:r>
            <a:r>
              <a:rPr lang="en-US" altLang="zh-CN" sz="1800" dirty="0">
                <a:solidFill>
                  <a:srgbClr val="FF0000"/>
                </a:solidFill>
              </a:rPr>
              <a:t>B</a:t>
            </a:r>
            <a:r>
              <a:rPr lang="en-US" altLang="zh-CN" sz="1800" dirty="0"/>
              <a:t>erkeley </a:t>
            </a:r>
            <a:r>
              <a:rPr lang="en-US" altLang="zh-CN" sz="1800" dirty="0">
                <a:solidFill>
                  <a:srgbClr val="FF0000"/>
                </a:solidFill>
              </a:rPr>
              <a:t>N</a:t>
            </a:r>
            <a:r>
              <a:rPr lang="en-US" altLang="zh-CN" sz="1800" dirty="0"/>
              <a:t>ational </a:t>
            </a:r>
            <a:r>
              <a:rPr lang="en-US" altLang="zh-CN" sz="1800" dirty="0" smtClean="0">
                <a:solidFill>
                  <a:srgbClr val="FF0000"/>
                </a:solidFill>
              </a:rPr>
              <a:t>L</a:t>
            </a:r>
            <a:r>
              <a:rPr lang="en-US" altLang="zh-CN" sz="1800" dirty="0" smtClean="0"/>
              <a:t>aboratory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en-US" altLang="zh-CN" sz="1800" dirty="0" smtClean="0">
                <a:solidFill>
                  <a:srgbClr val="FF0000"/>
                </a:solidFill>
              </a:rPr>
              <a:t>U</a:t>
            </a:r>
            <a:r>
              <a:rPr lang="en-US" altLang="zh-CN" sz="1800" dirty="0" smtClean="0"/>
              <a:t>niversity of </a:t>
            </a:r>
            <a:r>
              <a:rPr lang="en-US" altLang="zh-CN" sz="1800" dirty="0" smtClean="0">
                <a:solidFill>
                  <a:srgbClr val="FF0000"/>
                </a:solidFill>
              </a:rPr>
              <a:t>S</a:t>
            </a:r>
            <a:r>
              <a:rPr lang="en-US" altLang="zh-CN" sz="1800" dirty="0" smtClean="0"/>
              <a:t>cience and </a:t>
            </a:r>
            <a:r>
              <a:rPr lang="en-US" altLang="zh-CN" sz="1800" dirty="0" smtClean="0">
                <a:solidFill>
                  <a:srgbClr val="FF0000"/>
                </a:solidFill>
              </a:rPr>
              <a:t>T</a:t>
            </a:r>
            <a:r>
              <a:rPr lang="en-US" altLang="zh-CN" sz="1800" dirty="0" smtClean="0"/>
              <a:t>echnology of </a:t>
            </a:r>
            <a:r>
              <a:rPr lang="en-US" altLang="zh-CN" sz="1800" dirty="0" smtClean="0">
                <a:solidFill>
                  <a:srgbClr val="FF0000"/>
                </a:solidFill>
              </a:rPr>
              <a:t>C</a:t>
            </a:r>
            <a:r>
              <a:rPr lang="en-US" altLang="zh-CN" sz="1800" dirty="0" smtClean="0"/>
              <a:t>hina </a:t>
            </a:r>
          </a:p>
        </p:txBody>
      </p:sp>
      <p:pic>
        <p:nvPicPr>
          <p:cNvPr id="4" name="图片 3" descr="us_department_of_energy_logo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2" b="31918"/>
          <a:stretch/>
        </p:blipFill>
        <p:spPr>
          <a:xfrm>
            <a:off x="6053627" y="5577995"/>
            <a:ext cx="3090373" cy="729672"/>
          </a:xfrm>
          <a:prstGeom prst="rect">
            <a:avLst/>
          </a:prstGeom>
        </p:spPr>
      </p:pic>
      <p:sp>
        <p:nvSpPr>
          <p:cNvPr id="15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296736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dirty="0" err="1"/>
              <a:t>Guannan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Xie</a:t>
            </a:r>
            <a:r>
              <a:rPr kumimoji="1" lang="en-US" altLang="zh-CN" sz="2400" dirty="0" smtClean="0"/>
              <a:t> </a:t>
            </a:r>
            <a:r>
              <a:rPr kumimoji="1" lang="en-US" altLang="zh-CN" sz="2000" dirty="0" smtClean="0">
                <a:solidFill>
                  <a:schemeClr val="accent2"/>
                </a:solidFill>
              </a:rPr>
              <a:t>(</a:t>
            </a:r>
            <a:r>
              <a:rPr kumimoji="1" lang="en-US" altLang="zh-CN" sz="2000" dirty="0">
                <a:solidFill>
                  <a:schemeClr val="accent2"/>
                </a:solidFill>
              </a:rPr>
              <a:t>for the STAR Collaboration)</a:t>
            </a:r>
            <a:endParaRPr kumimoji="1" lang="en-US" altLang="zh-CN" sz="2400" dirty="0"/>
          </a:p>
          <a:p>
            <a:pPr algn="ctr"/>
            <a:r>
              <a:rPr kumimoji="1" lang="en-US" altLang="zh-CN" sz="2400" dirty="0" smtClean="0"/>
              <a:t> </a:t>
            </a:r>
            <a:endParaRPr kumimoji="1" lang="en-US" altLang="zh-CN" sz="24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8523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公式" r:id="rId8" imgW="114300" imgH="165100" progId="Equation.3">
                  <p:embed/>
                </p:oleObj>
              </mc:Choice>
              <mc:Fallback>
                <p:oleObj name="公式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975555" y="4958422"/>
            <a:ext cx="6251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2015 Fall Meeting of the APS Division of Nuclear </a:t>
            </a:r>
            <a:r>
              <a:rPr lang="en-US" altLang="zh-CN" dirty="0" smtClean="0"/>
              <a:t>Physics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697909"/>
      </p:ext>
    </p:extLst>
  </p:cSld>
  <p:clrMapOvr>
    <a:masterClrMapping/>
  </p:clrMapOvr>
  <p:transition xmlns:p14="http://schemas.microsoft.com/office/powerpoint/2010/main" advTm="8202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" y="1418682"/>
            <a:ext cx="5015642" cy="460872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20584" y="76200"/>
            <a:ext cx="7239000" cy="762000"/>
          </a:xfrm>
        </p:spPr>
        <p:txBody>
          <a:bodyPr/>
          <a:lstStyle/>
          <a:p>
            <a:r>
              <a:rPr lang="en-US" altLang="zh-CN" dirty="0"/>
              <a:t>Nuclear Modification </a:t>
            </a:r>
            <a:r>
              <a:rPr lang="en-US" altLang="zh-CN" dirty="0" smtClean="0"/>
              <a:t>Factor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8" name="图片 17" descr="STAR-logo-tra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26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981221" y="1533271"/>
            <a:ext cx="41204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dirty="0">
                <a:solidFill>
                  <a:srgbClr val="3333CC"/>
                </a:solidFill>
              </a:rPr>
              <a:t>High </a:t>
            </a:r>
            <a:r>
              <a:rPr lang="en-US" altLang="zh-CN" dirty="0" err="1" smtClean="0">
                <a:solidFill>
                  <a:srgbClr val="3333CC"/>
                </a:solidFill>
              </a:rPr>
              <a:t>p</a:t>
            </a:r>
            <a:r>
              <a:rPr lang="en-US" altLang="zh-CN" baseline="-25000" dirty="0" err="1" smtClean="0">
                <a:solidFill>
                  <a:srgbClr val="3333CC"/>
                </a:solidFill>
              </a:rPr>
              <a:t>T</a:t>
            </a:r>
            <a:r>
              <a:rPr lang="en-US" altLang="zh-CN" dirty="0" smtClean="0">
                <a:solidFill>
                  <a:srgbClr val="3333CC"/>
                </a:solidFill>
              </a:rPr>
              <a:t>: significant suppression </a:t>
            </a:r>
            <a:r>
              <a:rPr lang="en-US" altLang="zh-CN" dirty="0">
                <a:solidFill>
                  <a:srgbClr val="3333CC"/>
                </a:solidFill>
              </a:rPr>
              <a:t>in central </a:t>
            </a:r>
            <a:r>
              <a:rPr lang="en-US" altLang="zh-CN" dirty="0" err="1">
                <a:solidFill>
                  <a:srgbClr val="3333CC"/>
                </a:solidFill>
              </a:rPr>
              <a:t>Au+Au</a:t>
            </a:r>
            <a:r>
              <a:rPr lang="en-US" altLang="zh-CN" dirty="0">
                <a:solidFill>
                  <a:srgbClr val="3333CC"/>
                </a:solidFill>
              </a:rPr>
              <a:t> </a:t>
            </a:r>
            <a:r>
              <a:rPr lang="en-US" altLang="zh-CN" dirty="0" smtClean="0">
                <a:solidFill>
                  <a:srgbClr val="3333CC"/>
                </a:solidFill>
              </a:rPr>
              <a:t>collisions</a:t>
            </a:r>
          </a:p>
          <a:p>
            <a:pPr marL="285750" indent="-285750">
              <a:buFont typeface="Arial"/>
              <a:buChar char="•"/>
            </a:pPr>
            <a:endParaRPr lang="en-US" altLang="zh-CN" dirty="0" smtClean="0">
              <a:solidFill>
                <a:srgbClr val="3333CC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dirty="0" smtClean="0">
                <a:solidFill>
                  <a:srgbClr val="3333CC"/>
                </a:solidFill>
              </a:rPr>
              <a:t>New </a:t>
            </a:r>
            <a:r>
              <a:rPr lang="en-US" altLang="zh-CN" dirty="0" err="1">
                <a:solidFill>
                  <a:srgbClr val="3333CC"/>
                </a:solidFill>
              </a:rPr>
              <a:t>A</a:t>
            </a:r>
            <a:r>
              <a:rPr lang="en-US" altLang="zh-CN" dirty="0" err="1" smtClean="0">
                <a:solidFill>
                  <a:srgbClr val="3333CC"/>
                </a:solidFill>
              </a:rPr>
              <a:t>u+Au</a:t>
            </a:r>
            <a:r>
              <a:rPr lang="en-US" altLang="zh-CN" dirty="0" smtClean="0">
                <a:solidFill>
                  <a:srgbClr val="3333CC"/>
                </a:solidFill>
              </a:rPr>
              <a:t> results have improved </a:t>
            </a:r>
            <a:r>
              <a:rPr kumimoji="1" lang="en-US" altLang="zh-CN" dirty="0" smtClean="0">
                <a:solidFill>
                  <a:srgbClr val="2618C1"/>
                </a:solidFill>
              </a:rPr>
              <a:t>statistical and </a:t>
            </a:r>
            <a:r>
              <a:rPr lang="en-US" altLang="zh-CN" dirty="0" smtClean="0">
                <a:solidFill>
                  <a:srgbClr val="2618C1"/>
                </a:solidFill>
              </a:rPr>
              <a:t>systematic </a:t>
            </a:r>
            <a:r>
              <a:rPr lang="en-US" altLang="zh-CN" dirty="0" smtClean="0">
                <a:solidFill>
                  <a:srgbClr val="3333CC"/>
                </a:solidFill>
              </a:rPr>
              <a:t>precision</a:t>
            </a:r>
          </a:p>
          <a:p>
            <a:pPr marL="285750" indent="-285750">
              <a:buFont typeface="Arial"/>
              <a:buChar char="•"/>
            </a:pPr>
            <a:endParaRPr lang="en-US" altLang="zh-CN" dirty="0"/>
          </a:p>
          <a:p>
            <a:pPr marL="285750" indent="-285750">
              <a:buFont typeface="Arial"/>
              <a:buChar char="•"/>
            </a:pPr>
            <a:r>
              <a:rPr lang="en-US" altLang="zh-CN" dirty="0" err="1" smtClean="0"/>
              <a:t>p+p</a:t>
            </a:r>
            <a:r>
              <a:rPr lang="en-US" altLang="zh-CN" dirty="0" smtClean="0"/>
              <a:t> precision to be improved using 2015 data with HFT</a:t>
            </a:r>
            <a:endParaRPr lang="en-US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2947509" y="2787488"/>
            <a:ext cx="2081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1400" dirty="0" smtClean="0"/>
              <a:t>PRL </a:t>
            </a:r>
            <a:r>
              <a:rPr lang="hu-HU" altLang="zh-CN" sz="1400" dirty="0"/>
              <a:t>113 (2014) 142301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3126" y="4731874"/>
            <a:ext cx="1966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accent2"/>
                </a:solidFill>
                <a:latin typeface="+mj-lt"/>
              </a:rPr>
              <a:t>STAR Preliminary</a:t>
            </a:r>
            <a:endParaRPr kumimoji="1" lang="zh-CN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  <p:grpSp>
        <p:nvGrpSpPr>
          <p:cNvPr id="16" name="组 15"/>
          <p:cNvGrpSpPr/>
          <p:nvPr/>
        </p:nvGrpSpPr>
        <p:grpSpPr>
          <a:xfrm>
            <a:off x="5316348" y="4126281"/>
            <a:ext cx="3827652" cy="646331"/>
            <a:chOff x="5263433" y="4189779"/>
            <a:chExt cx="3802737" cy="646331"/>
          </a:xfrm>
        </p:grpSpPr>
        <p:sp>
          <p:nvSpPr>
            <p:cNvPr id="2" name="矩形 1"/>
            <p:cNvSpPr/>
            <p:nvPr/>
          </p:nvSpPr>
          <p:spPr>
            <a:xfrm>
              <a:off x="5340258" y="4189779"/>
              <a:ext cx="37259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err="1" smtClean="0"/>
                <a:t>AuAu</a:t>
              </a:r>
              <a:r>
                <a:rPr lang="en-US" altLang="zh-CN" dirty="0" smtClean="0"/>
                <a:t> </a:t>
              </a:r>
              <a:r>
                <a:rPr lang="en-US" altLang="zh-CN" dirty="0" err="1"/>
                <a:t>N</a:t>
              </a:r>
              <a:r>
                <a:rPr lang="en-US" altLang="zh-CN" baseline="-25000" dirty="0" err="1" smtClean="0"/>
                <a:t>coll</a:t>
              </a:r>
              <a:r>
                <a:rPr lang="en-US" altLang="zh-CN" baseline="-25000" dirty="0" smtClean="0"/>
                <a:t> </a:t>
              </a:r>
              <a:r>
                <a:rPr lang="en-US" altLang="zh-CN" dirty="0" smtClean="0"/>
                <a:t>uncertainty [left] </a:t>
              </a:r>
            </a:p>
            <a:p>
              <a:r>
                <a:rPr lang="en-US" altLang="zh-CN" dirty="0" err="1" smtClean="0"/>
                <a:t>pp</a:t>
              </a:r>
              <a:r>
                <a:rPr lang="en-US" altLang="zh-CN" dirty="0" smtClean="0"/>
                <a:t> normalization uncertainty [right]</a:t>
              </a: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5263439" y="4343399"/>
              <a:ext cx="95962" cy="110076"/>
            </a:xfrm>
            <a:prstGeom prst="rect">
              <a:avLst/>
            </a:prstGeom>
            <a:solidFill>
              <a:srgbClr val="57C55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5263433" y="4622804"/>
              <a:ext cx="95962" cy="110076"/>
            </a:xfrm>
            <a:prstGeom prst="rect">
              <a:avLst/>
            </a:prstGeom>
            <a:solidFill>
              <a:srgbClr val="2B8B2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endParaRPr>
            </a:p>
          </p:txBody>
        </p:sp>
      </p:grpSp>
      <p:cxnSp>
        <p:nvCxnSpPr>
          <p:cNvPr id="21" name="直线箭头连接符 20"/>
          <p:cNvCxnSpPr/>
          <p:nvPr/>
        </p:nvCxnSpPr>
        <p:spPr bwMode="auto">
          <a:xfrm>
            <a:off x="4826000" y="3608917"/>
            <a:ext cx="402167" cy="9101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00084237"/>
      </p:ext>
    </p:extLst>
  </p:cSld>
  <p:clrMapOvr>
    <a:masterClrMapping/>
  </p:clrMapOvr>
  <p:transition xmlns:p14="http://schemas.microsoft.com/office/powerpoint/2010/main" advTm="15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" y="1418682"/>
            <a:ext cx="5015642" cy="460872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20584" y="76200"/>
            <a:ext cx="7239000" cy="762000"/>
          </a:xfrm>
        </p:spPr>
        <p:txBody>
          <a:bodyPr/>
          <a:lstStyle/>
          <a:p>
            <a:r>
              <a:rPr kumimoji="1" lang="en-US" altLang="zh-CN" dirty="0"/>
              <a:t>R</a:t>
            </a:r>
            <a:r>
              <a:rPr kumimoji="1" lang="en-US" altLang="zh-CN" baseline="-25000" dirty="0"/>
              <a:t>AA </a:t>
            </a:r>
            <a:r>
              <a:rPr kumimoji="1" lang="en-US" altLang="zh-CN" dirty="0"/>
              <a:t>: D</a:t>
            </a:r>
            <a:r>
              <a:rPr kumimoji="1" lang="en-US" altLang="zh-CN" baseline="30000" dirty="0" smtClean="0"/>
              <a:t>0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v</a:t>
            </a:r>
            <a:r>
              <a:rPr kumimoji="1" lang="en-US" altLang="zh-CN" dirty="0" smtClean="0"/>
              <a:t>s. π</a:t>
            </a:r>
            <a:endParaRPr kumimoji="1" lang="zh-CN" altLang="en-US" baseline="300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8" name="图片 17" descr="STAR-logo-tra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26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sp>
        <p:nvSpPr>
          <p:cNvPr id="15" name="TextBox 7"/>
          <p:cNvSpPr txBox="1"/>
          <p:nvPr/>
        </p:nvSpPr>
        <p:spPr>
          <a:xfrm>
            <a:off x="5049290" y="1849264"/>
            <a:ext cx="4066487" cy="923330"/>
          </a:xfrm>
          <a:prstGeom prst="rect">
            <a:avLst/>
          </a:prstGeom>
          <a:noFill/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R</a:t>
            </a:r>
            <a:r>
              <a:rPr lang="en-US" altLang="zh-CN" baseline="-25000" dirty="0" smtClean="0"/>
              <a:t>AA</a:t>
            </a:r>
            <a:r>
              <a:rPr lang="en-US" altLang="zh-CN" dirty="0" smtClean="0"/>
              <a:t>(D) ~ R</a:t>
            </a:r>
            <a:r>
              <a:rPr lang="en-US" altLang="zh-CN" baseline="-25000" dirty="0" smtClean="0"/>
              <a:t>AA</a:t>
            </a:r>
            <a:r>
              <a:rPr lang="en-US" altLang="zh-CN" dirty="0" smtClean="0"/>
              <a:t>(</a:t>
            </a:r>
            <a:r>
              <a:rPr lang="en-US" altLang="zh-CN" dirty="0" smtClean="0">
                <a:latin typeface="Symbol" charset="2"/>
                <a:cs typeface="Symbol" charset="2"/>
              </a:rPr>
              <a:t>p</a:t>
            </a:r>
            <a:r>
              <a:rPr lang="en-US" altLang="zh-CN" dirty="0" smtClean="0"/>
              <a:t>) at </a:t>
            </a:r>
            <a:r>
              <a:rPr lang="en-US" altLang="zh-CN" dirty="0" err="1" smtClean="0"/>
              <a:t>p</a:t>
            </a:r>
            <a:r>
              <a:rPr lang="en-US" altLang="zh-CN" baseline="-25000" dirty="0" err="1" smtClean="0"/>
              <a:t>T</a:t>
            </a:r>
            <a:r>
              <a:rPr lang="en-US" altLang="zh-CN" dirty="0" smtClean="0"/>
              <a:t>&gt;4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/c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  </a:t>
            </a:r>
          </a:p>
        </p:txBody>
      </p:sp>
      <p:sp>
        <p:nvSpPr>
          <p:cNvPr id="17" name="矩形 16"/>
          <p:cNvSpPr/>
          <p:nvPr/>
        </p:nvSpPr>
        <p:spPr>
          <a:xfrm>
            <a:off x="5939066" y="5595598"/>
            <a:ext cx="2949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STAR D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: </a:t>
            </a:r>
            <a:r>
              <a:rPr lang="hu-HU" altLang="zh-CN" sz="1400" dirty="0"/>
              <a:t>PRL 113 (2014) </a:t>
            </a:r>
            <a:r>
              <a:rPr lang="hu-HU" altLang="zh-CN" sz="1400" dirty="0" smtClean="0"/>
              <a:t>142301</a:t>
            </a:r>
          </a:p>
          <a:p>
            <a:r>
              <a:rPr lang="hu-HU" altLang="zh-CN" sz="1400" dirty="0" smtClean="0"/>
              <a:t>STAR </a:t>
            </a:r>
            <a:r>
              <a:rPr lang="hu-HU" altLang="zh-CN" sz="1400" dirty="0" smtClean="0">
                <a:latin typeface="Symbol" charset="2"/>
                <a:cs typeface="Symbol" charset="2"/>
              </a:rPr>
              <a:t>p : </a:t>
            </a:r>
            <a:r>
              <a:rPr lang="hu-HU" altLang="zh-CN" sz="1400" dirty="0" smtClean="0"/>
              <a:t>PLB </a:t>
            </a:r>
            <a:r>
              <a:rPr lang="hu-HU" altLang="zh-CN" sz="1400" dirty="0"/>
              <a:t>655 (2007) </a:t>
            </a:r>
            <a:r>
              <a:rPr lang="hu-HU" altLang="zh-CN" sz="1400" dirty="0" smtClean="0"/>
              <a:t>104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13126" y="4731874"/>
            <a:ext cx="1966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accent2"/>
                </a:solidFill>
                <a:latin typeface="+mj-lt"/>
              </a:rPr>
              <a:t>STAR Preliminary</a:t>
            </a:r>
            <a:endParaRPr kumimoji="1" lang="zh-CN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6389578"/>
      </p:ext>
    </p:extLst>
  </p:cSld>
  <p:clrMapOvr>
    <a:masterClrMapping/>
  </p:clrMapOvr>
  <p:transition xmlns:p14="http://schemas.microsoft.com/office/powerpoint/2010/main" advTm="174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" y="1418682"/>
            <a:ext cx="5015642" cy="460872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20584" y="76200"/>
            <a:ext cx="7239000" cy="762000"/>
          </a:xfrm>
        </p:spPr>
        <p:txBody>
          <a:bodyPr/>
          <a:lstStyle/>
          <a:p>
            <a:r>
              <a:rPr kumimoji="1" lang="en-US" altLang="zh-CN" dirty="0"/>
              <a:t>R</a:t>
            </a:r>
            <a:r>
              <a:rPr kumimoji="1" lang="en-US" altLang="zh-CN" baseline="-25000" dirty="0"/>
              <a:t>AA </a:t>
            </a:r>
            <a:r>
              <a:rPr kumimoji="1" lang="en-US" altLang="zh-CN" dirty="0"/>
              <a:t>: RHIC </a:t>
            </a:r>
            <a:r>
              <a:rPr kumimoji="1" lang="en-US" altLang="zh-CN" dirty="0" smtClean="0"/>
              <a:t>vs. LHC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8" name="图片 17" descr="STAR-logo-tra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26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sp>
        <p:nvSpPr>
          <p:cNvPr id="13" name="TextBox 7"/>
          <p:cNvSpPr txBox="1"/>
          <p:nvPr/>
        </p:nvSpPr>
        <p:spPr>
          <a:xfrm>
            <a:off x="5035179" y="1933936"/>
            <a:ext cx="3929531" cy="923330"/>
          </a:xfrm>
          <a:prstGeom prst="rect">
            <a:avLst/>
          </a:prstGeom>
          <a:noFill/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R</a:t>
            </a:r>
            <a:r>
              <a:rPr lang="en-US" altLang="zh-CN" baseline="-25000" dirty="0" smtClean="0"/>
              <a:t>AA</a:t>
            </a:r>
            <a:r>
              <a:rPr lang="en-US" altLang="zh-CN" dirty="0" smtClean="0"/>
              <a:t>@ </a:t>
            </a:r>
            <a:r>
              <a:rPr lang="en-US" altLang="zh-CN" dirty="0"/>
              <a:t>R</a:t>
            </a:r>
            <a:r>
              <a:rPr lang="en-US" altLang="zh-CN" dirty="0" smtClean="0"/>
              <a:t>HIC </a:t>
            </a:r>
            <a:r>
              <a:rPr lang="en-US" altLang="zh-CN" dirty="0"/>
              <a:t>~ </a:t>
            </a:r>
            <a:r>
              <a:rPr lang="en-US" altLang="zh-CN" dirty="0" smtClean="0"/>
              <a:t>R</a:t>
            </a:r>
            <a:r>
              <a:rPr lang="en-US" altLang="zh-CN" baseline="-25000" dirty="0" smtClean="0"/>
              <a:t>AA</a:t>
            </a:r>
            <a:r>
              <a:rPr lang="en-US" altLang="zh-CN" dirty="0" smtClean="0"/>
              <a:t>@LHC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 </a:t>
            </a:r>
            <a:endParaRPr lang="en-US" altLang="zh-CN" dirty="0"/>
          </a:p>
        </p:txBody>
      </p:sp>
      <p:sp>
        <p:nvSpPr>
          <p:cNvPr id="17" name="矩形 16"/>
          <p:cNvSpPr/>
          <p:nvPr/>
        </p:nvSpPr>
        <p:spPr>
          <a:xfrm>
            <a:off x="5953177" y="5609712"/>
            <a:ext cx="2925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STAR D</a:t>
            </a:r>
            <a:r>
              <a:rPr lang="en-US" altLang="zh-CN" sz="1400" baseline="30000" dirty="0" smtClean="0"/>
              <a:t>0</a:t>
            </a:r>
            <a:r>
              <a:rPr lang="en-US" altLang="zh-CN" sz="1400" dirty="0" smtClean="0"/>
              <a:t>: </a:t>
            </a:r>
            <a:r>
              <a:rPr lang="hu-HU" altLang="zh-CN" sz="1400" dirty="0"/>
              <a:t>PRL 113 (2014) </a:t>
            </a:r>
            <a:r>
              <a:rPr lang="hu-HU" altLang="zh-CN" sz="1400" dirty="0" smtClean="0"/>
              <a:t>142301</a:t>
            </a:r>
          </a:p>
          <a:p>
            <a:r>
              <a:rPr lang="en-US" altLang="zh-CN" sz="1400" dirty="0" smtClean="0"/>
              <a:t>ALICE D: </a:t>
            </a:r>
            <a:r>
              <a:rPr lang="en-US" altLang="zh-CN" sz="1400" dirty="0" err="1"/>
              <a:t>arXiv</a:t>
            </a:r>
            <a:r>
              <a:rPr lang="en-US" altLang="zh-CN" sz="1400" dirty="0"/>
              <a:t>: </a:t>
            </a:r>
            <a:r>
              <a:rPr lang="en-US" altLang="zh-CN" sz="1400" dirty="0" smtClean="0"/>
              <a:t>1509.06888</a:t>
            </a:r>
            <a:endParaRPr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813126" y="4731874"/>
            <a:ext cx="1966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accent2"/>
                </a:solidFill>
                <a:latin typeface="+mj-lt"/>
              </a:rPr>
              <a:t>STAR Preliminary</a:t>
            </a:r>
            <a:endParaRPr kumimoji="1" lang="zh-CN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225281"/>
      </p:ext>
    </p:extLst>
  </p:cSld>
  <p:clrMapOvr>
    <a:masterClrMapping/>
  </p:clrMapOvr>
  <p:transition xmlns:p14="http://schemas.microsoft.com/office/powerpoint/2010/main" advTm="37660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0" y="1418682"/>
            <a:ext cx="5015642" cy="460872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</a:t>
            </a:r>
            <a:r>
              <a:rPr kumimoji="1" lang="en-US" altLang="zh-CN" baseline="-25000" dirty="0" smtClean="0"/>
              <a:t>AA </a:t>
            </a:r>
            <a:r>
              <a:rPr kumimoji="1" lang="en-US" altLang="zh-CN" dirty="0" smtClean="0"/>
              <a:t>: Comparison to Models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8" name="图片 17" descr="STAR-logo-tra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26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094111" y="1444567"/>
            <a:ext cx="39652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DUKE: </a:t>
            </a:r>
            <a:r>
              <a:rPr lang="en-US" altLang="zh-CN" dirty="0" err="1" smtClean="0"/>
              <a:t>Langevin</a:t>
            </a:r>
            <a:r>
              <a:rPr lang="en-US" altLang="zh-CN" dirty="0" smtClean="0"/>
              <a:t> simulation, input parameter </a:t>
            </a:r>
            <a:r>
              <a:rPr lang="zh-CN" altLang="en-US" dirty="0" smtClean="0"/>
              <a:t>（</a:t>
            </a:r>
            <a:r>
              <a:rPr lang="en-US" altLang="zh-CN" dirty="0"/>
              <a:t>2</a:t>
            </a:r>
            <a:r>
              <a:rPr lang="en-US" altLang="zh-CN" dirty="0">
                <a:latin typeface="Symbol" charset="2"/>
                <a:cs typeface="Symbol" charset="2"/>
              </a:rPr>
              <a:t>p</a:t>
            </a:r>
            <a:r>
              <a:rPr lang="en-US" altLang="zh-CN" dirty="0"/>
              <a:t>T</a:t>
            </a:r>
            <a:r>
              <a:rPr lang="zh-CN" altLang="en-US" dirty="0"/>
              <a:t>）</a:t>
            </a:r>
            <a:r>
              <a:rPr lang="en-US" altLang="zh-CN" dirty="0" smtClean="0"/>
              <a:t>D = 7 </a:t>
            </a:r>
            <a:r>
              <a:rPr lang="en-US" altLang="zh-CN" dirty="0" smtClean="0"/>
              <a:t>(tuned to the LHC data)</a:t>
            </a:r>
          </a:p>
          <a:p>
            <a:pPr marL="285750" indent="-285750">
              <a:buFont typeface="Arial"/>
              <a:buChar char="•"/>
            </a:pPr>
            <a:endParaRPr lang="en-US" altLang="zh-CN" dirty="0"/>
          </a:p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TAMU</a:t>
            </a:r>
            <a:r>
              <a:rPr lang="en-US" altLang="zh-CN" dirty="0"/>
              <a:t>: non-perturb., Full T-matrix  </a:t>
            </a:r>
            <a:r>
              <a:rPr lang="en-US" altLang="zh-CN" dirty="0" smtClean="0"/>
              <a:t>treatment, (</a:t>
            </a:r>
            <a:r>
              <a:rPr lang="en-US" altLang="zh-CN" dirty="0"/>
              <a:t>2</a:t>
            </a:r>
            <a:r>
              <a:rPr lang="en-US" altLang="zh-CN" dirty="0">
                <a:latin typeface="Symbol" charset="2"/>
                <a:cs typeface="Symbol" charset="2"/>
              </a:rPr>
              <a:t>p</a:t>
            </a:r>
            <a:r>
              <a:rPr lang="en-US" altLang="zh-CN" dirty="0"/>
              <a:t>T)D = 2-</a:t>
            </a:r>
            <a:r>
              <a:rPr lang="en-US" altLang="zh-CN" dirty="0" smtClean="0"/>
              <a:t>10</a:t>
            </a:r>
          </a:p>
          <a:p>
            <a:pPr marL="285750" indent="-285750">
              <a:buFont typeface="Arial"/>
              <a:buChar char="•"/>
            </a:pP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SUBATECH</a:t>
            </a:r>
            <a:r>
              <a:rPr lang="en-US" altLang="zh-CN" dirty="0"/>
              <a:t>: </a:t>
            </a:r>
            <a:r>
              <a:rPr lang="en-US" altLang="zh-CN" dirty="0" smtClean="0"/>
              <a:t>perturb.</a:t>
            </a:r>
            <a:r>
              <a:rPr lang="en-US" altLang="zh-CN" dirty="0"/>
              <a:t> +HTL +</a:t>
            </a:r>
            <a:r>
              <a:rPr lang="en-US" altLang="zh-CN" dirty="0" err="1"/>
              <a:t>resummation</a:t>
            </a:r>
            <a:r>
              <a:rPr lang="en-US" altLang="zh-CN" dirty="0" smtClean="0"/>
              <a:t>, </a:t>
            </a:r>
            <a:r>
              <a:rPr lang="en-US" altLang="zh-CN" dirty="0"/>
              <a:t>(2</a:t>
            </a:r>
            <a:r>
              <a:rPr lang="en-US" altLang="zh-CN" dirty="0">
                <a:latin typeface="Symbol" charset="2"/>
                <a:cs typeface="Symbol" charset="2"/>
              </a:rPr>
              <a:t>p</a:t>
            </a:r>
            <a:r>
              <a:rPr lang="en-US" altLang="zh-CN" dirty="0"/>
              <a:t>T)D = 2</a:t>
            </a:r>
            <a:r>
              <a:rPr lang="en-US" altLang="zh-CN" dirty="0" smtClean="0"/>
              <a:t>-4</a:t>
            </a:r>
          </a:p>
          <a:p>
            <a:endParaRPr lang="en-US" altLang="zh-CN" dirty="0"/>
          </a:p>
          <a:p>
            <a:r>
              <a:rPr lang="en-US" altLang="zh-CN" dirty="0" smtClean="0"/>
              <a:t>Data compatible </a:t>
            </a:r>
            <a:r>
              <a:rPr lang="en-US" altLang="zh-CN" dirty="0"/>
              <a:t>with models which predict the value of diffusion </a:t>
            </a:r>
            <a:r>
              <a:rPr lang="en-US" altLang="zh-CN" dirty="0" smtClean="0"/>
              <a:t>coefficient </a:t>
            </a:r>
            <a:r>
              <a:rPr lang="en-US" altLang="zh-CN" dirty="0"/>
              <a:t>in the range  </a:t>
            </a:r>
            <a:r>
              <a:rPr lang="en-US" altLang="zh-CN" dirty="0" smtClean="0"/>
              <a:t>2 </a:t>
            </a:r>
            <a:r>
              <a:rPr lang="en-US" altLang="zh-CN" dirty="0"/>
              <a:t>&lt; (</a:t>
            </a:r>
            <a:r>
              <a:rPr lang="en-US" altLang="zh-CN" dirty="0" smtClean="0"/>
              <a:t>2</a:t>
            </a:r>
            <a:r>
              <a:rPr lang="en-US" altLang="zh-CN" dirty="0" smtClean="0">
                <a:latin typeface="Symbol" charset="2"/>
                <a:cs typeface="Symbol" charset="2"/>
              </a:rPr>
              <a:t>p</a:t>
            </a:r>
            <a:r>
              <a:rPr lang="en-US" altLang="zh-CN" dirty="0" smtClean="0"/>
              <a:t>T</a:t>
            </a:r>
            <a:r>
              <a:rPr lang="en-US" altLang="zh-CN" dirty="0"/>
              <a:t>)D &lt; </a:t>
            </a:r>
            <a:r>
              <a:rPr lang="en-US" altLang="zh-CN" dirty="0" smtClean="0"/>
              <a:t>10, same models can also reproduce the measured D</a:t>
            </a:r>
            <a:r>
              <a:rPr lang="en-US" altLang="zh-CN" baseline="30000" dirty="0" smtClean="0"/>
              <a:t>0</a:t>
            </a:r>
            <a:r>
              <a:rPr lang="en-US" altLang="zh-CN" dirty="0" smtClean="0"/>
              <a:t> v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</a:t>
            </a:r>
            <a:r>
              <a:rPr lang="en-US" altLang="zh-CN" baseline="30000" dirty="0" smtClean="0"/>
              <a:t>[</a:t>
            </a:r>
            <a:r>
              <a:rPr lang="en-US" altLang="zh-CN" baseline="30000" dirty="0" smtClean="0"/>
              <a:t>QM15,talk ID:493]</a:t>
            </a:r>
            <a:endParaRPr lang="en-US" altLang="zh-CN" baseline="30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13126" y="4731874"/>
            <a:ext cx="1966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accent2"/>
                </a:solidFill>
                <a:latin typeface="+mj-lt"/>
              </a:rPr>
              <a:t>STAR Preliminary</a:t>
            </a:r>
            <a:endParaRPr kumimoji="1" lang="zh-CN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71804" y="5655913"/>
            <a:ext cx="31004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STAR: </a:t>
            </a:r>
            <a:r>
              <a:rPr lang="hu-HU" altLang="zh-CN" sz="1400" dirty="0"/>
              <a:t>PRL 113 (2014) </a:t>
            </a:r>
            <a:r>
              <a:rPr lang="hu-HU" altLang="zh-CN" sz="1400" dirty="0" smtClean="0"/>
              <a:t>142301</a:t>
            </a:r>
            <a:endParaRPr lang="en-US" altLang="zh-CN" sz="1400" dirty="0" smtClean="0"/>
          </a:p>
          <a:p>
            <a:r>
              <a:rPr lang="en-US" altLang="zh-CN" sz="1400" dirty="0" smtClean="0"/>
              <a:t>DUKE: PRC 92 </a:t>
            </a:r>
            <a:r>
              <a:rPr lang="en-US" altLang="zh-CN" sz="1400" dirty="0"/>
              <a:t>(2015</a:t>
            </a:r>
            <a:r>
              <a:rPr lang="en-US" altLang="zh-CN" sz="1400" dirty="0" smtClean="0"/>
              <a:t>) 024907 </a:t>
            </a:r>
          </a:p>
          <a:p>
            <a:r>
              <a:rPr lang="en-US" altLang="zh-CN" sz="1400" dirty="0"/>
              <a:t>Theory: arXiv</a:t>
            </a:r>
            <a:r>
              <a:rPr lang="en-US" altLang="zh-CN" sz="1400" dirty="0" smtClean="0"/>
              <a:t>:1506.03981(2015)</a:t>
            </a:r>
          </a:p>
        </p:txBody>
      </p:sp>
      <p:sp>
        <p:nvSpPr>
          <p:cNvPr id="14" name="矩形 13"/>
          <p:cNvSpPr/>
          <p:nvPr/>
        </p:nvSpPr>
        <p:spPr>
          <a:xfrm>
            <a:off x="126998" y="6111499"/>
            <a:ext cx="5602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Theory curves: latest calculations from private communications</a:t>
            </a:r>
            <a:endParaRPr lang="zh-CN" altLang="en-US" sz="1400" dirty="0"/>
          </a:p>
        </p:txBody>
      </p:sp>
      <p:sp>
        <p:nvSpPr>
          <p:cNvPr id="17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6604061"/>
      </p:ext>
    </p:extLst>
  </p:cSld>
  <p:clrMapOvr>
    <a:masterClrMapping/>
  </p:clrMapOvr>
  <p:transition xmlns:p14="http://schemas.microsoft.com/office/powerpoint/2010/main" advTm="74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&amp;</a:t>
            </a:r>
            <a:r>
              <a:rPr lang="en-US" dirty="0" smtClean="0"/>
              <a:t> Outlook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pic>
        <p:nvPicPr>
          <p:cNvPr id="9" name="图片 8" descr="STAR-logo-tra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58" y="1001888"/>
            <a:ext cx="3350531" cy="307870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2" name="文本框 11"/>
          <p:cNvSpPr txBox="1"/>
          <p:nvPr/>
        </p:nvSpPr>
        <p:spPr>
          <a:xfrm>
            <a:off x="5243994" y="3080881"/>
            <a:ext cx="1966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chemeClr val="accent2"/>
                </a:solidFill>
                <a:latin typeface="+mj-lt"/>
              </a:rPr>
              <a:t>STAR Preliminary</a:t>
            </a:r>
            <a:endParaRPr kumimoji="1" lang="zh-CN" altLang="en-US" sz="1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  <p:pic>
        <p:nvPicPr>
          <p:cNvPr id="15" name="Picture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17" y="1058334"/>
            <a:ext cx="3407958" cy="28504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45" y="3697111"/>
            <a:ext cx="8034869" cy="27798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400" dirty="0" smtClean="0"/>
          </a:p>
          <a:p>
            <a:r>
              <a:rPr lang="en-US" altLang="zh-CN" sz="1800" dirty="0"/>
              <a:t>First measurement of </a:t>
            </a:r>
            <a:r>
              <a:rPr lang="en-US" altLang="zh-CN" sz="1800" dirty="0" smtClean="0"/>
              <a:t>D</a:t>
            </a:r>
            <a:r>
              <a:rPr lang="en-US" altLang="zh-CN" sz="1800" baseline="30000" dirty="0" smtClean="0"/>
              <a:t>0</a:t>
            </a:r>
            <a:r>
              <a:rPr lang="en-US" altLang="zh-CN" sz="1800" dirty="0" smtClean="0"/>
              <a:t> R</a:t>
            </a:r>
            <a:r>
              <a:rPr lang="en-US" altLang="zh-CN" sz="1800" baseline="-25000" dirty="0" smtClean="0"/>
              <a:t>AA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using </a:t>
            </a:r>
            <a:r>
              <a:rPr lang="en-US" altLang="zh-CN" sz="1800" dirty="0"/>
              <a:t>STAR </a:t>
            </a:r>
            <a:r>
              <a:rPr lang="en-US" altLang="zh-CN" sz="1800" dirty="0" smtClean="0"/>
              <a:t>HFT.</a:t>
            </a:r>
          </a:p>
          <a:p>
            <a:pPr lvl="1"/>
            <a:r>
              <a:rPr lang="en-US" altLang="zh-CN" sz="1600" dirty="0" smtClean="0"/>
              <a:t>Significant suppression at high </a:t>
            </a:r>
            <a:r>
              <a:rPr lang="en-US" altLang="zh-CN" sz="1600" dirty="0" err="1" smtClean="0"/>
              <a:t>p</a:t>
            </a:r>
            <a:r>
              <a:rPr lang="en-US" altLang="zh-CN" sz="1600" baseline="-25000" dirty="0" err="1" smtClean="0"/>
              <a:t>T</a:t>
            </a:r>
            <a:r>
              <a:rPr lang="en-US" altLang="zh-CN" sz="1600" baseline="-25000" dirty="0" smtClean="0"/>
              <a:t> </a:t>
            </a:r>
            <a:r>
              <a:rPr lang="en-US" altLang="zh-CN" sz="1600" dirty="0" smtClean="0"/>
              <a:t>in central </a:t>
            </a:r>
            <a:r>
              <a:rPr lang="en-US" altLang="zh-CN" sz="1600" dirty="0" err="1" smtClean="0"/>
              <a:t>Au</a:t>
            </a:r>
            <a:r>
              <a:rPr lang="en-US" altLang="zh-CN" sz="1600" dirty="0" err="1"/>
              <a:t>+Au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collisions</a:t>
            </a:r>
            <a:endParaRPr lang="en-US" altLang="zh-CN" sz="1600" baseline="-25000" dirty="0" smtClean="0"/>
          </a:p>
          <a:p>
            <a:pPr lvl="1"/>
            <a:r>
              <a:rPr lang="en-US" altLang="zh-CN" sz="1600" dirty="0" smtClean="0"/>
              <a:t>Improved data precision, will further constrain models</a:t>
            </a:r>
          </a:p>
          <a:p>
            <a:pPr lvl="1"/>
            <a:r>
              <a:rPr lang="en-US" altLang="zh-CN" sz="1600" dirty="0"/>
              <a:t>Extracted diffusion coefficient 2 &lt; (</a:t>
            </a:r>
            <a:r>
              <a:rPr lang="en-US" altLang="zh-CN" sz="1600" dirty="0" smtClean="0"/>
              <a:t>2</a:t>
            </a:r>
            <a:r>
              <a:rPr lang="en-US" altLang="zh-CN" sz="1600" dirty="0" smtClean="0">
                <a:latin typeface="Symbol" charset="2"/>
                <a:cs typeface="Symbol" charset="2"/>
              </a:rPr>
              <a:t>p</a:t>
            </a:r>
            <a:r>
              <a:rPr lang="en-US" altLang="zh-CN" sz="1600" dirty="0" smtClean="0"/>
              <a:t>T</a:t>
            </a:r>
            <a:r>
              <a:rPr lang="en-US" altLang="zh-CN" sz="1600" dirty="0"/>
              <a:t>)D &lt; 10 for central </a:t>
            </a:r>
            <a:r>
              <a:rPr lang="en-US" altLang="zh-CN" sz="1600" dirty="0" err="1"/>
              <a:t>Au+Au</a:t>
            </a:r>
            <a:r>
              <a:rPr lang="en-US" altLang="zh-CN" sz="1600" dirty="0"/>
              <a:t> collisions at </a:t>
            </a:r>
            <a:r>
              <a:rPr lang="en-US" altLang="zh-CN" sz="1600" dirty="0" smtClean="0"/>
              <a:t>RHIC, consistent </a:t>
            </a:r>
            <a:r>
              <a:rPr lang="en-US" altLang="zh-CN" sz="1600" dirty="0"/>
              <a:t>with </a:t>
            </a:r>
            <a:r>
              <a:rPr lang="en-US" altLang="zh-CN" sz="1600" dirty="0" smtClean="0"/>
              <a:t>what we learned from the charm </a:t>
            </a:r>
            <a:r>
              <a:rPr lang="en-US" altLang="zh-CN" sz="1600" dirty="0"/>
              <a:t>hadron v</a:t>
            </a:r>
            <a:r>
              <a:rPr lang="en-US" altLang="zh-CN" sz="1600" baseline="-25000" dirty="0"/>
              <a:t>2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measurements </a:t>
            </a:r>
            <a:endParaRPr lang="en-US" sz="1800" dirty="0" smtClean="0"/>
          </a:p>
          <a:p>
            <a:r>
              <a:rPr lang="en-US" sz="1800" dirty="0" smtClean="0"/>
              <a:t>Near future outlook with HFT</a:t>
            </a:r>
          </a:p>
          <a:p>
            <a:pPr lvl="1"/>
            <a:r>
              <a:rPr lang="en-US" sz="1600" dirty="0" smtClean="0"/>
              <a:t>Year 2014 full D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spectra and R</a:t>
            </a:r>
            <a:r>
              <a:rPr lang="en-US" sz="1600" baseline="-25000" dirty="0" smtClean="0"/>
              <a:t>AA</a:t>
            </a:r>
            <a:r>
              <a:rPr lang="en-US" sz="1600" dirty="0" smtClean="0"/>
              <a:t> is coming soon</a:t>
            </a:r>
          </a:p>
          <a:p>
            <a:pPr lvl="1"/>
            <a:r>
              <a:rPr lang="en-US" sz="1600" dirty="0" smtClean="0"/>
              <a:t>Year 2015 </a:t>
            </a:r>
            <a:r>
              <a:rPr lang="en-US" sz="1600" dirty="0" err="1" smtClean="0"/>
              <a:t>p+p</a:t>
            </a:r>
            <a:r>
              <a:rPr lang="en-US" sz="1600" dirty="0" smtClean="0"/>
              <a:t> and </a:t>
            </a:r>
            <a:r>
              <a:rPr lang="en-US" sz="1600" dirty="0" err="1" smtClean="0"/>
              <a:t>p+Au</a:t>
            </a:r>
            <a:r>
              <a:rPr lang="en-US" sz="1600" dirty="0" smtClean="0"/>
              <a:t> data is on the way </a:t>
            </a:r>
          </a:p>
          <a:p>
            <a:pPr lvl="1"/>
            <a:r>
              <a:rPr lang="en-US" altLang="zh-CN" sz="1600" dirty="0" smtClean="0"/>
              <a:t>Year 2016 </a:t>
            </a:r>
            <a:r>
              <a:rPr lang="en-US" altLang="zh-CN" sz="1600" dirty="0" err="1" smtClean="0"/>
              <a:t>Au+Au</a:t>
            </a:r>
            <a:r>
              <a:rPr lang="en-US" altLang="zh-CN" sz="1600" dirty="0" smtClean="0"/>
              <a:t> 2 Billion </a:t>
            </a:r>
            <a:r>
              <a:rPr kumimoji="1" lang="en-US" altLang="zh-CN" sz="1600" dirty="0" smtClean="0"/>
              <a:t>minimum bias </a:t>
            </a:r>
            <a:r>
              <a:rPr lang="en-US" altLang="zh-CN" sz="1600" dirty="0" smtClean="0"/>
              <a:t>events, high </a:t>
            </a:r>
            <a:r>
              <a:rPr lang="en-US" altLang="zh-CN" sz="1600" dirty="0"/>
              <a:t>statistics data will help to reduce the uncertainty of the medium property (2</a:t>
            </a:r>
            <a:r>
              <a:rPr lang="en-US" altLang="zh-CN" sz="1600" dirty="0">
                <a:latin typeface="Symbol" charset="2"/>
                <a:cs typeface="Symbol" charset="2"/>
              </a:rPr>
              <a:t>p</a:t>
            </a:r>
            <a:r>
              <a:rPr lang="en-US" altLang="zh-CN" sz="1600" dirty="0"/>
              <a:t>T)</a:t>
            </a:r>
            <a:r>
              <a:rPr lang="en-US" altLang="zh-CN" sz="1600" dirty="0" smtClean="0"/>
              <a:t>D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599779931"/>
      </p:ext>
    </p:extLst>
  </p:cSld>
  <p:clrMapOvr>
    <a:masterClrMapping/>
  </p:clrMapOvr>
  <p:transition xmlns:p14="http://schemas.microsoft.com/office/powerpoint/2010/main" advTm="14358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idx="1"/>
          </p:nvPr>
        </p:nvSpPr>
        <p:spPr>
          <a:xfrm>
            <a:off x="662922" y="981075"/>
            <a:ext cx="7848600" cy="5334000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zh-CN" sz="2400" dirty="0"/>
          </a:p>
          <a:p>
            <a:pPr marL="0" indent="0" algn="ctr">
              <a:buNone/>
            </a:pPr>
            <a:endParaRPr kumimoji="1" lang="en-US" altLang="zh-CN" sz="2400" dirty="0" smtClean="0"/>
          </a:p>
          <a:p>
            <a:pPr marL="0" indent="0" algn="ctr">
              <a:buNone/>
            </a:pPr>
            <a:endParaRPr kumimoji="1" lang="en-US" altLang="zh-CN" sz="2400" dirty="0"/>
          </a:p>
          <a:p>
            <a:pPr marL="0" indent="0" algn="ctr">
              <a:buNone/>
            </a:pPr>
            <a:r>
              <a:rPr kumimoji="1" lang="en-US" altLang="zh-CN" sz="4400" dirty="0" smtClean="0"/>
              <a:t> Thank You</a:t>
            </a:r>
          </a:p>
        </p:txBody>
      </p:sp>
    </p:spTree>
    <p:extLst>
      <p:ext uri="{BB962C8B-B14F-4D97-AF65-F5344CB8AC3E}">
        <p14:creationId xmlns:p14="http://schemas.microsoft.com/office/powerpoint/2010/main" val="2305230810"/>
      </p:ext>
    </p:extLst>
  </p:cSld>
  <p:clrMapOvr>
    <a:masterClrMapping/>
  </p:clrMapOvr>
  <p:transition xmlns:p14="http://schemas.microsoft.com/office/powerpoint/2010/main" advTm="22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 smtClean="0"/>
              <a:t>Efficiency Correction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副标题 6"/>
          <p:cNvSpPr>
            <a:spLocks noGrp="1"/>
          </p:cNvSpPr>
          <p:nvPr>
            <p:ph idx="1"/>
          </p:nvPr>
        </p:nvSpPr>
        <p:spPr>
          <a:xfrm>
            <a:off x="266095" y="4783411"/>
            <a:ext cx="8660191" cy="1299881"/>
          </a:xfrm>
          <a:ln w="38100" cmpd="sng">
            <a:solidFill>
              <a:srgbClr val="327019"/>
            </a:solidFill>
          </a:ln>
        </p:spPr>
        <p:txBody>
          <a:bodyPr/>
          <a:lstStyle/>
          <a:p>
            <a:pPr marL="0" lvl="1" indent="0">
              <a:buNone/>
            </a:pPr>
            <a:r>
              <a:rPr kumimoji="1" lang="en-US" altLang="zh-CN" dirty="0" smtClean="0">
                <a:solidFill>
                  <a:srgbClr val="50A32A"/>
                </a:solidFill>
              </a:rPr>
              <a:t>Embedding (~3%</a:t>
            </a:r>
            <a:r>
              <a:rPr lang="en-US" altLang="zh-CN" dirty="0" smtClean="0">
                <a:solidFill>
                  <a:srgbClr val="50A32A"/>
                </a:solidFill>
              </a:rPr>
              <a:t> systematic uncertainty</a:t>
            </a:r>
            <a:r>
              <a:rPr kumimoji="1" lang="en-US" altLang="zh-CN" dirty="0" smtClean="0">
                <a:solidFill>
                  <a:srgbClr val="50A32A"/>
                </a:solidFill>
              </a:rPr>
              <a:t>)</a:t>
            </a:r>
          </a:p>
          <a:p>
            <a:pPr lvl="1"/>
            <a:r>
              <a:rPr lang="en-US" altLang="zh-CN" sz="2000" dirty="0">
                <a:solidFill>
                  <a:srgbClr val="50A32A"/>
                </a:solidFill>
              </a:rPr>
              <a:t>Full STAR GEANT </a:t>
            </a:r>
            <a:r>
              <a:rPr lang="en-US" altLang="zh-CN" sz="2000" dirty="0" smtClean="0">
                <a:solidFill>
                  <a:srgbClr val="50A32A"/>
                </a:solidFill>
              </a:rPr>
              <a:t>simulation</a:t>
            </a:r>
          </a:p>
          <a:p>
            <a:pPr marL="457200" lvl="1" indent="0">
              <a:buNone/>
            </a:pPr>
            <a:r>
              <a:rPr lang="en-US" altLang="zh-CN" sz="2000" dirty="0" smtClean="0">
                <a:solidFill>
                  <a:srgbClr val="50A32A"/>
                </a:solidFill>
              </a:rPr>
              <a:t>   </a:t>
            </a:r>
            <a:r>
              <a:rPr lang="en-US" altLang="zh-CN" sz="2000" dirty="0">
                <a:solidFill>
                  <a:srgbClr val="50A32A"/>
                </a:solidFill>
              </a:rPr>
              <a:t> </a:t>
            </a:r>
            <a:r>
              <a:rPr lang="en-US" altLang="zh-CN" sz="2000" dirty="0" smtClean="0">
                <a:solidFill>
                  <a:srgbClr val="50A32A"/>
                </a:solidFill>
              </a:rPr>
              <a:t>+ MC </a:t>
            </a:r>
            <a:r>
              <a:rPr lang="en-US" altLang="zh-CN" sz="2000" dirty="0">
                <a:solidFill>
                  <a:srgbClr val="50A32A"/>
                </a:solidFill>
              </a:rPr>
              <a:t>embedded in real raw </a:t>
            </a:r>
            <a:r>
              <a:rPr lang="en-US" altLang="zh-CN" sz="2000" dirty="0" smtClean="0">
                <a:solidFill>
                  <a:srgbClr val="50A32A"/>
                </a:solidFill>
              </a:rPr>
              <a:t>data + data reconstruction chain</a:t>
            </a:r>
            <a:endParaRPr kumimoji="1" lang="en-US" altLang="zh-CN" sz="2000" dirty="0" smtClean="0">
              <a:solidFill>
                <a:srgbClr val="50A32A"/>
              </a:solidFill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4" name="图片 3" descr="STAR-logo-tra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14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537314"/>
              </p:ext>
            </p:extLst>
          </p:nvPr>
        </p:nvGraphicFramePr>
        <p:xfrm>
          <a:off x="4138077" y="1299533"/>
          <a:ext cx="243282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6" name="公式" r:id="rId5" imgW="165100" imgH="165100" progId="Equation.3">
                  <p:embed/>
                </p:oleObj>
              </mc:Choice>
              <mc:Fallback>
                <p:oleObj name="公式" r:id="rId5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8077" y="1299533"/>
                        <a:ext cx="243282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96300" y="1226119"/>
            <a:ext cx="8550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/>
              <a:t>D</a:t>
            </a:r>
            <a:r>
              <a:rPr kumimoji="1" lang="en-US" altLang="zh-CN" sz="2000" baseline="30000" dirty="0"/>
              <a:t>0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efficiency = </a:t>
            </a:r>
            <a:r>
              <a:rPr kumimoji="1" lang="en-US" altLang="zh-CN" sz="2000" dirty="0" smtClean="0">
                <a:solidFill>
                  <a:srgbClr val="50A32A"/>
                </a:solidFill>
              </a:rPr>
              <a:t>TPC tracking </a:t>
            </a:r>
            <a:r>
              <a:rPr kumimoji="1" lang="en-US" altLang="zh-CN" sz="2000" dirty="0" err="1" smtClean="0">
                <a:solidFill>
                  <a:srgbClr val="50A32A"/>
                </a:solidFill>
              </a:rPr>
              <a:t>eff</a:t>
            </a:r>
            <a:r>
              <a:rPr kumimoji="1" lang="en-US" altLang="zh-CN" sz="2000" dirty="0" smtClean="0">
                <a:solidFill>
                  <a:srgbClr val="50A32A"/>
                </a:solidFill>
              </a:rPr>
              <a:t> </a:t>
            </a:r>
            <a:r>
              <a:rPr kumimoji="1" lang="en-US" altLang="zh-CN" sz="2000" dirty="0" smtClean="0"/>
              <a:t>      </a:t>
            </a:r>
            <a:r>
              <a:rPr lang="en-US" altLang="zh-CN" sz="2000" dirty="0" smtClean="0">
                <a:solidFill>
                  <a:srgbClr val="3334CB"/>
                </a:solidFill>
              </a:rPr>
              <a:t>HFT </a:t>
            </a:r>
            <a:r>
              <a:rPr lang="en-US" altLang="zh-CN" sz="2000" dirty="0">
                <a:solidFill>
                  <a:srgbClr val="3334CB"/>
                </a:solidFill>
              </a:rPr>
              <a:t>tracking </a:t>
            </a:r>
            <a:r>
              <a:rPr lang="en-US" altLang="zh-CN" sz="2000" dirty="0" err="1" smtClean="0">
                <a:solidFill>
                  <a:srgbClr val="3334CB"/>
                </a:solidFill>
              </a:rPr>
              <a:t>eff</a:t>
            </a:r>
            <a:r>
              <a:rPr kumimoji="1" lang="en-US" altLang="zh-CN" sz="2000" dirty="0" smtClean="0">
                <a:solidFill>
                  <a:srgbClr val="3334CB"/>
                </a:solidFill>
              </a:rPr>
              <a:t>      topological cuts</a:t>
            </a:r>
            <a:endParaRPr kumimoji="1" lang="en-US" altLang="zh-CN" sz="2000" dirty="0">
              <a:solidFill>
                <a:srgbClr val="3334CB"/>
              </a:solidFill>
            </a:endParaRPr>
          </a:p>
        </p:txBody>
      </p:sp>
      <p:graphicFrame>
        <p:nvGraphicFramePr>
          <p:cNvPr id="11" name="对象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164592"/>
              </p:ext>
            </p:extLst>
          </p:nvPr>
        </p:nvGraphicFramePr>
        <p:xfrm>
          <a:off x="6383033" y="1299534"/>
          <a:ext cx="243282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7" name="公式" r:id="rId7" imgW="165100" imgH="165100" progId="Equation.3">
                  <p:embed/>
                </p:oleObj>
              </mc:Choice>
              <mc:Fallback>
                <p:oleObj name="公式" r:id="rId7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3033" y="1299534"/>
                        <a:ext cx="243282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121648" y="1192304"/>
            <a:ext cx="2025625" cy="461969"/>
          </a:xfrm>
          <a:prstGeom prst="rect">
            <a:avLst/>
          </a:prstGeom>
          <a:noFill/>
          <a:ln w="38100" cmpd="sng">
            <a:solidFill>
              <a:srgbClr val="327019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23062" y="1181183"/>
            <a:ext cx="4184716" cy="461969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副标题 6"/>
          <p:cNvSpPr txBox="1">
            <a:spLocks/>
          </p:cNvSpPr>
          <p:nvPr/>
        </p:nvSpPr>
        <p:spPr bwMode="auto">
          <a:xfrm>
            <a:off x="254000" y="2038570"/>
            <a:ext cx="8684381" cy="2408463"/>
          </a:xfrm>
          <a:prstGeom prst="rect">
            <a:avLst/>
          </a:prstGeom>
          <a:noFill/>
          <a:ln w="38100" cmpd="sng">
            <a:solidFill>
              <a:srgbClr val="3334C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kumimoji="1" lang="en-US" altLang="zh-CN" sz="2400" dirty="0" smtClean="0">
                <a:solidFill>
                  <a:srgbClr val="3334CB"/>
                </a:solidFill>
              </a:rPr>
              <a:t>Data-driven simulation (5-15% </a:t>
            </a:r>
            <a:r>
              <a:rPr kumimoji="1" lang="en-US" altLang="zh-CN" sz="2400" dirty="0" err="1" smtClean="0">
                <a:solidFill>
                  <a:srgbClr val="3334CB"/>
                </a:solidFill>
              </a:rPr>
              <a:t>p</a:t>
            </a:r>
            <a:r>
              <a:rPr kumimoji="1" lang="en-US" altLang="zh-CN" sz="2400" baseline="-25000" dirty="0" err="1" smtClean="0">
                <a:solidFill>
                  <a:srgbClr val="3334CB"/>
                </a:solidFill>
              </a:rPr>
              <a:t>T</a:t>
            </a:r>
            <a:r>
              <a:rPr kumimoji="1" lang="en-US" altLang="zh-CN" sz="2400" dirty="0" smtClean="0">
                <a:solidFill>
                  <a:srgbClr val="3334CB"/>
                </a:solidFill>
              </a:rPr>
              <a:t>-dependent systematics)</a:t>
            </a:r>
            <a:endParaRPr kumimoji="1" lang="en-US" altLang="zh-CN" sz="2000" dirty="0" smtClean="0">
              <a:solidFill>
                <a:srgbClr val="3334CB"/>
              </a:solidFill>
            </a:endParaRPr>
          </a:p>
          <a:p>
            <a:r>
              <a:rPr lang="en-US" altLang="zh-CN" sz="2000" dirty="0" smtClean="0">
                <a:solidFill>
                  <a:srgbClr val="3334CB"/>
                </a:solidFill>
              </a:rPr>
              <a:t>HFT matching and resolution smearing using distributions extracted from data:</a:t>
            </a:r>
          </a:p>
          <a:p>
            <a:pPr lvl="1"/>
            <a:r>
              <a:rPr lang="en-US" altLang="zh-CN" sz="1600" dirty="0" smtClean="0">
                <a:solidFill>
                  <a:srgbClr val="3334CB"/>
                </a:solidFill>
              </a:rPr>
              <a:t>HFT eff. × geometrical acceptance: </a:t>
            </a:r>
            <a:r>
              <a:rPr lang="en-US" altLang="zh-CN" sz="1600" dirty="0">
                <a:solidFill>
                  <a:srgbClr val="3334CB"/>
                </a:solidFill>
              </a:rPr>
              <a:t>(HFT matched tracks) / TPC </a:t>
            </a:r>
            <a:r>
              <a:rPr lang="en-US" altLang="zh-CN" sz="1600" dirty="0" smtClean="0">
                <a:solidFill>
                  <a:srgbClr val="3334CB"/>
                </a:solidFill>
              </a:rPr>
              <a:t>tracks</a:t>
            </a:r>
            <a:r>
              <a:rPr lang="en-US" altLang="zh-CN" sz="1600" dirty="0">
                <a:solidFill>
                  <a:srgbClr val="3334CB"/>
                </a:solidFill>
              </a:rPr>
              <a:t>.</a:t>
            </a:r>
            <a:endParaRPr lang="en-US" altLang="zh-CN" sz="1600" dirty="0" smtClean="0">
              <a:solidFill>
                <a:srgbClr val="3334CB"/>
              </a:solidFill>
            </a:endParaRPr>
          </a:p>
          <a:p>
            <a:pPr lvl="1"/>
            <a:r>
              <a:rPr lang="en-US" altLang="zh-CN" sz="1600" dirty="0" smtClean="0">
                <a:solidFill>
                  <a:srgbClr val="3334CB"/>
                </a:solidFill>
              </a:rPr>
              <a:t>Spatial resolution: DCA  distributions of HFT matched tracks (XY-Z dependence).</a:t>
            </a:r>
            <a:endParaRPr lang="en-US" altLang="zh-CN" sz="1600" dirty="0">
              <a:solidFill>
                <a:srgbClr val="3334CB"/>
              </a:solidFill>
            </a:endParaRPr>
          </a:p>
          <a:p>
            <a:pPr marL="57150" indent="0">
              <a:buNone/>
            </a:pPr>
            <a:r>
              <a:rPr lang="en-US" altLang="zh-CN" sz="2000" dirty="0" smtClean="0">
                <a:solidFill>
                  <a:srgbClr val="3334CB"/>
                </a:solidFill>
              </a:rPr>
              <a:t>Luminosity, centrality, azimuth and pseudo-rapidity dependence have been considered.</a:t>
            </a:r>
            <a:endParaRPr lang="en-US" altLang="zh-CN" sz="2000" dirty="0">
              <a:solidFill>
                <a:srgbClr val="3334CB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309591"/>
              </p:ext>
            </p:extLst>
          </p:nvPr>
        </p:nvGraphicFramePr>
        <p:xfrm>
          <a:off x="1395413" y="4440238"/>
          <a:ext cx="153987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8" name="公式" r:id="rId8" imgW="114300" imgH="165100" progId="Equation.3">
                  <p:embed/>
                </p:oleObj>
              </mc:Choice>
              <mc:Fallback>
                <p:oleObj name="公式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95413" y="4440238"/>
                        <a:ext cx="153987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9383549"/>
      </p:ext>
    </p:extLst>
  </p:cSld>
  <p:clrMapOvr>
    <a:masterClrMapping/>
  </p:clrMapOvr>
  <p:transition xmlns:p14="http://schemas.microsoft.com/office/powerpoint/2010/main" advTm="11946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64" y="76200"/>
            <a:ext cx="7239000" cy="762000"/>
          </a:xfrm>
        </p:spPr>
        <p:txBody>
          <a:bodyPr/>
          <a:lstStyle/>
          <a:p>
            <a:r>
              <a:rPr lang="en-US" dirty="0" smtClean="0"/>
              <a:t>Topology distribution comparison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" name="内容占位符 13" descr="Screen Shot 2015-09-25 at 5.13.26 AM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4" b="-10904"/>
          <a:stretch>
            <a:fillRect/>
          </a:stretch>
        </p:blipFill>
        <p:spPr/>
      </p:pic>
      <p:pic>
        <p:nvPicPr>
          <p:cNvPr id="16" name="内容占位符 15" descr="Screen Shot 2015-09-25 at 5.14.05 AM.png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68" b="-14368"/>
          <a:stretch>
            <a:fillRect/>
          </a:stretch>
        </p:blipFill>
        <p:spPr/>
      </p:pic>
      <p:pic>
        <p:nvPicPr>
          <p:cNvPr id="15" name="内容占位符 14" descr="Screen Shot 2015-09-25 at 5.13.47 AM.png"/>
          <p:cNvPicPr>
            <a:picLocks noGrp="1" noChangeAspect="1"/>
          </p:cNvPicPr>
          <p:nvPr>
            <p:ph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32" b="-11232"/>
          <a:stretch>
            <a:fillRect/>
          </a:stretch>
        </p:blipFill>
        <p:spPr/>
      </p:pic>
      <p:pic>
        <p:nvPicPr>
          <p:cNvPr id="17" name="内容占位符 16" descr="Screen Shot 2015-09-25 at 5.14.23 AM.png"/>
          <p:cNvPicPr>
            <a:picLocks noGrp="1" noChangeAspect="1"/>
          </p:cNvPicPr>
          <p:nvPr>
            <p:ph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40" b="-14040"/>
          <a:stretch>
            <a:fillRect/>
          </a:stretch>
        </p:blipFill>
        <p:spPr/>
      </p:pic>
      <p:pic>
        <p:nvPicPr>
          <p:cNvPr id="19" name="内容占位符 18" descr="Screen Shot 2015-09-25 at 5.15.00 AM.png"/>
          <p:cNvPicPr>
            <a:picLocks noGrp="1" noChangeAspect="1"/>
          </p:cNvPicPr>
          <p:nvPr>
            <p:ph sz="quarter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31" b="-13231"/>
          <a:stretch>
            <a:fillRect/>
          </a:stretch>
        </p:blipFill>
        <p:spPr/>
      </p:pic>
      <p:pic>
        <p:nvPicPr>
          <p:cNvPr id="18" name="内容占位符 17" descr="Screen Shot 2015-09-25 at 5.14.39 AM.png"/>
          <p:cNvPicPr>
            <a:picLocks noGrp="1" noChangeAspect="1"/>
          </p:cNvPicPr>
          <p:nvPr>
            <p:ph sz="quarter" idx="1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20" b="-11320"/>
          <a:stretch>
            <a:fillRect/>
          </a:stretch>
        </p:blipFill>
        <p:spPr/>
      </p:pic>
      <p:pic>
        <p:nvPicPr>
          <p:cNvPr id="9" name="图片 8" descr="STAR-logo-trans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13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sp>
        <p:nvSpPr>
          <p:cNvPr id="20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3344918"/>
      </p:ext>
    </p:extLst>
  </p:cSld>
  <p:clrMapOvr>
    <a:masterClrMapping/>
  </p:clrMapOvr>
  <p:transition xmlns:p14="http://schemas.microsoft.com/office/powerpoint/2010/main" advTm="1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" y="1368778"/>
            <a:ext cx="4987421" cy="424744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V</a:t>
            </a:r>
            <a:r>
              <a:rPr kumimoji="1" lang="en-US" altLang="zh-CN" baseline="-25000" dirty="0" smtClean="0"/>
              <a:t>2 </a:t>
            </a:r>
            <a:r>
              <a:rPr kumimoji="1" lang="en-US" altLang="zh-CN" dirty="0" smtClean="0"/>
              <a:t>: Comparison to Models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18" name="图片 17" descr="STAR-logo-tra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26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217076" y="2164228"/>
            <a:ext cx="382814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Also </a:t>
            </a:r>
            <a:r>
              <a:rPr lang="en-US" altLang="zh-CN" dirty="0" smtClean="0"/>
              <a:t>good </a:t>
            </a:r>
            <a:r>
              <a:rPr lang="en-US" altLang="zh-CN" dirty="0"/>
              <a:t>agreement between </a:t>
            </a:r>
            <a:r>
              <a:rPr lang="en-US" altLang="zh-CN" dirty="0" smtClean="0"/>
              <a:t>models </a:t>
            </a:r>
            <a:r>
              <a:rPr lang="en-US" altLang="zh-CN" dirty="0"/>
              <a:t>and experiment </a:t>
            </a:r>
            <a:r>
              <a:rPr lang="en-US" altLang="zh-CN" dirty="0" smtClean="0"/>
              <a:t>for v</a:t>
            </a:r>
            <a:r>
              <a:rPr lang="en-US" altLang="zh-CN" baseline="-25000" dirty="0" smtClean="0"/>
              <a:t>2</a:t>
            </a:r>
            <a:endParaRPr lang="en-US" altLang="zh-CN" baseline="-25000" dirty="0"/>
          </a:p>
          <a:p>
            <a:endParaRPr lang="en-US" altLang="zh-CN" dirty="0"/>
          </a:p>
          <a:p>
            <a:r>
              <a:rPr lang="en-US" altLang="zh-CN" dirty="0"/>
              <a:t>Compatible with models predicting a value of diff. coefficient  between 2 to ~</a:t>
            </a:r>
            <a:r>
              <a:rPr lang="en-US" altLang="zh-CN" dirty="0" smtClean="0"/>
              <a:t>10</a:t>
            </a:r>
            <a:endParaRPr lang="en-US" altLang="zh-CN" dirty="0"/>
          </a:p>
        </p:txBody>
      </p:sp>
      <p:sp>
        <p:nvSpPr>
          <p:cNvPr id="15" name="文本框 14"/>
          <p:cNvSpPr txBox="1"/>
          <p:nvPr/>
        </p:nvSpPr>
        <p:spPr>
          <a:xfrm>
            <a:off x="813126" y="4491987"/>
            <a:ext cx="1966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accent2"/>
                </a:solidFill>
                <a:latin typeface="+mj-lt"/>
              </a:rPr>
              <a:t>STAR Preliminary</a:t>
            </a:r>
            <a:endParaRPr kumimoji="1" lang="zh-CN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998" y="6111499"/>
            <a:ext cx="5602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Theory curves: latest calculations from private communications</a:t>
            </a:r>
            <a:endParaRPr lang="zh-CN" altLang="en-US" sz="1400" dirty="0"/>
          </a:p>
        </p:txBody>
      </p:sp>
      <p:sp>
        <p:nvSpPr>
          <p:cNvPr id="17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8679721"/>
      </p:ext>
    </p:extLst>
  </p:cSld>
  <p:clrMapOvr>
    <a:masterClrMapping/>
  </p:clrMapOvr>
  <p:transition xmlns:p14="http://schemas.microsoft.com/office/powerpoint/2010/main" advTm="74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 smtClean="0">
                <a:solidFill>
                  <a:schemeClr val="tx1"/>
                </a:solidFill>
              </a:rPr>
              <a:t>Motivation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4" name="图片 3" descr="STAR-logo-tra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14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507525" y="2621638"/>
            <a:ext cx="4531885" cy="646331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Perturbative</a:t>
            </a:r>
            <a:r>
              <a:rPr lang="en-US" altLang="zh-CN" dirty="0" smtClean="0"/>
              <a:t> </a:t>
            </a:r>
            <a:r>
              <a:rPr lang="en-US" altLang="zh-CN" dirty="0"/>
              <a:t>QCD calculations (FONLL) are consistent with experimental data.</a:t>
            </a:r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71169" y="4960471"/>
            <a:ext cx="231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2"/>
                </a:solidFill>
                <a:latin typeface="+mj-lt"/>
              </a:rPr>
              <a:t>STAR Preliminary</a:t>
            </a:r>
            <a:endParaRPr kumimoji="1" lang="zh-CN" altLang="en-US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147723"/>
            <a:ext cx="4049889" cy="4050947"/>
          </a:xfrm>
          <a:prstGeom prst="rect">
            <a:avLst/>
          </a:prstGeom>
        </p:spPr>
      </p:pic>
      <p:sp>
        <p:nvSpPr>
          <p:cNvPr id="18" name="TextBox 7"/>
          <p:cNvSpPr txBox="1"/>
          <p:nvPr/>
        </p:nvSpPr>
        <p:spPr>
          <a:xfrm>
            <a:off x="278231" y="984761"/>
            <a:ext cx="8865770" cy="923330"/>
          </a:xfrm>
          <a:prstGeom prst="rect">
            <a:avLst/>
          </a:prstGeom>
          <a:noFill/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Charm quarks: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m</a:t>
            </a:r>
            <a:r>
              <a:rPr lang="en-US" altLang="zh-CN" baseline="-25000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c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Arial"/>
              </a:rPr>
              <a:t>&gt;&gt;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Λ</a:t>
            </a:r>
            <a:r>
              <a:rPr lang="en-US" altLang="zh-CN" baseline="-25000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QCD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Arial"/>
              </a:rPr>
              <a:t>,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 T</a:t>
            </a:r>
            <a:r>
              <a:rPr lang="en-US" altLang="zh-CN" baseline="-25000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QGP(RHIC/LHC)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Produced early in collision at RHIC through hard scattering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Experience the whole evolution of the system -&gt; good probe for medium properties</a:t>
            </a:r>
            <a:endParaRPr 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2534661" y="5225773"/>
            <a:ext cx="1966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accent2"/>
                </a:solidFill>
                <a:latin typeface="+mj-lt"/>
              </a:rPr>
              <a:t>STAR Preliminary</a:t>
            </a:r>
            <a:endParaRPr kumimoji="1" lang="zh-CN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76269" y="5082436"/>
            <a:ext cx="3065841" cy="11695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altLang="zh-CN" sz="1400" dirty="0" smtClean="0"/>
              <a:t>STAR: </a:t>
            </a:r>
            <a:r>
              <a:rPr lang="en-US" altLang="zh-CN" sz="1400" dirty="0" smtClean="0"/>
              <a:t>PRD 86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(2012) 072013, 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       </a:t>
            </a:r>
            <a:r>
              <a:rPr lang="hu-HU" altLang="zh-CN" sz="1400" dirty="0" smtClean="0"/>
              <a:t>NPA 931 (2014)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520</a:t>
            </a:r>
          </a:p>
          <a:p>
            <a:r>
              <a:rPr lang="en-US" altLang="zh-CN" sz="1400" dirty="0" smtClean="0"/>
              <a:t>CDF: </a:t>
            </a:r>
            <a:r>
              <a:rPr lang="hu-HU" altLang="zh-CN" sz="1400" dirty="0" smtClean="0"/>
              <a:t>PRL 91 (2003) </a:t>
            </a:r>
            <a:r>
              <a:rPr lang="hu-HU" altLang="zh-CN" sz="1400" dirty="0"/>
              <a:t>241804</a:t>
            </a:r>
            <a:endParaRPr lang="en-US" altLang="zh-CN" sz="1400" dirty="0" smtClean="0"/>
          </a:p>
          <a:p>
            <a:r>
              <a:rPr lang="en-US" altLang="zh-CN" sz="1400" dirty="0" smtClean="0"/>
              <a:t>ALICE: </a:t>
            </a:r>
            <a:r>
              <a:rPr lang="en-US" altLang="zh-CN" sz="1400" dirty="0"/>
              <a:t>JHEP01 (2012) </a:t>
            </a:r>
            <a:r>
              <a:rPr lang="en-US" altLang="zh-CN" sz="1400" dirty="0" smtClean="0"/>
              <a:t>128</a:t>
            </a:r>
            <a:endParaRPr lang="fr-FR" altLang="zh-CN" sz="1400" dirty="0"/>
          </a:p>
          <a:p>
            <a:r>
              <a:rPr lang="it-IT" altLang="zh-CN" sz="1400" dirty="0" smtClean="0"/>
              <a:t>FONLL</a:t>
            </a:r>
            <a:r>
              <a:rPr lang="it-IT" altLang="zh-CN" sz="1400" dirty="0"/>
              <a:t>: PRL 95 (2005) </a:t>
            </a:r>
            <a:r>
              <a:rPr lang="it-IT" altLang="zh-CN" sz="1400" dirty="0" smtClean="0"/>
              <a:t>122001</a:t>
            </a:r>
            <a:endParaRPr lang="it-IT" altLang="zh-CN" sz="1400" dirty="0"/>
          </a:p>
        </p:txBody>
      </p:sp>
      <p:sp>
        <p:nvSpPr>
          <p:cNvPr id="17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5813199"/>
      </p:ext>
    </p:extLst>
  </p:cSld>
  <p:clrMapOvr>
    <a:masterClrMapping/>
  </p:clrMapOvr>
  <p:transition xmlns:p14="http://schemas.microsoft.com/office/powerpoint/2010/main" spd="slow" advTm="147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xSec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" y="2076825"/>
            <a:ext cx="4912872" cy="429768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 smtClean="0">
                <a:solidFill>
                  <a:schemeClr val="tx1"/>
                </a:solidFill>
              </a:rPr>
              <a:t>Motivation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4" name="图片 3" descr="STAR-logo-tra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14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520894" y="3609413"/>
            <a:ext cx="4518515" cy="1200329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Charm cross </a:t>
            </a:r>
            <a:r>
              <a:rPr lang="en-US" altLang="zh-CN" dirty="0" smtClean="0"/>
              <a:t>section </a:t>
            </a:r>
            <a:r>
              <a:rPr lang="en-US" altLang="zh-CN" dirty="0"/>
              <a:t>follows number of binary collisions scaling =&gt;</a:t>
            </a:r>
          </a:p>
          <a:p>
            <a:r>
              <a:rPr lang="en-US" altLang="zh-CN" dirty="0">
                <a:solidFill>
                  <a:schemeClr val="accent2"/>
                </a:solidFill>
              </a:rPr>
              <a:t>At RHIC, charm quarks are produced via </a:t>
            </a:r>
            <a:r>
              <a:rPr lang="en-US" altLang="zh-CN" dirty="0" smtClean="0">
                <a:solidFill>
                  <a:schemeClr val="accent2"/>
                </a:solidFill>
              </a:rPr>
              <a:t>initial </a:t>
            </a:r>
            <a:r>
              <a:rPr lang="en-US" altLang="zh-CN" dirty="0">
                <a:solidFill>
                  <a:schemeClr val="accent2"/>
                </a:solidFill>
              </a:rPr>
              <a:t>hard </a:t>
            </a:r>
            <a:r>
              <a:rPr lang="en-US" altLang="zh-CN" dirty="0" smtClean="0">
                <a:solidFill>
                  <a:schemeClr val="accent2"/>
                </a:solidFill>
              </a:rPr>
              <a:t>scatterings.                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1169" y="4960471"/>
            <a:ext cx="231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2"/>
                </a:solidFill>
                <a:latin typeface="+mj-lt"/>
              </a:rPr>
              <a:t>STAR Preliminary</a:t>
            </a:r>
            <a:endParaRPr kumimoji="1" lang="zh-CN" alt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07525" y="2621638"/>
            <a:ext cx="4531885" cy="646331"/>
          </a:xfrm>
          <a:prstGeom prst="rect">
            <a:avLst/>
          </a:prstGeom>
          <a:ln w="38100" cmpd="sng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Perturbative</a:t>
            </a:r>
            <a:r>
              <a:rPr lang="en-US" altLang="zh-CN" dirty="0" smtClean="0"/>
              <a:t> </a:t>
            </a:r>
            <a:r>
              <a:rPr lang="en-US" altLang="zh-CN" dirty="0"/>
              <a:t>QCD calculations (FONLL) are consistent with experimental data.</a:t>
            </a:r>
            <a:r>
              <a:rPr lang="en-US" altLang="zh-CN" dirty="0" smtClean="0"/>
              <a:t>         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146830" y="5152989"/>
            <a:ext cx="3249281" cy="11695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altLang="zh-CN" sz="1400" dirty="0" smtClean="0"/>
              <a:t>STAR: PRL </a:t>
            </a:r>
            <a:r>
              <a:rPr lang="fr-FR" altLang="zh-CN" sz="1400" dirty="0"/>
              <a:t>94 (2005) </a:t>
            </a:r>
            <a:r>
              <a:rPr lang="fr-FR" altLang="zh-CN" sz="1400" dirty="0" smtClean="0"/>
              <a:t>62301,</a:t>
            </a:r>
          </a:p>
          <a:p>
            <a:r>
              <a:rPr lang="fr-FR" altLang="zh-CN" sz="1400" dirty="0" smtClean="0"/>
              <a:t>           </a:t>
            </a:r>
            <a:r>
              <a:rPr lang="en-US" altLang="zh-CN" sz="1400" dirty="0" smtClean="0"/>
              <a:t>PRD 86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(2012) 072013,</a:t>
            </a:r>
          </a:p>
          <a:p>
            <a:r>
              <a:rPr lang="en-US" altLang="zh-CN" sz="1400" dirty="0" smtClean="0"/>
              <a:t>           </a:t>
            </a:r>
            <a:r>
              <a:rPr lang="hu-HU" altLang="zh-CN" sz="1400" dirty="0" smtClean="0"/>
              <a:t>PRL </a:t>
            </a:r>
            <a:r>
              <a:rPr lang="hu-HU" altLang="zh-CN" sz="1400" dirty="0"/>
              <a:t>113 (2014) </a:t>
            </a:r>
            <a:r>
              <a:rPr lang="hu-HU" altLang="zh-CN" sz="1400" dirty="0" smtClean="0"/>
              <a:t>142301</a:t>
            </a:r>
          </a:p>
          <a:p>
            <a:r>
              <a:rPr lang="it-IT" altLang="zh-CN" sz="1400" dirty="0" smtClean="0"/>
              <a:t>FONLL</a:t>
            </a:r>
            <a:r>
              <a:rPr lang="it-IT" altLang="zh-CN" sz="1400" dirty="0"/>
              <a:t>: PRL 95 (2005) </a:t>
            </a:r>
            <a:r>
              <a:rPr lang="it-IT" altLang="zh-CN" sz="1400" dirty="0" smtClean="0"/>
              <a:t>122001</a:t>
            </a:r>
            <a:endParaRPr lang="it-IT" altLang="zh-CN" sz="1400" dirty="0"/>
          </a:p>
          <a:p>
            <a:r>
              <a:rPr lang="tr-TR" altLang="zh-CN" sz="1400" dirty="0" smtClean="0"/>
              <a:t>NLO: </a:t>
            </a:r>
            <a:r>
              <a:rPr lang="tr-TR" altLang="zh-CN" sz="1400" dirty="0" err="1"/>
              <a:t>Eur.Phys.J.ST</a:t>
            </a:r>
            <a:r>
              <a:rPr lang="tr-TR" altLang="zh-CN" sz="1400" dirty="0"/>
              <a:t> 155 (2008) </a:t>
            </a:r>
            <a:r>
              <a:rPr lang="tr-TR" altLang="zh-CN" sz="1400" dirty="0" smtClean="0"/>
              <a:t>213</a:t>
            </a:r>
            <a:endParaRPr lang="tr-TR" altLang="zh-CN" sz="1400" dirty="0"/>
          </a:p>
        </p:txBody>
      </p:sp>
      <p:sp>
        <p:nvSpPr>
          <p:cNvPr id="15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  <p:sp>
        <p:nvSpPr>
          <p:cNvPr id="19" name="TextBox 7"/>
          <p:cNvSpPr txBox="1"/>
          <p:nvPr/>
        </p:nvSpPr>
        <p:spPr>
          <a:xfrm>
            <a:off x="278231" y="984761"/>
            <a:ext cx="8865770" cy="923330"/>
          </a:xfrm>
          <a:prstGeom prst="rect">
            <a:avLst/>
          </a:prstGeom>
          <a:noFill/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Charm quarks: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m</a:t>
            </a:r>
            <a:r>
              <a:rPr lang="en-US" altLang="zh-CN" baseline="-25000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c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Arial"/>
              </a:rPr>
              <a:t>&gt;&gt;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Λ</a:t>
            </a:r>
            <a:r>
              <a:rPr lang="en-US" altLang="zh-CN" baseline="-25000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QCD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Arial"/>
              </a:rPr>
              <a:t>,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 T</a:t>
            </a:r>
            <a:r>
              <a:rPr lang="en-US" altLang="zh-CN" baseline="-25000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QGP(RHIC/LHC)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Produced early in collision at RHIC through hard scattering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Experience the whole evolution of the system -&gt; good probe for medium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02763"/>
      </p:ext>
    </p:extLst>
  </p:cSld>
  <p:clrMapOvr>
    <a:masterClrMapping/>
  </p:clrMapOvr>
  <p:transition xmlns:p14="http://schemas.microsoft.com/office/powerpoint/2010/main" spd="slow" advTm="17349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4667" y="76200"/>
            <a:ext cx="9059333" cy="762000"/>
          </a:xfrm>
        </p:spPr>
        <p:txBody>
          <a:bodyPr/>
          <a:lstStyle/>
          <a:p>
            <a:r>
              <a:rPr lang="en-US" altLang="zh-CN" sz="2400" dirty="0" smtClean="0"/>
              <a:t>Results </a:t>
            </a:r>
            <a:r>
              <a:rPr lang="en-US" altLang="zh-CN" sz="2400" dirty="0" smtClean="0"/>
              <a:t>Before the </a:t>
            </a:r>
            <a:r>
              <a:rPr lang="en-US" altLang="zh-CN" sz="2400" dirty="0" smtClean="0">
                <a:solidFill>
                  <a:schemeClr val="tx1"/>
                </a:solidFill>
              </a:rPr>
              <a:t>Heavy Flavor </a:t>
            </a:r>
            <a:r>
              <a:rPr lang="en-US" altLang="zh-CN" sz="2400" dirty="0">
                <a:solidFill>
                  <a:schemeClr val="tx1"/>
                </a:solidFill>
              </a:rPr>
              <a:t>Tracker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副标题 6"/>
          <p:cNvSpPr>
            <a:spLocks noGrp="1"/>
          </p:cNvSpPr>
          <p:nvPr>
            <p:ph idx="1"/>
          </p:nvPr>
        </p:nvSpPr>
        <p:spPr>
          <a:xfrm>
            <a:off x="677863" y="4900706"/>
            <a:ext cx="7984874" cy="1414368"/>
          </a:xfrm>
        </p:spPr>
        <p:txBody>
          <a:bodyPr/>
          <a:lstStyle/>
          <a:p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4" name="图片 3" descr="STAR-logo-tra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14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37489" y="4932160"/>
            <a:ext cx="8366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Precision measurement is needed to further constrain models and to quantify medium </a:t>
            </a:r>
            <a:r>
              <a:rPr lang="en-US" altLang="zh-CN" dirty="0"/>
              <a:t>properties</a:t>
            </a:r>
            <a:r>
              <a:rPr lang="en-US" altLang="zh-CN" dirty="0" smtClean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New 2014 </a:t>
            </a:r>
            <a:r>
              <a:rPr lang="en-US" altLang="zh-CN" dirty="0" err="1" smtClean="0"/>
              <a:t>Au+Au</a:t>
            </a:r>
            <a:r>
              <a:rPr lang="en-US" altLang="zh-CN" dirty="0" smtClean="0"/>
              <a:t> results with HFT will be presented</a:t>
            </a:r>
          </a:p>
          <a:p>
            <a:r>
              <a:rPr lang="en-US" altLang="zh-CN" dirty="0" smtClean="0"/>
              <a:t>     -- </a:t>
            </a:r>
            <a:r>
              <a:rPr lang="en-US" altLang="zh-CN" dirty="0" err="1" smtClean="0"/>
              <a:t>p+p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p+Au</a:t>
            </a:r>
            <a:r>
              <a:rPr lang="en-US" altLang="zh-CN" dirty="0" smtClean="0"/>
              <a:t> data with HFT are </a:t>
            </a:r>
            <a:r>
              <a:rPr lang="en-US" altLang="zh-CN" dirty="0" smtClean="0"/>
              <a:t>recorded </a:t>
            </a:r>
            <a:r>
              <a:rPr lang="en-US" altLang="zh-CN" dirty="0" smtClean="0"/>
              <a:t>(run 2015)</a:t>
            </a:r>
            <a:endParaRPr lang="en-US" altLang="zh-CN" dirty="0"/>
          </a:p>
        </p:txBody>
      </p:sp>
      <p:sp>
        <p:nvSpPr>
          <p:cNvPr id="17" name="TextBox 7"/>
          <p:cNvSpPr txBox="1"/>
          <p:nvPr/>
        </p:nvSpPr>
        <p:spPr>
          <a:xfrm>
            <a:off x="4807909" y="1671043"/>
            <a:ext cx="4237313" cy="249299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: large suppression due to energy loss, strong charm-medium interaction.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Enhancement at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~0.7-2 </a:t>
            </a:r>
            <a:r>
              <a:rPr lang="en-US" dirty="0" err="1" smtClean="0"/>
              <a:t>GeV</a:t>
            </a:r>
            <a:r>
              <a:rPr lang="en-US" dirty="0" smtClean="0"/>
              <a:t>/c,  described </a:t>
            </a:r>
            <a:r>
              <a:rPr lang="en-US" altLang="zh-CN" dirty="0"/>
              <a:t>by </a:t>
            </a:r>
            <a:r>
              <a:rPr lang="en-US" altLang="zh-CN" dirty="0" smtClean="0"/>
              <a:t>models</a:t>
            </a:r>
            <a:r>
              <a:rPr lang="en-US" dirty="0" smtClean="0"/>
              <a:t> with coalescence of charm and light quarks.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33815" y="1034087"/>
            <a:ext cx="4751318" cy="3866617"/>
            <a:chOff x="33815" y="1034087"/>
            <a:chExt cx="4751318" cy="386661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1" t="35378"/>
            <a:stretch/>
          </p:blipFill>
          <p:spPr>
            <a:xfrm>
              <a:off x="169081" y="1344706"/>
              <a:ext cx="4616052" cy="3555998"/>
            </a:xfrm>
            <a:prstGeom prst="rect">
              <a:avLst/>
            </a:prstGeom>
          </p:spPr>
        </p:pic>
        <p:pic>
          <p:nvPicPr>
            <p:cNvPr id="16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15" y="1034087"/>
              <a:ext cx="301454" cy="3245207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649524" y="910709"/>
            <a:ext cx="2646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STAR</a:t>
            </a:r>
            <a:r>
              <a:rPr lang="en-US" altLang="zh-CN" sz="1400" dirty="0"/>
              <a:t>: </a:t>
            </a:r>
            <a:r>
              <a:rPr lang="hu-HU" altLang="zh-CN" sz="1400" dirty="0"/>
              <a:t>PRL 113 (2014) 142301</a:t>
            </a:r>
          </a:p>
        </p:txBody>
      </p:sp>
      <p:sp>
        <p:nvSpPr>
          <p:cNvPr id="15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9129417"/>
      </p:ext>
    </p:extLst>
  </p:cSld>
  <p:clrMapOvr>
    <a:masterClrMapping/>
  </p:clrMapOvr>
  <p:transition xmlns:p14="http://schemas.microsoft.com/office/powerpoint/2010/main" advTm="152947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 smtClean="0">
                <a:solidFill>
                  <a:schemeClr val="tx1"/>
                </a:solidFill>
              </a:rPr>
              <a:t>STAR Detector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4" name="图片 3" descr="STAR-logo-tra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14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pic>
        <p:nvPicPr>
          <p:cNvPr id="16" name="Picture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" y="910519"/>
            <a:ext cx="8551333" cy="5524147"/>
          </a:xfrm>
          <a:prstGeom prst="rect">
            <a:avLst/>
          </a:prstGeom>
        </p:spPr>
      </p:pic>
      <p:sp>
        <p:nvSpPr>
          <p:cNvPr id="17" name="TextBox 33"/>
          <p:cNvSpPr txBox="1"/>
          <p:nvPr/>
        </p:nvSpPr>
        <p:spPr>
          <a:xfrm>
            <a:off x="341242" y="972592"/>
            <a:ext cx="31559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  <a:cs typeface="Arial"/>
              </a:rPr>
              <a:t>T</a:t>
            </a:r>
            <a:r>
              <a:rPr lang="en-US" b="1" dirty="0" smtClean="0">
                <a:solidFill>
                  <a:srgbClr val="17375E"/>
                </a:solidFill>
                <a:latin typeface="+mj-lt"/>
                <a:cs typeface="Arial"/>
              </a:rPr>
              <a:t>ime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Arial"/>
              </a:rPr>
              <a:t>P</a:t>
            </a:r>
            <a:r>
              <a:rPr lang="en-US" b="1" dirty="0" smtClean="0">
                <a:solidFill>
                  <a:srgbClr val="17375E"/>
                </a:solidFill>
                <a:latin typeface="+mj-lt"/>
                <a:cs typeface="Arial"/>
              </a:rPr>
              <a:t>rojection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Arial"/>
              </a:rPr>
              <a:t>C</a:t>
            </a:r>
            <a:r>
              <a:rPr lang="en-US" b="1" dirty="0" smtClean="0">
                <a:solidFill>
                  <a:srgbClr val="17375E"/>
                </a:solidFill>
                <a:latin typeface="+mj-lt"/>
                <a:cs typeface="Arial"/>
              </a:rPr>
              <a:t>hamber</a:t>
            </a:r>
            <a:r>
              <a:rPr lang="en-US" dirty="0" smtClean="0">
                <a:solidFill>
                  <a:srgbClr val="17375E"/>
                </a:solidFill>
                <a:latin typeface="+mj-lt"/>
                <a:cs typeface="Arial"/>
              </a:rPr>
              <a:t>:</a:t>
            </a:r>
          </a:p>
          <a:p>
            <a:r>
              <a:rPr lang="en-US" dirty="0" smtClean="0">
                <a:solidFill>
                  <a:srgbClr val="17375E"/>
                </a:solidFill>
                <a:latin typeface="+mj-lt"/>
                <a:cs typeface="Arial"/>
              </a:rPr>
              <a:t>Tracking, PID (</a:t>
            </a:r>
            <a:r>
              <a:rPr lang="en-US" dirty="0" err="1" smtClean="0">
                <a:solidFill>
                  <a:srgbClr val="17375E"/>
                </a:solidFill>
                <a:latin typeface="+mj-lt"/>
                <a:cs typeface="Arial"/>
              </a:rPr>
              <a:t>dE</a:t>
            </a:r>
            <a:r>
              <a:rPr lang="en-US" dirty="0" smtClean="0">
                <a:solidFill>
                  <a:srgbClr val="17375E"/>
                </a:solidFill>
                <a:latin typeface="+mj-lt"/>
                <a:cs typeface="Arial"/>
              </a:rPr>
              <a:t>/dx)</a:t>
            </a:r>
          </a:p>
        </p:txBody>
      </p:sp>
      <p:sp>
        <p:nvSpPr>
          <p:cNvPr id="18" name="TextBox 34"/>
          <p:cNvSpPr txBox="1"/>
          <p:nvPr/>
        </p:nvSpPr>
        <p:spPr>
          <a:xfrm>
            <a:off x="5670342" y="957691"/>
            <a:ext cx="306617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  <a:cs typeface="Arial"/>
              </a:rPr>
              <a:t>T</a:t>
            </a:r>
            <a:r>
              <a:rPr lang="en-US" b="1" dirty="0" smtClean="0">
                <a:solidFill>
                  <a:srgbClr val="17375E"/>
                </a:solidFill>
                <a:latin typeface="+mj-lt"/>
                <a:cs typeface="Arial"/>
              </a:rPr>
              <a:t>ime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Arial"/>
              </a:rPr>
              <a:t>O</a:t>
            </a:r>
            <a:r>
              <a:rPr lang="en-US" b="1" dirty="0" smtClean="0">
                <a:solidFill>
                  <a:srgbClr val="17375E"/>
                </a:solidFill>
                <a:latin typeface="+mj-lt"/>
                <a:cs typeface="Arial"/>
              </a:rPr>
              <a:t>f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Arial"/>
              </a:rPr>
              <a:t>F</a:t>
            </a:r>
            <a:r>
              <a:rPr lang="en-US" b="1" dirty="0" smtClean="0">
                <a:solidFill>
                  <a:srgbClr val="17375E"/>
                </a:solidFill>
                <a:latin typeface="+mj-lt"/>
                <a:cs typeface="Arial"/>
              </a:rPr>
              <a:t>light detector</a:t>
            </a:r>
            <a:r>
              <a:rPr lang="en-US" dirty="0" smtClean="0">
                <a:solidFill>
                  <a:srgbClr val="17375E"/>
                </a:solidFill>
                <a:latin typeface="+mj-lt"/>
                <a:cs typeface="Arial"/>
              </a:rPr>
              <a:t>:</a:t>
            </a:r>
          </a:p>
          <a:p>
            <a:r>
              <a:rPr lang="en-US" dirty="0" smtClean="0">
                <a:solidFill>
                  <a:srgbClr val="17375E"/>
                </a:solidFill>
                <a:latin typeface="+mj-lt"/>
                <a:cs typeface="Arial"/>
              </a:rPr>
              <a:t>PID (1/β)</a:t>
            </a:r>
          </a:p>
        </p:txBody>
      </p:sp>
      <p:cxnSp>
        <p:nvCxnSpPr>
          <p:cNvPr id="20" name="Straight Arrow Connector 4"/>
          <p:cNvCxnSpPr>
            <a:stCxn id="17" idx="2"/>
          </p:cNvCxnSpPr>
          <p:nvPr/>
        </p:nvCxnSpPr>
        <p:spPr>
          <a:xfrm>
            <a:off x="1919232" y="1618923"/>
            <a:ext cx="2751546" cy="14714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1"/>
          <p:cNvCxnSpPr/>
          <p:nvPr/>
        </p:nvCxnSpPr>
        <p:spPr>
          <a:xfrm flipH="1">
            <a:off x="4614333" y="1580444"/>
            <a:ext cx="1001889" cy="1171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34"/>
          <p:cNvSpPr txBox="1"/>
          <p:nvPr/>
        </p:nvSpPr>
        <p:spPr>
          <a:xfrm>
            <a:off x="322796" y="4016875"/>
            <a:ext cx="28098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  <a:cs typeface="Arial"/>
              </a:rPr>
              <a:t>H</a:t>
            </a:r>
            <a:r>
              <a:rPr lang="en-US" b="1" dirty="0" smtClean="0">
                <a:solidFill>
                  <a:srgbClr val="17375E"/>
                </a:solidFill>
                <a:latin typeface="+mj-lt"/>
                <a:cs typeface="Arial"/>
              </a:rPr>
              <a:t>eavy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Arial"/>
              </a:rPr>
              <a:t>F</a:t>
            </a:r>
            <a:r>
              <a:rPr lang="en-US" b="1" dirty="0" smtClean="0">
                <a:solidFill>
                  <a:srgbClr val="17375E"/>
                </a:solidFill>
                <a:latin typeface="+mj-lt"/>
                <a:cs typeface="Arial"/>
              </a:rPr>
              <a:t>lavor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Arial"/>
              </a:rPr>
              <a:t>T</a:t>
            </a:r>
            <a:r>
              <a:rPr lang="en-US" b="1" dirty="0" smtClean="0">
                <a:solidFill>
                  <a:srgbClr val="17375E"/>
                </a:solidFill>
                <a:latin typeface="+mj-lt"/>
                <a:cs typeface="Arial"/>
              </a:rPr>
              <a:t>racker</a:t>
            </a:r>
            <a:endParaRPr lang="en-US" dirty="0" smtClean="0">
              <a:solidFill>
                <a:srgbClr val="17375E"/>
              </a:solidFill>
              <a:latin typeface="+mj-lt"/>
              <a:cs typeface="Arial"/>
            </a:endParaRPr>
          </a:p>
        </p:txBody>
      </p:sp>
      <p:cxnSp>
        <p:nvCxnSpPr>
          <p:cNvPr id="37" name="Straight Connector 6"/>
          <p:cNvCxnSpPr/>
          <p:nvPr/>
        </p:nvCxnSpPr>
        <p:spPr>
          <a:xfrm flipV="1">
            <a:off x="3127375" y="3314095"/>
            <a:ext cx="1698625" cy="138490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2"/>
          <p:cNvSpPr txBox="1"/>
          <p:nvPr/>
        </p:nvSpPr>
        <p:spPr>
          <a:xfrm>
            <a:off x="3732456" y="4874831"/>
            <a:ext cx="4727351" cy="135421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T Serif"/>
                <a:cs typeface="PT Serif"/>
              </a:rPr>
              <a:t> HFT:</a:t>
            </a:r>
          </a:p>
          <a:p>
            <a:pPr marL="285750" indent="-285750">
              <a:buFont typeface="Arial"/>
              <a:buChar char="•"/>
            </a:pPr>
            <a:r>
              <a:rPr lang="en-US" altLang="zh-CN" sz="16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S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MS Gothic" charset="0"/>
                <a:cs typeface="MS Gothic" charset="0"/>
              </a:rPr>
              <a:t>ilicon </a:t>
            </a:r>
            <a:r>
              <a:rPr lang="en-US" altLang="zh-CN" sz="1600" dirty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S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MS Gothic" charset="0"/>
                <a:cs typeface="MS Gothic" charset="0"/>
              </a:rPr>
              <a:t>trip </a:t>
            </a:r>
            <a:r>
              <a:rPr lang="en-US" altLang="zh-CN" sz="1600" dirty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D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MS Gothic" charset="0"/>
                <a:cs typeface="MS Gothic" charset="0"/>
              </a:rPr>
              <a:t>etector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: r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~22 cm</a:t>
            </a:r>
            <a:endParaRPr lang="en-US" sz="1600" dirty="0">
              <a:latin typeface="PT Serif"/>
              <a:cs typeface="PT Serif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16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I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ntermediate </a:t>
            </a:r>
            <a:r>
              <a:rPr lang="en-US" altLang="zh-CN" sz="1600" dirty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S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ilicon </a:t>
            </a:r>
            <a:r>
              <a:rPr lang="en-US" altLang="zh-CN" sz="1600" dirty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T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racker: r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~14 cm</a:t>
            </a:r>
            <a:endParaRPr lang="en-US" altLang="zh-CN" sz="1600" dirty="0">
              <a:latin typeface="PT Serif"/>
              <a:cs typeface="PT Serif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16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P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X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E</a:t>
            </a:r>
            <a:r>
              <a:rPr lang="en-US" altLang="zh-CN" sz="16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L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detector: r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~2.8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&amp;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8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cm, </a:t>
            </a:r>
            <a:endParaRPr lang="en-US" altLang="zh-CN" sz="16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     MAPS, 20x20 </a:t>
            </a:r>
            <a:r>
              <a:rPr lang="en-US" altLang="zh-CN" sz="1600" dirty="0" smtClean="0">
                <a:solidFill>
                  <a:srgbClr val="FF0000"/>
                </a:solidFill>
                <a:latin typeface="Symbol" charset="2"/>
                <a:ea typeface="MS Gothic" charset="0"/>
                <a:cs typeface="Symbol" charset="2"/>
              </a:rPr>
              <a:t>m</a:t>
            </a:r>
            <a:r>
              <a:rPr lang="en-US" altLang="zh-CN" sz="16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m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2</a:t>
            </a:r>
            <a:r>
              <a:rPr lang="en-US" altLang="zh-CN" sz="16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, 0.4%X</a:t>
            </a:r>
            <a:r>
              <a:rPr lang="en-US" altLang="zh-CN" sz="1600" baseline="-250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0</a:t>
            </a:r>
            <a:r>
              <a:rPr lang="en-US" altLang="zh-CN" sz="16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,</a:t>
            </a:r>
            <a:r>
              <a:rPr lang="el-GR" altLang="zh-CN" sz="16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air-cooled</a:t>
            </a:r>
          </a:p>
        </p:txBody>
      </p:sp>
      <p:pic>
        <p:nvPicPr>
          <p:cNvPr id="36" name="Picture 13" descr="HFT_pictur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26" y="4448541"/>
            <a:ext cx="3233477" cy="1948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2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7252008"/>
      </p:ext>
    </p:extLst>
  </p:cSld>
  <p:clrMapOvr>
    <a:masterClrMapping/>
  </p:clrMapOvr>
  <p:transition xmlns:p14="http://schemas.microsoft.com/office/powerpoint/2010/main" spd="slow" advTm="248652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9" y="2486388"/>
            <a:ext cx="3539810" cy="2383953"/>
          </a:xfrm>
          <a:prstGeom prst="rect">
            <a:avLst/>
          </a:prstGeom>
        </p:spPr>
      </p:pic>
      <p:sp>
        <p:nvSpPr>
          <p:cNvPr id="21" name="标题 1"/>
          <p:cNvSpPr txBox="1">
            <a:spLocks/>
          </p:cNvSpPr>
          <p:nvPr/>
        </p:nvSpPr>
        <p:spPr bwMode="auto">
          <a:xfrm>
            <a:off x="466725" y="214569"/>
            <a:ext cx="8220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HFT P</a:t>
            </a:r>
            <a:r>
              <a:rPr kumimoji="1" lang="en-US" altLang="zh-CN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erformance</a:t>
            </a:r>
            <a:endParaRPr kumimoji="1" lang="zh-CN" alt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3702091" y="2000693"/>
            <a:ext cx="5498353" cy="3526117"/>
            <a:chOff x="3407397" y="1279409"/>
            <a:chExt cx="5736603" cy="4129489"/>
          </a:xfrm>
        </p:grpSpPr>
        <p:pic>
          <p:nvPicPr>
            <p:cNvPr id="20" name="Picture 8" descr="Prod14-DCAxy-p-Ful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397" y="1279409"/>
              <a:ext cx="5736603" cy="412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3985602" y="3886215"/>
              <a:ext cx="4617720" cy="0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276313" y="3829285"/>
              <a:ext cx="0" cy="1177954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5514251" y="4420533"/>
              <a:ext cx="1367146" cy="35394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宋体" charset="0"/>
                  <a:cs typeface="宋体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rgbClr val="008000"/>
                  </a:solidFill>
                  <a:latin typeface="Arial" charset="0"/>
                  <a:ea typeface="MS Gothic" charset="0"/>
                  <a:cs typeface="MS Gothic" charset="0"/>
                </a:rPr>
                <a:t>   750 MeV/c</a:t>
              </a:r>
            </a:p>
          </p:txBody>
        </p:sp>
      </p:grpSp>
      <p:sp>
        <p:nvSpPr>
          <p:cNvPr id="30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pic>
        <p:nvPicPr>
          <p:cNvPr id="31" name="图片 30" descr="STAR-logo-tran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05634" y="5350204"/>
            <a:ext cx="6657241" cy="11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kumimoji="1" lang="en-US" altLang="zh-CN" sz="1800" dirty="0" smtClean="0">
                <a:latin typeface="+mn-lt"/>
                <a:ea typeface="+mn-ea"/>
                <a:cs typeface="+mn-cs"/>
              </a:rPr>
              <a:t>DCA (</a:t>
            </a:r>
            <a:r>
              <a:rPr kumimoji="1" lang="en-US" altLang="zh-CN" sz="1800" dirty="0">
                <a:latin typeface="+mn-lt"/>
                <a:ea typeface="+mn-ea"/>
                <a:cs typeface="+mn-cs"/>
              </a:rPr>
              <a:t>Distance of Closest Approach) resolution</a:t>
            </a:r>
          </a:p>
          <a:p>
            <a:pPr indent="-285750" eaLnBrk="1" hangingPunct="1">
              <a:lnSpc>
                <a:spcPct val="125000"/>
              </a:lnSpc>
              <a:buFont typeface="Arial"/>
              <a:buChar char="•"/>
            </a:pPr>
            <a:r>
              <a:rPr kumimoji="1" lang="en-US" altLang="zh-CN" sz="1800" dirty="0">
                <a:latin typeface="+mn-lt"/>
                <a:ea typeface="+mn-ea"/>
                <a:cs typeface="+mn-cs"/>
              </a:rPr>
              <a:t>~ 30 </a:t>
            </a:r>
            <a:r>
              <a:rPr kumimoji="1" lang="en-US" altLang="zh-CN" sz="1800" dirty="0" err="1">
                <a:latin typeface="+mn-lt"/>
                <a:ea typeface="+mn-ea"/>
                <a:cs typeface="+mn-cs"/>
              </a:rPr>
              <a:t>μm</a:t>
            </a:r>
            <a:r>
              <a:rPr kumimoji="1" lang="en-US" altLang="zh-CN" sz="1800" dirty="0">
                <a:latin typeface="+mn-lt"/>
                <a:ea typeface="+mn-ea"/>
                <a:cs typeface="+mn-cs"/>
              </a:rPr>
              <a:t> at high </a:t>
            </a:r>
            <a:r>
              <a:rPr kumimoji="1" lang="en-US" altLang="zh-CN" sz="1800" dirty="0" err="1">
                <a:latin typeface="+mn-lt"/>
                <a:ea typeface="+mn-ea"/>
                <a:cs typeface="+mn-cs"/>
              </a:rPr>
              <a:t>p</a:t>
            </a:r>
            <a:r>
              <a:rPr kumimoji="1" lang="en-US" altLang="zh-CN" sz="1800" baseline="-25000" dirty="0" err="1">
                <a:latin typeface="+mn-lt"/>
                <a:ea typeface="+mn-ea"/>
                <a:cs typeface="+mn-cs"/>
              </a:rPr>
              <a:t>T</a:t>
            </a:r>
            <a:endParaRPr kumimoji="1" lang="en-US" altLang="zh-CN" sz="1800" baseline="-25000" dirty="0">
              <a:latin typeface="+mn-lt"/>
              <a:ea typeface="+mn-ea"/>
              <a:cs typeface="+mn-cs"/>
            </a:endParaRPr>
          </a:p>
          <a:p>
            <a:pPr indent="-285750" eaLnBrk="1" hangingPunct="1">
              <a:lnSpc>
                <a:spcPct val="125000"/>
              </a:lnSpc>
              <a:buFont typeface="Arial"/>
              <a:buChar char="•"/>
            </a:pPr>
            <a:r>
              <a:rPr kumimoji="1" lang="en-US" altLang="zh-CN" sz="1800" dirty="0" err="1" smtClean="0">
                <a:latin typeface="+mn-lt"/>
                <a:ea typeface="+mn-ea"/>
                <a:cs typeface="+mn-cs"/>
              </a:rPr>
              <a:t>Kaon</a:t>
            </a:r>
            <a:r>
              <a:rPr kumimoji="1" lang="en-US" altLang="zh-CN" sz="1800" dirty="0" smtClean="0"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800" dirty="0">
                <a:latin typeface="+mn-lt"/>
                <a:ea typeface="+mn-ea"/>
                <a:cs typeface="+mn-cs"/>
              </a:rPr>
              <a:t>with p = 750 MeV/</a:t>
            </a:r>
            <a:r>
              <a:rPr kumimoji="1" lang="en-US" altLang="zh-CN" sz="1800" dirty="0" smtClean="0">
                <a:latin typeface="+mn-lt"/>
                <a:ea typeface="+mn-ea"/>
                <a:cs typeface="+mn-cs"/>
              </a:rPr>
              <a:t>c, </a:t>
            </a:r>
            <a:r>
              <a:rPr kumimoji="1" lang="en-US" altLang="zh-CN" sz="1800" dirty="0">
                <a:latin typeface="+mn-lt"/>
                <a:ea typeface="+mn-ea"/>
                <a:cs typeface="+mn-cs"/>
              </a:rPr>
              <a:t>DCA </a:t>
            </a:r>
            <a:r>
              <a:rPr kumimoji="1" lang="en-US" altLang="zh-CN" sz="1800" dirty="0" smtClean="0">
                <a:latin typeface="+mn-lt"/>
                <a:ea typeface="+mn-ea"/>
                <a:cs typeface="+mn-cs"/>
              </a:rPr>
              <a:t>resolution </a:t>
            </a:r>
            <a:r>
              <a:rPr kumimoji="1" lang="en-US" altLang="zh-CN" sz="1800" dirty="0">
                <a:latin typeface="+mn-lt"/>
                <a:ea typeface="+mn-ea"/>
                <a:cs typeface="+mn-cs"/>
              </a:rPr>
              <a:t>&lt;50 </a:t>
            </a:r>
            <a:r>
              <a:rPr kumimoji="1" lang="en-US" altLang="zh-CN" sz="1800" dirty="0" err="1">
                <a:latin typeface="+mn-lt"/>
                <a:ea typeface="+mn-ea"/>
                <a:cs typeface="+mn-cs"/>
              </a:rPr>
              <a:t>μm</a:t>
            </a:r>
            <a:r>
              <a:rPr kumimoji="1" lang="en-US" altLang="zh-CN" sz="1800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9902" y="1917799"/>
            <a:ext cx="2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PIXEL detector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107720" y="1891557"/>
            <a:ext cx="209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DCA Resolution</a:t>
            </a:r>
            <a:endParaRPr kumimoji="1"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65667" y="981121"/>
            <a:ext cx="828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 err="1"/>
              <a:t>Au+Au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at </a:t>
            </a:r>
            <a:r>
              <a:rPr lang="de-DE" altLang="zh-CN" dirty="0" smtClean="0"/>
              <a:t>√</a:t>
            </a:r>
            <a:r>
              <a:rPr lang="de-DE" altLang="zh-CN" dirty="0" err="1" smtClean="0"/>
              <a:t>s</a:t>
            </a:r>
            <a:r>
              <a:rPr lang="de-DE" altLang="zh-CN" baseline="-25000" dirty="0" err="1" smtClean="0"/>
              <a:t>NN</a:t>
            </a:r>
            <a:r>
              <a:rPr lang="de-DE" altLang="zh-CN" dirty="0" smtClean="0"/>
              <a:t> </a:t>
            </a:r>
            <a:r>
              <a:rPr lang="de-DE" altLang="zh-CN" dirty="0"/>
              <a:t>= 200 </a:t>
            </a:r>
            <a:r>
              <a:rPr lang="de-DE" altLang="zh-CN" dirty="0" err="1" smtClean="0"/>
              <a:t>GeV</a:t>
            </a:r>
            <a:r>
              <a:rPr kumimoji="1" lang="en-US" altLang="zh-CN" dirty="0" smtClean="0"/>
              <a:t>, </a:t>
            </a:r>
            <a:r>
              <a:rPr kumimoji="1" lang="en-US" altLang="zh-CN" dirty="0" smtClean="0"/>
              <a:t>with </a:t>
            </a:r>
            <a:r>
              <a:rPr kumimoji="1" lang="en-US" altLang="zh-CN" dirty="0"/>
              <a:t>Heavy Flavor </a:t>
            </a:r>
            <a:r>
              <a:rPr kumimoji="1" lang="en-US" altLang="zh-CN" dirty="0" smtClean="0"/>
              <a:t>Tracker</a:t>
            </a:r>
            <a:endParaRPr kumimoji="1" lang="en-US" altLang="zh-CN" dirty="0"/>
          </a:p>
          <a:p>
            <a:r>
              <a:rPr kumimoji="1" lang="en-US" altLang="zh-CN" dirty="0" smtClean="0"/>
              <a:t>~780M minimum bias </a:t>
            </a:r>
            <a:r>
              <a:rPr lang="en-US" altLang="zh-CN" dirty="0"/>
              <a:t>events </a:t>
            </a:r>
            <a:r>
              <a:rPr lang="en-US" altLang="zh-CN" dirty="0" smtClean="0"/>
              <a:t>analyzed </a:t>
            </a:r>
            <a:r>
              <a:rPr kumimoji="1" lang="en-US" altLang="zh-CN" dirty="0" smtClean="0"/>
              <a:t>(out of total 1.2B recorded in 2014)</a:t>
            </a:r>
            <a:endParaRPr kumimoji="1" lang="en-US" altLang="zh-CN" dirty="0"/>
          </a:p>
        </p:txBody>
      </p:sp>
      <p:sp>
        <p:nvSpPr>
          <p:cNvPr id="19" name="幻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1066800" cy="304800"/>
          </a:xfrm>
        </p:spPr>
        <p:txBody>
          <a:bodyPr/>
          <a:lstStyle/>
          <a:p>
            <a:fld id="{BA2AA2BE-4D80-434C-9659-86BBCF22E1F3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134558" y="247347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Run14 </a:t>
            </a:r>
            <a:r>
              <a:rPr kumimoji="1" lang="en-US" altLang="zh-CN" dirty="0" err="1" smtClean="0"/>
              <a:t>Au+Au</a:t>
            </a:r>
            <a:r>
              <a:rPr kumimoji="1" lang="en-US" altLang="zh-CN" dirty="0" smtClean="0"/>
              <a:t> @ 200 </a:t>
            </a:r>
            <a:r>
              <a:rPr kumimoji="1" lang="en-US" altLang="zh-CN" dirty="0" err="1" smtClean="0"/>
              <a:t>GeV</a:t>
            </a:r>
            <a:endParaRPr kumimoji="1" lang="zh-CN" altLang="en-US" dirty="0"/>
          </a:p>
        </p:txBody>
      </p:sp>
      <p:sp>
        <p:nvSpPr>
          <p:cNvPr id="24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0735764"/>
      </p:ext>
    </p:extLst>
  </p:cSld>
  <p:clrMapOvr>
    <a:masterClrMapping/>
  </p:clrMapOvr>
  <p:transition xmlns:p14="http://schemas.microsoft.com/office/powerpoint/2010/main" spd="slow" advTm="31412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 smtClean="0"/>
              <a:t>D</a:t>
            </a:r>
            <a:r>
              <a:rPr kumimoji="1" lang="en-US" altLang="zh-CN" sz="2400" baseline="30000" dirty="0" smtClean="0"/>
              <a:t>0</a:t>
            </a:r>
            <a:r>
              <a:rPr kumimoji="1" lang="en-US" altLang="zh-CN" sz="2400" dirty="0" smtClean="0"/>
              <a:t> Meson </a:t>
            </a:r>
            <a:r>
              <a:rPr kumimoji="1" lang="en-US" altLang="zh-CN" sz="2400" dirty="0"/>
              <a:t>Reconstruction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副标题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4" name="图片 3" descr="STAR-logo-tra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14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sp>
        <p:nvSpPr>
          <p:cNvPr id="17" name="TextBox 7"/>
          <p:cNvSpPr txBox="1"/>
          <p:nvPr/>
        </p:nvSpPr>
        <p:spPr>
          <a:xfrm>
            <a:off x="470155" y="1172675"/>
            <a:ext cx="39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topological reconstruction through </a:t>
            </a:r>
            <a:r>
              <a:rPr lang="en-US" dirty="0" err="1" smtClean="0"/>
              <a:t>hadronic</a:t>
            </a:r>
            <a:r>
              <a:rPr lang="en-US" dirty="0" smtClean="0"/>
              <a:t> channel: </a:t>
            </a:r>
          </a:p>
        </p:txBody>
      </p:sp>
      <p:sp>
        <p:nvSpPr>
          <p:cNvPr id="51" name="TextBox 7"/>
          <p:cNvSpPr txBox="1"/>
          <p:nvPr/>
        </p:nvSpPr>
        <p:spPr>
          <a:xfrm>
            <a:off x="497513" y="2684515"/>
            <a:ext cx="396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HFT:</a:t>
            </a:r>
          </a:p>
          <a:p>
            <a:r>
              <a:rPr lang="en-US" dirty="0" smtClean="0"/>
              <a:t>Greatly reduced combinatorial background</a:t>
            </a:r>
          </a:p>
        </p:txBody>
      </p:sp>
      <p:graphicFrame>
        <p:nvGraphicFramePr>
          <p:cNvPr id="57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17299"/>
              </p:ext>
            </p:extLst>
          </p:nvPr>
        </p:nvGraphicFramePr>
        <p:xfrm>
          <a:off x="3753557" y="4690448"/>
          <a:ext cx="5285850" cy="132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8887"/>
                <a:gridCol w="1524000"/>
                <a:gridCol w="13629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r>
                        <a:rPr lang="en-US" sz="1600" baseline="30000" dirty="0" smtClean="0"/>
                        <a:t>0</a:t>
                      </a: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w/o HFT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with HFT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 + 2011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Significance</a:t>
                      </a:r>
                      <a:r>
                        <a:rPr lang="en-US" sz="1600" baseline="0" dirty="0" smtClean="0"/>
                        <a:t> p</a:t>
                      </a:r>
                      <a:r>
                        <a:rPr lang="en-US" sz="1600" dirty="0" smtClean="0"/>
                        <a:t>er billion</a:t>
                      </a:r>
                      <a:r>
                        <a:rPr lang="en-US" sz="1600" baseline="0" dirty="0" smtClean="0"/>
                        <a:t> events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22" y="4451277"/>
            <a:ext cx="2624667" cy="1998379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613126" y="1827213"/>
            <a:ext cx="2729300" cy="697846"/>
            <a:chOff x="686170" y="1886977"/>
            <a:chExt cx="2729300" cy="697846"/>
          </a:xfrm>
        </p:grpSpPr>
        <p:graphicFrame>
          <p:nvGraphicFramePr>
            <p:cNvPr id="37" name="对象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8072002"/>
                </p:ext>
              </p:extLst>
            </p:nvPr>
          </p:nvGraphicFramePr>
          <p:xfrm>
            <a:off x="686170" y="1886977"/>
            <a:ext cx="19812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2" name="公式" r:id="rId6" imgW="1308100" imgH="254000" progId="Equation.3">
                    <p:embed/>
                  </p:oleObj>
                </mc:Choice>
                <mc:Fallback>
                  <p:oleObj name="公式" r:id="rId6" imgW="13081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6170" y="1886977"/>
                          <a:ext cx="1981200" cy="387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对象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0030762"/>
                </p:ext>
              </p:extLst>
            </p:nvPr>
          </p:nvGraphicFramePr>
          <p:xfrm>
            <a:off x="2683633" y="1979008"/>
            <a:ext cx="731837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3" name="公式" r:id="rId8" imgW="482600" imgH="203200" progId="Equation.3">
                    <p:embed/>
                  </p:oleObj>
                </mc:Choice>
                <mc:Fallback>
                  <p:oleObj name="公式" r:id="rId8" imgW="482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83633" y="1979008"/>
                          <a:ext cx="731837" cy="3063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对象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091287"/>
                </p:ext>
              </p:extLst>
            </p:nvPr>
          </p:nvGraphicFramePr>
          <p:xfrm>
            <a:off x="763117" y="2295898"/>
            <a:ext cx="117316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4" name="公式" r:id="rId10" imgW="774700" imgH="190500" progId="Equation.3">
                    <p:embed/>
                  </p:oleObj>
                </mc:Choice>
                <mc:Fallback>
                  <p:oleObj name="公式" r:id="rId10" imgW="7747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63117" y="2295898"/>
                          <a:ext cx="1173162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矩形 59"/>
          <p:cNvSpPr/>
          <p:nvPr/>
        </p:nvSpPr>
        <p:spPr>
          <a:xfrm>
            <a:off x="269288" y="3795890"/>
            <a:ext cx="39217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/>
              <a:t>Topological cuts optimized by TMVA</a:t>
            </a:r>
            <a:endParaRPr lang="en-US" altLang="zh-CN" dirty="0"/>
          </a:p>
          <a:p>
            <a:r>
              <a:rPr lang="en-US" altLang="zh-CN" dirty="0" smtClean="0"/>
              <a:t>(Toolkit for Multi </a:t>
            </a:r>
            <a:r>
              <a:rPr lang="en-US" altLang="zh-CN" dirty="0" err="1" smtClean="0"/>
              <a:t>Variate</a:t>
            </a:r>
            <a:r>
              <a:rPr lang="en-US" altLang="zh-CN" dirty="0" smtClean="0"/>
              <a:t> </a:t>
            </a:r>
            <a:r>
              <a:rPr lang="en-US" altLang="zh-CN" dirty="0"/>
              <a:t>Analysis)</a:t>
            </a:r>
          </a:p>
        </p:txBody>
      </p:sp>
      <p:pic>
        <p:nvPicPr>
          <p:cNvPr id="18" name="Picture 6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3788693" y="987779"/>
            <a:ext cx="5291668" cy="3200400"/>
          </a:xfrm>
          <a:prstGeom prst="rect">
            <a:avLst/>
          </a:prstGeom>
        </p:spPr>
      </p:pic>
      <p:sp>
        <p:nvSpPr>
          <p:cNvPr id="19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5198670"/>
      </p:ext>
    </p:extLst>
  </p:cSld>
  <p:clrMapOvr>
    <a:masterClrMapping/>
  </p:clrMapOvr>
  <p:transition xmlns:p14="http://schemas.microsoft.com/office/powerpoint/2010/main" advTm="49369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 smtClean="0"/>
              <a:t>D</a:t>
            </a:r>
            <a:r>
              <a:rPr kumimoji="1" lang="en-US" altLang="zh-CN" sz="2400" baseline="30000" dirty="0" smtClean="0"/>
              <a:t>0</a:t>
            </a:r>
            <a:r>
              <a:rPr kumimoji="1" lang="en-US" altLang="zh-CN" sz="2400" dirty="0" smtClean="0"/>
              <a:t> Meson Signal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副标题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4" name="图片 3" descr="STAR-logo-tra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14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1524000"/>
            <a:ext cx="4532754" cy="37253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16" y="1527863"/>
            <a:ext cx="4538979" cy="373044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4499" y="5700060"/>
            <a:ext cx="807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dirty="0" smtClean="0"/>
              <a:t>With </a:t>
            </a:r>
            <a:r>
              <a:rPr lang="en-US" altLang="zh-CN" dirty="0"/>
              <a:t>the </a:t>
            </a:r>
            <a:r>
              <a:rPr lang="en-US" altLang="zh-CN" dirty="0" smtClean="0"/>
              <a:t>HFT, significantly enhanced </a:t>
            </a:r>
            <a:r>
              <a:rPr lang="en-US" altLang="zh-CN" dirty="0"/>
              <a:t>D</a:t>
            </a:r>
            <a:r>
              <a:rPr lang="en-US" altLang="zh-CN" baseline="30000" dirty="0"/>
              <a:t>0</a:t>
            </a:r>
            <a:r>
              <a:rPr lang="en-US" altLang="zh-CN" dirty="0"/>
              <a:t> </a:t>
            </a:r>
            <a:r>
              <a:rPr lang="en-US" altLang="zh-CN" dirty="0" smtClean="0"/>
              <a:t>signal-to-background </a:t>
            </a:r>
            <a:r>
              <a:rPr lang="en-US" altLang="zh-CN" dirty="0"/>
              <a:t>ratios </a:t>
            </a:r>
            <a:r>
              <a:rPr lang="en-US" altLang="zh-CN" dirty="0" smtClean="0"/>
              <a:t>in a broad range of transverse momentum</a:t>
            </a:r>
            <a:endParaRPr kumimoji="1" lang="en-US" altLang="zh-CN" dirty="0" smtClean="0"/>
          </a:p>
        </p:txBody>
      </p:sp>
      <p:sp>
        <p:nvSpPr>
          <p:cNvPr id="11" name="文本框 10"/>
          <p:cNvSpPr txBox="1"/>
          <p:nvPr/>
        </p:nvSpPr>
        <p:spPr>
          <a:xfrm>
            <a:off x="2520552" y="4336767"/>
            <a:ext cx="2315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>
                <a:solidFill>
                  <a:schemeClr val="accent2"/>
                </a:solidFill>
                <a:latin typeface="+mj-lt"/>
              </a:rPr>
              <a:t>STAR Preliminary</a:t>
            </a:r>
            <a:endParaRPr kumimoji="1" lang="zh-CN" altLang="en-US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46561" y="3306657"/>
            <a:ext cx="1896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>
                <a:solidFill>
                  <a:schemeClr val="accent2"/>
                </a:solidFill>
                <a:latin typeface="+mj-lt"/>
              </a:rPr>
              <a:t>STAR Preliminary</a:t>
            </a:r>
            <a:endParaRPr kumimoji="1" lang="zh-CN" altLang="en-US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7334" y="1848556"/>
            <a:ext cx="2271888" cy="35277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161811" y="1845735"/>
            <a:ext cx="2373522" cy="35277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8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2289112"/>
      </p:ext>
    </p:extLst>
  </p:cSld>
  <p:clrMapOvr>
    <a:masterClrMapping/>
  </p:clrMapOvr>
  <p:transition xmlns:p14="http://schemas.microsoft.com/office/powerpoint/2010/main" advTm="1054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Invariant </a:t>
            </a:r>
            <a:r>
              <a:rPr lang="en-US" altLang="zh-CN" dirty="0" smtClean="0"/>
              <a:t>yield</a:t>
            </a:r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A2BE-4D80-434C-9659-86BBCF22E1F3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4" name="图片 13" descr="STAR-logo-tra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18"/>
            <a:ext cx="1938539" cy="623835"/>
          </a:xfrm>
          <a:prstGeom prst="rect">
            <a:avLst/>
          </a:prstGeom>
        </p:spPr>
      </p:pic>
      <p:sp>
        <p:nvSpPr>
          <p:cNvPr id="25" name="灯片编号占位符 6"/>
          <p:cNvSpPr txBox="1">
            <a:spLocks/>
          </p:cNvSpPr>
          <p:nvPr/>
        </p:nvSpPr>
        <p:spPr bwMode="auto">
          <a:xfrm>
            <a:off x="479536" y="6490480"/>
            <a:ext cx="1163993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Guannan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175369"/>
            <a:ext cx="5997013" cy="46854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7691" y="5778598"/>
            <a:ext cx="833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[High </a:t>
            </a:r>
            <a:r>
              <a:rPr kumimoji="1" lang="en-US" altLang="zh-CN" dirty="0" err="1" smtClean="0"/>
              <a:t>p</a:t>
            </a:r>
            <a:r>
              <a:rPr kumimoji="1" lang="en-US" altLang="zh-CN" baseline="-25000" dirty="0" err="1" smtClean="0"/>
              <a:t>T</a:t>
            </a:r>
            <a:r>
              <a:rPr kumimoji="1" lang="en-US" altLang="zh-CN" dirty="0" smtClean="0"/>
              <a:t>] Consistent with </a:t>
            </a:r>
            <a:r>
              <a:rPr kumimoji="1" lang="en-US" altLang="zh-CN" dirty="0"/>
              <a:t>published </a:t>
            </a:r>
            <a:r>
              <a:rPr kumimoji="1" lang="en-US" altLang="zh-CN" dirty="0" smtClean="0"/>
              <a:t>result, with improved statistical precision</a:t>
            </a:r>
            <a:endParaRPr kumimoji="1"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5258092" y="3052665"/>
            <a:ext cx="191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2"/>
                </a:solidFill>
                <a:latin typeface="+mj-lt"/>
              </a:rPr>
              <a:t>STAR Preliminary</a:t>
            </a:r>
            <a:endParaRPr kumimoji="1" lang="zh-CN" alt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8203" y="6083903"/>
            <a:ext cx="8595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        - Finalizing </a:t>
            </a:r>
            <a:r>
              <a:rPr lang="en-US" altLang="zh-CN" sz="1600" dirty="0" smtClean="0"/>
              <a:t>systematic uncertainties </a:t>
            </a:r>
            <a:r>
              <a:rPr kumimoji="1" lang="en-US" altLang="zh-CN" sz="1600" dirty="0" smtClean="0"/>
              <a:t>for </a:t>
            </a:r>
            <a:r>
              <a:rPr kumimoji="1" lang="en-US" altLang="zh-CN" sz="1600" dirty="0" err="1" smtClean="0"/>
              <a:t>p</a:t>
            </a:r>
            <a:r>
              <a:rPr kumimoji="1" lang="en-US" altLang="zh-CN" sz="1600" baseline="-25000" dirty="0" err="1" smtClean="0"/>
              <a:t>T</a:t>
            </a:r>
            <a:r>
              <a:rPr kumimoji="1" lang="en-US" altLang="zh-CN" sz="1600" dirty="0" smtClean="0"/>
              <a:t>&lt; 2 </a:t>
            </a:r>
            <a:r>
              <a:rPr kumimoji="1" lang="en-US" altLang="zh-CN" sz="1600" dirty="0" err="1" smtClean="0"/>
              <a:t>GeV</a:t>
            </a:r>
            <a:r>
              <a:rPr kumimoji="1" lang="en-US" altLang="zh-CN" sz="1600" dirty="0" smtClean="0"/>
              <a:t>/c</a:t>
            </a:r>
            <a:endParaRPr kumimoji="1"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4923062" y="2632265"/>
            <a:ext cx="2081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1400" dirty="0" smtClean="0"/>
              <a:t>PRL </a:t>
            </a:r>
            <a:r>
              <a:rPr lang="hu-HU" altLang="zh-CN" sz="1400" dirty="0"/>
              <a:t>113 (2014) 142301</a:t>
            </a:r>
          </a:p>
        </p:txBody>
      </p:sp>
      <p:sp>
        <p:nvSpPr>
          <p:cNvPr id="12" name="灯片编号占位符 6"/>
          <p:cNvSpPr txBox="1">
            <a:spLocks/>
          </p:cNvSpPr>
          <p:nvPr/>
        </p:nvSpPr>
        <p:spPr bwMode="auto">
          <a:xfrm>
            <a:off x="2948897" y="6490480"/>
            <a:ext cx="3528105" cy="3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j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October </a:t>
            </a:r>
            <a:r>
              <a:rPr lang="en-US" altLang="zh-CN" dirty="0"/>
              <a:t>28-31, 2015, Santa Fe,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6092995"/>
      </p:ext>
    </p:extLst>
  </p:cSld>
  <p:clrMapOvr>
    <a:masterClrMapping/>
  </p:clrMapOvr>
  <p:transition xmlns:p14="http://schemas.microsoft.com/office/powerpoint/2010/main" advTm="4078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_2">
  <a:themeElements>
    <a:clrScheme name="Default Design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_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Xie JpsiUU duotu.potx" id="{262A89C6-FC8A-41DD-95A2-7C82CEEA7E25}" vid="{28AE8213-804C-4F79-9FDB-D328F7F423C3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52638</TotalTime>
  <Words>1724</Words>
  <Application>Microsoft Macintosh PowerPoint</Application>
  <PresentationFormat>全屏显示(4:3)</PresentationFormat>
  <Paragraphs>247</Paragraphs>
  <Slides>18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Default Design_2</vt:lpstr>
      <vt:lpstr>公式</vt:lpstr>
      <vt:lpstr>PowerPoint 演示文稿</vt:lpstr>
      <vt:lpstr>Motivation</vt:lpstr>
      <vt:lpstr>Motivation</vt:lpstr>
      <vt:lpstr>Results Before the Heavy Flavor Tracker</vt:lpstr>
      <vt:lpstr>STAR Detector</vt:lpstr>
      <vt:lpstr>PowerPoint 演示文稿</vt:lpstr>
      <vt:lpstr>D0 Meson Reconstruction</vt:lpstr>
      <vt:lpstr>D0 Meson Signal</vt:lpstr>
      <vt:lpstr>Invariant yield</vt:lpstr>
      <vt:lpstr>Nuclear Modification Factor</vt:lpstr>
      <vt:lpstr>RAA : D0 vs. π</vt:lpstr>
      <vt:lpstr>RAA : RHIC vs. LHC</vt:lpstr>
      <vt:lpstr>RAA : Comparison to Models</vt:lpstr>
      <vt:lpstr>Summary &amp; Outlook</vt:lpstr>
      <vt:lpstr>PowerPoint 演示文稿</vt:lpstr>
      <vt:lpstr>Efficiency Correction</vt:lpstr>
      <vt:lpstr>Topology distribution comparison</vt:lpstr>
      <vt:lpstr>V2 : Comparison to Models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J/psi reconstruction in RunXII HT triggered U+U events</dc:title>
  <dc:creator>dell</dc:creator>
  <cp:lastModifiedBy>GuannanXie</cp:lastModifiedBy>
  <cp:revision>870</cp:revision>
  <dcterms:created xsi:type="dcterms:W3CDTF">2013-09-15T14:54:34Z</dcterms:created>
  <dcterms:modified xsi:type="dcterms:W3CDTF">2015-10-28T18:18:55Z</dcterms:modified>
</cp:coreProperties>
</file>