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Microsoft___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"/>
  </p:notesMasterIdLst>
  <p:sldIdLst>
    <p:sldId id="256" r:id="rId2"/>
  </p:sldIdLst>
  <p:sldSz cx="30268863" cy="42792650"/>
  <p:notesSz cx="6858000" cy="9144000"/>
  <p:defaultTextStyle>
    <a:defPPr>
      <a:defRPr lang="en-US"/>
    </a:defPPr>
    <a:lvl1pPr marL="0" algn="l" defTabSz="1810426" rtl="0" eaLnBrk="1" latinLnBrk="0" hangingPunct="1">
      <a:defRPr sz="3564" kern="1200">
        <a:solidFill>
          <a:schemeClr val="tx1"/>
        </a:solidFill>
        <a:latin typeface="+mn-lt"/>
        <a:ea typeface="+mn-ea"/>
        <a:cs typeface="+mn-cs"/>
      </a:defRPr>
    </a:lvl1pPr>
    <a:lvl2pPr marL="905213" algn="l" defTabSz="1810426" rtl="0" eaLnBrk="1" latinLnBrk="0" hangingPunct="1">
      <a:defRPr sz="3564" kern="1200">
        <a:solidFill>
          <a:schemeClr val="tx1"/>
        </a:solidFill>
        <a:latin typeface="+mn-lt"/>
        <a:ea typeface="+mn-ea"/>
        <a:cs typeface="+mn-cs"/>
      </a:defRPr>
    </a:lvl2pPr>
    <a:lvl3pPr marL="1810426" algn="l" defTabSz="1810426" rtl="0" eaLnBrk="1" latinLnBrk="0" hangingPunct="1">
      <a:defRPr sz="3564" kern="1200">
        <a:solidFill>
          <a:schemeClr val="tx1"/>
        </a:solidFill>
        <a:latin typeface="+mn-lt"/>
        <a:ea typeface="+mn-ea"/>
        <a:cs typeface="+mn-cs"/>
      </a:defRPr>
    </a:lvl3pPr>
    <a:lvl4pPr marL="2715639" algn="l" defTabSz="1810426" rtl="0" eaLnBrk="1" latinLnBrk="0" hangingPunct="1">
      <a:defRPr sz="3564" kern="1200">
        <a:solidFill>
          <a:schemeClr val="tx1"/>
        </a:solidFill>
        <a:latin typeface="+mn-lt"/>
        <a:ea typeface="+mn-ea"/>
        <a:cs typeface="+mn-cs"/>
      </a:defRPr>
    </a:lvl4pPr>
    <a:lvl5pPr marL="3620851" algn="l" defTabSz="1810426" rtl="0" eaLnBrk="1" latinLnBrk="0" hangingPunct="1">
      <a:defRPr sz="3564" kern="1200">
        <a:solidFill>
          <a:schemeClr val="tx1"/>
        </a:solidFill>
        <a:latin typeface="+mn-lt"/>
        <a:ea typeface="+mn-ea"/>
        <a:cs typeface="+mn-cs"/>
      </a:defRPr>
    </a:lvl5pPr>
    <a:lvl6pPr marL="4526065" algn="l" defTabSz="1810426" rtl="0" eaLnBrk="1" latinLnBrk="0" hangingPunct="1">
      <a:defRPr sz="3564" kern="1200">
        <a:solidFill>
          <a:schemeClr val="tx1"/>
        </a:solidFill>
        <a:latin typeface="+mn-lt"/>
        <a:ea typeface="+mn-ea"/>
        <a:cs typeface="+mn-cs"/>
      </a:defRPr>
    </a:lvl6pPr>
    <a:lvl7pPr marL="5431278" algn="l" defTabSz="1810426" rtl="0" eaLnBrk="1" latinLnBrk="0" hangingPunct="1">
      <a:defRPr sz="3564" kern="1200">
        <a:solidFill>
          <a:schemeClr val="tx1"/>
        </a:solidFill>
        <a:latin typeface="+mn-lt"/>
        <a:ea typeface="+mn-ea"/>
        <a:cs typeface="+mn-cs"/>
      </a:defRPr>
    </a:lvl7pPr>
    <a:lvl8pPr marL="6336490" algn="l" defTabSz="1810426" rtl="0" eaLnBrk="1" latinLnBrk="0" hangingPunct="1">
      <a:defRPr sz="3564" kern="1200">
        <a:solidFill>
          <a:schemeClr val="tx1"/>
        </a:solidFill>
        <a:latin typeface="+mn-lt"/>
        <a:ea typeface="+mn-ea"/>
        <a:cs typeface="+mn-cs"/>
      </a:defRPr>
    </a:lvl8pPr>
    <a:lvl9pPr marL="7241704" algn="l" defTabSz="1810426" rtl="0" eaLnBrk="1" latinLnBrk="0" hangingPunct="1">
      <a:defRPr sz="356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2951"/>
    <a:srgbClr val="94AD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0157" autoAdjust="0"/>
    <p:restoredTop sz="96276" autoAdjust="0"/>
  </p:normalViewPr>
  <p:slideViewPr>
    <p:cSldViewPr snapToGrid="0" snapToObjects="1">
      <p:cViewPr>
        <p:scale>
          <a:sx n="95" d="100"/>
          <a:sy n="95" d="100"/>
        </p:scale>
        <p:origin x="9344" y="7152"/>
      </p:cViewPr>
      <p:guideLst>
        <p:guide orient="horz" pos="13478"/>
        <p:guide pos="95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6FFD8-2F66-DE47-8675-84659B2BA517}" type="datetimeFigureOut">
              <a:rPr lang="en-US" smtClean="0"/>
              <a:t>2/15/17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A8A41-E2F5-434B-A8B5-5C88DA5D5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6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10426" rtl="0" eaLnBrk="1" latinLnBrk="0" hangingPunct="1">
      <a:defRPr sz="2376" kern="1200">
        <a:solidFill>
          <a:schemeClr val="tx1"/>
        </a:solidFill>
        <a:latin typeface="+mn-lt"/>
        <a:ea typeface="+mn-ea"/>
        <a:cs typeface="+mn-cs"/>
      </a:defRPr>
    </a:lvl1pPr>
    <a:lvl2pPr marL="905213" algn="l" defTabSz="1810426" rtl="0" eaLnBrk="1" latinLnBrk="0" hangingPunct="1">
      <a:defRPr sz="2376" kern="1200">
        <a:solidFill>
          <a:schemeClr val="tx1"/>
        </a:solidFill>
        <a:latin typeface="+mn-lt"/>
        <a:ea typeface="+mn-ea"/>
        <a:cs typeface="+mn-cs"/>
      </a:defRPr>
    </a:lvl2pPr>
    <a:lvl3pPr marL="1810426" algn="l" defTabSz="1810426" rtl="0" eaLnBrk="1" latinLnBrk="0" hangingPunct="1">
      <a:defRPr sz="2376" kern="1200">
        <a:solidFill>
          <a:schemeClr val="tx1"/>
        </a:solidFill>
        <a:latin typeface="+mn-lt"/>
        <a:ea typeface="+mn-ea"/>
        <a:cs typeface="+mn-cs"/>
      </a:defRPr>
    </a:lvl3pPr>
    <a:lvl4pPr marL="2715639" algn="l" defTabSz="1810426" rtl="0" eaLnBrk="1" latinLnBrk="0" hangingPunct="1">
      <a:defRPr sz="2376" kern="1200">
        <a:solidFill>
          <a:schemeClr val="tx1"/>
        </a:solidFill>
        <a:latin typeface="+mn-lt"/>
        <a:ea typeface="+mn-ea"/>
        <a:cs typeface="+mn-cs"/>
      </a:defRPr>
    </a:lvl4pPr>
    <a:lvl5pPr marL="3620851" algn="l" defTabSz="1810426" rtl="0" eaLnBrk="1" latinLnBrk="0" hangingPunct="1">
      <a:defRPr sz="2376" kern="1200">
        <a:solidFill>
          <a:schemeClr val="tx1"/>
        </a:solidFill>
        <a:latin typeface="+mn-lt"/>
        <a:ea typeface="+mn-ea"/>
        <a:cs typeface="+mn-cs"/>
      </a:defRPr>
    </a:lvl5pPr>
    <a:lvl6pPr marL="4526065" algn="l" defTabSz="1810426" rtl="0" eaLnBrk="1" latinLnBrk="0" hangingPunct="1">
      <a:defRPr sz="2376" kern="1200">
        <a:solidFill>
          <a:schemeClr val="tx1"/>
        </a:solidFill>
        <a:latin typeface="+mn-lt"/>
        <a:ea typeface="+mn-ea"/>
        <a:cs typeface="+mn-cs"/>
      </a:defRPr>
    </a:lvl6pPr>
    <a:lvl7pPr marL="5431278" algn="l" defTabSz="1810426" rtl="0" eaLnBrk="1" latinLnBrk="0" hangingPunct="1">
      <a:defRPr sz="2376" kern="1200">
        <a:solidFill>
          <a:schemeClr val="tx1"/>
        </a:solidFill>
        <a:latin typeface="+mn-lt"/>
        <a:ea typeface="+mn-ea"/>
        <a:cs typeface="+mn-cs"/>
      </a:defRPr>
    </a:lvl7pPr>
    <a:lvl8pPr marL="6336490" algn="l" defTabSz="1810426" rtl="0" eaLnBrk="1" latinLnBrk="0" hangingPunct="1">
      <a:defRPr sz="2376" kern="1200">
        <a:solidFill>
          <a:schemeClr val="tx1"/>
        </a:solidFill>
        <a:latin typeface="+mn-lt"/>
        <a:ea typeface="+mn-ea"/>
        <a:cs typeface="+mn-cs"/>
      </a:defRPr>
    </a:lvl8pPr>
    <a:lvl9pPr marL="7241704" algn="l" defTabSz="1810426" rtl="0" eaLnBrk="1" latinLnBrk="0" hangingPunct="1">
      <a:defRPr sz="237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A8A41-E2F5-434B-A8B5-5C88DA5D5A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68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165" y="7003337"/>
            <a:ext cx="25728534" cy="14898182"/>
          </a:xfrm>
        </p:spPr>
        <p:txBody>
          <a:bodyPr anchor="b"/>
          <a:lstStyle>
            <a:lvl1pPr algn="ctr">
              <a:defRPr sz="19861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3608" y="22476050"/>
            <a:ext cx="22701647" cy="10331648"/>
          </a:xfrm>
        </p:spPr>
        <p:txBody>
          <a:bodyPr/>
          <a:lstStyle>
            <a:lvl1pPr marL="0" indent="0" algn="ctr">
              <a:buNone/>
              <a:defRPr sz="7944"/>
            </a:lvl1pPr>
            <a:lvl2pPr marL="1513423" indent="0" algn="ctr">
              <a:buNone/>
              <a:defRPr sz="6620"/>
            </a:lvl2pPr>
            <a:lvl3pPr marL="3026847" indent="0" algn="ctr">
              <a:buNone/>
              <a:defRPr sz="5958"/>
            </a:lvl3pPr>
            <a:lvl4pPr marL="4540270" indent="0" algn="ctr">
              <a:buNone/>
              <a:defRPr sz="5296"/>
            </a:lvl4pPr>
            <a:lvl5pPr marL="6053694" indent="0" algn="ctr">
              <a:buNone/>
              <a:defRPr sz="5296"/>
            </a:lvl5pPr>
            <a:lvl6pPr marL="7567117" indent="0" algn="ctr">
              <a:buNone/>
              <a:defRPr sz="5296"/>
            </a:lvl6pPr>
            <a:lvl7pPr marL="9080541" indent="0" algn="ctr">
              <a:buNone/>
              <a:defRPr sz="5296"/>
            </a:lvl7pPr>
            <a:lvl8pPr marL="10593964" indent="0" algn="ctr">
              <a:buNone/>
              <a:defRPr sz="5296"/>
            </a:lvl8pPr>
            <a:lvl9pPr marL="12107388" indent="0" algn="ctr">
              <a:buNone/>
              <a:defRPr sz="5296"/>
            </a:lvl9pPr>
          </a:lstStyle>
          <a:p>
            <a:r>
              <a:rPr lang="cs-CZ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B544-6F92-CB41-BF0F-886A8C5A4589}" type="datetimeFigureOut">
              <a:rPr lang="en-US" smtClean="0"/>
              <a:t>2/15/17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6031-C3DC-7746-9681-BD43A3CA4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35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B544-6F92-CB41-BF0F-886A8C5A4589}" type="datetimeFigureOut">
              <a:rPr lang="en-US" smtClean="0"/>
              <a:t>2/15/17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6031-C3DC-7746-9681-BD43A3CA4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38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1157" y="2278312"/>
            <a:ext cx="6526724" cy="36264793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0986" y="2278312"/>
            <a:ext cx="19201810" cy="36264793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B544-6F92-CB41-BF0F-886A8C5A4589}" type="datetimeFigureOut">
              <a:rPr lang="en-US" smtClean="0"/>
              <a:t>2/15/17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6031-C3DC-7746-9681-BD43A3CA4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9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B544-6F92-CB41-BF0F-886A8C5A4589}" type="datetimeFigureOut">
              <a:rPr lang="en-US" smtClean="0"/>
              <a:t>2/15/17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6031-C3DC-7746-9681-BD43A3CA4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94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221" y="10668458"/>
            <a:ext cx="26106894" cy="17800551"/>
          </a:xfrm>
        </p:spPr>
        <p:txBody>
          <a:bodyPr anchor="b"/>
          <a:lstStyle>
            <a:lvl1pPr>
              <a:defRPr sz="19861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221" y="28637409"/>
            <a:ext cx="26106894" cy="9360889"/>
          </a:xfrm>
        </p:spPr>
        <p:txBody>
          <a:bodyPr/>
          <a:lstStyle>
            <a:lvl1pPr marL="0" indent="0">
              <a:buNone/>
              <a:defRPr sz="7944">
                <a:solidFill>
                  <a:schemeClr val="tx1"/>
                </a:solidFill>
              </a:defRPr>
            </a:lvl1pPr>
            <a:lvl2pPr marL="1513423" indent="0">
              <a:buNone/>
              <a:defRPr sz="6620">
                <a:solidFill>
                  <a:schemeClr val="tx1">
                    <a:tint val="75000"/>
                  </a:schemeClr>
                </a:solidFill>
              </a:defRPr>
            </a:lvl2pPr>
            <a:lvl3pPr marL="3026847" indent="0">
              <a:buNone/>
              <a:defRPr sz="5958">
                <a:solidFill>
                  <a:schemeClr val="tx1">
                    <a:tint val="75000"/>
                  </a:schemeClr>
                </a:solidFill>
              </a:defRPr>
            </a:lvl3pPr>
            <a:lvl4pPr marL="4540270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4pPr>
            <a:lvl5pPr marL="6053694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5pPr>
            <a:lvl6pPr marL="7567117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6pPr>
            <a:lvl7pPr marL="9080541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7pPr>
            <a:lvl8pPr marL="10593964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8pPr>
            <a:lvl9pPr marL="12107388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B544-6F92-CB41-BF0F-886A8C5A4589}" type="datetimeFigureOut">
              <a:rPr lang="en-US" smtClean="0"/>
              <a:t>2/15/17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6031-C3DC-7746-9681-BD43A3CA4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7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0984" y="11391562"/>
            <a:ext cx="12864267" cy="27151543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3612" y="11391562"/>
            <a:ext cx="12864267" cy="27151543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B544-6F92-CB41-BF0F-886A8C5A4589}" type="datetimeFigureOut">
              <a:rPr lang="en-US" smtClean="0"/>
              <a:t>2/15/17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6031-C3DC-7746-9681-BD43A3CA4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51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927" y="2278322"/>
            <a:ext cx="26106894" cy="8271268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4930" y="10490146"/>
            <a:ext cx="12805146" cy="5141058"/>
          </a:xfrm>
        </p:spPr>
        <p:txBody>
          <a:bodyPr anchor="b"/>
          <a:lstStyle>
            <a:lvl1pPr marL="0" indent="0">
              <a:buNone/>
              <a:defRPr sz="7944" b="1"/>
            </a:lvl1pPr>
            <a:lvl2pPr marL="1513423" indent="0">
              <a:buNone/>
              <a:defRPr sz="6620" b="1"/>
            </a:lvl2pPr>
            <a:lvl3pPr marL="3026847" indent="0">
              <a:buNone/>
              <a:defRPr sz="5958" b="1"/>
            </a:lvl3pPr>
            <a:lvl4pPr marL="4540270" indent="0">
              <a:buNone/>
              <a:defRPr sz="5296" b="1"/>
            </a:lvl4pPr>
            <a:lvl5pPr marL="6053694" indent="0">
              <a:buNone/>
              <a:defRPr sz="5296" b="1"/>
            </a:lvl5pPr>
            <a:lvl6pPr marL="7567117" indent="0">
              <a:buNone/>
              <a:defRPr sz="5296" b="1"/>
            </a:lvl6pPr>
            <a:lvl7pPr marL="9080541" indent="0">
              <a:buNone/>
              <a:defRPr sz="5296" b="1"/>
            </a:lvl7pPr>
            <a:lvl8pPr marL="10593964" indent="0">
              <a:buNone/>
              <a:defRPr sz="5296" b="1"/>
            </a:lvl8pPr>
            <a:lvl9pPr marL="12107388" indent="0">
              <a:buNone/>
              <a:defRPr sz="5296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4930" y="15631204"/>
            <a:ext cx="12805146" cy="22991147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3614" y="10490146"/>
            <a:ext cx="12868209" cy="5141058"/>
          </a:xfrm>
        </p:spPr>
        <p:txBody>
          <a:bodyPr anchor="b"/>
          <a:lstStyle>
            <a:lvl1pPr marL="0" indent="0">
              <a:buNone/>
              <a:defRPr sz="7944" b="1"/>
            </a:lvl1pPr>
            <a:lvl2pPr marL="1513423" indent="0">
              <a:buNone/>
              <a:defRPr sz="6620" b="1"/>
            </a:lvl2pPr>
            <a:lvl3pPr marL="3026847" indent="0">
              <a:buNone/>
              <a:defRPr sz="5958" b="1"/>
            </a:lvl3pPr>
            <a:lvl4pPr marL="4540270" indent="0">
              <a:buNone/>
              <a:defRPr sz="5296" b="1"/>
            </a:lvl4pPr>
            <a:lvl5pPr marL="6053694" indent="0">
              <a:buNone/>
              <a:defRPr sz="5296" b="1"/>
            </a:lvl5pPr>
            <a:lvl6pPr marL="7567117" indent="0">
              <a:buNone/>
              <a:defRPr sz="5296" b="1"/>
            </a:lvl6pPr>
            <a:lvl7pPr marL="9080541" indent="0">
              <a:buNone/>
              <a:defRPr sz="5296" b="1"/>
            </a:lvl7pPr>
            <a:lvl8pPr marL="10593964" indent="0">
              <a:buNone/>
              <a:defRPr sz="5296" b="1"/>
            </a:lvl8pPr>
            <a:lvl9pPr marL="12107388" indent="0">
              <a:buNone/>
              <a:defRPr sz="5296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3614" y="15631204"/>
            <a:ext cx="12868209" cy="22991147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B544-6F92-CB41-BF0F-886A8C5A4589}" type="datetimeFigureOut">
              <a:rPr lang="en-US" smtClean="0"/>
              <a:t>2/15/17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6031-C3DC-7746-9681-BD43A3CA4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54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B544-6F92-CB41-BF0F-886A8C5A4589}" type="datetimeFigureOut">
              <a:rPr lang="en-US" smtClean="0"/>
              <a:t>2/15/17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6031-C3DC-7746-9681-BD43A3CA4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95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B544-6F92-CB41-BF0F-886A8C5A4589}" type="datetimeFigureOut">
              <a:rPr lang="en-US" smtClean="0"/>
              <a:t>2/15/17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6031-C3DC-7746-9681-BD43A3CA4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41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927" y="2852843"/>
            <a:ext cx="9762496" cy="9984952"/>
          </a:xfrm>
        </p:spPr>
        <p:txBody>
          <a:bodyPr anchor="b"/>
          <a:lstStyle>
            <a:lvl1pPr>
              <a:defRPr sz="10593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8209" y="6161359"/>
            <a:ext cx="15323612" cy="30410517"/>
          </a:xfrm>
        </p:spPr>
        <p:txBody>
          <a:bodyPr/>
          <a:lstStyle>
            <a:lvl1pPr>
              <a:defRPr sz="10593"/>
            </a:lvl1pPr>
            <a:lvl2pPr>
              <a:defRPr sz="9269"/>
            </a:lvl2pPr>
            <a:lvl3pPr>
              <a:defRPr sz="7944"/>
            </a:lvl3pPr>
            <a:lvl4pPr>
              <a:defRPr sz="6620"/>
            </a:lvl4pPr>
            <a:lvl5pPr>
              <a:defRPr sz="6620"/>
            </a:lvl5pPr>
            <a:lvl6pPr>
              <a:defRPr sz="6620"/>
            </a:lvl6pPr>
            <a:lvl7pPr>
              <a:defRPr sz="6620"/>
            </a:lvl7pPr>
            <a:lvl8pPr>
              <a:defRPr sz="6620"/>
            </a:lvl8pPr>
            <a:lvl9pPr>
              <a:defRPr sz="662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927" y="12837795"/>
            <a:ext cx="9762496" cy="23783603"/>
          </a:xfrm>
        </p:spPr>
        <p:txBody>
          <a:bodyPr/>
          <a:lstStyle>
            <a:lvl1pPr marL="0" indent="0">
              <a:buNone/>
              <a:defRPr sz="5296"/>
            </a:lvl1pPr>
            <a:lvl2pPr marL="1513423" indent="0">
              <a:buNone/>
              <a:defRPr sz="4634"/>
            </a:lvl2pPr>
            <a:lvl3pPr marL="3026847" indent="0">
              <a:buNone/>
              <a:defRPr sz="3972"/>
            </a:lvl3pPr>
            <a:lvl4pPr marL="4540270" indent="0">
              <a:buNone/>
              <a:defRPr sz="3310"/>
            </a:lvl4pPr>
            <a:lvl5pPr marL="6053694" indent="0">
              <a:buNone/>
              <a:defRPr sz="3310"/>
            </a:lvl5pPr>
            <a:lvl6pPr marL="7567117" indent="0">
              <a:buNone/>
              <a:defRPr sz="3310"/>
            </a:lvl6pPr>
            <a:lvl7pPr marL="9080541" indent="0">
              <a:buNone/>
              <a:defRPr sz="3310"/>
            </a:lvl7pPr>
            <a:lvl8pPr marL="10593964" indent="0">
              <a:buNone/>
              <a:defRPr sz="3310"/>
            </a:lvl8pPr>
            <a:lvl9pPr marL="12107388" indent="0">
              <a:buNone/>
              <a:defRPr sz="331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B544-6F92-CB41-BF0F-886A8C5A4589}" type="datetimeFigureOut">
              <a:rPr lang="en-US" smtClean="0"/>
              <a:t>2/15/17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6031-C3DC-7746-9681-BD43A3CA4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37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927" y="2852843"/>
            <a:ext cx="9762496" cy="9984952"/>
          </a:xfrm>
        </p:spPr>
        <p:txBody>
          <a:bodyPr anchor="b"/>
          <a:lstStyle>
            <a:lvl1pPr>
              <a:defRPr sz="10593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68209" y="6161359"/>
            <a:ext cx="15323612" cy="30410517"/>
          </a:xfrm>
        </p:spPr>
        <p:txBody>
          <a:bodyPr anchor="t"/>
          <a:lstStyle>
            <a:lvl1pPr marL="0" indent="0">
              <a:buNone/>
              <a:defRPr sz="10593"/>
            </a:lvl1pPr>
            <a:lvl2pPr marL="1513423" indent="0">
              <a:buNone/>
              <a:defRPr sz="9269"/>
            </a:lvl2pPr>
            <a:lvl3pPr marL="3026847" indent="0">
              <a:buNone/>
              <a:defRPr sz="7944"/>
            </a:lvl3pPr>
            <a:lvl4pPr marL="4540270" indent="0">
              <a:buNone/>
              <a:defRPr sz="6620"/>
            </a:lvl4pPr>
            <a:lvl5pPr marL="6053694" indent="0">
              <a:buNone/>
              <a:defRPr sz="6620"/>
            </a:lvl5pPr>
            <a:lvl6pPr marL="7567117" indent="0">
              <a:buNone/>
              <a:defRPr sz="6620"/>
            </a:lvl6pPr>
            <a:lvl7pPr marL="9080541" indent="0">
              <a:buNone/>
              <a:defRPr sz="6620"/>
            </a:lvl7pPr>
            <a:lvl8pPr marL="10593964" indent="0">
              <a:buNone/>
              <a:defRPr sz="6620"/>
            </a:lvl8pPr>
            <a:lvl9pPr marL="12107388" indent="0">
              <a:buNone/>
              <a:defRPr sz="6620"/>
            </a:lvl9pPr>
          </a:lstStyle>
          <a:p>
            <a:r>
              <a:rPr lang="cs-CZ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927" y="12837795"/>
            <a:ext cx="9762496" cy="23783603"/>
          </a:xfrm>
        </p:spPr>
        <p:txBody>
          <a:bodyPr/>
          <a:lstStyle>
            <a:lvl1pPr marL="0" indent="0">
              <a:buNone/>
              <a:defRPr sz="5296"/>
            </a:lvl1pPr>
            <a:lvl2pPr marL="1513423" indent="0">
              <a:buNone/>
              <a:defRPr sz="4634"/>
            </a:lvl2pPr>
            <a:lvl3pPr marL="3026847" indent="0">
              <a:buNone/>
              <a:defRPr sz="3972"/>
            </a:lvl3pPr>
            <a:lvl4pPr marL="4540270" indent="0">
              <a:buNone/>
              <a:defRPr sz="3310"/>
            </a:lvl4pPr>
            <a:lvl5pPr marL="6053694" indent="0">
              <a:buNone/>
              <a:defRPr sz="3310"/>
            </a:lvl5pPr>
            <a:lvl6pPr marL="7567117" indent="0">
              <a:buNone/>
              <a:defRPr sz="3310"/>
            </a:lvl6pPr>
            <a:lvl7pPr marL="9080541" indent="0">
              <a:buNone/>
              <a:defRPr sz="3310"/>
            </a:lvl7pPr>
            <a:lvl8pPr marL="10593964" indent="0">
              <a:buNone/>
              <a:defRPr sz="3310"/>
            </a:lvl8pPr>
            <a:lvl9pPr marL="12107388" indent="0">
              <a:buNone/>
              <a:defRPr sz="331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B544-6F92-CB41-BF0F-886A8C5A4589}" type="datetimeFigureOut">
              <a:rPr lang="en-US" smtClean="0"/>
              <a:t>2/15/17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6031-C3DC-7746-9681-BD43A3CA4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95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alpha val="85000"/>
              </a:schemeClr>
            </a:gs>
            <a:gs pos="90000">
              <a:schemeClr val="bg1">
                <a:alpha val="0"/>
                <a:lumMod val="0"/>
                <a:lumOff val="10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0985" y="2278322"/>
            <a:ext cx="26106894" cy="8271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0985" y="11391562"/>
            <a:ext cx="26106894" cy="27151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0984" y="39662456"/>
            <a:ext cx="6810494" cy="2278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2B544-6F92-CB41-BF0F-886A8C5A4589}" type="datetimeFigureOut">
              <a:rPr lang="en-US" smtClean="0"/>
              <a:t>2/15/17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6561" y="39662456"/>
            <a:ext cx="10215741" cy="2278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77385" y="39662456"/>
            <a:ext cx="6810494" cy="2278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16031-C3DC-7746-9681-BD43A3CA4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90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026847" rtl="0" eaLnBrk="1" latinLnBrk="0" hangingPunct="1">
        <a:lnSpc>
          <a:spcPct val="90000"/>
        </a:lnSpc>
        <a:spcBef>
          <a:spcPct val="0"/>
        </a:spcBef>
        <a:buNone/>
        <a:defRPr sz="145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712" indent="-756712" algn="l" defTabSz="3026847" rtl="0" eaLnBrk="1" latinLnBrk="0" hangingPunct="1">
        <a:lnSpc>
          <a:spcPct val="90000"/>
        </a:lnSpc>
        <a:spcBef>
          <a:spcPts val="3310"/>
        </a:spcBef>
        <a:buFont typeface="Arial" panose="020B0604020202020204" pitchFamily="34" charset="0"/>
        <a:buChar char="•"/>
        <a:defRPr sz="9269" kern="1200">
          <a:solidFill>
            <a:schemeClr val="tx1"/>
          </a:solidFill>
          <a:latin typeface="+mn-lt"/>
          <a:ea typeface="+mn-ea"/>
          <a:cs typeface="+mn-cs"/>
        </a:defRPr>
      </a:lvl1pPr>
      <a:lvl2pPr marL="2270135" indent="-756712" algn="l" defTabSz="302684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2pPr>
      <a:lvl3pPr marL="3783559" indent="-756712" algn="l" defTabSz="302684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0" kern="1200">
          <a:solidFill>
            <a:schemeClr val="tx1"/>
          </a:solidFill>
          <a:latin typeface="+mn-lt"/>
          <a:ea typeface="+mn-ea"/>
          <a:cs typeface="+mn-cs"/>
        </a:defRPr>
      </a:lvl3pPr>
      <a:lvl4pPr marL="5296982" indent="-756712" algn="l" defTabSz="302684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810405" indent="-756712" algn="l" defTabSz="302684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8323829" indent="-756712" algn="l" defTabSz="302684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837252" indent="-756712" algn="l" defTabSz="302684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1350676" indent="-756712" algn="l" defTabSz="302684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864099" indent="-756712" algn="l" defTabSz="302684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6847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1pPr>
      <a:lvl2pPr marL="1513423" algn="l" defTabSz="3026847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2pPr>
      <a:lvl3pPr marL="3026847" algn="l" defTabSz="3026847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3pPr>
      <a:lvl4pPr marL="4540270" algn="l" defTabSz="3026847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053694" algn="l" defTabSz="3026847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7567117" algn="l" defTabSz="3026847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080541" algn="l" defTabSz="3026847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0593964" algn="l" defTabSz="3026847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107388" algn="l" defTabSz="3026847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emf"/><Relationship Id="rId20" Type="http://schemas.openxmlformats.org/officeDocument/2006/relationships/image" Target="../media/image16.emf"/><Relationship Id="rId21" Type="http://schemas.openxmlformats.org/officeDocument/2006/relationships/image" Target="../media/image17.emf"/><Relationship Id="rId22" Type="http://schemas.openxmlformats.org/officeDocument/2006/relationships/image" Target="../media/image18.emf"/><Relationship Id="rId23" Type="http://schemas.openxmlformats.org/officeDocument/2006/relationships/image" Target="../media/image19.emf"/><Relationship Id="rId24" Type="http://schemas.openxmlformats.org/officeDocument/2006/relationships/image" Target="../media/image20.emf"/><Relationship Id="rId25" Type="http://schemas.openxmlformats.org/officeDocument/2006/relationships/image" Target="../media/image21.emf"/><Relationship Id="rId26" Type="http://schemas.openxmlformats.org/officeDocument/2006/relationships/oleObject" Target="../embeddings/Microsoft___1.bin"/><Relationship Id="rId27" Type="http://schemas.openxmlformats.org/officeDocument/2006/relationships/image" Target="../media/image3.emf"/><Relationship Id="rId10" Type="http://schemas.openxmlformats.org/officeDocument/2006/relationships/image" Target="../media/image10.jpg"/><Relationship Id="rId11" Type="http://schemas.openxmlformats.org/officeDocument/2006/relationships/image" Target="../media/image11.tiff"/><Relationship Id="rId12" Type="http://schemas.openxmlformats.org/officeDocument/2006/relationships/image" Target="../media/image12.emf"/><Relationship Id="rId13" Type="http://schemas.openxmlformats.org/officeDocument/2006/relationships/image" Target="../media/image13.emf"/><Relationship Id="rId14" Type="http://schemas.openxmlformats.org/officeDocument/2006/relationships/image" Target="../media/image14.emf"/><Relationship Id="rId15" Type="http://schemas.openxmlformats.org/officeDocument/2006/relationships/image" Target="../media/image15.png"/><Relationship Id="rId16" Type="http://schemas.openxmlformats.org/officeDocument/2006/relationships/oleObject" Target="../embeddings/oleObject1.bin"/><Relationship Id="rId17" Type="http://schemas.openxmlformats.org/officeDocument/2006/relationships/image" Target="../media/image1.emf"/><Relationship Id="rId18" Type="http://schemas.openxmlformats.org/officeDocument/2006/relationships/oleObject" Target="../embeddings/oleObject2.bin"/><Relationship Id="rId19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g"/><Relationship Id="rId7" Type="http://schemas.openxmlformats.org/officeDocument/2006/relationships/image" Target="../media/image7.gif"/><Relationship Id="rId8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4" descr="STAR-logo-base-bal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9" t="2727" r="11311" b="3452"/>
          <a:stretch>
            <a:fillRect/>
          </a:stretch>
        </p:blipFill>
        <p:spPr bwMode="auto">
          <a:xfrm>
            <a:off x="644058" y="1963187"/>
            <a:ext cx="4212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0"/>
          <a:stretch>
            <a:fillRect/>
          </a:stretch>
        </p:blipFill>
        <p:spPr bwMode="auto">
          <a:xfrm>
            <a:off x="22886669" y="2738192"/>
            <a:ext cx="6675437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384"/>
          <p:cNvSpPr txBox="1">
            <a:spLocks/>
          </p:cNvSpPr>
          <p:nvPr/>
        </p:nvSpPr>
        <p:spPr>
          <a:xfrm>
            <a:off x="0" y="550446"/>
            <a:ext cx="30268863" cy="2699262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en-US"/>
            </a:defPPr>
            <a:lvl1pPr marL="756872" indent="-756872" defTabSz="3027487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Char char="•"/>
              <a:defRPr sz="7600" b="1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2270615" indent="-756872" defTabSz="3027487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/>
            </a:lvl2pPr>
            <a:lvl3pPr marL="3784359" indent="-756872" defTabSz="3027487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/>
            </a:lvl3pPr>
            <a:lvl4pPr marL="5298102" indent="-756872" defTabSz="3027487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/>
            </a:lvl4pPr>
            <a:lvl5pPr marL="6811846" indent="-756872" defTabSz="3027487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/>
            </a:lvl5pPr>
            <a:lvl6pPr marL="8325589" indent="-756872" defTabSz="3027487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/>
            </a:lvl6pPr>
            <a:lvl7pPr marL="9839333" indent="-756872" defTabSz="3027487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/>
            </a:lvl7pPr>
            <a:lvl8pPr marL="11353076" indent="-756872" defTabSz="3027487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/>
            </a:lvl8pPr>
            <a:lvl9pPr marL="12866820" indent="-756872" defTabSz="3027487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/>
            </a:lvl9pPr>
          </a:lstStyle>
          <a:p>
            <a:pPr marL="0" indent="0" algn="ctr">
              <a:buNone/>
            </a:pPr>
            <a:r>
              <a:rPr lang="en-US" altLang="zh-CN" sz="8000" dirty="0" err="1" smtClean="0">
                <a:latin typeface="Symbol" charset="2"/>
                <a:cs typeface="Symbol" charset="2"/>
              </a:rPr>
              <a:t>L</a:t>
            </a:r>
            <a:r>
              <a:rPr lang="en-US" altLang="zh-CN" sz="8000" baseline="-25000" dirty="0" err="1" smtClean="0">
                <a:latin typeface="Times New Roman"/>
                <a:cs typeface="Times New Roman"/>
              </a:rPr>
              <a:t>c</a:t>
            </a:r>
            <a:r>
              <a:rPr lang="en-US" altLang="zh-CN" sz="8000" baseline="30000" dirty="0" smtClean="0">
                <a:latin typeface="Times New Roman"/>
                <a:cs typeface="Times New Roman"/>
              </a:rPr>
              <a:t> </a:t>
            </a:r>
            <a:r>
              <a:rPr lang="en-US" altLang="zh-CN" sz="8000" dirty="0">
                <a:latin typeface="Times New Roman"/>
                <a:cs typeface="Times New Roman"/>
              </a:rPr>
              <a:t>P</a:t>
            </a:r>
            <a:r>
              <a:rPr lang="en-US" altLang="zh-CN" sz="8000" dirty="0" smtClean="0">
                <a:latin typeface="Times New Roman"/>
                <a:cs typeface="Times New Roman"/>
              </a:rPr>
              <a:t>roduction </a:t>
            </a:r>
            <a:r>
              <a:rPr lang="en-US" altLang="zh-CN" sz="8000" dirty="0">
                <a:latin typeface="Times New Roman"/>
                <a:cs typeface="Times New Roman"/>
              </a:rPr>
              <a:t>in </a:t>
            </a:r>
            <a:r>
              <a:rPr lang="en-US" altLang="zh-CN" sz="8000" dirty="0" err="1">
                <a:latin typeface="Times New Roman"/>
                <a:cs typeface="Times New Roman"/>
              </a:rPr>
              <a:t>Au+Au</a:t>
            </a:r>
            <a:r>
              <a:rPr lang="en-US" altLang="zh-CN" sz="8000" dirty="0">
                <a:latin typeface="Times New Roman"/>
                <a:cs typeface="Times New Roman"/>
              </a:rPr>
              <a:t> </a:t>
            </a:r>
            <a:r>
              <a:rPr lang="en-US" altLang="zh-CN" sz="8000" dirty="0" smtClean="0">
                <a:latin typeface="Times New Roman"/>
                <a:cs typeface="Times New Roman"/>
              </a:rPr>
              <a:t>Collisions </a:t>
            </a:r>
            <a:r>
              <a:rPr lang="en-US" altLang="zh-CN" sz="8000" dirty="0">
                <a:latin typeface="Times New Roman"/>
                <a:cs typeface="Times New Roman"/>
              </a:rPr>
              <a:t>at √</a:t>
            </a:r>
            <a:r>
              <a:rPr lang="fr-FR" altLang="zh-CN" sz="8000" dirty="0" err="1">
                <a:latin typeface="Times New Roman"/>
                <a:cs typeface="Times New Roman"/>
              </a:rPr>
              <a:t>s</a:t>
            </a:r>
            <a:r>
              <a:rPr lang="fr-FR" altLang="zh-CN" sz="8000" baseline="-25000" dirty="0" err="1">
                <a:latin typeface="Times New Roman"/>
                <a:cs typeface="Times New Roman"/>
              </a:rPr>
              <a:t>NN</a:t>
            </a:r>
            <a:r>
              <a:rPr lang="fr-FR" altLang="zh-CN" sz="8000" dirty="0">
                <a:latin typeface="Times New Roman"/>
                <a:cs typeface="Times New Roman"/>
              </a:rPr>
              <a:t> = 200 </a:t>
            </a:r>
            <a:r>
              <a:rPr lang="fr-FR" altLang="zh-CN" sz="8000" dirty="0" err="1" smtClean="0">
                <a:latin typeface="Times New Roman"/>
                <a:cs typeface="Times New Roman"/>
              </a:rPr>
              <a:t>GeV</a:t>
            </a:r>
            <a:r>
              <a:rPr kumimoji="1" lang="en-US" altLang="zh-CN" sz="8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</a:p>
          <a:p>
            <a:pPr marL="0" indent="0" algn="ctr">
              <a:buNone/>
            </a:pPr>
            <a:r>
              <a:rPr lang="en-US" altLang="zh-CN" sz="8000" dirty="0" smtClean="0">
                <a:latin typeface="Times New Roman"/>
                <a:cs typeface="Times New Roman"/>
              </a:rPr>
              <a:t>at </a:t>
            </a:r>
            <a:r>
              <a:rPr lang="en-US" altLang="zh-CN" sz="8000" dirty="0">
                <a:latin typeface="Times New Roman"/>
                <a:cs typeface="Times New Roman"/>
              </a:rPr>
              <a:t>the </a:t>
            </a:r>
            <a:r>
              <a:rPr lang="en-US" altLang="zh-CN" sz="8000" dirty="0" smtClean="0">
                <a:latin typeface="Times New Roman"/>
                <a:cs typeface="Times New Roman"/>
              </a:rPr>
              <a:t>STAR </a:t>
            </a:r>
            <a:r>
              <a:rPr lang="en-US" altLang="zh-CN" sz="8000" dirty="0">
                <a:latin typeface="Times New Roman"/>
                <a:cs typeface="Times New Roman"/>
              </a:rPr>
              <a:t>e</a:t>
            </a:r>
            <a:r>
              <a:rPr lang="en-US" altLang="zh-CN" sz="8000" dirty="0" smtClean="0">
                <a:latin typeface="Times New Roman"/>
                <a:cs typeface="Times New Roman"/>
              </a:rPr>
              <a:t>xperiment</a:t>
            </a:r>
            <a:endParaRPr lang="en-US" sz="8000" dirty="0">
              <a:latin typeface="Times New Roman"/>
              <a:cs typeface="Times New Roman"/>
            </a:endParaRPr>
          </a:p>
        </p:txBody>
      </p:sp>
      <p:sp>
        <p:nvSpPr>
          <p:cNvPr id="8" name="Text Placeholder 383"/>
          <p:cNvSpPr txBox="1">
            <a:spLocks/>
          </p:cNvSpPr>
          <p:nvPr/>
        </p:nvSpPr>
        <p:spPr>
          <a:xfrm>
            <a:off x="-3176" y="3622442"/>
            <a:ext cx="30275213" cy="1210980"/>
          </a:xfrm>
          <a:prstGeom prst="rect">
            <a:avLst/>
          </a:prstGeom>
        </p:spPr>
        <p:txBody>
          <a:bodyPr>
            <a:normAutofit/>
          </a:bodyPr>
          <a:lstStyle>
            <a:lvl1pPr marL="756872" indent="-756872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Char char="•"/>
              <a:defRPr sz="92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800" dirty="0" err="1" smtClean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Guannan</a:t>
            </a:r>
            <a:r>
              <a:rPr lang="en-US" sz="5800" dirty="0" smtClean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5800" dirty="0" err="1" smtClean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Xie</a:t>
            </a:r>
            <a:r>
              <a:rPr lang="en-US" sz="5800" dirty="0" smtClean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5800" i="1" dirty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for the STAR </a:t>
            </a:r>
            <a:r>
              <a:rPr lang="en-US" sz="5800" i="1" dirty="0" smtClean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Collaboration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26841" y="6181118"/>
            <a:ext cx="29014456" cy="4359882"/>
          </a:xfrm>
          <a:prstGeom prst="roundRect">
            <a:avLst>
              <a:gd name="adj" fmla="val 5155"/>
            </a:avLst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-3176" y="40881311"/>
            <a:ext cx="30275213" cy="1333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471" tIns="50735" rIns="101471" bIns="50735">
            <a:spAutoFit/>
          </a:bodyPr>
          <a:lstStyle>
            <a:lvl1pPr defTabSz="3762375"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defTabSz="3762375">
              <a:spcBef>
                <a:spcPct val="20000"/>
              </a:spcBef>
              <a:buChar char="–"/>
              <a:defRPr sz="129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defTabSz="3762375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defTabSz="3762375">
              <a:spcBef>
                <a:spcPct val="20000"/>
              </a:spcBef>
              <a:buChar char="–"/>
              <a:defRPr sz="92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defTabSz="3762375">
              <a:spcBef>
                <a:spcPct val="20000"/>
              </a:spcBef>
              <a:buChar char="»"/>
              <a:defRPr sz="92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defTabSz="3762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defTabSz="3762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defTabSz="3762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defTabSz="3762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4000" dirty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The STAR Collaboration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4000" dirty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 </a:t>
            </a:r>
            <a:r>
              <a:rPr lang="en-US" altLang="zh-CN" sz="4000" dirty="0" err="1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drupal.star.bnl.gov</a:t>
            </a:r>
            <a:r>
              <a:rPr lang="en-US" altLang="zh-CN" sz="4000" dirty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/STAR/presentations</a:t>
            </a:r>
          </a:p>
        </p:txBody>
      </p:sp>
      <p:sp>
        <p:nvSpPr>
          <p:cNvPr id="19" name="Text Placeholder 333"/>
          <p:cNvSpPr txBox="1">
            <a:spLocks/>
          </p:cNvSpPr>
          <p:nvPr/>
        </p:nvSpPr>
        <p:spPr>
          <a:xfrm>
            <a:off x="925705" y="6206518"/>
            <a:ext cx="28264104" cy="4352544"/>
          </a:xfrm>
          <a:prstGeom prst="rect">
            <a:avLst/>
          </a:prstGeom>
          <a:noFill/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1810969" rtl="0" eaLnBrk="1" latinLnBrk="0" hangingPunct="1">
              <a:defRPr sz="397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05485" algn="l" defTabSz="1810969" rtl="0" eaLnBrk="1" latinLnBrk="0" hangingPunct="1">
              <a:defRPr sz="3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10969" algn="l" defTabSz="1810969" rtl="0" eaLnBrk="1" latinLnBrk="0" hangingPunct="1">
              <a:defRPr sz="3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16454" algn="l" defTabSz="1810969" rtl="0" eaLnBrk="1" latinLnBrk="0" hangingPunct="1">
              <a:defRPr sz="3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21938" algn="l" defTabSz="1810969" rtl="0" eaLnBrk="1" latinLnBrk="0" hangingPunct="1">
              <a:defRPr sz="3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27423" algn="l" defTabSz="1810969" rtl="0" eaLnBrk="1" latinLnBrk="0" hangingPunct="1">
              <a:defRPr sz="3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32908" algn="l" defTabSz="1810969" rtl="0" eaLnBrk="1" latinLnBrk="0" hangingPunct="1">
              <a:defRPr sz="3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38392" algn="l" defTabSz="1810969" rtl="0" eaLnBrk="1" latinLnBrk="0" hangingPunct="1">
              <a:defRPr sz="3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43877" algn="l" defTabSz="1810969" rtl="0" eaLnBrk="1" latinLnBrk="0" hangingPunct="1">
              <a:defRPr sz="3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30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ABSTRACT</a:t>
            </a:r>
            <a:r>
              <a:rPr lang="en-US" altLang="zh-CN" sz="30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: Charm </a:t>
            </a:r>
            <a:r>
              <a:rPr lang="en-US" altLang="zh-CN" sz="30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quarks, predominantly produced in the early stage of </a:t>
            </a:r>
            <a:r>
              <a:rPr lang="en-US" altLang="zh-CN" sz="30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heavy-ion collisions</a:t>
            </a:r>
            <a:r>
              <a:rPr lang="en-US" altLang="zh-CN" sz="30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, are believed </a:t>
            </a:r>
            <a:r>
              <a:rPr lang="en-US" altLang="zh-CN" sz="30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to provide </a:t>
            </a:r>
            <a:r>
              <a:rPr lang="en-US" altLang="zh-CN" sz="30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unique information on the hot and dense medium created in such </a:t>
            </a:r>
            <a:r>
              <a:rPr lang="en-US" altLang="zh-CN" sz="30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collisions</a:t>
            </a: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. 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At RHIC</a:t>
            </a: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, an enhancement in baryon-to-meson ratios for light hadrons and hadrons containing strange quarks has been observed in central heavy-ion collisions compared 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to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p+p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 and peripheral heavy-ion collisions in the intermediate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p</a:t>
            </a:r>
            <a:r>
              <a:rPr lang="en-US" sz="3000" baseline="-25000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T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 range (2 </a:t>
            </a: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&lt; </a:t>
            </a:r>
            <a:r>
              <a:rPr lang="en-US" sz="3000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p</a:t>
            </a:r>
            <a:r>
              <a:rPr lang="en-US" sz="3000" baseline="-25000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T</a:t>
            </a:r>
            <a:r>
              <a:rPr lang="en-US" sz="3000" baseline="-250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 </a:t>
            </a: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&lt; 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6 </a:t>
            </a:r>
            <a:r>
              <a:rPr lang="en-US" sz="3000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GeV</a:t>
            </a: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/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c). This was explained by </a:t>
            </a: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the hadronization 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mechanism involving multi-parton coalescence. </a:t>
            </a:r>
            <a:r>
              <a:rPr lang="en-US" sz="3000" dirty="0" err="1" smtClean="0">
                <a:solidFill>
                  <a:schemeClr val="accent5">
                    <a:lumMod val="50000"/>
                  </a:schemeClr>
                </a:solidFill>
                <a:latin typeface="Symbol" charset="2"/>
                <a:ea typeface="Helvetica" charset="0"/>
                <a:cs typeface="Symbol" charset="2"/>
              </a:rPr>
              <a:t>L</a:t>
            </a:r>
            <a:r>
              <a:rPr lang="en-US" sz="3000" baseline="-25000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c</a:t>
            </a: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 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is the lightest charmed baryon with the mass close to D</a:t>
            </a:r>
            <a:r>
              <a:rPr lang="en-US" sz="3000" baseline="300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0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 </a:t>
            </a: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meson, </a:t>
            </a:r>
            <a:r>
              <a:rPr lang="en-US" altLang="zh-CN" sz="30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and </a:t>
            </a:r>
            <a:r>
              <a:rPr lang="en-US" altLang="zh-CN" sz="30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has an extremely short life time (</a:t>
            </a:r>
            <a:r>
              <a:rPr lang="en-US" altLang="zh-CN" sz="3000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cτ</a:t>
            </a:r>
            <a:r>
              <a:rPr lang="en-US" altLang="zh-CN" sz="30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 </a:t>
            </a:r>
            <a:r>
              <a:rPr lang="en-US" altLang="zh-CN" sz="30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~ 60 </a:t>
            </a:r>
            <a:r>
              <a:rPr lang="en-US" altLang="zh-CN" sz="3000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μm</a:t>
            </a:r>
            <a:r>
              <a:rPr lang="en-US" altLang="zh-CN" sz="30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). </a:t>
            </a:r>
            <a:r>
              <a:rPr lang="en-US" altLang="zh-CN" sz="30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Different models </a:t>
            </a:r>
            <a:r>
              <a:rPr lang="en-US" altLang="zh-CN" sz="30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predict different levels </a:t>
            </a:r>
            <a:r>
              <a:rPr lang="en-US" altLang="zh-CN" sz="30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of enhancement </a:t>
            </a:r>
            <a:r>
              <a:rPr lang="en-US" altLang="zh-CN" sz="30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in the </a:t>
            </a:r>
            <a:r>
              <a:rPr lang="en-US" altLang="zh-CN" sz="3000" dirty="0" err="1" smtClean="0">
                <a:solidFill>
                  <a:schemeClr val="accent5">
                    <a:lumMod val="50000"/>
                  </a:schemeClr>
                </a:solidFill>
                <a:latin typeface="Symbol" charset="2"/>
                <a:ea typeface="Helvetica" charset="0"/>
                <a:cs typeface="Symbol" charset="2"/>
              </a:rPr>
              <a:t>L</a:t>
            </a:r>
            <a:r>
              <a:rPr lang="en-US" altLang="zh-CN" sz="3000" baseline="-25000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c</a:t>
            </a:r>
            <a:r>
              <a:rPr lang="en-US" altLang="zh-CN" sz="30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/D</a:t>
            </a:r>
            <a:r>
              <a:rPr lang="en-US" altLang="zh-CN" sz="3000" baseline="300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0</a:t>
            </a:r>
            <a:r>
              <a:rPr lang="en-US" altLang="zh-CN" sz="30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 </a:t>
            </a:r>
            <a:r>
              <a:rPr lang="en-US" altLang="zh-CN" sz="30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ratio depending on the degree of charm quark thermalization in the medium and how the coalescence mechanism is implemented</a:t>
            </a:r>
            <a:r>
              <a:rPr lang="en-US" altLang="zh-CN" sz="30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.</a:t>
            </a:r>
            <a:endParaRPr lang="en-US" sz="3000" dirty="0">
              <a:solidFill>
                <a:schemeClr val="accent5">
                  <a:lumMod val="50000"/>
                </a:schemeClr>
              </a:solidFill>
              <a:latin typeface="Times New Roman"/>
              <a:ea typeface="Helvetica" charset="0"/>
              <a:cs typeface="Times New Roman"/>
            </a:endParaRPr>
          </a:p>
          <a:p>
            <a:pPr algn="just"/>
            <a:r>
              <a:rPr lang="en-US" altLang="zh-CN" sz="30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In this poster, we will </a:t>
            </a:r>
            <a:r>
              <a:rPr lang="en-US" altLang="zh-CN" sz="30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report </a:t>
            </a:r>
            <a:r>
              <a:rPr lang="en-US" altLang="zh-CN" sz="30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the first measurement of </a:t>
            </a:r>
            <a:r>
              <a:rPr lang="en-US" altLang="zh-CN" sz="3000" dirty="0" err="1" smtClean="0">
                <a:solidFill>
                  <a:schemeClr val="accent5">
                    <a:lumMod val="50000"/>
                  </a:schemeClr>
                </a:solidFill>
                <a:latin typeface="Symbol" charset="2"/>
                <a:ea typeface="Helvetica" charset="0"/>
                <a:cs typeface="Symbol" charset="2"/>
              </a:rPr>
              <a:t>L</a:t>
            </a:r>
            <a:r>
              <a:rPr lang="en-US" altLang="zh-CN" sz="3000" baseline="-25000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c</a:t>
            </a:r>
            <a:r>
              <a:rPr lang="en-US" altLang="zh-CN" sz="30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 </a:t>
            </a:r>
            <a:r>
              <a:rPr lang="en-US" altLang="zh-CN" sz="30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production in </a:t>
            </a:r>
            <a:r>
              <a:rPr lang="en-US" altLang="zh-CN" sz="30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heavy-ion collisions</a:t>
            </a:r>
            <a:r>
              <a:rPr lang="en-US" altLang="zh-CN" sz="30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 </a:t>
            </a:r>
            <a:r>
              <a:rPr lang="en-US" altLang="zh-CN" sz="30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using </a:t>
            </a:r>
            <a:r>
              <a:rPr lang="en-US" altLang="zh-CN" sz="30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the recently installed Heavy Flavor Tracker at STAR. </a:t>
            </a:r>
            <a:r>
              <a:rPr lang="en-US" altLang="zh-CN" sz="30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The </a:t>
            </a:r>
            <a:r>
              <a:rPr lang="en-US" altLang="zh-CN" sz="3000" dirty="0" err="1" smtClean="0">
                <a:solidFill>
                  <a:schemeClr val="accent5">
                    <a:lumMod val="50000"/>
                  </a:schemeClr>
                </a:solidFill>
                <a:latin typeface="Symbol" charset="2"/>
                <a:ea typeface="Helvetica" charset="0"/>
                <a:cs typeface="Symbol" charset="2"/>
              </a:rPr>
              <a:t>L</a:t>
            </a:r>
            <a:r>
              <a:rPr lang="en-US" altLang="zh-CN" sz="3000" baseline="-25000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c</a:t>
            </a:r>
            <a:r>
              <a:rPr lang="en-US" altLang="zh-CN" sz="3000" baseline="300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 </a:t>
            </a:r>
            <a:r>
              <a:rPr lang="en-US" altLang="zh-CN" sz="30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baryon is  </a:t>
            </a:r>
            <a:r>
              <a:rPr lang="en-US" altLang="zh-CN" sz="30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reconstructed through </a:t>
            </a:r>
            <a:r>
              <a:rPr lang="en-US" altLang="zh-CN" sz="30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the hadronic </a:t>
            </a:r>
            <a:r>
              <a:rPr lang="en-US" altLang="zh-CN" sz="30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decay channel </a:t>
            </a:r>
            <a:r>
              <a:rPr lang="en-US" altLang="zh-CN" sz="30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(</a:t>
            </a:r>
            <a:r>
              <a:rPr lang="en-US" altLang="zh-CN" sz="3000" dirty="0" err="1" smtClean="0">
                <a:solidFill>
                  <a:schemeClr val="accent5">
                    <a:lumMod val="50000"/>
                  </a:schemeClr>
                </a:solidFill>
                <a:latin typeface="Symbol" charset="2"/>
                <a:ea typeface="Helvetica" charset="0"/>
                <a:cs typeface="Symbol" charset="2"/>
              </a:rPr>
              <a:t>L</a:t>
            </a:r>
            <a:r>
              <a:rPr lang="en-US" altLang="zh-CN" sz="3000" baseline="-25000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c</a:t>
            </a:r>
            <a:r>
              <a:rPr lang="en-US" altLang="zh-CN" sz="3000" baseline="300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 </a:t>
            </a:r>
            <a:r>
              <a:rPr lang="en-US" altLang="zh-CN" sz="30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→ </a:t>
            </a:r>
            <a:r>
              <a:rPr lang="en-US" altLang="zh-CN" sz="3000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pK</a:t>
            </a:r>
            <a:r>
              <a:rPr lang="en-US" altLang="zh-CN" sz="30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π) </a:t>
            </a:r>
            <a:r>
              <a:rPr lang="en-US" altLang="zh-CN" sz="30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using topological </a:t>
            </a:r>
            <a:r>
              <a:rPr lang="en-US" altLang="zh-CN" sz="30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cuts optimized by the Toolkit </a:t>
            </a:r>
            <a:r>
              <a:rPr lang="en-US" altLang="zh-CN" sz="30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for Multivariate </a:t>
            </a:r>
            <a:r>
              <a:rPr lang="en-US" altLang="zh-CN" sz="30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Data Analysis (TMVA)</a:t>
            </a:r>
            <a:r>
              <a:rPr lang="en-US" altLang="zh-CN" sz="30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. The invariant yield of </a:t>
            </a:r>
            <a:r>
              <a:rPr lang="en-US" altLang="zh-CN" sz="3000" dirty="0" err="1" smtClean="0">
                <a:solidFill>
                  <a:schemeClr val="accent5">
                    <a:lumMod val="50000"/>
                  </a:schemeClr>
                </a:solidFill>
                <a:latin typeface="Symbol" charset="2"/>
                <a:ea typeface="Helvetica" charset="0"/>
                <a:cs typeface="Symbol" charset="2"/>
              </a:rPr>
              <a:t>L</a:t>
            </a:r>
            <a:r>
              <a:rPr lang="en-US" altLang="zh-CN" sz="3000" baseline="-25000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c</a:t>
            </a:r>
            <a:r>
              <a:rPr lang="en-US" altLang="zh-CN" sz="30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 for 3 &lt; </a:t>
            </a:r>
            <a:r>
              <a:rPr lang="en-US" altLang="zh-CN" sz="3000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p</a:t>
            </a:r>
            <a:r>
              <a:rPr lang="en-US" altLang="zh-CN" sz="3000" baseline="-25000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T</a:t>
            </a:r>
            <a:r>
              <a:rPr lang="en-US" altLang="zh-CN" sz="3000" baseline="-250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 </a:t>
            </a:r>
            <a:r>
              <a:rPr lang="en-US" altLang="zh-CN" sz="30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&lt; 6 </a:t>
            </a:r>
            <a:r>
              <a:rPr lang="en-US" altLang="zh-CN" sz="3000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GeV</a:t>
            </a:r>
            <a:r>
              <a:rPr lang="en-US" altLang="zh-CN" sz="30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/c is measured in 10-60% central </a:t>
            </a:r>
            <a:r>
              <a:rPr lang="en-US" altLang="zh-CN" sz="3000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Au</a:t>
            </a:r>
            <a:r>
              <a:rPr lang="en-US" altLang="zh-CN" sz="3000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+Au</a:t>
            </a:r>
            <a:r>
              <a:rPr lang="en-US" altLang="zh-CN" sz="30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 collisions </a:t>
            </a:r>
            <a:r>
              <a:rPr lang="en-US" altLang="zh-CN" sz="30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at √</a:t>
            </a:r>
            <a:r>
              <a:rPr lang="en-US" altLang="zh-CN" sz="3000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s</a:t>
            </a:r>
            <a:r>
              <a:rPr lang="en-US" altLang="zh-CN" sz="3000" baseline="-25000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NN</a:t>
            </a:r>
            <a:r>
              <a:rPr lang="en-US" altLang="zh-CN" sz="30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 </a:t>
            </a:r>
            <a:r>
              <a:rPr lang="en-US" altLang="zh-CN" sz="30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= 200 </a:t>
            </a:r>
            <a:r>
              <a:rPr lang="en-US" altLang="zh-CN" sz="3000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GeV</a:t>
            </a:r>
            <a:r>
              <a:rPr lang="en-US" altLang="zh-CN" sz="30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. </a:t>
            </a:r>
            <a:r>
              <a:rPr lang="en-US" altLang="zh-CN" sz="30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The measured </a:t>
            </a:r>
            <a:r>
              <a:rPr lang="en-US" altLang="zh-CN" sz="3000" dirty="0" err="1" smtClean="0">
                <a:solidFill>
                  <a:schemeClr val="accent5">
                    <a:lumMod val="50000"/>
                  </a:schemeClr>
                </a:solidFill>
                <a:latin typeface="Symbol" charset="2"/>
                <a:ea typeface="Helvetica" charset="0"/>
                <a:cs typeface="Symbol" charset="2"/>
              </a:rPr>
              <a:t>L</a:t>
            </a:r>
            <a:r>
              <a:rPr lang="en-US" altLang="zh-CN" sz="3000" baseline="-25000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c</a:t>
            </a:r>
            <a:r>
              <a:rPr lang="en-US" altLang="zh-CN" sz="30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/D</a:t>
            </a:r>
            <a:r>
              <a:rPr lang="en-US" altLang="zh-CN" sz="3000" baseline="300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0</a:t>
            </a:r>
            <a:r>
              <a:rPr lang="en-US" altLang="zh-CN" sz="30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 </a:t>
            </a:r>
            <a:r>
              <a:rPr lang="en-US" altLang="zh-CN" sz="30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ratio will be compared with different model calculations</a:t>
            </a:r>
            <a:r>
              <a:rPr lang="en-US" altLang="zh-CN" sz="30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, and </a:t>
            </a:r>
            <a:r>
              <a:rPr lang="en-US" altLang="zh-CN" sz="30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the physics implications will be discussed</a:t>
            </a:r>
            <a:r>
              <a:rPr lang="en-US" altLang="zh-CN" sz="30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.</a:t>
            </a:r>
            <a:endParaRPr lang="en-US" sz="3000" dirty="0">
              <a:solidFill>
                <a:schemeClr val="accent5">
                  <a:lumMod val="50000"/>
                </a:schemeClr>
              </a:solidFill>
              <a:latin typeface="Times New Roman"/>
              <a:ea typeface="Helvetica" charset="0"/>
              <a:cs typeface="Times New Roman"/>
            </a:endParaRPr>
          </a:p>
        </p:txBody>
      </p:sp>
      <p:pic>
        <p:nvPicPr>
          <p:cNvPr id="2" name="图片 1" descr="Berkeley_Lab_Logo_Smal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7980" y="40178634"/>
            <a:ext cx="3126240" cy="2377440"/>
          </a:xfrm>
          <a:prstGeom prst="rect">
            <a:avLst/>
          </a:prstGeom>
        </p:spPr>
      </p:pic>
      <p:pic>
        <p:nvPicPr>
          <p:cNvPr id="3" name="图片 2" descr="ustc_logo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6669" y="40049450"/>
            <a:ext cx="2743200" cy="2743200"/>
          </a:xfrm>
          <a:prstGeom prst="rect">
            <a:avLst/>
          </a:prstGeom>
        </p:spPr>
      </p:pic>
      <p:sp>
        <p:nvSpPr>
          <p:cNvPr id="25" name="Text Placeholder 383"/>
          <p:cNvSpPr txBox="1">
            <a:spLocks/>
          </p:cNvSpPr>
          <p:nvPr/>
        </p:nvSpPr>
        <p:spPr>
          <a:xfrm>
            <a:off x="149224" y="4970138"/>
            <a:ext cx="30275213" cy="1210980"/>
          </a:xfrm>
          <a:prstGeom prst="rect">
            <a:avLst/>
          </a:prstGeom>
        </p:spPr>
        <p:txBody>
          <a:bodyPr>
            <a:normAutofit/>
          </a:bodyPr>
          <a:lstStyle>
            <a:lvl1pPr marL="756872" indent="-756872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Char char="•"/>
              <a:defRPr sz="92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800" dirty="0" smtClean="0">
              <a:solidFill>
                <a:schemeClr val="accent5">
                  <a:lumMod val="50000"/>
                </a:schemeClr>
              </a:solidFill>
              <a:latin typeface="Times New Roman"/>
              <a:ea typeface="Helvetica" charset="0"/>
              <a:cs typeface="Times New Roman"/>
            </a:endParaRPr>
          </a:p>
        </p:txBody>
      </p:sp>
      <p:sp>
        <p:nvSpPr>
          <p:cNvPr id="26" name="Text Placeholder 383"/>
          <p:cNvSpPr txBox="1">
            <a:spLocks/>
          </p:cNvSpPr>
          <p:nvPr/>
        </p:nvSpPr>
        <p:spPr>
          <a:xfrm>
            <a:off x="0" y="4965137"/>
            <a:ext cx="30275213" cy="895152"/>
          </a:xfrm>
          <a:prstGeom prst="rect">
            <a:avLst/>
          </a:prstGeom>
        </p:spPr>
        <p:txBody>
          <a:bodyPr>
            <a:normAutofit/>
          </a:bodyPr>
          <a:lstStyle>
            <a:lvl1pPr marL="756872" indent="-756872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Char char="•"/>
              <a:defRPr sz="92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4000" u="sng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L</a:t>
            </a:r>
            <a:r>
              <a:rPr lang="en-US" altLang="zh-CN" sz="4000" u="sng" dirty="0" smtClean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awrence </a:t>
            </a:r>
            <a:r>
              <a:rPr lang="en-US" altLang="zh-CN" sz="4000" u="sng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B</a:t>
            </a:r>
            <a:r>
              <a:rPr lang="en-US" altLang="zh-CN" sz="4000" u="sng" dirty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erkeley </a:t>
            </a:r>
            <a:r>
              <a:rPr lang="en-US" altLang="zh-CN" sz="4000" u="sng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N</a:t>
            </a:r>
            <a:r>
              <a:rPr lang="en-US" altLang="zh-CN" sz="4000" u="sng" dirty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ational </a:t>
            </a:r>
            <a:r>
              <a:rPr lang="en-US" altLang="zh-CN" sz="4000" u="sng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L</a:t>
            </a:r>
            <a:r>
              <a:rPr lang="en-US" altLang="zh-CN" sz="4000" u="sng" dirty="0" smtClean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aboratory &amp; </a:t>
            </a:r>
            <a:r>
              <a:rPr lang="en-US" sz="4000" u="sng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U</a:t>
            </a:r>
            <a:r>
              <a:rPr lang="en-US" sz="4000" u="sng" dirty="0" smtClean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niversity of </a:t>
            </a:r>
            <a:r>
              <a:rPr lang="en-US" sz="4000" u="sng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S</a:t>
            </a:r>
            <a:r>
              <a:rPr lang="en-US" sz="4000" u="sng" dirty="0" smtClean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cience and </a:t>
            </a:r>
            <a:r>
              <a:rPr lang="en-US" sz="4000" u="sng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T</a:t>
            </a:r>
            <a:r>
              <a:rPr lang="en-US" sz="4000" u="sng" dirty="0" smtClean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echnology of </a:t>
            </a:r>
            <a:r>
              <a:rPr lang="en-US" sz="4000" u="sng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C</a:t>
            </a:r>
            <a:r>
              <a:rPr lang="en-US" sz="4000" u="sng" dirty="0" smtClean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hina</a:t>
            </a:r>
            <a:endParaRPr lang="en-US" sz="4000" u="sng" dirty="0">
              <a:solidFill>
                <a:schemeClr val="accent5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36" name="Picture 28" descr="SC-Banner-CMYK-whitethum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247" y="40467802"/>
            <a:ext cx="4906962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526841" y="10955570"/>
            <a:ext cx="14220000" cy="8359090"/>
          </a:xfrm>
          <a:prstGeom prst="roundRect">
            <a:avLst>
              <a:gd name="adj" fmla="val 5155"/>
            </a:avLst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 Placeholder 333"/>
          <p:cNvSpPr txBox="1">
            <a:spLocks/>
          </p:cNvSpPr>
          <p:nvPr/>
        </p:nvSpPr>
        <p:spPr>
          <a:xfrm>
            <a:off x="526841" y="11713063"/>
            <a:ext cx="14036040" cy="3120409"/>
          </a:xfrm>
          <a:prstGeom prst="rect">
            <a:avLst/>
          </a:prstGeom>
          <a:noFill/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1810969" rtl="0" eaLnBrk="1" latinLnBrk="0" hangingPunct="1">
              <a:defRPr sz="397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05485" algn="l" defTabSz="1810969" rtl="0" eaLnBrk="1" latinLnBrk="0" hangingPunct="1">
              <a:defRPr sz="3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10969" algn="l" defTabSz="1810969" rtl="0" eaLnBrk="1" latinLnBrk="0" hangingPunct="1">
              <a:defRPr sz="3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16454" algn="l" defTabSz="1810969" rtl="0" eaLnBrk="1" latinLnBrk="0" hangingPunct="1">
              <a:defRPr sz="3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21938" algn="l" defTabSz="1810969" rtl="0" eaLnBrk="1" latinLnBrk="0" hangingPunct="1">
              <a:defRPr sz="3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27423" algn="l" defTabSz="1810969" rtl="0" eaLnBrk="1" latinLnBrk="0" hangingPunct="1">
              <a:defRPr sz="3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32908" algn="l" defTabSz="1810969" rtl="0" eaLnBrk="1" latinLnBrk="0" hangingPunct="1">
              <a:defRPr sz="3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38392" algn="l" defTabSz="1810969" rtl="0" eaLnBrk="1" latinLnBrk="0" hangingPunct="1">
              <a:defRPr sz="3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43877" algn="l" defTabSz="1810969" rtl="0" eaLnBrk="1" latinLnBrk="0" hangingPunct="1">
              <a:defRPr sz="3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/>
              <a:buChar char="•"/>
            </a:pPr>
            <a:r>
              <a:rPr lang="en-US" altLang="zh-CN" sz="28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Significant </a:t>
            </a:r>
            <a:r>
              <a:rPr lang="en-US" altLang="zh-CN" sz="28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enhancement </a:t>
            </a:r>
            <a:r>
              <a:rPr lang="en-US" altLang="zh-CN" sz="28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in baryon-to-meson ratio has </a:t>
            </a:r>
            <a:r>
              <a:rPr lang="en-US" altLang="zh-CN" sz="28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been observed </a:t>
            </a:r>
            <a:r>
              <a:rPr lang="en-US" altLang="zh-CN" sz="28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in central heavy-ion collisions compared to </a:t>
            </a:r>
            <a:r>
              <a:rPr lang="en-US" altLang="zh-CN" sz="2800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p+p</a:t>
            </a:r>
            <a:r>
              <a:rPr lang="en-US" altLang="zh-CN" sz="28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 and peripheral heavy-ion collisions in the intermediate transverse momentum (</a:t>
            </a:r>
            <a:r>
              <a:rPr lang="en-US" altLang="zh-CN" sz="2800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p</a:t>
            </a:r>
            <a:r>
              <a:rPr lang="en-US" altLang="zh-CN" sz="2800" baseline="-25000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T</a:t>
            </a:r>
            <a:r>
              <a:rPr lang="en-US" altLang="zh-CN" sz="28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)</a:t>
            </a:r>
            <a:r>
              <a:rPr lang="en-US" altLang="zh-CN" sz="2800" baseline="-250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 </a:t>
            </a:r>
            <a:r>
              <a:rPr lang="en-US" altLang="zh-CN" sz="28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range for </a:t>
            </a:r>
            <a:r>
              <a:rPr lang="en-US" altLang="zh-CN" sz="28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light hadron and hadrons containing strange </a:t>
            </a:r>
            <a:r>
              <a:rPr lang="en-US" altLang="zh-CN" sz="28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quarks, suggesting </a:t>
            </a:r>
            <a:r>
              <a:rPr lang="en-US" altLang="zh-CN" sz="2800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h</a:t>
            </a:r>
            <a:r>
              <a:rPr lang="en-US" altLang="zh-CN" sz="2800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adronization</a:t>
            </a:r>
            <a:r>
              <a:rPr lang="en-US" altLang="zh-CN" sz="28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 through collective multi-</a:t>
            </a:r>
            <a:r>
              <a:rPr lang="en-US" altLang="zh-CN" sz="2800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parton</a:t>
            </a:r>
            <a:r>
              <a:rPr lang="en-US" altLang="zh-CN" sz="28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 coalescence.</a:t>
            </a:r>
            <a:endParaRPr lang="en-US" altLang="zh-CN" sz="2800" dirty="0">
              <a:solidFill>
                <a:schemeClr val="accent5">
                  <a:lumMod val="50000"/>
                </a:schemeClr>
              </a:solidFill>
              <a:latin typeface="Times New Roman"/>
              <a:ea typeface="Helvetica" charset="0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altLang="zh-CN" sz="28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Charm baryon-to-meson ratio in </a:t>
            </a:r>
            <a:r>
              <a:rPr lang="en-US" altLang="zh-CN" sz="28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heavy-ion </a:t>
            </a:r>
            <a:r>
              <a:rPr lang="en-US" altLang="zh-CN" sz="28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collisions is sensitive to </a:t>
            </a:r>
            <a:r>
              <a:rPr lang="en-US" altLang="zh-CN" sz="28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the charm </a:t>
            </a:r>
            <a:r>
              <a:rPr lang="en-US" altLang="zh-CN" sz="28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quark </a:t>
            </a:r>
            <a:r>
              <a:rPr lang="en-US" altLang="zh-CN" sz="2800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hadronization</a:t>
            </a:r>
            <a:r>
              <a:rPr lang="en-US" altLang="zh-CN" sz="28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 mechanism, charm quark </a:t>
            </a:r>
            <a:r>
              <a:rPr lang="en-US" altLang="zh-CN" sz="2800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thermalization</a:t>
            </a:r>
            <a:r>
              <a:rPr lang="en-US" altLang="zh-CN" sz="28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. Different models have quite different predictions for this enhancement and to charm quark </a:t>
            </a:r>
            <a:r>
              <a:rPr lang="en-US" altLang="zh-CN" sz="2800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thermalization</a:t>
            </a:r>
            <a:r>
              <a:rPr lang="en-US" altLang="zh-CN" sz="28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.</a:t>
            </a:r>
            <a:endParaRPr lang="zh-CN" altLang="en-US" sz="3000" dirty="0">
              <a:solidFill>
                <a:schemeClr val="accent5">
                  <a:lumMod val="50000"/>
                </a:schemeClr>
              </a:solidFill>
              <a:latin typeface="Times New Roman"/>
              <a:ea typeface="Helvetica" charset="0"/>
              <a:cs typeface="Times New Roman"/>
            </a:endParaRP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09676" y="12297564"/>
            <a:ext cx="4023359" cy="9015984"/>
          </a:xfrm>
          <a:prstGeom prst="rect">
            <a:avLst/>
          </a:prstGeom>
        </p:spPr>
      </p:pic>
      <p:sp>
        <p:nvSpPr>
          <p:cNvPr id="32" name="Rounded Rectangle 21"/>
          <p:cNvSpPr/>
          <p:nvPr/>
        </p:nvSpPr>
        <p:spPr>
          <a:xfrm>
            <a:off x="15321297" y="10955572"/>
            <a:ext cx="14220000" cy="9542438"/>
          </a:xfrm>
          <a:prstGeom prst="roundRect">
            <a:avLst>
              <a:gd name="adj" fmla="val 5155"/>
            </a:avLst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80094" y="12413359"/>
            <a:ext cx="11266299" cy="633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40" name="TextBox 33"/>
          <p:cNvSpPr txBox="1"/>
          <p:nvPr/>
        </p:nvSpPr>
        <p:spPr>
          <a:xfrm>
            <a:off x="15988143" y="12117384"/>
            <a:ext cx="428449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j-lt"/>
                <a:cs typeface="Arial"/>
              </a:rPr>
              <a:t>T</a:t>
            </a:r>
            <a:r>
              <a:rPr lang="en-US" sz="2400" b="1" dirty="0" smtClean="0">
                <a:solidFill>
                  <a:srgbClr val="17375E"/>
                </a:solidFill>
                <a:latin typeface="+mj-lt"/>
                <a:cs typeface="Arial"/>
              </a:rPr>
              <a:t>ime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Arial"/>
              </a:rPr>
              <a:t>P</a:t>
            </a:r>
            <a:r>
              <a:rPr lang="en-US" sz="2400" b="1" dirty="0" smtClean="0">
                <a:solidFill>
                  <a:srgbClr val="17375E"/>
                </a:solidFill>
                <a:latin typeface="+mj-lt"/>
                <a:cs typeface="Arial"/>
              </a:rPr>
              <a:t>rojection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Arial"/>
              </a:rPr>
              <a:t>C</a:t>
            </a:r>
            <a:r>
              <a:rPr lang="en-US" sz="2400" b="1" dirty="0" smtClean="0">
                <a:solidFill>
                  <a:srgbClr val="17375E"/>
                </a:solidFill>
                <a:latin typeface="+mj-lt"/>
                <a:cs typeface="Arial"/>
              </a:rPr>
              <a:t>hamber</a:t>
            </a:r>
            <a:endParaRPr lang="en-US" sz="2400" dirty="0" smtClean="0">
              <a:solidFill>
                <a:srgbClr val="17375E"/>
              </a:solidFill>
              <a:latin typeface="+mj-lt"/>
              <a:cs typeface="Arial"/>
            </a:endParaRPr>
          </a:p>
        </p:txBody>
      </p:sp>
      <p:sp>
        <p:nvSpPr>
          <p:cNvPr id="41" name="TextBox 34"/>
          <p:cNvSpPr txBox="1"/>
          <p:nvPr/>
        </p:nvSpPr>
        <p:spPr>
          <a:xfrm>
            <a:off x="20596470" y="12117384"/>
            <a:ext cx="389780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j-lt"/>
                <a:cs typeface="Arial"/>
              </a:rPr>
              <a:t>T</a:t>
            </a:r>
            <a:r>
              <a:rPr lang="en-US" sz="2400" b="1" dirty="0" smtClean="0">
                <a:solidFill>
                  <a:srgbClr val="17375E"/>
                </a:solidFill>
                <a:latin typeface="+mj-lt"/>
                <a:cs typeface="Arial"/>
              </a:rPr>
              <a:t>ime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Arial"/>
              </a:rPr>
              <a:t>O</a:t>
            </a:r>
            <a:r>
              <a:rPr lang="en-US" sz="2400" b="1" dirty="0" smtClean="0">
                <a:solidFill>
                  <a:srgbClr val="17375E"/>
                </a:solidFill>
                <a:latin typeface="+mj-lt"/>
                <a:cs typeface="Arial"/>
              </a:rPr>
              <a:t>f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Arial"/>
              </a:rPr>
              <a:t>F</a:t>
            </a:r>
            <a:r>
              <a:rPr lang="en-US" sz="2400" b="1" dirty="0" smtClean="0">
                <a:solidFill>
                  <a:srgbClr val="17375E"/>
                </a:solidFill>
                <a:latin typeface="+mj-lt"/>
                <a:cs typeface="Arial"/>
              </a:rPr>
              <a:t>light detector</a:t>
            </a:r>
            <a:endParaRPr lang="en-US" sz="2400" dirty="0" smtClean="0">
              <a:solidFill>
                <a:srgbClr val="17375E"/>
              </a:solidFill>
              <a:latin typeface="+mj-lt"/>
              <a:cs typeface="Arial"/>
            </a:endParaRPr>
          </a:p>
        </p:txBody>
      </p:sp>
      <p:sp>
        <p:nvSpPr>
          <p:cNvPr id="44" name="TextBox 34"/>
          <p:cNvSpPr txBox="1"/>
          <p:nvPr/>
        </p:nvSpPr>
        <p:spPr>
          <a:xfrm>
            <a:off x="15669064" y="17414794"/>
            <a:ext cx="3897806" cy="4891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j-lt"/>
                <a:cs typeface="Arial"/>
              </a:rPr>
              <a:t>H</a:t>
            </a:r>
            <a:r>
              <a:rPr lang="en-US" sz="2400" b="1" dirty="0" smtClean="0">
                <a:solidFill>
                  <a:srgbClr val="17375E"/>
                </a:solidFill>
                <a:latin typeface="+mj-lt"/>
                <a:cs typeface="Arial"/>
              </a:rPr>
              <a:t>eavy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Arial"/>
              </a:rPr>
              <a:t>F</a:t>
            </a:r>
            <a:r>
              <a:rPr lang="en-US" sz="2400" b="1" dirty="0" smtClean="0">
                <a:solidFill>
                  <a:srgbClr val="17375E"/>
                </a:solidFill>
                <a:latin typeface="+mj-lt"/>
                <a:cs typeface="Arial"/>
              </a:rPr>
              <a:t>lavor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Arial"/>
              </a:rPr>
              <a:t>T</a:t>
            </a:r>
            <a:r>
              <a:rPr lang="en-US" sz="2400" b="1" dirty="0" smtClean="0">
                <a:solidFill>
                  <a:srgbClr val="17375E"/>
                </a:solidFill>
                <a:latin typeface="+mj-lt"/>
                <a:cs typeface="Arial"/>
              </a:rPr>
              <a:t>racker</a:t>
            </a:r>
            <a:endParaRPr lang="en-US" sz="2400" dirty="0" smtClean="0">
              <a:solidFill>
                <a:srgbClr val="17375E"/>
              </a:solidFill>
              <a:latin typeface="+mj-lt"/>
              <a:cs typeface="Arial"/>
            </a:endParaRPr>
          </a:p>
        </p:txBody>
      </p:sp>
      <p:cxnSp>
        <p:nvCxnSpPr>
          <p:cNvPr id="45" name="Straight Connector 6"/>
          <p:cNvCxnSpPr/>
          <p:nvPr/>
        </p:nvCxnSpPr>
        <p:spPr>
          <a:xfrm flipV="1">
            <a:off x="18223276" y="15044536"/>
            <a:ext cx="3143571" cy="2498480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2"/>
          <p:cNvSpPr txBox="1"/>
          <p:nvPr/>
        </p:nvSpPr>
        <p:spPr>
          <a:xfrm>
            <a:off x="19658476" y="18364329"/>
            <a:ext cx="9792937" cy="1785104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PT Serif"/>
                <a:cs typeface="PT Serif"/>
              </a:rPr>
              <a:t> HFT:</a:t>
            </a:r>
          </a:p>
          <a:p>
            <a:pPr marL="285750" indent="-285750">
              <a:buFont typeface="Arial"/>
              <a:buChar char="•"/>
            </a:pPr>
            <a:r>
              <a:rPr lang="en-US" altLang="zh-CN" sz="2200" dirty="0" smtClean="0">
                <a:solidFill>
                  <a:srgbClr val="FF0000"/>
                </a:solidFill>
                <a:ea typeface="MS Gothic" charset="0"/>
                <a:cs typeface="MS Gothic" charset="0"/>
              </a:rPr>
              <a:t>S</a:t>
            </a:r>
            <a:r>
              <a:rPr lang="en-US" altLang="zh-CN" sz="2200" dirty="0" smtClean="0">
                <a:solidFill>
                  <a:schemeClr val="tx2">
                    <a:lumMod val="75000"/>
                  </a:schemeClr>
                </a:solidFill>
                <a:ea typeface="MS Gothic" charset="0"/>
                <a:cs typeface="MS Gothic" charset="0"/>
              </a:rPr>
              <a:t>ilicon </a:t>
            </a:r>
            <a:r>
              <a:rPr lang="en-US" altLang="zh-CN" sz="2200" dirty="0">
                <a:solidFill>
                  <a:srgbClr val="FF0000"/>
                </a:solidFill>
                <a:ea typeface="MS Gothic" charset="0"/>
                <a:cs typeface="MS Gothic" charset="0"/>
              </a:rPr>
              <a:t>S</a:t>
            </a:r>
            <a:r>
              <a:rPr lang="en-US" altLang="zh-CN" sz="2200" dirty="0">
                <a:solidFill>
                  <a:schemeClr val="tx2">
                    <a:lumMod val="75000"/>
                  </a:schemeClr>
                </a:solidFill>
                <a:ea typeface="MS Gothic" charset="0"/>
                <a:cs typeface="MS Gothic" charset="0"/>
              </a:rPr>
              <a:t>trip </a:t>
            </a:r>
            <a:r>
              <a:rPr lang="en-US" altLang="zh-CN" sz="2200" dirty="0">
                <a:solidFill>
                  <a:srgbClr val="FF0000"/>
                </a:solidFill>
                <a:ea typeface="MS Gothic" charset="0"/>
                <a:cs typeface="MS Gothic" charset="0"/>
              </a:rPr>
              <a:t>D</a:t>
            </a:r>
            <a:r>
              <a:rPr lang="en-US" altLang="zh-CN" sz="2200" dirty="0">
                <a:solidFill>
                  <a:schemeClr val="tx2">
                    <a:lumMod val="75000"/>
                  </a:schemeClr>
                </a:solidFill>
                <a:ea typeface="MS Gothic" charset="0"/>
                <a:cs typeface="MS Gothic" charset="0"/>
              </a:rPr>
              <a:t>etector</a:t>
            </a:r>
            <a:r>
              <a:rPr lang="en-US" altLang="zh-CN" sz="2200" dirty="0">
                <a:solidFill>
                  <a:srgbClr val="17375E"/>
                </a:solidFill>
                <a:ea typeface="MS Gothic" charset="0"/>
                <a:cs typeface="MS Gothic" charset="0"/>
              </a:rPr>
              <a:t>: r </a:t>
            </a:r>
            <a:r>
              <a:rPr lang="en-US" altLang="zh-CN" sz="2200" dirty="0" smtClean="0">
                <a:solidFill>
                  <a:srgbClr val="17375E"/>
                </a:solidFill>
                <a:ea typeface="MS Gothic" charset="0"/>
                <a:cs typeface="MS Gothic" charset="0"/>
              </a:rPr>
              <a:t>~22 cm.</a:t>
            </a:r>
            <a:endParaRPr lang="en-US" sz="2200" dirty="0">
              <a:latin typeface="PT Serif"/>
              <a:cs typeface="PT Serif"/>
            </a:endParaRPr>
          </a:p>
          <a:p>
            <a:pPr marL="285750" indent="-285750">
              <a:buFont typeface="Arial"/>
              <a:buChar char="•"/>
            </a:pPr>
            <a:r>
              <a:rPr lang="en-US" altLang="zh-CN" sz="2200" dirty="0" smtClean="0">
                <a:solidFill>
                  <a:srgbClr val="FF0000"/>
                </a:solidFill>
                <a:ea typeface="MS Gothic" charset="0"/>
                <a:cs typeface="MS Gothic" charset="0"/>
              </a:rPr>
              <a:t>I</a:t>
            </a:r>
            <a:r>
              <a:rPr lang="en-US" altLang="zh-CN" sz="2200" dirty="0" smtClean="0">
                <a:solidFill>
                  <a:srgbClr val="17375E"/>
                </a:solidFill>
                <a:ea typeface="MS Gothic" charset="0"/>
                <a:cs typeface="MS Gothic" charset="0"/>
              </a:rPr>
              <a:t>ntermediate </a:t>
            </a:r>
            <a:r>
              <a:rPr lang="en-US" altLang="zh-CN" sz="2200" dirty="0">
                <a:solidFill>
                  <a:srgbClr val="FF0000"/>
                </a:solidFill>
                <a:ea typeface="MS Gothic" charset="0"/>
                <a:cs typeface="MS Gothic" charset="0"/>
              </a:rPr>
              <a:t>S</a:t>
            </a:r>
            <a:r>
              <a:rPr lang="en-US" altLang="zh-CN" sz="2200" dirty="0">
                <a:solidFill>
                  <a:srgbClr val="17375E"/>
                </a:solidFill>
                <a:ea typeface="MS Gothic" charset="0"/>
                <a:cs typeface="MS Gothic" charset="0"/>
              </a:rPr>
              <a:t>ilicon </a:t>
            </a:r>
            <a:r>
              <a:rPr lang="en-US" altLang="zh-CN" sz="2200" dirty="0">
                <a:solidFill>
                  <a:srgbClr val="FF0000"/>
                </a:solidFill>
                <a:ea typeface="MS Gothic" charset="0"/>
                <a:cs typeface="MS Gothic" charset="0"/>
              </a:rPr>
              <a:t>T</a:t>
            </a:r>
            <a:r>
              <a:rPr lang="en-US" altLang="zh-CN" sz="2200" dirty="0">
                <a:solidFill>
                  <a:srgbClr val="17375E"/>
                </a:solidFill>
                <a:ea typeface="MS Gothic" charset="0"/>
                <a:cs typeface="MS Gothic" charset="0"/>
              </a:rPr>
              <a:t>racker: r </a:t>
            </a:r>
            <a:r>
              <a:rPr lang="en-US" altLang="zh-CN" sz="2200" dirty="0" smtClean="0">
                <a:solidFill>
                  <a:srgbClr val="17375E"/>
                </a:solidFill>
                <a:ea typeface="MS Gothic" charset="0"/>
                <a:cs typeface="MS Gothic" charset="0"/>
              </a:rPr>
              <a:t>~14 cm.</a:t>
            </a:r>
            <a:endParaRPr lang="en-US" altLang="zh-CN" sz="2200" dirty="0">
              <a:latin typeface="PT Serif"/>
              <a:cs typeface="PT Serif"/>
            </a:endParaRPr>
          </a:p>
          <a:p>
            <a:pPr marL="285750" indent="-285750">
              <a:buFont typeface="Arial"/>
              <a:buChar char="•"/>
            </a:pPr>
            <a:r>
              <a:rPr lang="en-US" altLang="zh-CN" sz="2200" dirty="0" err="1" smtClean="0">
                <a:solidFill>
                  <a:srgbClr val="FF0000"/>
                </a:solidFill>
                <a:ea typeface="MS Gothic" charset="0"/>
                <a:cs typeface="MS Gothic" charset="0"/>
              </a:rPr>
              <a:t>P</a:t>
            </a:r>
            <a:r>
              <a:rPr lang="en-US" altLang="zh-CN" sz="2200" dirty="0" err="1" smtClean="0">
                <a:solidFill>
                  <a:srgbClr val="17375E"/>
                </a:solidFill>
                <a:ea typeface="MS Gothic" charset="0"/>
                <a:cs typeface="MS Gothic" charset="0"/>
              </a:rPr>
              <a:t>i</a:t>
            </a:r>
            <a:r>
              <a:rPr lang="en-US" altLang="zh-CN" sz="2200" dirty="0" err="1" smtClean="0">
                <a:solidFill>
                  <a:srgbClr val="FF0000"/>
                </a:solidFill>
                <a:ea typeface="MS Gothic" charset="0"/>
                <a:cs typeface="MS Gothic" charset="0"/>
              </a:rPr>
              <a:t>X</a:t>
            </a:r>
            <a:r>
              <a:rPr lang="en-US" altLang="zh-CN" sz="2200" dirty="0" err="1">
                <a:solidFill>
                  <a:srgbClr val="17375E"/>
                </a:solidFill>
                <a:ea typeface="MS Gothic" charset="0"/>
                <a:cs typeface="MS Gothic" charset="0"/>
              </a:rPr>
              <a:t>e</a:t>
            </a:r>
            <a:r>
              <a:rPr lang="en-US" altLang="zh-CN" sz="2200" dirty="0" err="1" smtClean="0">
                <a:solidFill>
                  <a:srgbClr val="FF0000"/>
                </a:solidFill>
                <a:ea typeface="MS Gothic" charset="0"/>
                <a:cs typeface="MS Gothic" charset="0"/>
              </a:rPr>
              <a:t>L</a:t>
            </a:r>
            <a:r>
              <a:rPr lang="en-US" altLang="zh-CN" sz="2200" dirty="0" smtClean="0">
                <a:solidFill>
                  <a:srgbClr val="17375E"/>
                </a:solidFill>
                <a:ea typeface="MS Gothic" charset="0"/>
                <a:cs typeface="MS Gothic" charset="0"/>
              </a:rPr>
              <a:t> </a:t>
            </a:r>
            <a:r>
              <a:rPr lang="en-US" altLang="zh-CN" sz="2200" dirty="0">
                <a:solidFill>
                  <a:srgbClr val="17375E"/>
                </a:solidFill>
                <a:ea typeface="MS Gothic" charset="0"/>
                <a:cs typeface="MS Gothic" charset="0"/>
              </a:rPr>
              <a:t>detector: r </a:t>
            </a:r>
            <a:r>
              <a:rPr lang="en-US" altLang="zh-CN" sz="2200" dirty="0" smtClean="0">
                <a:solidFill>
                  <a:srgbClr val="17375E"/>
                </a:solidFill>
                <a:ea typeface="MS Gothic" charset="0"/>
                <a:cs typeface="MS Gothic" charset="0"/>
              </a:rPr>
              <a:t>~2.8 </a:t>
            </a:r>
            <a:r>
              <a:rPr lang="en-US" altLang="zh-CN" sz="2200" dirty="0">
                <a:solidFill>
                  <a:srgbClr val="17375E"/>
                </a:solidFill>
                <a:ea typeface="MS Gothic" charset="0"/>
                <a:cs typeface="MS Gothic" charset="0"/>
              </a:rPr>
              <a:t>&amp; </a:t>
            </a:r>
            <a:r>
              <a:rPr lang="en-US" altLang="zh-CN" sz="2200" dirty="0" smtClean="0">
                <a:solidFill>
                  <a:srgbClr val="17375E"/>
                </a:solidFill>
                <a:ea typeface="MS Gothic" charset="0"/>
                <a:cs typeface="MS Gothic" charset="0"/>
              </a:rPr>
              <a:t>8 </a:t>
            </a:r>
            <a:r>
              <a:rPr lang="en-US" altLang="zh-CN" sz="2200" dirty="0">
                <a:solidFill>
                  <a:srgbClr val="17375E"/>
                </a:solidFill>
                <a:ea typeface="MS Gothic" charset="0"/>
                <a:cs typeface="MS Gothic" charset="0"/>
              </a:rPr>
              <a:t>cm, </a:t>
            </a:r>
            <a:endParaRPr lang="en-US" altLang="zh-CN" sz="2200" dirty="0" smtClean="0">
              <a:solidFill>
                <a:srgbClr val="17375E"/>
              </a:solidFill>
              <a:ea typeface="MS Gothic" charset="0"/>
              <a:cs typeface="MS Gothic" charset="0"/>
            </a:endParaRPr>
          </a:p>
          <a:p>
            <a:r>
              <a:rPr lang="en-US" altLang="zh-CN" sz="2200" dirty="0" smtClean="0">
                <a:solidFill>
                  <a:srgbClr val="FF0000"/>
                </a:solidFill>
                <a:ea typeface="MS Gothic" charset="0"/>
                <a:cs typeface="MS Gothic" charset="0"/>
              </a:rPr>
              <a:t>     MAPS, 20.7x20.7 </a:t>
            </a:r>
            <a:r>
              <a:rPr lang="en-US" altLang="zh-CN" sz="2200" dirty="0" smtClean="0">
                <a:solidFill>
                  <a:srgbClr val="FF0000"/>
                </a:solidFill>
                <a:latin typeface="Symbol" charset="2"/>
                <a:ea typeface="MS Gothic" charset="0"/>
                <a:cs typeface="Symbol" charset="2"/>
              </a:rPr>
              <a:t>m</a:t>
            </a:r>
            <a:r>
              <a:rPr lang="en-US" altLang="zh-CN" sz="2200" dirty="0" smtClean="0">
                <a:solidFill>
                  <a:srgbClr val="FF0000"/>
                </a:solidFill>
                <a:ea typeface="MS Gothic" charset="0"/>
                <a:cs typeface="MS Gothic" charset="0"/>
              </a:rPr>
              <a:t>m</a:t>
            </a:r>
            <a:r>
              <a:rPr lang="en-US" altLang="zh-CN" sz="2200" baseline="30000" dirty="0" smtClean="0">
                <a:solidFill>
                  <a:srgbClr val="FF0000"/>
                </a:solidFill>
                <a:ea typeface="MS Gothic" charset="0"/>
                <a:cs typeface="MS Gothic" charset="0"/>
              </a:rPr>
              <a:t>2</a:t>
            </a:r>
            <a:r>
              <a:rPr lang="en-US" altLang="zh-CN" sz="2200" dirty="0" smtClean="0">
                <a:solidFill>
                  <a:srgbClr val="FF0000"/>
                </a:solidFill>
                <a:ea typeface="MS Gothic" charset="0"/>
                <a:cs typeface="MS Gothic" charset="0"/>
              </a:rPr>
              <a:t>,</a:t>
            </a:r>
            <a:r>
              <a:rPr lang="el-GR" altLang="zh-CN" sz="2200" dirty="0" smtClean="0">
                <a:solidFill>
                  <a:srgbClr val="17375E"/>
                </a:solidFill>
                <a:ea typeface="MS Gothic" charset="0"/>
                <a:cs typeface="MS Gothic" charset="0"/>
              </a:rPr>
              <a:t> </a:t>
            </a:r>
            <a:r>
              <a:rPr lang="en-US" altLang="zh-CN" sz="2200" dirty="0" smtClean="0">
                <a:solidFill>
                  <a:srgbClr val="17375E"/>
                </a:solidFill>
                <a:ea typeface="MS Gothic" charset="0"/>
                <a:cs typeface="MS Gothic" charset="0"/>
              </a:rPr>
              <a:t>50 </a:t>
            </a:r>
            <a:r>
              <a:rPr lang="en-US" altLang="zh-CN" sz="2200" dirty="0" smtClean="0">
                <a:solidFill>
                  <a:srgbClr val="17375E"/>
                </a:solidFill>
                <a:latin typeface="Symbol" charset="2"/>
                <a:ea typeface="MS Gothic" charset="0"/>
                <a:cs typeface="Symbol" charset="2"/>
              </a:rPr>
              <a:t>m</a:t>
            </a:r>
            <a:r>
              <a:rPr lang="en-US" altLang="zh-CN" sz="2200" dirty="0" smtClean="0">
                <a:solidFill>
                  <a:srgbClr val="17375E"/>
                </a:solidFill>
                <a:ea typeface="MS Gothic" charset="0"/>
                <a:cs typeface="MS Gothic" charset="0"/>
              </a:rPr>
              <a:t>m thick, air</a:t>
            </a:r>
            <a:r>
              <a:rPr lang="en-US" altLang="zh-CN" sz="2200" dirty="0">
                <a:solidFill>
                  <a:srgbClr val="17375E"/>
                </a:solidFill>
                <a:ea typeface="MS Gothic" charset="0"/>
                <a:cs typeface="MS Gothic" charset="0"/>
              </a:rPr>
              <a:t>-</a:t>
            </a:r>
            <a:r>
              <a:rPr lang="en-US" altLang="zh-CN" sz="2200" dirty="0" smtClean="0">
                <a:solidFill>
                  <a:srgbClr val="17375E"/>
                </a:solidFill>
                <a:ea typeface="MS Gothic" charset="0"/>
                <a:cs typeface="MS Gothic" charset="0"/>
              </a:rPr>
              <a:t>cooled,</a:t>
            </a:r>
            <a:r>
              <a:rPr lang="en-US" altLang="zh-CN" sz="2200" dirty="0" smtClean="0">
                <a:solidFill>
                  <a:srgbClr val="FF0000"/>
                </a:solidFill>
                <a:ea typeface="MS Gothic" charset="0"/>
                <a:cs typeface="MS Gothic" charset="0"/>
              </a:rPr>
              <a:t>~0.5%X</a:t>
            </a:r>
            <a:r>
              <a:rPr lang="en-US" altLang="zh-CN" sz="2200" baseline="-25000" dirty="0" smtClean="0">
                <a:solidFill>
                  <a:srgbClr val="FF0000"/>
                </a:solidFill>
                <a:ea typeface="MS Gothic" charset="0"/>
                <a:cs typeface="MS Gothic" charset="0"/>
              </a:rPr>
              <a:t>0</a:t>
            </a:r>
            <a:r>
              <a:rPr lang="en-US" altLang="zh-CN" sz="2200" dirty="0" smtClean="0">
                <a:solidFill>
                  <a:srgbClr val="FF0000"/>
                </a:solidFill>
                <a:ea typeface="MS Gothic" charset="0"/>
                <a:cs typeface="MS Gothic" charset="0"/>
              </a:rPr>
              <a:t> </a:t>
            </a:r>
            <a:r>
              <a:rPr lang="en-US" altLang="zh-CN" sz="2200" dirty="0" smtClean="0">
                <a:solidFill>
                  <a:srgbClr val="17375E"/>
                </a:solidFill>
                <a:ea typeface="MS Gothic" charset="0"/>
                <a:cs typeface="MS Gothic" charset="0"/>
              </a:rPr>
              <a:t>for the innermost layer.</a:t>
            </a:r>
          </a:p>
        </p:txBody>
      </p:sp>
      <p:pic>
        <p:nvPicPr>
          <p:cNvPr id="47" name="Picture 13" descr="HFT_picture.tif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669065" y="17916533"/>
            <a:ext cx="3897805" cy="20879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51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23892616" y="13467553"/>
            <a:ext cx="4772134" cy="58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Placeholder 333"/>
          <p:cNvSpPr txBox="1">
            <a:spLocks/>
          </p:cNvSpPr>
          <p:nvPr/>
        </p:nvSpPr>
        <p:spPr>
          <a:xfrm>
            <a:off x="15415373" y="11029822"/>
            <a:ext cx="14036040" cy="937868"/>
          </a:xfrm>
          <a:prstGeom prst="rect">
            <a:avLst/>
          </a:prstGeom>
          <a:noFill/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1810969" rtl="0" eaLnBrk="1" latinLnBrk="0" hangingPunct="1">
              <a:defRPr sz="397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05485" algn="l" defTabSz="1810969" rtl="0" eaLnBrk="1" latinLnBrk="0" hangingPunct="1">
              <a:defRPr sz="3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10969" algn="l" defTabSz="1810969" rtl="0" eaLnBrk="1" latinLnBrk="0" hangingPunct="1">
              <a:defRPr sz="3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16454" algn="l" defTabSz="1810969" rtl="0" eaLnBrk="1" latinLnBrk="0" hangingPunct="1">
              <a:defRPr sz="3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21938" algn="l" defTabSz="1810969" rtl="0" eaLnBrk="1" latinLnBrk="0" hangingPunct="1">
              <a:defRPr sz="3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27423" algn="l" defTabSz="1810969" rtl="0" eaLnBrk="1" latinLnBrk="0" hangingPunct="1">
              <a:defRPr sz="3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32908" algn="l" defTabSz="1810969" rtl="0" eaLnBrk="1" latinLnBrk="0" hangingPunct="1">
              <a:defRPr sz="3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38392" algn="l" defTabSz="1810969" rtl="0" eaLnBrk="1" latinLnBrk="0" hangingPunct="1">
              <a:defRPr sz="3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43877" algn="l" defTabSz="1810969" rtl="0" eaLnBrk="1" latinLnBrk="0" hangingPunct="1">
              <a:defRPr sz="3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3600" b="1" u="sng" dirty="0" smtClean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ST</a:t>
            </a:r>
            <a:r>
              <a:rPr lang="en-US" altLang="zh-CN" sz="3600" b="1" u="sng" dirty="0" smtClean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A</a:t>
            </a:r>
            <a:r>
              <a:rPr lang="cs-CZ" sz="3600" b="1" u="sng" dirty="0" err="1" smtClean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R</a:t>
            </a:r>
            <a:r>
              <a:rPr lang="cs-CZ" sz="3600" b="1" u="sng" dirty="0" smtClean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and HFT Performance</a:t>
            </a:r>
          </a:p>
        </p:txBody>
      </p:sp>
      <p:sp>
        <p:nvSpPr>
          <p:cNvPr id="70" name="Rounded Rectangle 21"/>
          <p:cNvSpPr/>
          <p:nvPr/>
        </p:nvSpPr>
        <p:spPr>
          <a:xfrm>
            <a:off x="15448292" y="21020317"/>
            <a:ext cx="14220000" cy="6716483"/>
          </a:xfrm>
          <a:prstGeom prst="roundRect">
            <a:avLst>
              <a:gd name="adj" fmla="val 5155"/>
            </a:avLst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Text Placeholder 333"/>
          <p:cNvSpPr txBox="1">
            <a:spLocks/>
          </p:cNvSpPr>
          <p:nvPr/>
        </p:nvSpPr>
        <p:spPr>
          <a:xfrm>
            <a:off x="15415373" y="21321946"/>
            <a:ext cx="14036040" cy="907174"/>
          </a:xfrm>
          <a:prstGeom prst="rect">
            <a:avLst/>
          </a:prstGeom>
          <a:noFill/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1810969" rtl="0" eaLnBrk="1" latinLnBrk="0" hangingPunct="1">
              <a:defRPr sz="397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05485" algn="l" defTabSz="1810969" rtl="0" eaLnBrk="1" latinLnBrk="0" hangingPunct="1">
              <a:defRPr sz="3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10969" algn="l" defTabSz="1810969" rtl="0" eaLnBrk="1" latinLnBrk="0" hangingPunct="1">
              <a:defRPr sz="3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16454" algn="l" defTabSz="1810969" rtl="0" eaLnBrk="1" latinLnBrk="0" hangingPunct="1">
              <a:defRPr sz="3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21938" algn="l" defTabSz="1810969" rtl="0" eaLnBrk="1" latinLnBrk="0" hangingPunct="1">
              <a:defRPr sz="3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27423" algn="l" defTabSz="1810969" rtl="0" eaLnBrk="1" latinLnBrk="0" hangingPunct="1">
              <a:defRPr sz="3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32908" algn="l" defTabSz="1810969" rtl="0" eaLnBrk="1" latinLnBrk="0" hangingPunct="1">
              <a:defRPr sz="3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38392" algn="l" defTabSz="1810969" rtl="0" eaLnBrk="1" latinLnBrk="0" hangingPunct="1">
              <a:defRPr sz="3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43877" algn="l" defTabSz="1810969" rtl="0" eaLnBrk="1" latinLnBrk="0" hangingPunct="1">
              <a:defRPr sz="3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b="1" u="sng" dirty="0" smtClean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Efficiency : Data</a:t>
            </a:r>
            <a:r>
              <a:rPr lang="en-US" altLang="zh-CN" sz="3600" b="1" u="sng" dirty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-Driven Fast Simulation</a:t>
            </a:r>
            <a:endParaRPr lang="cs-CZ" sz="3600" b="1" u="sng" dirty="0">
              <a:solidFill>
                <a:schemeClr val="accent5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25855089" y="22680395"/>
            <a:ext cx="3223729" cy="89255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600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 Regular"/>
                <a:cs typeface="Times New Roman"/>
              </a:rPr>
              <a:t>Validated  </a:t>
            </a:r>
            <a:r>
              <a:rPr lang="en-US" altLang="zh-CN" sz="2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 Regular"/>
                <a:cs typeface="Times New Roman"/>
              </a:rPr>
              <a:t>with full GEANT </a:t>
            </a:r>
            <a:r>
              <a:rPr lang="en-US" altLang="zh-CN" sz="2600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 Regular"/>
                <a:cs typeface="Times New Roman"/>
              </a:rPr>
              <a:t>simulation ! </a:t>
            </a:r>
            <a:endParaRPr lang="zh-CN" altLang="en-US" sz="26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Times New Roman"/>
              <a:ea typeface="Noto Sans CJK SC Regular"/>
              <a:cs typeface="Times New Roman"/>
            </a:endParaRPr>
          </a:p>
        </p:txBody>
      </p:sp>
      <p:sp>
        <p:nvSpPr>
          <p:cNvPr id="35" name="Rounded Rectangle 32"/>
          <p:cNvSpPr/>
          <p:nvPr/>
        </p:nvSpPr>
        <p:spPr>
          <a:xfrm>
            <a:off x="15321297" y="28219400"/>
            <a:ext cx="14220000" cy="11830049"/>
          </a:xfrm>
          <a:prstGeom prst="roundRect">
            <a:avLst>
              <a:gd name="adj" fmla="val 5155"/>
            </a:avLst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800" dirty="0">
              <a:solidFill>
                <a:schemeClr val="accent5">
                  <a:lumMod val="50000"/>
                </a:schemeClr>
              </a:solidFill>
              <a:latin typeface="Times New Roman"/>
              <a:ea typeface="Helvetica" charset="0"/>
              <a:cs typeface="Times New Roman"/>
            </a:endParaRPr>
          </a:p>
        </p:txBody>
      </p:sp>
      <p:sp>
        <p:nvSpPr>
          <p:cNvPr id="83" name="Text Placeholder 333"/>
          <p:cNvSpPr txBox="1">
            <a:spLocks/>
          </p:cNvSpPr>
          <p:nvPr/>
        </p:nvSpPr>
        <p:spPr>
          <a:xfrm>
            <a:off x="15308999" y="28534841"/>
            <a:ext cx="14142414" cy="744723"/>
          </a:xfrm>
          <a:prstGeom prst="rect">
            <a:avLst/>
          </a:prstGeom>
          <a:noFill/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1810969" rtl="0" eaLnBrk="1" latinLnBrk="0" hangingPunct="1">
              <a:defRPr sz="397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05485" algn="l" defTabSz="1810969" rtl="0" eaLnBrk="1" latinLnBrk="0" hangingPunct="1">
              <a:defRPr sz="3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10969" algn="l" defTabSz="1810969" rtl="0" eaLnBrk="1" latinLnBrk="0" hangingPunct="1">
              <a:defRPr sz="3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16454" algn="l" defTabSz="1810969" rtl="0" eaLnBrk="1" latinLnBrk="0" hangingPunct="1">
              <a:defRPr sz="3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21938" algn="l" defTabSz="1810969" rtl="0" eaLnBrk="1" latinLnBrk="0" hangingPunct="1">
              <a:defRPr sz="3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27423" algn="l" defTabSz="1810969" rtl="0" eaLnBrk="1" latinLnBrk="0" hangingPunct="1">
              <a:defRPr sz="3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32908" algn="l" defTabSz="1810969" rtl="0" eaLnBrk="1" latinLnBrk="0" hangingPunct="1">
              <a:defRPr sz="3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38392" algn="l" defTabSz="1810969" rtl="0" eaLnBrk="1" latinLnBrk="0" hangingPunct="1">
              <a:defRPr sz="3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43877" algn="l" defTabSz="1810969" rtl="0" eaLnBrk="1" latinLnBrk="0" hangingPunct="1">
              <a:defRPr sz="3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3600" b="1" u="sng" dirty="0" err="1" smtClean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Results</a:t>
            </a:r>
            <a:endParaRPr lang="cs-CZ" sz="3600" b="1" u="sng" dirty="0" smtClean="0">
              <a:solidFill>
                <a:schemeClr val="accent5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84" name="图片 8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038903" y="29007609"/>
            <a:ext cx="4571997" cy="9358566"/>
          </a:xfrm>
          <a:prstGeom prst="rect">
            <a:avLst/>
          </a:prstGeom>
        </p:spPr>
      </p:pic>
      <p:sp>
        <p:nvSpPr>
          <p:cNvPr id="95" name="Text Placeholder 333"/>
          <p:cNvSpPr txBox="1">
            <a:spLocks/>
          </p:cNvSpPr>
          <p:nvPr/>
        </p:nvSpPr>
        <p:spPr>
          <a:xfrm>
            <a:off x="16351590" y="36704052"/>
            <a:ext cx="12433427" cy="3007665"/>
          </a:xfrm>
          <a:prstGeom prst="rect">
            <a:avLst/>
          </a:prstGeom>
          <a:noFill/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1810969" rtl="0" eaLnBrk="1" latinLnBrk="0" hangingPunct="1">
              <a:defRPr sz="397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05485" algn="l" defTabSz="1810969" rtl="0" eaLnBrk="1" latinLnBrk="0" hangingPunct="1">
              <a:defRPr sz="3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10969" algn="l" defTabSz="1810969" rtl="0" eaLnBrk="1" latinLnBrk="0" hangingPunct="1">
              <a:defRPr sz="3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16454" algn="l" defTabSz="1810969" rtl="0" eaLnBrk="1" latinLnBrk="0" hangingPunct="1">
              <a:defRPr sz="3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21938" algn="l" defTabSz="1810969" rtl="0" eaLnBrk="1" latinLnBrk="0" hangingPunct="1">
              <a:defRPr sz="3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27423" algn="l" defTabSz="1810969" rtl="0" eaLnBrk="1" latinLnBrk="0" hangingPunct="1">
              <a:defRPr sz="3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32908" algn="l" defTabSz="1810969" rtl="0" eaLnBrk="1" latinLnBrk="0" hangingPunct="1">
              <a:defRPr sz="3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38392" algn="l" defTabSz="1810969" rtl="0" eaLnBrk="1" latinLnBrk="0" hangingPunct="1">
              <a:defRPr sz="3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43877" algn="l" defTabSz="1810969" rtl="0" eaLnBrk="1" latinLnBrk="0" hangingPunct="1">
              <a:defRPr sz="3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/>
              <a:buChar char="•"/>
            </a:pPr>
            <a:r>
              <a:rPr lang="en-US" altLang="zh-CN" sz="28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First measurement of </a:t>
            </a:r>
            <a:r>
              <a:rPr lang="en-US" altLang="zh-CN" sz="2800" dirty="0" err="1">
                <a:solidFill>
                  <a:schemeClr val="accent5">
                    <a:lumMod val="50000"/>
                  </a:schemeClr>
                </a:solidFill>
                <a:latin typeface="Symbol" charset="2"/>
                <a:ea typeface="Helvetica" charset="0"/>
                <a:cs typeface="Symbol" charset="2"/>
              </a:rPr>
              <a:t>L</a:t>
            </a:r>
            <a:r>
              <a:rPr lang="en-US" altLang="zh-CN" sz="2800" baseline="-25000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c</a:t>
            </a:r>
            <a:r>
              <a:rPr lang="en-US" altLang="zh-CN" sz="28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 </a:t>
            </a:r>
            <a:r>
              <a:rPr lang="en-US" altLang="zh-CN" sz="28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in heavy-ion collisions by STAR.</a:t>
            </a:r>
          </a:p>
          <a:p>
            <a:pPr marL="342900" indent="-342900" algn="just">
              <a:buFont typeface="Arial"/>
              <a:buChar char="•"/>
            </a:pPr>
            <a:r>
              <a:rPr lang="en-US" altLang="zh-CN" sz="28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A </a:t>
            </a:r>
            <a:r>
              <a:rPr lang="en-US" altLang="zh-CN" sz="28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significant </a:t>
            </a:r>
            <a:r>
              <a:rPr lang="en-US" altLang="zh-CN" sz="28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enhancement in the ratio of </a:t>
            </a:r>
            <a:r>
              <a:rPr lang="en-US" altLang="zh-CN" sz="2800" dirty="0" err="1">
                <a:solidFill>
                  <a:schemeClr val="accent5">
                    <a:lumMod val="50000"/>
                  </a:schemeClr>
                </a:solidFill>
                <a:latin typeface="Symbol" charset="2"/>
                <a:ea typeface="Helvetica" charset="0"/>
                <a:cs typeface="Symbol" charset="2"/>
              </a:rPr>
              <a:t>L</a:t>
            </a:r>
            <a:r>
              <a:rPr lang="en-US" altLang="zh-CN" sz="2800" baseline="-25000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c</a:t>
            </a:r>
            <a:r>
              <a:rPr lang="en-US" altLang="zh-CN" sz="28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 over D</a:t>
            </a:r>
            <a:r>
              <a:rPr lang="en-US" altLang="zh-CN" sz="2800" baseline="300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0</a:t>
            </a:r>
            <a:r>
              <a:rPr lang="en-US" altLang="zh-CN" sz="28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 has been </a:t>
            </a:r>
            <a:r>
              <a:rPr lang="en-US" altLang="zh-CN" sz="28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observed in </a:t>
            </a:r>
            <a:r>
              <a:rPr lang="en-US" altLang="zh-CN" sz="2800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Au+Au</a:t>
            </a:r>
            <a:r>
              <a:rPr lang="en-US" altLang="zh-CN" sz="28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 collisions (10-60%)</a:t>
            </a:r>
            <a:r>
              <a:rPr lang="zh-CN" altLang="en-US" sz="28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 </a:t>
            </a:r>
            <a:r>
              <a:rPr lang="en-US" altLang="zh-CN" sz="28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at √</a:t>
            </a:r>
            <a:r>
              <a:rPr lang="en-US" altLang="zh-CN" sz="2800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s</a:t>
            </a:r>
            <a:r>
              <a:rPr lang="en-US" altLang="zh-CN" sz="2800" baseline="-25000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NN</a:t>
            </a:r>
            <a:r>
              <a:rPr lang="en-US" altLang="zh-CN" sz="28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 </a:t>
            </a:r>
            <a:r>
              <a:rPr lang="en-US" altLang="zh-CN" sz="28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= 200 </a:t>
            </a:r>
            <a:r>
              <a:rPr lang="en-US" altLang="zh-CN" sz="2800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GeV</a:t>
            </a:r>
            <a:r>
              <a:rPr lang="en-US" altLang="zh-CN" sz="28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. </a:t>
            </a:r>
            <a:endParaRPr lang="en-US" altLang="zh-CN" sz="2800" dirty="0">
              <a:solidFill>
                <a:schemeClr val="accent5">
                  <a:lumMod val="50000"/>
                </a:schemeClr>
              </a:solidFill>
              <a:latin typeface="Times New Roman"/>
              <a:ea typeface="Helvetica" charset="0"/>
              <a:cs typeface="Times New Roman"/>
            </a:endParaRPr>
          </a:p>
          <a:p>
            <a:pPr marL="342900" lvl="1" indent="-342900" algn="just">
              <a:buFont typeface="Arial"/>
              <a:buChar char="•"/>
            </a:pPr>
            <a:endParaRPr lang="en-US" altLang="zh-CN" sz="1800" b="1" dirty="0">
              <a:solidFill>
                <a:schemeClr val="accent5">
                  <a:lumMod val="50000"/>
                </a:schemeClr>
              </a:solidFill>
              <a:latin typeface="Times New Roman"/>
              <a:ea typeface="Helvetica" charset="0"/>
              <a:cs typeface="Times New Roman"/>
            </a:endParaRPr>
          </a:p>
          <a:p>
            <a:pPr marL="342900" lvl="1" indent="-342900" algn="just">
              <a:buFont typeface="Arial"/>
              <a:buChar char="•"/>
            </a:pP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OUTLOOK</a:t>
            </a:r>
            <a:r>
              <a:rPr lang="en-US" altLang="zh-CN" sz="28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: In </a:t>
            </a:r>
            <a:r>
              <a:rPr lang="en-US" altLang="zh-CN" sz="28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run 2016</a:t>
            </a:r>
            <a:r>
              <a:rPr lang="en-US" altLang="zh-CN" sz="28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, STAR </a:t>
            </a:r>
            <a:r>
              <a:rPr lang="en-US" altLang="zh-CN" sz="28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recorded 2 </a:t>
            </a:r>
            <a:r>
              <a:rPr lang="en-US" altLang="zh-CN" sz="28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billion </a:t>
            </a:r>
            <a:r>
              <a:rPr lang="en-US" altLang="zh-CN" sz="2800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Au+Au</a:t>
            </a:r>
            <a:r>
              <a:rPr lang="en-US" altLang="zh-CN" sz="28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 </a:t>
            </a:r>
            <a:r>
              <a:rPr lang="en-US" altLang="zh-CN" sz="28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events with all inner ladders replaced with Al cables and better operation with more active sensors. </a:t>
            </a:r>
            <a:r>
              <a:rPr lang="en-US" altLang="zh-CN" sz="28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More precise  measurements of </a:t>
            </a:r>
            <a:r>
              <a:rPr lang="en-US" altLang="zh-CN" sz="2800" dirty="0" err="1">
                <a:solidFill>
                  <a:schemeClr val="accent5">
                    <a:lumMod val="50000"/>
                  </a:schemeClr>
                </a:solidFill>
                <a:latin typeface="Symbol" charset="2"/>
                <a:ea typeface="Helvetica" charset="0"/>
                <a:cs typeface="Symbol" charset="2"/>
              </a:rPr>
              <a:t>L</a:t>
            </a:r>
            <a:r>
              <a:rPr lang="en-US" altLang="zh-CN" sz="2800" baseline="-25000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c</a:t>
            </a:r>
            <a:r>
              <a:rPr lang="en-US" altLang="zh-CN" sz="2800" baseline="-250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 </a:t>
            </a:r>
            <a:r>
              <a:rPr lang="en-US" altLang="zh-CN" sz="28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production, especially its </a:t>
            </a:r>
            <a:r>
              <a:rPr lang="en-US" altLang="zh-CN" sz="2800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R</a:t>
            </a:r>
            <a:r>
              <a:rPr lang="en-US" altLang="zh-CN" sz="2800" baseline="-25000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cp</a:t>
            </a:r>
            <a:r>
              <a:rPr lang="en-US" altLang="zh-CN" sz="28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, will </a:t>
            </a:r>
            <a:r>
              <a:rPr lang="en-US" altLang="zh-CN" sz="28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be possible.</a:t>
            </a:r>
          </a:p>
        </p:txBody>
      </p:sp>
      <p:sp>
        <p:nvSpPr>
          <p:cNvPr id="110" name="文本框 109"/>
          <p:cNvSpPr txBox="1"/>
          <p:nvPr/>
        </p:nvSpPr>
        <p:spPr>
          <a:xfrm>
            <a:off x="15308999" y="35926423"/>
            <a:ext cx="7672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u="sng" dirty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Summary and Outlook</a:t>
            </a:r>
            <a:endParaRPr lang="zh-CN" altLang="en-US" sz="3600" b="1" u="sng" dirty="0">
              <a:solidFill>
                <a:schemeClr val="accent5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1572113" y="18705512"/>
            <a:ext cx="14093013" cy="427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10969">
              <a:lnSpc>
                <a:spcPct val="125000"/>
              </a:lnSpc>
            </a:pPr>
            <a:r>
              <a:rPr lang="en-GB" altLang="zh-CN" sz="1800" dirty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[1</a:t>
            </a:r>
            <a:r>
              <a:rPr lang="en-GB" altLang="zh-CN" sz="1800" dirty="0" smtClean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] </a:t>
            </a:r>
            <a:r>
              <a:rPr lang="en-US" altLang="zh-CN" sz="1800" dirty="0" smtClean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</a:t>
            </a:r>
            <a:r>
              <a:rPr lang="en-US" altLang="zh-CN" sz="1800" dirty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. </a:t>
            </a:r>
            <a:r>
              <a:rPr lang="en-US" altLang="zh-CN" sz="1800" dirty="0" err="1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Ghosh</a:t>
            </a:r>
            <a:r>
              <a:rPr lang="en-US" altLang="zh-CN" sz="1800" dirty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et al.,</a:t>
            </a:r>
            <a:r>
              <a:rPr lang="is-IS" altLang="zh-CN" sz="1800" i="1" dirty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PRD</a:t>
            </a:r>
            <a:r>
              <a:rPr lang="is-IS" altLang="zh-CN" sz="1800" dirty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is-IS" altLang="zh-CN" sz="1800" dirty="0" smtClean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90 </a:t>
            </a:r>
            <a:r>
              <a:rPr lang="is-IS" altLang="zh-CN" sz="1800" dirty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054018 (2014)</a:t>
            </a:r>
            <a:r>
              <a:rPr lang="fi-FI" altLang="zh-CN" sz="1800" dirty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. </a:t>
            </a:r>
            <a:r>
              <a:rPr lang="fi-FI" altLang="zh-CN" sz="1800" dirty="0" smtClean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[2] </a:t>
            </a:r>
            <a:r>
              <a:rPr lang="en-GB" altLang="zh-CN" sz="1800" dirty="0" smtClean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Y. Oh et al.</a:t>
            </a:r>
            <a:r>
              <a:rPr lang="en-GB" altLang="zh-CN" sz="1800" dirty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,</a:t>
            </a:r>
            <a:r>
              <a:rPr lang="pt-BR" altLang="zh-CN" sz="1800" i="1" dirty="0" smtClean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PRC </a:t>
            </a:r>
            <a:r>
              <a:rPr lang="pt-BR" altLang="zh-CN" sz="1800" dirty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79 </a:t>
            </a:r>
            <a:r>
              <a:rPr lang="pt-BR" altLang="zh-CN" sz="1800" dirty="0" smtClean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044905 (2009).</a:t>
            </a:r>
            <a:r>
              <a:rPr lang="fi-FI" altLang="zh-CN" sz="1800" dirty="0" smtClean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[3] </a:t>
            </a:r>
            <a:r>
              <a:rPr lang="en-GB" altLang="zh-CN" sz="1800" dirty="0" smtClean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S. Lee </a:t>
            </a:r>
            <a:r>
              <a:rPr lang="en-GB" altLang="zh-CN" sz="1800" dirty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et al.,</a:t>
            </a:r>
            <a:r>
              <a:rPr lang="pt-BR" altLang="zh-CN" sz="1800" i="1" dirty="0" smtClean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PRL </a:t>
            </a:r>
            <a:r>
              <a:rPr lang="pt-BR" altLang="zh-CN" sz="1800" dirty="0" smtClean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100 222301 </a:t>
            </a:r>
            <a:r>
              <a:rPr lang="pt-BR" altLang="zh-CN" sz="1800" dirty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(</a:t>
            </a:r>
            <a:r>
              <a:rPr lang="pt-BR" altLang="zh-CN" sz="1800" dirty="0" smtClean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2008).</a:t>
            </a:r>
            <a:endParaRPr lang="en-GB" altLang="zh-CN" sz="1800" dirty="0">
              <a:solidFill>
                <a:schemeClr val="accent5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15" name="组 14"/>
          <p:cNvGrpSpPr/>
          <p:nvPr/>
        </p:nvGrpSpPr>
        <p:grpSpPr>
          <a:xfrm>
            <a:off x="526841" y="29834308"/>
            <a:ext cx="14549647" cy="10218152"/>
            <a:chOff x="526841" y="30530800"/>
            <a:chExt cx="14549647" cy="9521659"/>
          </a:xfrm>
        </p:grpSpPr>
        <p:sp>
          <p:nvSpPr>
            <p:cNvPr id="34" name="Rounded Rectangle 21"/>
            <p:cNvSpPr/>
            <p:nvPr/>
          </p:nvSpPr>
          <p:spPr>
            <a:xfrm>
              <a:off x="526841" y="30530800"/>
              <a:ext cx="14220000" cy="9521659"/>
            </a:xfrm>
            <a:prstGeom prst="roundRect">
              <a:avLst>
                <a:gd name="adj" fmla="val 5155"/>
              </a:avLst>
            </a:prstGeom>
            <a:solidFill>
              <a:schemeClr val="bg1"/>
            </a:solidFill>
            <a:ln w="508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9" name="内容占位符 9"/>
            <p:cNvPicPr>
              <a:picLocks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1162" y="33263709"/>
              <a:ext cx="13011912" cy="6569478"/>
            </a:xfrm>
            <a:prstGeom prst="rect">
              <a:avLst/>
            </a:prstGeom>
          </p:spPr>
        </p:pic>
        <p:sp>
          <p:nvSpPr>
            <p:cNvPr id="56" name="Text Placeholder 333"/>
            <p:cNvSpPr txBox="1">
              <a:spLocks/>
            </p:cNvSpPr>
            <p:nvPr/>
          </p:nvSpPr>
          <p:spPr>
            <a:xfrm>
              <a:off x="620917" y="30855774"/>
              <a:ext cx="14036040" cy="90717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/>
            <a:lstStyle>
              <a:defPPr>
                <a:defRPr lang="en-US"/>
              </a:defPPr>
              <a:lvl1pPr marL="0" algn="l" defTabSz="1810969" rtl="0" eaLnBrk="1" latinLnBrk="0" hangingPunct="1">
                <a:defRPr sz="3973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905485" algn="l" defTabSz="1810969" rtl="0" eaLnBrk="1" latinLnBrk="0" hangingPunct="1">
                <a:defRPr sz="35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10969" algn="l" defTabSz="1810969" rtl="0" eaLnBrk="1" latinLnBrk="0" hangingPunct="1">
                <a:defRPr sz="35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16454" algn="l" defTabSz="1810969" rtl="0" eaLnBrk="1" latinLnBrk="0" hangingPunct="1">
                <a:defRPr sz="35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21938" algn="l" defTabSz="1810969" rtl="0" eaLnBrk="1" latinLnBrk="0" hangingPunct="1">
                <a:defRPr sz="35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27423" algn="l" defTabSz="1810969" rtl="0" eaLnBrk="1" latinLnBrk="0" hangingPunct="1">
                <a:defRPr sz="35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32908" algn="l" defTabSz="1810969" rtl="0" eaLnBrk="1" latinLnBrk="0" hangingPunct="1">
                <a:defRPr sz="35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38392" algn="l" defTabSz="1810969" rtl="0" eaLnBrk="1" latinLnBrk="0" hangingPunct="1">
                <a:defRPr sz="35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243877" algn="l" defTabSz="1810969" rtl="0" eaLnBrk="1" latinLnBrk="0" hangingPunct="1">
                <a:defRPr sz="35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3600" b="1" u="sng" dirty="0">
                  <a:solidFill>
                    <a:schemeClr val="accent5">
                      <a:lumMod val="50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(Rectangular</a:t>
              </a:r>
              <a:r>
                <a:rPr lang="en-US" altLang="zh-CN" sz="3600" b="1" u="sng" dirty="0" smtClean="0">
                  <a:solidFill>
                    <a:schemeClr val="accent5">
                      <a:lumMod val="50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)</a:t>
              </a:r>
              <a:r>
                <a:rPr lang="cs-CZ" altLang="zh-CN" sz="3600" b="1" u="sng" dirty="0" smtClean="0">
                  <a:solidFill>
                    <a:schemeClr val="accent5">
                      <a:lumMod val="50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 </a:t>
              </a:r>
              <a:r>
                <a:rPr lang="en-US" altLang="zh-CN" sz="3600" b="1" u="sng" dirty="0" smtClean="0">
                  <a:solidFill>
                    <a:schemeClr val="accent5">
                      <a:lumMod val="50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Topological </a:t>
              </a:r>
              <a:r>
                <a:rPr lang="en-US" altLang="zh-CN" sz="3600" b="1" u="sng" dirty="0">
                  <a:solidFill>
                    <a:schemeClr val="accent5">
                      <a:lumMod val="50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Cut Optimization using </a:t>
              </a:r>
              <a:r>
                <a:rPr lang="en-US" altLang="zh-CN" sz="3600" b="1" u="sng" dirty="0" smtClean="0">
                  <a:solidFill>
                    <a:schemeClr val="accent5">
                      <a:lumMod val="50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TMVA</a:t>
              </a:r>
              <a:endParaRPr lang="cs-CZ" sz="3600" b="1" u="sng" dirty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85" name="文本框 84"/>
            <p:cNvSpPr txBox="1"/>
            <p:nvPr/>
          </p:nvSpPr>
          <p:spPr>
            <a:xfrm>
              <a:off x="1372731" y="31549185"/>
              <a:ext cx="13703757" cy="1574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defTabSz="1810969">
                <a:lnSpc>
                  <a:spcPct val="125000"/>
                </a:lnSpc>
                <a:buFont typeface="Arial"/>
                <a:buChar char="•"/>
              </a:pPr>
              <a:r>
                <a:rPr lang="en-US" altLang="zh-CN" sz="2800" dirty="0" smtClean="0">
                  <a:solidFill>
                    <a:schemeClr val="accent5">
                      <a:lumMod val="50000"/>
                    </a:schemeClr>
                  </a:solidFill>
                  <a:latin typeface="Times New Roman"/>
                  <a:ea typeface="Helvetica" charset="0"/>
                  <a:cs typeface="Times New Roman"/>
                </a:rPr>
                <a:t>Background was constructed from real data using wrong-sign method.</a:t>
              </a:r>
            </a:p>
            <a:p>
              <a:pPr marL="342900" indent="-342900" defTabSz="1810969">
                <a:lnSpc>
                  <a:spcPct val="125000"/>
                </a:lnSpc>
                <a:buFont typeface="Arial"/>
                <a:buChar char="•"/>
              </a:pPr>
              <a:r>
                <a:rPr lang="en-US" altLang="zh-CN" sz="2800" dirty="0" smtClean="0">
                  <a:solidFill>
                    <a:schemeClr val="accent5">
                      <a:lumMod val="50000"/>
                    </a:schemeClr>
                  </a:solidFill>
                  <a:latin typeface="Times New Roman"/>
                  <a:ea typeface="Helvetica" charset="0"/>
                  <a:cs typeface="Times New Roman"/>
                </a:rPr>
                <a:t>Signal was simulated with data-driven fast simulation.</a:t>
              </a:r>
            </a:p>
            <a:p>
              <a:pPr marL="342900" indent="-342900" defTabSz="1810969">
                <a:lnSpc>
                  <a:spcPct val="125000"/>
                </a:lnSpc>
                <a:buFont typeface="Arial"/>
                <a:buChar char="•"/>
              </a:pPr>
              <a:r>
                <a:rPr lang="en-US" altLang="zh-CN" sz="2800" dirty="0" smtClean="0">
                  <a:solidFill>
                    <a:schemeClr val="accent5">
                      <a:lumMod val="50000"/>
                    </a:schemeClr>
                  </a:solidFill>
                  <a:latin typeface="Times New Roman"/>
                  <a:ea typeface="Helvetica" charset="0"/>
                  <a:cs typeface="Times New Roman"/>
                </a:rPr>
                <a:t>The figures below show the comparison between signal and background for </a:t>
              </a:r>
              <a:r>
                <a:rPr lang="en-US" altLang="zh-CN" sz="2800" dirty="0" err="1" smtClean="0">
                  <a:solidFill>
                    <a:schemeClr val="accent5">
                      <a:lumMod val="50000"/>
                    </a:schemeClr>
                  </a:solidFill>
                  <a:latin typeface="Times New Roman"/>
                  <a:ea typeface="Helvetica" charset="0"/>
                  <a:cs typeface="Times New Roman"/>
                </a:rPr>
                <a:t>p</a:t>
              </a:r>
              <a:r>
                <a:rPr lang="en-US" altLang="zh-CN" sz="2800" baseline="-25000" dirty="0" err="1" smtClean="0">
                  <a:solidFill>
                    <a:schemeClr val="accent5">
                      <a:lumMod val="50000"/>
                    </a:schemeClr>
                  </a:solidFill>
                  <a:latin typeface="Times New Roman"/>
                  <a:ea typeface="Helvetica" charset="0"/>
                  <a:cs typeface="Times New Roman"/>
                </a:rPr>
                <a:t>T</a:t>
              </a:r>
              <a:r>
                <a:rPr lang="en-US" altLang="zh-CN" sz="2800" dirty="0" smtClean="0">
                  <a:solidFill>
                    <a:schemeClr val="accent5">
                      <a:lumMod val="50000"/>
                    </a:schemeClr>
                  </a:solidFill>
                  <a:latin typeface="Times New Roman"/>
                  <a:ea typeface="Helvetica" charset="0"/>
                  <a:cs typeface="Times New Roman"/>
                </a:rPr>
                <a:t> &gt; 3 </a:t>
              </a:r>
              <a:r>
                <a:rPr lang="en-US" altLang="zh-CN" sz="2800" dirty="0" err="1" smtClean="0">
                  <a:solidFill>
                    <a:schemeClr val="accent5">
                      <a:lumMod val="50000"/>
                    </a:schemeClr>
                  </a:solidFill>
                  <a:latin typeface="Times New Roman"/>
                  <a:ea typeface="Helvetica" charset="0"/>
                  <a:cs typeface="Times New Roman"/>
                </a:rPr>
                <a:t>GeV</a:t>
              </a:r>
              <a:r>
                <a:rPr lang="en-US" altLang="zh-CN" sz="2800" dirty="0" smtClean="0">
                  <a:solidFill>
                    <a:schemeClr val="accent5">
                      <a:lumMod val="50000"/>
                    </a:schemeClr>
                  </a:solidFill>
                  <a:latin typeface="Times New Roman"/>
                  <a:ea typeface="Helvetica" charset="0"/>
                  <a:cs typeface="Times New Roman"/>
                </a:rPr>
                <a:t>/c.</a:t>
              </a:r>
              <a:endParaRPr lang="en-US" altLang="zh-CN" sz="28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endParaRPr>
            </a:p>
          </p:txBody>
        </p:sp>
      </p:grpSp>
      <p:sp>
        <p:nvSpPr>
          <p:cNvPr id="27" name="Rounded Rectangle 32"/>
          <p:cNvSpPr/>
          <p:nvPr/>
        </p:nvSpPr>
        <p:spPr>
          <a:xfrm>
            <a:off x="526841" y="19710400"/>
            <a:ext cx="14220000" cy="9677400"/>
          </a:xfrm>
          <a:prstGeom prst="roundRect">
            <a:avLst>
              <a:gd name="adj" fmla="val 5155"/>
            </a:avLst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组 15"/>
          <p:cNvGrpSpPr/>
          <p:nvPr/>
        </p:nvGrpSpPr>
        <p:grpSpPr>
          <a:xfrm>
            <a:off x="10275080" y="20627630"/>
            <a:ext cx="3850031" cy="4463698"/>
            <a:chOff x="3885989" y="21034585"/>
            <a:chExt cx="4810394" cy="4675306"/>
          </a:xfrm>
        </p:grpSpPr>
        <p:grpSp>
          <p:nvGrpSpPr>
            <p:cNvPr id="58" name="组 57"/>
            <p:cNvGrpSpPr/>
            <p:nvPr/>
          </p:nvGrpSpPr>
          <p:grpSpPr>
            <a:xfrm>
              <a:off x="3885989" y="21034585"/>
              <a:ext cx="4810394" cy="4675306"/>
              <a:chOff x="5742837" y="2310128"/>
              <a:chExt cx="2926131" cy="3417877"/>
            </a:xfrm>
          </p:grpSpPr>
          <p:pic>
            <p:nvPicPr>
              <p:cNvPr id="66" name="图片 65" descr="QQ20160801-1@2x.png"/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470" r="6725" b="5589"/>
              <a:stretch/>
            </p:blipFill>
            <p:spPr>
              <a:xfrm>
                <a:off x="5742837" y="2310128"/>
                <a:ext cx="2926131" cy="3417877"/>
              </a:xfrm>
              <a:prstGeom prst="rect">
                <a:avLst/>
              </a:prstGeom>
              <a:ln w="28575" cmpd="sng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</p:pic>
          <p:sp>
            <p:nvSpPr>
              <p:cNvPr id="67" name="文本框 66"/>
              <p:cNvSpPr txBox="1"/>
              <p:nvPr/>
            </p:nvSpPr>
            <p:spPr>
              <a:xfrm>
                <a:off x="7044420" y="2629018"/>
                <a:ext cx="218324" cy="2656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 smtClean="0"/>
                  <a:t>+</a:t>
                </a:r>
                <a:endParaRPr kumimoji="1" lang="zh-CN" altLang="en-US" sz="1600" dirty="0"/>
              </a:p>
            </p:txBody>
          </p:sp>
          <p:sp>
            <p:nvSpPr>
              <p:cNvPr id="68" name="文本框 67"/>
              <p:cNvSpPr txBox="1"/>
              <p:nvPr/>
            </p:nvSpPr>
            <p:spPr>
              <a:xfrm>
                <a:off x="8015950" y="3295374"/>
                <a:ext cx="235912" cy="276999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kumimoji="1" lang="en-US" altLang="zh-CN" baseline="30000" dirty="0" smtClean="0"/>
                  <a:t>-</a:t>
                </a:r>
                <a:endParaRPr kumimoji="1" lang="zh-CN" altLang="en-US" baseline="30000" dirty="0"/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6116830" y="23216970"/>
              <a:ext cx="621586" cy="3534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zh-CN" sz="1600" dirty="0" smtClean="0"/>
                <a:t>dca</a:t>
              </a:r>
              <a:r>
                <a:rPr kumimoji="1" lang="en-US" altLang="zh-CN" sz="1600" baseline="-25000" dirty="0" smtClean="0"/>
                <a:t>12</a:t>
              </a:r>
              <a:endParaRPr kumimoji="1" lang="zh-CN" altLang="en-US" sz="1600" baseline="-25000" dirty="0"/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6578429" y="23574119"/>
              <a:ext cx="621586" cy="3534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zh-CN" sz="1600" dirty="0" smtClean="0"/>
                <a:t>dca</a:t>
              </a:r>
              <a:r>
                <a:rPr kumimoji="1" lang="en-US" altLang="zh-CN" sz="1600" baseline="-25000" dirty="0" smtClean="0"/>
                <a:t>23</a:t>
              </a:r>
              <a:endParaRPr kumimoji="1" lang="zh-CN" altLang="en-US" sz="1600" baseline="-25000" dirty="0"/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5605469" y="23574119"/>
              <a:ext cx="765961" cy="3534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kumimoji="1" lang="en-US" altLang="zh-CN" sz="1600" dirty="0" smtClean="0"/>
                <a:t>dca</a:t>
              </a:r>
              <a:r>
                <a:rPr kumimoji="1" lang="en-US" altLang="zh-CN" sz="1600" baseline="-25000" dirty="0" smtClean="0"/>
                <a:t>31</a:t>
              </a:r>
              <a:endParaRPr kumimoji="1" lang="zh-CN" altLang="en-US" sz="1600" baseline="-25000" dirty="0"/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6395823" y="23779038"/>
              <a:ext cx="373668" cy="3534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zh-CN" sz="1600" dirty="0" smtClean="0">
                  <a:solidFill>
                    <a:srgbClr val="FF0000"/>
                  </a:solidFill>
                </a:rPr>
                <a:t>V</a:t>
              </a:r>
              <a:r>
                <a:rPr kumimoji="1" lang="en-US" altLang="zh-CN" sz="1600" baseline="-25000" dirty="0" smtClean="0">
                  <a:solidFill>
                    <a:srgbClr val="FF0000"/>
                  </a:solidFill>
                </a:rPr>
                <a:t>0</a:t>
              </a:r>
              <a:endParaRPr kumimoji="1" lang="zh-CN" altLang="en-US" sz="16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63" name="四角星 62"/>
            <p:cNvSpPr>
              <a:spLocks noChangeAspect="1"/>
            </p:cNvSpPr>
            <p:nvPr/>
          </p:nvSpPr>
          <p:spPr bwMode="auto">
            <a:xfrm>
              <a:off x="6155436" y="23654471"/>
              <a:ext cx="89692" cy="87443"/>
            </a:xfrm>
            <a:prstGeom prst="star4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endParaRPr>
            </a:p>
          </p:txBody>
        </p:sp>
        <p:sp>
          <p:nvSpPr>
            <p:cNvPr id="64" name="四角星 63"/>
            <p:cNvSpPr>
              <a:spLocks noChangeAspect="1"/>
            </p:cNvSpPr>
            <p:nvPr/>
          </p:nvSpPr>
          <p:spPr bwMode="auto">
            <a:xfrm>
              <a:off x="6269070" y="23557241"/>
              <a:ext cx="89692" cy="87443"/>
            </a:xfrm>
            <a:prstGeom prst="star4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endParaRPr>
            </a:p>
          </p:txBody>
        </p:sp>
        <p:sp>
          <p:nvSpPr>
            <p:cNvPr id="65" name="四角星 64"/>
            <p:cNvSpPr>
              <a:spLocks noChangeAspect="1"/>
            </p:cNvSpPr>
            <p:nvPr/>
          </p:nvSpPr>
          <p:spPr bwMode="auto">
            <a:xfrm>
              <a:off x="6491073" y="23652641"/>
              <a:ext cx="89692" cy="87443"/>
            </a:xfrm>
            <a:prstGeom prst="star4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endParaRPr>
            </a:p>
          </p:txBody>
        </p:sp>
      </p:grpSp>
      <p:sp>
        <p:nvSpPr>
          <p:cNvPr id="75" name="Text Placeholder 333"/>
          <p:cNvSpPr txBox="1">
            <a:spLocks/>
          </p:cNvSpPr>
          <p:nvPr/>
        </p:nvSpPr>
        <p:spPr>
          <a:xfrm>
            <a:off x="526842" y="19734109"/>
            <a:ext cx="14163026" cy="937868"/>
          </a:xfrm>
          <a:prstGeom prst="rect">
            <a:avLst/>
          </a:prstGeom>
          <a:noFill/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1810969" rtl="0" eaLnBrk="1" latinLnBrk="0" hangingPunct="1">
              <a:defRPr sz="397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05485" algn="l" defTabSz="1810969" rtl="0" eaLnBrk="1" latinLnBrk="0" hangingPunct="1">
              <a:defRPr sz="3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10969" algn="l" defTabSz="1810969" rtl="0" eaLnBrk="1" latinLnBrk="0" hangingPunct="1">
              <a:defRPr sz="3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16454" algn="l" defTabSz="1810969" rtl="0" eaLnBrk="1" latinLnBrk="0" hangingPunct="1">
              <a:defRPr sz="3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21938" algn="l" defTabSz="1810969" rtl="0" eaLnBrk="1" latinLnBrk="0" hangingPunct="1">
              <a:defRPr sz="3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27423" algn="l" defTabSz="1810969" rtl="0" eaLnBrk="1" latinLnBrk="0" hangingPunct="1">
              <a:defRPr sz="3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32908" algn="l" defTabSz="1810969" rtl="0" eaLnBrk="1" latinLnBrk="0" hangingPunct="1">
              <a:defRPr sz="3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38392" algn="l" defTabSz="1810969" rtl="0" eaLnBrk="1" latinLnBrk="0" hangingPunct="1">
              <a:defRPr sz="3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43877" algn="l" defTabSz="1810969" rtl="0" eaLnBrk="1" latinLnBrk="0" hangingPunct="1">
              <a:defRPr sz="3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3600" b="1" u="sng" dirty="0" err="1" smtClean="0">
                <a:solidFill>
                  <a:schemeClr val="accent5">
                    <a:lumMod val="50000"/>
                  </a:schemeClr>
                </a:solidFill>
                <a:latin typeface="Symbol" charset="2"/>
                <a:ea typeface="Helvetica" charset="0"/>
                <a:cs typeface="Symbol" charset="2"/>
              </a:rPr>
              <a:t>L</a:t>
            </a:r>
            <a:r>
              <a:rPr lang="cs-CZ" sz="3600" b="1" u="sng" baseline="-25000" dirty="0" err="1" smtClean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c</a:t>
            </a:r>
            <a:r>
              <a:rPr lang="cs-CZ" sz="3600" b="1" u="sng" dirty="0" smtClean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Reconstruction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15862178" y="27032331"/>
            <a:ext cx="8493999" cy="46027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altLang="zh-CN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 Regular"/>
                <a:cs typeface="Times New Roman"/>
              </a:rPr>
              <a:t>Comparison of fast simulation and full GEANT simulation </a:t>
            </a:r>
            <a:endParaRPr lang="zh-CN" alt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Noto Sans CJK SC Regular"/>
              <a:cs typeface="Times New Roman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24380972" y="27032331"/>
            <a:ext cx="4404045" cy="46027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altLang="zh-CN" sz="24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 charset="2"/>
                <a:ea typeface="Noto Sans CJK SC Regular"/>
                <a:cs typeface="Symbol" charset="2"/>
              </a:rPr>
              <a:t>L</a:t>
            </a:r>
            <a:r>
              <a:rPr lang="en-US" altLang="zh-CN" sz="2400" spc="-1" baseline="-2500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 Regular"/>
                <a:cs typeface="Times New Roman"/>
              </a:rPr>
              <a:t>c</a:t>
            </a:r>
            <a:r>
              <a:rPr lang="en-US" altLang="zh-CN" sz="24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 Regular"/>
                <a:cs typeface="Times New Roman"/>
              </a:rPr>
              <a:t> </a:t>
            </a:r>
            <a:r>
              <a:rPr lang="en-US" altLang="zh-CN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 Regular"/>
                <a:cs typeface="Times New Roman"/>
              </a:rPr>
              <a:t>reconstruction efficiency</a:t>
            </a:r>
            <a:endParaRPr lang="zh-CN" alt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Noto Sans CJK SC Regular"/>
              <a:cs typeface="Times New Roman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772459"/>
              </p:ext>
            </p:extLst>
          </p:nvPr>
        </p:nvGraphicFramePr>
        <p:xfrm>
          <a:off x="15076488" y="21313775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" name="公式" r:id="rId16" imgW="114300" imgH="165100" progId="Equation.3">
                  <p:embed/>
                </p:oleObj>
              </mc:Choice>
              <mc:Fallback>
                <p:oleObj name="公式" r:id="rId16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076488" y="21313775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直线连接符 13"/>
          <p:cNvCxnSpPr/>
          <p:nvPr/>
        </p:nvCxnSpPr>
        <p:spPr>
          <a:xfrm>
            <a:off x="2975084" y="33190007"/>
            <a:ext cx="0" cy="2468880"/>
          </a:xfrm>
          <a:prstGeom prst="line">
            <a:avLst/>
          </a:prstGeom>
          <a:ln w="28575" cmpd="sng">
            <a:solidFill>
              <a:srgbClr val="5B9BD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线箭头连接符 17"/>
          <p:cNvCxnSpPr/>
          <p:nvPr/>
        </p:nvCxnSpPr>
        <p:spPr>
          <a:xfrm>
            <a:off x="2975083" y="33873043"/>
            <a:ext cx="365760" cy="9072"/>
          </a:xfrm>
          <a:prstGeom prst="straightConnector1">
            <a:avLst/>
          </a:prstGeom>
          <a:ln w="28575" cmpd="sng">
            <a:solidFill>
              <a:srgbClr val="5B9BD5"/>
            </a:solidFill>
            <a:prstDash val="sysDash"/>
            <a:headEnd type="none"/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直线连接符 81"/>
          <p:cNvCxnSpPr/>
          <p:nvPr/>
        </p:nvCxnSpPr>
        <p:spPr>
          <a:xfrm>
            <a:off x="8309280" y="33172308"/>
            <a:ext cx="0" cy="2468880"/>
          </a:xfrm>
          <a:prstGeom prst="line">
            <a:avLst/>
          </a:prstGeom>
          <a:ln w="28575" cmpd="sng">
            <a:solidFill>
              <a:srgbClr val="5B9BD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直线箭头连接符 88"/>
          <p:cNvCxnSpPr/>
          <p:nvPr/>
        </p:nvCxnSpPr>
        <p:spPr>
          <a:xfrm rot="10800000">
            <a:off x="7959727" y="33871219"/>
            <a:ext cx="365760" cy="9072"/>
          </a:xfrm>
          <a:prstGeom prst="straightConnector1">
            <a:avLst/>
          </a:prstGeom>
          <a:ln w="28575" cmpd="sng">
            <a:solidFill>
              <a:srgbClr val="5B9BD5"/>
            </a:solidFill>
            <a:prstDash val="sysDash"/>
            <a:headEnd type="none"/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直线连接符 89"/>
          <p:cNvCxnSpPr/>
          <p:nvPr/>
        </p:nvCxnSpPr>
        <p:spPr>
          <a:xfrm>
            <a:off x="13804499" y="33179556"/>
            <a:ext cx="0" cy="2468880"/>
          </a:xfrm>
          <a:prstGeom prst="line">
            <a:avLst/>
          </a:prstGeom>
          <a:ln w="28575" cmpd="sng">
            <a:solidFill>
              <a:srgbClr val="5B9BD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直线箭头连接符 93"/>
          <p:cNvCxnSpPr/>
          <p:nvPr/>
        </p:nvCxnSpPr>
        <p:spPr>
          <a:xfrm>
            <a:off x="13795428" y="33878467"/>
            <a:ext cx="228600" cy="9072"/>
          </a:xfrm>
          <a:prstGeom prst="straightConnector1">
            <a:avLst/>
          </a:prstGeom>
          <a:ln w="28575" cmpd="sng">
            <a:solidFill>
              <a:srgbClr val="5B9BD5"/>
            </a:solidFill>
            <a:prstDash val="sysDash"/>
            <a:headEnd type="none"/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直线连接符 95"/>
          <p:cNvCxnSpPr/>
          <p:nvPr/>
        </p:nvCxnSpPr>
        <p:spPr>
          <a:xfrm>
            <a:off x="3311159" y="36696657"/>
            <a:ext cx="0" cy="2468880"/>
          </a:xfrm>
          <a:prstGeom prst="line">
            <a:avLst/>
          </a:prstGeom>
          <a:ln w="28575" cmpd="sng">
            <a:solidFill>
              <a:srgbClr val="5B9BD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直线箭头连接符 96"/>
          <p:cNvCxnSpPr/>
          <p:nvPr/>
        </p:nvCxnSpPr>
        <p:spPr>
          <a:xfrm>
            <a:off x="3311158" y="37572595"/>
            <a:ext cx="365760" cy="9072"/>
          </a:xfrm>
          <a:prstGeom prst="straightConnector1">
            <a:avLst/>
          </a:prstGeom>
          <a:ln w="28575" cmpd="sng">
            <a:solidFill>
              <a:srgbClr val="5B9BD5"/>
            </a:solidFill>
            <a:prstDash val="sysDash"/>
            <a:headEnd type="none"/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直线连接符 99"/>
          <p:cNvCxnSpPr/>
          <p:nvPr/>
        </p:nvCxnSpPr>
        <p:spPr>
          <a:xfrm>
            <a:off x="7067013" y="36703905"/>
            <a:ext cx="0" cy="2468880"/>
          </a:xfrm>
          <a:prstGeom prst="line">
            <a:avLst/>
          </a:prstGeom>
          <a:ln w="28575" cmpd="sng">
            <a:solidFill>
              <a:srgbClr val="5B9BD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直线箭头连接符 100"/>
          <p:cNvCxnSpPr/>
          <p:nvPr/>
        </p:nvCxnSpPr>
        <p:spPr>
          <a:xfrm>
            <a:off x="7082887" y="37579843"/>
            <a:ext cx="365760" cy="9072"/>
          </a:xfrm>
          <a:prstGeom prst="straightConnector1">
            <a:avLst/>
          </a:prstGeom>
          <a:ln w="28575" cmpd="sng">
            <a:solidFill>
              <a:srgbClr val="5B9BD5"/>
            </a:solidFill>
            <a:prstDash val="sysDash"/>
            <a:headEnd type="none"/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直线连接符 101"/>
          <p:cNvCxnSpPr/>
          <p:nvPr/>
        </p:nvCxnSpPr>
        <p:spPr>
          <a:xfrm>
            <a:off x="11555351" y="36711153"/>
            <a:ext cx="0" cy="2468880"/>
          </a:xfrm>
          <a:prstGeom prst="line">
            <a:avLst/>
          </a:prstGeom>
          <a:ln w="28575" cmpd="sng">
            <a:solidFill>
              <a:srgbClr val="5B9BD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直线箭头连接符 102"/>
          <p:cNvCxnSpPr/>
          <p:nvPr/>
        </p:nvCxnSpPr>
        <p:spPr>
          <a:xfrm>
            <a:off x="11571225" y="37587091"/>
            <a:ext cx="365760" cy="9072"/>
          </a:xfrm>
          <a:prstGeom prst="straightConnector1">
            <a:avLst/>
          </a:prstGeom>
          <a:ln w="28575" cmpd="sng">
            <a:solidFill>
              <a:srgbClr val="5B9BD5"/>
            </a:solidFill>
            <a:prstDash val="sysDash"/>
            <a:headEnd type="none"/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ext Placeholder 333"/>
          <p:cNvSpPr txBox="1">
            <a:spLocks/>
          </p:cNvSpPr>
          <p:nvPr/>
        </p:nvSpPr>
        <p:spPr>
          <a:xfrm>
            <a:off x="653828" y="11033485"/>
            <a:ext cx="14036040" cy="937868"/>
          </a:xfrm>
          <a:prstGeom prst="rect">
            <a:avLst/>
          </a:prstGeom>
          <a:noFill/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1810969" rtl="0" eaLnBrk="1" latinLnBrk="0" hangingPunct="1">
              <a:defRPr sz="397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05485" algn="l" defTabSz="1810969" rtl="0" eaLnBrk="1" latinLnBrk="0" hangingPunct="1">
              <a:defRPr sz="3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10969" algn="l" defTabSz="1810969" rtl="0" eaLnBrk="1" latinLnBrk="0" hangingPunct="1">
              <a:defRPr sz="3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16454" algn="l" defTabSz="1810969" rtl="0" eaLnBrk="1" latinLnBrk="0" hangingPunct="1">
              <a:defRPr sz="3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21938" algn="l" defTabSz="1810969" rtl="0" eaLnBrk="1" latinLnBrk="0" hangingPunct="1">
              <a:defRPr sz="3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27423" algn="l" defTabSz="1810969" rtl="0" eaLnBrk="1" latinLnBrk="0" hangingPunct="1">
              <a:defRPr sz="3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32908" algn="l" defTabSz="1810969" rtl="0" eaLnBrk="1" latinLnBrk="0" hangingPunct="1">
              <a:defRPr sz="3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38392" algn="l" defTabSz="1810969" rtl="0" eaLnBrk="1" latinLnBrk="0" hangingPunct="1">
              <a:defRPr sz="3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43877" algn="l" defTabSz="1810969" rtl="0" eaLnBrk="1" latinLnBrk="0" hangingPunct="1">
              <a:defRPr sz="3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altLang="zh-CN" sz="3600" b="1" u="sng" dirty="0" err="1" smtClean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Motivation</a:t>
            </a:r>
            <a:endParaRPr lang="cs-CZ" sz="3600" b="1" u="sng" dirty="0" smtClean="0">
              <a:solidFill>
                <a:schemeClr val="accent5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16351589" y="21947747"/>
            <a:ext cx="961464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 Regular"/>
                <a:cs typeface="Times New Roman"/>
              </a:rPr>
              <a:t>Ingredients:</a:t>
            </a:r>
            <a:endParaRPr lang="en-US" altLang="zh-CN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en-US" altLang="zh-CN" sz="2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 Regular"/>
                <a:cs typeface="Times New Roman"/>
              </a:rPr>
              <a:t>Extract centrality-dependent vertex z </a:t>
            </a:r>
            <a:r>
              <a:rPr lang="en-US" altLang="zh-CN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 Regular"/>
                <a:cs typeface="Times New Roman"/>
              </a:rPr>
              <a:t>distributions from </a:t>
            </a:r>
            <a:r>
              <a:rPr lang="en-US" altLang="zh-CN" sz="2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 Regular"/>
                <a:cs typeface="Times New Roman"/>
              </a:rPr>
              <a:t>data.</a:t>
            </a:r>
          </a:p>
          <a:p>
            <a:pPr marL="342900" indent="-342900">
              <a:buFont typeface="Arial"/>
              <a:buChar char="•"/>
            </a:pPr>
            <a:r>
              <a:rPr lang="en-US" altLang="zh-CN" sz="2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 Regular"/>
                <a:cs typeface="Times New Roman"/>
              </a:rPr>
              <a:t>Extract </a:t>
            </a:r>
            <a:r>
              <a:rPr lang="en-US" altLang="zh-CN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 Regular"/>
                <a:cs typeface="Times New Roman"/>
              </a:rPr>
              <a:t>ratio of HFT matched tracks to TPC tracks from </a:t>
            </a:r>
            <a:r>
              <a:rPr lang="en-US" altLang="zh-CN" sz="2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 Regular"/>
                <a:cs typeface="Times New Roman"/>
              </a:rPr>
              <a:t>data.</a:t>
            </a:r>
          </a:p>
          <a:p>
            <a:pPr marL="342900" indent="-342900">
              <a:buFont typeface="Arial"/>
              <a:buChar char="•"/>
            </a:pPr>
            <a:r>
              <a:rPr lang="en-US" altLang="zh-CN" sz="2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 Regular"/>
                <a:cs typeface="Times New Roman"/>
              </a:rPr>
              <a:t>Extract </a:t>
            </a:r>
            <a:r>
              <a:rPr lang="en-US" altLang="zh-CN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 Regular"/>
                <a:cs typeface="Times New Roman"/>
              </a:rPr>
              <a:t>DCA</a:t>
            </a:r>
            <a:r>
              <a:rPr lang="en-US" altLang="zh-CN" sz="2600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 Regular"/>
                <a:cs typeface="Times New Roman"/>
              </a:rPr>
              <a:t>XY</a:t>
            </a:r>
            <a:r>
              <a:rPr lang="en-US" altLang="zh-CN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 Regular"/>
                <a:cs typeface="Times New Roman"/>
              </a:rPr>
              <a:t> - DCA</a:t>
            </a:r>
            <a:r>
              <a:rPr lang="en-US" altLang="zh-CN" sz="2600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 Regular"/>
                <a:cs typeface="Times New Roman"/>
              </a:rPr>
              <a:t>Z</a:t>
            </a:r>
            <a:r>
              <a:rPr lang="en-US" altLang="zh-CN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 Regular"/>
                <a:cs typeface="Times New Roman"/>
              </a:rPr>
              <a:t> distributions from data. </a:t>
            </a:r>
            <a:endParaRPr lang="en-US" altLang="zh-CN" sz="26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Noto Sans CJK SC Regular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en-US" altLang="zh-CN" sz="2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 Regular"/>
                <a:cs typeface="Times New Roman"/>
              </a:rPr>
              <a:t>Extract </a:t>
            </a:r>
            <a:r>
              <a:rPr lang="en-US" altLang="zh-CN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 Regular"/>
                <a:cs typeface="Times New Roman"/>
              </a:rPr>
              <a:t>TPC efficiency and momentum resolution from </a:t>
            </a:r>
            <a:r>
              <a:rPr lang="en-US" altLang="zh-CN" sz="2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 Regular"/>
                <a:cs typeface="Times New Roman"/>
              </a:rPr>
              <a:t>embedding.</a:t>
            </a:r>
            <a:endParaRPr lang="en-US" altLang="zh-CN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Noto Sans CJK SC Regular"/>
              <a:cs typeface="Times New Roman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5598176" y="13520535"/>
            <a:ext cx="1109803" cy="6407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55" name="文本框 54"/>
          <p:cNvSpPr txBox="1"/>
          <p:nvPr/>
        </p:nvSpPr>
        <p:spPr>
          <a:xfrm>
            <a:off x="23815451" y="12991139"/>
            <a:ext cx="5559765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10969">
              <a:lnSpc>
                <a:spcPct val="125000"/>
              </a:lnSpc>
            </a:pPr>
            <a:r>
              <a:rPr lang="en-US" altLang="zh-CN" sz="24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Distance of Closest Approach </a:t>
            </a:r>
            <a:r>
              <a:rPr lang="en-US" altLang="zh-CN" sz="24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resolution achieved in Run </a:t>
            </a:r>
            <a:r>
              <a:rPr lang="en-US" altLang="zh-CN" sz="24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2014 using </a:t>
            </a:r>
            <a:r>
              <a:rPr lang="en-US" altLang="zh-CN" sz="24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Al cables</a:t>
            </a:r>
            <a:r>
              <a:rPr lang="en-US" altLang="zh-CN" sz="24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.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547317" y="28219400"/>
            <a:ext cx="2095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smtClean="0">
                <a:latin typeface="Times New Roman"/>
                <a:cs typeface="Times New Roman"/>
              </a:rPr>
              <a:t>STAR Preliminary</a:t>
            </a:r>
            <a:endParaRPr kumimoji="1" lang="zh-CN" altLang="en-US" sz="2000" dirty="0">
              <a:latin typeface="Times New Roman"/>
              <a:cs typeface="Times New Roman"/>
            </a:endParaRPr>
          </a:p>
        </p:txBody>
      </p:sp>
      <p:sp>
        <p:nvSpPr>
          <p:cNvPr id="99" name="文本框 98"/>
          <p:cNvSpPr txBox="1"/>
          <p:nvPr/>
        </p:nvSpPr>
        <p:spPr>
          <a:xfrm>
            <a:off x="5978481" y="28219400"/>
            <a:ext cx="2095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smtClean="0">
                <a:latin typeface="Times New Roman"/>
                <a:cs typeface="Times New Roman"/>
              </a:rPr>
              <a:t>STAR Preliminary</a:t>
            </a:r>
            <a:endParaRPr kumimoji="1" lang="zh-CN" altLang="en-US" sz="2000" dirty="0">
              <a:latin typeface="Times New Roman"/>
              <a:cs typeface="Times New Roman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10535111" y="28219400"/>
            <a:ext cx="2095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smtClean="0">
                <a:latin typeface="Times New Roman"/>
                <a:cs typeface="Times New Roman"/>
              </a:rPr>
              <a:t>STAR Preliminary</a:t>
            </a:r>
            <a:endParaRPr kumimoji="1" lang="zh-CN" altLang="en-US" sz="2000" dirty="0">
              <a:latin typeface="Times New Roman"/>
              <a:cs typeface="Times New Roman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16351586" y="29127184"/>
            <a:ext cx="12727231" cy="2076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1810969">
              <a:lnSpc>
                <a:spcPct val="125000"/>
              </a:lnSpc>
              <a:buFont typeface="Arial"/>
              <a:buChar char="•"/>
            </a:pPr>
            <a:r>
              <a:rPr lang="en-US" altLang="zh-CN" sz="26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The invariant yield of </a:t>
            </a:r>
            <a:r>
              <a:rPr lang="en-US" altLang="zh-CN" sz="2600" dirty="0" err="1">
                <a:solidFill>
                  <a:schemeClr val="accent5">
                    <a:lumMod val="50000"/>
                  </a:schemeClr>
                </a:solidFill>
                <a:latin typeface="Symbol" charset="2"/>
                <a:ea typeface="Helvetica" charset="0"/>
                <a:cs typeface="Symbol" charset="2"/>
              </a:rPr>
              <a:t>L</a:t>
            </a:r>
            <a:r>
              <a:rPr lang="en-US" altLang="zh-CN" sz="2600" baseline="-25000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c</a:t>
            </a:r>
            <a:r>
              <a:rPr lang="en-US" altLang="zh-CN" sz="26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 for </a:t>
            </a:r>
            <a:r>
              <a:rPr lang="en-US" altLang="zh-CN" sz="26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3 &lt; </a:t>
            </a:r>
            <a:r>
              <a:rPr lang="en-US" altLang="zh-CN" sz="2600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p</a:t>
            </a:r>
            <a:r>
              <a:rPr lang="en-US" altLang="zh-CN" sz="2600" baseline="-25000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T</a:t>
            </a:r>
            <a:r>
              <a:rPr lang="en-US" altLang="zh-CN" sz="2600" baseline="-250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 </a:t>
            </a:r>
            <a:r>
              <a:rPr lang="en-US" altLang="zh-CN" sz="26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&lt; 6 </a:t>
            </a:r>
            <a:r>
              <a:rPr lang="en-US" altLang="zh-CN" sz="2600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GeV</a:t>
            </a:r>
            <a:r>
              <a:rPr lang="en-US" altLang="zh-CN" sz="26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/c is measured in 10-60% </a:t>
            </a:r>
            <a:r>
              <a:rPr lang="en-US" altLang="zh-CN" sz="26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central </a:t>
            </a:r>
            <a:r>
              <a:rPr lang="en-US" altLang="zh-CN" sz="2600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Au+Au</a:t>
            </a:r>
            <a:r>
              <a:rPr lang="en-US" altLang="zh-CN" sz="26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 </a:t>
            </a:r>
            <a:r>
              <a:rPr lang="en-US" altLang="zh-CN" sz="26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collisions</a:t>
            </a:r>
            <a:r>
              <a:rPr lang="cs-CZ" altLang="zh-CN" sz="26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.</a:t>
            </a:r>
          </a:p>
          <a:p>
            <a:pPr marL="342900" indent="-342900" defTabSz="1810969">
              <a:lnSpc>
                <a:spcPct val="125000"/>
              </a:lnSpc>
              <a:buFont typeface="Arial"/>
              <a:buChar char="•"/>
            </a:pPr>
            <a:r>
              <a:rPr lang="cs-CZ" altLang="zh-CN" sz="2600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The</a:t>
            </a:r>
            <a:r>
              <a:rPr lang="cs-CZ" altLang="zh-CN" sz="26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 ratio </a:t>
            </a:r>
            <a:r>
              <a:rPr lang="cs-CZ" altLang="zh-CN" sz="2600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of</a:t>
            </a:r>
            <a:r>
              <a:rPr lang="cs-CZ" altLang="zh-CN" sz="26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 </a:t>
            </a:r>
            <a:r>
              <a:rPr lang="cs-CZ" altLang="zh-CN" sz="2600" dirty="0" err="1" smtClean="0">
                <a:solidFill>
                  <a:schemeClr val="accent5">
                    <a:lumMod val="50000"/>
                  </a:schemeClr>
                </a:solidFill>
                <a:latin typeface="Symbol" charset="2"/>
                <a:ea typeface="Helvetica" charset="0"/>
                <a:cs typeface="Symbol" charset="2"/>
              </a:rPr>
              <a:t>L</a:t>
            </a:r>
            <a:r>
              <a:rPr lang="cs-CZ" altLang="zh-CN" sz="2600" baseline="-25000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c</a:t>
            </a:r>
            <a:r>
              <a:rPr lang="cs-CZ" altLang="zh-CN" sz="26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 </a:t>
            </a:r>
            <a:r>
              <a:rPr lang="cs-CZ" altLang="zh-CN" sz="2600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over</a:t>
            </a:r>
            <a:r>
              <a:rPr lang="cs-CZ" altLang="zh-CN" sz="26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 </a:t>
            </a:r>
            <a:r>
              <a:rPr lang="cs-CZ" altLang="zh-CN" sz="26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D</a:t>
            </a:r>
            <a:r>
              <a:rPr lang="cs-CZ" altLang="zh-CN" sz="2600" baseline="300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0</a:t>
            </a:r>
            <a:r>
              <a:rPr lang="cs-CZ" altLang="zh-CN" sz="26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 ratio </a:t>
            </a:r>
            <a:r>
              <a:rPr lang="en-US" altLang="zh-CN" sz="26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in </a:t>
            </a:r>
            <a:r>
              <a:rPr lang="en-US" altLang="zh-CN" sz="26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10-60% </a:t>
            </a:r>
            <a:r>
              <a:rPr lang="en-US" altLang="zh-CN" sz="2600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Au+Au</a:t>
            </a:r>
            <a:r>
              <a:rPr lang="en-US" altLang="zh-CN" sz="26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Helvetica" charset="0"/>
                <a:cs typeface="Times New Roman"/>
              </a:rPr>
              <a:t> collisions is significantly enhanced than PYTHIA prediction in proton-proton collisions.</a:t>
            </a:r>
            <a:endParaRPr lang="cs-CZ" altLang="zh-CN" sz="2600" dirty="0">
              <a:solidFill>
                <a:schemeClr val="accent5">
                  <a:lumMod val="50000"/>
                </a:schemeClr>
              </a:solidFill>
              <a:latin typeface="Times New Roman"/>
              <a:ea typeface="Helvetica" charset="0"/>
              <a:cs typeface="Times New Roman"/>
            </a:endParaRPr>
          </a:p>
        </p:txBody>
      </p:sp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614914"/>
              </p:ext>
            </p:extLst>
          </p:nvPr>
        </p:nvGraphicFramePr>
        <p:xfrm>
          <a:off x="15076488" y="21313775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" name="公式" r:id="rId18" imgW="114300" imgH="165100" progId="Equation.3">
                  <p:embed/>
                </p:oleObj>
              </mc:Choice>
              <mc:Fallback>
                <p:oleObj name="公式" r:id="rId18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076488" y="21313775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组 23"/>
          <p:cNvGrpSpPr/>
          <p:nvPr/>
        </p:nvGrpSpPr>
        <p:grpSpPr>
          <a:xfrm>
            <a:off x="1732318" y="20526944"/>
            <a:ext cx="7047638" cy="4632038"/>
            <a:chOff x="6589207" y="20642394"/>
            <a:chExt cx="7047638" cy="4632038"/>
          </a:xfrm>
        </p:grpSpPr>
        <p:sp>
          <p:nvSpPr>
            <p:cNvPr id="77" name="矩形 76"/>
            <p:cNvSpPr/>
            <p:nvPr/>
          </p:nvSpPr>
          <p:spPr>
            <a:xfrm>
              <a:off x="6589207" y="20642394"/>
              <a:ext cx="7047638" cy="4632038"/>
            </a:xfrm>
            <a:prstGeom prst="rect">
              <a:avLst/>
            </a:prstGeom>
            <a:ln w="28575" cmpd="sng"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kumimoji="1" lang="en-US" altLang="zh-CN" sz="2800" dirty="0" err="1" smtClean="0">
                  <a:latin typeface="Symbol" charset="2"/>
                  <a:cs typeface="Symbol" charset="2"/>
                  <a:sym typeface="Wingdings"/>
                </a:rPr>
                <a:t>L</a:t>
              </a:r>
              <a:r>
                <a:rPr kumimoji="1" lang="en-US" altLang="zh-CN" sz="2800" baseline="-25000" dirty="0" err="1" smtClean="0">
                  <a:latin typeface="Times New Roman"/>
                  <a:cs typeface="Times New Roman"/>
                  <a:sym typeface="Wingdings"/>
                </a:rPr>
                <a:t>c</a:t>
              </a:r>
              <a:r>
                <a:rPr kumimoji="1" lang="en-US" altLang="zh-CN" sz="2800" baseline="30000" dirty="0" smtClean="0">
                  <a:latin typeface="Times New Roman"/>
                  <a:cs typeface="Times New Roman"/>
                  <a:sym typeface="Wingdings"/>
                </a:rPr>
                <a:t>+</a:t>
              </a:r>
              <a:r>
                <a:rPr kumimoji="1" lang="en-US" altLang="zh-CN" sz="2800" dirty="0" smtClean="0">
                  <a:latin typeface="Times New Roman"/>
                  <a:cs typeface="Times New Roman"/>
                  <a:sym typeface="Wingdings"/>
                </a:rPr>
                <a:t> (</a:t>
              </a:r>
              <a:r>
                <a:rPr kumimoji="1" lang="en-US" altLang="zh-CN" sz="2800" dirty="0" err="1" smtClean="0">
                  <a:latin typeface="Times New Roman"/>
                  <a:cs typeface="Times New Roman"/>
                  <a:sym typeface="Wingdings"/>
                </a:rPr>
                <a:t>udc</a:t>
              </a:r>
              <a:r>
                <a:rPr kumimoji="1" lang="en-US" altLang="zh-CN" sz="2800" dirty="0" smtClean="0">
                  <a:latin typeface="Times New Roman"/>
                  <a:cs typeface="Times New Roman"/>
                  <a:sym typeface="Wingdings"/>
                </a:rPr>
                <a:t>)</a:t>
              </a:r>
              <a:r>
                <a:rPr lang="en-US" altLang="zh-CN" sz="2800" dirty="0" smtClean="0">
                  <a:latin typeface="Times New Roman"/>
                  <a:cs typeface="Times New Roman"/>
                  <a:sym typeface="Wingdings"/>
                </a:rPr>
                <a:t>, </a:t>
              </a:r>
              <a:r>
                <a:rPr lang="en-US" altLang="zh-CN" sz="2800" dirty="0">
                  <a:latin typeface="Times New Roman"/>
                  <a:cs typeface="Times New Roman"/>
                  <a:sym typeface="Wingdings"/>
                </a:rPr>
                <a:t>m</a:t>
              </a:r>
              <a:r>
                <a:rPr lang="en-US" altLang="zh-CN" sz="2800" dirty="0" smtClean="0">
                  <a:latin typeface="Times New Roman"/>
                  <a:cs typeface="Times New Roman"/>
                </a:rPr>
                <a:t>ass ~</a:t>
              </a:r>
              <a:r>
                <a:rPr lang="zh-CN" altLang="en-US" sz="2800" dirty="0" smtClean="0">
                  <a:latin typeface="Times New Roman"/>
                  <a:cs typeface="Times New Roman"/>
                </a:rPr>
                <a:t> </a:t>
              </a:r>
              <a:r>
                <a:rPr lang="en-US" altLang="zh-CN" sz="2800" dirty="0" smtClean="0">
                  <a:latin typeface="Times New Roman"/>
                  <a:cs typeface="Times New Roman"/>
                </a:rPr>
                <a:t>2286 MeV/c</a:t>
              </a:r>
              <a:r>
                <a:rPr lang="en-US" altLang="zh-CN" sz="2800" baseline="30000" dirty="0" smtClean="0">
                  <a:latin typeface="Times New Roman"/>
                  <a:cs typeface="Times New Roman"/>
                </a:rPr>
                <a:t>2</a:t>
              </a:r>
              <a:r>
                <a:rPr lang="en-US" altLang="zh-CN" sz="2800" dirty="0" smtClean="0">
                  <a:latin typeface="Times New Roman"/>
                  <a:cs typeface="Times New Roman"/>
                </a:rPr>
                <a:t>, </a:t>
              </a:r>
              <a:r>
                <a:rPr lang="ro-RO" altLang="zh-CN" sz="2800" dirty="0" smtClean="0">
                  <a:latin typeface="Times New Roman"/>
                  <a:cs typeface="Times New Roman"/>
                </a:rPr>
                <a:t>c</a:t>
              </a:r>
              <a:r>
                <a:rPr lang="ro-RO" altLang="zh-CN" sz="2800" dirty="0" smtClean="0">
                  <a:latin typeface="Symbol" charset="2"/>
                  <a:cs typeface="Symbol" charset="2"/>
                </a:rPr>
                <a:t>t</a:t>
              </a:r>
              <a:r>
                <a:rPr lang="ro-RO" altLang="zh-CN" sz="2800" dirty="0" smtClean="0">
                  <a:latin typeface="Times New Roman"/>
                  <a:cs typeface="Times New Roman"/>
                </a:rPr>
                <a:t> </a:t>
              </a:r>
              <a:r>
                <a:rPr lang="ro-RO" altLang="zh-CN" sz="2800" dirty="0">
                  <a:latin typeface="Times New Roman"/>
                  <a:cs typeface="Times New Roman"/>
                </a:rPr>
                <a:t>~ </a:t>
              </a:r>
              <a:r>
                <a:rPr lang="ro-RO" altLang="zh-CN" sz="2800" dirty="0" smtClean="0">
                  <a:latin typeface="Times New Roman"/>
                  <a:cs typeface="Times New Roman"/>
                </a:rPr>
                <a:t>60 </a:t>
              </a:r>
              <a:r>
                <a:rPr lang="ro-RO" altLang="zh-CN" sz="2800" dirty="0" smtClean="0">
                  <a:latin typeface="Symbol" charset="2"/>
                  <a:cs typeface="Symbol" charset="2"/>
                </a:rPr>
                <a:t>m</a:t>
              </a:r>
              <a:r>
                <a:rPr lang="ro-RO" altLang="zh-CN" sz="2800" dirty="0" smtClean="0">
                  <a:latin typeface="Times New Roman"/>
                  <a:cs typeface="Times New Roman"/>
                </a:rPr>
                <a:t>m</a:t>
              </a:r>
              <a:endParaRPr lang="en-US" altLang="zh-CN" sz="2800" dirty="0">
                <a:latin typeface="Times New Roman"/>
                <a:cs typeface="Times New Roman"/>
              </a:endParaRPr>
            </a:p>
            <a:p>
              <a:r>
                <a:rPr lang="ro-RO" altLang="zh-CN" sz="2800" dirty="0" smtClean="0">
                  <a:latin typeface="Times New Roman"/>
                  <a:cs typeface="Times New Roman"/>
                </a:rPr>
                <a:t>D</a:t>
              </a:r>
              <a:r>
                <a:rPr lang="ro-RO" altLang="zh-CN" sz="2800" baseline="30000" dirty="0" smtClean="0">
                  <a:latin typeface="Times New Roman"/>
                  <a:cs typeface="Times New Roman"/>
                </a:rPr>
                <a:t>0 </a:t>
              </a:r>
              <a:r>
                <a:rPr lang="ro-RO" altLang="zh-CN" sz="2800" dirty="0" smtClean="0">
                  <a:latin typeface="Times New Roman"/>
                  <a:cs typeface="Times New Roman"/>
                  <a:sym typeface="Wingdings"/>
                </a:rPr>
                <a:t>(</a:t>
              </a:r>
              <a:r>
                <a:rPr lang="en-US" altLang="zh-CN" sz="2800" dirty="0" smtClean="0">
                  <a:latin typeface="Times New Roman"/>
                  <a:cs typeface="Times New Roman"/>
                  <a:sym typeface="Wingdings"/>
                </a:rPr>
                <a:t>cu</a:t>
              </a:r>
              <a:r>
                <a:rPr lang="ro-RO" altLang="zh-CN" sz="2800" dirty="0" smtClean="0">
                  <a:latin typeface="Times New Roman"/>
                  <a:cs typeface="Times New Roman"/>
                  <a:sym typeface="Wingdings"/>
                </a:rPr>
                <a:t>), mass</a:t>
              </a:r>
              <a:r>
                <a:rPr lang="ro-RO" altLang="zh-CN" sz="2800" dirty="0" smtClean="0">
                  <a:latin typeface="Times New Roman"/>
                  <a:cs typeface="Times New Roman"/>
                </a:rPr>
                <a:t> ~ 1864 MeV/c</a:t>
              </a:r>
              <a:r>
                <a:rPr lang="ro-RO" altLang="zh-CN" sz="2800" baseline="30000" dirty="0" smtClean="0">
                  <a:latin typeface="Times New Roman"/>
                  <a:cs typeface="Times New Roman"/>
                </a:rPr>
                <a:t>2</a:t>
              </a:r>
              <a:r>
                <a:rPr lang="ro-RO" altLang="zh-CN" sz="2800" dirty="0" smtClean="0">
                  <a:latin typeface="Times New Roman"/>
                  <a:cs typeface="Times New Roman"/>
                </a:rPr>
                <a:t>, c</a:t>
              </a:r>
              <a:r>
                <a:rPr lang="ro-RO" altLang="zh-CN" sz="2800" dirty="0" smtClean="0">
                  <a:latin typeface="Symbol" charset="2"/>
                  <a:cs typeface="Symbol" charset="2"/>
                </a:rPr>
                <a:t>t</a:t>
              </a:r>
              <a:r>
                <a:rPr lang="ro-RO" altLang="zh-CN" sz="2800" dirty="0" smtClean="0">
                  <a:latin typeface="Times New Roman"/>
                  <a:cs typeface="Times New Roman"/>
                </a:rPr>
                <a:t> ~ 123 </a:t>
              </a:r>
              <a:r>
                <a:rPr lang="ro-RO" altLang="zh-CN" sz="2800" dirty="0" smtClean="0">
                  <a:latin typeface="Symbol" charset="2"/>
                  <a:cs typeface="Symbol" charset="2"/>
                </a:rPr>
                <a:t>m</a:t>
              </a:r>
              <a:r>
                <a:rPr lang="ro-RO" altLang="zh-CN" sz="2800" dirty="0" smtClean="0">
                  <a:latin typeface="Times New Roman"/>
                  <a:cs typeface="Times New Roman"/>
                </a:rPr>
                <a:t>m</a:t>
              </a:r>
            </a:p>
            <a:p>
              <a:r>
                <a:rPr lang="ro-RO" altLang="zh-CN" sz="2800" dirty="0" smtClean="0">
                  <a:latin typeface="Times New Roman"/>
                  <a:cs typeface="Times New Roman"/>
                </a:rPr>
                <a:t>D</a:t>
              </a:r>
              <a:r>
                <a:rPr lang="ro-RO" altLang="zh-CN" sz="2800" baseline="30000" dirty="0" smtClean="0">
                  <a:latin typeface="Times New Roman"/>
                  <a:cs typeface="Times New Roman"/>
                </a:rPr>
                <a:t>+</a:t>
              </a:r>
              <a:r>
                <a:rPr lang="ro-RO" altLang="zh-CN" sz="2800" dirty="0" smtClean="0">
                  <a:latin typeface="Times New Roman"/>
                  <a:cs typeface="Times New Roman"/>
                </a:rPr>
                <a:t> (cd), mass</a:t>
              </a:r>
              <a:r>
                <a:rPr lang="ro-RO" altLang="zh-CN" sz="2800" baseline="30000" dirty="0" smtClean="0">
                  <a:latin typeface="Times New Roman"/>
                  <a:cs typeface="Times New Roman"/>
                </a:rPr>
                <a:t> </a:t>
              </a:r>
              <a:r>
                <a:rPr lang="ro-RO" altLang="zh-CN" sz="2800" dirty="0" smtClean="0">
                  <a:latin typeface="Times New Roman"/>
                  <a:cs typeface="Times New Roman"/>
                </a:rPr>
                <a:t>~ 1869 MeV/c</a:t>
              </a:r>
              <a:r>
                <a:rPr lang="ro-RO" altLang="zh-CN" sz="2800" baseline="30000" dirty="0" smtClean="0">
                  <a:latin typeface="Times New Roman"/>
                  <a:cs typeface="Times New Roman"/>
                </a:rPr>
                <a:t>2</a:t>
              </a:r>
              <a:r>
                <a:rPr lang="ro-RO" altLang="zh-CN" sz="2800" dirty="0" smtClean="0">
                  <a:latin typeface="Times New Roman"/>
                  <a:cs typeface="Times New Roman"/>
                </a:rPr>
                <a:t>, </a:t>
              </a:r>
              <a:r>
                <a:rPr lang="ro-RO" altLang="zh-CN" sz="2800" dirty="0">
                  <a:latin typeface="Times New Roman"/>
                  <a:cs typeface="Times New Roman"/>
                </a:rPr>
                <a:t>c</a:t>
              </a:r>
              <a:r>
                <a:rPr lang="ro-RO" altLang="zh-CN" sz="2800" dirty="0">
                  <a:latin typeface="Symbol" charset="2"/>
                  <a:cs typeface="Symbol" charset="2"/>
                </a:rPr>
                <a:t>t</a:t>
              </a:r>
              <a:r>
                <a:rPr lang="ro-RO" altLang="zh-CN" sz="2800" dirty="0">
                  <a:latin typeface="Times New Roman"/>
                  <a:cs typeface="Times New Roman"/>
                </a:rPr>
                <a:t> ~ </a:t>
              </a:r>
              <a:r>
                <a:rPr lang="ro-RO" altLang="zh-CN" sz="2800" dirty="0" smtClean="0">
                  <a:latin typeface="Times New Roman"/>
                  <a:cs typeface="Times New Roman"/>
                </a:rPr>
                <a:t>311 </a:t>
              </a:r>
              <a:r>
                <a:rPr lang="ro-RO" altLang="zh-CN" sz="2800" dirty="0" smtClean="0">
                  <a:latin typeface="Symbol" charset="2"/>
                  <a:cs typeface="Symbol" charset="2"/>
                </a:rPr>
                <a:t>m</a:t>
              </a:r>
              <a:r>
                <a:rPr lang="ro-RO" altLang="zh-CN" sz="2800" dirty="0" smtClean="0">
                  <a:latin typeface="Times New Roman"/>
                  <a:cs typeface="Times New Roman"/>
                </a:rPr>
                <a:t>m</a:t>
              </a:r>
            </a:p>
            <a:p>
              <a:endParaRPr kumimoji="1" lang="ro-RO" altLang="zh-CN" sz="300" dirty="0" smtClean="0">
                <a:latin typeface="Times New Roman"/>
                <a:cs typeface="Times New Roman"/>
              </a:endParaRPr>
            </a:p>
            <a:p>
              <a:endParaRPr kumimoji="1" lang="ro-RO" altLang="zh-CN" sz="300" dirty="0">
                <a:latin typeface="Times New Roman"/>
                <a:cs typeface="Times New Roman"/>
              </a:endParaRPr>
            </a:p>
            <a:p>
              <a:endParaRPr kumimoji="1" lang="ro-RO" altLang="zh-CN" sz="300" dirty="0" smtClean="0">
                <a:latin typeface="Times New Roman"/>
                <a:cs typeface="Times New Roman"/>
              </a:endParaRPr>
            </a:p>
            <a:p>
              <a:r>
                <a:rPr kumimoji="1" lang="ro-RO" altLang="zh-CN" sz="2800" dirty="0" smtClean="0">
                  <a:latin typeface="Times New Roman"/>
                  <a:cs typeface="Times New Roman"/>
                </a:rPr>
                <a:t>Direct </a:t>
              </a:r>
              <a:r>
                <a:rPr kumimoji="1" lang="en-US" altLang="zh-CN" sz="2800" dirty="0" smtClean="0">
                  <a:latin typeface="Times New Roman"/>
                  <a:cs typeface="Times New Roman"/>
                </a:rPr>
                <a:t>topological </a:t>
              </a:r>
              <a:r>
                <a:rPr kumimoji="1" lang="ro-RO" altLang="zh-CN" sz="2800" dirty="0" smtClean="0">
                  <a:latin typeface="Times New Roman"/>
                  <a:cs typeface="Times New Roman"/>
                </a:rPr>
                <a:t>reconstruction:</a:t>
              </a:r>
            </a:p>
            <a:p>
              <a:r>
                <a:rPr kumimoji="1" lang="en-US" altLang="zh-CN" sz="2800" dirty="0" err="1" smtClean="0">
                  <a:latin typeface="Symbol" charset="2"/>
                  <a:cs typeface="Symbol" charset="2"/>
                  <a:sym typeface="Wingdings"/>
                </a:rPr>
                <a:t>L</a:t>
              </a:r>
              <a:r>
                <a:rPr kumimoji="1" lang="en-US" altLang="zh-CN" sz="2800" baseline="-25000" dirty="0" err="1" smtClean="0">
                  <a:latin typeface="Times New Roman"/>
                  <a:cs typeface="Times New Roman"/>
                  <a:sym typeface="Wingdings"/>
                </a:rPr>
                <a:t>c</a:t>
              </a:r>
              <a:r>
                <a:rPr kumimoji="1" lang="en-US" altLang="zh-CN" sz="2800" baseline="30000" dirty="0" smtClean="0">
                  <a:latin typeface="Times New Roman"/>
                  <a:cs typeface="Times New Roman"/>
                  <a:sym typeface="Wingdings"/>
                </a:rPr>
                <a:t>+ </a:t>
              </a:r>
              <a:r>
                <a:rPr kumimoji="1" lang="en-US" altLang="zh-CN" sz="2800" dirty="0">
                  <a:latin typeface="Times New Roman"/>
                  <a:cs typeface="Times New Roman"/>
                  <a:sym typeface="Wingdings"/>
                </a:rPr>
                <a:t> </a:t>
              </a:r>
              <a:r>
                <a:rPr kumimoji="1" lang="en-US" altLang="zh-CN" sz="2800" dirty="0" err="1">
                  <a:latin typeface="Times New Roman"/>
                  <a:cs typeface="Times New Roman"/>
                  <a:sym typeface="Wingdings"/>
                </a:rPr>
                <a:t>p</a:t>
              </a:r>
              <a:r>
                <a:rPr kumimoji="1" lang="en-US" altLang="zh-CN" sz="2800" baseline="30000" dirty="0" err="1" smtClean="0">
                  <a:latin typeface="Times New Roman"/>
                  <a:cs typeface="Times New Roman"/>
                  <a:sym typeface="Wingdings"/>
                </a:rPr>
                <a:t>+</a:t>
              </a:r>
              <a:r>
                <a:rPr kumimoji="1" lang="en-US" altLang="zh-CN" sz="2800" dirty="0" err="1" smtClean="0">
                  <a:latin typeface="Times New Roman"/>
                  <a:cs typeface="Times New Roman"/>
                  <a:sym typeface="Wingdings"/>
                </a:rPr>
                <a:t>K</a:t>
              </a:r>
              <a:r>
                <a:rPr kumimoji="1" lang="en-US" altLang="zh-CN" sz="2800" baseline="30000" dirty="0" err="1" smtClean="0">
                  <a:latin typeface="Times New Roman"/>
                  <a:cs typeface="Times New Roman"/>
                  <a:sym typeface="Wingdings"/>
                </a:rPr>
                <a:t>-</a:t>
              </a:r>
              <a:r>
                <a:rPr kumimoji="1" lang="en-US" altLang="zh-CN" sz="2800" dirty="0" err="1" smtClean="0">
                  <a:latin typeface="Symbol" charset="2"/>
                  <a:cs typeface="Symbol" charset="2"/>
                  <a:sym typeface="Wingdings"/>
                </a:rPr>
                <a:t>p</a:t>
              </a:r>
              <a:r>
                <a:rPr kumimoji="1" lang="en-US" altLang="zh-CN" sz="2800" baseline="30000" dirty="0" smtClean="0">
                  <a:latin typeface="Times New Roman"/>
                  <a:cs typeface="Times New Roman"/>
                  <a:sym typeface="Wingdings"/>
                </a:rPr>
                <a:t>+ </a:t>
              </a:r>
              <a:r>
                <a:rPr kumimoji="1" lang="en-US" altLang="zh-CN" sz="2800" dirty="0" smtClean="0">
                  <a:latin typeface="Times New Roman"/>
                  <a:cs typeface="Times New Roman"/>
                  <a:sym typeface="Wingdings"/>
                </a:rPr>
                <a:t>  </a:t>
              </a:r>
              <a:r>
                <a:rPr kumimoji="1" lang="en-US" altLang="zh-CN" sz="2800" dirty="0">
                  <a:latin typeface="Times New Roman"/>
                  <a:cs typeface="Times New Roman"/>
                  <a:sym typeface="Wingdings"/>
                </a:rPr>
                <a:t>BR ~ </a:t>
              </a:r>
              <a:r>
                <a:rPr kumimoji="1" lang="en-US" altLang="zh-CN" sz="2800" dirty="0" smtClean="0">
                  <a:latin typeface="Times New Roman"/>
                  <a:cs typeface="Times New Roman"/>
                  <a:sym typeface="Wingdings"/>
                </a:rPr>
                <a:t>6.35%</a:t>
              </a:r>
            </a:p>
            <a:p>
              <a:pPr marL="285750" indent="-285750">
                <a:buFont typeface="Arial"/>
                <a:buChar char="•"/>
              </a:pPr>
              <a:r>
                <a:rPr kumimoji="1" lang="en-US" altLang="zh-CN" sz="2800" dirty="0" err="1">
                  <a:sym typeface="Wingdings"/>
                </a:rPr>
                <a:t>pK</a:t>
              </a:r>
              <a:r>
                <a:rPr kumimoji="1" lang="en-US" altLang="zh-CN" sz="2800" baseline="30000" dirty="0">
                  <a:latin typeface="Symbol" charset="2"/>
                  <a:cs typeface="Symbol" charset="2"/>
                  <a:sym typeface="Wingdings"/>
                </a:rPr>
                <a:t>*</a:t>
              </a:r>
              <a:r>
                <a:rPr kumimoji="1" lang="en-US" altLang="zh-CN" sz="2800" dirty="0">
                  <a:latin typeface="Symbol" charset="2"/>
                  <a:cs typeface="Symbol" charset="2"/>
                  <a:sym typeface="Wingdings"/>
                </a:rPr>
                <a:t>  </a:t>
              </a:r>
              <a:r>
                <a:rPr kumimoji="1" lang="en-US" altLang="zh-CN" sz="2800" dirty="0" smtClean="0">
                  <a:latin typeface="Symbol" charset="2"/>
                  <a:cs typeface="Symbol" charset="2"/>
                  <a:sym typeface="Wingdings"/>
                </a:rPr>
                <a:t>1.98% * 66.7% = 1.32%</a:t>
              </a:r>
              <a:endParaRPr kumimoji="1" lang="en-US" altLang="zh-CN" sz="2800" dirty="0">
                <a:latin typeface="Symbol" charset="2"/>
                <a:cs typeface="Symbol" charset="2"/>
                <a:sym typeface="Wingdings"/>
              </a:endParaRPr>
            </a:p>
            <a:p>
              <a:pPr marL="285750" indent="-285750">
                <a:buFont typeface="Arial"/>
                <a:buChar char="•"/>
              </a:pPr>
              <a:r>
                <a:rPr kumimoji="1" lang="en-US" altLang="zh-CN" sz="2800" dirty="0">
                  <a:latin typeface="Symbol" charset="2"/>
                  <a:cs typeface="Symbol" charset="2"/>
                  <a:sym typeface="Wingdings"/>
                </a:rPr>
                <a:t>D</a:t>
              </a:r>
              <a:r>
                <a:rPr kumimoji="1" lang="en-US" altLang="zh-CN" sz="2800" baseline="30000" dirty="0">
                  <a:latin typeface="Symbol" charset="2"/>
                  <a:cs typeface="Symbol" charset="2"/>
                  <a:sym typeface="Wingdings"/>
                </a:rPr>
                <a:t>++</a:t>
              </a:r>
              <a:r>
                <a:rPr kumimoji="1" lang="en-US" altLang="zh-CN" sz="2800" dirty="0">
                  <a:latin typeface="Symbol" charset="2"/>
                  <a:cs typeface="Symbol" charset="2"/>
                  <a:sym typeface="Wingdings"/>
                </a:rPr>
                <a:t>K</a:t>
              </a:r>
              <a:r>
                <a:rPr kumimoji="1" lang="en-US" altLang="zh-CN" sz="2800" baseline="30000" dirty="0">
                  <a:latin typeface="Symbol" charset="2"/>
                  <a:cs typeface="Symbol" charset="2"/>
                  <a:sym typeface="Wingdings"/>
                </a:rPr>
                <a:t>-</a:t>
              </a:r>
              <a:r>
                <a:rPr kumimoji="1" lang="en-US" altLang="zh-CN" sz="2800" dirty="0">
                  <a:latin typeface="Symbol" charset="2"/>
                  <a:cs typeface="Symbol" charset="2"/>
                  <a:sym typeface="Wingdings"/>
                </a:rPr>
                <a:t> </a:t>
              </a:r>
              <a:r>
                <a:rPr kumimoji="1" lang="en-US" altLang="zh-CN" sz="2800" dirty="0" smtClean="0">
                  <a:latin typeface="Symbol" charset="2"/>
                  <a:cs typeface="Symbol" charset="2"/>
                  <a:sym typeface="Wingdings"/>
                </a:rPr>
                <a:t>1.09% * 100% = 1.09%</a:t>
              </a:r>
              <a:endParaRPr kumimoji="1" lang="en-US" altLang="zh-CN" sz="2800" dirty="0">
                <a:latin typeface="Symbol" charset="2"/>
                <a:cs typeface="Symbol" charset="2"/>
                <a:sym typeface="Wingdings"/>
              </a:endParaRPr>
            </a:p>
            <a:p>
              <a:pPr marL="285750" indent="-285750">
                <a:buFont typeface="Arial"/>
                <a:buChar char="•"/>
              </a:pPr>
              <a:r>
                <a:rPr kumimoji="1" lang="en-US" altLang="zh-CN" sz="2800" dirty="0">
                  <a:latin typeface="Symbol" charset="2"/>
                  <a:cs typeface="Symbol" charset="2"/>
                  <a:sym typeface="Wingdings"/>
                </a:rPr>
                <a:t>L(1520) p</a:t>
              </a:r>
              <a:r>
                <a:rPr kumimoji="1" lang="en-US" altLang="zh-CN" sz="2800" baseline="30000" dirty="0">
                  <a:latin typeface="Symbol" charset="2"/>
                  <a:cs typeface="Symbol" charset="2"/>
                  <a:sym typeface="Wingdings"/>
                </a:rPr>
                <a:t>+</a:t>
              </a:r>
              <a:r>
                <a:rPr kumimoji="1" lang="en-US" altLang="zh-CN" sz="2800" dirty="0">
                  <a:latin typeface="Symbol" charset="2"/>
                  <a:cs typeface="Symbol" charset="2"/>
                  <a:sym typeface="Wingdings"/>
                </a:rPr>
                <a:t> 2</a:t>
              </a:r>
              <a:r>
                <a:rPr kumimoji="1" lang="en-US" altLang="zh-CN" sz="2800" dirty="0" smtClean="0">
                  <a:latin typeface="Symbol" charset="2"/>
                  <a:cs typeface="Symbol" charset="2"/>
                  <a:sym typeface="Wingdings"/>
                </a:rPr>
                <a:t>.2% * 22.5% = 0.495%</a:t>
              </a:r>
              <a:endParaRPr kumimoji="1" lang="en-US" altLang="zh-CN" sz="2800" dirty="0">
                <a:latin typeface="Symbol" charset="2"/>
                <a:cs typeface="Symbol" charset="2"/>
                <a:sym typeface="Wingdings"/>
              </a:endParaRPr>
            </a:p>
            <a:p>
              <a:pPr marL="285750" indent="-285750">
                <a:buFont typeface="Arial"/>
                <a:buChar char="•"/>
              </a:pPr>
              <a:r>
                <a:rPr kumimoji="1" lang="en-US" altLang="zh-CN" sz="2800" dirty="0" smtClean="0">
                  <a:latin typeface="Arial"/>
                  <a:cs typeface="Arial"/>
                  <a:sym typeface="Wingdings"/>
                </a:rPr>
                <a:t>Non-resonant  3.5%</a:t>
              </a:r>
            </a:p>
            <a:p>
              <a:endParaRPr kumimoji="1" lang="en-US" altLang="zh-CN" sz="300" dirty="0" smtClean="0">
                <a:latin typeface="Arial"/>
                <a:cs typeface="Arial"/>
                <a:sym typeface="Wingdings"/>
              </a:endParaRPr>
            </a:p>
            <a:p>
              <a:endParaRPr kumimoji="1" lang="en-US" altLang="zh-CN" sz="300" dirty="0" smtClean="0">
                <a:latin typeface="Arial"/>
                <a:cs typeface="Arial"/>
                <a:sym typeface="Wingdings"/>
              </a:endParaRPr>
            </a:p>
            <a:p>
              <a:r>
                <a:rPr kumimoji="1" lang="en-US" altLang="zh-CN" sz="2800" dirty="0" err="1" smtClean="0">
                  <a:latin typeface="Symbol" charset="2"/>
                  <a:cs typeface="Symbol" charset="2"/>
                </a:rPr>
                <a:t>L</a:t>
              </a:r>
              <a:r>
                <a:rPr kumimoji="1" lang="en-US" altLang="zh-CN" sz="2800" baseline="-25000" dirty="0" err="1" smtClean="0">
                  <a:latin typeface="Times New Roman"/>
                  <a:cs typeface="Times New Roman"/>
                </a:rPr>
                <a:t>c</a:t>
              </a:r>
              <a:r>
                <a:rPr kumimoji="1" lang="en-US" altLang="zh-CN" sz="2800" dirty="0" smtClean="0">
                  <a:latin typeface="Times New Roman"/>
                  <a:cs typeface="Times New Roman"/>
                </a:rPr>
                <a:t> </a:t>
              </a:r>
              <a:r>
                <a:rPr kumimoji="1" lang="en-US" altLang="zh-CN" sz="2800" dirty="0">
                  <a:latin typeface="Times New Roman"/>
                  <a:cs typeface="Times New Roman"/>
                </a:rPr>
                <a:t>signals from different </a:t>
              </a:r>
              <a:r>
                <a:rPr kumimoji="1" lang="en-US" altLang="zh-CN" sz="2800" dirty="0" smtClean="0">
                  <a:latin typeface="Times New Roman"/>
                  <a:cs typeface="Times New Roman"/>
                </a:rPr>
                <a:t>centralities</a:t>
              </a:r>
              <a:endParaRPr kumimoji="1" lang="ro-RO" altLang="zh-CN" sz="2800" dirty="0">
                <a:latin typeface="Times New Roman"/>
                <a:cs typeface="Times New Roman"/>
              </a:endParaRPr>
            </a:p>
          </p:txBody>
        </p:sp>
        <p:cxnSp>
          <p:nvCxnSpPr>
            <p:cNvPr id="23" name="直线连接符 22"/>
            <p:cNvCxnSpPr/>
            <p:nvPr/>
          </p:nvCxnSpPr>
          <p:spPr>
            <a:xfrm>
              <a:off x="7402306" y="21204437"/>
              <a:ext cx="1520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线连接符 114"/>
            <p:cNvCxnSpPr/>
            <p:nvPr/>
          </p:nvCxnSpPr>
          <p:spPr>
            <a:xfrm>
              <a:off x="7476017" y="21613847"/>
              <a:ext cx="1520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矩形 27"/>
          <p:cNvSpPr/>
          <p:nvPr/>
        </p:nvSpPr>
        <p:spPr>
          <a:xfrm>
            <a:off x="7182462" y="22536318"/>
            <a:ext cx="3227895" cy="773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10969">
              <a:lnSpc>
                <a:spcPct val="125000"/>
              </a:lnSpc>
            </a:pPr>
            <a:r>
              <a:rPr lang="fi-FI" altLang="zh-CN" sz="1800" dirty="0" smtClean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[4] </a:t>
            </a:r>
            <a:r>
              <a:rPr lang="en-GB" altLang="zh-CN" sz="1800" dirty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C</a:t>
            </a:r>
            <a:r>
              <a:rPr lang="en-GB" altLang="zh-CN" sz="1800" dirty="0" smtClean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. </a:t>
            </a:r>
            <a:r>
              <a:rPr lang="en-GB" altLang="zh-CN" sz="1800" dirty="0" err="1" smtClean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Patrignani</a:t>
            </a:r>
            <a:r>
              <a:rPr lang="en-GB" altLang="zh-CN" sz="1800" dirty="0" smtClean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et al. </a:t>
            </a:r>
            <a:r>
              <a:rPr lang="en-GB" altLang="zh-CN" sz="1800" i="1" dirty="0" smtClean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Chin. Phys. C</a:t>
            </a:r>
            <a:r>
              <a:rPr lang="en-GB" altLang="zh-CN" sz="1800" dirty="0" smtClean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40 100001 (2016)</a:t>
            </a:r>
            <a:endParaRPr lang="en-GB" altLang="zh-CN" sz="1800" dirty="0">
              <a:solidFill>
                <a:schemeClr val="accent5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107" name="图片 10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134750" y="24952579"/>
            <a:ext cx="3749540" cy="4552439"/>
          </a:xfrm>
          <a:prstGeom prst="rect">
            <a:avLst/>
          </a:prstGeom>
        </p:spPr>
      </p:pic>
      <p:pic>
        <p:nvPicPr>
          <p:cNvPr id="106" name="图片 10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19037" y="24952580"/>
            <a:ext cx="3749540" cy="455243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96866" y="24952582"/>
            <a:ext cx="3749538" cy="455243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220005" y="23604705"/>
            <a:ext cx="2843784" cy="363159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949635" y="23604705"/>
            <a:ext cx="2843784" cy="363159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717484" y="23604705"/>
            <a:ext cx="2843784" cy="3631589"/>
          </a:xfrm>
          <a:prstGeom prst="rect">
            <a:avLst/>
          </a:prstGeom>
        </p:spPr>
      </p:pic>
      <p:sp>
        <p:nvSpPr>
          <p:cNvPr id="112" name="文本框 111"/>
          <p:cNvSpPr txBox="1"/>
          <p:nvPr/>
        </p:nvSpPr>
        <p:spPr>
          <a:xfrm>
            <a:off x="25855457" y="25979855"/>
            <a:ext cx="1539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STAR Preliminary</a:t>
            </a:r>
            <a:endParaRPr kumimoji="1" lang="zh-CN" altLang="en-US" sz="1400" i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33" name="对象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649621"/>
              </p:ext>
            </p:extLst>
          </p:nvPr>
        </p:nvGraphicFramePr>
        <p:xfrm>
          <a:off x="26119138" y="31037213"/>
          <a:ext cx="1946275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" name="公式" r:id="rId26" imgW="1524000" imgH="203200" progId="Equation.3">
                  <p:embed/>
                </p:oleObj>
              </mc:Choice>
              <mc:Fallback>
                <p:oleObj name="公式" r:id="rId26" imgW="1524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26119138" y="31037213"/>
                        <a:ext cx="1946275" cy="242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0490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3999</TotalTime>
  <Words>960</Words>
  <Application>Microsoft Macintosh PowerPoint</Application>
  <PresentationFormat>自定义</PresentationFormat>
  <Paragraphs>71</Paragraphs>
  <Slides>1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嵌入的 OLE 服务器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4" baseType="lpstr">
      <vt:lpstr>Office Theme</vt:lpstr>
      <vt:lpstr>公式</vt:lpstr>
      <vt:lpstr>Microsoft 公式</vt:lpstr>
      <vt:lpstr>PowerPoint 演示文稿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GuannanXie</cp:lastModifiedBy>
  <cp:revision>217</cp:revision>
  <cp:lastPrinted>2016-12-31T01:29:26Z</cp:lastPrinted>
  <dcterms:created xsi:type="dcterms:W3CDTF">2016-12-30T14:20:47Z</dcterms:created>
  <dcterms:modified xsi:type="dcterms:W3CDTF">2017-02-15T18:47:50Z</dcterms:modified>
  <cp:category/>
</cp:coreProperties>
</file>