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871" r:id="rId2"/>
    <p:sldMasterId id="2147483809" r:id="rId3"/>
    <p:sldMasterId id="2147483797" r:id="rId4"/>
    <p:sldMasterId id="2147483785" r:id="rId5"/>
    <p:sldMasterId id="2147483698" r:id="rId6"/>
    <p:sldMasterId id="2147483661" r:id="rId7"/>
  </p:sldMasterIdLst>
  <p:notesMasterIdLst>
    <p:notesMasterId r:id="rId32"/>
  </p:notesMasterIdLst>
  <p:handoutMasterIdLst>
    <p:handoutMasterId r:id="rId33"/>
  </p:handoutMasterIdLst>
  <p:sldIdLst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5" r:id="rId22"/>
    <p:sldId id="337" r:id="rId23"/>
    <p:sldId id="346" r:id="rId24"/>
    <p:sldId id="338" r:id="rId25"/>
    <p:sldId id="339" r:id="rId26"/>
    <p:sldId id="334" r:id="rId27"/>
    <p:sldId id="336" r:id="rId28"/>
    <p:sldId id="344" r:id="rId29"/>
    <p:sldId id="341" r:id="rId30"/>
    <p:sldId id="343" r:id="rId31"/>
  </p:sldIdLst>
  <p:sldSz cx="9144000" cy="6858000" type="screen4x3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88" y="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4FE437D1-EBB6-428B-AE78-86DCF55E3CB8}" type="datetime1">
              <a:rPr lang="en-US"/>
              <a:pPr>
                <a:defRPr/>
              </a:pPr>
              <a:t>12/12/2010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F2C8B9CA-BE72-4507-A797-740365D0E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94C32AE4-98B7-4309-ACD8-FCC00B036D7D}" type="datetime1">
              <a:rPr lang="en-US"/>
              <a:pPr>
                <a:defRPr/>
              </a:pPr>
              <a:t>12/12/2010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671A33ED-4BE6-4B5D-B48F-AA158F323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7CED-7317-4965-8BB5-116541C10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ABD18-6290-43AB-9F95-5E482C423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FC17-8AF2-4B03-898D-BF44EBD69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9E30-E4DC-4036-BD4C-8BE66A59F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74B97-11A7-4C31-98CB-C65EB0C8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Prabhat Pujahari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EF659-F5B5-41C7-BFD1-A6AC3A3A48C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Prabhat Pujahari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3C452-636C-4F34-A028-9ED5FA0C728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Prabhat Pujahari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1A83-C453-48AC-BF91-53ED7682775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Prabhat Pujahari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AFEC1-605B-460B-B2A2-88924F09A6C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Prabhat Pujahari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DEBC7-8415-4A84-B816-EB4D1013566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Prabhat Pujahari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88FB8-9B16-4A58-A3F0-C33614F7FB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740AF-1DF6-4DDF-8538-5A4675926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Prabhat Pujahari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04846-42F7-4CB2-B0A6-F697B034873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Prabhat Pujahari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C3536-6780-4226-A3C6-4CCC32808D9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Prabhat Pujahari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790ED-3BEE-43AD-86D7-9CDB2ABEF59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Prabhat Pujahari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881EF-C1C0-4F11-8315-A1ADB7EDEA4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Prabhat Pujahari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4C77-BE70-4DF8-BF15-CD3769F03AD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E50D2-BB32-4141-A4AF-FF8871930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4DD1-1A5E-43E5-8282-6A8C02315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2DE4-29CF-4E99-BB0D-73AAA9403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434E4-D334-47FA-B5FE-6C4A80C38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A852F-EE6B-4E6C-A9D2-3D50D061E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791F9-9034-4D1D-9439-6E1AA49C9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933A1-81BF-4F1C-8E6A-E2CF5AE01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0609B-8AC9-4C5C-8FB4-89DB8E89C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2983F-98DD-402C-94E1-D66DE0A5C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ADD3-5446-4594-8925-7D6B2446C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56A9-DFDE-4F45-B6CE-105862394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F07FB-1D28-44BB-B9A1-0BB0DA612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F26B4-87AB-4B79-B48F-E9329DB0F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18989-F4D8-455A-B541-69A4D1662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749A-4FEF-4627-A99E-93F818B3B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186F-5E2C-4318-927A-D7E0B58C8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3BCC-E179-4A34-B3F2-C6D39B581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A8C07-D8E2-462B-8879-A6E8814F5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D5A02-C6C9-4387-9FCB-3C6FDA22A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2B56-55B7-4764-A32A-54B8A2817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C7E8D-3B88-4791-9CD3-9D628C6A7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67EA-07BE-475C-BD4E-587034C46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897D4-608D-4DAA-9995-1E85101B8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24EE5-7DF3-4697-894B-9F257981D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49F06-DE5B-4090-AA39-E11BBAA66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E2C5-08B4-4738-81CA-363EC7C57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2886-DB8D-499B-815F-93CB45BD3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495F-E845-4681-85F2-39BD8F3BD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E7EF7-3F19-4989-8321-BC8031F2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97E90-30BF-4AAF-9F6E-F16E34708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821B8-9BB2-42CA-88A5-3A095BA6D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75F0-0DE8-455E-B9D4-642969F56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EA700-8BF4-4A36-B021-474E27D12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3B9A2-9BF9-4F80-8AA0-61BC2499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0A29C-B593-4794-B980-04A292E1D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1E82D-11B7-4EC8-A7FB-C0A0C2E76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104C3-1DD3-4050-9554-ADBEA4FD5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07A8-8948-4709-8058-8E984B000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rrowheads="1"/>
          </p:cNvSpPr>
          <p:nvPr userDrawn="1"/>
        </p:nvSpPr>
        <p:spPr bwMode="auto">
          <a:xfrm>
            <a:off x="8710613" y="6446838"/>
            <a:ext cx="358775" cy="360362"/>
          </a:xfrm>
          <a:prstGeom prst="ellipse">
            <a:avLst/>
          </a:prstGeom>
          <a:solidFill>
            <a:srgbClr val="00B0F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IN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613" y="6442075"/>
            <a:ext cx="2133600" cy="365125"/>
          </a:xfrm>
        </p:spPr>
        <p:txBody>
          <a:bodyPr/>
          <a:lstStyle>
            <a:lvl1pPr>
              <a:defRPr sz="1400" b="1" smtClean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US"/>
              <a:t>14/12/2010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675" y="6454775"/>
            <a:ext cx="2895600" cy="365125"/>
          </a:xfrm>
        </p:spPr>
        <p:txBody>
          <a:bodyPr/>
          <a:lstStyle>
            <a:lvl1pPr>
              <a:defRPr sz="1400" b="1" smtClean="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US"/>
              <a:t>Prabhat Pujahari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1975" y="6454775"/>
            <a:ext cx="2133600" cy="365125"/>
          </a:xfrm>
        </p:spPr>
        <p:txBody>
          <a:bodyPr/>
          <a:lstStyle>
            <a:lvl1pPr>
              <a:defRPr sz="1400" b="1">
                <a:solidFill>
                  <a:srgbClr val="FFFF00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9EB96-437B-4A9B-B346-DDDABB795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29D3-07C7-4156-A5B2-83DD296AA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63C62-35BB-4AA5-AE70-5AD31359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E4A6-23EE-4238-9A80-166F58126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F348-1BEE-4F0D-8521-C704D466D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9BA9-3C26-434B-A5D6-F88ECFDCD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7D3A5-6E7C-4C99-968F-94433E51C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3B972-7BD3-4258-83AF-5E260AC09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3E955-B1B5-42F7-90FA-9C549C077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752E9-3CE0-4D1F-BC01-FBE7719B6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9213" y="6470650"/>
            <a:ext cx="2133600" cy="365125"/>
          </a:xfrm>
        </p:spPr>
        <p:txBody>
          <a:bodyPr/>
          <a:lstStyle>
            <a:lvl1pPr>
              <a:defRPr sz="14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14/12/2010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62288" y="6467475"/>
            <a:ext cx="2895600" cy="365125"/>
          </a:xfrm>
        </p:spPr>
        <p:txBody>
          <a:bodyPr/>
          <a:lstStyle>
            <a:lvl1pPr>
              <a:defRPr sz="14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Prabhat Pujahari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5A65C-4495-4C47-9DAD-ED0C15271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FAE5-1220-4381-A5EB-03E32548C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40751-6C63-492F-9FF2-2807B79D7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C12B-7FB9-4E00-8464-DA2FD8F3C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43A6-05B8-488E-8F42-7FB406B44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7094-7F0E-47EC-82E2-8341D2875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DBB12-5C73-4A1F-9964-FD21655F6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2613-87B7-4ED3-89CE-9D23AFA22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C449B-F5B3-47DD-A865-B3C92A6FB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ADCBB-3E73-4391-B1DC-092617562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64A05-F0B4-4AF0-8995-A585F101D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BDB8-7486-4061-ABBD-4C88AC92F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Prabhat Pujahari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58AA-ADC4-4229-B48F-4520F564A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Prabhat Pujahari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A88C210-F5CC-4696-8D85-3D8F2D7F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962" r:id="rId6"/>
    <p:sldLayoutId id="2147484963" r:id="rId7"/>
    <p:sldLayoutId id="2147484890" r:id="rId8"/>
    <p:sldLayoutId id="2147484891" r:id="rId9"/>
    <p:sldLayoutId id="2147484892" r:id="rId10"/>
    <p:sldLayoutId id="2147484893" r:id="rId11"/>
    <p:sldLayoutId id="2147484894" r:id="rId12"/>
    <p:sldLayoutId id="2147484895" r:id="rId13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14/12/2010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IN"/>
              <a:t>Prabhat Pujahari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D5591C-0427-4641-922F-0731F2BC98E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6" r:id="rId1"/>
    <p:sldLayoutId id="2147484897" r:id="rId2"/>
    <p:sldLayoutId id="2147484898" r:id="rId3"/>
    <p:sldLayoutId id="2147484899" r:id="rId4"/>
    <p:sldLayoutId id="2147484900" r:id="rId5"/>
    <p:sldLayoutId id="2147484901" r:id="rId6"/>
    <p:sldLayoutId id="2147484902" r:id="rId7"/>
    <p:sldLayoutId id="2147484903" r:id="rId8"/>
    <p:sldLayoutId id="2147484904" r:id="rId9"/>
    <p:sldLayoutId id="2147484905" r:id="rId10"/>
    <p:sldLayoutId id="2147484906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3A20630-DDFB-4EDD-80EE-B2ACF3F18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  <p:sldLayoutId id="2147484916" r:id="rId10"/>
    <p:sldLayoutId id="214748491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E5057A2-5334-4D4D-97EA-76986A32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8" r:id="rId1"/>
    <p:sldLayoutId id="2147484919" r:id="rId2"/>
    <p:sldLayoutId id="2147484920" r:id="rId3"/>
    <p:sldLayoutId id="2147484921" r:id="rId4"/>
    <p:sldLayoutId id="2147484922" r:id="rId5"/>
    <p:sldLayoutId id="2147484923" r:id="rId6"/>
    <p:sldLayoutId id="2147484924" r:id="rId7"/>
    <p:sldLayoutId id="2147484925" r:id="rId8"/>
    <p:sldLayoutId id="2147484926" r:id="rId9"/>
    <p:sldLayoutId id="2147484927" r:id="rId10"/>
    <p:sldLayoutId id="214748492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F150E26-636F-44E7-A554-699AB6919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9" r:id="rId1"/>
    <p:sldLayoutId id="2147484930" r:id="rId2"/>
    <p:sldLayoutId id="2147484931" r:id="rId3"/>
    <p:sldLayoutId id="2147484932" r:id="rId4"/>
    <p:sldLayoutId id="2147484933" r:id="rId5"/>
    <p:sldLayoutId id="2147484934" r:id="rId6"/>
    <p:sldLayoutId id="2147484935" r:id="rId7"/>
    <p:sldLayoutId id="2147484936" r:id="rId8"/>
    <p:sldLayoutId id="2147484937" r:id="rId9"/>
    <p:sldLayoutId id="2147484938" r:id="rId10"/>
    <p:sldLayoutId id="214748493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8A042D9-7696-4C02-8ECC-969EF6CD2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0" r:id="rId1"/>
    <p:sldLayoutId id="2147484941" r:id="rId2"/>
    <p:sldLayoutId id="2147484942" r:id="rId3"/>
    <p:sldLayoutId id="2147484943" r:id="rId4"/>
    <p:sldLayoutId id="2147484944" r:id="rId5"/>
    <p:sldLayoutId id="2147484945" r:id="rId6"/>
    <p:sldLayoutId id="2147484946" r:id="rId7"/>
    <p:sldLayoutId id="2147484947" r:id="rId8"/>
    <p:sldLayoutId id="2147484948" r:id="rId9"/>
    <p:sldLayoutId id="2147484949" r:id="rId10"/>
    <p:sldLayoutId id="214748495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14/12/2010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Prabhat Pujahari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85CB47B-BAA6-4BE4-A921-3971524F2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1" r:id="rId1"/>
    <p:sldLayoutId id="2147484952" r:id="rId2"/>
    <p:sldLayoutId id="2147484953" r:id="rId3"/>
    <p:sldLayoutId id="2147484954" r:id="rId4"/>
    <p:sldLayoutId id="2147484955" r:id="rId5"/>
    <p:sldLayoutId id="2147484956" r:id="rId6"/>
    <p:sldLayoutId id="2147484957" r:id="rId7"/>
    <p:sldLayoutId id="2147484958" r:id="rId8"/>
    <p:sldLayoutId id="2147484959" r:id="rId9"/>
    <p:sldLayoutId id="2147484960" r:id="rId10"/>
    <p:sldLayoutId id="214748496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-161925"/>
            <a:ext cx="9144000" cy="1963738"/>
          </a:xfrm>
          <a:solidFill>
            <a:srgbClr val="0070C0"/>
          </a:solidFill>
        </p:spPr>
        <p:txBody>
          <a:bodyPr/>
          <a:lstStyle/>
          <a:p>
            <a:r>
              <a:rPr lang="en-US" sz="3200" b="1" smtClean="0">
                <a:solidFill>
                  <a:schemeClr val="bg1"/>
                </a:solidFill>
                <a:ea typeface="ＭＳ Ｐゴシック" pitchFamily="34" charset="-128"/>
              </a:rPr>
              <a:t/>
            </a:r>
            <a:br>
              <a:rPr lang="en-US" sz="3200" b="1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l-GR" sz="3200" b="1" smtClean="0">
                <a:solidFill>
                  <a:schemeClr val="bg1"/>
                </a:solidFill>
                <a:ea typeface="ＭＳ Ｐゴシック" pitchFamily="34" charset="-128"/>
              </a:rPr>
              <a:t>ρ</a:t>
            </a:r>
            <a:r>
              <a:rPr lang="en-US" sz="3200" b="1" baseline="30000" smtClean="0">
                <a:solidFill>
                  <a:schemeClr val="bg1"/>
                </a:solidFill>
                <a:ea typeface="ＭＳ Ｐゴシック" pitchFamily="34" charset="-128"/>
              </a:rPr>
              <a:t>0</a:t>
            </a:r>
            <a:r>
              <a:rPr lang="en-US" sz="3200" b="1" smtClean="0">
                <a:solidFill>
                  <a:schemeClr val="bg1"/>
                </a:solidFill>
                <a:ea typeface="ＭＳ Ｐゴシック" pitchFamily="34" charset="-128"/>
              </a:rPr>
              <a:t> vector meson elliptic flow (v</a:t>
            </a:r>
            <a:r>
              <a:rPr lang="en-US" sz="3200" b="1" baseline="-25000" smtClean="0">
                <a:solidFill>
                  <a:schemeClr val="bg1"/>
                </a:solidFill>
                <a:ea typeface="ＭＳ Ｐゴシック" pitchFamily="34" charset="-128"/>
              </a:rPr>
              <a:t>2</a:t>
            </a:r>
            <a:r>
              <a:rPr lang="en-US" sz="3200" b="1" smtClean="0">
                <a:solidFill>
                  <a:schemeClr val="bg1"/>
                </a:solidFill>
                <a:ea typeface="ＭＳ Ｐゴシック" pitchFamily="34" charset="-128"/>
              </a:rPr>
              <a:t>) in Au + Au</a:t>
            </a:r>
            <a:br>
              <a:rPr lang="en-US" sz="3200" b="1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3200" b="1" smtClean="0">
                <a:solidFill>
                  <a:schemeClr val="bg1"/>
                </a:solidFill>
                <a:ea typeface="ＭＳ Ｐゴシック" pitchFamily="34" charset="-128"/>
              </a:rPr>
              <a:t>collisions at √s</a:t>
            </a:r>
            <a:r>
              <a:rPr lang="en-US" sz="3200" b="1" baseline="-25000" smtClean="0">
                <a:solidFill>
                  <a:schemeClr val="bg1"/>
                </a:solidFill>
                <a:ea typeface="ＭＳ Ｐゴシック" pitchFamily="34" charset="-128"/>
              </a:rPr>
              <a:t>NN</a:t>
            </a:r>
            <a:r>
              <a:rPr lang="en-US" sz="3200" b="1" smtClean="0">
                <a:solidFill>
                  <a:schemeClr val="bg1"/>
                </a:solidFill>
                <a:ea typeface="ＭＳ Ｐゴシック" pitchFamily="34" charset="-128"/>
              </a:rPr>
              <a:t> = 200 GeV in STAR at RHIC</a:t>
            </a:r>
            <a:r>
              <a:rPr lang="en-US" sz="2800" b="1" smtClean="0">
                <a:solidFill>
                  <a:srgbClr val="002060"/>
                </a:solidFill>
                <a:ea typeface="ＭＳ Ｐゴシック" pitchFamily="34" charset="-128"/>
              </a:rPr>
              <a:t/>
            </a:r>
            <a:br>
              <a:rPr lang="en-US" sz="2800" b="1" smtClean="0">
                <a:solidFill>
                  <a:srgbClr val="002060"/>
                </a:solidFill>
                <a:ea typeface="ＭＳ Ｐゴシック" pitchFamily="34" charset="-128"/>
              </a:rPr>
            </a:br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D46852-A89B-445D-AB25-33289683A2E4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413000" y="1831975"/>
            <a:ext cx="38687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       </a:t>
            </a:r>
            <a:r>
              <a:rPr lang="en-US" b="1" i="1" dirty="0" err="1"/>
              <a:t>Prabhat</a:t>
            </a:r>
            <a:r>
              <a:rPr lang="en-US" b="1" i="1" dirty="0"/>
              <a:t> R. </a:t>
            </a:r>
            <a:r>
              <a:rPr lang="en-US" b="1" i="1" dirty="0" err="1"/>
              <a:t>Pujahari</a:t>
            </a:r>
            <a:endParaRPr lang="en-US" b="1" i="1" dirty="0"/>
          </a:p>
          <a:p>
            <a:r>
              <a:rPr lang="en-US" b="1" i="1" dirty="0"/>
              <a:t>                   for</a:t>
            </a:r>
          </a:p>
          <a:p>
            <a:r>
              <a:rPr lang="en-US" b="1" i="1" dirty="0"/>
              <a:t>  The STAR Collaboration</a:t>
            </a:r>
            <a:endParaRPr lang="en-US" b="1" dirty="0"/>
          </a:p>
        </p:txBody>
      </p:sp>
      <p:grpSp>
        <p:nvGrpSpPr>
          <p:cNvPr id="15365" name="Group 6"/>
          <p:cNvGrpSpPr>
            <a:grpSpLocks/>
          </p:cNvGrpSpPr>
          <p:nvPr/>
        </p:nvGrpSpPr>
        <p:grpSpPr bwMode="auto">
          <a:xfrm>
            <a:off x="935038" y="4262438"/>
            <a:ext cx="7208837" cy="2168525"/>
            <a:chOff x="935038" y="3070225"/>
            <a:chExt cx="7208837" cy="2167778"/>
          </a:xfrm>
        </p:grpSpPr>
        <p:sp>
          <p:nvSpPr>
            <p:cNvPr id="15374" name="TextBox 14"/>
            <p:cNvSpPr txBox="1">
              <a:spLocks noChangeArrowheads="1"/>
            </p:cNvSpPr>
            <p:nvPr/>
          </p:nvSpPr>
          <p:spPr bwMode="auto">
            <a:xfrm>
              <a:off x="4116388" y="4530725"/>
              <a:ext cx="4476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rgbClr val="FF0000"/>
                  </a:solidFill>
                  <a:latin typeface="Calibri" pitchFamily="34" charset="0"/>
                </a:rPr>
                <a:t>ρ</a:t>
              </a:r>
              <a:r>
                <a:rPr lang="en-US" baseline="30000">
                  <a:solidFill>
                    <a:srgbClr val="FF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15375" name="Line 153"/>
            <p:cNvSpPr>
              <a:spLocks noChangeShapeType="1"/>
            </p:cNvSpPr>
            <p:nvPr/>
          </p:nvSpPr>
          <p:spPr bwMode="auto">
            <a:xfrm flipV="1">
              <a:off x="3812335" y="4529978"/>
              <a:ext cx="1268412" cy="708025"/>
            </a:xfrm>
            <a:prstGeom prst="line">
              <a:avLst/>
            </a:prstGeom>
            <a:noFill/>
            <a:ln w="54720">
              <a:solidFill>
                <a:srgbClr val="000000"/>
              </a:solidFill>
              <a:round/>
              <a:headEnd/>
              <a:tailEnd/>
            </a:ln>
          </p:spPr>
          <p:txBody>
            <a:bodyPr lIns="82936" tIns="41469" rIns="82936" bIns="41469"/>
            <a:lstStyle/>
            <a:p>
              <a:endParaRPr lang="en-IN"/>
            </a:p>
          </p:txBody>
        </p:sp>
        <p:sp>
          <p:nvSpPr>
            <p:cNvPr id="15376" name="Line 154"/>
            <p:cNvSpPr>
              <a:spLocks noChangeShapeType="1"/>
            </p:cNvSpPr>
            <p:nvPr/>
          </p:nvSpPr>
          <p:spPr bwMode="auto">
            <a:xfrm flipV="1">
              <a:off x="5072063" y="3070225"/>
              <a:ext cx="615950" cy="144780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</p:spPr>
          <p:txBody>
            <a:bodyPr lIns="82936" tIns="41469" rIns="82936" bIns="41469"/>
            <a:lstStyle/>
            <a:p>
              <a:endParaRPr lang="en-IN"/>
            </a:p>
          </p:txBody>
        </p:sp>
        <p:sp>
          <p:nvSpPr>
            <p:cNvPr id="15377" name="Line 155"/>
            <p:cNvSpPr>
              <a:spLocks noChangeShapeType="1"/>
            </p:cNvSpPr>
            <p:nvPr/>
          </p:nvSpPr>
          <p:spPr bwMode="auto">
            <a:xfrm>
              <a:off x="5072063" y="4543425"/>
              <a:ext cx="1312862" cy="55563"/>
            </a:xfrm>
            <a:prstGeom prst="line">
              <a:avLst/>
            </a:prstGeom>
            <a:noFill/>
            <a:ln w="54720">
              <a:solidFill>
                <a:srgbClr val="000000"/>
              </a:solidFill>
              <a:round/>
              <a:headEnd/>
              <a:tailEnd/>
            </a:ln>
          </p:spPr>
          <p:txBody>
            <a:bodyPr lIns="82936" tIns="41469" rIns="82936" bIns="41469"/>
            <a:lstStyle/>
            <a:p>
              <a:endParaRPr lang="en-IN"/>
            </a:p>
          </p:txBody>
        </p:sp>
        <p:sp>
          <p:nvSpPr>
            <p:cNvPr id="15378" name="Rectangle 203"/>
            <p:cNvSpPr>
              <a:spLocks noChangeArrowheads="1"/>
            </p:cNvSpPr>
            <p:nvPr/>
          </p:nvSpPr>
          <p:spPr bwMode="auto">
            <a:xfrm>
              <a:off x="4841875" y="3632200"/>
              <a:ext cx="461963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936" tIns="41469" rIns="82936" bIns="41469">
              <a:spAutoFit/>
            </a:bodyPr>
            <a:lstStyle/>
            <a:p>
              <a:pPr>
                <a:lnSpc>
                  <a:spcPts val="2613"/>
                </a:lnSpc>
                <a:buClr>
                  <a:srgbClr val="000000"/>
                </a:buClr>
                <a:buSzPct val="45000"/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0625" algn="l"/>
                  <a:tab pos="4146550" algn="l"/>
                  <a:tab pos="4560888" algn="l"/>
                  <a:tab pos="4975225" algn="l"/>
                  <a:tab pos="5389563" algn="l"/>
                  <a:tab pos="5805488" algn="l"/>
                  <a:tab pos="6219825" algn="l"/>
                  <a:tab pos="6634163" algn="l"/>
                  <a:tab pos="7048500" algn="l"/>
                  <a:tab pos="7462838" algn="l"/>
                  <a:tab pos="7878763" algn="l"/>
                  <a:tab pos="8293100" algn="l"/>
                </a:tabLst>
              </a:pPr>
              <a:r>
                <a:rPr lang="en-GB" sz="2500">
                  <a:solidFill>
                    <a:srgbClr val="0000FF"/>
                  </a:solidFill>
                  <a:latin typeface="Symbol" pitchFamily="18" charset="2"/>
                </a:rPr>
                <a:t></a:t>
              </a:r>
              <a:r>
                <a:rPr lang="en-GB" sz="2500" baseline="30000">
                  <a:solidFill>
                    <a:srgbClr val="0000FF"/>
                  </a:solidFill>
                  <a:latin typeface="Symbol" pitchFamily="18" charset="2"/>
                </a:rPr>
                <a:t>-</a:t>
              </a:r>
            </a:p>
          </p:txBody>
        </p:sp>
        <p:sp>
          <p:nvSpPr>
            <p:cNvPr id="15379" name="Text Box 178"/>
            <p:cNvSpPr txBox="1">
              <a:spLocks noChangeArrowheads="1"/>
            </p:cNvSpPr>
            <p:nvPr/>
          </p:nvSpPr>
          <p:spPr bwMode="auto">
            <a:xfrm>
              <a:off x="5432425" y="4659313"/>
              <a:ext cx="4794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2613"/>
                </a:lnSpc>
                <a:buClr>
                  <a:srgbClr val="000000"/>
                </a:buClr>
                <a:buSzPct val="45000"/>
                <a:tabLst>
                  <a:tab pos="0" algn="l"/>
                  <a:tab pos="414338" algn="l"/>
                  <a:tab pos="828675" algn="l"/>
                  <a:tab pos="1243013" algn="l"/>
                  <a:tab pos="1657350" algn="l"/>
                  <a:tab pos="2073275" algn="l"/>
                  <a:tab pos="2487613" algn="l"/>
                  <a:tab pos="2901950" algn="l"/>
                  <a:tab pos="3316288" algn="l"/>
                  <a:tab pos="3730625" algn="l"/>
                  <a:tab pos="4146550" algn="l"/>
                  <a:tab pos="4560888" algn="l"/>
                  <a:tab pos="4975225" algn="l"/>
                  <a:tab pos="5389563" algn="l"/>
                  <a:tab pos="5805488" algn="l"/>
                  <a:tab pos="6219825" algn="l"/>
                  <a:tab pos="6634163" algn="l"/>
                  <a:tab pos="7048500" algn="l"/>
                  <a:tab pos="7462838" algn="l"/>
                  <a:tab pos="7878763" algn="l"/>
                  <a:tab pos="8293100" algn="l"/>
                </a:tabLst>
              </a:pPr>
              <a:r>
                <a:rPr lang="en-GB" sz="2500">
                  <a:solidFill>
                    <a:srgbClr val="0000FF"/>
                  </a:solidFill>
                  <a:latin typeface="Symbol" pitchFamily="18" charset="2"/>
                </a:rPr>
                <a:t></a:t>
              </a:r>
              <a:r>
                <a:rPr lang="en-GB" sz="2500" baseline="30000">
                  <a:solidFill>
                    <a:srgbClr val="0000FF"/>
                  </a:solidFill>
                  <a:latin typeface="Symbol" pitchFamily="18" charset="2"/>
                </a:rPr>
                <a:t>+</a:t>
              </a:r>
            </a:p>
          </p:txBody>
        </p:sp>
        <p:sp>
          <p:nvSpPr>
            <p:cNvPr id="15380" name="AutoShape 131"/>
            <p:cNvSpPr>
              <a:spLocks noChangeArrowheads="1"/>
            </p:cNvSpPr>
            <p:nvPr/>
          </p:nvSpPr>
          <p:spPr bwMode="auto">
            <a:xfrm>
              <a:off x="5686425" y="3379788"/>
              <a:ext cx="2457450" cy="688975"/>
            </a:xfrm>
            <a:prstGeom prst="roundRect">
              <a:avLst>
                <a:gd name="adj" fmla="val 208"/>
              </a:avLst>
            </a:prstGeom>
            <a:noFill/>
            <a:ln w="5472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Calibri" pitchFamily="34" charset="0"/>
              </a:endParaRPr>
            </a:p>
          </p:txBody>
        </p:sp>
        <p:sp>
          <p:nvSpPr>
            <p:cNvPr id="15381" name="AutoShape 180"/>
            <p:cNvSpPr>
              <a:spLocks noChangeArrowheads="1"/>
            </p:cNvSpPr>
            <p:nvPr/>
          </p:nvSpPr>
          <p:spPr bwMode="auto">
            <a:xfrm>
              <a:off x="935038" y="3736975"/>
              <a:ext cx="3181350" cy="917575"/>
            </a:xfrm>
            <a:prstGeom prst="roundRect">
              <a:avLst>
                <a:gd name="adj" fmla="val 208"/>
              </a:avLst>
            </a:prstGeom>
            <a:noFill/>
            <a:ln w="7308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latin typeface="Calibri" pitchFamily="34" charset="0"/>
              </a:endParaRPr>
            </a:p>
          </p:txBody>
        </p:sp>
      </p:grpSp>
      <p:sp>
        <p:nvSpPr>
          <p:cNvPr id="15366" name="Rectangle 15"/>
          <p:cNvSpPr>
            <a:spLocks noChangeArrowheads="1"/>
          </p:cNvSpPr>
          <p:nvPr/>
        </p:nvSpPr>
        <p:spPr bwMode="auto">
          <a:xfrm>
            <a:off x="1071563" y="5097463"/>
            <a:ext cx="2781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1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0625" algn="l"/>
                <a:tab pos="4146550" algn="l"/>
                <a:tab pos="4560888" algn="l"/>
                <a:tab pos="4975225" algn="l"/>
                <a:tab pos="5389563" algn="l"/>
                <a:tab pos="5805488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</a:pPr>
            <a:r>
              <a:rPr lang="en-GB" sz="1800">
                <a:solidFill>
                  <a:srgbClr val="0000FF"/>
                </a:solidFill>
                <a:latin typeface="URW Chancery L" charset="0"/>
              </a:rPr>
              <a:t> </a:t>
            </a:r>
            <a:r>
              <a:rPr lang="en-GB" sz="1800" b="1">
                <a:solidFill>
                  <a:srgbClr val="0000FF"/>
                </a:solidFill>
                <a:latin typeface="URW Chancery L" charset="0"/>
              </a:rPr>
              <a:t>Mass : 775.5 +- 0.4 MeV</a:t>
            </a:r>
          </a:p>
          <a:p>
            <a:pPr>
              <a:lnSpc>
                <a:spcPct val="91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0625" algn="l"/>
                <a:tab pos="4146550" algn="l"/>
                <a:tab pos="4560888" algn="l"/>
                <a:tab pos="4975225" algn="l"/>
                <a:tab pos="5389563" algn="l"/>
                <a:tab pos="5805488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</a:pPr>
            <a:r>
              <a:rPr lang="en-GB" sz="1800" b="1">
                <a:solidFill>
                  <a:srgbClr val="0000FF"/>
                </a:solidFill>
                <a:latin typeface="URW Chancery L" charset="0"/>
              </a:rPr>
              <a:t> Width: 149.4 +- 1.0 MeV</a:t>
            </a:r>
          </a:p>
        </p:txBody>
      </p:sp>
      <p:sp>
        <p:nvSpPr>
          <p:cNvPr id="15367" name="AutoShape 152"/>
          <p:cNvSpPr>
            <a:spLocks noChangeArrowheads="1"/>
          </p:cNvSpPr>
          <p:nvPr/>
        </p:nvSpPr>
        <p:spPr bwMode="auto">
          <a:xfrm>
            <a:off x="5911850" y="4652963"/>
            <a:ext cx="1981200" cy="573087"/>
          </a:xfrm>
          <a:prstGeom prst="roundRect">
            <a:avLst>
              <a:gd name="adj" fmla="val 227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175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0625" algn="l"/>
                <a:tab pos="4146550" algn="l"/>
                <a:tab pos="4560888" algn="l"/>
                <a:tab pos="4975225" algn="l"/>
                <a:tab pos="5389563" algn="l"/>
                <a:tab pos="5805488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</a:pPr>
            <a:r>
              <a:rPr lang="en-GB" sz="2000" b="1">
                <a:solidFill>
                  <a:srgbClr val="0070C0"/>
                </a:solidFill>
                <a:latin typeface="Nimbus Sans L" charset="0"/>
              </a:rPr>
              <a:t>B. R. ~ 99.8 %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0625" algn="l"/>
                <a:tab pos="4146550" algn="l"/>
                <a:tab pos="4560888" algn="l"/>
                <a:tab pos="4975225" algn="l"/>
                <a:tab pos="5389563" algn="l"/>
                <a:tab pos="5805488" algn="l"/>
                <a:tab pos="6219825" algn="l"/>
                <a:tab pos="6634163" algn="l"/>
                <a:tab pos="7048500" algn="l"/>
                <a:tab pos="7462838" algn="l"/>
                <a:tab pos="7878763" algn="l"/>
                <a:tab pos="8293100" algn="l"/>
              </a:tabLst>
            </a:pPr>
            <a:r>
              <a:rPr lang="en-GB" sz="2000" b="1">
                <a:solidFill>
                  <a:srgbClr val="0070C0"/>
                </a:solidFill>
                <a:latin typeface="Calibri" pitchFamily="34" charset="0"/>
              </a:rPr>
              <a:t>c</a:t>
            </a:r>
            <a:r>
              <a:rPr lang="en-GB" sz="2000" b="1">
                <a:solidFill>
                  <a:srgbClr val="0070C0"/>
                </a:solidFill>
                <a:latin typeface="Symbol" pitchFamily="18" charset="2"/>
              </a:rPr>
              <a:t></a:t>
            </a:r>
            <a:r>
              <a:rPr lang="en-GB" sz="2000" b="1">
                <a:solidFill>
                  <a:srgbClr val="0070C0"/>
                </a:solidFill>
                <a:latin typeface="Calibri" pitchFamily="34" charset="0"/>
              </a:rPr>
              <a:t> ~ </a:t>
            </a:r>
            <a:r>
              <a:rPr lang="en-GB" sz="2000" b="1">
                <a:solidFill>
                  <a:srgbClr val="0070C0"/>
                </a:solidFill>
                <a:latin typeface="Nimbus Sans L" charset="0"/>
              </a:rPr>
              <a:t>1.3 fm</a:t>
            </a:r>
          </a:p>
        </p:txBody>
      </p:sp>
      <p:sp>
        <p:nvSpPr>
          <p:cNvPr id="15368" name="TextBox 17"/>
          <p:cNvSpPr txBox="1">
            <a:spLocks noChangeArrowheads="1"/>
          </p:cNvSpPr>
          <p:nvPr/>
        </p:nvSpPr>
        <p:spPr bwMode="auto">
          <a:xfrm>
            <a:off x="1273175" y="3532188"/>
            <a:ext cx="6827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DAE-BRNS HEP </a:t>
            </a:r>
            <a:r>
              <a:rPr lang="en-US" sz="2000" b="1" dirty="0" smtClean="0"/>
              <a:t>Symposium </a:t>
            </a:r>
            <a:r>
              <a:rPr lang="en-US" sz="2000" b="1" dirty="0" err="1" smtClean="0"/>
              <a:t>Jaipur</a:t>
            </a:r>
            <a:r>
              <a:rPr lang="en-US" sz="2000" b="1" dirty="0" smtClean="0"/>
              <a:t>, </a:t>
            </a:r>
            <a:r>
              <a:rPr lang="en-US" sz="2000" b="1" dirty="0"/>
              <a:t>13– 18</a:t>
            </a:r>
            <a:r>
              <a:rPr lang="en-US" sz="2000" b="1" baseline="30000" dirty="0"/>
              <a:t>th</a:t>
            </a:r>
            <a:r>
              <a:rPr lang="en-US" sz="2000" b="1" dirty="0"/>
              <a:t> Dec. 2010</a:t>
            </a:r>
          </a:p>
        </p:txBody>
      </p:sp>
      <p:pic>
        <p:nvPicPr>
          <p:cNvPr id="153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1806575"/>
            <a:ext cx="1377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4400" y="1898650"/>
            <a:ext cx="13636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Date Placeholder 1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15372" name="Footer Placeholder 1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  <p:sp>
        <p:nvSpPr>
          <p:cNvPr id="15373" name="TextBox 20"/>
          <p:cNvSpPr txBox="1">
            <a:spLocks noChangeArrowheads="1"/>
          </p:cNvSpPr>
          <p:nvPr/>
        </p:nvSpPr>
        <p:spPr bwMode="auto">
          <a:xfrm>
            <a:off x="1606550" y="3081338"/>
            <a:ext cx="598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</a:rPr>
              <a:t>Indian Institute of Technology Bombay, Mumbai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  <a:solidFill>
            <a:srgbClr val="0070C0"/>
          </a:solidFill>
        </p:spPr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Analysis: (</a:t>
            </a:r>
            <a:r>
              <a:rPr lang="el-GR" sz="2800" b="1" smtClean="0">
                <a:solidFill>
                  <a:schemeClr val="bg1"/>
                </a:solidFill>
                <a:ea typeface="ＭＳ Ｐゴシック" pitchFamily="34" charset="-128"/>
              </a:rPr>
              <a:t>φ</a:t>
            </a:r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-</a:t>
            </a:r>
            <a:r>
              <a:rPr lang="el-GR" sz="2800" b="1" smtClean="0">
                <a:solidFill>
                  <a:schemeClr val="bg1"/>
                </a:solidFill>
                <a:ea typeface="ＭＳ Ｐゴシック" pitchFamily="34" charset="-128"/>
              </a:rPr>
              <a:t>Ψ</a:t>
            </a:r>
            <a:r>
              <a:rPr lang="en-US" sz="2800" b="1" baseline="-25000" smtClean="0">
                <a:solidFill>
                  <a:schemeClr val="bg1"/>
                </a:solidFill>
                <a:ea typeface="ＭＳ Ｐゴシック" pitchFamily="34" charset="-128"/>
              </a:rPr>
              <a:t>2</a:t>
            </a:r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) bin method</a:t>
            </a:r>
          </a:p>
        </p:txBody>
      </p:sp>
      <p:sp>
        <p:nvSpPr>
          <p:cNvPr id="307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453F1A-A2B6-4BC8-949F-591874B8B511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10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701675" y="1541463"/>
          <a:ext cx="3568700" cy="706437"/>
        </p:xfrm>
        <a:graphic>
          <a:graphicData uri="http://schemas.openxmlformats.org/presentationml/2006/ole">
            <p:oleObj spid="_x0000_s3074" name="Equation" r:id="rId3" imgW="1689100" imgH="381000" progId="Equation.3">
              <p:embed/>
            </p:oleObj>
          </a:graphicData>
        </a:graphic>
      </p:graphicFrame>
      <p:sp>
        <p:nvSpPr>
          <p:cNvPr id="3077" name="Text Box 27"/>
          <p:cNvSpPr txBox="1">
            <a:spLocks noChangeArrowheads="1"/>
          </p:cNvSpPr>
          <p:nvPr/>
        </p:nvSpPr>
        <p:spPr bwMode="auto">
          <a:xfrm>
            <a:off x="722313" y="2466975"/>
            <a:ext cx="1720850" cy="323850"/>
          </a:xfrm>
          <a:prstGeom prst="rect">
            <a:avLst/>
          </a:prstGeom>
          <a:solidFill>
            <a:srgbClr val="FFD58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Elliptic flow</a:t>
            </a:r>
          </a:p>
        </p:txBody>
      </p:sp>
      <p:sp>
        <p:nvSpPr>
          <p:cNvPr id="3078" name="Text Box 31"/>
          <p:cNvSpPr txBox="1">
            <a:spLocks noChangeArrowheads="1"/>
          </p:cNvSpPr>
          <p:nvPr/>
        </p:nvSpPr>
        <p:spPr bwMode="auto">
          <a:xfrm>
            <a:off x="2466975" y="2490788"/>
            <a:ext cx="1503363" cy="307975"/>
          </a:xfrm>
          <a:prstGeom prst="rect">
            <a:avLst/>
          </a:prstGeom>
          <a:solidFill>
            <a:srgbClr val="FFD58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TPC event plane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3079" name="Oval 30"/>
          <p:cNvSpPr>
            <a:spLocks noChangeArrowheads="1"/>
          </p:cNvSpPr>
          <p:nvPr/>
        </p:nvSpPr>
        <p:spPr bwMode="auto">
          <a:xfrm>
            <a:off x="2090738" y="1665288"/>
            <a:ext cx="352425" cy="4524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80" name="Oval 29"/>
          <p:cNvSpPr>
            <a:spLocks noChangeArrowheads="1"/>
          </p:cNvSpPr>
          <p:nvPr/>
        </p:nvSpPr>
        <p:spPr bwMode="auto">
          <a:xfrm>
            <a:off x="3663950" y="1663700"/>
            <a:ext cx="511175" cy="4540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81" name="Line 32"/>
          <p:cNvSpPr>
            <a:spLocks noChangeShapeType="1"/>
          </p:cNvSpPr>
          <p:nvPr/>
        </p:nvSpPr>
        <p:spPr bwMode="auto">
          <a:xfrm flipV="1">
            <a:off x="1708150" y="2117725"/>
            <a:ext cx="336550" cy="323850"/>
          </a:xfrm>
          <a:prstGeom prst="line">
            <a:avLst/>
          </a:prstGeom>
          <a:noFill/>
          <a:ln w="38100">
            <a:solidFill>
              <a:srgbClr val="B87B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082" name="Line 33"/>
          <p:cNvSpPr>
            <a:spLocks noChangeShapeType="1"/>
          </p:cNvSpPr>
          <p:nvPr/>
        </p:nvSpPr>
        <p:spPr bwMode="auto">
          <a:xfrm flipV="1">
            <a:off x="3497263" y="2116138"/>
            <a:ext cx="334962" cy="323850"/>
          </a:xfrm>
          <a:prstGeom prst="line">
            <a:avLst/>
          </a:prstGeom>
          <a:noFill/>
          <a:ln w="38100">
            <a:solidFill>
              <a:srgbClr val="B87B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083" name="Rectangle 4"/>
          <p:cNvSpPr>
            <a:spLocks noChangeArrowheads="1"/>
          </p:cNvSpPr>
          <p:nvPr/>
        </p:nvSpPr>
        <p:spPr bwMode="auto">
          <a:xfrm>
            <a:off x="155575" y="2828925"/>
            <a:ext cx="57658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>
              <a:lnSpc>
                <a:spcPct val="36000"/>
              </a:lnSpc>
              <a:spcBef>
                <a:spcPts val="800"/>
              </a:spcBef>
              <a:spcAft>
                <a:spcPts val="120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marL="342900" indent="-342900" defTabSz="914400">
              <a:lnSpc>
                <a:spcPct val="36000"/>
              </a:lnSpc>
              <a:spcBef>
                <a:spcPts val="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 The ρ</a:t>
            </a:r>
            <a:r>
              <a:rPr lang="en-US" sz="1800" baseline="30000">
                <a:solidFill>
                  <a:srgbClr val="000000"/>
                </a:solidFill>
              </a:rPr>
              <a:t>0</a:t>
            </a:r>
            <a:r>
              <a:rPr lang="en-US" sz="1800">
                <a:solidFill>
                  <a:srgbClr val="000000"/>
                </a:solidFill>
              </a:rPr>
              <a:t> counts as a function of (φ – ψ</a:t>
            </a:r>
            <a:r>
              <a:rPr lang="en-US" sz="1800" baseline="-25000">
                <a:solidFill>
                  <a:srgbClr val="000000"/>
                </a:solidFill>
              </a:rPr>
              <a:t>2</a:t>
            </a:r>
            <a:r>
              <a:rPr lang="en-US" sz="1800">
                <a:solidFill>
                  <a:srgbClr val="000000"/>
                </a:solidFill>
              </a:rPr>
              <a:t>)</a:t>
            </a:r>
            <a:r>
              <a:rPr lang="en-US" sz="1800" baseline="-25000">
                <a:solidFill>
                  <a:srgbClr val="000000"/>
                </a:solidFill>
              </a:rPr>
              <a:t> </a:t>
            </a:r>
          </a:p>
          <a:p>
            <a:pPr marL="342900" indent="-342900" defTabSz="914400">
              <a:lnSpc>
                <a:spcPct val="36000"/>
              </a:lnSpc>
              <a:spcBef>
                <a:spcPts val="800"/>
              </a:spcBef>
              <a:spcAft>
                <a:spcPts val="1200"/>
              </a:spcAft>
            </a:pPr>
            <a:r>
              <a:rPr lang="en-US" sz="1800" baseline="-25000">
                <a:solidFill>
                  <a:srgbClr val="000000"/>
                </a:solidFill>
              </a:rPr>
              <a:t>        </a:t>
            </a:r>
            <a:r>
              <a:rPr lang="en-US" sz="1800">
                <a:solidFill>
                  <a:srgbClr val="000000"/>
                </a:solidFill>
              </a:rPr>
              <a:t> are plotted.</a:t>
            </a:r>
          </a:p>
          <a:p>
            <a:pPr marL="342900" indent="-342900" defTabSz="914400">
              <a:lnSpc>
                <a:spcPct val="36000"/>
              </a:lnSpc>
              <a:spcBef>
                <a:spcPts val="800"/>
              </a:spcBef>
              <a:spcAft>
                <a:spcPts val="120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marL="342900" indent="-342900" defTabSz="914400">
              <a:lnSpc>
                <a:spcPct val="36000"/>
              </a:lnSpc>
              <a:spcBef>
                <a:spcPts val="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 The ρ</a:t>
            </a:r>
            <a:r>
              <a:rPr lang="en-US" sz="1800" baseline="30000">
                <a:solidFill>
                  <a:srgbClr val="000000"/>
                </a:solidFill>
              </a:rPr>
              <a:t>0</a:t>
            </a:r>
            <a:r>
              <a:rPr lang="en-US" sz="1800">
                <a:solidFill>
                  <a:srgbClr val="000000"/>
                </a:solidFill>
              </a:rPr>
              <a:t> counts as a function of (φ – ψ</a:t>
            </a:r>
            <a:r>
              <a:rPr lang="en-US" sz="1800" baseline="-25000">
                <a:solidFill>
                  <a:srgbClr val="000000"/>
                </a:solidFill>
              </a:rPr>
              <a:t>2</a:t>
            </a:r>
            <a:r>
              <a:rPr lang="en-US" sz="1800">
                <a:solidFill>
                  <a:srgbClr val="000000"/>
                </a:solidFill>
              </a:rPr>
              <a:t>) </a:t>
            </a:r>
          </a:p>
          <a:p>
            <a:pPr marL="342900" indent="-342900" defTabSz="914400">
              <a:lnSpc>
                <a:spcPct val="36000"/>
              </a:lnSpc>
              <a:spcBef>
                <a:spcPts val="800"/>
              </a:spcBef>
              <a:spcAft>
                <a:spcPts val="1200"/>
              </a:spcAft>
            </a:pPr>
            <a:r>
              <a:rPr lang="en-US" sz="1800">
                <a:solidFill>
                  <a:srgbClr val="000000"/>
                </a:solidFill>
              </a:rPr>
              <a:t>       are fitted to</a:t>
            </a:r>
          </a:p>
          <a:p>
            <a:pPr marL="342900" indent="-342900" defTabSz="914400">
              <a:lnSpc>
                <a:spcPct val="36000"/>
              </a:lnSpc>
              <a:spcBef>
                <a:spcPts val="800"/>
              </a:spcBef>
              <a:spcAft>
                <a:spcPts val="1200"/>
              </a:spcAft>
            </a:pPr>
            <a:r>
              <a:rPr lang="en-US" sz="1800">
                <a:solidFill>
                  <a:srgbClr val="000000"/>
                </a:solidFill>
              </a:rPr>
              <a:t>        A [1+2v</a:t>
            </a:r>
            <a:r>
              <a:rPr lang="en-US" sz="1800" baseline="-25000">
                <a:solidFill>
                  <a:srgbClr val="000000"/>
                </a:solidFill>
              </a:rPr>
              <a:t>2</a:t>
            </a:r>
            <a:r>
              <a:rPr lang="en-US" sz="1800" baseline="30000">
                <a:solidFill>
                  <a:srgbClr val="000000"/>
                </a:solidFill>
              </a:rPr>
              <a:t>obs</a:t>
            </a:r>
            <a:r>
              <a:rPr lang="en-US" sz="1800">
                <a:solidFill>
                  <a:srgbClr val="000000"/>
                </a:solidFill>
              </a:rPr>
              <a:t> cos2(φ – ψ</a:t>
            </a:r>
            <a:r>
              <a:rPr lang="en-US" sz="1800" baseline="-25000">
                <a:solidFill>
                  <a:srgbClr val="000000"/>
                </a:solidFill>
              </a:rPr>
              <a:t>2 </a:t>
            </a:r>
            <a:r>
              <a:rPr lang="en-US" sz="1800">
                <a:solidFill>
                  <a:srgbClr val="000000"/>
                </a:solidFill>
              </a:rPr>
              <a:t>)]</a:t>
            </a:r>
          </a:p>
          <a:p>
            <a:pPr marL="342900" indent="-342900" defTabSz="914400">
              <a:lnSpc>
                <a:spcPct val="36000"/>
              </a:lnSpc>
              <a:spcBef>
                <a:spcPts val="800"/>
              </a:spcBef>
              <a:spcAft>
                <a:spcPts val="1200"/>
              </a:spcAft>
            </a:pPr>
            <a:endParaRPr lang="en-US" sz="1800">
              <a:solidFill>
                <a:srgbClr val="000000"/>
              </a:solidFill>
            </a:endParaRPr>
          </a:p>
          <a:p>
            <a:pPr marL="342900" indent="-342900" defTabSz="914400">
              <a:lnSpc>
                <a:spcPct val="36000"/>
              </a:lnSpc>
              <a:spcBef>
                <a:spcPts val="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 Final v</a:t>
            </a:r>
            <a:r>
              <a:rPr lang="en-US" sz="1800" baseline="-25000">
                <a:solidFill>
                  <a:srgbClr val="000000"/>
                </a:solidFill>
              </a:rPr>
              <a:t>2</a:t>
            </a:r>
            <a:r>
              <a:rPr lang="en-US" sz="1800">
                <a:solidFill>
                  <a:srgbClr val="000000"/>
                </a:solidFill>
              </a:rPr>
              <a:t> = v</a:t>
            </a:r>
            <a:r>
              <a:rPr lang="en-US" sz="1800" baseline="-25000">
                <a:solidFill>
                  <a:srgbClr val="000000"/>
                </a:solidFill>
              </a:rPr>
              <a:t>2</a:t>
            </a:r>
            <a:r>
              <a:rPr lang="en-US" sz="1800" baseline="30000">
                <a:solidFill>
                  <a:srgbClr val="000000"/>
                </a:solidFill>
              </a:rPr>
              <a:t>obs </a:t>
            </a:r>
            <a:r>
              <a:rPr lang="en-US" sz="1800">
                <a:solidFill>
                  <a:srgbClr val="000000"/>
                </a:solidFill>
              </a:rPr>
              <a:t>/ event plane resolution</a:t>
            </a:r>
          </a:p>
        </p:txBody>
      </p:sp>
      <p:pic>
        <p:nvPicPr>
          <p:cNvPr id="308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0288" y="2116138"/>
            <a:ext cx="4160837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Date Placeholder 1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3086" name="Footer Placeholder 1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  <a:solidFill>
            <a:srgbClr val="0070C0"/>
          </a:solidFill>
        </p:spPr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Analysis: v</a:t>
            </a:r>
            <a:r>
              <a:rPr lang="en-US" sz="2800" b="1" baseline="-25000" smtClean="0">
                <a:solidFill>
                  <a:schemeClr val="bg1"/>
                </a:solidFill>
                <a:ea typeface="ＭＳ Ｐゴシック" pitchFamily="34" charset="-128"/>
              </a:rPr>
              <a:t>2</a:t>
            </a:r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 vs M</a:t>
            </a:r>
            <a:r>
              <a:rPr lang="en-US" sz="2800" b="1" baseline="-25000" smtClean="0">
                <a:solidFill>
                  <a:schemeClr val="bg1"/>
                </a:solidFill>
                <a:ea typeface="ＭＳ Ｐゴシック" pitchFamily="34" charset="-128"/>
              </a:rPr>
              <a:t>inv</a:t>
            </a:r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 method</a:t>
            </a:r>
          </a:p>
        </p:txBody>
      </p:sp>
      <p:sp>
        <p:nvSpPr>
          <p:cNvPr id="41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7F26F0-45E5-43CA-A50A-4ED915316C56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11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7150" y="1681163"/>
          <a:ext cx="6313488" cy="873125"/>
        </p:xfrm>
        <a:graphic>
          <a:graphicData uri="http://schemas.openxmlformats.org/presentationml/2006/ole">
            <p:oleObj spid="_x0000_s4098" name="Equation" r:id="rId3" imgW="3835080" imgH="4572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532563" y="1708150"/>
          <a:ext cx="2459037" cy="904875"/>
        </p:xfrm>
        <a:graphic>
          <a:graphicData uri="http://schemas.openxmlformats.org/presentationml/2006/ole">
            <p:oleObj spid="_x0000_s4099" name="Equation" r:id="rId4" imgW="1396800" imgH="431640" progId="Equation.3">
              <p:embed/>
            </p:oleObj>
          </a:graphicData>
        </a:graphic>
      </p:graphicFrame>
      <p:graphicFrame>
        <p:nvGraphicFramePr>
          <p:cNvPr id="4100" name="Object 10"/>
          <p:cNvGraphicFramePr>
            <a:graphicFrameLocks noChangeAspect="1"/>
          </p:cNvGraphicFramePr>
          <p:nvPr/>
        </p:nvGraphicFramePr>
        <p:xfrm>
          <a:off x="273050" y="2722563"/>
          <a:ext cx="1160463" cy="523875"/>
        </p:xfrm>
        <a:graphic>
          <a:graphicData uri="http://schemas.openxmlformats.org/presentationml/2006/ole">
            <p:oleObj spid="_x0000_s4100" name="Equation" r:id="rId5" imgW="558720" imgH="228600" progId="Equation.3">
              <p:embed/>
            </p:oleObj>
          </a:graphicData>
        </a:graphic>
      </p:graphicFrame>
      <p:graphicFrame>
        <p:nvGraphicFramePr>
          <p:cNvPr id="4101" name="Object 4"/>
          <p:cNvGraphicFramePr>
            <a:graphicFrameLocks noChangeAspect="1"/>
          </p:cNvGraphicFramePr>
          <p:nvPr/>
        </p:nvGraphicFramePr>
        <p:xfrm>
          <a:off x="369888" y="3897313"/>
          <a:ext cx="3392487" cy="628650"/>
        </p:xfrm>
        <a:graphic>
          <a:graphicData uri="http://schemas.openxmlformats.org/presentationml/2006/ole">
            <p:oleObj spid="_x0000_s4101" name="Equation" r:id="rId6" imgW="2527300" imgH="292100" progId="Equation.3">
              <p:embed/>
            </p:oleObj>
          </a:graphicData>
        </a:graphic>
      </p:graphicFrame>
      <p:sp>
        <p:nvSpPr>
          <p:cNvPr id="4104" name="TextBox 19"/>
          <p:cNvSpPr txBox="1">
            <a:spLocks noChangeArrowheads="1"/>
          </p:cNvSpPr>
          <p:nvPr/>
        </p:nvSpPr>
        <p:spPr bwMode="auto">
          <a:xfrm>
            <a:off x="57150" y="3538538"/>
            <a:ext cx="1003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Where</a:t>
            </a:r>
            <a:r>
              <a:rPr lang="en-US" sz="1800"/>
              <a:t>,</a:t>
            </a: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4763" y="1227138"/>
            <a:ext cx="7380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/>
              <a:t> </a:t>
            </a:r>
            <a:r>
              <a:rPr lang="en-US" sz="2000" b="1"/>
              <a:t>Multi-parameter fitting function to get v</a:t>
            </a:r>
            <a:r>
              <a:rPr lang="en-US" sz="2000" b="1" baseline="-25000"/>
              <a:t>2 </a:t>
            </a:r>
            <a:r>
              <a:rPr lang="en-US" sz="2000" b="1"/>
              <a:t>observed values</a:t>
            </a:r>
            <a:r>
              <a:rPr lang="en-US" sz="1800"/>
              <a:t>.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60913" y="3209925"/>
            <a:ext cx="4383087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Date Placeholder 1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4108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  <p:sp>
        <p:nvSpPr>
          <p:cNvPr id="4109" name="TextBox 13"/>
          <p:cNvSpPr txBox="1">
            <a:spLocks noChangeArrowheads="1"/>
          </p:cNvSpPr>
          <p:nvPr/>
        </p:nvSpPr>
        <p:spPr bwMode="auto">
          <a:xfrm>
            <a:off x="1352550" y="2809875"/>
            <a:ext cx="5548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is calculated from </a:t>
            </a:r>
            <a:r>
              <a:rPr lang="el-GR" sz="2000" b="1">
                <a:latin typeface="Calibri" pitchFamily="34" charset="0"/>
              </a:rPr>
              <a:t>π</a:t>
            </a:r>
            <a:r>
              <a:rPr lang="en-US" sz="2000" b="1" baseline="30000">
                <a:latin typeface="Calibri" pitchFamily="34" charset="0"/>
              </a:rPr>
              <a:t>+</a:t>
            </a:r>
            <a:r>
              <a:rPr lang="en-US" sz="2000" b="1">
                <a:latin typeface="Calibri" pitchFamily="34" charset="0"/>
              </a:rPr>
              <a:t> </a:t>
            </a:r>
            <a:r>
              <a:rPr lang="el-GR" sz="2000" b="1">
                <a:latin typeface="Calibri" pitchFamily="34" charset="0"/>
              </a:rPr>
              <a:t>π</a:t>
            </a:r>
            <a:r>
              <a:rPr lang="en-US" sz="2000" b="1" baseline="30000">
                <a:latin typeface="Calibri" pitchFamily="34" charset="0"/>
              </a:rPr>
              <a:t>+ </a:t>
            </a:r>
            <a:r>
              <a:rPr lang="en-US" sz="2000" b="1">
                <a:latin typeface="Calibri" pitchFamily="34" charset="0"/>
              </a:rPr>
              <a:t>and </a:t>
            </a:r>
            <a:r>
              <a:rPr lang="el-GR" sz="2000" b="1">
                <a:latin typeface="Calibri" pitchFamily="34" charset="0"/>
              </a:rPr>
              <a:t>π</a:t>
            </a:r>
            <a:r>
              <a:rPr lang="en-US" sz="2000" b="1" baseline="30000">
                <a:latin typeface="Calibri" pitchFamily="34" charset="0"/>
              </a:rPr>
              <a:t>-</a:t>
            </a:r>
            <a:r>
              <a:rPr lang="en-US" sz="2000" b="1">
                <a:latin typeface="Calibri" pitchFamily="34" charset="0"/>
              </a:rPr>
              <a:t> </a:t>
            </a:r>
            <a:r>
              <a:rPr lang="el-GR" sz="2000" b="1">
                <a:latin typeface="Calibri" pitchFamily="34" charset="0"/>
              </a:rPr>
              <a:t>π</a:t>
            </a:r>
            <a:r>
              <a:rPr lang="en-US" sz="2000" b="1" baseline="30000">
                <a:latin typeface="Calibri" pitchFamily="34" charset="0"/>
              </a:rPr>
              <a:t>-</a:t>
            </a:r>
            <a:r>
              <a:rPr lang="en-US" sz="2000" b="1">
                <a:latin typeface="Calibri" pitchFamily="34" charset="0"/>
              </a:rPr>
              <a:t> distributions.</a:t>
            </a:r>
            <a:endParaRPr lang="en-US" sz="2000" b="1"/>
          </a:p>
        </p:txBody>
      </p:sp>
      <p:sp>
        <p:nvSpPr>
          <p:cNvPr id="4110" name="TextBox 13"/>
          <p:cNvSpPr txBox="1">
            <a:spLocks noChangeArrowheads="1"/>
          </p:cNvSpPr>
          <p:nvPr/>
        </p:nvSpPr>
        <p:spPr bwMode="auto">
          <a:xfrm>
            <a:off x="273050" y="5194300"/>
            <a:ext cx="450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ρ</a:t>
            </a:r>
            <a:r>
              <a:rPr lang="en-US" sz="1800" b="1" baseline="30000"/>
              <a:t>0</a:t>
            </a:r>
            <a:r>
              <a:rPr lang="en-US" sz="1800" b="1"/>
              <a:t> final v</a:t>
            </a:r>
            <a:r>
              <a:rPr lang="en-US" sz="1800" b="1" baseline="-25000"/>
              <a:t>2</a:t>
            </a:r>
            <a:r>
              <a:rPr lang="en-US" sz="1800" b="1"/>
              <a:t> = v</a:t>
            </a:r>
            <a:r>
              <a:rPr lang="en-US" sz="1800" b="1" baseline="-25000"/>
              <a:t>2</a:t>
            </a:r>
            <a:r>
              <a:rPr lang="en-US" sz="1800" b="1" baseline="30000"/>
              <a:t>ρ0 </a:t>
            </a:r>
            <a:r>
              <a:rPr lang="en-US" sz="1800" b="1"/>
              <a:t>/ event plane resolution</a:t>
            </a:r>
            <a:endParaRPr lang="en-US" sz="1800" b="1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6625"/>
          </a:xfrm>
          <a:solidFill>
            <a:srgbClr val="0070C0"/>
          </a:solidFill>
        </p:spPr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Analysis: Methods Comparison</a:t>
            </a: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E51969-F778-4948-BE70-439240A009FA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12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390525" y="4957763"/>
            <a:ext cx="80089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/>
              <a:t> The </a:t>
            </a:r>
            <a:r>
              <a:rPr lang="el-GR" sz="1800">
                <a:latin typeface="Calibri" pitchFamily="34" charset="0"/>
              </a:rPr>
              <a:t>ρ</a:t>
            </a:r>
            <a:r>
              <a:rPr lang="en-US" sz="1800" baseline="30000">
                <a:latin typeface="Calibri" pitchFamily="34" charset="0"/>
              </a:rPr>
              <a:t>0</a:t>
            </a:r>
            <a:r>
              <a:rPr lang="en-US" sz="1800">
                <a:latin typeface="Calibri" pitchFamily="34" charset="0"/>
              </a:rPr>
              <a:t> v</a:t>
            </a:r>
            <a:r>
              <a:rPr lang="en-US" sz="1800" baseline="-25000">
                <a:latin typeface="Calibri" pitchFamily="34" charset="0"/>
              </a:rPr>
              <a:t>2 </a:t>
            </a:r>
            <a:r>
              <a:rPr lang="en-US" sz="1800">
                <a:latin typeface="Calibri" pitchFamily="34" charset="0"/>
              </a:rPr>
              <a:t>results from the above two methods consistent  with each other within</a:t>
            </a:r>
          </a:p>
          <a:p>
            <a:r>
              <a:rPr lang="en-US" sz="1800">
                <a:latin typeface="Calibri" pitchFamily="34" charset="0"/>
              </a:rPr>
              <a:t>   statistical error bars.</a:t>
            </a:r>
            <a:endParaRPr lang="en-US" sz="1800"/>
          </a:p>
        </p:txBody>
      </p:sp>
      <p:sp>
        <p:nvSpPr>
          <p:cNvPr id="22533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22534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390525" y="5835650"/>
            <a:ext cx="4664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/>
              <a:t> </a:t>
            </a:r>
            <a:r>
              <a:rPr lang="en-US" sz="1800">
                <a:solidFill>
                  <a:srgbClr val="002060"/>
                </a:solidFill>
              </a:rPr>
              <a:t>Systematic error calculation is in progress</a:t>
            </a:r>
            <a:r>
              <a:rPr lang="en-US" sz="1800"/>
              <a:t>.</a:t>
            </a:r>
          </a:p>
        </p:txBody>
      </p:sp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9113" y="1089025"/>
            <a:ext cx="5592762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6625"/>
          </a:xfrm>
          <a:solidFill>
            <a:srgbClr val="0070C0"/>
          </a:solidFill>
        </p:spPr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Analysis: Results</a:t>
            </a: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B0BE1F-E7AA-47AB-967D-4D06298FC017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13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4886325" y="954088"/>
            <a:ext cx="3224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v</a:t>
            </a:r>
            <a:r>
              <a:rPr lang="en-US" b="1" i="1" baseline="-25000">
                <a:solidFill>
                  <a:srgbClr val="FF0000"/>
                </a:solidFill>
              </a:rPr>
              <a:t>2</a:t>
            </a:r>
            <a:r>
              <a:rPr lang="en-US" b="1" i="1">
                <a:solidFill>
                  <a:srgbClr val="FF0000"/>
                </a:solidFill>
              </a:rPr>
              <a:t> as a function of p</a:t>
            </a:r>
            <a:r>
              <a:rPr lang="en-US" b="1" i="1" baseline="-25000">
                <a:solidFill>
                  <a:srgbClr val="FF0000"/>
                </a:solidFill>
              </a:rPr>
              <a:t>T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1647825"/>
            <a:ext cx="5319712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673100" y="5610225"/>
            <a:ext cx="743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K</a:t>
            </a:r>
            <a:r>
              <a:rPr lang="en-US" sz="1800" baseline="-25000"/>
              <a:t>s</a:t>
            </a:r>
            <a:r>
              <a:rPr lang="en-US" sz="1800" baseline="30000"/>
              <a:t>0</a:t>
            </a:r>
            <a:r>
              <a:rPr lang="en-US" sz="1800"/>
              <a:t> and </a:t>
            </a:r>
            <a:r>
              <a:rPr lang="el-GR" sz="1800"/>
              <a:t>Λ</a:t>
            </a:r>
            <a:r>
              <a:rPr lang="en-US" sz="1800" baseline="30000"/>
              <a:t>0</a:t>
            </a:r>
            <a:r>
              <a:rPr lang="en-US" sz="1800"/>
              <a:t> v</a:t>
            </a:r>
            <a:r>
              <a:rPr lang="en-US" sz="1800" baseline="-25000"/>
              <a:t>2</a:t>
            </a:r>
            <a:r>
              <a:rPr lang="en-US" sz="1800"/>
              <a:t> results are obtained from Phys. Rev. C 77 (2008) 54901</a:t>
            </a:r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4970463" y="2500313"/>
            <a:ext cx="3938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/>
              <a:t> For p</a:t>
            </a:r>
            <a:r>
              <a:rPr lang="en-US" sz="1800" baseline="-25000"/>
              <a:t>T</a:t>
            </a:r>
            <a:r>
              <a:rPr lang="en-US" sz="1800"/>
              <a:t> &gt; 1.5 GeV/c, v</a:t>
            </a:r>
            <a:r>
              <a:rPr lang="en-US" sz="1800" baseline="-25000"/>
              <a:t>2</a:t>
            </a:r>
            <a:r>
              <a:rPr lang="en-US" sz="1800"/>
              <a:t> of </a:t>
            </a:r>
            <a:r>
              <a:rPr lang="el-GR" sz="1800">
                <a:latin typeface="Calibri" pitchFamily="34" charset="0"/>
              </a:rPr>
              <a:t>ρ</a:t>
            </a:r>
            <a:r>
              <a:rPr lang="en-US" sz="1800" baseline="30000">
                <a:latin typeface="Calibri" pitchFamily="34" charset="0"/>
              </a:rPr>
              <a:t>0</a:t>
            </a:r>
            <a:r>
              <a:rPr lang="en-US" sz="1800">
                <a:latin typeface="Calibri" pitchFamily="34" charset="0"/>
              </a:rPr>
              <a:t> is more</a:t>
            </a:r>
          </a:p>
          <a:p>
            <a:r>
              <a:rPr lang="en-US" sz="1800">
                <a:latin typeface="Calibri" pitchFamily="34" charset="0"/>
              </a:rPr>
              <a:t>   consistent with v</a:t>
            </a:r>
            <a:r>
              <a:rPr lang="en-US" sz="1800" baseline="-25000">
                <a:latin typeface="Calibri" pitchFamily="34" charset="0"/>
              </a:rPr>
              <a:t>2</a:t>
            </a:r>
            <a:r>
              <a:rPr lang="en-US" sz="1800">
                <a:latin typeface="Calibri" pitchFamily="34" charset="0"/>
              </a:rPr>
              <a:t> of K</a:t>
            </a:r>
            <a:r>
              <a:rPr lang="en-US" sz="1800" baseline="-25000">
                <a:latin typeface="Calibri" pitchFamily="34" charset="0"/>
              </a:rPr>
              <a:t>s</a:t>
            </a:r>
            <a:r>
              <a:rPr lang="en-US" sz="1800" baseline="30000">
                <a:latin typeface="Calibri" pitchFamily="34" charset="0"/>
              </a:rPr>
              <a:t>0</a:t>
            </a:r>
            <a:r>
              <a:rPr lang="en-US" sz="1800">
                <a:latin typeface="Calibri" pitchFamily="34" charset="0"/>
              </a:rPr>
              <a:t> than v</a:t>
            </a:r>
            <a:r>
              <a:rPr lang="en-US" sz="1800" baseline="-25000">
                <a:latin typeface="Calibri" pitchFamily="34" charset="0"/>
              </a:rPr>
              <a:t>2 </a:t>
            </a:r>
            <a:r>
              <a:rPr lang="en-US" sz="1800">
                <a:latin typeface="Calibri" pitchFamily="34" charset="0"/>
              </a:rPr>
              <a:t> of </a:t>
            </a:r>
            <a:r>
              <a:rPr lang="el-GR" sz="1800">
                <a:latin typeface="Calibri" pitchFamily="34" charset="0"/>
              </a:rPr>
              <a:t>Λ</a:t>
            </a:r>
            <a:r>
              <a:rPr lang="en-US" sz="1800" baseline="30000">
                <a:latin typeface="Calibri" pitchFamily="34" charset="0"/>
              </a:rPr>
              <a:t>0</a:t>
            </a:r>
            <a:r>
              <a:rPr lang="en-US" sz="1800">
                <a:latin typeface="Calibri" pitchFamily="34" charset="0"/>
              </a:rPr>
              <a:t> .</a:t>
            </a:r>
            <a:endParaRPr lang="en-US" sz="1800"/>
          </a:p>
        </p:txBody>
      </p:sp>
      <p:sp>
        <p:nvSpPr>
          <p:cNvPr id="23560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23561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  <p:sp>
        <p:nvSpPr>
          <p:cNvPr id="23562" name="TextBox 9"/>
          <p:cNvSpPr txBox="1">
            <a:spLocks noChangeArrowheads="1"/>
          </p:cNvSpPr>
          <p:nvPr/>
        </p:nvSpPr>
        <p:spPr bwMode="auto">
          <a:xfrm>
            <a:off x="587375" y="1146175"/>
            <a:ext cx="1620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v</a:t>
            </a:r>
            <a:r>
              <a:rPr lang="en-US" b="1" baseline="-25000">
                <a:solidFill>
                  <a:srgbClr val="FF0000"/>
                </a:solidFill>
              </a:rPr>
              <a:t>2</a:t>
            </a:r>
            <a:r>
              <a:rPr lang="en-US" b="1">
                <a:solidFill>
                  <a:srgbClr val="FF0000"/>
                </a:solidFill>
              </a:rPr>
              <a:t> vs. M</a:t>
            </a:r>
            <a:r>
              <a:rPr lang="en-US" b="1" baseline="-25000">
                <a:solidFill>
                  <a:srgbClr val="FF0000"/>
                </a:solidFill>
              </a:rPr>
              <a:t>inv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6625"/>
          </a:xfrm>
          <a:solidFill>
            <a:srgbClr val="0070C0"/>
          </a:solidFill>
        </p:spPr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Analysis: Quark Scaling of v</a:t>
            </a:r>
            <a:r>
              <a:rPr lang="en-US" sz="2800" b="1" baseline="-25000" smtClean="0">
                <a:solidFill>
                  <a:schemeClr val="bg1"/>
                </a:solidFill>
                <a:ea typeface="ＭＳ Ｐゴシック" pitchFamily="34" charset="-128"/>
              </a:rPr>
              <a:t>2</a:t>
            </a: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195C9D-E355-4024-9C19-6D837CCC960B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14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5229225" y="1946275"/>
            <a:ext cx="3725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/>
              <a:t> The number of constituent quark </a:t>
            </a:r>
          </a:p>
          <a:p>
            <a:r>
              <a:rPr lang="en-US" sz="1800"/>
              <a:t>  scaling of v</a:t>
            </a:r>
            <a:r>
              <a:rPr lang="en-US" sz="1800" baseline="-25000"/>
              <a:t>2</a:t>
            </a:r>
            <a:r>
              <a:rPr lang="en-US" sz="1800"/>
              <a:t> of </a:t>
            </a:r>
            <a:r>
              <a:rPr lang="el-GR" sz="1800">
                <a:latin typeface="Calibri" pitchFamily="34" charset="0"/>
              </a:rPr>
              <a:t>ρ</a:t>
            </a:r>
            <a:r>
              <a:rPr lang="en-US" sz="1800" baseline="30000">
                <a:latin typeface="Calibri" pitchFamily="34" charset="0"/>
              </a:rPr>
              <a:t>0</a:t>
            </a:r>
            <a:r>
              <a:rPr lang="en-US" sz="1800">
                <a:latin typeface="Calibri" pitchFamily="34" charset="0"/>
              </a:rPr>
              <a:t> vector-meson in</a:t>
            </a:r>
          </a:p>
          <a:p>
            <a:r>
              <a:rPr lang="en-US" sz="1800">
                <a:latin typeface="Calibri" pitchFamily="34" charset="0"/>
              </a:rPr>
              <a:t>   the intermediate p</a:t>
            </a:r>
            <a:r>
              <a:rPr lang="en-US" sz="1800" baseline="-25000">
                <a:latin typeface="Calibri" pitchFamily="34" charset="0"/>
              </a:rPr>
              <a:t>T </a:t>
            </a:r>
            <a:r>
              <a:rPr lang="en-US" sz="1800">
                <a:latin typeface="Calibri" pitchFamily="34" charset="0"/>
              </a:rPr>
              <a:t>follows n =2.</a:t>
            </a:r>
            <a:r>
              <a:rPr lang="en-US" sz="1800"/>
              <a:t> </a:t>
            </a:r>
          </a:p>
        </p:txBody>
      </p:sp>
      <p:sp>
        <p:nvSpPr>
          <p:cNvPr id="8" name="Down Arrow 7"/>
          <p:cNvSpPr>
            <a:spLocks noChangeArrowheads="1"/>
          </p:cNvSpPr>
          <p:nvPr/>
        </p:nvSpPr>
        <p:spPr bwMode="auto">
          <a:xfrm>
            <a:off x="6911975" y="2951163"/>
            <a:ext cx="263525" cy="706437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IN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5368925" y="3817938"/>
            <a:ext cx="3676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The </a:t>
            </a:r>
            <a:r>
              <a:rPr lang="el-GR" sz="1800">
                <a:latin typeface="Calibri" pitchFamily="34" charset="0"/>
              </a:rPr>
              <a:t>ρ</a:t>
            </a:r>
            <a:r>
              <a:rPr lang="en-US" sz="1800" baseline="30000">
                <a:latin typeface="Calibri" pitchFamily="34" charset="0"/>
              </a:rPr>
              <a:t>0</a:t>
            </a:r>
            <a:r>
              <a:rPr lang="en-US" sz="1800">
                <a:latin typeface="Calibri" pitchFamily="34" charset="0"/>
              </a:rPr>
              <a:t> production mechanism is </a:t>
            </a:r>
          </a:p>
          <a:p>
            <a:r>
              <a:rPr lang="en-US" sz="1800">
                <a:latin typeface="Calibri" pitchFamily="34" charset="0"/>
              </a:rPr>
              <a:t>dominated by the early stage quark –</a:t>
            </a:r>
          </a:p>
          <a:p>
            <a:r>
              <a:rPr lang="en-US" sz="1800">
                <a:latin typeface="Calibri" pitchFamily="34" charset="0"/>
              </a:rPr>
              <a:t>anti-quark coalescence.</a:t>
            </a:r>
            <a:endParaRPr lang="en-US" sz="1800"/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5341938" y="936625"/>
            <a:ext cx="3613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Early Time Information:</a:t>
            </a:r>
          </a:p>
        </p:txBody>
      </p:sp>
      <p:sp>
        <p:nvSpPr>
          <p:cNvPr id="24584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24585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  <p:pic>
        <p:nvPicPr>
          <p:cNvPr id="24586" name="Picture 10" descr="SANU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1397000"/>
            <a:ext cx="52863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1"/>
          <p:cNvSpPr txBox="1">
            <a:spLocks noChangeArrowheads="1"/>
          </p:cNvSpPr>
          <p:nvPr/>
        </p:nvSpPr>
        <p:spPr bwMode="auto">
          <a:xfrm>
            <a:off x="4835525" y="5214938"/>
            <a:ext cx="3856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>
                <a:latin typeface="Calibri" pitchFamily="34" charset="0"/>
              </a:rPr>
              <a:t> </a:t>
            </a:r>
            <a:r>
              <a:rPr lang="el-GR" sz="1800">
                <a:latin typeface="Calibri" pitchFamily="34" charset="0"/>
              </a:rPr>
              <a:t>π</a:t>
            </a:r>
            <a:r>
              <a:rPr lang="en-US" sz="1800" baseline="30000">
                <a:latin typeface="Calibri" pitchFamily="34" charset="0"/>
              </a:rPr>
              <a:t>+</a:t>
            </a:r>
            <a:r>
              <a:rPr lang="en-US" sz="1800">
                <a:latin typeface="Calibri" pitchFamily="34" charset="0"/>
              </a:rPr>
              <a:t> </a:t>
            </a:r>
            <a:r>
              <a:rPr lang="el-GR" sz="1800">
                <a:latin typeface="Calibri" pitchFamily="34" charset="0"/>
              </a:rPr>
              <a:t>π</a:t>
            </a:r>
            <a:r>
              <a:rPr lang="en-US" sz="1800" baseline="30000">
                <a:latin typeface="Calibri" pitchFamily="34" charset="0"/>
              </a:rPr>
              <a:t>-</a:t>
            </a:r>
            <a:r>
              <a:rPr lang="en-US" sz="1800">
                <a:latin typeface="Calibri" pitchFamily="34" charset="0"/>
              </a:rPr>
              <a:t> regeneration might be playing</a:t>
            </a:r>
          </a:p>
          <a:p>
            <a:r>
              <a:rPr lang="en-US" sz="1800">
                <a:latin typeface="Calibri" pitchFamily="34" charset="0"/>
              </a:rPr>
              <a:t>  an important role in the low p</a:t>
            </a:r>
            <a:r>
              <a:rPr lang="en-US" sz="1800" baseline="-25000">
                <a:latin typeface="Calibri" pitchFamily="34" charset="0"/>
              </a:rPr>
              <a:t>T </a:t>
            </a:r>
            <a:r>
              <a:rPr lang="en-US" sz="1800">
                <a:latin typeface="Calibri" pitchFamily="34" charset="0"/>
              </a:rPr>
              <a:t>region. </a:t>
            </a:r>
            <a:endParaRPr lang="en-US" sz="1800"/>
          </a:p>
        </p:txBody>
      </p:sp>
      <p:sp>
        <p:nvSpPr>
          <p:cNvPr id="24588" name="TextBox 12"/>
          <p:cNvSpPr txBox="1">
            <a:spLocks noChangeArrowheads="1"/>
          </p:cNvSpPr>
          <p:nvPr/>
        </p:nvSpPr>
        <p:spPr bwMode="auto">
          <a:xfrm>
            <a:off x="317500" y="568325"/>
            <a:ext cx="1927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</a:rPr>
              <a:t>NCQ = 2 for ρ</a:t>
            </a:r>
            <a:r>
              <a:rPr lang="en-US" sz="2000" b="1" baseline="30000">
                <a:solidFill>
                  <a:srgbClr val="FFFF0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113"/>
          </a:xfrm>
          <a:solidFill>
            <a:srgbClr val="0070C0"/>
          </a:solidFill>
        </p:spPr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Analysis: n=4 scaling of </a:t>
            </a:r>
            <a:r>
              <a:rPr lang="el-GR" sz="2800" b="1" smtClean="0">
                <a:solidFill>
                  <a:schemeClr val="bg1"/>
                </a:solidFill>
                <a:ea typeface="ＭＳ Ｐゴシック" pitchFamily="34" charset="-128"/>
              </a:rPr>
              <a:t>ρ</a:t>
            </a:r>
            <a:r>
              <a:rPr lang="en-US" sz="2800" b="1" baseline="30000" smtClean="0">
                <a:solidFill>
                  <a:schemeClr val="bg1"/>
                </a:solidFill>
                <a:ea typeface="ＭＳ Ｐゴシック" pitchFamily="34" charset="-128"/>
              </a:rPr>
              <a:t>0</a:t>
            </a:r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 v</a:t>
            </a:r>
            <a:r>
              <a:rPr lang="en-US" sz="2800" b="1" baseline="-25000" smtClean="0">
                <a:solidFill>
                  <a:schemeClr val="bg1"/>
                </a:solidFill>
                <a:ea typeface="ＭＳ Ｐゴシック" pitchFamily="34" charset="-128"/>
              </a:rPr>
              <a:t>2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E60E32-E426-47C6-9F3A-09DA82D512B9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15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92288"/>
            <a:ext cx="49657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4781550" y="2438400"/>
            <a:ext cx="4259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/>
              <a:t> n= 4 scaling of </a:t>
            </a:r>
            <a:r>
              <a:rPr lang="el-GR" sz="1800">
                <a:latin typeface="Calibri" pitchFamily="34" charset="0"/>
              </a:rPr>
              <a:t>ρ</a:t>
            </a:r>
            <a:r>
              <a:rPr lang="en-US" sz="1800" baseline="30000">
                <a:latin typeface="Calibri" pitchFamily="34" charset="0"/>
              </a:rPr>
              <a:t>0</a:t>
            </a:r>
            <a:r>
              <a:rPr lang="en-US" sz="1800">
                <a:latin typeface="Calibri" pitchFamily="34" charset="0"/>
              </a:rPr>
              <a:t> v</a:t>
            </a:r>
            <a:r>
              <a:rPr lang="en-US" sz="1800" baseline="-25000">
                <a:latin typeface="Calibri" pitchFamily="34" charset="0"/>
              </a:rPr>
              <a:t>2</a:t>
            </a:r>
            <a:r>
              <a:rPr lang="en-US" sz="1800">
                <a:latin typeface="Calibri" pitchFamily="34" charset="0"/>
              </a:rPr>
              <a:t> does not hold in the</a:t>
            </a:r>
          </a:p>
          <a:p>
            <a:r>
              <a:rPr lang="en-US" sz="1800">
                <a:latin typeface="Calibri" pitchFamily="34" charset="0"/>
              </a:rPr>
              <a:t>  intermediate p</a:t>
            </a:r>
            <a:r>
              <a:rPr lang="en-US" sz="1800" baseline="-25000">
                <a:latin typeface="Calibri" pitchFamily="34" charset="0"/>
              </a:rPr>
              <a:t>T</a:t>
            </a:r>
            <a:r>
              <a:rPr lang="en-US" sz="1800">
                <a:latin typeface="Calibri" pitchFamily="34" charset="0"/>
              </a:rPr>
              <a:t>.</a:t>
            </a:r>
            <a:endParaRPr lang="en-US" sz="1800"/>
          </a:p>
        </p:txBody>
      </p:sp>
      <p:sp>
        <p:nvSpPr>
          <p:cNvPr id="6" name="Down Arrow 5"/>
          <p:cNvSpPr>
            <a:spLocks noChangeArrowheads="1"/>
          </p:cNvSpPr>
          <p:nvPr/>
        </p:nvSpPr>
        <p:spPr bwMode="auto">
          <a:xfrm>
            <a:off x="6289675" y="3314700"/>
            <a:ext cx="263525" cy="706438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IN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4792663" y="4324350"/>
            <a:ext cx="4313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Intermediate p</a:t>
            </a:r>
            <a:r>
              <a:rPr lang="en-US" sz="1800" baseline="-25000">
                <a:latin typeface="Calibri" pitchFamily="34" charset="0"/>
              </a:rPr>
              <a:t>T</a:t>
            </a:r>
            <a:r>
              <a:rPr lang="en-US" sz="1800">
                <a:latin typeface="Calibri" pitchFamily="34" charset="0"/>
              </a:rPr>
              <a:t> </a:t>
            </a:r>
            <a:r>
              <a:rPr lang="el-GR" sz="1800">
                <a:latin typeface="Calibri" pitchFamily="34" charset="0"/>
              </a:rPr>
              <a:t>ρ</a:t>
            </a:r>
            <a:r>
              <a:rPr lang="en-US" sz="1800" baseline="30000">
                <a:latin typeface="Calibri" pitchFamily="34" charset="0"/>
              </a:rPr>
              <a:t>0</a:t>
            </a:r>
            <a:r>
              <a:rPr lang="en-US" sz="1800">
                <a:latin typeface="Calibri" pitchFamily="34" charset="0"/>
              </a:rPr>
              <a:t>s are not generated from </a:t>
            </a:r>
          </a:p>
          <a:p>
            <a:r>
              <a:rPr lang="en-US" sz="1800">
                <a:latin typeface="Calibri" pitchFamily="34" charset="0"/>
              </a:rPr>
              <a:t>the late stage π</a:t>
            </a:r>
            <a:r>
              <a:rPr lang="en-US" sz="1800" baseline="30000">
                <a:latin typeface="Calibri" pitchFamily="34" charset="0"/>
              </a:rPr>
              <a:t>+</a:t>
            </a:r>
            <a:r>
              <a:rPr lang="en-US" sz="1800">
                <a:latin typeface="Calibri" pitchFamily="34" charset="0"/>
              </a:rPr>
              <a:t>π</a:t>
            </a:r>
            <a:r>
              <a:rPr lang="en-US" sz="1800" baseline="30000">
                <a:latin typeface="Calibri" pitchFamily="34" charset="0"/>
              </a:rPr>
              <a:t>-</a:t>
            </a:r>
            <a:r>
              <a:rPr lang="en-US" sz="1800">
                <a:latin typeface="Calibri" pitchFamily="34" charset="0"/>
              </a:rPr>
              <a:t> interaction rather the ρ</a:t>
            </a:r>
            <a:r>
              <a:rPr lang="en-US" sz="1800" baseline="30000">
                <a:latin typeface="Calibri" pitchFamily="34" charset="0"/>
              </a:rPr>
              <a:t>0</a:t>
            </a:r>
            <a:r>
              <a:rPr lang="en-US" sz="1800">
                <a:latin typeface="Calibri" pitchFamily="34" charset="0"/>
              </a:rPr>
              <a:t>s </a:t>
            </a:r>
          </a:p>
          <a:p>
            <a:r>
              <a:rPr lang="en-US" sz="1800">
                <a:latin typeface="Calibri" pitchFamily="34" charset="0"/>
              </a:rPr>
              <a:t>are produced from the early stage quark</a:t>
            </a:r>
          </a:p>
          <a:p>
            <a:r>
              <a:rPr lang="en-US" sz="1800">
                <a:latin typeface="Calibri" pitchFamily="34" charset="0"/>
              </a:rPr>
              <a:t>coalescence.</a:t>
            </a:r>
            <a:endParaRPr lang="en-US" sz="1800" baseline="30000">
              <a:latin typeface="Calibri" pitchFamily="34" charset="0"/>
            </a:endParaRPr>
          </a:p>
        </p:txBody>
      </p:sp>
      <p:sp>
        <p:nvSpPr>
          <p:cNvPr id="25608" name="Date Placeholder 1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25609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6625"/>
          </a:xfrm>
          <a:solidFill>
            <a:srgbClr val="0070C0"/>
          </a:solidFill>
        </p:spPr>
        <p:txBody>
          <a:bodyPr/>
          <a:lstStyle/>
          <a:p>
            <a:r>
              <a:rPr lang="en-US" sz="3200" b="1" smtClean="0">
                <a:solidFill>
                  <a:schemeClr val="bg1"/>
                </a:solidFill>
                <a:ea typeface="ＭＳ Ｐゴシック" pitchFamily="34" charset="-128"/>
              </a:rPr>
              <a:t>Summary</a:t>
            </a: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5159CA-1207-4B0F-961B-335A16F2E9A4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16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438" y="984250"/>
            <a:ext cx="830103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>
                <a:latin typeface="Calibri" pitchFamily="34" charset="0"/>
              </a:rPr>
              <a:t> </a:t>
            </a:r>
            <a:r>
              <a:rPr lang="el-GR">
                <a:latin typeface="Calibri" pitchFamily="34" charset="0"/>
              </a:rPr>
              <a:t>ρ</a:t>
            </a:r>
            <a:r>
              <a:rPr lang="en-US" baseline="30000">
                <a:latin typeface="Calibri" pitchFamily="34" charset="0"/>
              </a:rPr>
              <a:t>0</a:t>
            </a:r>
            <a:r>
              <a:rPr lang="en-US">
                <a:latin typeface="Calibri" pitchFamily="34" charset="0"/>
              </a:rPr>
              <a:t> v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measured in Au+Au 200 GeV collisions in TPC  (</a:t>
            </a:r>
            <a:r>
              <a:rPr lang="el-GR">
                <a:latin typeface="Calibri" pitchFamily="34" charset="0"/>
              </a:rPr>
              <a:t>φ</a:t>
            </a:r>
            <a:r>
              <a:rPr lang="en-US">
                <a:latin typeface="Calibri" pitchFamily="34" charset="0"/>
              </a:rPr>
              <a:t> – </a:t>
            </a:r>
            <a:r>
              <a:rPr lang="el-GR">
                <a:latin typeface="Calibri" pitchFamily="34" charset="0"/>
              </a:rPr>
              <a:t>Ψ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) bin</a:t>
            </a:r>
          </a:p>
          <a:p>
            <a:r>
              <a:rPr lang="en-US">
                <a:latin typeface="Calibri" pitchFamily="34" charset="0"/>
              </a:rPr>
              <a:t>   method and invariant mass method.</a:t>
            </a:r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0" y="2111375"/>
            <a:ext cx="90281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The final results obtained in the above two methods were compared </a:t>
            </a:r>
          </a:p>
          <a:p>
            <a:r>
              <a:rPr lang="en-US">
                <a:latin typeface="Calibri" pitchFamily="34" charset="0"/>
              </a:rPr>
              <a:t>   and they are consistent within the statistical error bars.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44450" y="3197225"/>
            <a:ext cx="8469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In the intermediate transverse momentum ( 1.5 &lt; p</a:t>
            </a:r>
            <a:r>
              <a:rPr lang="en-US" baseline="-25000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 &lt; 5 GeV/c), </a:t>
            </a:r>
          </a:p>
          <a:p>
            <a:r>
              <a:rPr lang="en-US">
                <a:latin typeface="Calibri" pitchFamily="34" charset="0"/>
              </a:rPr>
              <a:t>   the </a:t>
            </a:r>
            <a:r>
              <a:rPr lang="el-GR">
                <a:latin typeface="Calibri" pitchFamily="34" charset="0"/>
              </a:rPr>
              <a:t>ρ</a:t>
            </a:r>
            <a:r>
              <a:rPr lang="en-US" baseline="30000">
                <a:latin typeface="Calibri" pitchFamily="34" charset="0"/>
              </a:rPr>
              <a:t>0</a:t>
            </a:r>
            <a:r>
              <a:rPr lang="en-US">
                <a:latin typeface="Calibri" pitchFamily="34" charset="0"/>
              </a:rPr>
              <a:t> v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scales with n=2 quarks.</a:t>
            </a:r>
            <a:r>
              <a:rPr lang="en-US" sz="1800">
                <a:latin typeface="Calibri" pitchFamily="34" charset="0"/>
              </a:rPr>
              <a:t> </a:t>
            </a:r>
          </a:p>
        </p:txBody>
      </p:sp>
      <p:sp>
        <p:nvSpPr>
          <p:cNvPr id="26631" name="TextBox 3"/>
          <p:cNvSpPr txBox="1">
            <a:spLocks noChangeArrowheads="1"/>
          </p:cNvSpPr>
          <p:nvPr/>
        </p:nvSpPr>
        <p:spPr bwMode="auto">
          <a:xfrm>
            <a:off x="0" y="4286250"/>
            <a:ext cx="9255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>
                <a:latin typeface="Calibri" pitchFamily="34" charset="0"/>
              </a:rPr>
              <a:t> In the low p</a:t>
            </a:r>
            <a:r>
              <a:rPr lang="en-US" baseline="-25000">
                <a:latin typeface="Calibri" pitchFamily="34" charset="0"/>
              </a:rPr>
              <a:t>T,</a:t>
            </a:r>
            <a:r>
              <a:rPr lang="en-US">
                <a:latin typeface="Calibri" pitchFamily="34" charset="0"/>
              </a:rPr>
              <a:t> we observed the deviation of mass ordering of the </a:t>
            </a:r>
            <a:r>
              <a:rPr lang="el-GR">
                <a:latin typeface="Calibri" pitchFamily="34" charset="0"/>
              </a:rPr>
              <a:t>ρ</a:t>
            </a:r>
            <a:r>
              <a:rPr lang="en-US" baseline="30000">
                <a:latin typeface="Calibri" pitchFamily="34" charset="0"/>
              </a:rPr>
              <a:t>0</a:t>
            </a:r>
            <a:r>
              <a:rPr lang="en-US">
                <a:latin typeface="Calibri" pitchFamily="34" charset="0"/>
              </a:rPr>
              <a:t> v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.</a:t>
            </a:r>
          </a:p>
          <a:p>
            <a:r>
              <a:rPr lang="en-US">
                <a:latin typeface="Calibri" pitchFamily="34" charset="0"/>
              </a:rPr>
              <a:t>    Study is going on to understand the mass ordering effect in the low</a:t>
            </a:r>
          </a:p>
          <a:p>
            <a:r>
              <a:rPr lang="en-US">
                <a:latin typeface="Calibri" pitchFamily="34" charset="0"/>
              </a:rPr>
              <a:t>    p</a:t>
            </a:r>
            <a:r>
              <a:rPr lang="en-US" baseline="-25000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 region.</a:t>
            </a:r>
          </a:p>
        </p:txBody>
      </p:sp>
      <p:sp>
        <p:nvSpPr>
          <p:cNvPr id="26632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26633" name="Footer Placeholder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4229100" y="3479800"/>
            <a:ext cx="2682875" cy="42703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65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pitchFamily="34" charset="0"/>
                <a:ea typeface="ＭＳ Ｐゴシック" pitchFamily="34" charset="-128"/>
              </a:rPr>
              <a:t>17</a:t>
            </a:r>
          </a:p>
        </p:txBody>
      </p:sp>
      <p:sp>
        <p:nvSpPr>
          <p:cNvPr id="276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113"/>
          </a:xfrm>
          <a:solidFill>
            <a:srgbClr val="0070C0"/>
          </a:solidFill>
        </p:spPr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The Future …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74613" y="1136650"/>
            <a:ext cx="6818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FF6600"/>
                </a:solidFill>
              </a:rPr>
              <a:t>Further interesting predictions can be investigated using ρ</a:t>
            </a:r>
            <a:r>
              <a:rPr lang="en-US" sz="1800" b="1" i="1" baseline="30000">
                <a:solidFill>
                  <a:srgbClr val="FF6600"/>
                </a:solidFill>
              </a:rPr>
              <a:t>0</a:t>
            </a:r>
            <a:r>
              <a:rPr lang="en-US" sz="1800" b="1" i="1">
                <a:solidFill>
                  <a:srgbClr val="FF6600"/>
                </a:solidFill>
              </a:rPr>
              <a:t> </a:t>
            </a:r>
          </a:p>
          <a:p>
            <a:r>
              <a:rPr lang="en-US" sz="1800" b="1" i="1">
                <a:solidFill>
                  <a:srgbClr val="FF6600"/>
                </a:solidFill>
              </a:rPr>
              <a:t>vector-meson observables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3937000" y="2387600"/>
            <a:ext cx="4922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/>
              <a:t> ρ</a:t>
            </a:r>
            <a:r>
              <a:rPr lang="en-US" sz="1800" baseline="30000"/>
              <a:t>0</a:t>
            </a:r>
            <a:r>
              <a:rPr lang="en-US" sz="1800"/>
              <a:t> di-lepton decay channel is a very clean</a:t>
            </a:r>
          </a:p>
          <a:p>
            <a:r>
              <a:rPr lang="en-US" sz="1800"/>
              <a:t>  probe from the early stage (e</a:t>
            </a:r>
            <a:r>
              <a:rPr lang="en-US" sz="1800" baseline="30000"/>
              <a:t>+- </a:t>
            </a:r>
            <a:r>
              <a:rPr lang="en-US" sz="1800"/>
              <a:t>do not interact</a:t>
            </a:r>
          </a:p>
          <a:p>
            <a:r>
              <a:rPr lang="en-US" sz="1800"/>
              <a:t>  strongly)</a:t>
            </a:r>
            <a:endParaRPr lang="en-US" sz="1800" baseline="30000"/>
          </a:p>
        </p:txBody>
      </p:sp>
      <p:grpSp>
        <p:nvGrpSpPr>
          <p:cNvPr id="27657" name="Group 12"/>
          <p:cNvGrpSpPr>
            <a:grpSpLocks/>
          </p:cNvGrpSpPr>
          <p:nvPr/>
        </p:nvGrpSpPr>
        <p:grpSpPr bwMode="auto">
          <a:xfrm>
            <a:off x="4394200" y="3479800"/>
            <a:ext cx="2400300" cy="427038"/>
            <a:chOff x="4191000" y="3937000"/>
            <a:chExt cx="2399802" cy="426542"/>
          </a:xfrm>
        </p:grpSpPr>
        <p:sp>
          <p:nvSpPr>
            <p:cNvPr id="27690" name="TextBox 8"/>
            <p:cNvSpPr txBox="1">
              <a:spLocks noChangeArrowheads="1"/>
            </p:cNvSpPr>
            <p:nvPr/>
          </p:nvSpPr>
          <p:spPr bwMode="auto">
            <a:xfrm>
              <a:off x="4191000" y="3937000"/>
              <a:ext cx="1854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/>
                <a:t>ρ</a:t>
              </a:r>
              <a:r>
                <a:rPr lang="en-US" sz="2000" b="1" baseline="30000"/>
                <a:t>0</a:t>
              </a:r>
              <a:r>
                <a:rPr lang="en-US" sz="2000" b="1"/>
                <a:t> </a:t>
              </a:r>
            </a:p>
          </p:txBody>
        </p:sp>
        <p:cxnSp>
          <p:nvCxnSpPr>
            <p:cNvPr id="11" name="Straight Arrow Connector 10"/>
            <p:cNvCxnSpPr>
              <a:cxnSpLocks noChangeShapeType="1"/>
            </p:cNvCxnSpPr>
            <p:nvPr/>
          </p:nvCxnSpPr>
          <p:spPr bwMode="auto">
            <a:xfrm>
              <a:off x="4838566" y="4166921"/>
              <a:ext cx="760255" cy="1585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7692" name="TextBox 11"/>
            <p:cNvSpPr txBox="1">
              <a:spLocks noChangeArrowheads="1"/>
            </p:cNvSpPr>
            <p:nvPr/>
          </p:nvSpPr>
          <p:spPr bwMode="auto">
            <a:xfrm>
              <a:off x="5892800" y="3963432"/>
              <a:ext cx="69800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e</a:t>
              </a:r>
              <a:r>
                <a:rPr lang="en-US" sz="2000" b="1" baseline="30000"/>
                <a:t>+</a:t>
              </a:r>
              <a:r>
                <a:rPr lang="en-US" sz="2000" b="1"/>
                <a:t> e</a:t>
              </a:r>
              <a:r>
                <a:rPr lang="en-US" sz="2000" b="1" baseline="30000"/>
                <a:t>-</a:t>
              </a:r>
            </a:p>
          </p:txBody>
        </p:sp>
      </p:grpSp>
      <p:pic>
        <p:nvPicPr>
          <p:cNvPr id="27658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3" y="2105025"/>
            <a:ext cx="3360737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651000" y="3570288"/>
            <a:ext cx="215900" cy="204787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019300" y="3709988"/>
            <a:ext cx="215900" cy="204787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051050" y="4117975"/>
            <a:ext cx="215900" cy="204788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1651000" y="4322763"/>
            <a:ext cx="215900" cy="204787"/>
          </a:xfrm>
          <a:prstGeom prst="ellipse">
            <a:avLst/>
          </a:prstGeom>
          <a:solidFill>
            <a:srgbClr val="D99694"/>
          </a:solidFill>
          <a:ln w="9525">
            <a:solidFill>
              <a:srgbClr val="D99694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2038350" y="4117975"/>
            <a:ext cx="215900" cy="204788"/>
          </a:xfrm>
          <a:prstGeom prst="ellipse">
            <a:avLst/>
          </a:prstGeom>
          <a:solidFill>
            <a:srgbClr val="D99694"/>
          </a:solidFill>
          <a:ln w="9525">
            <a:solidFill>
              <a:srgbClr val="D99694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025650" y="3711575"/>
            <a:ext cx="215900" cy="204788"/>
          </a:xfrm>
          <a:prstGeom prst="ellipse">
            <a:avLst/>
          </a:prstGeom>
          <a:solidFill>
            <a:srgbClr val="D99694"/>
          </a:solidFill>
          <a:ln w="9525">
            <a:solidFill>
              <a:srgbClr val="D99694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651000" y="3581400"/>
            <a:ext cx="215900" cy="204788"/>
          </a:xfrm>
          <a:prstGeom prst="ellipse">
            <a:avLst/>
          </a:prstGeom>
          <a:solidFill>
            <a:srgbClr val="D99694"/>
          </a:solidFill>
          <a:ln w="9525">
            <a:solidFill>
              <a:srgbClr val="D99694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1524000" y="3455988"/>
            <a:ext cx="787400" cy="1217612"/>
          </a:xfrm>
          <a:prstGeom prst="ellipse">
            <a:avLst/>
          </a:prstGeom>
          <a:solidFill>
            <a:srgbClr val="D99694"/>
          </a:solidFill>
          <a:ln w="28575">
            <a:solidFill>
              <a:srgbClr val="FF0000"/>
            </a:solidFill>
            <a:prstDash val="dashDot"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667" name="TextBox 25"/>
          <p:cNvSpPr txBox="1">
            <a:spLocks noChangeArrowheads="1"/>
          </p:cNvSpPr>
          <p:nvPr/>
        </p:nvSpPr>
        <p:spPr bwMode="auto">
          <a:xfrm>
            <a:off x="1536700" y="38608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QGP</a:t>
            </a:r>
          </a:p>
        </p:txBody>
      </p:sp>
      <p:sp>
        <p:nvSpPr>
          <p:cNvPr id="27668" name="TextBox 16"/>
          <p:cNvSpPr txBox="1">
            <a:spLocks noChangeArrowheads="1"/>
          </p:cNvSpPr>
          <p:nvPr/>
        </p:nvSpPr>
        <p:spPr bwMode="auto">
          <a:xfrm>
            <a:off x="1600200" y="3392488"/>
            <a:ext cx="401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ρ</a:t>
            </a:r>
            <a:r>
              <a:rPr lang="en-US" sz="1800" baseline="30000"/>
              <a:t>0</a:t>
            </a:r>
          </a:p>
        </p:txBody>
      </p:sp>
      <p:sp>
        <p:nvSpPr>
          <p:cNvPr id="27669" name="TextBox 26"/>
          <p:cNvSpPr txBox="1">
            <a:spLocks noChangeArrowheads="1"/>
          </p:cNvSpPr>
          <p:nvPr/>
        </p:nvSpPr>
        <p:spPr bwMode="auto">
          <a:xfrm>
            <a:off x="1930400" y="3557588"/>
            <a:ext cx="401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ρ</a:t>
            </a:r>
            <a:r>
              <a:rPr lang="en-US" sz="1800" baseline="30000"/>
              <a:t>0</a:t>
            </a:r>
          </a:p>
        </p:txBody>
      </p:sp>
      <p:sp>
        <p:nvSpPr>
          <p:cNvPr id="27670" name="TextBox 27"/>
          <p:cNvSpPr txBox="1">
            <a:spLocks noChangeArrowheads="1"/>
          </p:cNvSpPr>
          <p:nvPr/>
        </p:nvSpPr>
        <p:spPr bwMode="auto">
          <a:xfrm>
            <a:off x="1612900" y="4243388"/>
            <a:ext cx="401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ρ</a:t>
            </a:r>
            <a:r>
              <a:rPr lang="en-US" sz="1800" baseline="30000"/>
              <a:t>0</a:t>
            </a:r>
          </a:p>
        </p:txBody>
      </p:sp>
      <p:sp>
        <p:nvSpPr>
          <p:cNvPr id="27671" name="TextBox 28"/>
          <p:cNvSpPr txBox="1">
            <a:spLocks noChangeArrowheads="1"/>
          </p:cNvSpPr>
          <p:nvPr/>
        </p:nvSpPr>
        <p:spPr bwMode="auto">
          <a:xfrm>
            <a:off x="2019300" y="4078288"/>
            <a:ext cx="401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ρ</a:t>
            </a:r>
            <a:r>
              <a:rPr lang="en-US" sz="1800" baseline="30000"/>
              <a:t>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52500" y="2135188"/>
            <a:ext cx="1778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498600" y="2312988"/>
            <a:ext cx="1778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3" name="Rectangle 32"/>
          <p:cNvSpPr/>
          <p:nvPr/>
        </p:nvSpPr>
        <p:spPr>
          <a:xfrm>
            <a:off x="2446338" y="2298700"/>
            <a:ext cx="177800" cy="239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4" name="Rectangle 33"/>
          <p:cNvSpPr/>
          <p:nvPr/>
        </p:nvSpPr>
        <p:spPr>
          <a:xfrm>
            <a:off x="2924175" y="2795588"/>
            <a:ext cx="1778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5" name="Rectangle 34"/>
          <p:cNvSpPr/>
          <p:nvPr/>
        </p:nvSpPr>
        <p:spPr>
          <a:xfrm>
            <a:off x="2039938" y="5399088"/>
            <a:ext cx="177800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6" name="Rectangle 35"/>
          <p:cNvSpPr/>
          <p:nvPr/>
        </p:nvSpPr>
        <p:spPr>
          <a:xfrm>
            <a:off x="1079500" y="5689600"/>
            <a:ext cx="177800" cy="239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7678" name="TextBox 36"/>
          <p:cNvSpPr txBox="1">
            <a:spLocks noChangeArrowheads="1"/>
          </p:cNvSpPr>
          <p:nvPr/>
        </p:nvSpPr>
        <p:spPr bwMode="auto">
          <a:xfrm>
            <a:off x="557213" y="202565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π </a:t>
            </a:r>
            <a:r>
              <a:rPr lang="en-US" sz="1800" baseline="30000"/>
              <a:t>+</a:t>
            </a:r>
          </a:p>
        </p:txBody>
      </p:sp>
      <p:sp>
        <p:nvSpPr>
          <p:cNvPr id="27679" name="TextBox 37"/>
          <p:cNvSpPr txBox="1">
            <a:spLocks noChangeArrowheads="1"/>
          </p:cNvSpPr>
          <p:nvPr/>
        </p:nvSpPr>
        <p:spPr bwMode="auto">
          <a:xfrm>
            <a:off x="2493963" y="2157413"/>
            <a:ext cx="56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π </a:t>
            </a:r>
            <a:r>
              <a:rPr lang="en-US" sz="1800" baseline="30000"/>
              <a:t>+</a:t>
            </a:r>
          </a:p>
        </p:txBody>
      </p:sp>
      <p:sp>
        <p:nvSpPr>
          <p:cNvPr id="27680" name="TextBox 38"/>
          <p:cNvSpPr txBox="1">
            <a:spLocks noChangeArrowheads="1"/>
          </p:cNvSpPr>
          <p:nvPr/>
        </p:nvSpPr>
        <p:spPr bwMode="auto">
          <a:xfrm>
            <a:off x="865188" y="5726113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π</a:t>
            </a:r>
            <a:r>
              <a:rPr lang="en-US" sz="1800" baseline="30000"/>
              <a:t>+</a:t>
            </a:r>
          </a:p>
        </p:txBody>
      </p:sp>
      <p:sp>
        <p:nvSpPr>
          <p:cNvPr id="27681" name="TextBox 39"/>
          <p:cNvSpPr txBox="1">
            <a:spLocks noChangeArrowheads="1"/>
          </p:cNvSpPr>
          <p:nvPr/>
        </p:nvSpPr>
        <p:spPr bwMode="auto">
          <a:xfrm>
            <a:off x="1957388" y="5281613"/>
            <a:ext cx="476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π</a:t>
            </a:r>
            <a:r>
              <a:rPr lang="en-US" sz="1800" baseline="30000"/>
              <a:t>-</a:t>
            </a:r>
          </a:p>
        </p:txBody>
      </p:sp>
      <p:sp>
        <p:nvSpPr>
          <p:cNvPr id="27682" name="TextBox 40"/>
          <p:cNvSpPr txBox="1">
            <a:spLocks noChangeArrowheads="1"/>
          </p:cNvSpPr>
          <p:nvPr/>
        </p:nvSpPr>
        <p:spPr bwMode="auto">
          <a:xfrm>
            <a:off x="2900363" y="2465388"/>
            <a:ext cx="477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π</a:t>
            </a:r>
            <a:r>
              <a:rPr lang="en-US" sz="1800" baseline="30000"/>
              <a:t>-</a:t>
            </a:r>
          </a:p>
        </p:txBody>
      </p:sp>
      <p:sp>
        <p:nvSpPr>
          <p:cNvPr id="27683" name="TextBox 41"/>
          <p:cNvSpPr txBox="1">
            <a:spLocks noChangeArrowheads="1"/>
          </p:cNvSpPr>
          <p:nvPr/>
        </p:nvSpPr>
        <p:spPr bwMode="auto">
          <a:xfrm>
            <a:off x="1287463" y="2038350"/>
            <a:ext cx="477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π </a:t>
            </a:r>
            <a:r>
              <a:rPr lang="en-US" sz="1800" baseline="30000"/>
              <a:t>-</a:t>
            </a:r>
          </a:p>
        </p:txBody>
      </p:sp>
      <p:sp>
        <p:nvSpPr>
          <p:cNvPr id="27684" name="TextBox 42"/>
          <p:cNvSpPr txBox="1">
            <a:spLocks noChangeArrowheads="1"/>
          </p:cNvSpPr>
          <p:nvPr/>
        </p:nvSpPr>
        <p:spPr bwMode="auto">
          <a:xfrm>
            <a:off x="3937000" y="4117975"/>
            <a:ext cx="5314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/>
              <a:t> Good channel to search for modifications of</a:t>
            </a:r>
          </a:p>
          <a:p>
            <a:r>
              <a:rPr lang="en-US" sz="1800"/>
              <a:t>   hadrons properties due to the hot medium.</a:t>
            </a:r>
          </a:p>
          <a:p>
            <a:endParaRPr lang="en-US" sz="1800"/>
          </a:p>
          <a:p>
            <a:pPr>
              <a:buFont typeface="Arial" pitchFamily="34" charset="0"/>
              <a:buChar char="•"/>
            </a:pPr>
            <a:r>
              <a:rPr lang="en-US" sz="1800"/>
              <a:t> </a:t>
            </a:r>
            <a:r>
              <a:rPr lang="en-US" sz="1800" b="1" i="1"/>
              <a:t>Will be a challenge</a:t>
            </a:r>
            <a:r>
              <a:rPr lang="en-US" sz="1800"/>
              <a:t>:                         (B.R ~ 10</a:t>
            </a:r>
            <a:r>
              <a:rPr lang="en-US" sz="1800" baseline="30000"/>
              <a:t>-5</a:t>
            </a:r>
            <a:r>
              <a:rPr lang="en-US" sz="1800"/>
              <a:t>)</a:t>
            </a:r>
          </a:p>
        </p:txBody>
      </p:sp>
      <p:grpSp>
        <p:nvGrpSpPr>
          <p:cNvPr id="27685" name="Group 12"/>
          <p:cNvGrpSpPr>
            <a:grpSpLocks/>
          </p:cNvGrpSpPr>
          <p:nvPr/>
        </p:nvGrpSpPr>
        <p:grpSpPr bwMode="auto">
          <a:xfrm>
            <a:off x="6248400" y="4900613"/>
            <a:ext cx="2017713" cy="431800"/>
            <a:chOff x="4191000" y="3937000"/>
            <a:chExt cx="1854200" cy="431275"/>
          </a:xfrm>
        </p:grpSpPr>
        <p:sp>
          <p:nvSpPr>
            <p:cNvPr id="27687" name="TextBox 45"/>
            <p:cNvSpPr txBox="1">
              <a:spLocks noChangeArrowheads="1"/>
            </p:cNvSpPr>
            <p:nvPr/>
          </p:nvSpPr>
          <p:spPr bwMode="auto">
            <a:xfrm>
              <a:off x="4191000" y="3937000"/>
              <a:ext cx="1854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/>
                <a:t>ρ</a:t>
              </a:r>
              <a:r>
                <a:rPr lang="en-US" sz="2000" b="1" baseline="30000"/>
                <a:t>0</a:t>
              </a:r>
              <a:r>
                <a:rPr lang="en-US" sz="2000" b="1"/>
                <a:t> </a:t>
              </a:r>
            </a:p>
          </p:txBody>
        </p:sp>
        <p:cxnSp>
          <p:nvCxnSpPr>
            <p:cNvPr id="47" name="Straight Arrow Connector 46"/>
            <p:cNvCxnSpPr>
              <a:cxnSpLocks noChangeShapeType="1"/>
            </p:cNvCxnSpPr>
            <p:nvPr/>
          </p:nvCxnSpPr>
          <p:spPr bwMode="auto">
            <a:xfrm>
              <a:off x="4628655" y="4166907"/>
              <a:ext cx="347207" cy="1586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7689" name="TextBox 47"/>
            <p:cNvSpPr txBox="1">
              <a:spLocks noChangeArrowheads="1"/>
            </p:cNvSpPr>
            <p:nvPr/>
          </p:nvSpPr>
          <p:spPr bwMode="auto">
            <a:xfrm>
              <a:off x="4996433" y="3968165"/>
              <a:ext cx="69800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/>
                <a:t>e</a:t>
              </a:r>
              <a:r>
                <a:rPr lang="en-US" sz="2000" b="1" baseline="30000"/>
                <a:t>+</a:t>
              </a:r>
              <a:r>
                <a:rPr lang="en-US" sz="2000" b="1"/>
                <a:t> e</a:t>
              </a:r>
              <a:r>
                <a:rPr lang="en-US" sz="2000" b="1" baseline="30000"/>
                <a:t>-</a:t>
              </a:r>
            </a:p>
          </p:txBody>
        </p:sp>
      </p:grpSp>
      <p:sp>
        <p:nvSpPr>
          <p:cNvPr id="27686" name="TextBox 48"/>
          <p:cNvSpPr txBox="1">
            <a:spLocks noChangeArrowheads="1"/>
          </p:cNvSpPr>
          <p:nvPr/>
        </p:nvSpPr>
        <p:spPr bwMode="auto">
          <a:xfrm>
            <a:off x="3962400" y="5467350"/>
            <a:ext cx="5249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/>
              <a:t> STAR </a:t>
            </a:r>
            <a:r>
              <a:rPr lang="en-US" sz="1800" b="1" i="1">
                <a:solidFill>
                  <a:srgbClr val="0000FF"/>
                </a:solidFill>
              </a:rPr>
              <a:t>Full barrel Time of Flight (TOF) </a:t>
            </a:r>
            <a:r>
              <a:rPr lang="en-US" sz="1800"/>
              <a:t>detector</a:t>
            </a:r>
          </a:p>
          <a:p>
            <a:r>
              <a:rPr lang="en-US" sz="1800"/>
              <a:t>  (installed 2008) will be a huge asset in making </a:t>
            </a:r>
          </a:p>
          <a:p>
            <a:r>
              <a:rPr lang="en-US" sz="1800"/>
              <a:t>  this measurement.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916738" y="64912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0A428F3-C2B6-4402-BEF0-7098C20F4799}" type="slidenum">
              <a:rPr lang="en-US"/>
              <a:pPr/>
              <a:t>18</a:t>
            </a:fld>
            <a:endParaRPr lang="en-US"/>
          </a:p>
        </p:txBody>
      </p:sp>
      <p:pic>
        <p:nvPicPr>
          <p:cNvPr id="28675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388" y="517525"/>
            <a:ext cx="6684962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35"/>
          <p:cNvSpPr txBox="1">
            <a:spLocks noChangeArrowheads="1"/>
          </p:cNvSpPr>
          <p:nvPr/>
        </p:nvSpPr>
        <p:spPr bwMode="auto">
          <a:xfrm>
            <a:off x="3113088" y="549275"/>
            <a:ext cx="2846387" cy="715963"/>
          </a:xfrm>
          <a:prstGeom prst="rect">
            <a:avLst/>
          </a:prstGeom>
          <a:solidFill>
            <a:srgbClr val="23FF23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>
                <a:solidFill>
                  <a:srgbClr val="FF0000"/>
                </a:solidFill>
                <a:latin typeface="Nimbus Sans" charset="0"/>
              </a:rPr>
              <a:t>Thank you</a:t>
            </a:r>
          </a:p>
        </p:txBody>
      </p:sp>
      <p:sp>
        <p:nvSpPr>
          <p:cNvPr id="28677" name="Text Box 36"/>
          <p:cNvSpPr txBox="1">
            <a:spLocks noChangeArrowheads="1"/>
          </p:cNvSpPr>
          <p:nvPr/>
        </p:nvSpPr>
        <p:spPr bwMode="auto">
          <a:xfrm>
            <a:off x="2462213" y="5376863"/>
            <a:ext cx="45148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i="1">
                <a:solidFill>
                  <a:srgbClr val="FF0000"/>
                </a:solidFill>
                <a:latin typeface="Nimbus Sans" charset="0"/>
              </a:rPr>
              <a:t>STAR</a:t>
            </a:r>
            <a:r>
              <a:rPr lang="en-GB" sz="4000">
                <a:solidFill>
                  <a:srgbClr val="FF0000"/>
                </a:solidFill>
                <a:latin typeface="Nimbus Sans" charset="0"/>
              </a:rPr>
              <a:t> </a:t>
            </a:r>
            <a:r>
              <a:rPr lang="en-GB" sz="4000">
                <a:solidFill>
                  <a:srgbClr val="0000FF"/>
                </a:solidFill>
                <a:latin typeface="Nimbus Sans" charset="0"/>
              </a:rPr>
              <a:t>Collaborators</a:t>
            </a:r>
          </a:p>
        </p:txBody>
      </p:sp>
      <p:sp>
        <p:nvSpPr>
          <p:cNvPr id="28678" name="AutoShape 2"/>
          <p:cNvSpPr>
            <a:spLocks noChangeArrowheads="1"/>
          </p:cNvSpPr>
          <p:nvPr/>
        </p:nvSpPr>
        <p:spPr bwMode="auto">
          <a:xfrm>
            <a:off x="736600" y="6323013"/>
            <a:ext cx="8280400" cy="111125"/>
          </a:xfrm>
          <a:prstGeom prst="roundRect">
            <a:avLst>
              <a:gd name="adj" fmla="val 1426"/>
            </a:avLst>
          </a:prstGeom>
          <a:gradFill rotWithShape="0">
            <a:gsLst>
              <a:gs pos="0">
                <a:srgbClr val="0000FF"/>
              </a:gs>
              <a:gs pos="100000">
                <a:srgbClr val="5C8526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8679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28680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8" y="5462588"/>
            <a:ext cx="1055364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95B56A-19CF-40C4-A18F-9E196A6C4E3E}" type="slidenum">
              <a:rPr lang="en-US"/>
              <a:pPr/>
              <a:t>19</a:t>
            </a:fld>
            <a:endParaRPr lang="en-US"/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393950" y="2298700"/>
            <a:ext cx="45021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i="1">
                <a:solidFill>
                  <a:srgbClr val="002060"/>
                </a:solidFill>
              </a:rPr>
              <a:t>Back up slides</a:t>
            </a:r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063"/>
          </a:xfrm>
          <a:solidFill>
            <a:srgbClr val="0070C0"/>
          </a:solidFill>
        </p:spPr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Outline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FC3519-2905-404E-9F74-AFCCAF3B6936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57200" y="1717675"/>
            <a:ext cx="39512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/>
              <a:t> </a:t>
            </a:r>
            <a:r>
              <a:rPr lang="en-US" sz="2000" b="1"/>
              <a:t>Introduction: elliptic flow (v</a:t>
            </a:r>
            <a:r>
              <a:rPr lang="en-US" sz="2000" b="1" baseline="-25000"/>
              <a:t>2</a:t>
            </a:r>
            <a:r>
              <a:rPr lang="en-US" sz="2000" b="1"/>
              <a:t>)</a:t>
            </a:r>
          </a:p>
          <a:p>
            <a:endParaRPr lang="en-US" sz="2000" b="1"/>
          </a:p>
          <a:p>
            <a:pPr>
              <a:buFont typeface="Wingdings" pitchFamily="2" charset="2"/>
              <a:buChar char="Ø"/>
            </a:pPr>
            <a:r>
              <a:rPr lang="en-US" sz="2000" b="1"/>
              <a:t> Motivation: </a:t>
            </a:r>
            <a:r>
              <a:rPr lang="el-GR" b="1">
                <a:latin typeface="Calibri" pitchFamily="34" charset="0"/>
              </a:rPr>
              <a:t>ρ</a:t>
            </a:r>
            <a:r>
              <a:rPr lang="en-US" b="1" baseline="30000">
                <a:latin typeface="Calibri" pitchFamily="34" charset="0"/>
              </a:rPr>
              <a:t>0</a:t>
            </a:r>
            <a:r>
              <a:rPr lang="en-US" b="1">
                <a:latin typeface="Calibri" pitchFamily="34" charset="0"/>
              </a:rPr>
              <a:t> resonance v</a:t>
            </a:r>
            <a:r>
              <a:rPr lang="en-US" b="1" baseline="-25000">
                <a:latin typeface="Calibri" pitchFamily="34" charset="0"/>
              </a:rPr>
              <a:t>2</a:t>
            </a:r>
            <a:endParaRPr lang="en-US" b="1" baseline="-25000"/>
          </a:p>
          <a:p>
            <a:pPr>
              <a:buFont typeface="Wingdings" pitchFamily="2" charset="2"/>
              <a:buChar char="Ø"/>
            </a:pPr>
            <a:endParaRPr lang="en-US" sz="2000" b="1"/>
          </a:p>
          <a:p>
            <a:pPr>
              <a:buFont typeface="Wingdings" pitchFamily="2" charset="2"/>
              <a:buChar char="Ø"/>
            </a:pPr>
            <a:r>
              <a:rPr lang="en-US" sz="2000" b="1"/>
              <a:t> STAR Experiment</a:t>
            </a:r>
          </a:p>
          <a:p>
            <a:endParaRPr lang="en-US" sz="2000" b="1"/>
          </a:p>
          <a:p>
            <a:pPr>
              <a:buFont typeface="Wingdings" pitchFamily="2" charset="2"/>
              <a:buChar char="Ø"/>
            </a:pPr>
            <a:r>
              <a:rPr lang="en-US" sz="2000" b="1"/>
              <a:t> Data Analysis Methods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1112838" y="3994150"/>
            <a:ext cx="3533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>
                <a:latin typeface="Calibri" pitchFamily="34" charset="0"/>
              </a:rPr>
              <a:t> (</a:t>
            </a:r>
            <a:r>
              <a:rPr lang="el-GR" sz="2000" b="1">
                <a:latin typeface="Calibri" pitchFamily="34" charset="0"/>
              </a:rPr>
              <a:t>φ</a:t>
            </a:r>
            <a:r>
              <a:rPr lang="en-US" sz="2000" b="1">
                <a:latin typeface="Calibri" pitchFamily="34" charset="0"/>
              </a:rPr>
              <a:t> – </a:t>
            </a:r>
            <a:r>
              <a:rPr lang="el-GR" sz="2000" b="1">
                <a:latin typeface="Calibri" pitchFamily="34" charset="0"/>
              </a:rPr>
              <a:t>Ψ</a:t>
            </a:r>
            <a:r>
              <a:rPr lang="en-US" sz="2000" b="1" baseline="-25000">
                <a:latin typeface="Calibri" pitchFamily="34" charset="0"/>
              </a:rPr>
              <a:t>2</a:t>
            </a:r>
            <a:r>
              <a:rPr lang="en-US" sz="2000" b="1">
                <a:latin typeface="Calibri" pitchFamily="34" charset="0"/>
              </a:rPr>
              <a:t>) binning method</a:t>
            </a:r>
          </a:p>
          <a:p>
            <a:pPr>
              <a:buFont typeface="Wingdings" pitchFamily="2" charset="2"/>
              <a:buChar char="v"/>
            </a:pPr>
            <a:r>
              <a:rPr lang="en-US" sz="2000" b="1">
                <a:latin typeface="Calibri" pitchFamily="34" charset="0"/>
              </a:rPr>
              <a:t> v</a:t>
            </a:r>
            <a:r>
              <a:rPr lang="en-US" sz="2000" b="1" baseline="-25000">
                <a:latin typeface="Calibri" pitchFamily="34" charset="0"/>
              </a:rPr>
              <a:t>2</a:t>
            </a:r>
            <a:r>
              <a:rPr lang="en-US" sz="2000" b="1">
                <a:latin typeface="Calibri" pitchFamily="34" charset="0"/>
              </a:rPr>
              <a:t> vs. Invariant mass method</a:t>
            </a:r>
            <a:endParaRPr lang="en-US" sz="2000" b="1"/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454025" y="4933950"/>
            <a:ext cx="32115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/>
              <a:t> Analysis Results </a:t>
            </a:r>
          </a:p>
          <a:p>
            <a:endParaRPr lang="en-US" sz="2000" b="1"/>
          </a:p>
          <a:p>
            <a:pPr>
              <a:buFont typeface="Wingdings" pitchFamily="2" charset="2"/>
              <a:buChar char="Ø"/>
            </a:pPr>
            <a:r>
              <a:rPr lang="en-US" sz="2000" b="1"/>
              <a:t> Summary and Outlook</a:t>
            </a: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2250" y="2014538"/>
            <a:ext cx="305593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19" name="Arc 18"/>
          <p:cNvSpPr/>
          <p:nvPr/>
        </p:nvSpPr>
        <p:spPr>
          <a:xfrm>
            <a:off x="6266329" y="3576638"/>
            <a:ext cx="914400" cy="2916000"/>
          </a:xfrm>
          <a:prstGeom prst="arc">
            <a:avLst/>
          </a:prstGeom>
          <a:ln w="38100">
            <a:solidFill>
              <a:srgbClr val="FFFF00"/>
            </a:solidFill>
          </a:ln>
          <a:scene3d>
            <a:camera prst="orthographicFront">
              <a:rot lat="1800000" lon="24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>
            <a:off x="5746377" y="3052205"/>
            <a:ext cx="2376000" cy="3096000"/>
          </a:xfrm>
          <a:prstGeom prst="arc">
            <a:avLst/>
          </a:prstGeom>
          <a:ln w="38100">
            <a:solidFill>
              <a:srgbClr val="FFFF00"/>
            </a:solidFill>
          </a:ln>
          <a:scene3d>
            <a:camera prst="orthographicFront">
              <a:rot lat="3000000" lon="21594000" rev="120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 sz="1800"/>
          </a:p>
        </p:txBody>
      </p:sp>
      <p:sp>
        <p:nvSpPr>
          <p:cNvPr id="16394" name="TextBox 20"/>
          <p:cNvSpPr txBox="1">
            <a:spLocks noChangeArrowheads="1"/>
          </p:cNvSpPr>
          <p:nvPr/>
        </p:nvSpPr>
        <p:spPr bwMode="auto">
          <a:xfrm>
            <a:off x="6481763" y="3227388"/>
            <a:ext cx="585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b="1">
                <a:solidFill>
                  <a:srgbClr val="FFFF00"/>
                </a:solidFill>
                <a:latin typeface="Calibri" pitchFamily="34" charset="0"/>
              </a:rPr>
              <a:t>ρ</a:t>
            </a:r>
            <a:r>
              <a:rPr lang="en-US" sz="3600" b="1" baseline="30000">
                <a:solidFill>
                  <a:srgbClr val="FFFF00"/>
                </a:solidFill>
                <a:latin typeface="Calibri" pitchFamily="34" charset="0"/>
              </a:rPr>
              <a:t>0</a:t>
            </a:r>
            <a:endParaRPr lang="en-US" sz="3600" b="1" baseline="30000">
              <a:solidFill>
                <a:srgbClr val="FFFF00"/>
              </a:solidFill>
            </a:endParaRPr>
          </a:p>
        </p:txBody>
      </p:sp>
      <p:sp>
        <p:nvSpPr>
          <p:cNvPr id="16395" name="TextBox 21"/>
          <p:cNvSpPr txBox="1">
            <a:spLocks noChangeArrowheads="1"/>
          </p:cNvSpPr>
          <p:nvPr/>
        </p:nvSpPr>
        <p:spPr bwMode="auto">
          <a:xfrm>
            <a:off x="6553200" y="4125913"/>
            <a:ext cx="53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FFFF00"/>
                </a:solidFill>
                <a:latin typeface="Calibri" pitchFamily="34" charset="0"/>
              </a:rPr>
              <a:t>π</a:t>
            </a:r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b="1" baseline="30000">
                <a:solidFill>
                  <a:srgbClr val="FFFF00"/>
                </a:solidFill>
                <a:latin typeface="Calibri" pitchFamily="34" charset="0"/>
              </a:rPr>
              <a:t>+</a:t>
            </a:r>
            <a:endParaRPr lang="en-US" b="1" baseline="30000">
              <a:solidFill>
                <a:srgbClr val="FFFF00"/>
              </a:solidFill>
            </a:endParaRPr>
          </a:p>
        </p:txBody>
      </p:sp>
      <p:sp>
        <p:nvSpPr>
          <p:cNvPr id="16396" name="TextBox 22"/>
          <p:cNvSpPr txBox="1">
            <a:spLocks noChangeArrowheads="1"/>
          </p:cNvSpPr>
          <p:nvPr/>
        </p:nvSpPr>
        <p:spPr bwMode="auto">
          <a:xfrm>
            <a:off x="7432675" y="3690938"/>
            <a:ext cx="506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FFFF00"/>
                </a:solidFill>
                <a:latin typeface="Calibri" pitchFamily="34" charset="0"/>
              </a:rPr>
              <a:t>π</a:t>
            </a:r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2800" baseline="30000">
                <a:solidFill>
                  <a:srgbClr val="FFFF00"/>
                </a:solidFill>
                <a:latin typeface="Calibri" pitchFamily="34" charset="0"/>
              </a:rPr>
              <a:t>-</a:t>
            </a:r>
            <a:endParaRPr lang="en-US" sz="2800" baseline="30000">
              <a:solidFill>
                <a:srgbClr val="FFFF00"/>
              </a:solidFill>
            </a:endParaRPr>
          </a:p>
        </p:txBody>
      </p:sp>
      <p:sp>
        <p:nvSpPr>
          <p:cNvPr id="16397" name="Date Placeholder 1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16398" name="Footer Placeholder 1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113"/>
          </a:xfrm>
          <a:solidFill>
            <a:srgbClr val="0070C0"/>
          </a:solidFill>
        </p:spPr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Analysis: v</a:t>
            </a:r>
            <a:r>
              <a:rPr lang="en-US" sz="2800" b="1" baseline="-25000" smtClean="0">
                <a:solidFill>
                  <a:schemeClr val="bg1"/>
                </a:solidFill>
                <a:ea typeface="ＭＳ Ｐゴシック" pitchFamily="34" charset="-128"/>
              </a:rPr>
              <a:t>2</a:t>
            </a:r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 vs. Transverse Kinetic Energy (m</a:t>
            </a:r>
            <a:r>
              <a:rPr lang="en-US" sz="2800" b="1" baseline="-25000" smtClean="0">
                <a:solidFill>
                  <a:schemeClr val="bg1"/>
                </a:solidFill>
                <a:ea typeface="ＭＳ Ｐゴシック" pitchFamily="34" charset="-128"/>
              </a:rPr>
              <a:t>T</a:t>
            </a:r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 – m</a:t>
            </a:r>
            <a:r>
              <a:rPr lang="en-US" sz="2800" b="1" baseline="-25000" smtClean="0">
                <a:solidFill>
                  <a:schemeClr val="bg1"/>
                </a:solidFill>
                <a:ea typeface="ＭＳ Ｐゴシック" pitchFamily="34" charset="-128"/>
              </a:rPr>
              <a:t>0</a:t>
            </a:r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)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920A86-A480-4283-8F19-B2C7FD447CDB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20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0113"/>
            <a:ext cx="463867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30726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  <p:pic>
        <p:nvPicPr>
          <p:cNvPr id="3072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1350" y="3322638"/>
            <a:ext cx="4702175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1006475" y="4424363"/>
            <a:ext cx="3444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/>
              <a:t> </a:t>
            </a:r>
            <a:r>
              <a:rPr lang="en-US" sz="1800" b="1"/>
              <a:t>At </a:t>
            </a:r>
            <a:r>
              <a:rPr lang="en-US" sz="1800" b="1">
                <a:latin typeface="Calibri" pitchFamily="34" charset="0"/>
              </a:rPr>
              <a:t>m</a:t>
            </a:r>
            <a:r>
              <a:rPr lang="en-US" sz="1800" b="1" baseline="-25000">
                <a:latin typeface="Calibri" pitchFamily="34" charset="0"/>
              </a:rPr>
              <a:t>T</a:t>
            </a:r>
            <a:r>
              <a:rPr lang="en-US" sz="1800" b="1">
                <a:latin typeface="Calibri" pitchFamily="34" charset="0"/>
              </a:rPr>
              <a:t> – m</a:t>
            </a:r>
            <a:r>
              <a:rPr lang="en-US" sz="1800" b="1" baseline="-25000">
                <a:latin typeface="Calibri" pitchFamily="34" charset="0"/>
              </a:rPr>
              <a:t>0</a:t>
            </a:r>
            <a:r>
              <a:rPr lang="en-US" sz="1800" b="1">
                <a:latin typeface="Calibri" pitchFamily="34" charset="0"/>
              </a:rPr>
              <a:t>  &gt; 0.9 GeV/c</a:t>
            </a:r>
            <a:r>
              <a:rPr lang="en-US" sz="1800" b="1" baseline="30000">
                <a:latin typeface="Calibri" pitchFamily="34" charset="0"/>
              </a:rPr>
              <a:t>2</a:t>
            </a:r>
            <a:r>
              <a:rPr lang="en-US" sz="1800" b="1">
                <a:latin typeface="Calibri" pitchFamily="34" charset="0"/>
              </a:rPr>
              <a:t> </a:t>
            </a:r>
          </a:p>
          <a:p>
            <a:r>
              <a:rPr lang="en-US" sz="1800" b="1">
                <a:latin typeface="Calibri" pitchFamily="34" charset="0"/>
              </a:rPr>
              <a:t>     v</a:t>
            </a:r>
            <a:r>
              <a:rPr lang="en-US" sz="1800" b="1" baseline="-25000">
                <a:latin typeface="Calibri" pitchFamily="34" charset="0"/>
              </a:rPr>
              <a:t>2</a:t>
            </a:r>
            <a:r>
              <a:rPr lang="en-US" sz="1800" b="1">
                <a:latin typeface="Calibri" pitchFamily="34" charset="0"/>
              </a:rPr>
              <a:t>/n</a:t>
            </a:r>
            <a:r>
              <a:rPr lang="en-US" sz="1800" b="1" baseline="-25000">
                <a:latin typeface="Calibri" pitchFamily="34" charset="0"/>
              </a:rPr>
              <a:t>q</a:t>
            </a:r>
            <a:r>
              <a:rPr lang="en-US" sz="1800" b="1">
                <a:latin typeface="Calibri" pitchFamily="34" charset="0"/>
              </a:rPr>
              <a:t> vs. </a:t>
            </a:r>
            <a:r>
              <a:rPr lang="en-US" sz="1800" b="1"/>
              <a:t>(m</a:t>
            </a:r>
            <a:r>
              <a:rPr lang="en-US" sz="1800" b="1" baseline="-25000"/>
              <a:t>T</a:t>
            </a:r>
            <a:r>
              <a:rPr lang="en-US" sz="1800" b="1"/>
              <a:t> – m</a:t>
            </a:r>
            <a:r>
              <a:rPr lang="en-US" sz="1800" b="1" baseline="-25000"/>
              <a:t>0</a:t>
            </a:r>
            <a:r>
              <a:rPr lang="en-US" sz="1800" b="1"/>
              <a:t>)/n</a:t>
            </a:r>
            <a:r>
              <a:rPr lang="en-US" sz="1800" b="1" baseline="-25000"/>
              <a:t>q</a:t>
            </a:r>
          </a:p>
          <a:p>
            <a:r>
              <a:rPr lang="en-US" sz="1800" b="1" baseline="-25000"/>
              <a:t>    </a:t>
            </a:r>
            <a:r>
              <a:rPr lang="en-US" sz="1800" b="1"/>
              <a:t> holds good for </a:t>
            </a:r>
            <a:r>
              <a:rPr lang="el-GR" sz="1800" b="1">
                <a:latin typeface="Calibri" pitchFamily="34" charset="0"/>
              </a:rPr>
              <a:t>ρ</a:t>
            </a:r>
            <a:r>
              <a:rPr lang="en-US" sz="1800" b="1" baseline="30000">
                <a:latin typeface="Calibri" pitchFamily="34" charset="0"/>
              </a:rPr>
              <a:t>0</a:t>
            </a:r>
            <a:r>
              <a:rPr lang="en-US" sz="1800" b="1">
                <a:latin typeface="Calibri" pitchFamily="34" charset="0"/>
              </a:rPr>
              <a:t> with n</a:t>
            </a:r>
            <a:r>
              <a:rPr lang="en-US" sz="1800" b="1" baseline="-25000">
                <a:latin typeface="Calibri" pitchFamily="34" charset="0"/>
              </a:rPr>
              <a:t>q</a:t>
            </a:r>
            <a:r>
              <a:rPr lang="en-US" sz="1800" b="1">
                <a:latin typeface="Calibri" pitchFamily="34" charset="0"/>
              </a:rPr>
              <a:t> = 2.</a:t>
            </a:r>
          </a:p>
        </p:txBody>
      </p:sp>
      <p:sp>
        <p:nvSpPr>
          <p:cNvPr id="30729" name="TextBox 8"/>
          <p:cNvSpPr txBox="1">
            <a:spLocks noChangeArrowheads="1"/>
          </p:cNvSpPr>
          <p:nvPr/>
        </p:nvSpPr>
        <p:spPr bwMode="auto">
          <a:xfrm>
            <a:off x="4343400" y="1654175"/>
            <a:ext cx="3932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/>
              <a:t> </a:t>
            </a:r>
            <a:r>
              <a:rPr lang="en-US" sz="1800" b="1"/>
              <a:t>v</a:t>
            </a:r>
            <a:r>
              <a:rPr lang="en-US" sz="1800" b="1" baseline="-25000"/>
              <a:t>2</a:t>
            </a:r>
            <a:r>
              <a:rPr lang="en-US" sz="1800" b="1"/>
              <a:t> of </a:t>
            </a:r>
            <a:r>
              <a:rPr lang="el-GR" sz="1800" b="1">
                <a:latin typeface="Calibri" pitchFamily="34" charset="0"/>
              </a:rPr>
              <a:t>ρ</a:t>
            </a:r>
            <a:r>
              <a:rPr lang="en-US" sz="1800" b="1" baseline="30000">
                <a:latin typeface="Calibri" pitchFamily="34" charset="0"/>
              </a:rPr>
              <a:t>0</a:t>
            </a:r>
            <a:r>
              <a:rPr lang="en-US" sz="1800" b="1">
                <a:latin typeface="Calibri" pitchFamily="34" charset="0"/>
              </a:rPr>
              <a:t> below m</a:t>
            </a:r>
            <a:r>
              <a:rPr lang="en-US" sz="1800" b="1" baseline="-25000">
                <a:latin typeface="Calibri" pitchFamily="34" charset="0"/>
              </a:rPr>
              <a:t>T</a:t>
            </a:r>
            <a:r>
              <a:rPr lang="en-US" sz="1800" b="1">
                <a:latin typeface="Calibri" pitchFamily="34" charset="0"/>
              </a:rPr>
              <a:t> – m</a:t>
            </a:r>
            <a:r>
              <a:rPr lang="en-US" sz="1800" b="1" baseline="-25000">
                <a:latin typeface="Calibri" pitchFamily="34" charset="0"/>
              </a:rPr>
              <a:t>0 </a:t>
            </a:r>
            <a:r>
              <a:rPr lang="en-US" sz="1800" b="1">
                <a:latin typeface="Calibri" pitchFamily="34" charset="0"/>
              </a:rPr>
              <a:t> = 0.9 GeV/c</a:t>
            </a:r>
            <a:r>
              <a:rPr lang="en-US" sz="1800" b="1" baseline="30000">
                <a:latin typeface="Calibri" pitchFamily="34" charset="0"/>
              </a:rPr>
              <a:t>2</a:t>
            </a:r>
          </a:p>
          <a:p>
            <a:r>
              <a:rPr lang="en-US" sz="1800" b="1">
                <a:latin typeface="Calibri" pitchFamily="34" charset="0"/>
              </a:rPr>
              <a:t>    is deviating from the universal curve. </a:t>
            </a:r>
            <a:endParaRPr lang="en-US" sz="1800" b="1"/>
          </a:p>
        </p:txBody>
      </p:sp>
      <p:sp>
        <p:nvSpPr>
          <p:cNvPr id="30730" name="TextBox 9"/>
          <p:cNvSpPr txBox="1">
            <a:spLocks noChangeArrowheads="1"/>
          </p:cNvSpPr>
          <p:nvPr/>
        </p:nvSpPr>
        <p:spPr bwMode="auto">
          <a:xfrm>
            <a:off x="5492750" y="2451100"/>
            <a:ext cx="324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Systematic error is in study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725"/>
          </a:xfrm>
          <a:solidFill>
            <a:srgbClr val="0070C0"/>
          </a:solidFill>
        </p:spPr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Analysis: v</a:t>
            </a:r>
            <a:r>
              <a:rPr lang="en-US" sz="2800" b="1" baseline="-25000" smtClean="0">
                <a:solidFill>
                  <a:schemeClr val="bg1"/>
                </a:solidFill>
                <a:ea typeface="ＭＳ Ｐゴシック" pitchFamily="34" charset="-128"/>
              </a:rPr>
              <a:t>2</a:t>
            </a:r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 of the uncorrelated pion pairs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C75653-4C02-4339-9641-DAA2171131FB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21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157163" y="4075113"/>
            <a:ext cx="8888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>
                <a:latin typeface="Calibri" pitchFamily="34" charset="0"/>
              </a:rPr>
              <a:t> It was observed that the real pair v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(which is basically background </a:t>
            </a:r>
          </a:p>
          <a:p>
            <a:r>
              <a:rPr lang="en-US">
                <a:latin typeface="Calibri" pitchFamily="34" charset="0"/>
              </a:rPr>
              <a:t>    dominated), follows the n=4 scaling and which is expected.</a:t>
            </a:r>
          </a:p>
        </p:txBody>
      </p:sp>
      <p:sp>
        <p:nvSpPr>
          <p:cNvPr id="31749" name="Date Placeholder 1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31750" name="Footer Placeholder 1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  <p:pic>
        <p:nvPicPr>
          <p:cNvPr id="3175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1057275"/>
            <a:ext cx="4181475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0888" y="1057275"/>
            <a:ext cx="4294187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"/>
          <p:cNvGrpSpPr>
            <a:grpSpLocks/>
          </p:cNvGrpSpPr>
          <p:nvPr/>
        </p:nvGrpSpPr>
        <p:grpSpPr bwMode="auto">
          <a:xfrm>
            <a:off x="571500" y="1219200"/>
            <a:ext cx="7985125" cy="4718050"/>
            <a:chOff x="571500" y="1219200"/>
            <a:chExt cx="7985125" cy="4718050"/>
          </a:xfrm>
        </p:grpSpPr>
        <p:sp>
          <p:nvSpPr>
            <p:cNvPr id="32775" name="Text Box 9"/>
            <p:cNvSpPr txBox="1">
              <a:spLocks noChangeArrowheads="1"/>
            </p:cNvSpPr>
            <p:nvPr/>
          </p:nvSpPr>
          <p:spPr bwMode="auto">
            <a:xfrm>
              <a:off x="762000" y="5297488"/>
              <a:ext cx="7696200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P. Braun-Munzinger </a:t>
              </a:r>
              <a:r>
                <a:rPr lang="en-US" sz="1200" i="1"/>
                <a:t>et.al.</a:t>
              </a:r>
              <a:r>
                <a:rPr lang="en-US" sz="1200"/>
                <a:t>, CERES Int. Note, March 2000, unpublished; E.V. Shuryak and G.E. Brown, Nucl. Phys. A 717 (2003) 322; P.K. Kolb and M. Prakash, nucl-th/0301007; H.W. Barz </a:t>
              </a:r>
              <a:r>
                <a:rPr lang="en-US" sz="1200" i="1"/>
                <a:t>et al.</a:t>
              </a:r>
              <a:r>
                <a:rPr lang="en-US" sz="1200"/>
                <a:t>, Phys. Lett. B 265, 219 (1991); R. Rapp, hep-ph/0305011.</a:t>
              </a:r>
            </a:p>
          </p:txBody>
        </p:sp>
        <p:grpSp>
          <p:nvGrpSpPr>
            <p:cNvPr id="32776" name="Group 10"/>
            <p:cNvGrpSpPr>
              <a:grpSpLocks/>
            </p:cNvGrpSpPr>
            <p:nvPr/>
          </p:nvGrpSpPr>
          <p:grpSpPr bwMode="auto">
            <a:xfrm>
              <a:off x="6705602" y="1439859"/>
              <a:ext cx="1851026" cy="919161"/>
              <a:chOff x="4224" y="1293"/>
              <a:chExt cx="1166" cy="579"/>
            </a:xfrm>
          </p:grpSpPr>
          <p:sp>
            <p:nvSpPr>
              <p:cNvPr id="32808" name="Line 11"/>
              <p:cNvSpPr>
                <a:spLocks noChangeShapeType="1"/>
              </p:cNvSpPr>
              <p:nvPr/>
            </p:nvSpPr>
            <p:spPr bwMode="auto">
              <a:xfrm>
                <a:off x="4428" y="1335"/>
                <a:ext cx="243" cy="2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809" name="Line 12"/>
              <p:cNvSpPr>
                <a:spLocks noChangeShapeType="1"/>
              </p:cNvSpPr>
              <p:nvPr/>
            </p:nvSpPr>
            <p:spPr bwMode="auto">
              <a:xfrm flipH="1">
                <a:off x="4434" y="1596"/>
                <a:ext cx="243" cy="24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810" name="Line 13"/>
              <p:cNvSpPr>
                <a:spLocks noChangeShapeType="1"/>
              </p:cNvSpPr>
              <p:nvPr/>
            </p:nvSpPr>
            <p:spPr bwMode="auto">
              <a:xfrm>
                <a:off x="4899" y="1590"/>
                <a:ext cx="249" cy="2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811" name="Line 14"/>
              <p:cNvSpPr>
                <a:spLocks noChangeShapeType="1"/>
              </p:cNvSpPr>
              <p:nvPr/>
            </p:nvSpPr>
            <p:spPr bwMode="auto">
              <a:xfrm flipH="1">
                <a:off x="4905" y="1323"/>
                <a:ext cx="237" cy="2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812" name="Line 15"/>
              <p:cNvSpPr>
                <a:spLocks noChangeShapeType="1"/>
              </p:cNvSpPr>
              <p:nvPr/>
            </p:nvSpPr>
            <p:spPr bwMode="auto">
              <a:xfrm flipV="1">
                <a:off x="4671" y="1593"/>
                <a:ext cx="237" cy="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813" name="Text Box 16"/>
              <p:cNvSpPr txBox="1">
                <a:spLocks noChangeArrowheads="1"/>
              </p:cNvSpPr>
              <p:nvPr/>
            </p:nvSpPr>
            <p:spPr bwMode="auto">
              <a:xfrm>
                <a:off x="4674" y="1305"/>
                <a:ext cx="288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sz="1800">
                    <a:sym typeface="Symbol" pitchFamily="18" charset="2"/>
                  </a:rPr>
                  <a:t>ρ</a:t>
                </a:r>
                <a:r>
                  <a:rPr lang="en-US" sz="1800" b="1" baseline="30000">
                    <a:sym typeface="Symbol" pitchFamily="18" charset="2"/>
                  </a:rPr>
                  <a:t>0</a:t>
                </a:r>
                <a:endParaRPr lang="en-US" sz="1800" b="1" baseline="30000"/>
              </a:p>
            </p:txBody>
          </p:sp>
          <p:sp>
            <p:nvSpPr>
              <p:cNvPr id="32814" name="Text Box 17"/>
              <p:cNvSpPr txBox="1">
                <a:spLocks noChangeArrowheads="1"/>
              </p:cNvSpPr>
              <p:nvPr/>
            </p:nvSpPr>
            <p:spPr bwMode="auto">
              <a:xfrm>
                <a:off x="4236" y="1641"/>
                <a:ext cx="2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800">
                    <a:sym typeface="Symbol" pitchFamily="18" charset="2"/>
                  </a:rPr>
                  <a:t>π</a:t>
                </a:r>
                <a:r>
                  <a:rPr lang="en-US" sz="1800" b="1" baseline="30000">
                    <a:sym typeface="Symbol" pitchFamily="18" charset="2"/>
                  </a:rPr>
                  <a:t>-</a:t>
                </a:r>
                <a:endParaRPr lang="en-US" sz="1800" b="1">
                  <a:sym typeface="Symbol" pitchFamily="18" charset="2"/>
                </a:endParaRPr>
              </a:p>
            </p:txBody>
          </p:sp>
          <p:sp>
            <p:nvSpPr>
              <p:cNvPr id="32815" name="Line 18"/>
              <p:cNvSpPr>
                <a:spLocks noChangeShapeType="1"/>
              </p:cNvSpPr>
              <p:nvPr/>
            </p:nvSpPr>
            <p:spPr bwMode="auto">
              <a:xfrm flipV="1">
                <a:off x="4668" y="1557"/>
                <a:ext cx="237" cy="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816" name="Text Box 19"/>
              <p:cNvSpPr txBox="1">
                <a:spLocks noChangeArrowheads="1"/>
              </p:cNvSpPr>
              <p:nvPr/>
            </p:nvSpPr>
            <p:spPr bwMode="auto">
              <a:xfrm>
                <a:off x="4224" y="1311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800">
                    <a:sym typeface="Symbol" pitchFamily="18" charset="2"/>
                  </a:rPr>
                  <a:t>π</a:t>
                </a:r>
                <a:r>
                  <a:rPr lang="en-US" sz="1800" b="1" baseline="30000">
                    <a:sym typeface="Symbol" pitchFamily="18" charset="2"/>
                  </a:rPr>
                  <a:t>+</a:t>
                </a:r>
                <a:endParaRPr lang="en-US" sz="1800" b="1">
                  <a:sym typeface="Symbol" pitchFamily="18" charset="2"/>
                </a:endParaRPr>
              </a:p>
            </p:txBody>
          </p:sp>
          <p:sp>
            <p:nvSpPr>
              <p:cNvPr id="32817" name="Text Box 20"/>
              <p:cNvSpPr txBox="1">
                <a:spLocks noChangeArrowheads="1"/>
              </p:cNvSpPr>
              <p:nvPr/>
            </p:nvSpPr>
            <p:spPr bwMode="auto">
              <a:xfrm>
                <a:off x="5086" y="1641"/>
                <a:ext cx="2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800">
                    <a:sym typeface="Symbol" pitchFamily="18" charset="2"/>
                  </a:rPr>
                  <a:t>π</a:t>
                </a:r>
                <a:r>
                  <a:rPr lang="en-US" sz="1800" b="1" baseline="30000">
                    <a:sym typeface="Symbol" pitchFamily="18" charset="2"/>
                  </a:rPr>
                  <a:t>-</a:t>
                </a:r>
                <a:endParaRPr lang="en-US" sz="1800" b="1">
                  <a:sym typeface="Symbol" pitchFamily="18" charset="2"/>
                </a:endParaRPr>
              </a:p>
            </p:txBody>
          </p:sp>
          <p:sp>
            <p:nvSpPr>
              <p:cNvPr id="32818" name="Text Box 21"/>
              <p:cNvSpPr txBox="1">
                <a:spLocks noChangeArrowheads="1"/>
              </p:cNvSpPr>
              <p:nvPr/>
            </p:nvSpPr>
            <p:spPr bwMode="auto">
              <a:xfrm>
                <a:off x="5074" y="1293"/>
                <a:ext cx="3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800">
                    <a:sym typeface="Symbol" pitchFamily="18" charset="2"/>
                  </a:rPr>
                  <a:t>π</a:t>
                </a:r>
                <a:r>
                  <a:rPr lang="en-US" sz="1800" b="1" baseline="30000">
                    <a:sym typeface="Symbol" pitchFamily="18" charset="2"/>
                  </a:rPr>
                  <a:t>+</a:t>
                </a:r>
                <a:endParaRPr lang="en-US" sz="1800" b="1">
                  <a:sym typeface="Symbol" pitchFamily="18" charset="2"/>
                </a:endParaRPr>
              </a:p>
            </p:txBody>
          </p:sp>
        </p:grpSp>
        <p:sp>
          <p:nvSpPr>
            <p:cNvPr id="32777" name="Rectangle 22"/>
            <p:cNvSpPr>
              <a:spLocks noChangeArrowheads="1"/>
            </p:cNvSpPr>
            <p:nvPr/>
          </p:nvSpPr>
          <p:spPr bwMode="auto">
            <a:xfrm>
              <a:off x="571500" y="2667000"/>
              <a:ext cx="7924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  <a:buFontTx/>
                <a:buChar char="•"/>
              </a:pPr>
              <a:r>
                <a:rPr lang="en-US" sz="1800"/>
                <a:t>M = Invariant Mass; p</a:t>
              </a:r>
              <a:r>
                <a:rPr lang="en-US" sz="1800" baseline="-25000"/>
                <a:t>T </a:t>
              </a:r>
              <a:r>
                <a:rPr lang="en-US" sz="1800"/>
                <a:t>= transverse momentum; T = Temperature</a:t>
              </a:r>
              <a:endParaRPr lang="en-US" sz="1800">
                <a:sym typeface="Symbol" pitchFamily="18" charset="2"/>
              </a:endParaRPr>
            </a:p>
            <a:p>
              <a:pPr marL="914400" lvl="1" indent="-457200">
                <a:spcBef>
                  <a:spcPct val="20000"/>
                </a:spcBef>
              </a:pPr>
              <a:r>
                <a:rPr lang="en-US" sz="1200">
                  <a:sym typeface="Symbol" pitchFamily="18" charset="2"/>
                </a:rPr>
                <a:t>	</a:t>
              </a:r>
              <a:endParaRPr lang="en-US" sz="1200">
                <a:cs typeface="Times New Roman" pitchFamily="18" charset="0"/>
                <a:sym typeface="Symbol" pitchFamily="18" charset="2"/>
              </a:endParaRPr>
            </a:p>
            <a:p>
              <a:pPr marL="533400" indent="-533400">
                <a:spcBef>
                  <a:spcPct val="20000"/>
                </a:spcBef>
                <a:buFontTx/>
                <a:buChar char="•"/>
              </a:pPr>
              <a:r>
                <a:rPr lang="en-US" sz="18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en-US" sz="1800">
                  <a:cs typeface="Times New Roman" pitchFamily="18" charset="0"/>
                  <a:sym typeface="Symbol" pitchFamily="18" charset="2"/>
                </a:rPr>
                <a:t>hemical and kinetic freeze-out </a:t>
              </a:r>
              <a:r>
                <a:rPr lang="en-US" sz="1800" b="1">
                  <a:cs typeface="Times New Roman" pitchFamily="18" charset="0"/>
                  <a:sym typeface="Symbol" pitchFamily="18" charset="2"/>
                </a:rPr>
                <a:t> </a:t>
              </a:r>
              <a:r>
                <a:rPr lang="en-US" sz="1800">
                  <a:cs typeface="Times New Roman" pitchFamily="18" charset="0"/>
                  <a:sym typeface="Symbol" pitchFamily="18" charset="2"/>
                </a:rPr>
                <a:t>resonances formed until particles too far apart</a:t>
              </a:r>
              <a:r>
                <a:rPr lang="en-US" sz="1800" b="1">
                  <a:cs typeface="Times New Roman" pitchFamily="18" charset="0"/>
                  <a:sym typeface="Symbol" pitchFamily="18" charset="2"/>
                </a:rPr>
                <a:t>  </a:t>
              </a:r>
              <a:r>
                <a:rPr lang="en-US" sz="1800">
                  <a:cs typeface="Times New Roman" pitchFamily="18" charset="0"/>
                  <a:sym typeface="Symbol" pitchFamily="18" charset="2"/>
                </a:rPr>
                <a:t>resonances emitted </a:t>
              </a:r>
              <a:r>
                <a:rPr lang="en-US" sz="1800">
                  <a:solidFill>
                    <a:srgbClr val="FF0000"/>
                  </a:solidFill>
                  <a:cs typeface="Times New Roman" pitchFamily="18" charset="0"/>
                  <a:sym typeface="Symbol" pitchFamily="18" charset="2"/>
                </a:rPr>
                <a:t>T = 120 MeV</a:t>
              </a:r>
            </a:p>
            <a:p>
              <a:pPr marL="914400" lvl="1" indent="-457200">
                <a:spcBef>
                  <a:spcPct val="20000"/>
                </a:spcBef>
              </a:pPr>
              <a:r>
                <a:rPr lang="en-US" sz="1200"/>
                <a:t>	E.V. Shuryak and G.E. Brown, Nucl. Phys. A 717 (2003) 322</a:t>
              </a:r>
            </a:p>
          </p:txBody>
        </p:sp>
        <p:grpSp>
          <p:nvGrpSpPr>
            <p:cNvPr id="32778" name="Group 23"/>
            <p:cNvGrpSpPr>
              <a:grpSpLocks/>
            </p:cNvGrpSpPr>
            <p:nvPr/>
          </p:nvGrpSpPr>
          <p:grpSpPr bwMode="auto">
            <a:xfrm>
              <a:off x="685800" y="1219200"/>
              <a:ext cx="5632453" cy="1244600"/>
              <a:chOff x="336" y="944"/>
              <a:chExt cx="3548" cy="784"/>
            </a:xfrm>
          </p:grpSpPr>
          <p:grpSp>
            <p:nvGrpSpPr>
              <p:cNvPr id="32797" name="Group 24"/>
              <p:cNvGrpSpPr>
                <a:grpSpLocks/>
              </p:cNvGrpSpPr>
              <p:nvPr/>
            </p:nvGrpSpPr>
            <p:grpSpPr bwMode="auto">
              <a:xfrm>
                <a:off x="1670" y="944"/>
                <a:ext cx="2214" cy="784"/>
                <a:chOff x="2162" y="1916"/>
                <a:chExt cx="2214" cy="784"/>
              </a:xfrm>
            </p:grpSpPr>
            <p:sp>
              <p:nvSpPr>
                <p:cNvPr id="3279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072" y="2160"/>
                  <a:ext cx="52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>
                      <a:solidFill>
                        <a:srgbClr val="333399"/>
                      </a:solidFill>
                    </a:rPr>
                    <a:t> e</a:t>
                  </a:r>
                </a:p>
              </p:txBody>
            </p:sp>
            <p:sp>
              <p:nvSpPr>
                <p:cNvPr id="3280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216" y="1916"/>
                  <a:ext cx="107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333399"/>
                      </a:solidFill>
                    </a:rPr>
                    <a:t>- </a:t>
                  </a:r>
                  <a:r>
                    <a:rPr lang="en-US" sz="1800" b="1">
                      <a:solidFill>
                        <a:srgbClr val="333399"/>
                      </a:solidFill>
                      <a:sym typeface="Symbol" pitchFamily="18" charset="2"/>
                    </a:rPr>
                    <a:t> </a:t>
                  </a:r>
                  <a:r>
                    <a:rPr lang="en-US" sz="1800">
                      <a:solidFill>
                        <a:srgbClr val="333399"/>
                      </a:solidFill>
                    </a:rPr>
                    <a:t>M</a:t>
                  </a:r>
                  <a:r>
                    <a:rPr lang="en-US" sz="1800" b="1" baseline="30000">
                      <a:solidFill>
                        <a:srgbClr val="333399"/>
                      </a:solidFill>
                    </a:rPr>
                    <a:t>2 </a:t>
                  </a:r>
                  <a:r>
                    <a:rPr lang="en-US" sz="1800">
                      <a:solidFill>
                        <a:srgbClr val="333399"/>
                      </a:solidFill>
                    </a:rPr>
                    <a:t>+ p</a:t>
                  </a:r>
                  <a:r>
                    <a:rPr lang="en-US" sz="1800" b="1" baseline="-25000">
                      <a:solidFill>
                        <a:srgbClr val="333399"/>
                      </a:solidFill>
                    </a:rPr>
                    <a:t>T</a:t>
                  </a:r>
                  <a:r>
                    <a:rPr lang="en-US" sz="1800" b="1" baseline="30000">
                      <a:solidFill>
                        <a:srgbClr val="333399"/>
                      </a:solidFill>
                    </a:rPr>
                    <a:t>2</a:t>
                  </a:r>
                  <a:endParaRPr lang="en-US" sz="1800" b="1">
                    <a:solidFill>
                      <a:srgbClr val="333399"/>
                    </a:solidFill>
                  </a:endParaRPr>
                </a:p>
              </p:txBody>
            </p:sp>
            <p:sp>
              <p:nvSpPr>
                <p:cNvPr id="3280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3315" y="2220"/>
                  <a:ext cx="1061" cy="0"/>
                </a:xfrm>
                <a:prstGeom prst="line">
                  <a:avLst/>
                </a:prstGeom>
                <a:noFill/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280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737" y="2208"/>
                  <a:ext cx="2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333399"/>
                      </a:solidFill>
                    </a:rPr>
                    <a:t>T</a:t>
                  </a:r>
                </a:p>
              </p:txBody>
            </p:sp>
            <p:sp>
              <p:nvSpPr>
                <p:cNvPr id="3280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496" y="1976"/>
                  <a:ext cx="816" cy="0"/>
                </a:xfrm>
                <a:prstGeom prst="line">
                  <a:avLst/>
                </a:prstGeom>
                <a:noFill/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2804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544" y="2130"/>
                  <a:ext cx="27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333399"/>
                      </a:solidFill>
                    </a:rPr>
                    <a:t>M</a:t>
                  </a:r>
                </a:p>
              </p:txBody>
            </p:sp>
            <p:sp>
              <p:nvSpPr>
                <p:cNvPr id="3280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162" y="2412"/>
                  <a:ext cx="96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>
                      <a:solidFill>
                        <a:srgbClr val="333399"/>
                      </a:solidFill>
                      <a:sym typeface="Symbol" pitchFamily="18" charset="2"/>
                    </a:rPr>
                    <a:t> </a:t>
                  </a:r>
                  <a:r>
                    <a:rPr lang="en-US" sz="1800">
                      <a:solidFill>
                        <a:srgbClr val="333399"/>
                      </a:solidFill>
                    </a:rPr>
                    <a:t>M</a:t>
                  </a:r>
                  <a:r>
                    <a:rPr lang="en-US" sz="1800" b="1" baseline="30000">
                      <a:solidFill>
                        <a:srgbClr val="333399"/>
                      </a:solidFill>
                    </a:rPr>
                    <a:t>2 </a:t>
                  </a:r>
                  <a:r>
                    <a:rPr lang="en-US" sz="1800">
                      <a:solidFill>
                        <a:srgbClr val="333399"/>
                      </a:solidFill>
                    </a:rPr>
                    <a:t>+ p</a:t>
                  </a:r>
                  <a:r>
                    <a:rPr lang="en-US" sz="1800" b="1" baseline="-25000">
                      <a:solidFill>
                        <a:srgbClr val="333399"/>
                      </a:solidFill>
                    </a:rPr>
                    <a:t>T</a:t>
                  </a:r>
                  <a:r>
                    <a:rPr lang="en-US" sz="1800" b="1" baseline="30000">
                      <a:solidFill>
                        <a:srgbClr val="333399"/>
                      </a:solidFill>
                    </a:rPr>
                    <a:t>2</a:t>
                  </a:r>
                  <a:endParaRPr lang="en-US" sz="1800" b="1" baseline="-25000">
                    <a:solidFill>
                      <a:srgbClr val="333399"/>
                    </a:solidFill>
                  </a:endParaRPr>
                </a:p>
              </p:txBody>
            </p:sp>
            <p:sp>
              <p:nvSpPr>
                <p:cNvPr id="32806" name="Line 32"/>
                <p:cNvSpPr>
                  <a:spLocks noChangeShapeType="1"/>
                </p:cNvSpPr>
                <p:nvPr/>
              </p:nvSpPr>
              <p:spPr bwMode="auto">
                <a:xfrm>
                  <a:off x="2208" y="2400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2807" name="Line 33"/>
                <p:cNvSpPr>
                  <a:spLocks noChangeShapeType="1"/>
                </p:cNvSpPr>
                <p:nvPr/>
              </p:nvSpPr>
              <p:spPr bwMode="auto">
                <a:xfrm>
                  <a:off x="2316" y="2470"/>
                  <a:ext cx="796" cy="2"/>
                </a:xfrm>
                <a:prstGeom prst="line">
                  <a:avLst/>
                </a:prstGeom>
                <a:noFill/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32798" name="Text Box 34"/>
              <p:cNvSpPr txBox="1">
                <a:spLocks noChangeArrowheads="1"/>
              </p:cNvSpPr>
              <p:nvPr/>
            </p:nvSpPr>
            <p:spPr bwMode="auto">
              <a:xfrm>
                <a:off x="336" y="1280"/>
                <a:ext cx="147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Phase Space = </a:t>
                </a:r>
              </a:p>
            </p:txBody>
          </p:sp>
        </p:grpSp>
        <p:grpSp>
          <p:nvGrpSpPr>
            <p:cNvPr id="32779" name="Group 35"/>
            <p:cNvGrpSpPr>
              <a:grpSpLocks/>
            </p:cNvGrpSpPr>
            <p:nvPr/>
          </p:nvGrpSpPr>
          <p:grpSpPr bwMode="auto">
            <a:xfrm>
              <a:off x="1038225" y="4324356"/>
              <a:ext cx="3609975" cy="723901"/>
              <a:chOff x="384" y="3408"/>
              <a:chExt cx="2274" cy="456"/>
            </a:xfrm>
          </p:grpSpPr>
          <p:sp>
            <p:nvSpPr>
              <p:cNvPr id="32793" name="Text Box 36"/>
              <p:cNvSpPr txBox="1">
                <a:spLocks noChangeArrowheads="1"/>
              </p:cNvSpPr>
              <p:nvPr/>
            </p:nvSpPr>
            <p:spPr bwMode="auto">
              <a:xfrm>
                <a:off x="384" y="3512"/>
                <a:ext cx="7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rgbClr val="333399"/>
                    </a:solidFill>
                  </a:rPr>
                  <a:t>BW(M) = </a:t>
                </a:r>
              </a:p>
            </p:txBody>
          </p:sp>
          <p:sp>
            <p:nvSpPr>
              <p:cNvPr id="32794" name="Text Box 37"/>
              <p:cNvSpPr txBox="1">
                <a:spLocks noChangeArrowheads="1"/>
              </p:cNvSpPr>
              <p:nvPr/>
            </p:nvSpPr>
            <p:spPr bwMode="auto">
              <a:xfrm>
                <a:off x="1554" y="3408"/>
                <a:ext cx="6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800" b="1">
                    <a:solidFill>
                      <a:srgbClr val="333399"/>
                    </a:solidFill>
                    <a:sym typeface="Symbol" pitchFamily="18" charset="2"/>
                  </a:rPr>
                  <a:t>Γ</a:t>
                </a:r>
                <a:r>
                  <a:rPr lang="en-US" sz="1800">
                    <a:solidFill>
                      <a:srgbClr val="333399"/>
                    </a:solidFill>
                    <a:sym typeface="Symbol" pitchFamily="18" charset="2"/>
                  </a:rPr>
                  <a:t>(M)</a:t>
                </a:r>
                <a:endParaRPr lang="en-US" sz="1800">
                  <a:solidFill>
                    <a:srgbClr val="333399"/>
                  </a:solidFill>
                </a:endParaRPr>
              </a:p>
            </p:txBody>
          </p:sp>
          <p:sp>
            <p:nvSpPr>
              <p:cNvPr id="32795" name="Text Box 38"/>
              <p:cNvSpPr txBox="1">
                <a:spLocks noChangeArrowheads="1"/>
              </p:cNvSpPr>
              <p:nvPr/>
            </p:nvSpPr>
            <p:spPr bwMode="auto">
              <a:xfrm>
                <a:off x="1002" y="3633"/>
                <a:ext cx="16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rgbClr val="333399"/>
                    </a:solidFill>
                  </a:rPr>
                  <a:t>(M</a:t>
                </a:r>
                <a:r>
                  <a:rPr lang="en-US" sz="1800" b="1" baseline="30000">
                    <a:solidFill>
                      <a:srgbClr val="333399"/>
                    </a:solidFill>
                  </a:rPr>
                  <a:t>2</a:t>
                </a:r>
                <a:r>
                  <a:rPr lang="en-US" sz="1800">
                    <a:solidFill>
                      <a:srgbClr val="333399"/>
                    </a:solidFill>
                  </a:rPr>
                  <a:t> – M</a:t>
                </a:r>
                <a:r>
                  <a:rPr lang="en-US" sz="1800" b="1" baseline="-25000">
                    <a:solidFill>
                      <a:srgbClr val="333399"/>
                    </a:solidFill>
                    <a:sym typeface="Symbol" pitchFamily="18" charset="2"/>
                  </a:rPr>
                  <a:t></a:t>
                </a:r>
                <a:r>
                  <a:rPr lang="en-US" sz="1800" b="1" baseline="30000">
                    <a:solidFill>
                      <a:srgbClr val="333399"/>
                    </a:solidFill>
                  </a:rPr>
                  <a:t>2</a:t>
                </a:r>
                <a:r>
                  <a:rPr lang="en-US" sz="1800">
                    <a:solidFill>
                      <a:srgbClr val="333399"/>
                    </a:solidFill>
                  </a:rPr>
                  <a:t>)</a:t>
                </a:r>
                <a:r>
                  <a:rPr lang="en-US" sz="1800" b="1" baseline="30000">
                    <a:solidFill>
                      <a:srgbClr val="333399"/>
                    </a:solidFill>
                  </a:rPr>
                  <a:t>2</a:t>
                </a:r>
                <a:r>
                  <a:rPr lang="en-US" sz="1800" baseline="30000">
                    <a:solidFill>
                      <a:srgbClr val="333399"/>
                    </a:solidFill>
                  </a:rPr>
                  <a:t> </a:t>
                </a:r>
                <a:r>
                  <a:rPr lang="en-US" sz="1800">
                    <a:solidFill>
                      <a:srgbClr val="333399"/>
                    </a:solidFill>
                  </a:rPr>
                  <a:t>+ M</a:t>
                </a:r>
                <a:r>
                  <a:rPr lang="en-US" sz="1800" b="1" baseline="-25000">
                    <a:solidFill>
                      <a:srgbClr val="333399"/>
                    </a:solidFill>
                    <a:sym typeface="Symbol" pitchFamily="18" charset="2"/>
                  </a:rPr>
                  <a:t></a:t>
                </a:r>
                <a:r>
                  <a:rPr lang="en-US" sz="1800" b="1" baseline="30000">
                    <a:solidFill>
                      <a:srgbClr val="333399"/>
                    </a:solidFill>
                    <a:sym typeface="Symbol" pitchFamily="18" charset="2"/>
                  </a:rPr>
                  <a:t>2</a:t>
                </a:r>
                <a:r>
                  <a:rPr lang="en-US" sz="1800">
                    <a:solidFill>
                      <a:srgbClr val="333399"/>
                    </a:solidFill>
                  </a:rPr>
                  <a:t> </a:t>
                </a:r>
                <a:r>
                  <a:rPr lang="el-GR" sz="1800" b="1">
                    <a:solidFill>
                      <a:srgbClr val="333399"/>
                    </a:solidFill>
                    <a:sym typeface="Symbol" pitchFamily="18" charset="2"/>
                  </a:rPr>
                  <a:t>Γ</a:t>
                </a:r>
                <a:r>
                  <a:rPr lang="en-US" sz="1800">
                    <a:solidFill>
                      <a:srgbClr val="333399"/>
                    </a:solidFill>
                    <a:sym typeface="Symbol" pitchFamily="18" charset="2"/>
                  </a:rPr>
                  <a:t>(M)</a:t>
                </a:r>
                <a:r>
                  <a:rPr lang="en-US" sz="1800" b="1" baseline="30000">
                    <a:solidFill>
                      <a:srgbClr val="333399"/>
                    </a:solidFill>
                    <a:sym typeface="Symbol" pitchFamily="18" charset="2"/>
                  </a:rPr>
                  <a:t>2</a:t>
                </a:r>
                <a:endParaRPr lang="en-US" sz="1800" b="1">
                  <a:solidFill>
                    <a:srgbClr val="333399"/>
                  </a:solidFill>
                  <a:sym typeface="Symbol" pitchFamily="18" charset="2"/>
                </a:endParaRPr>
              </a:p>
            </p:txBody>
          </p:sp>
          <p:sp>
            <p:nvSpPr>
              <p:cNvPr id="32796" name="Line 39"/>
              <p:cNvSpPr>
                <a:spLocks noChangeShapeType="1"/>
              </p:cNvSpPr>
              <p:nvPr/>
            </p:nvSpPr>
            <p:spPr bwMode="auto">
              <a:xfrm>
                <a:off x="1080" y="3633"/>
                <a:ext cx="1512" cy="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32780" name="Group 40"/>
            <p:cNvGrpSpPr>
              <a:grpSpLocks/>
            </p:cNvGrpSpPr>
            <p:nvPr/>
          </p:nvGrpSpPr>
          <p:grpSpPr bwMode="auto">
            <a:xfrm>
              <a:off x="4933950" y="4114800"/>
              <a:ext cx="3205163" cy="1184275"/>
              <a:chOff x="2964" y="3303"/>
              <a:chExt cx="2019" cy="746"/>
            </a:xfrm>
          </p:grpSpPr>
          <p:sp>
            <p:nvSpPr>
              <p:cNvPr id="32781" name="Text Box 41"/>
              <p:cNvSpPr txBox="1">
                <a:spLocks noChangeArrowheads="1"/>
              </p:cNvSpPr>
              <p:nvPr/>
            </p:nvSpPr>
            <p:spPr bwMode="auto">
              <a:xfrm>
                <a:off x="2964" y="3537"/>
                <a:ext cx="8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800" b="1">
                    <a:solidFill>
                      <a:srgbClr val="333399"/>
                    </a:solidFill>
                    <a:sym typeface="Symbol" pitchFamily="18" charset="2"/>
                  </a:rPr>
                  <a:t>Γ</a:t>
                </a:r>
                <a:r>
                  <a:rPr lang="en-US" sz="1800">
                    <a:solidFill>
                      <a:srgbClr val="333399"/>
                    </a:solidFill>
                    <a:sym typeface="Symbol" pitchFamily="18" charset="2"/>
                  </a:rPr>
                  <a:t>(M)</a:t>
                </a:r>
                <a:r>
                  <a:rPr lang="en-US" sz="1800">
                    <a:solidFill>
                      <a:srgbClr val="333399"/>
                    </a:solidFill>
                  </a:rPr>
                  <a:t>  = </a:t>
                </a:r>
                <a:r>
                  <a:rPr lang="el-GR" sz="1800" b="1">
                    <a:solidFill>
                      <a:srgbClr val="333399"/>
                    </a:solidFill>
                    <a:sym typeface="Symbol" pitchFamily="18" charset="2"/>
                  </a:rPr>
                  <a:t>Γ</a:t>
                </a:r>
                <a:r>
                  <a:rPr lang="el-GR" sz="1800" baseline="-25000">
                    <a:solidFill>
                      <a:srgbClr val="333399"/>
                    </a:solidFill>
                    <a:sym typeface="Symbol" pitchFamily="18" charset="2"/>
                  </a:rPr>
                  <a:t>ρ</a:t>
                </a:r>
                <a:endParaRPr lang="el-GR" sz="1800">
                  <a:solidFill>
                    <a:srgbClr val="333399"/>
                  </a:solidFill>
                  <a:sym typeface="Symbol" pitchFamily="18" charset="2"/>
                </a:endParaRPr>
              </a:p>
            </p:txBody>
          </p:sp>
          <p:sp>
            <p:nvSpPr>
              <p:cNvPr id="32782" name="Text Box 42"/>
              <p:cNvSpPr txBox="1">
                <a:spLocks noChangeArrowheads="1"/>
              </p:cNvSpPr>
              <p:nvPr/>
            </p:nvSpPr>
            <p:spPr bwMode="auto">
              <a:xfrm>
                <a:off x="3756" y="3423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rgbClr val="333399"/>
                    </a:solidFill>
                  </a:rPr>
                  <a:t>M</a:t>
                </a:r>
                <a:r>
                  <a:rPr lang="en-US" sz="1800" b="1" baseline="30000">
                    <a:solidFill>
                      <a:srgbClr val="333399"/>
                    </a:solidFill>
                  </a:rPr>
                  <a:t>2</a:t>
                </a:r>
                <a:r>
                  <a:rPr lang="en-US" sz="1800" baseline="30000">
                    <a:solidFill>
                      <a:srgbClr val="333399"/>
                    </a:solidFill>
                  </a:rPr>
                  <a:t> </a:t>
                </a:r>
                <a:r>
                  <a:rPr lang="en-US" sz="1800">
                    <a:solidFill>
                      <a:srgbClr val="333399"/>
                    </a:solidFill>
                  </a:rPr>
                  <a:t>– 4m</a:t>
                </a:r>
                <a:r>
                  <a:rPr lang="el-GR" sz="1800" baseline="-25000">
                    <a:solidFill>
                      <a:srgbClr val="333399"/>
                    </a:solidFill>
                    <a:sym typeface="Symbol" pitchFamily="18" charset="2"/>
                  </a:rPr>
                  <a:t>π</a:t>
                </a:r>
                <a:r>
                  <a:rPr lang="en-US" sz="1800" b="1" baseline="30000">
                    <a:solidFill>
                      <a:srgbClr val="333399"/>
                    </a:solidFill>
                    <a:sym typeface="Symbol" pitchFamily="18" charset="2"/>
                  </a:rPr>
                  <a:t>2</a:t>
                </a:r>
                <a:endParaRPr lang="en-US" sz="1800" b="1">
                  <a:solidFill>
                    <a:srgbClr val="333399"/>
                  </a:solidFill>
                </a:endParaRPr>
              </a:p>
            </p:txBody>
          </p:sp>
          <p:sp>
            <p:nvSpPr>
              <p:cNvPr id="32783" name="Text Box 43"/>
              <p:cNvSpPr txBox="1">
                <a:spLocks noChangeArrowheads="1"/>
              </p:cNvSpPr>
              <p:nvPr/>
            </p:nvSpPr>
            <p:spPr bwMode="auto">
              <a:xfrm>
                <a:off x="3722" y="3645"/>
                <a:ext cx="87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rgbClr val="333399"/>
                    </a:solidFill>
                  </a:rPr>
                  <a:t>M</a:t>
                </a:r>
                <a:r>
                  <a:rPr lang="el-GR" sz="1800" baseline="-25000">
                    <a:solidFill>
                      <a:srgbClr val="333399"/>
                    </a:solidFill>
                    <a:sym typeface="Symbol" pitchFamily="18" charset="2"/>
                  </a:rPr>
                  <a:t>ρ</a:t>
                </a:r>
                <a:r>
                  <a:rPr lang="en-US" sz="1800" b="1" baseline="30000">
                    <a:solidFill>
                      <a:srgbClr val="333399"/>
                    </a:solidFill>
                  </a:rPr>
                  <a:t>2</a:t>
                </a:r>
                <a:r>
                  <a:rPr lang="en-US" sz="1800" baseline="30000">
                    <a:solidFill>
                      <a:srgbClr val="333399"/>
                    </a:solidFill>
                  </a:rPr>
                  <a:t> </a:t>
                </a:r>
                <a:r>
                  <a:rPr lang="en-US" sz="1800">
                    <a:solidFill>
                      <a:srgbClr val="333399"/>
                    </a:solidFill>
                  </a:rPr>
                  <a:t>– 4m</a:t>
                </a:r>
                <a:r>
                  <a:rPr lang="el-GR" sz="1800" baseline="-25000">
                    <a:solidFill>
                      <a:srgbClr val="333399"/>
                    </a:solidFill>
                    <a:sym typeface="Symbol" pitchFamily="18" charset="2"/>
                  </a:rPr>
                  <a:t>π</a:t>
                </a:r>
                <a:r>
                  <a:rPr lang="en-US" sz="1800" b="1" baseline="30000">
                    <a:solidFill>
                      <a:srgbClr val="333399"/>
                    </a:solidFill>
                    <a:sym typeface="Symbol" pitchFamily="18" charset="2"/>
                  </a:rPr>
                  <a:t>2</a:t>
                </a:r>
                <a:endParaRPr lang="en-US" sz="1800" b="1">
                  <a:solidFill>
                    <a:srgbClr val="333399"/>
                  </a:solidFill>
                </a:endParaRPr>
              </a:p>
            </p:txBody>
          </p:sp>
          <p:sp>
            <p:nvSpPr>
              <p:cNvPr id="32784" name="Text Box 44"/>
              <p:cNvSpPr txBox="1">
                <a:spLocks noChangeArrowheads="1"/>
              </p:cNvSpPr>
              <p:nvPr/>
            </p:nvSpPr>
            <p:spPr bwMode="auto">
              <a:xfrm>
                <a:off x="4512" y="3303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333399"/>
                    </a:solidFill>
                  </a:rPr>
                  <a:t>3</a:t>
                </a:r>
              </a:p>
            </p:txBody>
          </p:sp>
          <p:sp>
            <p:nvSpPr>
              <p:cNvPr id="32785" name="Text Box 45"/>
              <p:cNvSpPr txBox="1">
                <a:spLocks noChangeArrowheads="1"/>
              </p:cNvSpPr>
              <p:nvPr/>
            </p:nvSpPr>
            <p:spPr bwMode="auto">
              <a:xfrm>
                <a:off x="4512" y="3435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333399"/>
                    </a:solidFill>
                  </a:rPr>
                  <a:t>2</a:t>
                </a:r>
              </a:p>
            </p:txBody>
          </p:sp>
          <p:sp>
            <p:nvSpPr>
              <p:cNvPr id="32786" name="Text Box 46"/>
              <p:cNvSpPr txBox="1">
                <a:spLocks noChangeArrowheads="1"/>
              </p:cNvSpPr>
              <p:nvPr/>
            </p:nvSpPr>
            <p:spPr bwMode="auto">
              <a:xfrm>
                <a:off x="4651" y="3411"/>
                <a:ext cx="3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333399"/>
                    </a:solidFill>
                  </a:rPr>
                  <a:t>M</a:t>
                </a:r>
                <a:r>
                  <a:rPr lang="el-GR" sz="1800" baseline="-25000">
                    <a:solidFill>
                      <a:srgbClr val="333399"/>
                    </a:solidFill>
                    <a:sym typeface="Symbol" pitchFamily="18" charset="2"/>
                  </a:rPr>
                  <a:t>ρ</a:t>
                </a:r>
                <a:endParaRPr lang="el-GR" sz="1800">
                  <a:solidFill>
                    <a:srgbClr val="333399"/>
                  </a:solidFill>
                  <a:sym typeface="Symbol" pitchFamily="18" charset="2"/>
                </a:endParaRPr>
              </a:p>
            </p:txBody>
          </p:sp>
          <p:sp>
            <p:nvSpPr>
              <p:cNvPr id="32787" name="Text Box 47"/>
              <p:cNvSpPr txBox="1">
                <a:spLocks noChangeArrowheads="1"/>
              </p:cNvSpPr>
              <p:nvPr/>
            </p:nvSpPr>
            <p:spPr bwMode="auto">
              <a:xfrm>
                <a:off x="4653" y="3645"/>
                <a:ext cx="2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333399"/>
                    </a:solidFill>
                  </a:rPr>
                  <a:t>M</a:t>
                </a:r>
                <a:endParaRPr lang="en-US" sz="1800" b="1">
                  <a:solidFill>
                    <a:srgbClr val="333399"/>
                  </a:solidFill>
                </a:endParaRPr>
              </a:p>
            </p:txBody>
          </p:sp>
          <p:sp>
            <p:nvSpPr>
              <p:cNvPr id="32788" name="Line 48"/>
              <p:cNvSpPr>
                <a:spLocks noChangeShapeType="1"/>
              </p:cNvSpPr>
              <p:nvPr/>
            </p:nvSpPr>
            <p:spPr bwMode="auto">
              <a:xfrm>
                <a:off x="4656" y="3657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789" name="AutoShape 49"/>
              <p:cNvSpPr>
                <a:spLocks/>
              </p:cNvSpPr>
              <p:nvPr/>
            </p:nvSpPr>
            <p:spPr bwMode="auto">
              <a:xfrm>
                <a:off x="3714" y="3465"/>
                <a:ext cx="48" cy="384"/>
              </a:xfrm>
              <a:prstGeom prst="leftBracket">
                <a:avLst>
                  <a:gd name="adj" fmla="val 66667"/>
                </a:avLst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2790" name="AutoShape 50"/>
              <p:cNvSpPr>
                <a:spLocks/>
              </p:cNvSpPr>
              <p:nvPr/>
            </p:nvSpPr>
            <p:spPr bwMode="auto">
              <a:xfrm>
                <a:off x="4482" y="3454"/>
                <a:ext cx="48" cy="395"/>
              </a:xfrm>
              <a:prstGeom prst="rightBracket">
                <a:avLst>
                  <a:gd name="adj" fmla="val 68576"/>
                </a:avLst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2791" name="Line 51"/>
              <p:cNvSpPr>
                <a:spLocks noChangeShapeType="1"/>
              </p:cNvSpPr>
              <p:nvPr/>
            </p:nvSpPr>
            <p:spPr bwMode="auto">
              <a:xfrm>
                <a:off x="4554" y="3465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792" name="Line 52"/>
              <p:cNvSpPr>
                <a:spLocks noChangeShapeType="1"/>
              </p:cNvSpPr>
              <p:nvPr/>
            </p:nvSpPr>
            <p:spPr bwMode="auto">
              <a:xfrm>
                <a:off x="3792" y="3660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32771" name="TextBox 47"/>
          <p:cNvSpPr txBox="1">
            <a:spLocks noChangeArrowheads="1"/>
          </p:cNvSpPr>
          <p:nvPr/>
        </p:nvSpPr>
        <p:spPr bwMode="auto">
          <a:xfrm>
            <a:off x="3643313" y="428625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Phase Space</a:t>
            </a:r>
          </a:p>
        </p:txBody>
      </p:sp>
      <p:sp>
        <p:nvSpPr>
          <p:cNvPr id="32772" name="Date Placeholder 4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32773" name="Slide Number Placeholder 4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6AD78B-A53B-44BB-9F94-D49401535D2F}" type="slidenum">
              <a:rPr lang="en-US"/>
              <a:pPr/>
              <a:t>22</a:t>
            </a:fld>
            <a:endParaRPr lang="en-US"/>
          </a:p>
        </p:txBody>
      </p:sp>
      <p:sp>
        <p:nvSpPr>
          <p:cNvPr id="32774" name="Footer Placeholder 5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457200" y="1055688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800">
                <a:latin typeface="Batang" pitchFamily="18" charset="-127"/>
                <a:ea typeface="Batang" pitchFamily="18" charset="-127"/>
              </a:rPr>
              <a:t>  </a:t>
            </a:r>
            <a:r>
              <a:rPr lang="en-US" sz="2000" b="1">
                <a:latin typeface="Batang" pitchFamily="18" charset="-127"/>
                <a:ea typeface="Batang" pitchFamily="18" charset="-127"/>
              </a:rPr>
              <a:t>Reaction plane is estimated taking all primary tracks with  |</a:t>
            </a:r>
            <a:r>
              <a:rPr lang="el-GR" sz="2000" b="1">
                <a:latin typeface="Batang" pitchFamily="18" charset="-127"/>
                <a:ea typeface="Batang" pitchFamily="18" charset="-127"/>
              </a:rPr>
              <a:t>η</a:t>
            </a:r>
            <a:r>
              <a:rPr lang="en-US" sz="2000" b="1">
                <a:latin typeface="Batang" pitchFamily="18" charset="-127"/>
                <a:ea typeface="Batang" pitchFamily="18" charset="-127"/>
              </a:rPr>
              <a:t>| &lt; 1.0, same particles are used for v</a:t>
            </a:r>
            <a:r>
              <a:rPr lang="en-US" sz="2000" b="1" baseline="-25000">
                <a:latin typeface="Batang" pitchFamily="18" charset="-127"/>
                <a:ea typeface="Batang" pitchFamily="18" charset="-127"/>
              </a:rPr>
              <a:t>2</a:t>
            </a:r>
            <a:r>
              <a:rPr lang="en-US" sz="2000" b="1">
                <a:latin typeface="Batang" pitchFamily="18" charset="-127"/>
                <a:ea typeface="Batang" pitchFamily="18" charset="-127"/>
              </a:rPr>
              <a:t> calculation</a:t>
            </a:r>
          </a:p>
        </p:txBody>
      </p:sp>
      <p:grpSp>
        <p:nvGrpSpPr>
          <p:cNvPr id="5126" name="Group 33"/>
          <p:cNvGrpSpPr>
            <a:grpSpLocks/>
          </p:cNvGrpSpPr>
          <p:nvPr/>
        </p:nvGrpSpPr>
        <p:grpSpPr bwMode="auto">
          <a:xfrm>
            <a:off x="381000" y="1865313"/>
            <a:ext cx="4968875" cy="2401887"/>
            <a:chOff x="381000" y="2017594"/>
            <a:chExt cx="4968922" cy="2402006"/>
          </a:xfrm>
        </p:grpSpPr>
        <p:grpSp>
          <p:nvGrpSpPr>
            <p:cNvPr id="5134" name="Group 13"/>
            <p:cNvGrpSpPr>
              <a:grpSpLocks/>
            </p:cNvGrpSpPr>
            <p:nvPr/>
          </p:nvGrpSpPr>
          <p:grpSpPr bwMode="auto">
            <a:xfrm>
              <a:off x="381000" y="2209691"/>
              <a:ext cx="4495843" cy="1905094"/>
              <a:chOff x="1752600" y="2057292"/>
              <a:chExt cx="4495843" cy="190509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2209804" y="2514515"/>
                <a:ext cx="3429033" cy="1066853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cxnSp>
            <p:nvCxnSpPr>
              <p:cNvPr id="5142" name="Straight Connector 24"/>
              <p:cNvCxnSpPr>
                <a:cxnSpLocks noChangeShapeType="1"/>
              </p:cNvCxnSpPr>
              <p:nvPr/>
            </p:nvCxnSpPr>
            <p:spPr bwMode="auto">
              <a:xfrm>
                <a:off x="1752600" y="3047941"/>
                <a:ext cx="4495843" cy="1588"/>
              </a:xfrm>
              <a:prstGeom prst="line">
                <a:avLst/>
              </a:prstGeom>
              <a:noFill/>
              <a:ln w="47625">
                <a:solidFill>
                  <a:srgbClr val="000000">
                    <a:alpha val="47842"/>
                  </a:srgbClr>
                </a:solidFill>
                <a:round/>
                <a:headEnd/>
                <a:tailEnd/>
              </a:ln>
            </p:spPr>
          </p:cxnSp>
          <p:cxnSp>
            <p:nvCxnSpPr>
              <p:cNvPr id="5143" name="Straight Connector 2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934467" y="3009045"/>
                <a:ext cx="1905094" cy="1588"/>
              </a:xfrm>
              <a:prstGeom prst="line">
                <a:avLst/>
              </a:prstGeom>
              <a:noFill/>
              <a:ln w="47625">
                <a:solidFill>
                  <a:srgbClr val="000000">
                    <a:alpha val="47842"/>
                  </a:srgbClr>
                </a:solidFill>
                <a:round/>
                <a:headEnd/>
                <a:tailEnd/>
              </a:ln>
            </p:spPr>
          </p:cxnSp>
          <p:sp>
            <p:nvSpPr>
              <p:cNvPr id="27" name="Isosceles Triangle 26"/>
              <p:cNvSpPr/>
              <p:nvPr/>
            </p:nvSpPr>
            <p:spPr>
              <a:xfrm rot="10800000">
                <a:off x="3173427" y="2538329"/>
                <a:ext cx="1447814" cy="533426"/>
              </a:xfrm>
              <a:prstGeom prst="triangle">
                <a:avLst/>
              </a:prstGeom>
              <a:solidFill>
                <a:srgbClr val="C00000">
                  <a:alpha val="41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cxnSp>
          <p:nvCxnSpPr>
            <p:cNvPr id="5135" name="Straight Connector 17"/>
            <p:cNvCxnSpPr>
              <a:cxnSpLocks noChangeShapeType="1"/>
            </p:cNvCxnSpPr>
            <p:nvPr/>
          </p:nvCxnSpPr>
          <p:spPr bwMode="auto">
            <a:xfrm rot="5400000">
              <a:off x="1485886" y="3390866"/>
              <a:ext cx="1219260" cy="838208"/>
            </a:xfrm>
            <a:prstGeom prst="line">
              <a:avLst/>
            </a:prstGeom>
            <a:noFill/>
            <a:ln w="38100">
              <a:solidFill>
                <a:srgbClr val="000000">
                  <a:alpha val="39999"/>
                </a:srgbClr>
              </a:solidFill>
              <a:prstDash val="sysDash"/>
              <a:round/>
              <a:headEnd/>
              <a:tailEnd/>
            </a:ln>
          </p:spPr>
        </p:cxnSp>
        <p:sp>
          <p:nvSpPr>
            <p:cNvPr id="19" name="TextBox 21"/>
            <p:cNvSpPr txBox="1">
              <a:spLocks noChangeArrowheads="1"/>
            </p:cNvSpPr>
            <p:nvPr/>
          </p:nvSpPr>
          <p:spPr bwMode="auto">
            <a:xfrm>
              <a:off x="4495839" y="2819321"/>
              <a:ext cx="276228" cy="369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ysClr val="windowText" lastClr="000000"/>
                  </a:solidFill>
                  <a:latin typeface="Calibri" pitchFamily="34" charset="0"/>
                  <a:cs typeface="Arial" charset="0"/>
                </a:rPr>
                <a:t>z</a:t>
              </a:r>
            </a:p>
          </p:txBody>
        </p:sp>
        <p:sp>
          <p:nvSpPr>
            <p:cNvPr id="20" name="TextBox 22"/>
            <p:cNvSpPr txBox="1">
              <a:spLocks noChangeArrowheads="1"/>
            </p:cNvSpPr>
            <p:nvPr/>
          </p:nvSpPr>
          <p:spPr bwMode="auto">
            <a:xfrm>
              <a:off x="2590821" y="2209691"/>
              <a:ext cx="288928" cy="369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ysClr val="windowText" lastClr="000000"/>
                  </a:solidFill>
                  <a:latin typeface="Calibri" pitchFamily="34" charset="0"/>
                  <a:cs typeface="Arial" charset="0"/>
                </a:rPr>
                <a:t>y</a:t>
              </a:r>
            </a:p>
          </p:txBody>
        </p:sp>
        <p:sp>
          <p:nvSpPr>
            <p:cNvPr id="21" name="TextBox 23"/>
            <p:cNvSpPr txBox="1">
              <a:spLocks noChangeArrowheads="1"/>
            </p:cNvSpPr>
            <p:nvPr/>
          </p:nvSpPr>
          <p:spPr bwMode="auto">
            <a:xfrm>
              <a:off x="1600212" y="3809970"/>
              <a:ext cx="284166" cy="369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ysClr val="windowText" lastClr="000000"/>
                  </a:solidFill>
                  <a:latin typeface="Calibri" pitchFamily="34" charset="0"/>
                  <a:cs typeface="Arial" charset="0"/>
                </a:rPr>
                <a:t>x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20984" y="2281132"/>
              <a:ext cx="2636862" cy="1757449"/>
            </a:xfrm>
            <a:custGeom>
              <a:avLst/>
              <a:gdLst>
                <a:gd name="connsiteX0" fmla="*/ 0 w 2770496"/>
                <a:gd name="connsiteY0" fmla="*/ 570931 h 1785582"/>
                <a:gd name="connsiteX1" fmla="*/ 1719618 w 2770496"/>
                <a:gd name="connsiteY1" fmla="*/ 202442 h 1785582"/>
                <a:gd name="connsiteX2" fmla="*/ 2770496 w 2770496"/>
                <a:gd name="connsiteY2" fmla="*/ 1785582 h 178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496" h="1785582">
                  <a:moveTo>
                    <a:pt x="0" y="570931"/>
                  </a:moveTo>
                  <a:cubicBezTo>
                    <a:pt x="628934" y="285465"/>
                    <a:pt x="1257869" y="0"/>
                    <a:pt x="1719618" y="202442"/>
                  </a:cubicBezTo>
                  <a:cubicBezTo>
                    <a:pt x="2181367" y="404884"/>
                    <a:pt x="2475931" y="1095233"/>
                    <a:pt x="2770496" y="1785582"/>
                  </a:cubicBezTo>
                </a:path>
              </a:pathLst>
            </a:cu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633684" y="2017594"/>
              <a:ext cx="2716238" cy="998586"/>
            </a:xfrm>
            <a:custGeom>
              <a:avLst/>
              <a:gdLst>
                <a:gd name="connsiteX0" fmla="*/ 0 w 2715904"/>
                <a:gd name="connsiteY0" fmla="*/ 739254 h 998561"/>
                <a:gd name="connsiteX1" fmla="*/ 1487606 w 2715904"/>
                <a:gd name="connsiteY1" fmla="*/ 43218 h 998561"/>
                <a:gd name="connsiteX2" fmla="*/ 2715904 w 2715904"/>
                <a:gd name="connsiteY2" fmla="*/ 998561 h 99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5904" h="998561">
                  <a:moveTo>
                    <a:pt x="0" y="739254"/>
                  </a:moveTo>
                  <a:cubicBezTo>
                    <a:pt x="517477" y="369627"/>
                    <a:pt x="1034955" y="0"/>
                    <a:pt x="1487606" y="43218"/>
                  </a:cubicBezTo>
                  <a:cubicBezTo>
                    <a:pt x="1940257" y="86436"/>
                    <a:pt x="2328080" y="542498"/>
                    <a:pt x="2715904" y="998561"/>
                  </a:cubicBezTo>
                </a:path>
              </a:pathLst>
            </a:cu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329238" y="2314575"/>
          <a:ext cx="3386137" cy="1266825"/>
        </p:xfrm>
        <a:graphic>
          <a:graphicData uri="http://schemas.openxmlformats.org/presentationml/2006/ole">
            <p:oleObj spid="_x0000_s5122" name="Equation" r:id="rId3" imgW="1828800" imgH="68580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289550" y="3552825"/>
          <a:ext cx="3436938" cy="714375"/>
        </p:xfrm>
        <a:graphic>
          <a:graphicData uri="http://schemas.openxmlformats.org/presentationml/2006/ole">
            <p:oleObj spid="_x0000_s5123" name="Equation" r:id="rId4" imgW="1346040" imgH="279360" progId="Equation.3">
              <p:embed/>
            </p:oleObj>
          </a:graphicData>
        </a:graphic>
      </p:graphicFrame>
      <p:sp>
        <p:nvSpPr>
          <p:cNvPr id="5127" name="TextBox 35"/>
          <p:cNvSpPr txBox="1">
            <a:spLocks noChangeArrowheads="1"/>
          </p:cNvSpPr>
          <p:nvPr/>
        </p:nvSpPr>
        <p:spPr bwMode="auto">
          <a:xfrm>
            <a:off x="457200" y="4487863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800">
                <a:latin typeface="Batang" pitchFamily="18" charset="-127"/>
                <a:ea typeface="Batang" pitchFamily="18" charset="-127"/>
              </a:rPr>
              <a:t>  </a:t>
            </a:r>
            <a:r>
              <a:rPr lang="en-US" sz="2000" b="1">
                <a:latin typeface="Batang" pitchFamily="18" charset="-127"/>
                <a:ea typeface="Batang" pitchFamily="18" charset="-127"/>
              </a:rPr>
              <a:t>Reaction plane is recalculated removing the tracks those are used as pion tracks in calculating the </a:t>
            </a:r>
            <a:r>
              <a:rPr lang="el-GR" sz="2000" b="1">
                <a:latin typeface="Calibri" pitchFamily="34" charset="0"/>
                <a:ea typeface="Batang" pitchFamily="18" charset="-127"/>
              </a:rPr>
              <a:t>ρ</a:t>
            </a:r>
            <a:r>
              <a:rPr lang="en-US" sz="2000" b="1" baseline="30000">
                <a:latin typeface="Calibri" pitchFamily="34" charset="0"/>
                <a:ea typeface="Batang" pitchFamily="18" charset="-127"/>
              </a:rPr>
              <a:t>0</a:t>
            </a:r>
            <a:r>
              <a:rPr lang="en-US" sz="2000" b="1">
                <a:latin typeface="Calibri" pitchFamily="34" charset="0"/>
                <a:ea typeface="Batang" pitchFamily="18" charset="-127"/>
              </a:rPr>
              <a:t> v</a:t>
            </a:r>
            <a:r>
              <a:rPr lang="en-US" sz="2000" b="1" baseline="-25000">
                <a:latin typeface="Calibri" pitchFamily="34" charset="0"/>
                <a:ea typeface="Batang" pitchFamily="18" charset="-127"/>
              </a:rPr>
              <a:t>2</a:t>
            </a:r>
            <a:r>
              <a:rPr lang="en-US" sz="2000" b="1">
                <a:latin typeface="Calibri" pitchFamily="34" charset="0"/>
                <a:ea typeface="Batang" pitchFamily="18" charset="-127"/>
              </a:rPr>
              <a:t>.</a:t>
            </a:r>
            <a:endParaRPr lang="en-US" sz="2000" b="1"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736850" y="5429250"/>
          <a:ext cx="6192838" cy="1133475"/>
        </p:xfrm>
        <a:graphic>
          <a:graphicData uri="http://schemas.openxmlformats.org/presentationml/2006/ole">
            <p:oleObj spid="_x0000_s5124" name="Equation" r:id="rId5" imgW="3746160" imgH="685800" progId="Equation.3">
              <p:embed/>
            </p:oleObj>
          </a:graphicData>
        </a:graphic>
      </p:graphicFrame>
      <p:sp>
        <p:nvSpPr>
          <p:cNvPr id="5128" name="TextBox 37"/>
          <p:cNvSpPr txBox="1">
            <a:spLocks noChangeArrowheads="1"/>
          </p:cNvSpPr>
          <p:nvPr/>
        </p:nvSpPr>
        <p:spPr bwMode="auto">
          <a:xfrm>
            <a:off x="4865688" y="5072063"/>
            <a:ext cx="3063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Remove autocorrelation</a:t>
            </a:r>
          </a:p>
        </p:txBody>
      </p:sp>
      <p:sp>
        <p:nvSpPr>
          <p:cNvPr id="5129" name="TextBox 37"/>
          <p:cNvSpPr txBox="1">
            <a:spLocks noChangeArrowheads="1"/>
          </p:cNvSpPr>
          <p:nvPr/>
        </p:nvSpPr>
        <p:spPr bwMode="auto">
          <a:xfrm>
            <a:off x="5784850" y="1885950"/>
            <a:ext cx="2644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With autocorrelation</a:t>
            </a:r>
          </a:p>
        </p:txBody>
      </p:sp>
      <p:sp>
        <p:nvSpPr>
          <p:cNvPr id="5130" name="TextBox 25"/>
          <p:cNvSpPr txBox="1">
            <a:spLocks noChangeArrowheads="1"/>
          </p:cNvSpPr>
          <p:nvPr/>
        </p:nvSpPr>
        <p:spPr bwMode="auto">
          <a:xfrm>
            <a:off x="928688" y="547688"/>
            <a:ext cx="7513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Methods of Approach for </a:t>
            </a:r>
            <a:r>
              <a:rPr lang="el-GR" sz="2800" b="1">
                <a:solidFill>
                  <a:srgbClr val="0000FF"/>
                </a:solidFill>
                <a:latin typeface="Calibri" pitchFamily="34" charset="0"/>
              </a:rPr>
              <a:t>ρ</a:t>
            </a:r>
            <a:r>
              <a:rPr lang="en-US" sz="2800" b="1" baseline="30000">
                <a:solidFill>
                  <a:srgbClr val="0000FF"/>
                </a:solidFill>
                <a:latin typeface="Calibri" pitchFamily="34" charset="0"/>
              </a:rPr>
              <a:t>0</a:t>
            </a: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 v</a:t>
            </a:r>
            <a:r>
              <a:rPr lang="en-US" sz="2800" b="1" baseline="-25000">
                <a:solidFill>
                  <a:srgbClr val="0000FF"/>
                </a:solidFill>
                <a:latin typeface="Calibri" pitchFamily="34" charset="0"/>
              </a:rPr>
              <a:t>2</a:t>
            </a: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 measurement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5131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8A22D0-AB0A-4A1C-8CAC-D676C8F18130}" type="slidenum">
              <a:rPr lang="en-US"/>
              <a:pPr/>
              <a:t>23</a:t>
            </a:fld>
            <a:endParaRPr lang="en-US"/>
          </a:p>
        </p:txBody>
      </p:sp>
      <p:sp>
        <p:nvSpPr>
          <p:cNvPr id="5132" name="Date Placeholder 2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5133" name="Footer Placeholder 2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AA9DF2-B165-4FAA-B4E8-B74D566BB5D0}" type="slidenum">
              <a:rPr lang="en-GB"/>
              <a:pPr/>
              <a:t>24</a:t>
            </a:fld>
            <a:endParaRPr lang="en-GB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249363" y="552450"/>
            <a:ext cx="6989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cs typeface="Mangal" pitchFamily="18" charset="0"/>
              </a:rPr>
              <a:t>Reaction plane resolution determination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457200" y="1143000"/>
            <a:ext cx="8275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cs typeface="Mangal" pitchFamily="18" charset="0"/>
              </a:rPr>
              <a:t>  </a:t>
            </a:r>
            <a:r>
              <a:rPr lang="en-US" sz="2000">
                <a:solidFill>
                  <a:srgbClr val="FF00FF"/>
                </a:solidFill>
                <a:cs typeface="Mangal" pitchFamily="18" charset="0"/>
              </a:rPr>
              <a:t>Due to finite number of particles detected there is a limited resolution </a:t>
            </a:r>
          </a:p>
          <a:p>
            <a:pPr>
              <a:spcBef>
                <a:spcPct val="20000"/>
              </a:spcBef>
            </a:pPr>
            <a:r>
              <a:rPr lang="en-US" sz="2000">
                <a:solidFill>
                  <a:srgbClr val="FF00FF"/>
                </a:solidFill>
                <a:cs typeface="Mangal" pitchFamily="18" charset="0"/>
              </a:rPr>
              <a:t>     in the event plane angle</a:t>
            </a:r>
            <a:r>
              <a:rPr lang="en-US" sz="2000">
                <a:solidFill>
                  <a:srgbClr val="0000CC"/>
                </a:solidFill>
                <a:cs typeface="Mangal" pitchFamily="18" charset="0"/>
              </a:rPr>
              <a:t>.</a:t>
            </a:r>
            <a:endParaRPr lang="el-GR" sz="2000">
              <a:solidFill>
                <a:srgbClr val="0000CC"/>
              </a:solidFill>
              <a:cs typeface="Mangal" pitchFamily="18" charset="0"/>
            </a:endParaRPr>
          </a:p>
        </p:txBody>
      </p:sp>
      <p:pic>
        <p:nvPicPr>
          <p:cNvPr id="33797" name="Picture 21" descr="F:\resolu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75" y="2112963"/>
            <a:ext cx="54784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26"/>
          <p:cNvSpPr txBox="1">
            <a:spLocks noChangeArrowheads="1"/>
          </p:cNvSpPr>
          <p:nvPr/>
        </p:nvSpPr>
        <p:spPr bwMode="auto">
          <a:xfrm>
            <a:off x="4395788" y="5929313"/>
            <a:ext cx="439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A. M. Poskanzer and S. A. Voloshin 1998</a:t>
            </a:r>
          </a:p>
        </p:txBody>
      </p:sp>
      <p:sp>
        <p:nvSpPr>
          <p:cNvPr id="33799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33800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  <a:solidFill>
            <a:srgbClr val="0070C0"/>
          </a:solidFill>
        </p:spPr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Elliptic Flow and its Origin </a:t>
            </a:r>
          </a:p>
        </p:txBody>
      </p:sp>
      <p:sp>
        <p:nvSpPr>
          <p:cNvPr id="103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21F15A-0FCB-45CF-B7FC-DEF2EC480B00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3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31" name="TextBox 6"/>
          <p:cNvSpPr txBox="1">
            <a:spLocks noChangeArrowheads="1"/>
          </p:cNvSpPr>
          <p:nvPr/>
        </p:nvSpPr>
        <p:spPr bwMode="auto">
          <a:xfrm>
            <a:off x="147638" y="1062038"/>
            <a:ext cx="8766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Flow is a phenomenon seen in nucleus-nucleus collisions, which correlates </a:t>
            </a:r>
          </a:p>
          <a:p>
            <a:r>
              <a:rPr lang="en-US" sz="2000"/>
              <a:t>the momentum distributions of the produced particles with the </a:t>
            </a:r>
          </a:p>
          <a:p>
            <a:r>
              <a:rPr lang="en-US" sz="2000" b="1" u="sng">
                <a:solidFill>
                  <a:srgbClr val="FF6600"/>
                </a:solidFill>
              </a:rPr>
              <a:t>spatial eccentricity  </a:t>
            </a:r>
            <a:r>
              <a:rPr lang="en-US" sz="2000"/>
              <a:t>of the overlap region.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1314450" y="2078038"/>
            <a:ext cx="504825" cy="288925"/>
          </a:xfrm>
          <a:prstGeom prst="downArrow">
            <a:avLst>
              <a:gd name="adj1" fmla="val 25157"/>
              <a:gd name="adj2" fmla="val 45375"/>
            </a:avLst>
          </a:prstGeom>
          <a:solidFill>
            <a:srgbClr val="FF000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1800"/>
          </a:p>
        </p:txBody>
      </p:sp>
      <p:sp>
        <p:nvSpPr>
          <p:cNvPr id="1033" name="TextBox 8"/>
          <p:cNvSpPr txBox="1">
            <a:spLocks noChangeArrowheads="1"/>
          </p:cNvSpPr>
          <p:nvPr/>
        </p:nvSpPr>
        <p:spPr bwMode="auto">
          <a:xfrm>
            <a:off x="307975" y="2449513"/>
            <a:ext cx="3406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/>
              <a:t>azimuthal dependence of the </a:t>
            </a:r>
          </a:p>
          <a:p>
            <a:r>
              <a:rPr lang="en-US" sz="1800" b="1" i="1"/>
              <a:t>pressure gradient.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5267325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CC"/>
                </a:solidFill>
                <a:latin typeface="Comic Sans MS" pitchFamily="66" charset="0"/>
              </a:rPr>
              <a:t>Elliptic flow</a:t>
            </a:r>
            <a:r>
              <a:rPr lang="de-DE" sz="1800">
                <a:solidFill>
                  <a:srgbClr val="660066"/>
                </a:solidFill>
                <a:latin typeface="Comic Sans MS" pitchFamily="66" charset="0"/>
              </a:rPr>
              <a:t> is the second coefficient of the </a:t>
            </a:r>
            <a:r>
              <a:rPr lang="de-DE" sz="1800">
                <a:solidFill>
                  <a:srgbClr val="FF0000"/>
                </a:solidFill>
                <a:latin typeface="Comic Sans MS" pitchFamily="66" charset="0"/>
              </a:rPr>
              <a:t>Fourier expansion</a:t>
            </a:r>
            <a:r>
              <a:rPr lang="de-DE" sz="1800">
                <a:solidFill>
                  <a:srgbClr val="660066"/>
                </a:solidFill>
                <a:latin typeface="Comic Sans MS" pitchFamily="66" charset="0"/>
              </a:rPr>
              <a:t> of the azimuthal particle distribution: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77938" y="5821363"/>
          <a:ext cx="4440237" cy="701675"/>
        </p:xfrm>
        <a:graphic>
          <a:graphicData uri="http://schemas.openxmlformats.org/presentationml/2006/ole">
            <p:oleObj spid="_x0000_s1026" name="Equation" r:id="rId3" imgW="2971800" imgH="4699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205538" y="5834063"/>
          <a:ext cx="2241550" cy="504825"/>
        </p:xfrm>
        <a:graphic>
          <a:graphicData uri="http://schemas.openxmlformats.org/presentationml/2006/ole">
            <p:oleObj spid="_x0000_s1027" name="Equation" r:id="rId4" imgW="1295400" imgH="292100" progId="Equation.3">
              <p:embed/>
            </p:oleObj>
          </a:graphicData>
        </a:graphic>
      </p:graphicFrame>
      <p:grpSp>
        <p:nvGrpSpPr>
          <p:cNvPr id="1035" name="Group 4"/>
          <p:cNvGrpSpPr>
            <a:grpSpLocks/>
          </p:cNvGrpSpPr>
          <p:nvPr/>
        </p:nvGrpSpPr>
        <p:grpSpPr bwMode="auto">
          <a:xfrm>
            <a:off x="307975" y="3095625"/>
            <a:ext cx="7278688" cy="2103438"/>
            <a:chOff x="-164" y="2066"/>
            <a:chExt cx="5867" cy="2039"/>
          </a:xfrm>
        </p:grpSpPr>
        <p:grpSp>
          <p:nvGrpSpPr>
            <p:cNvPr id="1038" name="Group 5"/>
            <p:cNvGrpSpPr>
              <a:grpSpLocks/>
            </p:cNvGrpSpPr>
            <p:nvPr/>
          </p:nvGrpSpPr>
          <p:grpSpPr bwMode="auto">
            <a:xfrm>
              <a:off x="73" y="2139"/>
              <a:ext cx="2760" cy="1461"/>
              <a:chOff x="485" y="952"/>
              <a:chExt cx="2178" cy="1879"/>
            </a:xfrm>
          </p:grpSpPr>
          <p:sp>
            <p:nvSpPr>
              <p:cNvPr id="1149" name="Line 6"/>
              <p:cNvSpPr>
                <a:spLocks noChangeShapeType="1"/>
              </p:cNvSpPr>
              <p:nvPr/>
            </p:nvSpPr>
            <p:spPr bwMode="auto">
              <a:xfrm flipH="1">
                <a:off x="908" y="1007"/>
                <a:ext cx="453" cy="763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50" name="Line 7"/>
              <p:cNvSpPr>
                <a:spLocks noChangeShapeType="1"/>
              </p:cNvSpPr>
              <p:nvPr/>
            </p:nvSpPr>
            <p:spPr bwMode="auto">
              <a:xfrm flipH="1">
                <a:off x="1099" y="1032"/>
                <a:ext cx="445" cy="752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51" name="Line 8"/>
              <p:cNvSpPr>
                <a:spLocks noChangeShapeType="1"/>
              </p:cNvSpPr>
              <p:nvPr/>
            </p:nvSpPr>
            <p:spPr bwMode="auto">
              <a:xfrm>
                <a:off x="1266" y="1168"/>
                <a:ext cx="1302" cy="173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52" name="Line 9"/>
              <p:cNvSpPr>
                <a:spLocks noChangeShapeType="1"/>
              </p:cNvSpPr>
              <p:nvPr/>
            </p:nvSpPr>
            <p:spPr bwMode="auto">
              <a:xfrm>
                <a:off x="1178" y="2017"/>
                <a:ext cx="916" cy="122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53" name="Freeform 10"/>
              <p:cNvSpPr>
                <a:spLocks noChangeArrowheads="1"/>
              </p:cNvSpPr>
              <p:nvPr/>
            </p:nvSpPr>
            <p:spPr bwMode="auto">
              <a:xfrm>
                <a:off x="486" y="1005"/>
                <a:ext cx="2177" cy="1654"/>
              </a:xfrm>
              <a:custGeom>
                <a:avLst/>
                <a:gdLst>
                  <a:gd name="T0" fmla="*/ 0 w 9600"/>
                  <a:gd name="T1" fmla="*/ 0 h 7294"/>
                  <a:gd name="T2" fmla="*/ 0 w 9600"/>
                  <a:gd name="T3" fmla="*/ 0 h 7294"/>
                  <a:gd name="T4" fmla="*/ 0 w 9600"/>
                  <a:gd name="T5" fmla="*/ 0 h 7294"/>
                  <a:gd name="T6" fmla="*/ 0 w 9600"/>
                  <a:gd name="T7" fmla="*/ 0 h 7294"/>
                  <a:gd name="T8" fmla="*/ 0 w 9600"/>
                  <a:gd name="T9" fmla="*/ 0 h 72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00"/>
                  <a:gd name="T16" fmla="*/ 0 h 7294"/>
                  <a:gd name="T17" fmla="*/ 9600 w 9600"/>
                  <a:gd name="T18" fmla="*/ 7294 h 72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00" h="7294">
                    <a:moveTo>
                      <a:pt x="3850" y="0"/>
                    </a:moveTo>
                    <a:lnTo>
                      <a:pt x="9599" y="761"/>
                    </a:lnTo>
                    <a:lnTo>
                      <a:pt x="5738" y="7293"/>
                    </a:lnTo>
                    <a:lnTo>
                      <a:pt x="0" y="6540"/>
                    </a:lnTo>
                    <a:lnTo>
                      <a:pt x="3850" y="0"/>
                    </a:lnTo>
                  </a:path>
                </a:pathLst>
              </a:custGeom>
              <a:noFill/>
              <a:ln w="2844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154" name="Line 11"/>
              <p:cNvSpPr>
                <a:spLocks noChangeShapeType="1"/>
              </p:cNvSpPr>
              <p:nvPr/>
            </p:nvSpPr>
            <p:spPr bwMode="auto">
              <a:xfrm flipH="1">
                <a:off x="485" y="2166"/>
                <a:ext cx="191" cy="322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55" name="Line 12"/>
              <p:cNvSpPr>
                <a:spLocks noChangeShapeType="1"/>
              </p:cNvSpPr>
              <p:nvPr/>
            </p:nvSpPr>
            <p:spPr bwMode="auto">
              <a:xfrm flipH="1">
                <a:off x="1179" y="1057"/>
                <a:ext cx="549" cy="928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56" name="Freeform 13"/>
              <p:cNvSpPr>
                <a:spLocks noChangeArrowheads="1"/>
              </p:cNvSpPr>
              <p:nvPr/>
            </p:nvSpPr>
            <p:spPr bwMode="auto">
              <a:xfrm>
                <a:off x="1140" y="1897"/>
                <a:ext cx="168" cy="638"/>
              </a:xfrm>
              <a:custGeom>
                <a:avLst/>
                <a:gdLst>
                  <a:gd name="T0" fmla="*/ 0 w 742"/>
                  <a:gd name="T1" fmla="*/ 0 h 2813"/>
                  <a:gd name="T2" fmla="*/ 0 w 742"/>
                  <a:gd name="T3" fmla="*/ 0 h 2813"/>
                  <a:gd name="T4" fmla="*/ 0 w 742"/>
                  <a:gd name="T5" fmla="*/ 0 h 2813"/>
                  <a:gd name="T6" fmla="*/ 0 w 742"/>
                  <a:gd name="T7" fmla="*/ 0 h 2813"/>
                  <a:gd name="T8" fmla="*/ 0 w 742"/>
                  <a:gd name="T9" fmla="*/ 0 h 2813"/>
                  <a:gd name="T10" fmla="*/ 0 w 742"/>
                  <a:gd name="T11" fmla="*/ 0 h 2813"/>
                  <a:gd name="T12" fmla="*/ 0 w 742"/>
                  <a:gd name="T13" fmla="*/ 0 h 2813"/>
                  <a:gd name="T14" fmla="*/ 0 w 742"/>
                  <a:gd name="T15" fmla="*/ 0 h 2813"/>
                  <a:gd name="T16" fmla="*/ 0 w 742"/>
                  <a:gd name="T17" fmla="*/ 0 h 2813"/>
                  <a:gd name="T18" fmla="*/ 0 w 742"/>
                  <a:gd name="T19" fmla="*/ 0 h 2813"/>
                  <a:gd name="T20" fmla="*/ 0 w 742"/>
                  <a:gd name="T21" fmla="*/ 0 h 2813"/>
                  <a:gd name="T22" fmla="*/ 0 w 742"/>
                  <a:gd name="T23" fmla="*/ 0 h 28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2"/>
                  <a:gd name="T37" fmla="*/ 0 h 2813"/>
                  <a:gd name="T38" fmla="*/ 742 w 742"/>
                  <a:gd name="T39" fmla="*/ 2813 h 28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2" h="2813">
                    <a:moveTo>
                      <a:pt x="420" y="2550"/>
                    </a:moveTo>
                    <a:cubicBezTo>
                      <a:pt x="485" y="2431"/>
                      <a:pt x="570" y="2273"/>
                      <a:pt x="622" y="2086"/>
                    </a:cubicBezTo>
                    <a:cubicBezTo>
                      <a:pt x="675" y="1900"/>
                      <a:pt x="721" y="1653"/>
                      <a:pt x="731" y="1436"/>
                    </a:cubicBezTo>
                    <a:cubicBezTo>
                      <a:pt x="741" y="1220"/>
                      <a:pt x="720" y="1040"/>
                      <a:pt x="688" y="853"/>
                    </a:cubicBezTo>
                    <a:cubicBezTo>
                      <a:pt x="656" y="667"/>
                      <a:pt x="581" y="449"/>
                      <a:pt x="523" y="312"/>
                    </a:cubicBezTo>
                    <a:cubicBezTo>
                      <a:pt x="465" y="175"/>
                      <a:pt x="369" y="0"/>
                      <a:pt x="357" y="15"/>
                    </a:cubicBezTo>
                    <a:cubicBezTo>
                      <a:pt x="250" y="218"/>
                      <a:pt x="194" y="453"/>
                      <a:pt x="142" y="646"/>
                    </a:cubicBezTo>
                    <a:cubicBezTo>
                      <a:pt x="89" y="859"/>
                      <a:pt x="64" y="1074"/>
                      <a:pt x="33" y="1290"/>
                    </a:cubicBezTo>
                    <a:cubicBezTo>
                      <a:pt x="3" y="1506"/>
                      <a:pt x="0" y="1798"/>
                      <a:pt x="7" y="1985"/>
                    </a:cubicBezTo>
                    <a:cubicBezTo>
                      <a:pt x="15" y="2173"/>
                      <a:pt x="56" y="2347"/>
                      <a:pt x="98" y="2476"/>
                    </a:cubicBezTo>
                    <a:cubicBezTo>
                      <a:pt x="139" y="2606"/>
                      <a:pt x="238" y="2812"/>
                      <a:pt x="237" y="2799"/>
                    </a:cubicBezTo>
                    <a:cubicBezTo>
                      <a:pt x="239" y="2797"/>
                      <a:pt x="353" y="2668"/>
                      <a:pt x="420" y="2550"/>
                    </a:cubicBezTo>
                  </a:path>
                </a:pathLst>
              </a:custGeom>
              <a:solidFill>
                <a:srgbClr val="FFFFFF"/>
              </a:solidFill>
              <a:ln w="3816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157" name="Line 14"/>
              <p:cNvSpPr>
                <a:spLocks noChangeShapeType="1"/>
              </p:cNvSpPr>
              <p:nvPr/>
            </p:nvSpPr>
            <p:spPr bwMode="auto">
              <a:xfrm flipH="1">
                <a:off x="1034" y="1871"/>
                <a:ext cx="405" cy="686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1158" name="Group 15"/>
              <p:cNvGrpSpPr>
                <a:grpSpLocks/>
              </p:cNvGrpSpPr>
              <p:nvPr/>
            </p:nvGrpSpPr>
            <p:grpSpPr bwMode="auto">
              <a:xfrm>
                <a:off x="1755" y="952"/>
                <a:ext cx="660" cy="897"/>
                <a:chOff x="1755" y="952"/>
                <a:chExt cx="660" cy="897"/>
              </a:xfrm>
            </p:grpSpPr>
            <p:grpSp>
              <p:nvGrpSpPr>
                <p:cNvPr id="1229" name="Group 16"/>
                <p:cNvGrpSpPr>
                  <a:grpSpLocks/>
                </p:cNvGrpSpPr>
                <p:nvPr/>
              </p:nvGrpSpPr>
              <p:grpSpPr bwMode="auto">
                <a:xfrm>
                  <a:off x="1755" y="952"/>
                  <a:ext cx="660" cy="897"/>
                  <a:chOff x="1755" y="952"/>
                  <a:chExt cx="660" cy="897"/>
                </a:xfrm>
              </p:grpSpPr>
              <p:sp>
                <p:nvSpPr>
                  <p:cNvPr id="1231" name="Oval 17"/>
                  <p:cNvSpPr>
                    <a:spLocks noChangeArrowheads="1"/>
                  </p:cNvSpPr>
                  <p:nvPr/>
                </p:nvSpPr>
                <p:spPr bwMode="auto">
                  <a:xfrm rot="180000">
                    <a:off x="1755" y="953"/>
                    <a:ext cx="631" cy="87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3333CC"/>
                      </a:gs>
                    </a:gsLst>
                    <a:path path="shape">
                      <a:fillToRect l="50000" t="50000" r="50000" b="50000"/>
                    </a:path>
                  </a:gradFill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232" name="Oval 18"/>
                  <p:cNvSpPr>
                    <a:spLocks noChangeArrowheads="1"/>
                  </p:cNvSpPr>
                  <p:nvPr/>
                </p:nvSpPr>
                <p:spPr bwMode="auto">
                  <a:xfrm rot="180000">
                    <a:off x="1755" y="952"/>
                    <a:ext cx="631" cy="879"/>
                  </a:xfrm>
                  <a:prstGeom prst="ellipse">
                    <a:avLst/>
                  </a:prstGeom>
                  <a:noFill/>
                  <a:ln w="1908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233" name="Freeform 19"/>
                  <p:cNvSpPr>
                    <a:spLocks noChangeArrowheads="1"/>
                  </p:cNvSpPr>
                  <p:nvPr/>
                </p:nvSpPr>
                <p:spPr bwMode="auto">
                  <a:xfrm>
                    <a:off x="1756" y="1324"/>
                    <a:ext cx="659" cy="525"/>
                  </a:xfrm>
                  <a:custGeom>
                    <a:avLst/>
                    <a:gdLst>
                      <a:gd name="T0" fmla="*/ 0 w 2904"/>
                      <a:gd name="T1" fmla="*/ 0 h 2314"/>
                      <a:gd name="T2" fmla="*/ 0 w 2904"/>
                      <a:gd name="T3" fmla="*/ 0 h 2314"/>
                      <a:gd name="T4" fmla="*/ 0 w 2904"/>
                      <a:gd name="T5" fmla="*/ 0 h 2314"/>
                      <a:gd name="T6" fmla="*/ 0 w 2904"/>
                      <a:gd name="T7" fmla="*/ 0 h 2314"/>
                      <a:gd name="T8" fmla="*/ 0 w 2904"/>
                      <a:gd name="T9" fmla="*/ 0 h 2314"/>
                      <a:gd name="T10" fmla="*/ 0 w 2904"/>
                      <a:gd name="T11" fmla="*/ 0 h 2314"/>
                      <a:gd name="T12" fmla="*/ 0 w 2904"/>
                      <a:gd name="T13" fmla="*/ 0 h 2314"/>
                      <a:gd name="T14" fmla="*/ 0 w 2904"/>
                      <a:gd name="T15" fmla="*/ 0 h 2314"/>
                      <a:gd name="T16" fmla="*/ 0 w 2904"/>
                      <a:gd name="T17" fmla="*/ 0 h 2314"/>
                      <a:gd name="T18" fmla="*/ 0 w 2904"/>
                      <a:gd name="T19" fmla="*/ 0 h 2314"/>
                      <a:gd name="T20" fmla="*/ 0 w 2904"/>
                      <a:gd name="T21" fmla="*/ 0 h 2314"/>
                      <a:gd name="T22" fmla="*/ 0 w 2904"/>
                      <a:gd name="T23" fmla="*/ 0 h 2314"/>
                      <a:gd name="T24" fmla="*/ 0 w 2904"/>
                      <a:gd name="T25" fmla="*/ 0 h 2314"/>
                      <a:gd name="T26" fmla="*/ 0 w 2904"/>
                      <a:gd name="T27" fmla="*/ 0 h 2314"/>
                      <a:gd name="T28" fmla="*/ 0 w 2904"/>
                      <a:gd name="T29" fmla="*/ 0 h 2314"/>
                      <a:gd name="T30" fmla="*/ 0 w 2904"/>
                      <a:gd name="T31" fmla="*/ 0 h 2314"/>
                      <a:gd name="T32" fmla="*/ 0 w 2904"/>
                      <a:gd name="T33" fmla="*/ 0 h 2314"/>
                      <a:gd name="T34" fmla="*/ 0 w 2904"/>
                      <a:gd name="T35" fmla="*/ 0 h 2314"/>
                      <a:gd name="T36" fmla="*/ 0 w 2904"/>
                      <a:gd name="T37" fmla="*/ 0 h 2314"/>
                      <a:gd name="T38" fmla="*/ 0 w 2904"/>
                      <a:gd name="T39" fmla="*/ 0 h 2314"/>
                      <a:gd name="T40" fmla="*/ 0 w 2904"/>
                      <a:gd name="T41" fmla="*/ 0 h 231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904"/>
                      <a:gd name="T64" fmla="*/ 0 h 2314"/>
                      <a:gd name="T65" fmla="*/ 2904 w 2904"/>
                      <a:gd name="T66" fmla="*/ 2314 h 231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904" h="2314">
                        <a:moveTo>
                          <a:pt x="119" y="341"/>
                        </a:moveTo>
                        <a:cubicBezTo>
                          <a:pt x="172" y="417"/>
                          <a:pt x="228" y="515"/>
                          <a:pt x="335" y="599"/>
                        </a:cubicBezTo>
                        <a:cubicBezTo>
                          <a:pt x="441" y="683"/>
                          <a:pt x="588" y="819"/>
                          <a:pt x="717" y="886"/>
                        </a:cubicBezTo>
                        <a:cubicBezTo>
                          <a:pt x="846" y="953"/>
                          <a:pt x="1021" y="1017"/>
                          <a:pt x="1210" y="1027"/>
                        </a:cubicBezTo>
                        <a:cubicBezTo>
                          <a:pt x="1399" y="1038"/>
                          <a:pt x="1615" y="1021"/>
                          <a:pt x="1777" y="978"/>
                        </a:cubicBezTo>
                        <a:cubicBezTo>
                          <a:pt x="1939" y="935"/>
                          <a:pt x="2111" y="866"/>
                          <a:pt x="2256" y="764"/>
                        </a:cubicBezTo>
                        <a:cubicBezTo>
                          <a:pt x="2401" y="662"/>
                          <a:pt x="2548" y="475"/>
                          <a:pt x="2657" y="350"/>
                        </a:cubicBezTo>
                        <a:cubicBezTo>
                          <a:pt x="2767" y="225"/>
                          <a:pt x="2858" y="0"/>
                          <a:pt x="2892" y="38"/>
                        </a:cubicBezTo>
                        <a:cubicBezTo>
                          <a:pt x="2898" y="57"/>
                          <a:pt x="2903" y="387"/>
                          <a:pt x="2876" y="567"/>
                        </a:cubicBezTo>
                        <a:cubicBezTo>
                          <a:pt x="2850" y="747"/>
                          <a:pt x="2841" y="906"/>
                          <a:pt x="2782" y="1057"/>
                        </a:cubicBezTo>
                        <a:cubicBezTo>
                          <a:pt x="2724" y="1208"/>
                          <a:pt x="2678" y="1381"/>
                          <a:pt x="2596" y="1504"/>
                        </a:cubicBezTo>
                        <a:cubicBezTo>
                          <a:pt x="2513" y="1626"/>
                          <a:pt x="2485" y="1711"/>
                          <a:pt x="2385" y="1827"/>
                        </a:cubicBezTo>
                        <a:cubicBezTo>
                          <a:pt x="2318" y="1925"/>
                          <a:pt x="2195" y="2027"/>
                          <a:pt x="2088" y="2115"/>
                        </a:cubicBezTo>
                        <a:cubicBezTo>
                          <a:pt x="1981" y="2202"/>
                          <a:pt x="1821" y="2243"/>
                          <a:pt x="1701" y="2278"/>
                        </a:cubicBezTo>
                        <a:cubicBezTo>
                          <a:pt x="1581" y="2313"/>
                          <a:pt x="1401" y="2305"/>
                          <a:pt x="1253" y="2276"/>
                        </a:cubicBezTo>
                        <a:cubicBezTo>
                          <a:pt x="1106" y="2247"/>
                          <a:pt x="975" y="2171"/>
                          <a:pt x="836" y="2092"/>
                        </a:cubicBezTo>
                        <a:cubicBezTo>
                          <a:pt x="695" y="2013"/>
                          <a:pt x="622" y="1917"/>
                          <a:pt x="504" y="1781"/>
                        </a:cubicBezTo>
                        <a:cubicBezTo>
                          <a:pt x="386" y="1645"/>
                          <a:pt x="318" y="1485"/>
                          <a:pt x="251" y="1336"/>
                        </a:cubicBezTo>
                        <a:cubicBezTo>
                          <a:pt x="184" y="1186"/>
                          <a:pt x="138" y="1008"/>
                          <a:pt x="95" y="805"/>
                        </a:cubicBezTo>
                        <a:cubicBezTo>
                          <a:pt x="51" y="601"/>
                          <a:pt x="0" y="223"/>
                          <a:pt x="0" y="147"/>
                        </a:cubicBezTo>
                        <a:lnTo>
                          <a:pt x="119" y="341"/>
                        </a:lnTo>
                      </a:path>
                    </a:pathLst>
                  </a:custGeom>
                  <a:solidFill>
                    <a:srgbClr val="FFFFFF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234" name="Freeform 20"/>
                  <p:cNvSpPr>
                    <a:spLocks noChangeArrowheads="1"/>
                  </p:cNvSpPr>
                  <p:nvPr/>
                </p:nvSpPr>
                <p:spPr bwMode="auto">
                  <a:xfrm>
                    <a:off x="1769" y="1348"/>
                    <a:ext cx="631" cy="217"/>
                  </a:xfrm>
                  <a:custGeom>
                    <a:avLst/>
                    <a:gdLst>
                      <a:gd name="T0" fmla="*/ 0 w 2781"/>
                      <a:gd name="T1" fmla="*/ 0 h 958"/>
                      <a:gd name="T2" fmla="*/ 0 w 2781"/>
                      <a:gd name="T3" fmla="*/ 0 h 958"/>
                      <a:gd name="T4" fmla="*/ 0 w 2781"/>
                      <a:gd name="T5" fmla="*/ 0 h 958"/>
                      <a:gd name="T6" fmla="*/ 0 w 2781"/>
                      <a:gd name="T7" fmla="*/ 0 h 958"/>
                      <a:gd name="T8" fmla="*/ 0 w 2781"/>
                      <a:gd name="T9" fmla="*/ 0 h 958"/>
                      <a:gd name="T10" fmla="*/ 0 w 2781"/>
                      <a:gd name="T11" fmla="*/ 0 h 958"/>
                      <a:gd name="T12" fmla="*/ 0 w 2781"/>
                      <a:gd name="T13" fmla="*/ 0 h 95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781"/>
                      <a:gd name="T22" fmla="*/ 0 h 958"/>
                      <a:gd name="T23" fmla="*/ 2781 w 2781"/>
                      <a:gd name="T24" fmla="*/ 958 h 95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781" h="958">
                        <a:moveTo>
                          <a:pt x="0" y="174"/>
                        </a:moveTo>
                        <a:cubicBezTo>
                          <a:pt x="35" y="232"/>
                          <a:pt x="158" y="404"/>
                          <a:pt x="280" y="512"/>
                        </a:cubicBezTo>
                        <a:cubicBezTo>
                          <a:pt x="401" y="620"/>
                          <a:pt x="606" y="748"/>
                          <a:pt x="723" y="821"/>
                        </a:cubicBezTo>
                        <a:cubicBezTo>
                          <a:pt x="840" y="894"/>
                          <a:pt x="962" y="912"/>
                          <a:pt x="1122" y="935"/>
                        </a:cubicBezTo>
                        <a:cubicBezTo>
                          <a:pt x="1281" y="957"/>
                          <a:pt x="1529" y="934"/>
                          <a:pt x="1703" y="889"/>
                        </a:cubicBezTo>
                        <a:cubicBezTo>
                          <a:pt x="1878" y="843"/>
                          <a:pt x="2072" y="752"/>
                          <a:pt x="2272" y="608"/>
                        </a:cubicBezTo>
                        <a:cubicBezTo>
                          <a:pt x="2470" y="465"/>
                          <a:pt x="2661" y="126"/>
                          <a:pt x="2780" y="0"/>
                        </a:cubicBezTo>
                      </a:path>
                    </a:pathLst>
                  </a:custGeom>
                  <a:noFill/>
                  <a:ln w="936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230" name="Freeform 21"/>
                <p:cNvSpPr>
                  <a:spLocks noChangeArrowheads="1"/>
                </p:cNvSpPr>
                <p:nvPr/>
              </p:nvSpPr>
              <p:spPr bwMode="auto">
                <a:xfrm>
                  <a:off x="1763" y="1062"/>
                  <a:ext cx="164" cy="641"/>
                </a:xfrm>
                <a:custGeom>
                  <a:avLst/>
                  <a:gdLst>
                    <a:gd name="T0" fmla="*/ 0 w 722"/>
                    <a:gd name="T1" fmla="*/ 0 h 2825"/>
                    <a:gd name="T2" fmla="*/ 0 w 722"/>
                    <a:gd name="T3" fmla="*/ 0 h 2825"/>
                    <a:gd name="T4" fmla="*/ 0 w 722"/>
                    <a:gd name="T5" fmla="*/ 0 h 2825"/>
                    <a:gd name="T6" fmla="*/ 0 w 722"/>
                    <a:gd name="T7" fmla="*/ 0 h 2825"/>
                    <a:gd name="T8" fmla="*/ 0 w 722"/>
                    <a:gd name="T9" fmla="*/ 0 h 2825"/>
                    <a:gd name="T10" fmla="*/ 0 w 722"/>
                    <a:gd name="T11" fmla="*/ 0 h 2825"/>
                    <a:gd name="T12" fmla="*/ 0 w 722"/>
                    <a:gd name="T13" fmla="*/ 0 h 2825"/>
                    <a:gd name="T14" fmla="*/ 0 w 722"/>
                    <a:gd name="T15" fmla="*/ 0 h 2825"/>
                    <a:gd name="T16" fmla="*/ 0 w 722"/>
                    <a:gd name="T17" fmla="*/ 0 h 2825"/>
                    <a:gd name="T18" fmla="*/ 0 w 722"/>
                    <a:gd name="T19" fmla="*/ 0 h 2825"/>
                    <a:gd name="T20" fmla="*/ 0 w 722"/>
                    <a:gd name="T21" fmla="*/ 0 h 2825"/>
                    <a:gd name="T22" fmla="*/ 0 w 722"/>
                    <a:gd name="T23" fmla="*/ 0 h 28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22"/>
                    <a:gd name="T37" fmla="*/ 0 h 2825"/>
                    <a:gd name="T38" fmla="*/ 722 w 722"/>
                    <a:gd name="T39" fmla="*/ 2825 h 28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22" h="2825">
                      <a:moveTo>
                        <a:pt x="234" y="2532"/>
                      </a:moveTo>
                      <a:cubicBezTo>
                        <a:pt x="162" y="2400"/>
                        <a:pt x="111" y="2229"/>
                        <a:pt x="56" y="2033"/>
                      </a:cubicBezTo>
                      <a:cubicBezTo>
                        <a:pt x="0" y="1837"/>
                        <a:pt x="12" y="1574"/>
                        <a:pt x="19" y="1369"/>
                      </a:cubicBezTo>
                      <a:cubicBezTo>
                        <a:pt x="26" y="1164"/>
                        <a:pt x="45" y="979"/>
                        <a:pt x="110" y="799"/>
                      </a:cubicBezTo>
                      <a:cubicBezTo>
                        <a:pt x="175" y="619"/>
                        <a:pt x="238" y="405"/>
                        <a:pt x="302" y="278"/>
                      </a:cubicBezTo>
                      <a:cubicBezTo>
                        <a:pt x="367" y="151"/>
                        <a:pt x="479" y="0"/>
                        <a:pt x="484" y="22"/>
                      </a:cubicBezTo>
                      <a:cubicBezTo>
                        <a:pt x="569" y="240"/>
                        <a:pt x="630" y="490"/>
                        <a:pt x="639" y="689"/>
                      </a:cubicBezTo>
                      <a:cubicBezTo>
                        <a:pt x="701" y="912"/>
                        <a:pt x="698" y="1124"/>
                        <a:pt x="710" y="1338"/>
                      </a:cubicBezTo>
                      <a:cubicBezTo>
                        <a:pt x="721" y="1552"/>
                        <a:pt x="714" y="1848"/>
                        <a:pt x="687" y="2042"/>
                      </a:cubicBezTo>
                      <a:cubicBezTo>
                        <a:pt x="659" y="2235"/>
                        <a:pt x="610" y="2382"/>
                        <a:pt x="547" y="2516"/>
                      </a:cubicBezTo>
                      <a:cubicBezTo>
                        <a:pt x="485" y="2649"/>
                        <a:pt x="396" y="2824"/>
                        <a:pt x="382" y="2812"/>
                      </a:cubicBezTo>
                      <a:cubicBezTo>
                        <a:pt x="397" y="2807"/>
                        <a:pt x="270" y="2655"/>
                        <a:pt x="234" y="2532"/>
                      </a:cubicBezTo>
                    </a:path>
                  </a:pathLst>
                </a:custGeom>
                <a:solidFill>
                  <a:srgbClr val="FFFFFF"/>
                </a:solidFill>
                <a:ln w="5724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</p:grpSp>
          <p:sp>
            <p:nvSpPr>
              <p:cNvPr id="1159" name="Line 22"/>
              <p:cNvSpPr>
                <a:spLocks noChangeShapeType="1"/>
              </p:cNvSpPr>
              <p:nvPr/>
            </p:nvSpPr>
            <p:spPr bwMode="auto">
              <a:xfrm>
                <a:off x="1368" y="1005"/>
                <a:ext cx="537" cy="71"/>
              </a:xfrm>
              <a:prstGeom prst="line">
                <a:avLst/>
              </a:prstGeom>
              <a:noFill/>
              <a:ln w="2844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60" name="Line 23"/>
              <p:cNvSpPr>
                <a:spLocks noChangeShapeType="1"/>
              </p:cNvSpPr>
              <p:nvPr/>
            </p:nvSpPr>
            <p:spPr bwMode="auto">
              <a:xfrm>
                <a:off x="1553" y="1206"/>
                <a:ext cx="386" cy="51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61" name="Line 24"/>
              <p:cNvSpPr>
                <a:spLocks noChangeShapeType="1"/>
              </p:cNvSpPr>
              <p:nvPr/>
            </p:nvSpPr>
            <p:spPr bwMode="auto">
              <a:xfrm>
                <a:off x="1169" y="1326"/>
                <a:ext cx="764" cy="101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62" name="Line 25"/>
              <p:cNvSpPr>
                <a:spLocks noChangeShapeType="1"/>
              </p:cNvSpPr>
              <p:nvPr/>
            </p:nvSpPr>
            <p:spPr bwMode="auto">
              <a:xfrm flipH="1">
                <a:off x="1699" y="1362"/>
                <a:ext cx="238" cy="401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63" name="Line 26"/>
              <p:cNvSpPr>
                <a:spLocks noChangeShapeType="1"/>
              </p:cNvSpPr>
              <p:nvPr/>
            </p:nvSpPr>
            <p:spPr bwMode="auto">
              <a:xfrm>
                <a:off x="1075" y="1486"/>
                <a:ext cx="1306" cy="174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64" name="Line 27"/>
              <p:cNvSpPr>
                <a:spLocks noChangeShapeType="1"/>
              </p:cNvSpPr>
              <p:nvPr/>
            </p:nvSpPr>
            <p:spPr bwMode="auto">
              <a:xfrm flipH="1">
                <a:off x="1037" y="1076"/>
                <a:ext cx="870" cy="1475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65" name="Line 28"/>
              <p:cNvSpPr>
                <a:spLocks noChangeShapeType="1"/>
              </p:cNvSpPr>
              <p:nvPr/>
            </p:nvSpPr>
            <p:spPr bwMode="auto">
              <a:xfrm>
                <a:off x="981" y="1647"/>
                <a:ext cx="1304" cy="173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1166" name="Group 29"/>
              <p:cNvGrpSpPr>
                <a:grpSpLocks/>
              </p:cNvGrpSpPr>
              <p:nvPr/>
            </p:nvGrpSpPr>
            <p:grpSpPr bwMode="auto">
              <a:xfrm>
                <a:off x="1346" y="1376"/>
                <a:ext cx="352" cy="891"/>
                <a:chOff x="1346" y="1376"/>
                <a:chExt cx="352" cy="891"/>
              </a:xfrm>
            </p:grpSpPr>
            <p:sp>
              <p:nvSpPr>
                <p:cNvPr id="1225" name="Oval 30"/>
                <p:cNvSpPr>
                  <a:spLocks noChangeArrowheads="1"/>
                </p:cNvSpPr>
                <p:nvPr/>
              </p:nvSpPr>
              <p:spPr bwMode="auto">
                <a:xfrm rot="180000">
                  <a:off x="1346" y="1377"/>
                  <a:ext cx="338" cy="88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C00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226" name="Freeform 31"/>
                <p:cNvSpPr>
                  <a:spLocks noChangeArrowheads="1"/>
                </p:cNvSpPr>
                <p:nvPr/>
              </p:nvSpPr>
              <p:spPr bwMode="auto">
                <a:xfrm>
                  <a:off x="1359" y="1809"/>
                  <a:ext cx="339" cy="458"/>
                </a:xfrm>
                <a:custGeom>
                  <a:avLst/>
                  <a:gdLst>
                    <a:gd name="T0" fmla="*/ 0 w 1495"/>
                    <a:gd name="T1" fmla="*/ 0 h 2018"/>
                    <a:gd name="T2" fmla="*/ 0 w 1495"/>
                    <a:gd name="T3" fmla="*/ 0 h 2018"/>
                    <a:gd name="T4" fmla="*/ 0 w 1495"/>
                    <a:gd name="T5" fmla="*/ 0 h 2018"/>
                    <a:gd name="T6" fmla="*/ 0 w 1495"/>
                    <a:gd name="T7" fmla="*/ 0 h 2018"/>
                    <a:gd name="T8" fmla="*/ 0 w 1495"/>
                    <a:gd name="T9" fmla="*/ 0 h 2018"/>
                    <a:gd name="T10" fmla="*/ 0 w 1495"/>
                    <a:gd name="T11" fmla="*/ 0 h 2018"/>
                    <a:gd name="T12" fmla="*/ 0 w 1495"/>
                    <a:gd name="T13" fmla="*/ 0 h 2018"/>
                    <a:gd name="T14" fmla="*/ 0 w 1495"/>
                    <a:gd name="T15" fmla="*/ 0 h 2018"/>
                    <a:gd name="T16" fmla="*/ 0 w 1495"/>
                    <a:gd name="T17" fmla="*/ 0 h 2018"/>
                    <a:gd name="T18" fmla="*/ 0 w 1495"/>
                    <a:gd name="T19" fmla="*/ 0 h 2018"/>
                    <a:gd name="T20" fmla="*/ 0 w 1495"/>
                    <a:gd name="T21" fmla="*/ 0 h 2018"/>
                    <a:gd name="T22" fmla="*/ 0 w 1495"/>
                    <a:gd name="T23" fmla="*/ 0 h 2018"/>
                    <a:gd name="T24" fmla="*/ 0 w 1495"/>
                    <a:gd name="T25" fmla="*/ 0 h 2018"/>
                    <a:gd name="T26" fmla="*/ 0 w 1495"/>
                    <a:gd name="T27" fmla="*/ 0 h 2018"/>
                    <a:gd name="T28" fmla="*/ 0 w 1495"/>
                    <a:gd name="T29" fmla="*/ 0 h 2018"/>
                    <a:gd name="T30" fmla="*/ 0 w 1495"/>
                    <a:gd name="T31" fmla="*/ 0 h 2018"/>
                    <a:gd name="T32" fmla="*/ 0 w 1495"/>
                    <a:gd name="T33" fmla="*/ 0 h 2018"/>
                    <a:gd name="T34" fmla="*/ 0 w 1495"/>
                    <a:gd name="T35" fmla="*/ 0 h 2018"/>
                    <a:gd name="T36" fmla="*/ 0 w 1495"/>
                    <a:gd name="T37" fmla="*/ 0 h 2018"/>
                    <a:gd name="T38" fmla="*/ 0 w 1495"/>
                    <a:gd name="T39" fmla="*/ 0 h 2018"/>
                    <a:gd name="T40" fmla="*/ 0 w 1495"/>
                    <a:gd name="T41" fmla="*/ 0 h 2018"/>
                    <a:gd name="T42" fmla="*/ 0 w 1495"/>
                    <a:gd name="T43" fmla="*/ 0 h 201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495"/>
                    <a:gd name="T67" fmla="*/ 0 h 2018"/>
                    <a:gd name="T68" fmla="*/ 1495 w 1495"/>
                    <a:gd name="T69" fmla="*/ 2018 h 201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495" h="2018">
                      <a:moveTo>
                        <a:pt x="38" y="113"/>
                      </a:moveTo>
                      <a:cubicBezTo>
                        <a:pt x="72" y="150"/>
                        <a:pt x="141" y="217"/>
                        <a:pt x="200" y="266"/>
                      </a:cubicBezTo>
                      <a:cubicBezTo>
                        <a:pt x="257" y="315"/>
                        <a:pt x="316" y="316"/>
                        <a:pt x="370" y="328"/>
                      </a:cubicBezTo>
                      <a:cubicBezTo>
                        <a:pt x="424" y="340"/>
                        <a:pt x="471" y="383"/>
                        <a:pt x="532" y="396"/>
                      </a:cubicBezTo>
                      <a:cubicBezTo>
                        <a:pt x="593" y="409"/>
                        <a:pt x="667" y="421"/>
                        <a:pt x="730" y="413"/>
                      </a:cubicBezTo>
                      <a:cubicBezTo>
                        <a:pt x="792" y="405"/>
                        <a:pt x="878" y="400"/>
                        <a:pt x="953" y="379"/>
                      </a:cubicBezTo>
                      <a:cubicBezTo>
                        <a:pt x="1028" y="357"/>
                        <a:pt x="1100" y="337"/>
                        <a:pt x="1173" y="289"/>
                      </a:cubicBezTo>
                      <a:cubicBezTo>
                        <a:pt x="1249" y="247"/>
                        <a:pt x="1317" y="158"/>
                        <a:pt x="1391" y="112"/>
                      </a:cubicBezTo>
                      <a:cubicBezTo>
                        <a:pt x="1465" y="65"/>
                        <a:pt x="1463" y="0"/>
                        <a:pt x="1481" y="25"/>
                      </a:cubicBezTo>
                      <a:cubicBezTo>
                        <a:pt x="1474" y="39"/>
                        <a:pt x="1494" y="157"/>
                        <a:pt x="1485" y="272"/>
                      </a:cubicBezTo>
                      <a:cubicBezTo>
                        <a:pt x="1489" y="397"/>
                        <a:pt x="1462" y="595"/>
                        <a:pt x="1438" y="748"/>
                      </a:cubicBezTo>
                      <a:cubicBezTo>
                        <a:pt x="1415" y="901"/>
                        <a:pt x="1373" y="1071"/>
                        <a:pt x="1338" y="1199"/>
                      </a:cubicBezTo>
                      <a:cubicBezTo>
                        <a:pt x="1303" y="1326"/>
                        <a:pt x="1263" y="1418"/>
                        <a:pt x="1225" y="1515"/>
                      </a:cubicBezTo>
                      <a:cubicBezTo>
                        <a:pt x="1185" y="1613"/>
                        <a:pt x="1125" y="1720"/>
                        <a:pt x="1052" y="1803"/>
                      </a:cubicBezTo>
                      <a:cubicBezTo>
                        <a:pt x="979" y="1887"/>
                        <a:pt x="926" y="1937"/>
                        <a:pt x="857" y="1967"/>
                      </a:cubicBezTo>
                      <a:cubicBezTo>
                        <a:pt x="787" y="1997"/>
                        <a:pt x="703" y="2017"/>
                        <a:pt x="625" y="1978"/>
                      </a:cubicBezTo>
                      <a:cubicBezTo>
                        <a:pt x="548" y="1938"/>
                        <a:pt x="474" y="1886"/>
                        <a:pt x="411" y="1810"/>
                      </a:cubicBezTo>
                      <a:cubicBezTo>
                        <a:pt x="349" y="1734"/>
                        <a:pt x="282" y="1643"/>
                        <a:pt x="242" y="1518"/>
                      </a:cubicBezTo>
                      <a:cubicBezTo>
                        <a:pt x="203" y="1393"/>
                        <a:pt x="142" y="1235"/>
                        <a:pt x="94" y="1088"/>
                      </a:cubicBezTo>
                      <a:cubicBezTo>
                        <a:pt x="46" y="942"/>
                        <a:pt x="44" y="737"/>
                        <a:pt x="35" y="567"/>
                      </a:cubicBezTo>
                      <a:cubicBezTo>
                        <a:pt x="25" y="397"/>
                        <a:pt x="0" y="110"/>
                        <a:pt x="13" y="34"/>
                      </a:cubicBezTo>
                      <a:lnTo>
                        <a:pt x="38" y="113"/>
                      </a:lnTo>
                    </a:path>
                  </a:pathLst>
                </a:custGeom>
                <a:solidFill>
                  <a:srgbClr val="FFFFFF">
                    <a:alpha val="50195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227" name="Freeform 32"/>
                <p:cNvSpPr>
                  <a:spLocks noChangeArrowheads="1"/>
                </p:cNvSpPr>
                <p:nvPr/>
              </p:nvSpPr>
              <p:spPr bwMode="auto">
                <a:xfrm>
                  <a:off x="1359" y="1812"/>
                  <a:ext cx="337" cy="89"/>
                </a:xfrm>
                <a:custGeom>
                  <a:avLst/>
                  <a:gdLst>
                    <a:gd name="T0" fmla="*/ 0 w 1485"/>
                    <a:gd name="T1" fmla="*/ 0 h 393"/>
                    <a:gd name="T2" fmla="*/ 0 w 1485"/>
                    <a:gd name="T3" fmla="*/ 0 h 393"/>
                    <a:gd name="T4" fmla="*/ 0 w 1485"/>
                    <a:gd name="T5" fmla="*/ 0 h 393"/>
                    <a:gd name="T6" fmla="*/ 0 w 1485"/>
                    <a:gd name="T7" fmla="*/ 0 h 393"/>
                    <a:gd name="T8" fmla="*/ 0 w 1485"/>
                    <a:gd name="T9" fmla="*/ 0 h 393"/>
                    <a:gd name="T10" fmla="*/ 0 w 1485"/>
                    <a:gd name="T11" fmla="*/ 0 h 393"/>
                    <a:gd name="T12" fmla="*/ 0 w 1485"/>
                    <a:gd name="T13" fmla="*/ 0 h 39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85"/>
                    <a:gd name="T22" fmla="*/ 0 h 393"/>
                    <a:gd name="T23" fmla="*/ 1485 w 1485"/>
                    <a:gd name="T24" fmla="*/ 393 h 39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85" h="393">
                      <a:moveTo>
                        <a:pt x="0" y="50"/>
                      </a:moveTo>
                      <a:cubicBezTo>
                        <a:pt x="21" y="73"/>
                        <a:pt x="99" y="150"/>
                        <a:pt x="145" y="201"/>
                      </a:cubicBezTo>
                      <a:cubicBezTo>
                        <a:pt x="191" y="253"/>
                        <a:pt x="328" y="306"/>
                        <a:pt x="393" y="343"/>
                      </a:cubicBezTo>
                      <a:cubicBezTo>
                        <a:pt x="458" y="379"/>
                        <a:pt x="517" y="385"/>
                        <a:pt x="609" y="383"/>
                      </a:cubicBezTo>
                      <a:cubicBezTo>
                        <a:pt x="702" y="382"/>
                        <a:pt x="828" y="392"/>
                        <a:pt x="921" y="380"/>
                      </a:cubicBezTo>
                      <a:cubicBezTo>
                        <a:pt x="1015" y="367"/>
                        <a:pt x="1113" y="314"/>
                        <a:pt x="1208" y="259"/>
                      </a:cubicBezTo>
                      <a:cubicBezTo>
                        <a:pt x="1302" y="203"/>
                        <a:pt x="1436" y="51"/>
                        <a:pt x="1484" y="0"/>
                      </a:cubicBez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228" name="Oval 33"/>
                <p:cNvSpPr>
                  <a:spLocks noChangeArrowheads="1"/>
                </p:cNvSpPr>
                <p:nvPr/>
              </p:nvSpPr>
              <p:spPr bwMode="auto">
                <a:xfrm rot="180000">
                  <a:off x="1346" y="1376"/>
                  <a:ext cx="338" cy="883"/>
                </a:xfrm>
                <a:prstGeom prst="ellipse">
                  <a:avLst/>
                </a:prstGeom>
                <a:noFill/>
                <a:ln w="19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</p:grpSp>
          <p:sp>
            <p:nvSpPr>
              <p:cNvPr id="1167" name="Line 34"/>
              <p:cNvSpPr>
                <a:spLocks noChangeShapeType="1"/>
              </p:cNvSpPr>
              <p:nvPr/>
            </p:nvSpPr>
            <p:spPr bwMode="auto">
              <a:xfrm flipH="1">
                <a:off x="1597" y="1521"/>
                <a:ext cx="654" cy="1109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68" name="Line 35"/>
              <p:cNvSpPr>
                <a:spLocks noChangeShapeType="1"/>
              </p:cNvSpPr>
              <p:nvPr/>
            </p:nvSpPr>
            <p:spPr bwMode="auto">
              <a:xfrm flipH="1">
                <a:off x="1412" y="1557"/>
                <a:ext cx="617" cy="1044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69" name="Line 36"/>
              <p:cNvSpPr>
                <a:spLocks noChangeShapeType="1"/>
              </p:cNvSpPr>
              <p:nvPr/>
            </p:nvSpPr>
            <p:spPr bwMode="auto">
              <a:xfrm>
                <a:off x="1591" y="1899"/>
                <a:ext cx="599" cy="80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70" name="Line 37"/>
              <p:cNvSpPr>
                <a:spLocks noChangeShapeType="1"/>
              </p:cNvSpPr>
              <p:nvPr/>
            </p:nvSpPr>
            <p:spPr bwMode="auto">
              <a:xfrm flipH="1">
                <a:off x="1218" y="1883"/>
                <a:ext cx="414" cy="700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71" name="Line 38"/>
              <p:cNvSpPr>
                <a:spLocks noChangeShapeType="1"/>
              </p:cNvSpPr>
              <p:nvPr/>
            </p:nvSpPr>
            <p:spPr bwMode="auto">
              <a:xfrm flipH="1">
                <a:off x="1338" y="1870"/>
                <a:ext cx="103" cy="173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72" name="Line 39"/>
              <p:cNvSpPr>
                <a:spLocks noChangeShapeType="1"/>
              </p:cNvSpPr>
              <p:nvPr/>
            </p:nvSpPr>
            <p:spPr bwMode="auto">
              <a:xfrm>
                <a:off x="1150" y="1841"/>
                <a:ext cx="305" cy="41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1173" name="Group 40"/>
              <p:cNvGrpSpPr>
                <a:grpSpLocks/>
              </p:cNvGrpSpPr>
              <p:nvPr/>
            </p:nvGrpSpPr>
            <p:grpSpPr bwMode="auto">
              <a:xfrm>
                <a:off x="662" y="1749"/>
                <a:ext cx="664" cy="896"/>
                <a:chOff x="662" y="1749"/>
                <a:chExt cx="664" cy="896"/>
              </a:xfrm>
            </p:grpSpPr>
            <p:sp>
              <p:nvSpPr>
                <p:cNvPr id="1219" name="Oval 41"/>
                <p:cNvSpPr>
                  <a:spLocks noChangeArrowheads="1"/>
                </p:cNvSpPr>
                <p:nvPr/>
              </p:nvSpPr>
              <p:spPr bwMode="auto">
                <a:xfrm rot="180000">
                  <a:off x="664" y="1750"/>
                  <a:ext cx="632" cy="87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3333CC"/>
                    </a:gs>
                  </a:gsLst>
                  <a:path path="shape">
                    <a:fillToRect l="50000" t="50000" r="50000" b="50000"/>
                  </a:path>
                </a:gra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220" name="Oval 42"/>
                <p:cNvSpPr>
                  <a:spLocks noChangeArrowheads="1"/>
                </p:cNvSpPr>
                <p:nvPr/>
              </p:nvSpPr>
              <p:spPr bwMode="auto">
                <a:xfrm rot="180000">
                  <a:off x="662" y="1749"/>
                  <a:ext cx="632" cy="879"/>
                </a:xfrm>
                <a:prstGeom prst="ellipse">
                  <a:avLst/>
                </a:prstGeom>
                <a:noFill/>
                <a:ln w="1908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221" name="Freeform 43"/>
                <p:cNvSpPr>
                  <a:spLocks noChangeArrowheads="1"/>
                </p:cNvSpPr>
                <p:nvPr/>
              </p:nvSpPr>
              <p:spPr bwMode="auto">
                <a:xfrm>
                  <a:off x="669" y="2131"/>
                  <a:ext cx="657" cy="514"/>
                </a:xfrm>
                <a:custGeom>
                  <a:avLst/>
                  <a:gdLst>
                    <a:gd name="T0" fmla="*/ 0 w 2895"/>
                    <a:gd name="T1" fmla="*/ 0 h 2265"/>
                    <a:gd name="T2" fmla="*/ 0 w 2895"/>
                    <a:gd name="T3" fmla="*/ 0 h 2265"/>
                    <a:gd name="T4" fmla="*/ 0 w 2895"/>
                    <a:gd name="T5" fmla="*/ 0 h 2265"/>
                    <a:gd name="T6" fmla="*/ 0 w 2895"/>
                    <a:gd name="T7" fmla="*/ 0 h 2265"/>
                    <a:gd name="T8" fmla="*/ 0 w 2895"/>
                    <a:gd name="T9" fmla="*/ 0 h 2265"/>
                    <a:gd name="T10" fmla="*/ 0 w 2895"/>
                    <a:gd name="T11" fmla="*/ 0 h 2265"/>
                    <a:gd name="T12" fmla="*/ 0 w 2895"/>
                    <a:gd name="T13" fmla="*/ 0 h 2265"/>
                    <a:gd name="T14" fmla="*/ 0 w 2895"/>
                    <a:gd name="T15" fmla="*/ 0 h 2265"/>
                    <a:gd name="T16" fmla="*/ 0 w 2895"/>
                    <a:gd name="T17" fmla="*/ 0 h 2265"/>
                    <a:gd name="T18" fmla="*/ 0 w 2895"/>
                    <a:gd name="T19" fmla="*/ 0 h 2265"/>
                    <a:gd name="T20" fmla="*/ 0 w 2895"/>
                    <a:gd name="T21" fmla="*/ 0 h 2265"/>
                    <a:gd name="T22" fmla="*/ 0 w 2895"/>
                    <a:gd name="T23" fmla="*/ 0 h 2265"/>
                    <a:gd name="T24" fmla="*/ 0 w 2895"/>
                    <a:gd name="T25" fmla="*/ 0 h 2265"/>
                    <a:gd name="T26" fmla="*/ 0 w 2895"/>
                    <a:gd name="T27" fmla="*/ 0 h 2265"/>
                    <a:gd name="T28" fmla="*/ 0 w 2895"/>
                    <a:gd name="T29" fmla="*/ 0 h 2265"/>
                    <a:gd name="T30" fmla="*/ 0 w 2895"/>
                    <a:gd name="T31" fmla="*/ 0 h 2265"/>
                    <a:gd name="T32" fmla="*/ 0 w 2895"/>
                    <a:gd name="T33" fmla="*/ 0 h 2265"/>
                    <a:gd name="T34" fmla="*/ 0 w 2895"/>
                    <a:gd name="T35" fmla="*/ 0 h 2265"/>
                    <a:gd name="T36" fmla="*/ 0 w 2895"/>
                    <a:gd name="T37" fmla="*/ 0 h 2265"/>
                    <a:gd name="T38" fmla="*/ 0 w 2895"/>
                    <a:gd name="T39" fmla="*/ 0 h 2265"/>
                    <a:gd name="T40" fmla="*/ 0 w 2895"/>
                    <a:gd name="T41" fmla="*/ 0 h 226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895"/>
                    <a:gd name="T64" fmla="*/ 0 h 2265"/>
                    <a:gd name="T65" fmla="*/ 2895 w 2895"/>
                    <a:gd name="T66" fmla="*/ 2265 h 226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895" h="2265">
                      <a:moveTo>
                        <a:pt x="76" y="308"/>
                      </a:moveTo>
                      <a:cubicBezTo>
                        <a:pt x="114" y="364"/>
                        <a:pt x="174" y="464"/>
                        <a:pt x="289" y="573"/>
                      </a:cubicBezTo>
                      <a:cubicBezTo>
                        <a:pt x="403" y="681"/>
                        <a:pt x="615" y="808"/>
                        <a:pt x="753" y="894"/>
                      </a:cubicBezTo>
                      <a:cubicBezTo>
                        <a:pt x="891" y="979"/>
                        <a:pt x="1005" y="989"/>
                        <a:pt x="1173" y="1003"/>
                      </a:cubicBezTo>
                      <a:cubicBezTo>
                        <a:pt x="1341" y="1017"/>
                        <a:pt x="1605" y="1002"/>
                        <a:pt x="1772" y="953"/>
                      </a:cubicBezTo>
                      <a:cubicBezTo>
                        <a:pt x="1940" y="904"/>
                        <a:pt x="2104" y="831"/>
                        <a:pt x="2254" y="717"/>
                      </a:cubicBezTo>
                      <a:cubicBezTo>
                        <a:pt x="2405" y="604"/>
                        <a:pt x="2558" y="444"/>
                        <a:pt x="2676" y="329"/>
                      </a:cubicBezTo>
                      <a:cubicBezTo>
                        <a:pt x="2793" y="215"/>
                        <a:pt x="2841" y="0"/>
                        <a:pt x="2866" y="28"/>
                      </a:cubicBezTo>
                      <a:cubicBezTo>
                        <a:pt x="2870" y="52"/>
                        <a:pt x="2894" y="354"/>
                        <a:pt x="2869" y="509"/>
                      </a:cubicBezTo>
                      <a:cubicBezTo>
                        <a:pt x="2845" y="664"/>
                        <a:pt x="2839" y="847"/>
                        <a:pt x="2794" y="1008"/>
                      </a:cubicBezTo>
                      <a:cubicBezTo>
                        <a:pt x="2750" y="1169"/>
                        <a:pt x="2678" y="1338"/>
                        <a:pt x="2601" y="1465"/>
                      </a:cubicBezTo>
                      <a:cubicBezTo>
                        <a:pt x="2526" y="1593"/>
                        <a:pt x="2474" y="1686"/>
                        <a:pt x="2389" y="1789"/>
                      </a:cubicBezTo>
                      <a:cubicBezTo>
                        <a:pt x="2305" y="1892"/>
                        <a:pt x="2193" y="1996"/>
                        <a:pt x="2076" y="2074"/>
                      </a:cubicBezTo>
                      <a:cubicBezTo>
                        <a:pt x="1958" y="2153"/>
                        <a:pt x="1817" y="2215"/>
                        <a:pt x="1676" y="2242"/>
                      </a:cubicBezTo>
                      <a:cubicBezTo>
                        <a:pt x="1533" y="2264"/>
                        <a:pt x="1373" y="2263"/>
                        <a:pt x="1231" y="2233"/>
                      </a:cubicBezTo>
                      <a:cubicBezTo>
                        <a:pt x="1090" y="2204"/>
                        <a:pt x="943" y="2142"/>
                        <a:pt x="819" y="2060"/>
                      </a:cubicBezTo>
                      <a:cubicBezTo>
                        <a:pt x="696" y="1978"/>
                        <a:pt x="591" y="1876"/>
                        <a:pt x="490" y="1746"/>
                      </a:cubicBezTo>
                      <a:cubicBezTo>
                        <a:pt x="389" y="1616"/>
                        <a:pt x="289" y="1461"/>
                        <a:pt x="218" y="1284"/>
                      </a:cubicBezTo>
                      <a:cubicBezTo>
                        <a:pt x="148" y="1107"/>
                        <a:pt x="80" y="927"/>
                        <a:pt x="52" y="741"/>
                      </a:cubicBezTo>
                      <a:cubicBezTo>
                        <a:pt x="24" y="556"/>
                        <a:pt x="0" y="270"/>
                        <a:pt x="1" y="195"/>
                      </a:cubicBezTo>
                      <a:lnTo>
                        <a:pt x="76" y="308"/>
                      </a:lnTo>
                    </a:path>
                  </a:pathLst>
                </a:custGeom>
                <a:solidFill>
                  <a:srgbClr val="FFFFFF">
                    <a:alpha val="50195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222" name="Freeform 44"/>
                <p:cNvSpPr>
                  <a:spLocks noChangeArrowheads="1"/>
                </p:cNvSpPr>
                <p:nvPr/>
              </p:nvSpPr>
              <p:spPr bwMode="auto">
                <a:xfrm>
                  <a:off x="1142" y="1867"/>
                  <a:ext cx="168" cy="641"/>
                </a:xfrm>
                <a:custGeom>
                  <a:avLst/>
                  <a:gdLst>
                    <a:gd name="T0" fmla="*/ 0 w 740"/>
                    <a:gd name="T1" fmla="*/ 0 h 2826"/>
                    <a:gd name="T2" fmla="*/ 0 w 740"/>
                    <a:gd name="T3" fmla="*/ 0 h 2826"/>
                    <a:gd name="T4" fmla="*/ 0 w 740"/>
                    <a:gd name="T5" fmla="*/ 0 h 2826"/>
                    <a:gd name="T6" fmla="*/ 0 w 740"/>
                    <a:gd name="T7" fmla="*/ 0 h 2826"/>
                    <a:gd name="T8" fmla="*/ 0 w 740"/>
                    <a:gd name="T9" fmla="*/ 0 h 2826"/>
                    <a:gd name="T10" fmla="*/ 0 w 740"/>
                    <a:gd name="T11" fmla="*/ 0 h 2826"/>
                    <a:gd name="T12" fmla="*/ 0 w 740"/>
                    <a:gd name="T13" fmla="*/ 0 h 2826"/>
                    <a:gd name="T14" fmla="*/ 0 w 740"/>
                    <a:gd name="T15" fmla="*/ 0 h 2826"/>
                    <a:gd name="T16" fmla="*/ 0 w 740"/>
                    <a:gd name="T17" fmla="*/ 0 h 2826"/>
                    <a:gd name="T18" fmla="*/ 0 w 740"/>
                    <a:gd name="T19" fmla="*/ 0 h 2826"/>
                    <a:gd name="T20" fmla="*/ 0 w 740"/>
                    <a:gd name="T21" fmla="*/ 0 h 2826"/>
                    <a:gd name="T22" fmla="*/ 0 w 740"/>
                    <a:gd name="T23" fmla="*/ 0 h 28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40"/>
                    <a:gd name="T37" fmla="*/ 0 h 2826"/>
                    <a:gd name="T38" fmla="*/ 740 w 740"/>
                    <a:gd name="T39" fmla="*/ 2826 h 282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40" h="2826">
                      <a:moveTo>
                        <a:pt x="473" y="2551"/>
                      </a:moveTo>
                      <a:cubicBezTo>
                        <a:pt x="545" y="2437"/>
                        <a:pt x="618" y="2260"/>
                        <a:pt x="666" y="2070"/>
                      </a:cubicBezTo>
                      <a:cubicBezTo>
                        <a:pt x="713" y="1880"/>
                        <a:pt x="739" y="1614"/>
                        <a:pt x="729" y="1404"/>
                      </a:cubicBezTo>
                      <a:cubicBezTo>
                        <a:pt x="719" y="1194"/>
                        <a:pt x="692" y="1021"/>
                        <a:pt x="654" y="833"/>
                      </a:cubicBezTo>
                      <a:cubicBezTo>
                        <a:pt x="617" y="645"/>
                        <a:pt x="525" y="426"/>
                        <a:pt x="470" y="294"/>
                      </a:cubicBezTo>
                      <a:cubicBezTo>
                        <a:pt x="415" y="162"/>
                        <a:pt x="301" y="0"/>
                        <a:pt x="281" y="24"/>
                      </a:cubicBezTo>
                      <a:cubicBezTo>
                        <a:pt x="184" y="214"/>
                        <a:pt x="152" y="468"/>
                        <a:pt x="97" y="673"/>
                      </a:cubicBezTo>
                      <a:cubicBezTo>
                        <a:pt x="42" y="877"/>
                        <a:pt x="46" y="1096"/>
                        <a:pt x="23" y="1316"/>
                      </a:cubicBezTo>
                      <a:cubicBezTo>
                        <a:pt x="0" y="1536"/>
                        <a:pt x="26" y="1823"/>
                        <a:pt x="35" y="2019"/>
                      </a:cubicBezTo>
                      <a:cubicBezTo>
                        <a:pt x="43" y="2216"/>
                        <a:pt x="97" y="2384"/>
                        <a:pt x="147" y="2506"/>
                      </a:cubicBezTo>
                      <a:cubicBezTo>
                        <a:pt x="197" y="2629"/>
                        <a:pt x="308" y="2825"/>
                        <a:pt x="296" y="2819"/>
                      </a:cubicBezTo>
                      <a:cubicBezTo>
                        <a:pt x="314" y="2815"/>
                        <a:pt x="413" y="2675"/>
                        <a:pt x="473" y="2551"/>
                      </a:cubicBezTo>
                    </a:path>
                  </a:pathLst>
                </a:custGeom>
                <a:solidFill>
                  <a:srgbClr val="FFFFFF"/>
                </a:solidFill>
                <a:ln w="381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223" name="Freeform 45"/>
                <p:cNvSpPr>
                  <a:spLocks noChangeArrowheads="1"/>
                </p:cNvSpPr>
                <p:nvPr/>
              </p:nvSpPr>
              <p:spPr bwMode="auto">
                <a:xfrm>
                  <a:off x="1125" y="1860"/>
                  <a:ext cx="75" cy="654"/>
                </a:xfrm>
                <a:custGeom>
                  <a:avLst/>
                  <a:gdLst>
                    <a:gd name="T0" fmla="*/ 0 w 331"/>
                    <a:gd name="T1" fmla="*/ 0 h 2886"/>
                    <a:gd name="T2" fmla="*/ 0 w 331"/>
                    <a:gd name="T3" fmla="*/ 0 h 2886"/>
                    <a:gd name="T4" fmla="*/ 0 w 331"/>
                    <a:gd name="T5" fmla="*/ 0 h 2886"/>
                    <a:gd name="T6" fmla="*/ 0 w 331"/>
                    <a:gd name="T7" fmla="*/ 0 h 2886"/>
                    <a:gd name="T8" fmla="*/ 0 w 331"/>
                    <a:gd name="T9" fmla="*/ 0 h 2886"/>
                    <a:gd name="T10" fmla="*/ 0 w 331"/>
                    <a:gd name="T11" fmla="*/ 0 h 2886"/>
                    <a:gd name="T12" fmla="*/ 0 w 331"/>
                    <a:gd name="T13" fmla="*/ 0 h 2886"/>
                    <a:gd name="T14" fmla="*/ 0 w 331"/>
                    <a:gd name="T15" fmla="*/ 0 h 2886"/>
                    <a:gd name="T16" fmla="*/ 0 w 331"/>
                    <a:gd name="T17" fmla="*/ 0 h 2886"/>
                    <a:gd name="T18" fmla="*/ 0 w 331"/>
                    <a:gd name="T19" fmla="*/ 0 h 2886"/>
                    <a:gd name="T20" fmla="*/ 0 w 331"/>
                    <a:gd name="T21" fmla="*/ 0 h 2886"/>
                    <a:gd name="T22" fmla="*/ 0 w 331"/>
                    <a:gd name="T23" fmla="*/ 0 h 288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1"/>
                    <a:gd name="T37" fmla="*/ 0 h 2886"/>
                    <a:gd name="T38" fmla="*/ 331 w 331"/>
                    <a:gd name="T39" fmla="*/ 2886 h 288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1" h="2886">
                      <a:moveTo>
                        <a:pt x="278" y="2450"/>
                      </a:moveTo>
                      <a:cubicBezTo>
                        <a:pt x="251" y="2335"/>
                        <a:pt x="252" y="2255"/>
                        <a:pt x="267" y="2130"/>
                      </a:cubicBezTo>
                      <a:cubicBezTo>
                        <a:pt x="282" y="2005"/>
                        <a:pt x="245" y="1847"/>
                        <a:pt x="253" y="1696"/>
                      </a:cubicBezTo>
                      <a:cubicBezTo>
                        <a:pt x="262" y="1545"/>
                        <a:pt x="257" y="1333"/>
                        <a:pt x="270" y="1143"/>
                      </a:cubicBezTo>
                      <a:cubicBezTo>
                        <a:pt x="281" y="952"/>
                        <a:pt x="266" y="729"/>
                        <a:pt x="286" y="539"/>
                      </a:cubicBezTo>
                      <a:cubicBezTo>
                        <a:pt x="306" y="349"/>
                        <a:pt x="330" y="0"/>
                        <a:pt x="304" y="20"/>
                      </a:cubicBezTo>
                      <a:cubicBezTo>
                        <a:pt x="190" y="225"/>
                        <a:pt x="159" y="476"/>
                        <a:pt x="118" y="672"/>
                      </a:cubicBezTo>
                      <a:cubicBezTo>
                        <a:pt x="65" y="883"/>
                        <a:pt x="59" y="1100"/>
                        <a:pt x="29" y="1327"/>
                      </a:cubicBezTo>
                      <a:cubicBezTo>
                        <a:pt x="0" y="1554"/>
                        <a:pt x="45" y="1830"/>
                        <a:pt x="47" y="2032"/>
                      </a:cubicBezTo>
                      <a:cubicBezTo>
                        <a:pt x="49" y="2234"/>
                        <a:pt x="105" y="2394"/>
                        <a:pt x="152" y="2535"/>
                      </a:cubicBezTo>
                      <a:cubicBezTo>
                        <a:pt x="199" y="2675"/>
                        <a:pt x="306" y="2885"/>
                        <a:pt x="325" y="2865"/>
                      </a:cubicBezTo>
                      <a:cubicBezTo>
                        <a:pt x="325" y="2862"/>
                        <a:pt x="275" y="2538"/>
                        <a:pt x="278" y="2450"/>
                      </a:cubicBezTo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224" name="Freeform 46"/>
                <p:cNvSpPr>
                  <a:spLocks noChangeArrowheads="1"/>
                </p:cNvSpPr>
                <p:nvPr/>
              </p:nvSpPr>
              <p:spPr bwMode="auto">
                <a:xfrm>
                  <a:off x="678" y="2186"/>
                  <a:ext cx="505" cy="175"/>
                </a:xfrm>
                <a:custGeom>
                  <a:avLst/>
                  <a:gdLst>
                    <a:gd name="T0" fmla="*/ 0 w 2225"/>
                    <a:gd name="T1" fmla="*/ 0 h 770"/>
                    <a:gd name="T2" fmla="*/ 0 w 2225"/>
                    <a:gd name="T3" fmla="*/ 0 h 770"/>
                    <a:gd name="T4" fmla="*/ 0 w 2225"/>
                    <a:gd name="T5" fmla="*/ 0 h 770"/>
                    <a:gd name="T6" fmla="*/ 0 w 2225"/>
                    <a:gd name="T7" fmla="*/ 0 h 770"/>
                    <a:gd name="T8" fmla="*/ 0 w 2225"/>
                    <a:gd name="T9" fmla="*/ 0 h 770"/>
                    <a:gd name="T10" fmla="*/ 0 w 2225"/>
                    <a:gd name="T11" fmla="*/ 0 h 770"/>
                    <a:gd name="T12" fmla="*/ 0 w 2225"/>
                    <a:gd name="T13" fmla="*/ 0 h 770"/>
                    <a:gd name="T14" fmla="*/ 0 w 2225"/>
                    <a:gd name="T15" fmla="*/ 0 h 7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25"/>
                    <a:gd name="T25" fmla="*/ 0 h 770"/>
                    <a:gd name="T26" fmla="*/ 2225 w 2225"/>
                    <a:gd name="T27" fmla="*/ 770 h 7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25" h="770">
                      <a:moveTo>
                        <a:pt x="0" y="0"/>
                      </a:moveTo>
                      <a:cubicBezTo>
                        <a:pt x="45" y="37"/>
                        <a:pt x="157" y="229"/>
                        <a:pt x="282" y="337"/>
                      </a:cubicBezTo>
                      <a:cubicBezTo>
                        <a:pt x="408" y="445"/>
                        <a:pt x="599" y="550"/>
                        <a:pt x="725" y="633"/>
                      </a:cubicBezTo>
                      <a:cubicBezTo>
                        <a:pt x="853" y="715"/>
                        <a:pt x="961" y="742"/>
                        <a:pt x="1136" y="756"/>
                      </a:cubicBezTo>
                      <a:cubicBezTo>
                        <a:pt x="1310" y="769"/>
                        <a:pt x="1569" y="723"/>
                        <a:pt x="1714" y="703"/>
                      </a:cubicBezTo>
                      <a:cubicBezTo>
                        <a:pt x="1859" y="683"/>
                        <a:pt x="1940" y="637"/>
                        <a:pt x="2003" y="579"/>
                      </a:cubicBezTo>
                      <a:cubicBezTo>
                        <a:pt x="2068" y="521"/>
                        <a:pt x="2135" y="381"/>
                        <a:pt x="2172" y="342"/>
                      </a:cubicBezTo>
                      <a:cubicBezTo>
                        <a:pt x="2210" y="303"/>
                        <a:pt x="2209" y="278"/>
                        <a:pt x="2224" y="274"/>
                      </a:cubicBez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</p:grpSp>
          <p:sp>
            <p:nvSpPr>
              <p:cNvPr id="1174" name="Line 47"/>
              <p:cNvSpPr>
                <a:spLocks noChangeShapeType="1"/>
              </p:cNvSpPr>
              <p:nvPr/>
            </p:nvSpPr>
            <p:spPr bwMode="auto">
              <a:xfrm flipH="1">
                <a:off x="1184" y="1699"/>
                <a:ext cx="167" cy="278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75" name="Line 48"/>
              <p:cNvSpPr>
                <a:spLocks noChangeShapeType="1"/>
              </p:cNvSpPr>
              <p:nvPr/>
            </p:nvSpPr>
            <p:spPr bwMode="auto">
              <a:xfrm>
                <a:off x="1176" y="2019"/>
                <a:ext cx="808" cy="107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76" name="Line 49"/>
              <p:cNvSpPr>
                <a:spLocks noChangeShapeType="1"/>
              </p:cNvSpPr>
              <p:nvPr/>
            </p:nvSpPr>
            <p:spPr bwMode="auto">
              <a:xfrm>
                <a:off x="1095" y="2350"/>
                <a:ext cx="812" cy="106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77" name="Line 50"/>
              <p:cNvSpPr>
                <a:spLocks noChangeShapeType="1"/>
              </p:cNvSpPr>
              <p:nvPr/>
            </p:nvSpPr>
            <p:spPr bwMode="auto">
              <a:xfrm>
                <a:off x="1155" y="2186"/>
                <a:ext cx="855" cy="114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78" name="Line 51"/>
              <p:cNvSpPr>
                <a:spLocks noChangeShapeType="1"/>
              </p:cNvSpPr>
              <p:nvPr/>
            </p:nvSpPr>
            <p:spPr bwMode="auto">
              <a:xfrm flipH="1">
                <a:off x="1034" y="2031"/>
                <a:ext cx="312" cy="529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79" name="Line 52"/>
              <p:cNvSpPr>
                <a:spLocks noChangeShapeType="1"/>
              </p:cNvSpPr>
              <p:nvPr/>
            </p:nvSpPr>
            <p:spPr bwMode="auto">
              <a:xfrm flipH="1">
                <a:off x="856" y="2361"/>
                <a:ext cx="104" cy="173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80" name="Line 53"/>
              <p:cNvSpPr>
                <a:spLocks noChangeShapeType="1"/>
              </p:cNvSpPr>
              <p:nvPr/>
            </p:nvSpPr>
            <p:spPr bwMode="auto">
              <a:xfrm flipH="1">
                <a:off x="675" y="2301"/>
                <a:ext cx="123" cy="206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81" name="Line 54"/>
              <p:cNvSpPr>
                <a:spLocks noChangeShapeType="1"/>
              </p:cNvSpPr>
              <p:nvPr/>
            </p:nvSpPr>
            <p:spPr bwMode="auto">
              <a:xfrm>
                <a:off x="511" y="2490"/>
                <a:ext cx="1275" cy="170"/>
              </a:xfrm>
              <a:prstGeom prst="line">
                <a:avLst/>
              </a:prstGeom>
              <a:noFill/>
              <a:ln w="2844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1182" name="Group 55"/>
              <p:cNvGrpSpPr>
                <a:grpSpLocks/>
              </p:cNvGrpSpPr>
              <p:nvPr/>
            </p:nvGrpSpPr>
            <p:grpSpPr bwMode="auto">
              <a:xfrm>
                <a:off x="1170" y="1520"/>
                <a:ext cx="754" cy="322"/>
                <a:chOff x="1170" y="1520"/>
                <a:chExt cx="754" cy="322"/>
              </a:xfrm>
            </p:grpSpPr>
            <p:sp>
              <p:nvSpPr>
                <p:cNvPr id="1206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585" y="1605"/>
                  <a:ext cx="51" cy="87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07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668" y="1566"/>
                  <a:ext cx="127" cy="124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0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714" y="1732"/>
                  <a:ext cx="189" cy="45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09" name="Line 59"/>
                <p:cNvSpPr>
                  <a:spLocks noChangeShapeType="1"/>
                </p:cNvSpPr>
                <p:nvPr/>
              </p:nvSpPr>
              <p:spPr bwMode="auto">
                <a:xfrm>
                  <a:off x="1710" y="1834"/>
                  <a:ext cx="214" cy="8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10" name="Line 60"/>
                <p:cNvSpPr>
                  <a:spLocks noChangeShapeType="1"/>
                </p:cNvSpPr>
                <p:nvPr/>
              </p:nvSpPr>
              <p:spPr bwMode="auto">
                <a:xfrm flipH="1" flipV="1">
                  <a:off x="1262" y="1520"/>
                  <a:ext cx="186" cy="138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11" name="Line 61"/>
                <p:cNvSpPr>
                  <a:spLocks noChangeShapeType="1"/>
                </p:cNvSpPr>
                <p:nvPr/>
              </p:nvSpPr>
              <p:spPr bwMode="auto">
                <a:xfrm flipH="1" flipV="1">
                  <a:off x="1193" y="1649"/>
                  <a:ext cx="205" cy="97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12" name="Line 62"/>
                <p:cNvSpPr>
                  <a:spLocks noChangeShapeType="1"/>
                </p:cNvSpPr>
                <p:nvPr/>
              </p:nvSpPr>
              <p:spPr bwMode="auto">
                <a:xfrm flipH="1" flipV="1">
                  <a:off x="1170" y="1785"/>
                  <a:ext cx="186" cy="31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13" name="Line 63"/>
                <p:cNvSpPr>
                  <a:spLocks noChangeShapeType="1"/>
                </p:cNvSpPr>
                <p:nvPr/>
              </p:nvSpPr>
              <p:spPr bwMode="auto">
                <a:xfrm flipH="1" flipV="1">
                  <a:off x="1343" y="1761"/>
                  <a:ext cx="132" cy="39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14" name="Line 64"/>
                <p:cNvSpPr>
                  <a:spLocks noChangeShapeType="1"/>
                </p:cNvSpPr>
                <p:nvPr/>
              </p:nvSpPr>
              <p:spPr bwMode="auto">
                <a:xfrm flipH="1" flipV="1">
                  <a:off x="1364" y="1652"/>
                  <a:ext cx="117" cy="66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15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1486" y="1606"/>
                  <a:ext cx="41" cy="78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16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628" y="1691"/>
                  <a:ext cx="83" cy="31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17" name="Line 67"/>
                <p:cNvSpPr>
                  <a:spLocks noChangeShapeType="1"/>
                </p:cNvSpPr>
                <p:nvPr/>
              </p:nvSpPr>
              <p:spPr bwMode="auto">
                <a:xfrm>
                  <a:off x="1617" y="1786"/>
                  <a:ext cx="133" cy="6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18" name="Line 68"/>
                <p:cNvSpPr>
                  <a:spLocks noChangeShapeType="1"/>
                </p:cNvSpPr>
                <p:nvPr/>
              </p:nvSpPr>
              <p:spPr bwMode="auto">
                <a:xfrm flipH="1" flipV="1">
                  <a:off x="1458" y="1732"/>
                  <a:ext cx="73" cy="43"/>
                </a:xfrm>
                <a:prstGeom prst="line">
                  <a:avLst/>
                </a:prstGeom>
                <a:noFill/>
                <a:ln w="9360">
                  <a:solidFill>
                    <a:srgbClr val="000099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1183" name="Group 69"/>
              <p:cNvGrpSpPr>
                <a:grpSpLocks/>
              </p:cNvGrpSpPr>
              <p:nvPr/>
            </p:nvGrpSpPr>
            <p:grpSpPr bwMode="auto">
              <a:xfrm>
                <a:off x="1167" y="1925"/>
                <a:ext cx="732" cy="321"/>
                <a:chOff x="1167" y="1925"/>
                <a:chExt cx="732" cy="321"/>
              </a:xfrm>
            </p:grpSpPr>
            <p:sp>
              <p:nvSpPr>
                <p:cNvPr id="1193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1428" y="2040"/>
                  <a:ext cx="58" cy="113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94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1276" y="2076"/>
                  <a:ext cx="128" cy="122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95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1167" y="1990"/>
                  <a:ext cx="190" cy="44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96" name="Line 73"/>
                <p:cNvSpPr>
                  <a:spLocks noChangeShapeType="1"/>
                </p:cNvSpPr>
                <p:nvPr/>
              </p:nvSpPr>
              <p:spPr bwMode="auto">
                <a:xfrm flipH="1" flipV="1">
                  <a:off x="1219" y="1925"/>
                  <a:ext cx="143" cy="8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97" name="Line 74"/>
                <p:cNvSpPr>
                  <a:spLocks noChangeShapeType="1"/>
                </p:cNvSpPr>
                <p:nvPr/>
              </p:nvSpPr>
              <p:spPr bwMode="auto">
                <a:xfrm>
                  <a:off x="1623" y="2110"/>
                  <a:ext cx="184" cy="136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98" name="Line 75"/>
                <p:cNvSpPr>
                  <a:spLocks noChangeShapeType="1"/>
                </p:cNvSpPr>
                <p:nvPr/>
              </p:nvSpPr>
              <p:spPr bwMode="auto">
                <a:xfrm>
                  <a:off x="1673" y="2021"/>
                  <a:ext cx="203" cy="95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99" name="Line 76"/>
                <p:cNvSpPr>
                  <a:spLocks noChangeShapeType="1"/>
                </p:cNvSpPr>
                <p:nvPr/>
              </p:nvSpPr>
              <p:spPr bwMode="auto">
                <a:xfrm>
                  <a:off x="1715" y="1950"/>
                  <a:ext cx="184" cy="29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00" name="Line 77"/>
                <p:cNvSpPr>
                  <a:spLocks noChangeShapeType="1"/>
                </p:cNvSpPr>
                <p:nvPr/>
              </p:nvSpPr>
              <p:spPr bwMode="auto">
                <a:xfrm>
                  <a:off x="1596" y="1966"/>
                  <a:ext cx="131" cy="37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01" name="Line 78"/>
                <p:cNvSpPr>
                  <a:spLocks noChangeShapeType="1"/>
                </p:cNvSpPr>
                <p:nvPr/>
              </p:nvSpPr>
              <p:spPr bwMode="auto">
                <a:xfrm>
                  <a:off x="1590" y="2050"/>
                  <a:ext cx="114" cy="64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02" name="Line 79"/>
                <p:cNvSpPr>
                  <a:spLocks noChangeShapeType="1"/>
                </p:cNvSpPr>
                <p:nvPr/>
              </p:nvSpPr>
              <p:spPr bwMode="auto">
                <a:xfrm>
                  <a:off x="1544" y="2083"/>
                  <a:ext cx="39" cy="76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03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1357" y="2046"/>
                  <a:ext cx="85" cy="29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04" name="Line 81"/>
                <p:cNvSpPr>
                  <a:spLocks noChangeShapeType="1"/>
                </p:cNvSpPr>
                <p:nvPr/>
              </p:nvSpPr>
              <p:spPr bwMode="auto">
                <a:xfrm flipH="1" flipV="1">
                  <a:off x="1320" y="1972"/>
                  <a:ext cx="135" cy="8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205" name="Line 82"/>
                <p:cNvSpPr>
                  <a:spLocks noChangeShapeType="1"/>
                </p:cNvSpPr>
                <p:nvPr/>
              </p:nvSpPr>
              <p:spPr bwMode="auto">
                <a:xfrm>
                  <a:off x="1540" y="1991"/>
                  <a:ext cx="72" cy="41"/>
                </a:xfrm>
                <a:prstGeom prst="line">
                  <a:avLst/>
                </a:prstGeom>
                <a:noFill/>
                <a:ln w="9360">
                  <a:solidFill>
                    <a:srgbClr val="99CC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184" name="Line 83"/>
              <p:cNvSpPr>
                <a:spLocks noChangeShapeType="1"/>
              </p:cNvSpPr>
              <p:nvPr/>
            </p:nvSpPr>
            <p:spPr bwMode="auto">
              <a:xfrm>
                <a:off x="606" y="2286"/>
                <a:ext cx="212" cy="28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85" name="Line 84"/>
              <p:cNvSpPr>
                <a:spLocks noChangeShapeType="1"/>
              </p:cNvSpPr>
              <p:nvPr/>
            </p:nvSpPr>
            <p:spPr bwMode="auto">
              <a:xfrm>
                <a:off x="2312" y="1477"/>
                <a:ext cx="159" cy="21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86" name="Line 85"/>
              <p:cNvSpPr>
                <a:spLocks noChangeShapeType="1"/>
              </p:cNvSpPr>
              <p:nvPr/>
            </p:nvSpPr>
            <p:spPr bwMode="auto">
              <a:xfrm flipH="1">
                <a:off x="2392" y="1149"/>
                <a:ext cx="77" cy="128"/>
              </a:xfrm>
              <a:prstGeom prst="line">
                <a:avLst/>
              </a:prstGeom>
              <a:noFill/>
              <a:ln w="9360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87" name="Line 86"/>
              <p:cNvSpPr>
                <a:spLocks noChangeShapeType="1"/>
              </p:cNvSpPr>
              <p:nvPr/>
            </p:nvSpPr>
            <p:spPr bwMode="auto">
              <a:xfrm flipH="1">
                <a:off x="1768" y="2291"/>
                <a:ext cx="213" cy="356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88" name="Line 87"/>
              <p:cNvSpPr>
                <a:spLocks noChangeShapeType="1"/>
              </p:cNvSpPr>
              <p:nvPr/>
            </p:nvSpPr>
            <p:spPr bwMode="auto">
              <a:xfrm flipH="1" flipV="1">
                <a:off x="1461" y="2591"/>
                <a:ext cx="289" cy="42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89" name="Line 88"/>
              <p:cNvSpPr>
                <a:spLocks noChangeShapeType="1"/>
              </p:cNvSpPr>
              <p:nvPr/>
            </p:nvSpPr>
            <p:spPr bwMode="auto">
              <a:xfrm flipH="1">
                <a:off x="1760" y="2220"/>
                <a:ext cx="15" cy="437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90" name="Text Box 89"/>
              <p:cNvSpPr txBox="1">
                <a:spLocks noChangeArrowheads="1"/>
              </p:cNvSpPr>
              <p:nvPr/>
            </p:nvSpPr>
            <p:spPr bwMode="auto">
              <a:xfrm>
                <a:off x="1594" y="2659"/>
                <a:ext cx="120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828675"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</a:pPr>
                <a:r>
                  <a:rPr lang="en-GB" sz="1500" b="1">
                    <a:latin typeface="Calibri" pitchFamily="34" charset="0"/>
                  </a:rPr>
                  <a:t>x</a:t>
                </a:r>
              </a:p>
            </p:txBody>
          </p:sp>
          <p:sp>
            <p:nvSpPr>
              <p:cNvPr id="1191" name="Text Box 90"/>
              <p:cNvSpPr txBox="1">
                <a:spLocks noChangeArrowheads="1"/>
              </p:cNvSpPr>
              <p:nvPr/>
            </p:nvSpPr>
            <p:spPr bwMode="auto">
              <a:xfrm>
                <a:off x="1897" y="2474"/>
                <a:ext cx="120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828675"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</a:pPr>
                <a:r>
                  <a:rPr lang="en-GB" sz="1500" b="1">
                    <a:latin typeface="Calibri" pitchFamily="34" charset="0"/>
                  </a:rPr>
                  <a:t>z</a:t>
                </a:r>
              </a:p>
            </p:txBody>
          </p:sp>
          <p:sp>
            <p:nvSpPr>
              <p:cNvPr id="1192" name="Text Box 91"/>
              <p:cNvSpPr txBox="1">
                <a:spLocks noChangeArrowheads="1"/>
              </p:cNvSpPr>
              <p:nvPr/>
            </p:nvSpPr>
            <p:spPr bwMode="auto">
              <a:xfrm>
                <a:off x="1629" y="2349"/>
                <a:ext cx="120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828675"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</a:pPr>
                <a:r>
                  <a:rPr lang="en-GB" sz="1500" b="1">
                    <a:latin typeface="Calibri" pitchFamily="34" charset="0"/>
                  </a:rPr>
                  <a:t>y</a:t>
                </a:r>
              </a:p>
            </p:txBody>
          </p:sp>
        </p:grpSp>
        <p:grpSp>
          <p:nvGrpSpPr>
            <p:cNvPr id="1039" name="Group 92"/>
            <p:cNvGrpSpPr>
              <a:grpSpLocks/>
            </p:cNvGrpSpPr>
            <p:nvPr/>
          </p:nvGrpSpPr>
          <p:grpSpPr bwMode="auto">
            <a:xfrm>
              <a:off x="2953" y="2066"/>
              <a:ext cx="2711" cy="1402"/>
              <a:chOff x="3083" y="897"/>
              <a:chExt cx="2427" cy="1193"/>
            </a:xfrm>
          </p:grpSpPr>
          <p:grpSp>
            <p:nvGrpSpPr>
              <p:cNvPr id="1041" name="Group 93"/>
              <p:cNvGrpSpPr>
                <a:grpSpLocks/>
              </p:cNvGrpSpPr>
              <p:nvPr/>
            </p:nvGrpSpPr>
            <p:grpSpPr bwMode="auto">
              <a:xfrm>
                <a:off x="4298" y="955"/>
                <a:ext cx="1212" cy="979"/>
                <a:chOff x="4298" y="955"/>
                <a:chExt cx="1212" cy="979"/>
              </a:xfrm>
            </p:grpSpPr>
            <p:sp>
              <p:nvSpPr>
                <p:cNvPr id="1096" name="Oval 94"/>
                <p:cNvSpPr>
                  <a:spLocks noChangeArrowheads="1"/>
                </p:cNvSpPr>
                <p:nvPr/>
              </p:nvSpPr>
              <p:spPr bwMode="auto">
                <a:xfrm rot="-5400000">
                  <a:off x="4550" y="1277"/>
                  <a:ext cx="371" cy="59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36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97" name="Text Box 95"/>
                <p:cNvSpPr txBox="1">
                  <a:spLocks noChangeArrowheads="1"/>
                </p:cNvSpPr>
                <p:nvPr/>
              </p:nvSpPr>
              <p:spPr bwMode="auto">
                <a:xfrm rot="60000">
                  <a:off x="5256" y="1514"/>
                  <a:ext cx="254" cy="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81639" tIns="42452" rIns="81639" bIns="42452">
                  <a:spAutoFit/>
                </a:bodyPr>
                <a:lstStyle/>
                <a:p>
                  <a:pPr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lang="en-GB" sz="1500">
                      <a:latin typeface="Calibri" pitchFamily="34" charset="0"/>
                    </a:rPr>
                    <a:t>p</a:t>
                  </a:r>
                  <a:r>
                    <a:rPr lang="en-GB" sz="1500" baseline="-25000">
                      <a:latin typeface="Calibri" pitchFamily="34" charset="0"/>
                    </a:rPr>
                    <a:t>x</a:t>
                  </a:r>
                </a:p>
              </p:txBody>
            </p:sp>
            <p:grpSp>
              <p:nvGrpSpPr>
                <p:cNvPr id="1098" name="Group 96"/>
                <p:cNvGrpSpPr>
                  <a:grpSpLocks/>
                </p:cNvGrpSpPr>
                <p:nvPr/>
              </p:nvGrpSpPr>
              <p:grpSpPr bwMode="auto">
                <a:xfrm>
                  <a:off x="4366" y="1696"/>
                  <a:ext cx="93" cy="102"/>
                  <a:chOff x="4366" y="1696"/>
                  <a:chExt cx="93" cy="102"/>
                </a:xfrm>
              </p:grpSpPr>
              <p:sp>
                <p:nvSpPr>
                  <p:cNvPr id="1146" name="Freeform 97"/>
                  <p:cNvSpPr>
                    <a:spLocks noChangeArrowheads="1"/>
                  </p:cNvSpPr>
                  <p:nvPr/>
                </p:nvSpPr>
                <p:spPr bwMode="auto">
                  <a:xfrm>
                    <a:off x="4366" y="1710"/>
                    <a:ext cx="81" cy="88"/>
                  </a:xfrm>
                  <a:custGeom>
                    <a:avLst/>
                    <a:gdLst>
                      <a:gd name="T0" fmla="*/ 0 w 358"/>
                      <a:gd name="T1" fmla="*/ 0 h 386"/>
                      <a:gd name="T2" fmla="*/ 0 w 358"/>
                      <a:gd name="T3" fmla="*/ 0 h 386"/>
                      <a:gd name="T4" fmla="*/ 0 w 358"/>
                      <a:gd name="T5" fmla="*/ 0 h 386"/>
                      <a:gd name="T6" fmla="*/ 0 w 358"/>
                      <a:gd name="T7" fmla="*/ 0 h 386"/>
                      <a:gd name="T8" fmla="*/ 0 w 358"/>
                      <a:gd name="T9" fmla="*/ 0 h 386"/>
                      <a:gd name="T10" fmla="*/ 0 w 358"/>
                      <a:gd name="T11" fmla="*/ 0 h 386"/>
                      <a:gd name="T12" fmla="*/ 0 w 358"/>
                      <a:gd name="T13" fmla="*/ 0 h 386"/>
                      <a:gd name="T14" fmla="*/ 0 w 358"/>
                      <a:gd name="T15" fmla="*/ 0 h 38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58"/>
                      <a:gd name="T25" fmla="*/ 0 h 386"/>
                      <a:gd name="T26" fmla="*/ 358 w 358"/>
                      <a:gd name="T27" fmla="*/ 386 h 38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58" h="386">
                        <a:moveTo>
                          <a:pt x="357" y="78"/>
                        </a:moveTo>
                        <a:lnTo>
                          <a:pt x="128" y="323"/>
                        </a:lnTo>
                        <a:lnTo>
                          <a:pt x="158" y="359"/>
                        </a:lnTo>
                        <a:lnTo>
                          <a:pt x="0" y="385"/>
                        </a:lnTo>
                        <a:lnTo>
                          <a:pt x="32" y="202"/>
                        </a:lnTo>
                        <a:lnTo>
                          <a:pt x="63" y="241"/>
                        </a:lnTo>
                        <a:lnTo>
                          <a:pt x="293" y="0"/>
                        </a:lnTo>
                        <a:lnTo>
                          <a:pt x="357" y="78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47" name="Freeform 98"/>
                  <p:cNvSpPr>
                    <a:spLocks noChangeArrowheads="1"/>
                  </p:cNvSpPr>
                  <p:nvPr/>
                </p:nvSpPr>
                <p:spPr bwMode="auto">
                  <a:xfrm>
                    <a:off x="4442" y="1696"/>
                    <a:ext cx="17" cy="21"/>
                  </a:xfrm>
                  <a:custGeom>
                    <a:avLst/>
                    <a:gdLst>
                      <a:gd name="T0" fmla="*/ 0 w 77"/>
                      <a:gd name="T1" fmla="*/ 0 h 93"/>
                      <a:gd name="T2" fmla="*/ 0 w 77"/>
                      <a:gd name="T3" fmla="*/ 0 h 93"/>
                      <a:gd name="T4" fmla="*/ 0 w 77"/>
                      <a:gd name="T5" fmla="*/ 0 h 93"/>
                      <a:gd name="T6" fmla="*/ 0 w 77"/>
                      <a:gd name="T7" fmla="*/ 0 h 93"/>
                      <a:gd name="T8" fmla="*/ 0 w 77"/>
                      <a:gd name="T9" fmla="*/ 0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93"/>
                      <a:gd name="T17" fmla="*/ 77 w 77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93">
                        <a:moveTo>
                          <a:pt x="76" y="80"/>
                        </a:moveTo>
                        <a:lnTo>
                          <a:pt x="64" y="92"/>
                        </a:lnTo>
                        <a:lnTo>
                          <a:pt x="0" y="12"/>
                        </a:lnTo>
                        <a:lnTo>
                          <a:pt x="12" y="0"/>
                        </a:lnTo>
                        <a:lnTo>
                          <a:pt x="76" y="8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48" name="Freeform 99"/>
                  <p:cNvSpPr>
                    <a:spLocks noChangeArrowheads="1"/>
                  </p:cNvSpPr>
                  <p:nvPr/>
                </p:nvSpPr>
                <p:spPr bwMode="auto">
                  <a:xfrm>
                    <a:off x="4434" y="1701"/>
                    <a:ext cx="20" cy="24"/>
                  </a:xfrm>
                  <a:custGeom>
                    <a:avLst/>
                    <a:gdLst>
                      <a:gd name="T0" fmla="*/ 0 w 86"/>
                      <a:gd name="T1" fmla="*/ 0 h 106"/>
                      <a:gd name="T2" fmla="*/ 0 w 86"/>
                      <a:gd name="T3" fmla="*/ 0 h 106"/>
                      <a:gd name="T4" fmla="*/ 0 w 86"/>
                      <a:gd name="T5" fmla="*/ 0 h 106"/>
                      <a:gd name="T6" fmla="*/ 0 w 86"/>
                      <a:gd name="T7" fmla="*/ 0 h 106"/>
                      <a:gd name="T8" fmla="*/ 0 w 86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"/>
                      <a:gd name="T16" fmla="*/ 0 h 106"/>
                      <a:gd name="T17" fmla="*/ 86 w 86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" h="106">
                        <a:moveTo>
                          <a:pt x="85" y="80"/>
                        </a:moveTo>
                        <a:lnTo>
                          <a:pt x="62" y="105"/>
                        </a:lnTo>
                        <a:lnTo>
                          <a:pt x="0" y="26"/>
                        </a:lnTo>
                        <a:lnTo>
                          <a:pt x="22" y="0"/>
                        </a:lnTo>
                        <a:lnTo>
                          <a:pt x="85" y="8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099" name="Group 100"/>
                <p:cNvGrpSpPr>
                  <a:grpSpLocks/>
                </p:cNvGrpSpPr>
                <p:nvPr/>
              </p:nvGrpSpPr>
              <p:grpSpPr bwMode="auto">
                <a:xfrm>
                  <a:off x="5007" y="1705"/>
                  <a:ext cx="103" cy="91"/>
                  <a:chOff x="5007" y="1705"/>
                  <a:chExt cx="103" cy="91"/>
                </a:xfrm>
              </p:grpSpPr>
              <p:sp>
                <p:nvSpPr>
                  <p:cNvPr id="1143" name="Freeform 101"/>
                  <p:cNvSpPr>
                    <a:spLocks noChangeArrowheads="1"/>
                  </p:cNvSpPr>
                  <p:nvPr/>
                </p:nvSpPr>
                <p:spPr bwMode="auto">
                  <a:xfrm>
                    <a:off x="5023" y="1717"/>
                    <a:ext cx="87" cy="79"/>
                  </a:xfrm>
                  <a:custGeom>
                    <a:avLst/>
                    <a:gdLst>
                      <a:gd name="T0" fmla="*/ 0 w 384"/>
                      <a:gd name="T1" fmla="*/ 0 h 347"/>
                      <a:gd name="T2" fmla="*/ 0 w 384"/>
                      <a:gd name="T3" fmla="*/ 0 h 347"/>
                      <a:gd name="T4" fmla="*/ 0 w 384"/>
                      <a:gd name="T5" fmla="*/ 0 h 347"/>
                      <a:gd name="T6" fmla="*/ 0 w 384"/>
                      <a:gd name="T7" fmla="*/ 0 h 347"/>
                      <a:gd name="T8" fmla="*/ 0 w 384"/>
                      <a:gd name="T9" fmla="*/ 0 h 347"/>
                      <a:gd name="T10" fmla="*/ 0 w 384"/>
                      <a:gd name="T11" fmla="*/ 0 h 347"/>
                      <a:gd name="T12" fmla="*/ 0 w 384"/>
                      <a:gd name="T13" fmla="*/ 0 h 347"/>
                      <a:gd name="T14" fmla="*/ 0 w 384"/>
                      <a:gd name="T15" fmla="*/ 0 h 3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84"/>
                      <a:gd name="T25" fmla="*/ 0 h 347"/>
                      <a:gd name="T26" fmla="*/ 384 w 384"/>
                      <a:gd name="T27" fmla="*/ 347 h 3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84" h="347">
                        <a:moveTo>
                          <a:pt x="55" y="0"/>
                        </a:moveTo>
                        <a:lnTo>
                          <a:pt x="305" y="217"/>
                        </a:lnTo>
                        <a:lnTo>
                          <a:pt x="334" y="171"/>
                        </a:lnTo>
                        <a:lnTo>
                          <a:pt x="383" y="346"/>
                        </a:lnTo>
                        <a:lnTo>
                          <a:pt x="221" y="340"/>
                        </a:lnTo>
                        <a:lnTo>
                          <a:pt x="249" y="298"/>
                        </a:lnTo>
                        <a:lnTo>
                          <a:pt x="0" y="83"/>
                        </a:lnTo>
                        <a:lnTo>
                          <a:pt x="55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44" name="Freeform 102"/>
                  <p:cNvSpPr>
                    <a:spLocks noChangeArrowheads="1"/>
                  </p:cNvSpPr>
                  <p:nvPr/>
                </p:nvSpPr>
                <p:spPr bwMode="auto">
                  <a:xfrm>
                    <a:off x="5007" y="1705"/>
                    <a:ext cx="15" cy="22"/>
                  </a:xfrm>
                  <a:custGeom>
                    <a:avLst/>
                    <a:gdLst>
                      <a:gd name="T0" fmla="*/ 0 w 68"/>
                      <a:gd name="T1" fmla="*/ 0 h 96"/>
                      <a:gd name="T2" fmla="*/ 0 w 68"/>
                      <a:gd name="T3" fmla="*/ 0 h 96"/>
                      <a:gd name="T4" fmla="*/ 0 w 68"/>
                      <a:gd name="T5" fmla="*/ 0 h 96"/>
                      <a:gd name="T6" fmla="*/ 0 w 68"/>
                      <a:gd name="T7" fmla="*/ 0 h 96"/>
                      <a:gd name="T8" fmla="*/ 0 w 68"/>
                      <a:gd name="T9" fmla="*/ 0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8"/>
                      <a:gd name="T16" fmla="*/ 0 h 96"/>
                      <a:gd name="T17" fmla="*/ 68 w 68"/>
                      <a:gd name="T18" fmla="*/ 96 h 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8" h="96">
                        <a:moveTo>
                          <a:pt x="55" y="0"/>
                        </a:moveTo>
                        <a:lnTo>
                          <a:pt x="67" y="9"/>
                        </a:lnTo>
                        <a:lnTo>
                          <a:pt x="14" y="95"/>
                        </a:lnTo>
                        <a:lnTo>
                          <a:pt x="0" y="82"/>
                        </a:lnTo>
                        <a:lnTo>
                          <a:pt x="55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45" name="Freeform 103"/>
                  <p:cNvSpPr>
                    <a:spLocks noChangeArrowheads="1"/>
                  </p:cNvSpPr>
                  <p:nvPr/>
                </p:nvSpPr>
                <p:spPr bwMode="auto">
                  <a:xfrm>
                    <a:off x="5014" y="1709"/>
                    <a:ext cx="18" cy="25"/>
                  </a:xfrm>
                  <a:custGeom>
                    <a:avLst/>
                    <a:gdLst>
                      <a:gd name="T0" fmla="*/ 0 w 81"/>
                      <a:gd name="T1" fmla="*/ 0 h 111"/>
                      <a:gd name="T2" fmla="*/ 0 w 81"/>
                      <a:gd name="T3" fmla="*/ 0 h 111"/>
                      <a:gd name="T4" fmla="*/ 0 w 81"/>
                      <a:gd name="T5" fmla="*/ 0 h 111"/>
                      <a:gd name="T6" fmla="*/ 0 w 81"/>
                      <a:gd name="T7" fmla="*/ 0 h 111"/>
                      <a:gd name="T8" fmla="*/ 0 w 81"/>
                      <a:gd name="T9" fmla="*/ 0 h 1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1"/>
                      <a:gd name="T16" fmla="*/ 0 h 111"/>
                      <a:gd name="T17" fmla="*/ 81 w 81"/>
                      <a:gd name="T18" fmla="*/ 111 h 1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1" h="111">
                        <a:moveTo>
                          <a:pt x="53" y="0"/>
                        </a:moveTo>
                        <a:lnTo>
                          <a:pt x="80" y="23"/>
                        </a:lnTo>
                        <a:lnTo>
                          <a:pt x="25" y="110"/>
                        </a:lnTo>
                        <a:lnTo>
                          <a:pt x="0" y="86"/>
                        </a:lnTo>
                        <a:lnTo>
                          <a:pt x="53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00" name="Group 104"/>
                <p:cNvGrpSpPr>
                  <a:grpSpLocks/>
                </p:cNvGrpSpPr>
                <p:nvPr/>
              </p:nvGrpSpPr>
              <p:grpSpPr bwMode="auto">
                <a:xfrm>
                  <a:off x="4401" y="1330"/>
                  <a:ext cx="92" cy="102"/>
                  <a:chOff x="4401" y="1330"/>
                  <a:chExt cx="92" cy="102"/>
                </a:xfrm>
              </p:grpSpPr>
              <p:sp>
                <p:nvSpPr>
                  <p:cNvPr id="1140" name="Freeform 105"/>
                  <p:cNvSpPr>
                    <a:spLocks noChangeArrowheads="1"/>
                  </p:cNvSpPr>
                  <p:nvPr/>
                </p:nvSpPr>
                <p:spPr bwMode="auto">
                  <a:xfrm>
                    <a:off x="4401" y="1330"/>
                    <a:ext cx="80" cy="88"/>
                  </a:xfrm>
                  <a:custGeom>
                    <a:avLst/>
                    <a:gdLst>
                      <a:gd name="T0" fmla="*/ 0 w 351"/>
                      <a:gd name="T1" fmla="*/ 0 h 386"/>
                      <a:gd name="T2" fmla="*/ 0 w 351"/>
                      <a:gd name="T3" fmla="*/ 0 h 386"/>
                      <a:gd name="T4" fmla="*/ 0 w 351"/>
                      <a:gd name="T5" fmla="*/ 0 h 386"/>
                      <a:gd name="T6" fmla="*/ 0 w 351"/>
                      <a:gd name="T7" fmla="*/ 0 h 386"/>
                      <a:gd name="T8" fmla="*/ 0 w 351"/>
                      <a:gd name="T9" fmla="*/ 0 h 386"/>
                      <a:gd name="T10" fmla="*/ 0 w 351"/>
                      <a:gd name="T11" fmla="*/ 0 h 386"/>
                      <a:gd name="T12" fmla="*/ 0 w 351"/>
                      <a:gd name="T13" fmla="*/ 0 h 386"/>
                      <a:gd name="T14" fmla="*/ 0 w 351"/>
                      <a:gd name="T15" fmla="*/ 0 h 38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51"/>
                      <a:gd name="T25" fmla="*/ 0 h 386"/>
                      <a:gd name="T26" fmla="*/ 351 w 351"/>
                      <a:gd name="T27" fmla="*/ 386 h 38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51" h="386">
                        <a:moveTo>
                          <a:pt x="284" y="385"/>
                        </a:moveTo>
                        <a:lnTo>
                          <a:pt x="63" y="142"/>
                        </a:lnTo>
                        <a:lnTo>
                          <a:pt x="29" y="182"/>
                        </a:lnTo>
                        <a:lnTo>
                          <a:pt x="0" y="0"/>
                        </a:lnTo>
                        <a:lnTo>
                          <a:pt x="159" y="25"/>
                        </a:lnTo>
                        <a:lnTo>
                          <a:pt x="127" y="63"/>
                        </a:lnTo>
                        <a:lnTo>
                          <a:pt x="350" y="306"/>
                        </a:lnTo>
                        <a:lnTo>
                          <a:pt x="284" y="38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41" name="Freeform 106"/>
                  <p:cNvSpPr>
                    <a:spLocks noChangeArrowheads="1"/>
                  </p:cNvSpPr>
                  <p:nvPr/>
                </p:nvSpPr>
                <p:spPr bwMode="auto">
                  <a:xfrm>
                    <a:off x="4476" y="1411"/>
                    <a:ext cx="17" cy="21"/>
                  </a:xfrm>
                  <a:custGeom>
                    <a:avLst/>
                    <a:gdLst>
                      <a:gd name="T0" fmla="*/ 0 w 75"/>
                      <a:gd name="T1" fmla="*/ 0 h 94"/>
                      <a:gd name="T2" fmla="*/ 0 w 75"/>
                      <a:gd name="T3" fmla="*/ 0 h 94"/>
                      <a:gd name="T4" fmla="*/ 0 w 75"/>
                      <a:gd name="T5" fmla="*/ 0 h 94"/>
                      <a:gd name="T6" fmla="*/ 0 w 75"/>
                      <a:gd name="T7" fmla="*/ 0 h 94"/>
                      <a:gd name="T8" fmla="*/ 0 w 75"/>
                      <a:gd name="T9" fmla="*/ 0 h 9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"/>
                      <a:gd name="T16" fmla="*/ 0 h 94"/>
                      <a:gd name="T17" fmla="*/ 75 w 75"/>
                      <a:gd name="T18" fmla="*/ 94 h 9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" h="94">
                        <a:moveTo>
                          <a:pt x="12" y="93"/>
                        </a:moveTo>
                        <a:lnTo>
                          <a:pt x="0" y="79"/>
                        </a:lnTo>
                        <a:lnTo>
                          <a:pt x="65" y="0"/>
                        </a:lnTo>
                        <a:lnTo>
                          <a:pt x="74" y="15"/>
                        </a:lnTo>
                        <a:lnTo>
                          <a:pt x="12" y="9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42" name="Freeform 107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1402"/>
                    <a:ext cx="20" cy="24"/>
                  </a:xfrm>
                  <a:custGeom>
                    <a:avLst/>
                    <a:gdLst>
                      <a:gd name="T0" fmla="*/ 0 w 88"/>
                      <a:gd name="T1" fmla="*/ 0 h 107"/>
                      <a:gd name="T2" fmla="*/ 0 w 88"/>
                      <a:gd name="T3" fmla="*/ 0 h 107"/>
                      <a:gd name="T4" fmla="*/ 0 w 88"/>
                      <a:gd name="T5" fmla="*/ 0 h 107"/>
                      <a:gd name="T6" fmla="*/ 0 w 88"/>
                      <a:gd name="T7" fmla="*/ 0 h 107"/>
                      <a:gd name="T8" fmla="*/ 0 w 88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107"/>
                      <a:gd name="T17" fmla="*/ 88 w 88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107">
                        <a:moveTo>
                          <a:pt x="21" y="106"/>
                        </a:moveTo>
                        <a:lnTo>
                          <a:pt x="0" y="79"/>
                        </a:lnTo>
                        <a:lnTo>
                          <a:pt x="64" y="0"/>
                        </a:lnTo>
                        <a:lnTo>
                          <a:pt x="87" y="26"/>
                        </a:lnTo>
                        <a:lnTo>
                          <a:pt x="21" y="10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01" name="Group 108"/>
                <p:cNvGrpSpPr>
                  <a:grpSpLocks/>
                </p:cNvGrpSpPr>
                <p:nvPr/>
              </p:nvGrpSpPr>
              <p:grpSpPr bwMode="auto">
                <a:xfrm>
                  <a:off x="4544" y="1242"/>
                  <a:ext cx="57" cy="134"/>
                  <a:chOff x="4544" y="1242"/>
                  <a:chExt cx="57" cy="134"/>
                </a:xfrm>
              </p:grpSpPr>
              <p:sp>
                <p:nvSpPr>
                  <p:cNvPr id="1137" name="Freeform 109"/>
                  <p:cNvSpPr>
                    <a:spLocks noChangeArrowheads="1"/>
                  </p:cNvSpPr>
                  <p:nvPr/>
                </p:nvSpPr>
                <p:spPr bwMode="auto">
                  <a:xfrm>
                    <a:off x="4544" y="1242"/>
                    <a:ext cx="51" cy="115"/>
                  </a:xfrm>
                  <a:custGeom>
                    <a:avLst/>
                    <a:gdLst>
                      <a:gd name="T0" fmla="*/ 0 w 226"/>
                      <a:gd name="T1" fmla="*/ 0 h 506"/>
                      <a:gd name="T2" fmla="*/ 0 w 226"/>
                      <a:gd name="T3" fmla="*/ 0 h 506"/>
                      <a:gd name="T4" fmla="*/ 0 w 226"/>
                      <a:gd name="T5" fmla="*/ 0 h 506"/>
                      <a:gd name="T6" fmla="*/ 0 w 226"/>
                      <a:gd name="T7" fmla="*/ 0 h 506"/>
                      <a:gd name="T8" fmla="*/ 0 w 226"/>
                      <a:gd name="T9" fmla="*/ 0 h 506"/>
                      <a:gd name="T10" fmla="*/ 0 w 226"/>
                      <a:gd name="T11" fmla="*/ 0 h 506"/>
                      <a:gd name="T12" fmla="*/ 0 w 226"/>
                      <a:gd name="T13" fmla="*/ 0 h 506"/>
                      <a:gd name="T14" fmla="*/ 0 w 226"/>
                      <a:gd name="T15" fmla="*/ 0 h 50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26"/>
                      <a:gd name="T25" fmla="*/ 0 h 506"/>
                      <a:gd name="T26" fmla="*/ 226 w 226"/>
                      <a:gd name="T27" fmla="*/ 506 h 50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26" h="506">
                        <a:moveTo>
                          <a:pt x="138" y="505"/>
                        </a:moveTo>
                        <a:lnTo>
                          <a:pt x="43" y="160"/>
                        </a:lnTo>
                        <a:lnTo>
                          <a:pt x="0" y="175"/>
                        </a:lnTo>
                        <a:lnTo>
                          <a:pt x="48" y="0"/>
                        </a:lnTo>
                        <a:lnTo>
                          <a:pt x="174" y="114"/>
                        </a:lnTo>
                        <a:lnTo>
                          <a:pt x="129" y="127"/>
                        </a:lnTo>
                        <a:lnTo>
                          <a:pt x="225" y="473"/>
                        </a:lnTo>
                        <a:lnTo>
                          <a:pt x="138" y="50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38" name="Freeform 110"/>
                  <p:cNvSpPr>
                    <a:spLocks noChangeArrowheads="1"/>
                  </p:cNvSpPr>
                  <p:nvPr/>
                </p:nvSpPr>
                <p:spPr bwMode="auto">
                  <a:xfrm>
                    <a:off x="4579" y="1366"/>
                    <a:ext cx="22" cy="10"/>
                  </a:xfrm>
                  <a:custGeom>
                    <a:avLst/>
                    <a:gdLst>
                      <a:gd name="T0" fmla="*/ 0 w 95"/>
                      <a:gd name="T1" fmla="*/ 0 h 46"/>
                      <a:gd name="T2" fmla="*/ 0 w 95"/>
                      <a:gd name="T3" fmla="*/ 0 h 46"/>
                      <a:gd name="T4" fmla="*/ 0 w 95"/>
                      <a:gd name="T5" fmla="*/ 0 h 46"/>
                      <a:gd name="T6" fmla="*/ 0 w 95"/>
                      <a:gd name="T7" fmla="*/ 0 h 46"/>
                      <a:gd name="T8" fmla="*/ 0 w 95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46"/>
                      <a:gd name="T17" fmla="*/ 95 w 95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46">
                        <a:moveTo>
                          <a:pt x="0" y="45"/>
                        </a:moveTo>
                        <a:lnTo>
                          <a:pt x="2" y="28"/>
                        </a:lnTo>
                        <a:lnTo>
                          <a:pt x="86" y="0"/>
                        </a:lnTo>
                        <a:lnTo>
                          <a:pt x="94" y="18"/>
                        </a:lnTo>
                        <a:lnTo>
                          <a:pt x="0" y="4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39" name="Freeform 111"/>
                  <p:cNvSpPr>
                    <a:spLocks noChangeArrowheads="1"/>
                  </p:cNvSpPr>
                  <p:nvPr/>
                </p:nvSpPr>
                <p:spPr bwMode="auto">
                  <a:xfrm>
                    <a:off x="4576" y="1354"/>
                    <a:ext cx="22" cy="16"/>
                  </a:xfrm>
                  <a:custGeom>
                    <a:avLst/>
                    <a:gdLst>
                      <a:gd name="T0" fmla="*/ 0 w 99"/>
                      <a:gd name="T1" fmla="*/ 0 h 70"/>
                      <a:gd name="T2" fmla="*/ 0 w 99"/>
                      <a:gd name="T3" fmla="*/ 0 h 70"/>
                      <a:gd name="T4" fmla="*/ 0 w 99"/>
                      <a:gd name="T5" fmla="*/ 0 h 70"/>
                      <a:gd name="T6" fmla="*/ 0 w 99"/>
                      <a:gd name="T7" fmla="*/ 0 h 70"/>
                      <a:gd name="T8" fmla="*/ 0 w 99"/>
                      <a:gd name="T9" fmla="*/ 0 h 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"/>
                      <a:gd name="T16" fmla="*/ 0 h 70"/>
                      <a:gd name="T17" fmla="*/ 99 w 99"/>
                      <a:gd name="T18" fmla="*/ 70 h 7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" h="70">
                        <a:moveTo>
                          <a:pt x="11" y="69"/>
                        </a:moveTo>
                        <a:lnTo>
                          <a:pt x="0" y="33"/>
                        </a:lnTo>
                        <a:lnTo>
                          <a:pt x="91" y="0"/>
                        </a:lnTo>
                        <a:lnTo>
                          <a:pt x="98" y="36"/>
                        </a:lnTo>
                        <a:lnTo>
                          <a:pt x="11" y="6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02" name="Group 112"/>
                <p:cNvGrpSpPr>
                  <a:grpSpLocks/>
                </p:cNvGrpSpPr>
                <p:nvPr/>
              </p:nvGrpSpPr>
              <p:grpSpPr bwMode="auto">
                <a:xfrm>
                  <a:off x="5001" y="1353"/>
                  <a:ext cx="91" cy="105"/>
                  <a:chOff x="5001" y="1353"/>
                  <a:chExt cx="91" cy="105"/>
                </a:xfrm>
              </p:grpSpPr>
              <p:sp>
                <p:nvSpPr>
                  <p:cNvPr id="1134" name="Freeform 113"/>
                  <p:cNvSpPr>
                    <a:spLocks noChangeArrowheads="1"/>
                  </p:cNvSpPr>
                  <p:nvPr/>
                </p:nvSpPr>
                <p:spPr bwMode="auto">
                  <a:xfrm>
                    <a:off x="5014" y="1353"/>
                    <a:ext cx="78" cy="90"/>
                  </a:xfrm>
                  <a:custGeom>
                    <a:avLst/>
                    <a:gdLst>
                      <a:gd name="T0" fmla="*/ 0 w 342"/>
                      <a:gd name="T1" fmla="*/ 0 h 397"/>
                      <a:gd name="T2" fmla="*/ 0 w 342"/>
                      <a:gd name="T3" fmla="*/ 0 h 397"/>
                      <a:gd name="T4" fmla="*/ 0 w 342"/>
                      <a:gd name="T5" fmla="*/ 0 h 397"/>
                      <a:gd name="T6" fmla="*/ 0 w 342"/>
                      <a:gd name="T7" fmla="*/ 0 h 397"/>
                      <a:gd name="T8" fmla="*/ 0 w 342"/>
                      <a:gd name="T9" fmla="*/ 0 h 397"/>
                      <a:gd name="T10" fmla="*/ 0 w 342"/>
                      <a:gd name="T11" fmla="*/ 0 h 397"/>
                      <a:gd name="T12" fmla="*/ 0 w 342"/>
                      <a:gd name="T13" fmla="*/ 0 h 397"/>
                      <a:gd name="T14" fmla="*/ 0 w 342"/>
                      <a:gd name="T15" fmla="*/ 0 h 39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42"/>
                      <a:gd name="T25" fmla="*/ 0 h 397"/>
                      <a:gd name="T26" fmla="*/ 342 w 342"/>
                      <a:gd name="T27" fmla="*/ 397 h 39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42" h="397">
                        <a:moveTo>
                          <a:pt x="0" y="316"/>
                        </a:moveTo>
                        <a:lnTo>
                          <a:pt x="217" y="68"/>
                        </a:lnTo>
                        <a:lnTo>
                          <a:pt x="182" y="30"/>
                        </a:lnTo>
                        <a:lnTo>
                          <a:pt x="341" y="0"/>
                        </a:lnTo>
                        <a:lnTo>
                          <a:pt x="318" y="186"/>
                        </a:lnTo>
                        <a:lnTo>
                          <a:pt x="285" y="148"/>
                        </a:lnTo>
                        <a:lnTo>
                          <a:pt x="67" y="396"/>
                        </a:lnTo>
                        <a:lnTo>
                          <a:pt x="0" y="31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35" name="Freeform 114"/>
                  <p:cNvSpPr>
                    <a:spLocks noChangeArrowheads="1"/>
                  </p:cNvSpPr>
                  <p:nvPr/>
                </p:nvSpPr>
                <p:spPr bwMode="auto">
                  <a:xfrm>
                    <a:off x="5001" y="1437"/>
                    <a:ext cx="18" cy="21"/>
                  </a:xfrm>
                  <a:custGeom>
                    <a:avLst/>
                    <a:gdLst>
                      <a:gd name="T0" fmla="*/ 0 w 79"/>
                      <a:gd name="T1" fmla="*/ 0 h 91"/>
                      <a:gd name="T2" fmla="*/ 0 w 79"/>
                      <a:gd name="T3" fmla="*/ 0 h 91"/>
                      <a:gd name="T4" fmla="*/ 0 w 79"/>
                      <a:gd name="T5" fmla="*/ 0 h 91"/>
                      <a:gd name="T6" fmla="*/ 0 w 79"/>
                      <a:gd name="T7" fmla="*/ 0 h 91"/>
                      <a:gd name="T8" fmla="*/ 0 w 79"/>
                      <a:gd name="T9" fmla="*/ 0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9"/>
                      <a:gd name="T16" fmla="*/ 0 h 91"/>
                      <a:gd name="T17" fmla="*/ 79 w 79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9" h="91">
                        <a:moveTo>
                          <a:pt x="0" y="12"/>
                        </a:moveTo>
                        <a:lnTo>
                          <a:pt x="9" y="0"/>
                        </a:lnTo>
                        <a:lnTo>
                          <a:pt x="78" y="78"/>
                        </a:lnTo>
                        <a:lnTo>
                          <a:pt x="67" y="90"/>
                        </a:lnTo>
                        <a:lnTo>
                          <a:pt x="0" y="1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36" name="Freeform 115"/>
                  <p:cNvSpPr>
                    <a:spLocks noChangeArrowheads="1"/>
                  </p:cNvSpPr>
                  <p:nvPr/>
                </p:nvSpPr>
                <p:spPr bwMode="auto">
                  <a:xfrm>
                    <a:off x="5006" y="1427"/>
                    <a:ext cx="21" cy="25"/>
                  </a:xfrm>
                  <a:custGeom>
                    <a:avLst/>
                    <a:gdLst>
                      <a:gd name="T0" fmla="*/ 0 w 92"/>
                      <a:gd name="T1" fmla="*/ 0 h 110"/>
                      <a:gd name="T2" fmla="*/ 0 w 92"/>
                      <a:gd name="T3" fmla="*/ 0 h 110"/>
                      <a:gd name="T4" fmla="*/ 0 w 92"/>
                      <a:gd name="T5" fmla="*/ 0 h 110"/>
                      <a:gd name="T6" fmla="*/ 0 w 92"/>
                      <a:gd name="T7" fmla="*/ 0 h 110"/>
                      <a:gd name="T8" fmla="*/ 0 w 92"/>
                      <a:gd name="T9" fmla="*/ 0 h 1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2"/>
                      <a:gd name="T16" fmla="*/ 0 h 110"/>
                      <a:gd name="T17" fmla="*/ 92 w 92"/>
                      <a:gd name="T18" fmla="*/ 110 h 1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2" h="110">
                        <a:moveTo>
                          <a:pt x="0" y="26"/>
                        </a:moveTo>
                        <a:lnTo>
                          <a:pt x="23" y="0"/>
                        </a:lnTo>
                        <a:lnTo>
                          <a:pt x="91" y="81"/>
                        </a:lnTo>
                        <a:lnTo>
                          <a:pt x="66" y="109"/>
                        </a:lnTo>
                        <a:lnTo>
                          <a:pt x="0" y="2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03" name="Group 116"/>
                <p:cNvGrpSpPr>
                  <a:grpSpLocks/>
                </p:cNvGrpSpPr>
                <p:nvPr/>
              </p:nvGrpSpPr>
              <p:grpSpPr bwMode="auto">
                <a:xfrm>
                  <a:off x="4722" y="1795"/>
                  <a:ext cx="42" cy="139"/>
                  <a:chOff x="4722" y="1795"/>
                  <a:chExt cx="42" cy="139"/>
                </a:xfrm>
              </p:grpSpPr>
              <p:sp>
                <p:nvSpPr>
                  <p:cNvPr id="1131" name="Freeform 117"/>
                  <p:cNvSpPr>
                    <a:spLocks noChangeArrowheads="1"/>
                  </p:cNvSpPr>
                  <p:nvPr/>
                </p:nvSpPr>
                <p:spPr bwMode="auto">
                  <a:xfrm>
                    <a:off x="4722" y="1814"/>
                    <a:ext cx="42" cy="120"/>
                  </a:xfrm>
                  <a:custGeom>
                    <a:avLst/>
                    <a:gdLst>
                      <a:gd name="T0" fmla="*/ 0 w 187"/>
                      <a:gd name="T1" fmla="*/ 0 h 530"/>
                      <a:gd name="T2" fmla="*/ 0 w 187"/>
                      <a:gd name="T3" fmla="*/ 0 h 530"/>
                      <a:gd name="T4" fmla="*/ 0 w 187"/>
                      <a:gd name="T5" fmla="*/ 0 h 530"/>
                      <a:gd name="T6" fmla="*/ 0 w 187"/>
                      <a:gd name="T7" fmla="*/ 0 h 530"/>
                      <a:gd name="T8" fmla="*/ 0 w 187"/>
                      <a:gd name="T9" fmla="*/ 0 h 530"/>
                      <a:gd name="T10" fmla="*/ 0 w 187"/>
                      <a:gd name="T11" fmla="*/ 0 h 530"/>
                      <a:gd name="T12" fmla="*/ 0 w 187"/>
                      <a:gd name="T13" fmla="*/ 0 h 530"/>
                      <a:gd name="T14" fmla="*/ 0 w 187"/>
                      <a:gd name="T15" fmla="*/ 0 h 53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87"/>
                      <a:gd name="T25" fmla="*/ 0 h 530"/>
                      <a:gd name="T26" fmla="*/ 187 w 187"/>
                      <a:gd name="T27" fmla="*/ 530 h 53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87" h="530">
                        <a:moveTo>
                          <a:pt x="125" y="5"/>
                        </a:moveTo>
                        <a:lnTo>
                          <a:pt x="146" y="365"/>
                        </a:lnTo>
                        <a:lnTo>
                          <a:pt x="186" y="375"/>
                        </a:lnTo>
                        <a:lnTo>
                          <a:pt x="84" y="529"/>
                        </a:lnTo>
                        <a:lnTo>
                          <a:pt x="0" y="375"/>
                        </a:lnTo>
                        <a:lnTo>
                          <a:pt x="52" y="365"/>
                        </a:lnTo>
                        <a:lnTo>
                          <a:pt x="32" y="0"/>
                        </a:lnTo>
                        <a:lnTo>
                          <a:pt x="125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32" name="Freeform 118"/>
                  <p:cNvSpPr>
                    <a:spLocks noChangeArrowheads="1"/>
                  </p:cNvSpPr>
                  <p:nvPr/>
                </p:nvSpPr>
                <p:spPr bwMode="auto">
                  <a:xfrm>
                    <a:off x="4729" y="1795"/>
                    <a:ext cx="21" cy="5"/>
                  </a:xfrm>
                  <a:custGeom>
                    <a:avLst/>
                    <a:gdLst>
                      <a:gd name="T0" fmla="*/ 0 w 94"/>
                      <a:gd name="T1" fmla="*/ 0 h 21"/>
                      <a:gd name="T2" fmla="*/ 0 w 94"/>
                      <a:gd name="T3" fmla="*/ 0 h 21"/>
                      <a:gd name="T4" fmla="*/ 0 w 94"/>
                      <a:gd name="T5" fmla="*/ 0 h 21"/>
                      <a:gd name="T6" fmla="*/ 0 w 94"/>
                      <a:gd name="T7" fmla="*/ 0 h 21"/>
                      <a:gd name="T8" fmla="*/ 0 w 94"/>
                      <a:gd name="T9" fmla="*/ 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4"/>
                      <a:gd name="T16" fmla="*/ 0 h 21"/>
                      <a:gd name="T17" fmla="*/ 94 w 94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4" h="21">
                        <a:moveTo>
                          <a:pt x="93" y="0"/>
                        </a:moveTo>
                        <a:lnTo>
                          <a:pt x="93" y="19"/>
                        </a:lnTo>
                        <a:lnTo>
                          <a:pt x="0" y="20"/>
                        </a:lnTo>
                        <a:lnTo>
                          <a:pt x="0" y="1"/>
                        </a:lnTo>
                        <a:lnTo>
                          <a:pt x="93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33" name="Freeform 119"/>
                  <p:cNvSpPr>
                    <a:spLocks noChangeArrowheads="1"/>
                  </p:cNvSpPr>
                  <p:nvPr/>
                </p:nvSpPr>
                <p:spPr bwMode="auto">
                  <a:xfrm>
                    <a:off x="4729" y="1804"/>
                    <a:ext cx="21" cy="9"/>
                  </a:xfrm>
                  <a:custGeom>
                    <a:avLst/>
                    <a:gdLst>
                      <a:gd name="T0" fmla="*/ 0 w 94"/>
                      <a:gd name="T1" fmla="*/ 0 h 41"/>
                      <a:gd name="T2" fmla="*/ 0 w 94"/>
                      <a:gd name="T3" fmla="*/ 0 h 41"/>
                      <a:gd name="T4" fmla="*/ 0 w 94"/>
                      <a:gd name="T5" fmla="*/ 0 h 41"/>
                      <a:gd name="T6" fmla="*/ 0 w 94"/>
                      <a:gd name="T7" fmla="*/ 0 h 41"/>
                      <a:gd name="T8" fmla="*/ 0 w 94"/>
                      <a:gd name="T9" fmla="*/ 0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4"/>
                      <a:gd name="T16" fmla="*/ 0 h 41"/>
                      <a:gd name="T17" fmla="*/ 94 w 94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4" h="41">
                        <a:moveTo>
                          <a:pt x="93" y="0"/>
                        </a:moveTo>
                        <a:lnTo>
                          <a:pt x="93" y="38"/>
                        </a:lnTo>
                        <a:lnTo>
                          <a:pt x="0" y="40"/>
                        </a:lnTo>
                        <a:lnTo>
                          <a:pt x="0" y="1"/>
                        </a:lnTo>
                        <a:lnTo>
                          <a:pt x="93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04" name="Group 120"/>
                <p:cNvGrpSpPr>
                  <a:grpSpLocks/>
                </p:cNvGrpSpPr>
                <p:nvPr/>
              </p:nvGrpSpPr>
              <p:grpSpPr bwMode="auto">
                <a:xfrm>
                  <a:off x="5056" y="1553"/>
                  <a:ext cx="120" cy="50"/>
                  <a:chOff x="5056" y="1553"/>
                  <a:chExt cx="120" cy="50"/>
                </a:xfrm>
              </p:grpSpPr>
              <p:sp>
                <p:nvSpPr>
                  <p:cNvPr id="1128" name="Freeform 121"/>
                  <p:cNvSpPr>
                    <a:spLocks noChangeArrowheads="1"/>
                  </p:cNvSpPr>
                  <p:nvPr/>
                </p:nvSpPr>
                <p:spPr bwMode="auto">
                  <a:xfrm>
                    <a:off x="5080" y="1553"/>
                    <a:ext cx="96" cy="50"/>
                  </a:xfrm>
                  <a:custGeom>
                    <a:avLst/>
                    <a:gdLst>
                      <a:gd name="T0" fmla="*/ 0 w 422"/>
                      <a:gd name="T1" fmla="*/ 0 h 222"/>
                      <a:gd name="T2" fmla="*/ 0 w 422"/>
                      <a:gd name="T3" fmla="*/ 0 h 222"/>
                      <a:gd name="T4" fmla="*/ 0 w 422"/>
                      <a:gd name="T5" fmla="*/ 0 h 222"/>
                      <a:gd name="T6" fmla="*/ 0 w 422"/>
                      <a:gd name="T7" fmla="*/ 0 h 222"/>
                      <a:gd name="T8" fmla="*/ 0 w 422"/>
                      <a:gd name="T9" fmla="*/ 0 h 222"/>
                      <a:gd name="T10" fmla="*/ 0 w 422"/>
                      <a:gd name="T11" fmla="*/ 0 h 222"/>
                      <a:gd name="T12" fmla="*/ 0 w 422"/>
                      <a:gd name="T13" fmla="*/ 0 h 222"/>
                      <a:gd name="T14" fmla="*/ 0 w 422"/>
                      <a:gd name="T15" fmla="*/ 0 h 22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22"/>
                      <a:gd name="T25" fmla="*/ 0 h 222"/>
                      <a:gd name="T26" fmla="*/ 422 w 422"/>
                      <a:gd name="T27" fmla="*/ 222 h 22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22" h="222">
                        <a:moveTo>
                          <a:pt x="1" y="38"/>
                        </a:moveTo>
                        <a:lnTo>
                          <a:pt x="312" y="53"/>
                        </a:lnTo>
                        <a:lnTo>
                          <a:pt x="289" y="0"/>
                        </a:lnTo>
                        <a:lnTo>
                          <a:pt x="421" y="106"/>
                        </a:lnTo>
                        <a:lnTo>
                          <a:pt x="287" y="221"/>
                        </a:lnTo>
                        <a:lnTo>
                          <a:pt x="310" y="157"/>
                        </a:lnTo>
                        <a:lnTo>
                          <a:pt x="0" y="144"/>
                        </a:lnTo>
                        <a:lnTo>
                          <a:pt x="1" y="38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29" name="Freeform 122"/>
                  <p:cNvSpPr>
                    <a:spLocks noChangeArrowheads="1"/>
                  </p:cNvSpPr>
                  <p:nvPr/>
                </p:nvSpPr>
                <p:spPr bwMode="auto">
                  <a:xfrm>
                    <a:off x="5056" y="1561"/>
                    <a:ext cx="4" cy="24"/>
                  </a:xfrm>
                  <a:custGeom>
                    <a:avLst/>
                    <a:gdLst>
                      <a:gd name="T0" fmla="*/ 0 w 17"/>
                      <a:gd name="T1" fmla="*/ 0 h 106"/>
                      <a:gd name="T2" fmla="*/ 0 w 17"/>
                      <a:gd name="T3" fmla="*/ 0 h 106"/>
                      <a:gd name="T4" fmla="*/ 0 w 17"/>
                      <a:gd name="T5" fmla="*/ 0 h 106"/>
                      <a:gd name="T6" fmla="*/ 0 w 17"/>
                      <a:gd name="T7" fmla="*/ 0 h 106"/>
                      <a:gd name="T8" fmla="*/ 0 w 17"/>
                      <a:gd name="T9" fmla="*/ 0 h 1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106"/>
                      <a:gd name="T17" fmla="*/ 17 w 17"/>
                      <a:gd name="T18" fmla="*/ 106 h 1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106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16" y="105"/>
                        </a:lnTo>
                        <a:lnTo>
                          <a:pt x="0" y="105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30" name="Freeform 123"/>
                  <p:cNvSpPr>
                    <a:spLocks noChangeArrowheads="1"/>
                  </p:cNvSpPr>
                  <p:nvPr/>
                </p:nvSpPr>
                <p:spPr bwMode="auto">
                  <a:xfrm>
                    <a:off x="5064" y="1561"/>
                    <a:ext cx="8" cy="24"/>
                  </a:xfrm>
                  <a:custGeom>
                    <a:avLst/>
                    <a:gdLst>
                      <a:gd name="T0" fmla="*/ 0 w 34"/>
                      <a:gd name="T1" fmla="*/ 0 h 108"/>
                      <a:gd name="T2" fmla="*/ 0 w 34"/>
                      <a:gd name="T3" fmla="*/ 0 h 108"/>
                      <a:gd name="T4" fmla="*/ 0 w 34"/>
                      <a:gd name="T5" fmla="*/ 0 h 108"/>
                      <a:gd name="T6" fmla="*/ 0 w 34"/>
                      <a:gd name="T7" fmla="*/ 0 h 108"/>
                      <a:gd name="T8" fmla="*/ 0 w 34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108"/>
                      <a:gd name="T17" fmla="*/ 34 w 34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108">
                        <a:moveTo>
                          <a:pt x="0" y="0"/>
                        </a:moveTo>
                        <a:lnTo>
                          <a:pt x="33" y="2"/>
                        </a:lnTo>
                        <a:lnTo>
                          <a:pt x="33" y="107"/>
                        </a:lnTo>
                        <a:lnTo>
                          <a:pt x="0" y="105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05" name="Group 124"/>
                <p:cNvGrpSpPr>
                  <a:grpSpLocks/>
                </p:cNvGrpSpPr>
                <p:nvPr/>
              </p:nvGrpSpPr>
              <p:grpSpPr bwMode="auto">
                <a:xfrm>
                  <a:off x="4880" y="1784"/>
                  <a:ext cx="68" cy="129"/>
                  <a:chOff x="4880" y="1784"/>
                  <a:chExt cx="68" cy="129"/>
                </a:xfrm>
              </p:grpSpPr>
              <p:sp>
                <p:nvSpPr>
                  <p:cNvPr id="1125" name="Freeform 125"/>
                  <p:cNvSpPr>
                    <a:spLocks noChangeArrowheads="1"/>
                  </p:cNvSpPr>
                  <p:nvPr/>
                </p:nvSpPr>
                <p:spPr bwMode="auto">
                  <a:xfrm>
                    <a:off x="4889" y="1802"/>
                    <a:ext cx="59" cy="111"/>
                  </a:xfrm>
                  <a:custGeom>
                    <a:avLst/>
                    <a:gdLst>
                      <a:gd name="T0" fmla="*/ 0 w 262"/>
                      <a:gd name="T1" fmla="*/ 0 h 488"/>
                      <a:gd name="T2" fmla="*/ 0 w 262"/>
                      <a:gd name="T3" fmla="*/ 0 h 488"/>
                      <a:gd name="T4" fmla="*/ 0 w 262"/>
                      <a:gd name="T5" fmla="*/ 0 h 488"/>
                      <a:gd name="T6" fmla="*/ 0 w 262"/>
                      <a:gd name="T7" fmla="*/ 0 h 488"/>
                      <a:gd name="T8" fmla="*/ 0 w 262"/>
                      <a:gd name="T9" fmla="*/ 0 h 488"/>
                      <a:gd name="T10" fmla="*/ 0 w 262"/>
                      <a:gd name="T11" fmla="*/ 0 h 488"/>
                      <a:gd name="T12" fmla="*/ 0 w 262"/>
                      <a:gd name="T13" fmla="*/ 0 h 488"/>
                      <a:gd name="T14" fmla="*/ 0 w 262"/>
                      <a:gd name="T15" fmla="*/ 0 h 48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2"/>
                      <a:gd name="T25" fmla="*/ 0 h 488"/>
                      <a:gd name="T26" fmla="*/ 262 w 262"/>
                      <a:gd name="T27" fmla="*/ 488 h 48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2" h="488">
                        <a:moveTo>
                          <a:pt x="82" y="0"/>
                        </a:moveTo>
                        <a:lnTo>
                          <a:pt x="223" y="330"/>
                        </a:lnTo>
                        <a:lnTo>
                          <a:pt x="261" y="307"/>
                        </a:lnTo>
                        <a:lnTo>
                          <a:pt x="239" y="487"/>
                        </a:lnTo>
                        <a:lnTo>
                          <a:pt x="95" y="398"/>
                        </a:lnTo>
                        <a:lnTo>
                          <a:pt x="139" y="373"/>
                        </a:lnTo>
                        <a:lnTo>
                          <a:pt x="0" y="53"/>
                        </a:lnTo>
                        <a:lnTo>
                          <a:pt x="8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26" name="Freeform 126"/>
                  <p:cNvSpPr>
                    <a:spLocks noChangeArrowheads="1"/>
                  </p:cNvSpPr>
                  <p:nvPr/>
                </p:nvSpPr>
                <p:spPr bwMode="auto">
                  <a:xfrm>
                    <a:off x="4880" y="1784"/>
                    <a:ext cx="20" cy="14"/>
                  </a:xfrm>
                  <a:custGeom>
                    <a:avLst/>
                    <a:gdLst>
                      <a:gd name="T0" fmla="*/ 0 w 89"/>
                      <a:gd name="T1" fmla="*/ 0 h 63"/>
                      <a:gd name="T2" fmla="*/ 0 w 89"/>
                      <a:gd name="T3" fmla="*/ 0 h 63"/>
                      <a:gd name="T4" fmla="*/ 0 w 89"/>
                      <a:gd name="T5" fmla="*/ 0 h 63"/>
                      <a:gd name="T6" fmla="*/ 0 w 89"/>
                      <a:gd name="T7" fmla="*/ 0 h 63"/>
                      <a:gd name="T8" fmla="*/ 0 w 89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63"/>
                      <a:gd name="T17" fmla="*/ 89 w 89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63">
                        <a:moveTo>
                          <a:pt x="81" y="0"/>
                        </a:moveTo>
                        <a:lnTo>
                          <a:pt x="88" y="16"/>
                        </a:lnTo>
                        <a:lnTo>
                          <a:pt x="7" y="62"/>
                        </a:lnTo>
                        <a:lnTo>
                          <a:pt x="0" y="47"/>
                        </a:lnTo>
                        <a:lnTo>
                          <a:pt x="81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27" name="Freeform 127"/>
                  <p:cNvSpPr>
                    <a:spLocks noChangeArrowheads="1"/>
                  </p:cNvSpPr>
                  <p:nvPr/>
                </p:nvSpPr>
                <p:spPr bwMode="auto">
                  <a:xfrm>
                    <a:off x="4884" y="1792"/>
                    <a:ext cx="22" cy="18"/>
                  </a:xfrm>
                  <a:custGeom>
                    <a:avLst/>
                    <a:gdLst>
                      <a:gd name="T0" fmla="*/ 0 w 95"/>
                      <a:gd name="T1" fmla="*/ 0 h 80"/>
                      <a:gd name="T2" fmla="*/ 0 w 95"/>
                      <a:gd name="T3" fmla="*/ 0 h 80"/>
                      <a:gd name="T4" fmla="*/ 0 w 95"/>
                      <a:gd name="T5" fmla="*/ 0 h 80"/>
                      <a:gd name="T6" fmla="*/ 0 w 95"/>
                      <a:gd name="T7" fmla="*/ 0 h 80"/>
                      <a:gd name="T8" fmla="*/ 0 w 95"/>
                      <a:gd name="T9" fmla="*/ 0 h 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80"/>
                      <a:gd name="T17" fmla="*/ 95 w 95"/>
                      <a:gd name="T18" fmla="*/ 80 h 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80">
                        <a:moveTo>
                          <a:pt x="83" y="0"/>
                        </a:moveTo>
                        <a:lnTo>
                          <a:pt x="94" y="29"/>
                        </a:lnTo>
                        <a:lnTo>
                          <a:pt x="14" y="79"/>
                        </a:lnTo>
                        <a:lnTo>
                          <a:pt x="0" y="41"/>
                        </a:lnTo>
                        <a:lnTo>
                          <a:pt x="83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06" name="Group 128"/>
                <p:cNvGrpSpPr>
                  <a:grpSpLocks/>
                </p:cNvGrpSpPr>
                <p:nvPr/>
              </p:nvGrpSpPr>
              <p:grpSpPr bwMode="auto">
                <a:xfrm>
                  <a:off x="4861" y="1249"/>
                  <a:ext cx="59" cy="137"/>
                  <a:chOff x="4861" y="1249"/>
                  <a:chExt cx="59" cy="137"/>
                </a:xfrm>
              </p:grpSpPr>
              <p:sp>
                <p:nvSpPr>
                  <p:cNvPr id="1122" name="Freeform 129"/>
                  <p:cNvSpPr>
                    <a:spLocks noChangeArrowheads="1"/>
                  </p:cNvSpPr>
                  <p:nvPr/>
                </p:nvSpPr>
                <p:spPr bwMode="auto">
                  <a:xfrm>
                    <a:off x="4868" y="1249"/>
                    <a:ext cx="52" cy="115"/>
                  </a:xfrm>
                  <a:custGeom>
                    <a:avLst/>
                    <a:gdLst>
                      <a:gd name="T0" fmla="*/ 0 w 230"/>
                      <a:gd name="T1" fmla="*/ 0 h 508"/>
                      <a:gd name="T2" fmla="*/ 0 w 230"/>
                      <a:gd name="T3" fmla="*/ 0 h 508"/>
                      <a:gd name="T4" fmla="*/ 0 w 230"/>
                      <a:gd name="T5" fmla="*/ 0 h 508"/>
                      <a:gd name="T6" fmla="*/ 0 w 230"/>
                      <a:gd name="T7" fmla="*/ 0 h 508"/>
                      <a:gd name="T8" fmla="*/ 0 w 230"/>
                      <a:gd name="T9" fmla="*/ 0 h 508"/>
                      <a:gd name="T10" fmla="*/ 0 w 230"/>
                      <a:gd name="T11" fmla="*/ 0 h 508"/>
                      <a:gd name="T12" fmla="*/ 0 w 230"/>
                      <a:gd name="T13" fmla="*/ 0 h 508"/>
                      <a:gd name="T14" fmla="*/ 0 w 230"/>
                      <a:gd name="T15" fmla="*/ 0 h 5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30"/>
                      <a:gd name="T25" fmla="*/ 0 h 508"/>
                      <a:gd name="T26" fmla="*/ 230 w 230"/>
                      <a:gd name="T27" fmla="*/ 508 h 5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30" h="508">
                        <a:moveTo>
                          <a:pt x="0" y="472"/>
                        </a:moveTo>
                        <a:lnTo>
                          <a:pt x="97" y="138"/>
                        </a:lnTo>
                        <a:lnTo>
                          <a:pt x="58" y="106"/>
                        </a:lnTo>
                        <a:lnTo>
                          <a:pt x="188" y="0"/>
                        </a:lnTo>
                        <a:lnTo>
                          <a:pt x="229" y="194"/>
                        </a:lnTo>
                        <a:lnTo>
                          <a:pt x="189" y="161"/>
                        </a:lnTo>
                        <a:lnTo>
                          <a:pt x="86" y="507"/>
                        </a:lnTo>
                        <a:lnTo>
                          <a:pt x="0" y="47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23" name="Freeform 130"/>
                  <p:cNvSpPr>
                    <a:spLocks noChangeArrowheads="1"/>
                  </p:cNvSpPr>
                  <p:nvPr/>
                </p:nvSpPr>
                <p:spPr bwMode="auto">
                  <a:xfrm>
                    <a:off x="4861" y="1372"/>
                    <a:ext cx="21" cy="14"/>
                  </a:xfrm>
                  <a:custGeom>
                    <a:avLst/>
                    <a:gdLst>
                      <a:gd name="T0" fmla="*/ 0 w 91"/>
                      <a:gd name="T1" fmla="*/ 0 h 62"/>
                      <a:gd name="T2" fmla="*/ 0 w 91"/>
                      <a:gd name="T3" fmla="*/ 0 h 62"/>
                      <a:gd name="T4" fmla="*/ 0 w 91"/>
                      <a:gd name="T5" fmla="*/ 0 h 62"/>
                      <a:gd name="T6" fmla="*/ 0 w 91"/>
                      <a:gd name="T7" fmla="*/ 0 h 62"/>
                      <a:gd name="T8" fmla="*/ 0 w 91"/>
                      <a:gd name="T9" fmla="*/ 0 h 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"/>
                      <a:gd name="T16" fmla="*/ 0 h 62"/>
                      <a:gd name="T17" fmla="*/ 91 w 91"/>
                      <a:gd name="T18" fmla="*/ 62 h 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" h="62">
                        <a:moveTo>
                          <a:pt x="0" y="19"/>
                        </a:moveTo>
                        <a:lnTo>
                          <a:pt x="7" y="0"/>
                        </a:lnTo>
                        <a:lnTo>
                          <a:pt x="90" y="43"/>
                        </a:lnTo>
                        <a:lnTo>
                          <a:pt x="90" y="61"/>
                        </a:lnTo>
                        <a:lnTo>
                          <a:pt x="0" y="1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24" name="Freeform 131"/>
                  <p:cNvSpPr>
                    <a:spLocks noChangeArrowheads="1"/>
                  </p:cNvSpPr>
                  <p:nvPr/>
                </p:nvSpPr>
                <p:spPr bwMode="auto">
                  <a:xfrm>
                    <a:off x="4863" y="1361"/>
                    <a:ext cx="22" cy="16"/>
                  </a:xfrm>
                  <a:custGeom>
                    <a:avLst/>
                    <a:gdLst>
                      <a:gd name="T0" fmla="*/ 0 w 99"/>
                      <a:gd name="T1" fmla="*/ 0 h 71"/>
                      <a:gd name="T2" fmla="*/ 0 w 99"/>
                      <a:gd name="T3" fmla="*/ 0 h 71"/>
                      <a:gd name="T4" fmla="*/ 0 w 99"/>
                      <a:gd name="T5" fmla="*/ 0 h 71"/>
                      <a:gd name="T6" fmla="*/ 0 w 99"/>
                      <a:gd name="T7" fmla="*/ 0 h 71"/>
                      <a:gd name="T8" fmla="*/ 0 w 99"/>
                      <a:gd name="T9" fmla="*/ 0 h 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"/>
                      <a:gd name="T16" fmla="*/ 0 h 71"/>
                      <a:gd name="T17" fmla="*/ 99 w 99"/>
                      <a:gd name="T18" fmla="*/ 71 h 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" h="71">
                        <a:moveTo>
                          <a:pt x="0" y="35"/>
                        </a:moveTo>
                        <a:lnTo>
                          <a:pt x="10" y="0"/>
                        </a:lnTo>
                        <a:lnTo>
                          <a:pt x="98" y="35"/>
                        </a:lnTo>
                        <a:lnTo>
                          <a:pt x="87" y="70"/>
                        </a:lnTo>
                        <a:lnTo>
                          <a:pt x="0" y="3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07" name="Group 132"/>
                <p:cNvGrpSpPr>
                  <a:grpSpLocks/>
                </p:cNvGrpSpPr>
                <p:nvPr/>
              </p:nvGrpSpPr>
              <p:grpSpPr bwMode="auto">
                <a:xfrm>
                  <a:off x="4298" y="1535"/>
                  <a:ext cx="118" cy="49"/>
                  <a:chOff x="4298" y="1535"/>
                  <a:chExt cx="118" cy="49"/>
                </a:xfrm>
              </p:grpSpPr>
              <p:sp>
                <p:nvSpPr>
                  <p:cNvPr id="1119" name="Freeform 133"/>
                  <p:cNvSpPr>
                    <a:spLocks noChangeArrowheads="1"/>
                  </p:cNvSpPr>
                  <p:nvPr/>
                </p:nvSpPr>
                <p:spPr bwMode="auto">
                  <a:xfrm>
                    <a:off x="4298" y="1535"/>
                    <a:ext cx="100" cy="49"/>
                  </a:xfrm>
                  <a:custGeom>
                    <a:avLst/>
                    <a:gdLst>
                      <a:gd name="T0" fmla="*/ 0 w 439"/>
                      <a:gd name="T1" fmla="*/ 0 h 215"/>
                      <a:gd name="T2" fmla="*/ 0 w 439"/>
                      <a:gd name="T3" fmla="*/ 0 h 215"/>
                      <a:gd name="T4" fmla="*/ 0 w 439"/>
                      <a:gd name="T5" fmla="*/ 0 h 215"/>
                      <a:gd name="T6" fmla="*/ 0 w 439"/>
                      <a:gd name="T7" fmla="*/ 0 h 215"/>
                      <a:gd name="T8" fmla="*/ 0 w 439"/>
                      <a:gd name="T9" fmla="*/ 0 h 215"/>
                      <a:gd name="T10" fmla="*/ 0 w 439"/>
                      <a:gd name="T11" fmla="*/ 0 h 215"/>
                      <a:gd name="T12" fmla="*/ 0 w 439"/>
                      <a:gd name="T13" fmla="*/ 0 h 215"/>
                      <a:gd name="T14" fmla="*/ 0 w 439"/>
                      <a:gd name="T15" fmla="*/ 0 h 21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9"/>
                      <a:gd name="T25" fmla="*/ 0 h 215"/>
                      <a:gd name="T26" fmla="*/ 439 w 439"/>
                      <a:gd name="T27" fmla="*/ 215 h 21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9" h="215">
                        <a:moveTo>
                          <a:pt x="436" y="169"/>
                        </a:moveTo>
                        <a:lnTo>
                          <a:pt x="122" y="161"/>
                        </a:lnTo>
                        <a:lnTo>
                          <a:pt x="121" y="214"/>
                        </a:lnTo>
                        <a:lnTo>
                          <a:pt x="0" y="106"/>
                        </a:lnTo>
                        <a:lnTo>
                          <a:pt x="124" y="0"/>
                        </a:lnTo>
                        <a:lnTo>
                          <a:pt x="125" y="53"/>
                        </a:lnTo>
                        <a:lnTo>
                          <a:pt x="438" y="61"/>
                        </a:lnTo>
                        <a:lnTo>
                          <a:pt x="436" y="16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20" name="Freeform 134"/>
                  <p:cNvSpPr>
                    <a:spLocks noChangeArrowheads="1"/>
                  </p:cNvSpPr>
                  <p:nvPr/>
                </p:nvSpPr>
                <p:spPr bwMode="auto">
                  <a:xfrm>
                    <a:off x="4411" y="1550"/>
                    <a:ext cx="5" cy="25"/>
                  </a:xfrm>
                  <a:custGeom>
                    <a:avLst/>
                    <a:gdLst>
                      <a:gd name="T0" fmla="*/ 0 w 20"/>
                      <a:gd name="T1" fmla="*/ 0 h 110"/>
                      <a:gd name="T2" fmla="*/ 0 w 20"/>
                      <a:gd name="T3" fmla="*/ 0 h 110"/>
                      <a:gd name="T4" fmla="*/ 0 w 20"/>
                      <a:gd name="T5" fmla="*/ 0 h 110"/>
                      <a:gd name="T6" fmla="*/ 0 w 20"/>
                      <a:gd name="T7" fmla="*/ 0 h 110"/>
                      <a:gd name="T8" fmla="*/ 0 w 20"/>
                      <a:gd name="T9" fmla="*/ 0 h 1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10"/>
                      <a:gd name="T17" fmla="*/ 20 w 20"/>
                      <a:gd name="T18" fmla="*/ 110 h 1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10">
                        <a:moveTo>
                          <a:pt x="16" y="109"/>
                        </a:moveTo>
                        <a:lnTo>
                          <a:pt x="0" y="109"/>
                        </a:lnTo>
                        <a:lnTo>
                          <a:pt x="2" y="0"/>
                        </a:lnTo>
                        <a:lnTo>
                          <a:pt x="19" y="0"/>
                        </a:lnTo>
                        <a:lnTo>
                          <a:pt x="16" y="10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21" name="Freeform 135"/>
                  <p:cNvSpPr>
                    <a:spLocks noChangeArrowheads="1"/>
                  </p:cNvSpPr>
                  <p:nvPr/>
                </p:nvSpPr>
                <p:spPr bwMode="auto">
                  <a:xfrm>
                    <a:off x="4400" y="1549"/>
                    <a:ext cx="8" cy="25"/>
                  </a:xfrm>
                  <a:custGeom>
                    <a:avLst/>
                    <a:gdLst>
                      <a:gd name="T0" fmla="*/ 0 w 36"/>
                      <a:gd name="T1" fmla="*/ 0 h 110"/>
                      <a:gd name="T2" fmla="*/ 0 w 36"/>
                      <a:gd name="T3" fmla="*/ 0 h 110"/>
                      <a:gd name="T4" fmla="*/ 0 w 36"/>
                      <a:gd name="T5" fmla="*/ 0 h 110"/>
                      <a:gd name="T6" fmla="*/ 0 w 36"/>
                      <a:gd name="T7" fmla="*/ 0 h 110"/>
                      <a:gd name="T8" fmla="*/ 0 w 36"/>
                      <a:gd name="T9" fmla="*/ 0 h 1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110"/>
                      <a:gd name="T17" fmla="*/ 36 w 36"/>
                      <a:gd name="T18" fmla="*/ 110 h 1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110">
                        <a:moveTo>
                          <a:pt x="33" y="109"/>
                        </a:moveTo>
                        <a:lnTo>
                          <a:pt x="0" y="109"/>
                        </a:lnTo>
                        <a:lnTo>
                          <a:pt x="1" y="0"/>
                        </a:lnTo>
                        <a:lnTo>
                          <a:pt x="35" y="0"/>
                        </a:lnTo>
                        <a:lnTo>
                          <a:pt x="33" y="10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08" name="Group 136"/>
                <p:cNvGrpSpPr>
                  <a:grpSpLocks/>
                </p:cNvGrpSpPr>
                <p:nvPr/>
              </p:nvGrpSpPr>
              <p:grpSpPr bwMode="auto">
                <a:xfrm>
                  <a:off x="4706" y="1212"/>
                  <a:ext cx="44" cy="141"/>
                  <a:chOff x="4706" y="1212"/>
                  <a:chExt cx="44" cy="141"/>
                </a:xfrm>
              </p:grpSpPr>
              <p:sp>
                <p:nvSpPr>
                  <p:cNvPr id="1116" name="Freeform 137"/>
                  <p:cNvSpPr>
                    <a:spLocks noChangeArrowheads="1"/>
                  </p:cNvSpPr>
                  <p:nvPr/>
                </p:nvSpPr>
                <p:spPr bwMode="auto">
                  <a:xfrm>
                    <a:off x="4706" y="1212"/>
                    <a:ext cx="44" cy="120"/>
                  </a:xfrm>
                  <a:custGeom>
                    <a:avLst/>
                    <a:gdLst>
                      <a:gd name="T0" fmla="*/ 0 w 192"/>
                      <a:gd name="T1" fmla="*/ 0 h 531"/>
                      <a:gd name="T2" fmla="*/ 0 w 192"/>
                      <a:gd name="T3" fmla="*/ 0 h 531"/>
                      <a:gd name="T4" fmla="*/ 0 w 192"/>
                      <a:gd name="T5" fmla="*/ 0 h 531"/>
                      <a:gd name="T6" fmla="*/ 0 w 192"/>
                      <a:gd name="T7" fmla="*/ 0 h 531"/>
                      <a:gd name="T8" fmla="*/ 0 w 192"/>
                      <a:gd name="T9" fmla="*/ 0 h 531"/>
                      <a:gd name="T10" fmla="*/ 0 w 192"/>
                      <a:gd name="T11" fmla="*/ 0 h 531"/>
                      <a:gd name="T12" fmla="*/ 0 w 192"/>
                      <a:gd name="T13" fmla="*/ 0 h 531"/>
                      <a:gd name="T14" fmla="*/ 0 w 192"/>
                      <a:gd name="T15" fmla="*/ 0 h 53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92"/>
                      <a:gd name="T25" fmla="*/ 0 h 531"/>
                      <a:gd name="T26" fmla="*/ 192 w 192"/>
                      <a:gd name="T27" fmla="*/ 531 h 53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92" h="531">
                        <a:moveTo>
                          <a:pt x="74" y="520"/>
                        </a:moveTo>
                        <a:lnTo>
                          <a:pt x="44" y="170"/>
                        </a:lnTo>
                        <a:lnTo>
                          <a:pt x="0" y="161"/>
                        </a:lnTo>
                        <a:lnTo>
                          <a:pt x="107" y="0"/>
                        </a:lnTo>
                        <a:lnTo>
                          <a:pt x="191" y="165"/>
                        </a:lnTo>
                        <a:lnTo>
                          <a:pt x="150" y="156"/>
                        </a:lnTo>
                        <a:lnTo>
                          <a:pt x="165" y="530"/>
                        </a:lnTo>
                        <a:lnTo>
                          <a:pt x="74" y="52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17" name="Freeform 138"/>
                  <p:cNvSpPr>
                    <a:spLocks noChangeArrowheads="1"/>
                  </p:cNvSpPr>
                  <p:nvPr/>
                </p:nvSpPr>
                <p:spPr bwMode="auto">
                  <a:xfrm>
                    <a:off x="4723" y="1348"/>
                    <a:ext cx="21" cy="5"/>
                  </a:xfrm>
                  <a:custGeom>
                    <a:avLst/>
                    <a:gdLst>
                      <a:gd name="T0" fmla="*/ 0 w 94"/>
                      <a:gd name="T1" fmla="*/ 0 h 22"/>
                      <a:gd name="T2" fmla="*/ 0 w 94"/>
                      <a:gd name="T3" fmla="*/ 0 h 22"/>
                      <a:gd name="T4" fmla="*/ 0 w 94"/>
                      <a:gd name="T5" fmla="*/ 0 h 22"/>
                      <a:gd name="T6" fmla="*/ 0 w 94"/>
                      <a:gd name="T7" fmla="*/ 0 h 22"/>
                      <a:gd name="T8" fmla="*/ 0 w 94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4"/>
                      <a:gd name="T16" fmla="*/ 0 h 22"/>
                      <a:gd name="T17" fmla="*/ 94 w 94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4" h="22">
                        <a:moveTo>
                          <a:pt x="1" y="21"/>
                        </a:moveTo>
                        <a:lnTo>
                          <a:pt x="0" y="3"/>
                        </a:lnTo>
                        <a:lnTo>
                          <a:pt x="92" y="0"/>
                        </a:lnTo>
                        <a:lnTo>
                          <a:pt x="93" y="18"/>
                        </a:lnTo>
                        <a:lnTo>
                          <a:pt x="1" y="2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18" name="Freeform 139"/>
                  <p:cNvSpPr>
                    <a:spLocks noChangeArrowheads="1"/>
                  </p:cNvSpPr>
                  <p:nvPr/>
                </p:nvSpPr>
                <p:spPr bwMode="auto">
                  <a:xfrm>
                    <a:off x="4723" y="1335"/>
                    <a:ext cx="21" cy="9"/>
                  </a:xfrm>
                  <a:custGeom>
                    <a:avLst/>
                    <a:gdLst>
                      <a:gd name="T0" fmla="*/ 0 w 94"/>
                      <a:gd name="T1" fmla="*/ 0 h 40"/>
                      <a:gd name="T2" fmla="*/ 0 w 94"/>
                      <a:gd name="T3" fmla="*/ 0 h 40"/>
                      <a:gd name="T4" fmla="*/ 0 w 94"/>
                      <a:gd name="T5" fmla="*/ 0 h 40"/>
                      <a:gd name="T6" fmla="*/ 0 w 94"/>
                      <a:gd name="T7" fmla="*/ 0 h 40"/>
                      <a:gd name="T8" fmla="*/ 0 w 94"/>
                      <a:gd name="T9" fmla="*/ 0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4"/>
                      <a:gd name="T16" fmla="*/ 0 h 40"/>
                      <a:gd name="T17" fmla="*/ 94 w 94"/>
                      <a:gd name="T18" fmla="*/ 40 h 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4" h="40">
                        <a:moveTo>
                          <a:pt x="1" y="39"/>
                        </a:moveTo>
                        <a:lnTo>
                          <a:pt x="0" y="1"/>
                        </a:lnTo>
                        <a:lnTo>
                          <a:pt x="92" y="0"/>
                        </a:lnTo>
                        <a:lnTo>
                          <a:pt x="93" y="38"/>
                        </a:lnTo>
                        <a:lnTo>
                          <a:pt x="1" y="3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09" name="Group 140"/>
                <p:cNvGrpSpPr>
                  <a:grpSpLocks/>
                </p:cNvGrpSpPr>
                <p:nvPr/>
              </p:nvGrpSpPr>
              <p:grpSpPr bwMode="auto">
                <a:xfrm>
                  <a:off x="4537" y="1777"/>
                  <a:ext cx="61" cy="135"/>
                  <a:chOff x="4537" y="1777"/>
                  <a:chExt cx="61" cy="135"/>
                </a:xfrm>
              </p:grpSpPr>
              <p:sp>
                <p:nvSpPr>
                  <p:cNvPr id="1113" name="Freeform 141"/>
                  <p:cNvSpPr>
                    <a:spLocks noChangeArrowheads="1"/>
                  </p:cNvSpPr>
                  <p:nvPr/>
                </p:nvSpPr>
                <p:spPr bwMode="auto">
                  <a:xfrm>
                    <a:off x="4537" y="1797"/>
                    <a:ext cx="53" cy="115"/>
                  </a:xfrm>
                  <a:custGeom>
                    <a:avLst/>
                    <a:gdLst>
                      <a:gd name="T0" fmla="*/ 0 w 235"/>
                      <a:gd name="T1" fmla="*/ 0 h 506"/>
                      <a:gd name="T2" fmla="*/ 0 w 235"/>
                      <a:gd name="T3" fmla="*/ 0 h 506"/>
                      <a:gd name="T4" fmla="*/ 0 w 235"/>
                      <a:gd name="T5" fmla="*/ 0 h 506"/>
                      <a:gd name="T6" fmla="*/ 0 w 235"/>
                      <a:gd name="T7" fmla="*/ 0 h 506"/>
                      <a:gd name="T8" fmla="*/ 0 w 235"/>
                      <a:gd name="T9" fmla="*/ 0 h 506"/>
                      <a:gd name="T10" fmla="*/ 0 w 235"/>
                      <a:gd name="T11" fmla="*/ 0 h 506"/>
                      <a:gd name="T12" fmla="*/ 0 w 235"/>
                      <a:gd name="T13" fmla="*/ 0 h 506"/>
                      <a:gd name="T14" fmla="*/ 0 w 235"/>
                      <a:gd name="T15" fmla="*/ 0 h 50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35"/>
                      <a:gd name="T25" fmla="*/ 0 h 506"/>
                      <a:gd name="T26" fmla="*/ 235 w 235"/>
                      <a:gd name="T27" fmla="*/ 506 h 50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35" h="506">
                        <a:moveTo>
                          <a:pt x="234" y="35"/>
                        </a:moveTo>
                        <a:lnTo>
                          <a:pt x="127" y="376"/>
                        </a:lnTo>
                        <a:lnTo>
                          <a:pt x="173" y="392"/>
                        </a:lnTo>
                        <a:lnTo>
                          <a:pt x="40" y="505"/>
                        </a:lnTo>
                        <a:lnTo>
                          <a:pt x="0" y="324"/>
                        </a:lnTo>
                        <a:lnTo>
                          <a:pt x="43" y="343"/>
                        </a:lnTo>
                        <a:lnTo>
                          <a:pt x="152" y="0"/>
                        </a:lnTo>
                        <a:lnTo>
                          <a:pt x="234" y="3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14" name="Freeform 142"/>
                  <p:cNvSpPr>
                    <a:spLocks noChangeArrowheads="1"/>
                  </p:cNvSpPr>
                  <p:nvPr/>
                </p:nvSpPr>
                <p:spPr bwMode="auto">
                  <a:xfrm>
                    <a:off x="4577" y="1777"/>
                    <a:ext cx="21" cy="12"/>
                  </a:xfrm>
                  <a:custGeom>
                    <a:avLst/>
                    <a:gdLst>
                      <a:gd name="T0" fmla="*/ 0 w 92"/>
                      <a:gd name="T1" fmla="*/ 0 h 52"/>
                      <a:gd name="T2" fmla="*/ 0 w 92"/>
                      <a:gd name="T3" fmla="*/ 0 h 52"/>
                      <a:gd name="T4" fmla="*/ 0 w 92"/>
                      <a:gd name="T5" fmla="*/ 0 h 52"/>
                      <a:gd name="T6" fmla="*/ 0 w 92"/>
                      <a:gd name="T7" fmla="*/ 0 h 52"/>
                      <a:gd name="T8" fmla="*/ 0 w 92"/>
                      <a:gd name="T9" fmla="*/ 0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2"/>
                      <a:gd name="T16" fmla="*/ 0 h 52"/>
                      <a:gd name="T17" fmla="*/ 92 w 92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2" h="52">
                        <a:moveTo>
                          <a:pt x="91" y="34"/>
                        </a:moveTo>
                        <a:lnTo>
                          <a:pt x="85" y="51"/>
                        </a:lnTo>
                        <a:lnTo>
                          <a:pt x="0" y="14"/>
                        </a:lnTo>
                        <a:lnTo>
                          <a:pt x="2" y="0"/>
                        </a:lnTo>
                        <a:lnTo>
                          <a:pt x="91" y="3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  <p:sp>
                <p:nvSpPr>
                  <p:cNvPr id="1115" name="Freeform 143"/>
                  <p:cNvSpPr>
                    <a:spLocks noChangeArrowheads="1"/>
                  </p:cNvSpPr>
                  <p:nvPr/>
                </p:nvSpPr>
                <p:spPr bwMode="auto">
                  <a:xfrm>
                    <a:off x="4573" y="1785"/>
                    <a:ext cx="22" cy="16"/>
                  </a:xfrm>
                  <a:custGeom>
                    <a:avLst/>
                    <a:gdLst>
                      <a:gd name="T0" fmla="*/ 0 w 99"/>
                      <a:gd name="T1" fmla="*/ 0 h 71"/>
                      <a:gd name="T2" fmla="*/ 0 w 99"/>
                      <a:gd name="T3" fmla="*/ 0 h 71"/>
                      <a:gd name="T4" fmla="*/ 0 w 99"/>
                      <a:gd name="T5" fmla="*/ 0 h 71"/>
                      <a:gd name="T6" fmla="*/ 0 w 99"/>
                      <a:gd name="T7" fmla="*/ 0 h 71"/>
                      <a:gd name="T8" fmla="*/ 0 w 99"/>
                      <a:gd name="T9" fmla="*/ 0 h 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"/>
                      <a:gd name="T16" fmla="*/ 0 h 71"/>
                      <a:gd name="T17" fmla="*/ 99 w 99"/>
                      <a:gd name="T18" fmla="*/ 71 h 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" h="71">
                        <a:moveTo>
                          <a:pt x="98" y="34"/>
                        </a:moveTo>
                        <a:lnTo>
                          <a:pt x="86" y="70"/>
                        </a:lnTo>
                        <a:lnTo>
                          <a:pt x="0" y="34"/>
                        </a:lnTo>
                        <a:lnTo>
                          <a:pt x="15" y="0"/>
                        </a:lnTo>
                        <a:lnTo>
                          <a:pt x="98" y="3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3300"/>
                      </a:gs>
                      <a:gs pos="100000">
                        <a:srgbClr val="FFFF00"/>
                      </a:gs>
                    </a:gsLst>
                    <a:lin ang="0" scaled="1"/>
                  </a:gradFill>
                  <a:ln w="936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180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110" name="Line 144"/>
                <p:cNvSpPr>
                  <a:spLocks noChangeShapeType="1"/>
                </p:cNvSpPr>
                <p:nvPr/>
              </p:nvSpPr>
              <p:spPr bwMode="auto">
                <a:xfrm>
                  <a:off x="4737" y="1559"/>
                  <a:ext cx="638" cy="1"/>
                </a:xfrm>
                <a:prstGeom prst="line">
                  <a:avLst/>
                </a:pr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11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4737" y="1012"/>
                  <a:ext cx="1" cy="548"/>
                </a:xfrm>
                <a:prstGeom prst="line">
                  <a:avLst/>
                </a:prstGeom>
                <a:noFill/>
                <a:ln w="1908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12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4469" y="955"/>
                  <a:ext cx="239" cy="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81639" tIns="42452" rIns="81639" bIns="42452">
                  <a:spAutoFit/>
                </a:bodyPr>
                <a:lstStyle/>
                <a:p>
                  <a:pPr defTabSz="828675" hangingPunct="0">
                    <a:lnSpc>
                      <a:spcPct val="93000"/>
                    </a:lnSpc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>
                      <a:tab pos="0" algn="l"/>
                      <a:tab pos="414338" algn="l"/>
                      <a:tab pos="828675" algn="l"/>
                      <a:tab pos="1244600" algn="l"/>
                      <a:tab pos="1658938" algn="l"/>
                      <a:tab pos="2073275" algn="l"/>
                      <a:tab pos="2487613" algn="l"/>
                      <a:tab pos="2903538" algn="l"/>
                      <a:tab pos="3317875" algn="l"/>
                      <a:tab pos="3732213" algn="l"/>
                      <a:tab pos="4146550" algn="l"/>
                      <a:tab pos="4562475" algn="l"/>
                      <a:tab pos="4976813" algn="l"/>
                      <a:tab pos="5391150" algn="l"/>
                      <a:tab pos="5805488" algn="l"/>
                      <a:tab pos="6221413" algn="l"/>
                      <a:tab pos="6635750" algn="l"/>
                      <a:tab pos="7050088" algn="l"/>
                      <a:tab pos="7464425" algn="l"/>
                      <a:tab pos="7880350" algn="l"/>
                      <a:tab pos="8294688" algn="l"/>
                    </a:tabLst>
                  </a:pPr>
                  <a:r>
                    <a:rPr lang="en-GB" sz="1500">
                      <a:latin typeface="Calibri" pitchFamily="34" charset="0"/>
                    </a:rPr>
                    <a:t>p</a:t>
                  </a:r>
                  <a:r>
                    <a:rPr lang="en-GB" sz="1500" baseline="-25000">
                      <a:latin typeface="Calibri" pitchFamily="34" charset="0"/>
                    </a:rPr>
                    <a:t>y</a:t>
                  </a:r>
                </a:p>
              </p:txBody>
            </p:sp>
          </p:grpSp>
          <p:sp>
            <p:nvSpPr>
              <p:cNvPr id="1042" name="Oval 147"/>
              <p:cNvSpPr>
                <a:spLocks noChangeArrowheads="1"/>
              </p:cNvSpPr>
              <p:nvPr/>
            </p:nvSpPr>
            <p:spPr bwMode="auto">
              <a:xfrm>
                <a:off x="3230" y="1228"/>
                <a:ext cx="313" cy="686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36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Calibri" pitchFamily="34" charset="0"/>
                </a:endParaRPr>
              </a:p>
            </p:txBody>
          </p:sp>
          <p:grpSp>
            <p:nvGrpSpPr>
              <p:cNvPr id="1043" name="Group 148"/>
              <p:cNvGrpSpPr>
                <a:grpSpLocks/>
              </p:cNvGrpSpPr>
              <p:nvPr/>
            </p:nvGrpSpPr>
            <p:grpSpPr bwMode="auto">
              <a:xfrm>
                <a:off x="3196" y="1144"/>
                <a:ext cx="88" cy="108"/>
                <a:chOff x="3196" y="1144"/>
                <a:chExt cx="88" cy="108"/>
              </a:xfrm>
            </p:grpSpPr>
            <p:sp>
              <p:nvSpPr>
                <p:cNvPr id="1093" name="Freeform 149"/>
                <p:cNvSpPr>
                  <a:spLocks noChangeArrowheads="1"/>
                </p:cNvSpPr>
                <p:nvPr/>
              </p:nvSpPr>
              <p:spPr bwMode="auto">
                <a:xfrm>
                  <a:off x="3196" y="1144"/>
                  <a:ext cx="76" cy="93"/>
                </a:xfrm>
                <a:custGeom>
                  <a:avLst/>
                  <a:gdLst>
                    <a:gd name="T0" fmla="*/ 0 w 335"/>
                    <a:gd name="T1" fmla="*/ 0 h 409"/>
                    <a:gd name="T2" fmla="*/ 0 w 335"/>
                    <a:gd name="T3" fmla="*/ 0 h 409"/>
                    <a:gd name="T4" fmla="*/ 0 w 335"/>
                    <a:gd name="T5" fmla="*/ 0 h 409"/>
                    <a:gd name="T6" fmla="*/ 0 w 335"/>
                    <a:gd name="T7" fmla="*/ 0 h 409"/>
                    <a:gd name="T8" fmla="*/ 0 w 335"/>
                    <a:gd name="T9" fmla="*/ 0 h 409"/>
                    <a:gd name="T10" fmla="*/ 0 w 335"/>
                    <a:gd name="T11" fmla="*/ 0 h 409"/>
                    <a:gd name="T12" fmla="*/ 0 w 335"/>
                    <a:gd name="T13" fmla="*/ 0 h 409"/>
                    <a:gd name="T14" fmla="*/ 0 w 335"/>
                    <a:gd name="T15" fmla="*/ 0 h 40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5"/>
                    <a:gd name="T25" fmla="*/ 0 h 409"/>
                    <a:gd name="T26" fmla="*/ 335 w 335"/>
                    <a:gd name="T27" fmla="*/ 409 h 40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5" h="409">
                      <a:moveTo>
                        <a:pt x="265" y="408"/>
                      </a:moveTo>
                      <a:lnTo>
                        <a:pt x="56" y="147"/>
                      </a:lnTo>
                      <a:lnTo>
                        <a:pt x="21" y="183"/>
                      </a:lnTo>
                      <a:lnTo>
                        <a:pt x="0" y="0"/>
                      </a:lnTo>
                      <a:lnTo>
                        <a:pt x="159" y="37"/>
                      </a:lnTo>
                      <a:lnTo>
                        <a:pt x="123" y="77"/>
                      </a:lnTo>
                      <a:lnTo>
                        <a:pt x="334" y="334"/>
                      </a:lnTo>
                      <a:lnTo>
                        <a:pt x="265" y="408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94" name="Freeform 150"/>
                <p:cNvSpPr>
                  <a:spLocks noChangeArrowheads="1"/>
                </p:cNvSpPr>
                <p:nvPr/>
              </p:nvSpPr>
              <p:spPr bwMode="auto">
                <a:xfrm>
                  <a:off x="3266" y="1232"/>
                  <a:ext cx="18" cy="20"/>
                </a:xfrm>
                <a:custGeom>
                  <a:avLst/>
                  <a:gdLst>
                    <a:gd name="T0" fmla="*/ 0 w 81"/>
                    <a:gd name="T1" fmla="*/ 0 h 89"/>
                    <a:gd name="T2" fmla="*/ 0 w 81"/>
                    <a:gd name="T3" fmla="*/ 0 h 89"/>
                    <a:gd name="T4" fmla="*/ 0 w 81"/>
                    <a:gd name="T5" fmla="*/ 0 h 89"/>
                    <a:gd name="T6" fmla="*/ 0 w 81"/>
                    <a:gd name="T7" fmla="*/ 0 h 89"/>
                    <a:gd name="T8" fmla="*/ 0 w 81"/>
                    <a:gd name="T9" fmla="*/ 0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1"/>
                    <a:gd name="T16" fmla="*/ 0 h 89"/>
                    <a:gd name="T17" fmla="*/ 81 w 81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1" h="89">
                      <a:moveTo>
                        <a:pt x="10" y="88"/>
                      </a:moveTo>
                      <a:lnTo>
                        <a:pt x="0" y="75"/>
                      </a:lnTo>
                      <a:lnTo>
                        <a:pt x="69" y="0"/>
                      </a:lnTo>
                      <a:lnTo>
                        <a:pt x="80" y="15"/>
                      </a:lnTo>
                      <a:lnTo>
                        <a:pt x="10" y="88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95" name="Freeform 151"/>
                <p:cNvSpPr>
                  <a:spLocks noChangeArrowheads="1"/>
                </p:cNvSpPr>
                <p:nvPr/>
              </p:nvSpPr>
              <p:spPr bwMode="auto">
                <a:xfrm>
                  <a:off x="3258" y="1223"/>
                  <a:ext cx="21" cy="23"/>
                </a:xfrm>
                <a:custGeom>
                  <a:avLst/>
                  <a:gdLst>
                    <a:gd name="T0" fmla="*/ 0 w 93"/>
                    <a:gd name="T1" fmla="*/ 0 h 102"/>
                    <a:gd name="T2" fmla="*/ 0 w 93"/>
                    <a:gd name="T3" fmla="*/ 0 h 102"/>
                    <a:gd name="T4" fmla="*/ 0 w 93"/>
                    <a:gd name="T5" fmla="*/ 0 h 102"/>
                    <a:gd name="T6" fmla="*/ 0 w 93"/>
                    <a:gd name="T7" fmla="*/ 0 h 102"/>
                    <a:gd name="T8" fmla="*/ 0 w 93"/>
                    <a:gd name="T9" fmla="*/ 0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3"/>
                    <a:gd name="T16" fmla="*/ 0 h 102"/>
                    <a:gd name="T17" fmla="*/ 93 w 93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3" h="102">
                      <a:moveTo>
                        <a:pt x="22" y="101"/>
                      </a:moveTo>
                      <a:lnTo>
                        <a:pt x="0" y="73"/>
                      </a:lnTo>
                      <a:lnTo>
                        <a:pt x="67" y="0"/>
                      </a:lnTo>
                      <a:lnTo>
                        <a:pt x="92" y="27"/>
                      </a:lnTo>
                      <a:lnTo>
                        <a:pt x="22" y="101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44" name="Group 152"/>
              <p:cNvGrpSpPr>
                <a:grpSpLocks/>
              </p:cNvGrpSpPr>
              <p:nvPr/>
            </p:nvGrpSpPr>
            <p:grpSpPr bwMode="auto">
              <a:xfrm>
                <a:off x="3196" y="1892"/>
                <a:ext cx="80" cy="118"/>
                <a:chOff x="3196" y="1892"/>
                <a:chExt cx="80" cy="118"/>
              </a:xfrm>
            </p:grpSpPr>
            <p:sp>
              <p:nvSpPr>
                <p:cNvPr id="1090" name="Freeform 153"/>
                <p:cNvSpPr>
                  <a:spLocks noChangeArrowheads="1"/>
                </p:cNvSpPr>
                <p:nvPr/>
              </p:nvSpPr>
              <p:spPr bwMode="auto">
                <a:xfrm>
                  <a:off x="3196" y="1909"/>
                  <a:ext cx="69" cy="101"/>
                </a:xfrm>
                <a:custGeom>
                  <a:avLst/>
                  <a:gdLst>
                    <a:gd name="T0" fmla="*/ 0 w 305"/>
                    <a:gd name="T1" fmla="*/ 0 h 444"/>
                    <a:gd name="T2" fmla="*/ 0 w 305"/>
                    <a:gd name="T3" fmla="*/ 0 h 444"/>
                    <a:gd name="T4" fmla="*/ 0 w 305"/>
                    <a:gd name="T5" fmla="*/ 0 h 444"/>
                    <a:gd name="T6" fmla="*/ 0 w 305"/>
                    <a:gd name="T7" fmla="*/ 0 h 444"/>
                    <a:gd name="T8" fmla="*/ 0 w 305"/>
                    <a:gd name="T9" fmla="*/ 0 h 444"/>
                    <a:gd name="T10" fmla="*/ 0 w 305"/>
                    <a:gd name="T11" fmla="*/ 0 h 444"/>
                    <a:gd name="T12" fmla="*/ 0 w 305"/>
                    <a:gd name="T13" fmla="*/ 0 h 444"/>
                    <a:gd name="T14" fmla="*/ 0 w 305"/>
                    <a:gd name="T15" fmla="*/ 0 h 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5"/>
                    <a:gd name="T25" fmla="*/ 0 h 444"/>
                    <a:gd name="T26" fmla="*/ 305 w 305"/>
                    <a:gd name="T27" fmla="*/ 444 h 4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5" h="444">
                      <a:moveTo>
                        <a:pt x="304" y="60"/>
                      </a:moveTo>
                      <a:lnTo>
                        <a:pt x="114" y="350"/>
                      </a:lnTo>
                      <a:lnTo>
                        <a:pt x="150" y="379"/>
                      </a:lnTo>
                      <a:lnTo>
                        <a:pt x="0" y="443"/>
                      </a:lnTo>
                      <a:lnTo>
                        <a:pt x="11" y="261"/>
                      </a:lnTo>
                      <a:lnTo>
                        <a:pt x="43" y="289"/>
                      </a:lnTo>
                      <a:lnTo>
                        <a:pt x="232" y="0"/>
                      </a:lnTo>
                      <a:lnTo>
                        <a:pt x="304" y="60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91" name="Freeform 154"/>
                <p:cNvSpPr>
                  <a:spLocks noChangeArrowheads="1"/>
                </p:cNvSpPr>
                <p:nvPr/>
              </p:nvSpPr>
              <p:spPr bwMode="auto">
                <a:xfrm>
                  <a:off x="3258" y="1892"/>
                  <a:ext cx="18" cy="17"/>
                </a:xfrm>
                <a:custGeom>
                  <a:avLst/>
                  <a:gdLst>
                    <a:gd name="T0" fmla="*/ 0 w 78"/>
                    <a:gd name="T1" fmla="*/ 0 h 75"/>
                    <a:gd name="T2" fmla="*/ 0 w 78"/>
                    <a:gd name="T3" fmla="*/ 0 h 75"/>
                    <a:gd name="T4" fmla="*/ 0 w 78"/>
                    <a:gd name="T5" fmla="*/ 0 h 75"/>
                    <a:gd name="T6" fmla="*/ 0 w 78"/>
                    <a:gd name="T7" fmla="*/ 0 h 75"/>
                    <a:gd name="T8" fmla="*/ 0 w 78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75"/>
                    <a:gd name="T17" fmla="*/ 78 w 78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75">
                      <a:moveTo>
                        <a:pt x="77" y="58"/>
                      </a:moveTo>
                      <a:lnTo>
                        <a:pt x="69" y="74"/>
                      </a:lnTo>
                      <a:lnTo>
                        <a:pt x="0" y="16"/>
                      </a:lnTo>
                      <a:lnTo>
                        <a:pt x="8" y="0"/>
                      </a:lnTo>
                      <a:lnTo>
                        <a:pt x="77" y="58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92" name="Freeform 155"/>
                <p:cNvSpPr>
                  <a:spLocks noChangeArrowheads="1"/>
                </p:cNvSpPr>
                <p:nvPr/>
              </p:nvSpPr>
              <p:spPr bwMode="auto">
                <a:xfrm>
                  <a:off x="3251" y="1899"/>
                  <a:ext cx="20" cy="21"/>
                </a:xfrm>
                <a:custGeom>
                  <a:avLst/>
                  <a:gdLst>
                    <a:gd name="T0" fmla="*/ 0 w 88"/>
                    <a:gd name="T1" fmla="*/ 0 h 91"/>
                    <a:gd name="T2" fmla="*/ 0 w 88"/>
                    <a:gd name="T3" fmla="*/ 0 h 91"/>
                    <a:gd name="T4" fmla="*/ 0 w 88"/>
                    <a:gd name="T5" fmla="*/ 0 h 91"/>
                    <a:gd name="T6" fmla="*/ 0 w 88"/>
                    <a:gd name="T7" fmla="*/ 0 h 91"/>
                    <a:gd name="T8" fmla="*/ 0 w 88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91"/>
                    <a:gd name="T17" fmla="*/ 88 w 88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91">
                      <a:moveTo>
                        <a:pt x="87" y="57"/>
                      </a:moveTo>
                      <a:lnTo>
                        <a:pt x="68" y="90"/>
                      </a:lnTo>
                      <a:lnTo>
                        <a:pt x="0" y="32"/>
                      </a:lnTo>
                      <a:lnTo>
                        <a:pt x="19" y="0"/>
                      </a:lnTo>
                      <a:lnTo>
                        <a:pt x="87" y="57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45" name="Group 156"/>
              <p:cNvGrpSpPr>
                <a:grpSpLocks/>
              </p:cNvGrpSpPr>
              <p:nvPr/>
            </p:nvGrpSpPr>
            <p:grpSpPr bwMode="auto">
              <a:xfrm>
                <a:off x="3505" y="1185"/>
                <a:ext cx="88" cy="107"/>
                <a:chOff x="3505" y="1185"/>
                <a:chExt cx="88" cy="107"/>
              </a:xfrm>
            </p:grpSpPr>
            <p:sp>
              <p:nvSpPr>
                <p:cNvPr id="1087" name="Freeform 157"/>
                <p:cNvSpPr>
                  <a:spLocks noChangeArrowheads="1"/>
                </p:cNvSpPr>
                <p:nvPr/>
              </p:nvSpPr>
              <p:spPr bwMode="auto">
                <a:xfrm>
                  <a:off x="3517" y="1185"/>
                  <a:ext cx="76" cy="91"/>
                </a:xfrm>
                <a:custGeom>
                  <a:avLst/>
                  <a:gdLst>
                    <a:gd name="T0" fmla="*/ 0 w 337"/>
                    <a:gd name="T1" fmla="*/ 0 h 403"/>
                    <a:gd name="T2" fmla="*/ 0 w 337"/>
                    <a:gd name="T3" fmla="*/ 0 h 403"/>
                    <a:gd name="T4" fmla="*/ 0 w 337"/>
                    <a:gd name="T5" fmla="*/ 0 h 403"/>
                    <a:gd name="T6" fmla="*/ 0 w 337"/>
                    <a:gd name="T7" fmla="*/ 0 h 403"/>
                    <a:gd name="T8" fmla="*/ 0 w 337"/>
                    <a:gd name="T9" fmla="*/ 0 h 403"/>
                    <a:gd name="T10" fmla="*/ 0 w 337"/>
                    <a:gd name="T11" fmla="*/ 0 h 403"/>
                    <a:gd name="T12" fmla="*/ 0 w 337"/>
                    <a:gd name="T13" fmla="*/ 0 h 403"/>
                    <a:gd name="T14" fmla="*/ 0 w 337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7"/>
                    <a:gd name="T25" fmla="*/ 0 h 403"/>
                    <a:gd name="T26" fmla="*/ 337 w 337"/>
                    <a:gd name="T27" fmla="*/ 403 h 40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7" h="403">
                      <a:moveTo>
                        <a:pt x="0" y="333"/>
                      </a:moveTo>
                      <a:lnTo>
                        <a:pt x="214" y="72"/>
                      </a:lnTo>
                      <a:lnTo>
                        <a:pt x="181" y="40"/>
                      </a:lnTo>
                      <a:lnTo>
                        <a:pt x="336" y="0"/>
                      </a:lnTo>
                      <a:lnTo>
                        <a:pt x="311" y="180"/>
                      </a:lnTo>
                      <a:lnTo>
                        <a:pt x="278" y="144"/>
                      </a:lnTo>
                      <a:lnTo>
                        <a:pt x="65" y="402"/>
                      </a:lnTo>
                      <a:lnTo>
                        <a:pt x="0" y="333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88" name="Freeform 158"/>
                <p:cNvSpPr>
                  <a:spLocks noChangeArrowheads="1"/>
                </p:cNvSpPr>
                <p:nvPr/>
              </p:nvSpPr>
              <p:spPr bwMode="auto">
                <a:xfrm>
                  <a:off x="3505" y="1272"/>
                  <a:ext cx="17" cy="20"/>
                </a:xfrm>
                <a:custGeom>
                  <a:avLst/>
                  <a:gdLst>
                    <a:gd name="T0" fmla="*/ 0 w 77"/>
                    <a:gd name="T1" fmla="*/ 0 h 87"/>
                    <a:gd name="T2" fmla="*/ 0 w 77"/>
                    <a:gd name="T3" fmla="*/ 0 h 87"/>
                    <a:gd name="T4" fmla="*/ 0 w 77"/>
                    <a:gd name="T5" fmla="*/ 0 h 87"/>
                    <a:gd name="T6" fmla="*/ 0 w 77"/>
                    <a:gd name="T7" fmla="*/ 0 h 87"/>
                    <a:gd name="T8" fmla="*/ 0 w 77"/>
                    <a:gd name="T9" fmla="*/ 0 h 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87"/>
                    <a:gd name="T17" fmla="*/ 77 w 77"/>
                    <a:gd name="T18" fmla="*/ 87 h 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87">
                      <a:moveTo>
                        <a:pt x="0" y="17"/>
                      </a:moveTo>
                      <a:lnTo>
                        <a:pt x="8" y="0"/>
                      </a:lnTo>
                      <a:lnTo>
                        <a:pt x="76" y="72"/>
                      </a:lnTo>
                      <a:lnTo>
                        <a:pt x="64" y="86"/>
                      </a:lnTo>
                      <a:lnTo>
                        <a:pt x="0" y="17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89" name="Freeform 159"/>
                <p:cNvSpPr>
                  <a:spLocks noChangeArrowheads="1"/>
                </p:cNvSpPr>
                <p:nvPr/>
              </p:nvSpPr>
              <p:spPr bwMode="auto">
                <a:xfrm>
                  <a:off x="3510" y="1263"/>
                  <a:ext cx="20" cy="22"/>
                </a:xfrm>
                <a:custGeom>
                  <a:avLst/>
                  <a:gdLst>
                    <a:gd name="T0" fmla="*/ 0 w 88"/>
                    <a:gd name="T1" fmla="*/ 0 h 98"/>
                    <a:gd name="T2" fmla="*/ 0 w 88"/>
                    <a:gd name="T3" fmla="*/ 0 h 98"/>
                    <a:gd name="T4" fmla="*/ 0 w 88"/>
                    <a:gd name="T5" fmla="*/ 0 h 98"/>
                    <a:gd name="T6" fmla="*/ 0 w 88"/>
                    <a:gd name="T7" fmla="*/ 0 h 98"/>
                    <a:gd name="T8" fmla="*/ 0 w 88"/>
                    <a:gd name="T9" fmla="*/ 0 h 9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98"/>
                    <a:gd name="T17" fmla="*/ 88 w 88"/>
                    <a:gd name="T18" fmla="*/ 98 h 9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98">
                      <a:moveTo>
                        <a:pt x="0" y="26"/>
                      </a:moveTo>
                      <a:lnTo>
                        <a:pt x="23" y="0"/>
                      </a:lnTo>
                      <a:lnTo>
                        <a:pt x="87" y="69"/>
                      </a:lnTo>
                      <a:lnTo>
                        <a:pt x="64" y="97"/>
                      </a:lnTo>
                      <a:lnTo>
                        <a:pt x="0" y="26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46" name="Group 160"/>
              <p:cNvGrpSpPr>
                <a:grpSpLocks/>
              </p:cNvGrpSpPr>
              <p:nvPr/>
            </p:nvGrpSpPr>
            <p:grpSpPr bwMode="auto">
              <a:xfrm>
                <a:off x="3554" y="1352"/>
                <a:ext cx="115" cy="65"/>
                <a:chOff x="3554" y="1352"/>
                <a:chExt cx="115" cy="65"/>
              </a:xfrm>
            </p:grpSpPr>
            <p:sp>
              <p:nvSpPr>
                <p:cNvPr id="1084" name="Freeform 161"/>
                <p:cNvSpPr>
                  <a:spLocks noChangeArrowheads="1"/>
                </p:cNvSpPr>
                <p:nvPr/>
              </p:nvSpPr>
              <p:spPr bwMode="auto">
                <a:xfrm>
                  <a:off x="3571" y="1352"/>
                  <a:ext cx="98" cy="59"/>
                </a:xfrm>
                <a:custGeom>
                  <a:avLst/>
                  <a:gdLst>
                    <a:gd name="T0" fmla="*/ 0 w 432"/>
                    <a:gd name="T1" fmla="*/ 0 h 258"/>
                    <a:gd name="T2" fmla="*/ 0 w 432"/>
                    <a:gd name="T3" fmla="*/ 0 h 258"/>
                    <a:gd name="T4" fmla="*/ 0 w 432"/>
                    <a:gd name="T5" fmla="*/ 0 h 258"/>
                    <a:gd name="T6" fmla="*/ 0 w 432"/>
                    <a:gd name="T7" fmla="*/ 0 h 258"/>
                    <a:gd name="T8" fmla="*/ 0 w 432"/>
                    <a:gd name="T9" fmla="*/ 0 h 258"/>
                    <a:gd name="T10" fmla="*/ 0 w 432"/>
                    <a:gd name="T11" fmla="*/ 0 h 258"/>
                    <a:gd name="T12" fmla="*/ 0 w 432"/>
                    <a:gd name="T13" fmla="*/ 0 h 258"/>
                    <a:gd name="T14" fmla="*/ 0 w 432"/>
                    <a:gd name="T15" fmla="*/ 0 h 2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258"/>
                    <a:gd name="T26" fmla="*/ 432 w 432"/>
                    <a:gd name="T27" fmla="*/ 258 h 2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258">
                      <a:moveTo>
                        <a:pt x="0" y="155"/>
                      </a:moveTo>
                      <a:lnTo>
                        <a:pt x="293" y="51"/>
                      </a:lnTo>
                      <a:lnTo>
                        <a:pt x="280" y="0"/>
                      </a:lnTo>
                      <a:lnTo>
                        <a:pt x="431" y="58"/>
                      </a:lnTo>
                      <a:lnTo>
                        <a:pt x="338" y="201"/>
                      </a:lnTo>
                      <a:lnTo>
                        <a:pt x="323" y="151"/>
                      </a:lnTo>
                      <a:lnTo>
                        <a:pt x="39" y="257"/>
                      </a:lnTo>
                      <a:lnTo>
                        <a:pt x="0" y="155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85" name="Freeform 162"/>
                <p:cNvSpPr>
                  <a:spLocks noChangeArrowheads="1"/>
                </p:cNvSpPr>
                <p:nvPr/>
              </p:nvSpPr>
              <p:spPr bwMode="auto">
                <a:xfrm>
                  <a:off x="3554" y="1393"/>
                  <a:ext cx="10" cy="24"/>
                </a:xfrm>
                <a:custGeom>
                  <a:avLst/>
                  <a:gdLst>
                    <a:gd name="T0" fmla="*/ 0 w 44"/>
                    <a:gd name="T1" fmla="*/ 0 h 107"/>
                    <a:gd name="T2" fmla="*/ 0 w 44"/>
                    <a:gd name="T3" fmla="*/ 0 h 107"/>
                    <a:gd name="T4" fmla="*/ 0 w 44"/>
                    <a:gd name="T5" fmla="*/ 0 h 107"/>
                    <a:gd name="T6" fmla="*/ 0 w 44"/>
                    <a:gd name="T7" fmla="*/ 0 h 107"/>
                    <a:gd name="T8" fmla="*/ 0 w 44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107"/>
                    <a:gd name="T17" fmla="*/ 44 w 44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107">
                      <a:moveTo>
                        <a:pt x="0" y="6"/>
                      </a:moveTo>
                      <a:lnTo>
                        <a:pt x="15" y="0"/>
                      </a:lnTo>
                      <a:lnTo>
                        <a:pt x="43" y="100"/>
                      </a:lnTo>
                      <a:lnTo>
                        <a:pt x="28" y="106"/>
                      </a:lnTo>
                      <a:lnTo>
                        <a:pt x="0" y="6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86" name="Freeform 163"/>
                <p:cNvSpPr>
                  <a:spLocks noChangeArrowheads="1"/>
                </p:cNvSpPr>
                <p:nvPr/>
              </p:nvSpPr>
              <p:spPr bwMode="auto">
                <a:xfrm>
                  <a:off x="3561" y="1389"/>
                  <a:ext cx="14" cy="25"/>
                </a:xfrm>
                <a:custGeom>
                  <a:avLst/>
                  <a:gdLst>
                    <a:gd name="T0" fmla="*/ 0 w 60"/>
                    <a:gd name="T1" fmla="*/ 0 h 111"/>
                    <a:gd name="T2" fmla="*/ 0 w 60"/>
                    <a:gd name="T3" fmla="*/ 0 h 111"/>
                    <a:gd name="T4" fmla="*/ 0 w 60"/>
                    <a:gd name="T5" fmla="*/ 0 h 111"/>
                    <a:gd name="T6" fmla="*/ 0 w 60"/>
                    <a:gd name="T7" fmla="*/ 0 h 111"/>
                    <a:gd name="T8" fmla="*/ 0 w 60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111"/>
                    <a:gd name="T17" fmla="*/ 60 w 60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111">
                      <a:moveTo>
                        <a:pt x="0" y="14"/>
                      </a:moveTo>
                      <a:lnTo>
                        <a:pt x="30" y="0"/>
                      </a:lnTo>
                      <a:lnTo>
                        <a:pt x="59" y="102"/>
                      </a:lnTo>
                      <a:lnTo>
                        <a:pt x="26" y="110"/>
                      </a:lnTo>
                      <a:lnTo>
                        <a:pt x="0" y="14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47" name="Group 164"/>
              <p:cNvGrpSpPr>
                <a:grpSpLocks/>
              </p:cNvGrpSpPr>
              <p:nvPr/>
            </p:nvGrpSpPr>
            <p:grpSpPr bwMode="auto">
              <a:xfrm>
                <a:off x="3484" y="1886"/>
                <a:ext cx="90" cy="104"/>
                <a:chOff x="3484" y="1886"/>
                <a:chExt cx="90" cy="104"/>
              </a:xfrm>
            </p:grpSpPr>
            <p:sp>
              <p:nvSpPr>
                <p:cNvPr id="1081" name="Freeform 165"/>
                <p:cNvSpPr>
                  <a:spLocks noChangeArrowheads="1"/>
                </p:cNvSpPr>
                <p:nvPr/>
              </p:nvSpPr>
              <p:spPr bwMode="auto">
                <a:xfrm>
                  <a:off x="3496" y="1900"/>
                  <a:ext cx="78" cy="90"/>
                </a:xfrm>
                <a:custGeom>
                  <a:avLst/>
                  <a:gdLst>
                    <a:gd name="T0" fmla="*/ 0 w 344"/>
                    <a:gd name="T1" fmla="*/ 0 h 398"/>
                    <a:gd name="T2" fmla="*/ 0 w 344"/>
                    <a:gd name="T3" fmla="*/ 0 h 398"/>
                    <a:gd name="T4" fmla="*/ 0 w 344"/>
                    <a:gd name="T5" fmla="*/ 0 h 398"/>
                    <a:gd name="T6" fmla="*/ 0 w 344"/>
                    <a:gd name="T7" fmla="*/ 0 h 398"/>
                    <a:gd name="T8" fmla="*/ 0 w 344"/>
                    <a:gd name="T9" fmla="*/ 0 h 398"/>
                    <a:gd name="T10" fmla="*/ 0 w 344"/>
                    <a:gd name="T11" fmla="*/ 0 h 398"/>
                    <a:gd name="T12" fmla="*/ 0 w 344"/>
                    <a:gd name="T13" fmla="*/ 0 h 398"/>
                    <a:gd name="T14" fmla="*/ 0 w 344"/>
                    <a:gd name="T15" fmla="*/ 0 h 3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44"/>
                    <a:gd name="T25" fmla="*/ 0 h 398"/>
                    <a:gd name="T26" fmla="*/ 344 w 344"/>
                    <a:gd name="T27" fmla="*/ 398 h 39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44" h="398">
                      <a:moveTo>
                        <a:pt x="69" y="0"/>
                      </a:moveTo>
                      <a:lnTo>
                        <a:pt x="287" y="252"/>
                      </a:lnTo>
                      <a:lnTo>
                        <a:pt x="320" y="214"/>
                      </a:lnTo>
                      <a:lnTo>
                        <a:pt x="343" y="397"/>
                      </a:lnTo>
                      <a:lnTo>
                        <a:pt x="184" y="370"/>
                      </a:lnTo>
                      <a:lnTo>
                        <a:pt x="219" y="330"/>
                      </a:lnTo>
                      <a:lnTo>
                        <a:pt x="0" y="76"/>
                      </a:lnTo>
                      <a:lnTo>
                        <a:pt x="69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82" name="Freeform 166"/>
                <p:cNvSpPr>
                  <a:spLocks noChangeArrowheads="1"/>
                </p:cNvSpPr>
                <p:nvPr/>
              </p:nvSpPr>
              <p:spPr bwMode="auto">
                <a:xfrm>
                  <a:off x="3484" y="1886"/>
                  <a:ext cx="19" cy="21"/>
                </a:xfrm>
                <a:custGeom>
                  <a:avLst/>
                  <a:gdLst>
                    <a:gd name="T0" fmla="*/ 0 w 82"/>
                    <a:gd name="T1" fmla="*/ 0 h 91"/>
                    <a:gd name="T2" fmla="*/ 0 w 82"/>
                    <a:gd name="T3" fmla="*/ 0 h 91"/>
                    <a:gd name="T4" fmla="*/ 0 w 82"/>
                    <a:gd name="T5" fmla="*/ 0 h 91"/>
                    <a:gd name="T6" fmla="*/ 0 w 82"/>
                    <a:gd name="T7" fmla="*/ 0 h 91"/>
                    <a:gd name="T8" fmla="*/ 0 w 82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2"/>
                    <a:gd name="T16" fmla="*/ 0 h 91"/>
                    <a:gd name="T17" fmla="*/ 82 w 82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2" h="91">
                      <a:moveTo>
                        <a:pt x="65" y="0"/>
                      </a:moveTo>
                      <a:lnTo>
                        <a:pt x="81" y="9"/>
                      </a:lnTo>
                      <a:lnTo>
                        <a:pt x="12" y="90"/>
                      </a:lnTo>
                      <a:lnTo>
                        <a:pt x="0" y="77"/>
                      </a:lnTo>
                      <a:lnTo>
                        <a:pt x="65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83" name="Freeform 167"/>
                <p:cNvSpPr>
                  <a:spLocks noChangeArrowheads="1"/>
                </p:cNvSpPr>
                <p:nvPr/>
              </p:nvSpPr>
              <p:spPr bwMode="auto">
                <a:xfrm>
                  <a:off x="3488" y="1892"/>
                  <a:ext cx="22" cy="24"/>
                </a:xfrm>
                <a:custGeom>
                  <a:avLst/>
                  <a:gdLst>
                    <a:gd name="T0" fmla="*/ 0 w 95"/>
                    <a:gd name="T1" fmla="*/ 0 h 104"/>
                    <a:gd name="T2" fmla="*/ 0 w 95"/>
                    <a:gd name="T3" fmla="*/ 0 h 104"/>
                    <a:gd name="T4" fmla="*/ 0 w 95"/>
                    <a:gd name="T5" fmla="*/ 0 h 104"/>
                    <a:gd name="T6" fmla="*/ 0 w 95"/>
                    <a:gd name="T7" fmla="*/ 0 h 104"/>
                    <a:gd name="T8" fmla="*/ 0 w 95"/>
                    <a:gd name="T9" fmla="*/ 0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"/>
                    <a:gd name="T16" fmla="*/ 0 h 104"/>
                    <a:gd name="T17" fmla="*/ 95 w 95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" h="104">
                      <a:moveTo>
                        <a:pt x="67" y="0"/>
                      </a:moveTo>
                      <a:lnTo>
                        <a:pt x="94" y="26"/>
                      </a:lnTo>
                      <a:lnTo>
                        <a:pt x="26" y="103"/>
                      </a:lnTo>
                      <a:lnTo>
                        <a:pt x="0" y="78"/>
                      </a:lnTo>
                      <a:lnTo>
                        <a:pt x="67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48" name="Group 168"/>
              <p:cNvGrpSpPr>
                <a:grpSpLocks/>
              </p:cNvGrpSpPr>
              <p:nvPr/>
            </p:nvGrpSpPr>
            <p:grpSpPr bwMode="auto">
              <a:xfrm>
                <a:off x="3083" y="1556"/>
                <a:ext cx="115" cy="49"/>
                <a:chOff x="3083" y="1556"/>
                <a:chExt cx="115" cy="49"/>
              </a:xfrm>
            </p:grpSpPr>
            <p:sp>
              <p:nvSpPr>
                <p:cNvPr id="1078" name="Freeform 169"/>
                <p:cNvSpPr>
                  <a:spLocks noChangeArrowheads="1"/>
                </p:cNvSpPr>
                <p:nvPr/>
              </p:nvSpPr>
              <p:spPr bwMode="auto">
                <a:xfrm>
                  <a:off x="3083" y="1556"/>
                  <a:ext cx="99" cy="49"/>
                </a:xfrm>
                <a:custGeom>
                  <a:avLst/>
                  <a:gdLst>
                    <a:gd name="T0" fmla="*/ 0 w 436"/>
                    <a:gd name="T1" fmla="*/ 0 h 216"/>
                    <a:gd name="T2" fmla="*/ 0 w 436"/>
                    <a:gd name="T3" fmla="*/ 0 h 216"/>
                    <a:gd name="T4" fmla="*/ 0 w 436"/>
                    <a:gd name="T5" fmla="*/ 0 h 216"/>
                    <a:gd name="T6" fmla="*/ 0 w 436"/>
                    <a:gd name="T7" fmla="*/ 0 h 216"/>
                    <a:gd name="T8" fmla="*/ 0 w 436"/>
                    <a:gd name="T9" fmla="*/ 0 h 216"/>
                    <a:gd name="T10" fmla="*/ 0 w 436"/>
                    <a:gd name="T11" fmla="*/ 0 h 216"/>
                    <a:gd name="T12" fmla="*/ 0 w 436"/>
                    <a:gd name="T13" fmla="*/ 0 h 216"/>
                    <a:gd name="T14" fmla="*/ 0 w 436"/>
                    <a:gd name="T15" fmla="*/ 0 h 2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6"/>
                    <a:gd name="T25" fmla="*/ 0 h 216"/>
                    <a:gd name="T26" fmla="*/ 436 w 436"/>
                    <a:gd name="T27" fmla="*/ 216 h 2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6" h="216">
                      <a:moveTo>
                        <a:pt x="414" y="159"/>
                      </a:moveTo>
                      <a:lnTo>
                        <a:pt x="105" y="161"/>
                      </a:lnTo>
                      <a:lnTo>
                        <a:pt x="117" y="215"/>
                      </a:lnTo>
                      <a:lnTo>
                        <a:pt x="0" y="110"/>
                      </a:lnTo>
                      <a:lnTo>
                        <a:pt x="115" y="0"/>
                      </a:lnTo>
                      <a:lnTo>
                        <a:pt x="126" y="54"/>
                      </a:lnTo>
                      <a:lnTo>
                        <a:pt x="435" y="50"/>
                      </a:lnTo>
                      <a:lnTo>
                        <a:pt x="414" y="159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79" name="Freeform 170"/>
                <p:cNvSpPr>
                  <a:spLocks noChangeArrowheads="1"/>
                </p:cNvSpPr>
                <p:nvPr/>
              </p:nvSpPr>
              <p:spPr bwMode="auto">
                <a:xfrm>
                  <a:off x="3194" y="1567"/>
                  <a:ext cx="4" cy="25"/>
                </a:xfrm>
                <a:custGeom>
                  <a:avLst/>
                  <a:gdLst>
                    <a:gd name="T0" fmla="*/ 0 w 18"/>
                    <a:gd name="T1" fmla="*/ 0 h 110"/>
                    <a:gd name="T2" fmla="*/ 0 w 18"/>
                    <a:gd name="T3" fmla="*/ 0 h 110"/>
                    <a:gd name="T4" fmla="*/ 0 w 18"/>
                    <a:gd name="T5" fmla="*/ 0 h 110"/>
                    <a:gd name="T6" fmla="*/ 0 w 18"/>
                    <a:gd name="T7" fmla="*/ 0 h 110"/>
                    <a:gd name="T8" fmla="*/ 0 w 18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10"/>
                    <a:gd name="T17" fmla="*/ 18 w 18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10">
                      <a:moveTo>
                        <a:pt x="17" y="109"/>
                      </a:moveTo>
                      <a:lnTo>
                        <a:pt x="1" y="109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7" y="109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80" name="Freeform 171"/>
                <p:cNvSpPr>
                  <a:spLocks noChangeArrowheads="1"/>
                </p:cNvSpPr>
                <p:nvPr/>
              </p:nvSpPr>
              <p:spPr bwMode="auto">
                <a:xfrm>
                  <a:off x="3183" y="1568"/>
                  <a:ext cx="8" cy="25"/>
                </a:xfrm>
                <a:custGeom>
                  <a:avLst/>
                  <a:gdLst>
                    <a:gd name="T0" fmla="*/ 0 w 35"/>
                    <a:gd name="T1" fmla="*/ 0 h 110"/>
                    <a:gd name="T2" fmla="*/ 0 w 35"/>
                    <a:gd name="T3" fmla="*/ 0 h 110"/>
                    <a:gd name="T4" fmla="*/ 0 w 35"/>
                    <a:gd name="T5" fmla="*/ 0 h 110"/>
                    <a:gd name="T6" fmla="*/ 0 w 35"/>
                    <a:gd name="T7" fmla="*/ 0 h 110"/>
                    <a:gd name="T8" fmla="*/ 0 w 35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110"/>
                    <a:gd name="T17" fmla="*/ 35 w 35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110">
                      <a:moveTo>
                        <a:pt x="34" y="109"/>
                      </a:moveTo>
                      <a:lnTo>
                        <a:pt x="1" y="109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34" y="109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49" name="Group 172"/>
              <p:cNvGrpSpPr>
                <a:grpSpLocks/>
              </p:cNvGrpSpPr>
              <p:nvPr/>
            </p:nvGrpSpPr>
            <p:grpSpPr bwMode="auto">
              <a:xfrm>
                <a:off x="3367" y="1950"/>
                <a:ext cx="41" cy="140"/>
                <a:chOff x="3367" y="1950"/>
                <a:chExt cx="41" cy="140"/>
              </a:xfrm>
            </p:grpSpPr>
            <p:sp>
              <p:nvSpPr>
                <p:cNvPr id="1075" name="Freeform 173"/>
                <p:cNvSpPr>
                  <a:spLocks noChangeArrowheads="1"/>
                </p:cNvSpPr>
                <p:nvPr/>
              </p:nvSpPr>
              <p:spPr bwMode="auto">
                <a:xfrm>
                  <a:off x="3367" y="1971"/>
                  <a:ext cx="41" cy="119"/>
                </a:xfrm>
                <a:custGeom>
                  <a:avLst/>
                  <a:gdLst>
                    <a:gd name="T0" fmla="*/ 0 w 179"/>
                    <a:gd name="T1" fmla="*/ 0 h 524"/>
                    <a:gd name="T2" fmla="*/ 0 w 179"/>
                    <a:gd name="T3" fmla="*/ 0 h 524"/>
                    <a:gd name="T4" fmla="*/ 0 w 179"/>
                    <a:gd name="T5" fmla="*/ 0 h 524"/>
                    <a:gd name="T6" fmla="*/ 0 w 179"/>
                    <a:gd name="T7" fmla="*/ 0 h 524"/>
                    <a:gd name="T8" fmla="*/ 0 w 179"/>
                    <a:gd name="T9" fmla="*/ 0 h 524"/>
                    <a:gd name="T10" fmla="*/ 0 w 179"/>
                    <a:gd name="T11" fmla="*/ 0 h 524"/>
                    <a:gd name="T12" fmla="*/ 0 w 179"/>
                    <a:gd name="T13" fmla="*/ 0 h 524"/>
                    <a:gd name="T14" fmla="*/ 0 w 179"/>
                    <a:gd name="T15" fmla="*/ 0 h 5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9"/>
                    <a:gd name="T25" fmla="*/ 0 h 524"/>
                    <a:gd name="T26" fmla="*/ 179 w 179"/>
                    <a:gd name="T27" fmla="*/ 524 h 5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9" h="524">
                      <a:moveTo>
                        <a:pt x="136" y="25"/>
                      </a:moveTo>
                      <a:lnTo>
                        <a:pt x="134" y="392"/>
                      </a:lnTo>
                      <a:lnTo>
                        <a:pt x="178" y="369"/>
                      </a:lnTo>
                      <a:lnTo>
                        <a:pt x="89" y="523"/>
                      </a:lnTo>
                      <a:lnTo>
                        <a:pt x="0" y="391"/>
                      </a:lnTo>
                      <a:lnTo>
                        <a:pt x="46" y="368"/>
                      </a:lnTo>
                      <a:lnTo>
                        <a:pt x="48" y="0"/>
                      </a:lnTo>
                      <a:lnTo>
                        <a:pt x="136" y="25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76" name="Freeform 174"/>
                <p:cNvSpPr>
                  <a:spLocks noChangeArrowheads="1"/>
                </p:cNvSpPr>
                <p:nvPr/>
              </p:nvSpPr>
              <p:spPr bwMode="auto">
                <a:xfrm>
                  <a:off x="3378" y="1950"/>
                  <a:ext cx="20" cy="4"/>
                </a:xfrm>
                <a:custGeom>
                  <a:avLst/>
                  <a:gdLst>
                    <a:gd name="T0" fmla="*/ 0 w 90"/>
                    <a:gd name="T1" fmla="*/ 0 h 19"/>
                    <a:gd name="T2" fmla="*/ 0 w 90"/>
                    <a:gd name="T3" fmla="*/ 0 h 19"/>
                    <a:gd name="T4" fmla="*/ 0 w 90"/>
                    <a:gd name="T5" fmla="*/ 0 h 19"/>
                    <a:gd name="T6" fmla="*/ 0 w 90"/>
                    <a:gd name="T7" fmla="*/ 0 h 19"/>
                    <a:gd name="T8" fmla="*/ 0 w 90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9"/>
                    <a:gd name="T17" fmla="*/ 90 w 90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9">
                      <a:moveTo>
                        <a:pt x="89" y="0"/>
                      </a:moveTo>
                      <a:lnTo>
                        <a:pt x="89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89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77" name="Freeform 175"/>
                <p:cNvSpPr>
                  <a:spLocks noChangeArrowheads="1"/>
                </p:cNvSpPr>
                <p:nvPr/>
              </p:nvSpPr>
              <p:spPr bwMode="auto">
                <a:xfrm>
                  <a:off x="3378" y="1958"/>
                  <a:ext cx="21" cy="9"/>
                </a:xfrm>
                <a:custGeom>
                  <a:avLst/>
                  <a:gdLst>
                    <a:gd name="T0" fmla="*/ 0 w 91"/>
                    <a:gd name="T1" fmla="*/ 0 h 40"/>
                    <a:gd name="T2" fmla="*/ 0 w 91"/>
                    <a:gd name="T3" fmla="*/ 0 h 40"/>
                    <a:gd name="T4" fmla="*/ 0 w 91"/>
                    <a:gd name="T5" fmla="*/ 0 h 40"/>
                    <a:gd name="T6" fmla="*/ 0 w 91"/>
                    <a:gd name="T7" fmla="*/ 0 h 40"/>
                    <a:gd name="T8" fmla="*/ 0 w 91"/>
                    <a:gd name="T9" fmla="*/ 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"/>
                    <a:gd name="T16" fmla="*/ 0 h 40"/>
                    <a:gd name="T17" fmla="*/ 91 w 91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" h="40">
                      <a:moveTo>
                        <a:pt x="90" y="0"/>
                      </a:moveTo>
                      <a:lnTo>
                        <a:pt x="88" y="39"/>
                      </a:lnTo>
                      <a:lnTo>
                        <a:pt x="0" y="39"/>
                      </a:lnTo>
                      <a:lnTo>
                        <a:pt x="1" y="0"/>
                      </a:lnTo>
                      <a:lnTo>
                        <a:pt x="9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50" name="Group 176"/>
              <p:cNvGrpSpPr>
                <a:grpSpLocks/>
              </p:cNvGrpSpPr>
              <p:nvPr/>
            </p:nvGrpSpPr>
            <p:grpSpPr bwMode="auto">
              <a:xfrm>
                <a:off x="3099" y="1747"/>
                <a:ext cx="109" cy="76"/>
                <a:chOff x="3099" y="1747"/>
                <a:chExt cx="109" cy="76"/>
              </a:xfrm>
            </p:grpSpPr>
            <p:sp>
              <p:nvSpPr>
                <p:cNvPr id="1072" name="Freeform 177"/>
                <p:cNvSpPr>
                  <a:spLocks noChangeArrowheads="1"/>
                </p:cNvSpPr>
                <p:nvPr/>
              </p:nvSpPr>
              <p:spPr bwMode="auto">
                <a:xfrm>
                  <a:off x="3099" y="1756"/>
                  <a:ext cx="95" cy="67"/>
                </a:xfrm>
                <a:custGeom>
                  <a:avLst/>
                  <a:gdLst>
                    <a:gd name="T0" fmla="*/ 0 w 418"/>
                    <a:gd name="T1" fmla="*/ 0 h 297"/>
                    <a:gd name="T2" fmla="*/ 0 w 418"/>
                    <a:gd name="T3" fmla="*/ 0 h 297"/>
                    <a:gd name="T4" fmla="*/ 0 w 418"/>
                    <a:gd name="T5" fmla="*/ 0 h 297"/>
                    <a:gd name="T6" fmla="*/ 0 w 418"/>
                    <a:gd name="T7" fmla="*/ 0 h 297"/>
                    <a:gd name="T8" fmla="*/ 0 w 418"/>
                    <a:gd name="T9" fmla="*/ 0 h 297"/>
                    <a:gd name="T10" fmla="*/ 0 w 418"/>
                    <a:gd name="T11" fmla="*/ 0 h 297"/>
                    <a:gd name="T12" fmla="*/ 0 w 418"/>
                    <a:gd name="T13" fmla="*/ 0 h 297"/>
                    <a:gd name="T14" fmla="*/ 0 w 418"/>
                    <a:gd name="T15" fmla="*/ 0 h 2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18"/>
                    <a:gd name="T25" fmla="*/ 0 h 297"/>
                    <a:gd name="T26" fmla="*/ 418 w 418"/>
                    <a:gd name="T27" fmla="*/ 297 h 2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18" h="297">
                      <a:moveTo>
                        <a:pt x="417" y="96"/>
                      </a:moveTo>
                      <a:lnTo>
                        <a:pt x="137" y="250"/>
                      </a:lnTo>
                      <a:lnTo>
                        <a:pt x="156" y="296"/>
                      </a:lnTo>
                      <a:lnTo>
                        <a:pt x="0" y="269"/>
                      </a:lnTo>
                      <a:lnTo>
                        <a:pt x="75" y="111"/>
                      </a:lnTo>
                      <a:lnTo>
                        <a:pt x="97" y="158"/>
                      </a:lnTo>
                      <a:lnTo>
                        <a:pt x="372" y="0"/>
                      </a:lnTo>
                      <a:lnTo>
                        <a:pt x="417" y="96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73" name="Freeform 178"/>
                <p:cNvSpPr>
                  <a:spLocks noChangeArrowheads="1"/>
                </p:cNvSpPr>
                <p:nvPr/>
              </p:nvSpPr>
              <p:spPr bwMode="auto">
                <a:xfrm>
                  <a:off x="3196" y="1747"/>
                  <a:ext cx="12" cy="23"/>
                </a:xfrm>
                <a:custGeom>
                  <a:avLst/>
                  <a:gdLst>
                    <a:gd name="T0" fmla="*/ 0 w 55"/>
                    <a:gd name="T1" fmla="*/ 0 h 102"/>
                    <a:gd name="T2" fmla="*/ 0 w 55"/>
                    <a:gd name="T3" fmla="*/ 0 h 102"/>
                    <a:gd name="T4" fmla="*/ 0 w 55"/>
                    <a:gd name="T5" fmla="*/ 0 h 102"/>
                    <a:gd name="T6" fmla="*/ 0 w 55"/>
                    <a:gd name="T7" fmla="*/ 0 h 102"/>
                    <a:gd name="T8" fmla="*/ 0 w 55"/>
                    <a:gd name="T9" fmla="*/ 0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5"/>
                    <a:gd name="T16" fmla="*/ 0 h 102"/>
                    <a:gd name="T17" fmla="*/ 55 w 55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5" h="102">
                      <a:moveTo>
                        <a:pt x="54" y="92"/>
                      </a:moveTo>
                      <a:lnTo>
                        <a:pt x="40" y="101"/>
                      </a:lnTo>
                      <a:lnTo>
                        <a:pt x="0" y="8"/>
                      </a:lnTo>
                      <a:lnTo>
                        <a:pt x="14" y="0"/>
                      </a:lnTo>
                      <a:lnTo>
                        <a:pt x="54" y="92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74" name="Freeform 179"/>
                <p:cNvSpPr>
                  <a:spLocks noChangeArrowheads="1"/>
                </p:cNvSpPr>
                <p:nvPr/>
              </p:nvSpPr>
              <p:spPr bwMode="auto">
                <a:xfrm>
                  <a:off x="3186" y="1750"/>
                  <a:ext cx="16" cy="25"/>
                </a:xfrm>
                <a:custGeom>
                  <a:avLst/>
                  <a:gdLst>
                    <a:gd name="T0" fmla="*/ 0 w 71"/>
                    <a:gd name="T1" fmla="*/ 0 h 110"/>
                    <a:gd name="T2" fmla="*/ 0 w 71"/>
                    <a:gd name="T3" fmla="*/ 0 h 110"/>
                    <a:gd name="T4" fmla="*/ 0 w 71"/>
                    <a:gd name="T5" fmla="*/ 0 h 110"/>
                    <a:gd name="T6" fmla="*/ 0 w 71"/>
                    <a:gd name="T7" fmla="*/ 0 h 110"/>
                    <a:gd name="T8" fmla="*/ 0 w 71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110"/>
                    <a:gd name="T17" fmla="*/ 71 w 71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110">
                      <a:moveTo>
                        <a:pt x="70" y="90"/>
                      </a:moveTo>
                      <a:lnTo>
                        <a:pt x="44" y="109"/>
                      </a:lnTo>
                      <a:lnTo>
                        <a:pt x="0" y="14"/>
                      </a:lnTo>
                      <a:lnTo>
                        <a:pt x="31" y="0"/>
                      </a:lnTo>
                      <a:lnTo>
                        <a:pt x="70" y="90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51" name="Group 180"/>
              <p:cNvGrpSpPr>
                <a:grpSpLocks/>
              </p:cNvGrpSpPr>
              <p:nvPr/>
            </p:nvGrpSpPr>
            <p:grpSpPr bwMode="auto">
              <a:xfrm>
                <a:off x="3547" y="1724"/>
                <a:ext cx="115" cy="66"/>
                <a:chOff x="3547" y="1724"/>
                <a:chExt cx="115" cy="66"/>
              </a:xfrm>
            </p:grpSpPr>
            <p:sp>
              <p:nvSpPr>
                <p:cNvPr id="1069" name="Freeform 181"/>
                <p:cNvSpPr>
                  <a:spLocks noChangeArrowheads="1"/>
                </p:cNvSpPr>
                <p:nvPr/>
              </p:nvSpPr>
              <p:spPr bwMode="auto">
                <a:xfrm>
                  <a:off x="3565" y="1730"/>
                  <a:ext cx="97" cy="60"/>
                </a:xfrm>
                <a:custGeom>
                  <a:avLst/>
                  <a:gdLst>
                    <a:gd name="T0" fmla="*/ 0 w 427"/>
                    <a:gd name="T1" fmla="*/ 0 h 264"/>
                    <a:gd name="T2" fmla="*/ 0 w 427"/>
                    <a:gd name="T3" fmla="*/ 0 h 264"/>
                    <a:gd name="T4" fmla="*/ 0 w 427"/>
                    <a:gd name="T5" fmla="*/ 0 h 264"/>
                    <a:gd name="T6" fmla="*/ 0 w 427"/>
                    <a:gd name="T7" fmla="*/ 0 h 264"/>
                    <a:gd name="T8" fmla="*/ 0 w 427"/>
                    <a:gd name="T9" fmla="*/ 0 h 264"/>
                    <a:gd name="T10" fmla="*/ 0 w 427"/>
                    <a:gd name="T11" fmla="*/ 0 h 264"/>
                    <a:gd name="T12" fmla="*/ 0 w 427"/>
                    <a:gd name="T13" fmla="*/ 0 h 264"/>
                    <a:gd name="T14" fmla="*/ 0 w 427"/>
                    <a:gd name="T15" fmla="*/ 0 h 26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27"/>
                    <a:gd name="T25" fmla="*/ 0 h 264"/>
                    <a:gd name="T26" fmla="*/ 427 w 427"/>
                    <a:gd name="T27" fmla="*/ 264 h 26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27" h="264">
                      <a:moveTo>
                        <a:pt x="20" y="0"/>
                      </a:moveTo>
                      <a:lnTo>
                        <a:pt x="313" y="114"/>
                      </a:lnTo>
                      <a:lnTo>
                        <a:pt x="328" y="67"/>
                      </a:lnTo>
                      <a:lnTo>
                        <a:pt x="426" y="214"/>
                      </a:lnTo>
                      <a:lnTo>
                        <a:pt x="269" y="263"/>
                      </a:lnTo>
                      <a:lnTo>
                        <a:pt x="289" y="212"/>
                      </a:lnTo>
                      <a:lnTo>
                        <a:pt x="0" y="94"/>
                      </a:lnTo>
                      <a:lnTo>
                        <a:pt x="2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70" name="Freeform 182"/>
                <p:cNvSpPr>
                  <a:spLocks noChangeArrowheads="1"/>
                </p:cNvSpPr>
                <p:nvPr/>
              </p:nvSpPr>
              <p:spPr bwMode="auto">
                <a:xfrm>
                  <a:off x="3547" y="1724"/>
                  <a:ext cx="9" cy="23"/>
                </a:xfrm>
                <a:custGeom>
                  <a:avLst/>
                  <a:gdLst>
                    <a:gd name="T0" fmla="*/ 0 w 40"/>
                    <a:gd name="T1" fmla="*/ 0 h 100"/>
                    <a:gd name="T2" fmla="*/ 0 w 40"/>
                    <a:gd name="T3" fmla="*/ 0 h 100"/>
                    <a:gd name="T4" fmla="*/ 0 w 40"/>
                    <a:gd name="T5" fmla="*/ 0 h 100"/>
                    <a:gd name="T6" fmla="*/ 0 w 40"/>
                    <a:gd name="T7" fmla="*/ 0 h 100"/>
                    <a:gd name="T8" fmla="*/ 0 w 40"/>
                    <a:gd name="T9" fmla="*/ 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100"/>
                    <a:gd name="T17" fmla="*/ 40 w 40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100">
                      <a:moveTo>
                        <a:pt x="30" y="0"/>
                      </a:moveTo>
                      <a:lnTo>
                        <a:pt x="39" y="3"/>
                      </a:lnTo>
                      <a:lnTo>
                        <a:pt x="18" y="99"/>
                      </a:lnTo>
                      <a:lnTo>
                        <a:pt x="0" y="96"/>
                      </a:lnTo>
                      <a:lnTo>
                        <a:pt x="3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71" name="Freeform 183"/>
                <p:cNvSpPr>
                  <a:spLocks noChangeArrowheads="1"/>
                </p:cNvSpPr>
                <p:nvPr/>
              </p:nvSpPr>
              <p:spPr bwMode="auto">
                <a:xfrm>
                  <a:off x="3554" y="1726"/>
                  <a:ext cx="14" cy="25"/>
                </a:xfrm>
                <a:custGeom>
                  <a:avLst/>
                  <a:gdLst>
                    <a:gd name="T0" fmla="*/ 0 w 60"/>
                    <a:gd name="T1" fmla="*/ 0 h 110"/>
                    <a:gd name="T2" fmla="*/ 0 w 60"/>
                    <a:gd name="T3" fmla="*/ 0 h 110"/>
                    <a:gd name="T4" fmla="*/ 0 w 60"/>
                    <a:gd name="T5" fmla="*/ 0 h 110"/>
                    <a:gd name="T6" fmla="*/ 0 w 60"/>
                    <a:gd name="T7" fmla="*/ 0 h 110"/>
                    <a:gd name="T8" fmla="*/ 0 w 60"/>
                    <a:gd name="T9" fmla="*/ 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110"/>
                    <a:gd name="T17" fmla="*/ 60 w 60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110">
                      <a:moveTo>
                        <a:pt x="29" y="0"/>
                      </a:moveTo>
                      <a:lnTo>
                        <a:pt x="59" y="11"/>
                      </a:lnTo>
                      <a:lnTo>
                        <a:pt x="30" y="109"/>
                      </a:lnTo>
                      <a:lnTo>
                        <a:pt x="0" y="97"/>
                      </a:lnTo>
                      <a:lnTo>
                        <a:pt x="29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52" name="Group 184"/>
              <p:cNvGrpSpPr>
                <a:grpSpLocks/>
              </p:cNvGrpSpPr>
              <p:nvPr/>
            </p:nvGrpSpPr>
            <p:grpSpPr bwMode="auto">
              <a:xfrm>
                <a:off x="3376" y="1062"/>
                <a:ext cx="41" cy="139"/>
                <a:chOff x="3376" y="1062"/>
                <a:chExt cx="41" cy="139"/>
              </a:xfrm>
            </p:grpSpPr>
            <p:sp>
              <p:nvSpPr>
                <p:cNvPr id="1066" name="Freeform 185"/>
                <p:cNvSpPr>
                  <a:spLocks noChangeArrowheads="1"/>
                </p:cNvSpPr>
                <p:nvPr/>
              </p:nvSpPr>
              <p:spPr bwMode="auto">
                <a:xfrm>
                  <a:off x="3376" y="1062"/>
                  <a:ext cx="41" cy="116"/>
                </a:xfrm>
                <a:custGeom>
                  <a:avLst/>
                  <a:gdLst>
                    <a:gd name="T0" fmla="*/ 0 w 183"/>
                    <a:gd name="T1" fmla="*/ 0 h 513"/>
                    <a:gd name="T2" fmla="*/ 0 w 183"/>
                    <a:gd name="T3" fmla="*/ 0 h 513"/>
                    <a:gd name="T4" fmla="*/ 0 w 183"/>
                    <a:gd name="T5" fmla="*/ 0 h 513"/>
                    <a:gd name="T6" fmla="*/ 0 w 183"/>
                    <a:gd name="T7" fmla="*/ 0 h 513"/>
                    <a:gd name="T8" fmla="*/ 0 w 183"/>
                    <a:gd name="T9" fmla="*/ 0 h 513"/>
                    <a:gd name="T10" fmla="*/ 0 w 183"/>
                    <a:gd name="T11" fmla="*/ 0 h 513"/>
                    <a:gd name="T12" fmla="*/ 0 w 183"/>
                    <a:gd name="T13" fmla="*/ 0 h 513"/>
                    <a:gd name="T14" fmla="*/ 0 w 183"/>
                    <a:gd name="T15" fmla="*/ 0 h 5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3"/>
                    <a:gd name="T25" fmla="*/ 0 h 513"/>
                    <a:gd name="T26" fmla="*/ 183 w 183"/>
                    <a:gd name="T27" fmla="*/ 513 h 5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3" h="513">
                      <a:moveTo>
                        <a:pt x="46" y="512"/>
                      </a:moveTo>
                      <a:lnTo>
                        <a:pt x="41" y="151"/>
                      </a:lnTo>
                      <a:lnTo>
                        <a:pt x="0" y="138"/>
                      </a:lnTo>
                      <a:lnTo>
                        <a:pt x="98" y="0"/>
                      </a:lnTo>
                      <a:lnTo>
                        <a:pt x="182" y="144"/>
                      </a:lnTo>
                      <a:lnTo>
                        <a:pt x="133" y="136"/>
                      </a:lnTo>
                      <a:lnTo>
                        <a:pt x="132" y="493"/>
                      </a:lnTo>
                      <a:lnTo>
                        <a:pt x="46" y="512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67" name="Freeform 186"/>
                <p:cNvSpPr>
                  <a:spLocks noChangeArrowheads="1"/>
                </p:cNvSpPr>
                <p:nvPr/>
              </p:nvSpPr>
              <p:spPr bwMode="auto">
                <a:xfrm>
                  <a:off x="3386" y="1196"/>
                  <a:ext cx="20" cy="5"/>
                </a:xfrm>
                <a:custGeom>
                  <a:avLst/>
                  <a:gdLst>
                    <a:gd name="T0" fmla="*/ 0 w 88"/>
                    <a:gd name="T1" fmla="*/ 0 h 20"/>
                    <a:gd name="T2" fmla="*/ 0 w 88"/>
                    <a:gd name="T3" fmla="*/ 0 h 20"/>
                    <a:gd name="T4" fmla="*/ 0 w 88"/>
                    <a:gd name="T5" fmla="*/ 0 h 20"/>
                    <a:gd name="T6" fmla="*/ 0 w 88"/>
                    <a:gd name="T7" fmla="*/ 0 h 20"/>
                    <a:gd name="T8" fmla="*/ 0 w 88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20"/>
                    <a:gd name="T17" fmla="*/ 88 w 88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20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87" y="3"/>
                      </a:lnTo>
                      <a:lnTo>
                        <a:pt x="87" y="19"/>
                      </a:lnTo>
                      <a:lnTo>
                        <a:pt x="0" y="17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68" name="Freeform 187"/>
                <p:cNvSpPr>
                  <a:spLocks noChangeArrowheads="1"/>
                </p:cNvSpPr>
                <p:nvPr/>
              </p:nvSpPr>
              <p:spPr bwMode="auto">
                <a:xfrm>
                  <a:off x="3386" y="1181"/>
                  <a:ext cx="20" cy="11"/>
                </a:xfrm>
                <a:custGeom>
                  <a:avLst/>
                  <a:gdLst>
                    <a:gd name="T0" fmla="*/ 0 w 89"/>
                    <a:gd name="T1" fmla="*/ 0 h 47"/>
                    <a:gd name="T2" fmla="*/ 0 w 89"/>
                    <a:gd name="T3" fmla="*/ 0 h 47"/>
                    <a:gd name="T4" fmla="*/ 0 w 89"/>
                    <a:gd name="T5" fmla="*/ 0 h 47"/>
                    <a:gd name="T6" fmla="*/ 0 w 89"/>
                    <a:gd name="T7" fmla="*/ 0 h 47"/>
                    <a:gd name="T8" fmla="*/ 0 w 89"/>
                    <a:gd name="T9" fmla="*/ 0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47"/>
                    <a:gd name="T17" fmla="*/ 89 w 89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47">
                      <a:moveTo>
                        <a:pt x="0" y="46"/>
                      </a:moveTo>
                      <a:lnTo>
                        <a:pt x="0" y="7"/>
                      </a:lnTo>
                      <a:lnTo>
                        <a:pt x="88" y="0"/>
                      </a:lnTo>
                      <a:lnTo>
                        <a:pt x="88" y="38"/>
                      </a:lnTo>
                      <a:lnTo>
                        <a:pt x="0" y="46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53" name="Group 188"/>
              <p:cNvGrpSpPr>
                <a:grpSpLocks/>
              </p:cNvGrpSpPr>
              <p:nvPr/>
            </p:nvGrpSpPr>
            <p:grpSpPr bwMode="auto">
              <a:xfrm>
                <a:off x="3575" y="1541"/>
                <a:ext cx="119" cy="48"/>
                <a:chOff x="3575" y="1541"/>
                <a:chExt cx="119" cy="48"/>
              </a:xfrm>
            </p:grpSpPr>
            <p:sp>
              <p:nvSpPr>
                <p:cNvPr id="1063" name="Freeform 189"/>
                <p:cNvSpPr>
                  <a:spLocks noChangeArrowheads="1"/>
                </p:cNvSpPr>
                <p:nvPr/>
              </p:nvSpPr>
              <p:spPr bwMode="auto">
                <a:xfrm>
                  <a:off x="3593" y="1541"/>
                  <a:ext cx="101" cy="48"/>
                </a:xfrm>
                <a:custGeom>
                  <a:avLst/>
                  <a:gdLst>
                    <a:gd name="T0" fmla="*/ 0 w 444"/>
                    <a:gd name="T1" fmla="*/ 0 h 210"/>
                    <a:gd name="T2" fmla="*/ 0 w 444"/>
                    <a:gd name="T3" fmla="*/ 0 h 210"/>
                    <a:gd name="T4" fmla="*/ 0 w 444"/>
                    <a:gd name="T5" fmla="*/ 0 h 210"/>
                    <a:gd name="T6" fmla="*/ 0 w 444"/>
                    <a:gd name="T7" fmla="*/ 0 h 210"/>
                    <a:gd name="T8" fmla="*/ 0 w 444"/>
                    <a:gd name="T9" fmla="*/ 0 h 210"/>
                    <a:gd name="T10" fmla="*/ 0 w 444"/>
                    <a:gd name="T11" fmla="*/ 0 h 210"/>
                    <a:gd name="T12" fmla="*/ 0 w 444"/>
                    <a:gd name="T13" fmla="*/ 0 h 210"/>
                    <a:gd name="T14" fmla="*/ 0 w 444"/>
                    <a:gd name="T15" fmla="*/ 0 h 2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44"/>
                    <a:gd name="T25" fmla="*/ 0 h 210"/>
                    <a:gd name="T26" fmla="*/ 444 w 444"/>
                    <a:gd name="T27" fmla="*/ 210 h 21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44" h="210">
                      <a:moveTo>
                        <a:pt x="0" y="84"/>
                      </a:moveTo>
                      <a:lnTo>
                        <a:pt x="319" y="57"/>
                      </a:lnTo>
                      <a:lnTo>
                        <a:pt x="314" y="0"/>
                      </a:lnTo>
                      <a:lnTo>
                        <a:pt x="443" y="123"/>
                      </a:lnTo>
                      <a:lnTo>
                        <a:pt x="311" y="209"/>
                      </a:lnTo>
                      <a:lnTo>
                        <a:pt x="302" y="171"/>
                      </a:lnTo>
                      <a:lnTo>
                        <a:pt x="10" y="189"/>
                      </a:lnTo>
                      <a:lnTo>
                        <a:pt x="0" y="84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64" name="Freeform 190"/>
                <p:cNvSpPr>
                  <a:spLocks noChangeArrowheads="1"/>
                </p:cNvSpPr>
                <p:nvPr/>
              </p:nvSpPr>
              <p:spPr bwMode="auto">
                <a:xfrm>
                  <a:off x="3575" y="1561"/>
                  <a:ext cx="4" cy="24"/>
                </a:xfrm>
                <a:custGeom>
                  <a:avLst/>
                  <a:gdLst>
                    <a:gd name="T0" fmla="*/ 0 w 18"/>
                    <a:gd name="T1" fmla="*/ 0 h 106"/>
                    <a:gd name="T2" fmla="*/ 0 w 18"/>
                    <a:gd name="T3" fmla="*/ 0 h 106"/>
                    <a:gd name="T4" fmla="*/ 0 w 18"/>
                    <a:gd name="T5" fmla="*/ 0 h 106"/>
                    <a:gd name="T6" fmla="*/ 0 w 18"/>
                    <a:gd name="T7" fmla="*/ 0 h 106"/>
                    <a:gd name="T8" fmla="*/ 0 w 18"/>
                    <a:gd name="T9" fmla="*/ 0 h 1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06"/>
                    <a:gd name="T17" fmla="*/ 18 w 18"/>
                    <a:gd name="T18" fmla="*/ 106 h 1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06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17" y="105"/>
                      </a:lnTo>
                      <a:lnTo>
                        <a:pt x="2" y="105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65" name="Freeform 191"/>
                <p:cNvSpPr>
                  <a:spLocks noChangeArrowheads="1"/>
                </p:cNvSpPr>
                <p:nvPr/>
              </p:nvSpPr>
              <p:spPr bwMode="auto">
                <a:xfrm>
                  <a:off x="3582" y="1560"/>
                  <a:ext cx="8" cy="24"/>
                </a:xfrm>
                <a:custGeom>
                  <a:avLst/>
                  <a:gdLst>
                    <a:gd name="T0" fmla="*/ 0 w 34"/>
                    <a:gd name="T1" fmla="*/ 0 h 105"/>
                    <a:gd name="T2" fmla="*/ 0 w 34"/>
                    <a:gd name="T3" fmla="*/ 0 h 105"/>
                    <a:gd name="T4" fmla="*/ 0 w 34"/>
                    <a:gd name="T5" fmla="*/ 0 h 105"/>
                    <a:gd name="T6" fmla="*/ 0 w 34"/>
                    <a:gd name="T7" fmla="*/ 0 h 105"/>
                    <a:gd name="T8" fmla="*/ 0 w 34"/>
                    <a:gd name="T9" fmla="*/ 0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"/>
                    <a:gd name="T16" fmla="*/ 0 h 105"/>
                    <a:gd name="T17" fmla="*/ 34 w 34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" h="105">
                      <a:moveTo>
                        <a:pt x="0" y="1"/>
                      </a:moveTo>
                      <a:lnTo>
                        <a:pt x="32" y="0"/>
                      </a:lnTo>
                      <a:lnTo>
                        <a:pt x="33" y="104"/>
                      </a:lnTo>
                      <a:lnTo>
                        <a:pt x="2" y="104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54" name="Group 192"/>
              <p:cNvGrpSpPr>
                <a:grpSpLocks/>
              </p:cNvGrpSpPr>
              <p:nvPr/>
            </p:nvGrpSpPr>
            <p:grpSpPr bwMode="auto">
              <a:xfrm>
                <a:off x="3100" y="1344"/>
                <a:ext cx="114" cy="68"/>
                <a:chOff x="3100" y="1344"/>
                <a:chExt cx="114" cy="68"/>
              </a:xfrm>
            </p:grpSpPr>
            <p:sp>
              <p:nvSpPr>
                <p:cNvPr id="1060" name="Freeform 193"/>
                <p:cNvSpPr>
                  <a:spLocks noChangeArrowheads="1"/>
                </p:cNvSpPr>
                <p:nvPr/>
              </p:nvSpPr>
              <p:spPr bwMode="auto">
                <a:xfrm>
                  <a:off x="3100" y="1344"/>
                  <a:ext cx="98" cy="61"/>
                </a:xfrm>
                <a:custGeom>
                  <a:avLst/>
                  <a:gdLst>
                    <a:gd name="T0" fmla="*/ 0 w 431"/>
                    <a:gd name="T1" fmla="*/ 0 h 271"/>
                    <a:gd name="T2" fmla="*/ 0 w 431"/>
                    <a:gd name="T3" fmla="*/ 0 h 271"/>
                    <a:gd name="T4" fmla="*/ 0 w 431"/>
                    <a:gd name="T5" fmla="*/ 0 h 271"/>
                    <a:gd name="T6" fmla="*/ 0 w 431"/>
                    <a:gd name="T7" fmla="*/ 0 h 271"/>
                    <a:gd name="T8" fmla="*/ 0 w 431"/>
                    <a:gd name="T9" fmla="*/ 0 h 271"/>
                    <a:gd name="T10" fmla="*/ 0 w 431"/>
                    <a:gd name="T11" fmla="*/ 0 h 271"/>
                    <a:gd name="T12" fmla="*/ 0 w 431"/>
                    <a:gd name="T13" fmla="*/ 0 h 271"/>
                    <a:gd name="T14" fmla="*/ 0 w 431"/>
                    <a:gd name="T15" fmla="*/ 0 h 27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1"/>
                    <a:gd name="T25" fmla="*/ 0 h 271"/>
                    <a:gd name="T26" fmla="*/ 431 w 431"/>
                    <a:gd name="T27" fmla="*/ 271 h 27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1" h="271">
                      <a:moveTo>
                        <a:pt x="398" y="270"/>
                      </a:moveTo>
                      <a:lnTo>
                        <a:pt x="109" y="148"/>
                      </a:lnTo>
                      <a:lnTo>
                        <a:pt x="92" y="197"/>
                      </a:lnTo>
                      <a:lnTo>
                        <a:pt x="0" y="47"/>
                      </a:lnTo>
                      <a:lnTo>
                        <a:pt x="153" y="0"/>
                      </a:lnTo>
                      <a:lnTo>
                        <a:pt x="138" y="50"/>
                      </a:lnTo>
                      <a:lnTo>
                        <a:pt x="430" y="172"/>
                      </a:lnTo>
                      <a:lnTo>
                        <a:pt x="398" y="270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61" name="Freeform 194"/>
                <p:cNvSpPr>
                  <a:spLocks noChangeArrowheads="1"/>
                </p:cNvSpPr>
                <p:nvPr/>
              </p:nvSpPr>
              <p:spPr bwMode="auto">
                <a:xfrm>
                  <a:off x="3203" y="1389"/>
                  <a:ext cx="11" cy="23"/>
                </a:xfrm>
                <a:custGeom>
                  <a:avLst/>
                  <a:gdLst>
                    <a:gd name="T0" fmla="*/ 0 w 47"/>
                    <a:gd name="T1" fmla="*/ 0 h 103"/>
                    <a:gd name="T2" fmla="*/ 0 w 47"/>
                    <a:gd name="T3" fmla="*/ 0 h 103"/>
                    <a:gd name="T4" fmla="*/ 0 w 47"/>
                    <a:gd name="T5" fmla="*/ 0 h 103"/>
                    <a:gd name="T6" fmla="*/ 0 w 47"/>
                    <a:gd name="T7" fmla="*/ 0 h 103"/>
                    <a:gd name="T8" fmla="*/ 0 w 47"/>
                    <a:gd name="T9" fmla="*/ 0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103"/>
                    <a:gd name="T17" fmla="*/ 47 w 47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103">
                      <a:moveTo>
                        <a:pt x="11" y="102"/>
                      </a:moveTo>
                      <a:lnTo>
                        <a:pt x="0" y="96"/>
                      </a:lnTo>
                      <a:lnTo>
                        <a:pt x="31" y="0"/>
                      </a:lnTo>
                      <a:lnTo>
                        <a:pt x="46" y="3"/>
                      </a:lnTo>
                      <a:lnTo>
                        <a:pt x="11" y="102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  <p:sp>
              <p:nvSpPr>
                <p:cNvPr id="1062" name="Freeform 195"/>
                <p:cNvSpPr>
                  <a:spLocks noChangeArrowheads="1"/>
                </p:cNvSpPr>
                <p:nvPr/>
              </p:nvSpPr>
              <p:spPr bwMode="auto">
                <a:xfrm>
                  <a:off x="3193" y="1384"/>
                  <a:ext cx="15" cy="26"/>
                </a:xfrm>
                <a:custGeom>
                  <a:avLst/>
                  <a:gdLst>
                    <a:gd name="T0" fmla="*/ 0 w 64"/>
                    <a:gd name="T1" fmla="*/ 0 h 113"/>
                    <a:gd name="T2" fmla="*/ 0 w 64"/>
                    <a:gd name="T3" fmla="*/ 0 h 113"/>
                    <a:gd name="T4" fmla="*/ 0 w 64"/>
                    <a:gd name="T5" fmla="*/ 0 h 113"/>
                    <a:gd name="T6" fmla="*/ 0 w 64"/>
                    <a:gd name="T7" fmla="*/ 0 h 113"/>
                    <a:gd name="T8" fmla="*/ 0 w 64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113"/>
                    <a:gd name="T17" fmla="*/ 64 w 64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113">
                      <a:moveTo>
                        <a:pt x="29" y="112"/>
                      </a:moveTo>
                      <a:lnTo>
                        <a:pt x="0" y="96"/>
                      </a:lnTo>
                      <a:lnTo>
                        <a:pt x="30" y="0"/>
                      </a:lnTo>
                      <a:lnTo>
                        <a:pt x="63" y="10"/>
                      </a:lnTo>
                      <a:lnTo>
                        <a:pt x="29" y="112"/>
                      </a:lnTo>
                    </a:path>
                  </a:pathLst>
                </a:custGeom>
                <a:gradFill rotWithShape="0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0" scaled="1"/>
                </a:gradFill>
                <a:ln w="936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>
                    <a:latin typeface="Calibri" pitchFamily="34" charset="0"/>
                  </a:endParaRPr>
                </a:p>
              </p:txBody>
            </p:sp>
          </p:grpSp>
          <p:sp>
            <p:nvSpPr>
              <p:cNvPr id="1055" name="Line 196"/>
              <p:cNvSpPr>
                <a:spLocks noChangeShapeType="1"/>
              </p:cNvSpPr>
              <p:nvPr/>
            </p:nvSpPr>
            <p:spPr bwMode="auto">
              <a:xfrm flipV="1">
                <a:off x="3401" y="897"/>
                <a:ext cx="1" cy="675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56" name="Line 197"/>
              <p:cNvSpPr>
                <a:spLocks noChangeShapeType="1"/>
              </p:cNvSpPr>
              <p:nvPr/>
            </p:nvSpPr>
            <p:spPr bwMode="auto">
              <a:xfrm flipV="1">
                <a:off x="3398" y="1574"/>
                <a:ext cx="444" cy="5"/>
              </a:xfrm>
              <a:prstGeom prst="line">
                <a:avLst/>
              </a:prstGeom>
              <a:noFill/>
              <a:ln w="1908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57" name="Text Box 198"/>
              <p:cNvSpPr txBox="1">
                <a:spLocks noChangeArrowheads="1"/>
              </p:cNvSpPr>
              <p:nvPr/>
            </p:nvSpPr>
            <p:spPr bwMode="auto">
              <a:xfrm>
                <a:off x="3229" y="898"/>
                <a:ext cx="140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1639" tIns="42452" rIns="81639" bIns="42452">
                <a:spAutoFit/>
              </a:bodyPr>
              <a:lstStyle/>
              <a:p>
                <a:pPr defTabSz="828675"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</a:pPr>
                <a:r>
                  <a:rPr lang="en-GB" sz="1500">
                    <a:latin typeface="Calibri" pitchFamily="34" charset="0"/>
                  </a:rPr>
                  <a:t>y</a:t>
                </a:r>
              </a:p>
            </p:txBody>
          </p:sp>
          <p:sp>
            <p:nvSpPr>
              <p:cNvPr id="1058" name="Text Box 199"/>
              <p:cNvSpPr txBox="1">
                <a:spLocks noChangeArrowheads="1"/>
              </p:cNvSpPr>
              <p:nvPr/>
            </p:nvSpPr>
            <p:spPr bwMode="auto">
              <a:xfrm>
                <a:off x="3721" y="1560"/>
                <a:ext cx="140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1639" tIns="42452" rIns="81639" bIns="42452">
                <a:spAutoFit/>
              </a:bodyPr>
              <a:lstStyle/>
              <a:p>
                <a:pPr defTabSz="828675" hangingPunct="0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0" algn="l"/>
                    <a:tab pos="414338" algn="l"/>
                    <a:tab pos="828675" algn="l"/>
                    <a:tab pos="1244600" algn="l"/>
                    <a:tab pos="1658938" algn="l"/>
                    <a:tab pos="2073275" algn="l"/>
                    <a:tab pos="2487613" algn="l"/>
                    <a:tab pos="2903538" algn="l"/>
                    <a:tab pos="3317875" algn="l"/>
                    <a:tab pos="3732213" algn="l"/>
                    <a:tab pos="4146550" algn="l"/>
                    <a:tab pos="4562475" algn="l"/>
                    <a:tab pos="4976813" algn="l"/>
                    <a:tab pos="5391150" algn="l"/>
                    <a:tab pos="5805488" algn="l"/>
                    <a:tab pos="6221413" algn="l"/>
                    <a:tab pos="6635750" algn="l"/>
                    <a:tab pos="7050088" algn="l"/>
                    <a:tab pos="7464425" algn="l"/>
                    <a:tab pos="7880350" algn="l"/>
                    <a:tab pos="8294688" algn="l"/>
                  </a:tabLst>
                </a:pPr>
                <a:r>
                  <a:rPr lang="en-GB" sz="1500">
                    <a:latin typeface="Calibri" pitchFamily="34" charset="0"/>
                  </a:rPr>
                  <a:t>x</a:t>
                </a:r>
              </a:p>
            </p:txBody>
          </p:sp>
          <p:sp>
            <p:nvSpPr>
              <p:cNvPr id="1059" name="Freeform 200"/>
              <p:cNvSpPr>
                <a:spLocks noChangeArrowheads="1"/>
              </p:cNvSpPr>
              <p:nvPr/>
            </p:nvSpPr>
            <p:spPr bwMode="auto">
              <a:xfrm>
                <a:off x="3966" y="1509"/>
                <a:ext cx="259" cy="167"/>
              </a:xfrm>
              <a:custGeom>
                <a:avLst/>
                <a:gdLst>
                  <a:gd name="T0" fmla="*/ 0 w 1143"/>
                  <a:gd name="T1" fmla="*/ 0 h 737"/>
                  <a:gd name="T2" fmla="*/ 0 w 1143"/>
                  <a:gd name="T3" fmla="*/ 0 h 737"/>
                  <a:gd name="T4" fmla="*/ 0 w 1143"/>
                  <a:gd name="T5" fmla="*/ 0 h 737"/>
                  <a:gd name="T6" fmla="*/ 0 w 1143"/>
                  <a:gd name="T7" fmla="*/ 0 h 737"/>
                  <a:gd name="T8" fmla="*/ 0 w 1143"/>
                  <a:gd name="T9" fmla="*/ 0 h 737"/>
                  <a:gd name="T10" fmla="*/ 0 w 1143"/>
                  <a:gd name="T11" fmla="*/ 0 h 737"/>
                  <a:gd name="T12" fmla="*/ 0 w 1143"/>
                  <a:gd name="T13" fmla="*/ 0 h 737"/>
                  <a:gd name="T14" fmla="*/ 0 w 1143"/>
                  <a:gd name="T15" fmla="*/ 0 h 7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3"/>
                  <a:gd name="T25" fmla="*/ 0 h 737"/>
                  <a:gd name="T26" fmla="*/ 1143 w 1143"/>
                  <a:gd name="T27" fmla="*/ 737 h 7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3" h="737">
                    <a:moveTo>
                      <a:pt x="0" y="184"/>
                    </a:moveTo>
                    <a:lnTo>
                      <a:pt x="855" y="184"/>
                    </a:lnTo>
                    <a:lnTo>
                      <a:pt x="855" y="0"/>
                    </a:lnTo>
                    <a:lnTo>
                      <a:pt x="1142" y="369"/>
                    </a:lnTo>
                    <a:lnTo>
                      <a:pt x="855" y="736"/>
                    </a:lnTo>
                    <a:lnTo>
                      <a:pt x="855" y="552"/>
                    </a:lnTo>
                    <a:lnTo>
                      <a:pt x="0" y="552"/>
                    </a:lnTo>
                    <a:lnTo>
                      <a:pt x="0" y="184"/>
                    </a:lnTo>
                  </a:path>
                </a:pathLst>
              </a:custGeom>
              <a:solidFill>
                <a:srgbClr val="339966"/>
              </a:solidFill>
              <a:ln w="939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latin typeface="Calibri" pitchFamily="34" charset="0"/>
                </a:endParaRPr>
              </a:p>
            </p:txBody>
          </p:sp>
        </p:grpSp>
        <p:graphicFrame>
          <p:nvGraphicFramePr>
            <p:cNvPr id="1028" name="Object 13"/>
            <p:cNvGraphicFramePr>
              <a:graphicFrameLocks noChangeAspect="1"/>
            </p:cNvGraphicFramePr>
            <p:nvPr/>
          </p:nvGraphicFramePr>
          <p:xfrm>
            <a:off x="2448" y="3593"/>
            <a:ext cx="3255" cy="391"/>
          </p:xfrm>
          <a:graphic>
            <a:graphicData uri="http://schemas.openxmlformats.org/presentationml/2006/ole">
              <p:oleObj spid="_x0000_s1028" name="Equation" r:id="rId5" imgW="3594100" imgH="431800" progId="Equation.3">
                <p:embed/>
              </p:oleObj>
            </a:graphicData>
          </a:graphic>
        </p:graphicFrame>
        <p:sp>
          <p:nvSpPr>
            <p:cNvPr id="1040" name="Text Box 202"/>
            <p:cNvSpPr txBox="1">
              <a:spLocks noChangeArrowheads="1"/>
            </p:cNvSpPr>
            <p:nvPr/>
          </p:nvSpPr>
          <p:spPr bwMode="auto">
            <a:xfrm>
              <a:off x="-164" y="3747"/>
              <a:ext cx="2276" cy="358"/>
            </a:xfrm>
            <a:prstGeom prst="rect">
              <a:avLst/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800">
                  <a:latin typeface="Calibri" pitchFamily="34" charset="0"/>
                  <a:ea typeface="华文宋体" charset="-122"/>
                </a:rPr>
                <a:t>Reaction plane: z-x plane</a:t>
              </a:r>
            </a:p>
          </p:txBody>
        </p:sp>
      </p:grpSp>
      <p:sp>
        <p:nvSpPr>
          <p:cNvPr id="1036" name="Date Placeholder 20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1037" name="Footer Placeholder 20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  <a:solidFill>
            <a:srgbClr val="0070C0"/>
          </a:solidFill>
        </p:spPr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Motivation - I</a:t>
            </a: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28C282-F139-4B46-9508-0540EA0F2EFE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4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174625" y="1098550"/>
            <a:ext cx="86169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FF6600"/>
                </a:solidFill>
              </a:rPr>
              <a:t>Quark-Gluon Plasma (QGP) definition</a:t>
            </a:r>
            <a:r>
              <a:rPr lang="en-US" sz="1800"/>
              <a:t>:  A (locally) thermally equilibrated state </a:t>
            </a:r>
          </a:p>
          <a:p>
            <a:r>
              <a:rPr lang="en-US" sz="1800"/>
              <a:t>of matter in which quarks and gluons are de-confined from hadrons, so that color</a:t>
            </a:r>
          </a:p>
          <a:p>
            <a:r>
              <a:rPr lang="en-US" sz="1800"/>
              <a:t>degrees of freedom become manifest over nuclear, rather than merely nucleonic</a:t>
            </a:r>
          </a:p>
          <a:p>
            <a:r>
              <a:rPr lang="en-US" sz="1800"/>
              <a:t>volume.                                                                    </a:t>
            </a:r>
            <a:r>
              <a:rPr lang="en-US" sz="1800">
                <a:solidFill>
                  <a:srgbClr val="002060"/>
                </a:solidFill>
              </a:rPr>
              <a:t>(Nucl. Phys. A 757 (2005) 102)</a:t>
            </a:r>
          </a:p>
          <a:p>
            <a:r>
              <a:rPr lang="en-US" sz="1800"/>
              <a:t>                                                                   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01600" y="2633663"/>
            <a:ext cx="8921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/>
              <a:t> Elliptic flow provides early time information on the collectivity of particles from heavy</a:t>
            </a:r>
          </a:p>
          <a:p>
            <a:r>
              <a:rPr lang="en-US" sz="1800"/>
              <a:t>    ion collisions.</a:t>
            </a:r>
          </a:p>
        </p:txBody>
      </p:sp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725488" y="3219450"/>
            <a:ext cx="7254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/>
              <a:t> Signal is self - quenching with time – </a:t>
            </a:r>
            <a:r>
              <a:rPr lang="en-US" sz="1800" b="1" i="1"/>
              <a:t>EARLY TIME OBSERVABLE !</a:t>
            </a:r>
            <a:endParaRPr lang="en-US" sz="1800" b="1" i="1">
              <a:solidFill>
                <a:srgbClr val="000090"/>
              </a:solidFill>
            </a:endParaRP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93663" y="3644900"/>
            <a:ext cx="8434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/>
              <a:t> v</a:t>
            </a:r>
            <a:r>
              <a:rPr lang="en-US" sz="1800" baseline="-25000"/>
              <a:t>2</a:t>
            </a:r>
            <a:r>
              <a:rPr lang="en-US" sz="1800"/>
              <a:t> is a measure of the degree of thermalization of the matter produced early in</a:t>
            </a:r>
          </a:p>
          <a:p>
            <a:r>
              <a:rPr lang="en-US" sz="1800"/>
              <a:t>    the collisions.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93663" y="4316413"/>
            <a:ext cx="833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/>
              <a:t> Hydrodynamics calculation of v</a:t>
            </a:r>
            <a:r>
              <a:rPr lang="en-US" sz="1800" baseline="-25000"/>
              <a:t>2</a:t>
            </a:r>
            <a:r>
              <a:rPr lang="en-US" sz="1800"/>
              <a:t> involves the equation of state (EoS) of QGP.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85725" y="4929188"/>
            <a:ext cx="8193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/>
              <a:t> According to coalescence model, number of</a:t>
            </a:r>
          </a:p>
          <a:p>
            <a:r>
              <a:rPr lang="en-US" sz="1800"/>
              <a:t>   constituent quark (NCQ) scaling of v</a:t>
            </a:r>
            <a:r>
              <a:rPr lang="en-US" sz="1800" baseline="-25000"/>
              <a:t>2</a:t>
            </a:r>
            <a:r>
              <a:rPr lang="en-US" sz="1800"/>
              <a:t> suggests </a:t>
            </a:r>
          </a:p>
          <a:p>
            <a:r>
              <a:rPr lang="en-US" sz="1800"/>
              <a:t>   the creation of QGP with v</a:t>
            </a:r>
            <a:r>
              <a:rPr lang="en-US" sz="1800" baseline="-25000"/>
              <a:t>2</a:t>
            </a:r>
            <a:r>
              <a:rPr lang="en-US" sz="1800" baseline="30000"/>
              <a:t>q</a:t>
            </a:r>
            <a:r>
              <a:rPr lang="en-US" sz="1800"/>
              <a:t> characterizing the</a:t>
            </a:r>
          </a:p>
          <a:p>
            <a:r>
              <a:rPr lang="en-US" sz="1800"/>
              <a:t>   properties of the QGP.</a:t>
            </a:r>
            <a:endParaRPr lang="en-US" sz="1800">
              <a:solidFill>
                <a:srgbClr val="0000FF"/>
              </a:solidFill>
            </a:endParaRPr>
          </a:p>
        </p:txBody>
      </p:sp>
      <p:pic>
        <p:nvPicPr>
          <p:cNvPr id="1741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6863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Date Placeholder 1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17420" name="Footer Placeholder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  <p:sp>
        <p:nvSpPr>
          <p:cNvPr id="17421" name="TextBox 12"/>
          <p:cNvSpPr txBox="1">
            <a:spLocks noChangeArrowheads="1"/>
          </p:cNvSpPr>
          <p:nvPr/>
        </p:nvSpPr>
        <p:spPr bwMode="auto">
          <a:xfrm>
            <a:off x="366713" y="571500"/>
            <a:ext cx="3001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</a:rPr>
              <a:t>Why Elliptic Flow (v</a:t>
            </a:r>
            <a:r>
              <a:rPr lang="en-US" sz="2000" b="1" baseline="-25000">
                <a:solidFill>
                  <a:srgbClr val="FFFF00"/>
                </a:solidFill>
              </a:rPr>
              <a:t>2</a:t>
            </a:r>
            <a:r>
              <a:rPr lang="en-US" sz="2000" b="1">
                <a:solidFill>
                  <a:srgbClr val="FFFF00"/>
                </a:solidFill>
              </a:rPr>
              <a:t>)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6350"/>
            <a:ext cx="9144000" cy="971550"/>
          </a:xfrm>
          <a:solidFill>
            <a:srgbClr val="0070C0"/>
          </a:solidFill>
        </p:spPr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Motivation - II</a:t>
            </a: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31BD39-246B-44E7-8692-CBD3EAE869A4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5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18436" name="Group 6"/>
          <p:cNvGrpSpPr>
            <a:grpSpLocks/>
          </p:cNvGrpSpPr>
          <p:nvPr/>
        </p:nvGrpSpPr>
        <p:grpSpPr bwMode="auto">
          <a:xfrm>
            <a:off x="0" y="1685925"/>
            <a:ext cx="5954713" cy="1843088"/>
            <a:chOff x="482791" y="1142959"/>
            <a:chExt cx="5954008" cy="1843790"/>
          </a:xfrm>
        </p:grpSpPr>
        <p:sp>
          <p:nvSpPr>
            <p:cNvPr id="18450" name="TextBox 16"/>
            <p:cNvSpPr txBox="1">
              <a:spLocks noChangeArrowheads="1"/>
            </p:cNvSpPr>
            <p:nvPr/>
          </p:nvSpPr>
          <p:spPr bwMode="auto">
            <a:xfrm>
              <a:off x="482791" y="1142959"/>
              <a:ext cx="4149649" cy="369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800"/>
                <a:t> Low p</a:t>
              </a:r>
              <a:r>
                <a:rPr lang="en-US" sz="1800" baseline="-25000"/>
                <a:t>T</a:t>
              </a:r>
              <a:r>
                <a:rPr lang="en-US" sz="1800"/>
                <a:t> (0 &lt; p</a:t>
              </a:r>
              <a:r>
                <a:rPr lang="en-US" sz="1800" baseline="-25000"/>
                <a:t>T</a:t>
              </a:r>
              <a:r>
                <a:rPr lang="en-US" sz="1800"/>
                <a:t> ≤ 1.5 GeV/c) </a:t>
              </a:r>
              <a:r>
                <a:rPr lang="en-US" sz="1800">
                  <a:latin typeface="Wingdings" pitchFamily="2" charset="2"/>
                </a:rPr>
                <a:t>   </a:t>
              </a:r>
              <a:endParaRPr lang="en-US" sz="1800"/>
            </a:p>
          </p:txBody>
        </p:sp>
        <p:sp>
          <p:nvSpPr>
            <p:cNvPr id="18451" name="TextBox 17"/>
            <p:cNvSpPr txBox="1">
              <a:spLocks noChangeArrowheads="1"/>
            </p:cNvSpPr>
            <p:nvPr/>
          </p:nvSpPr>
          <p:spPr bwMode="auto">
            <a:xfrm>
              <a:off x="3795615" y="1142959"/>
              <a:ext cx="25701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Hydrodynamics applies</a:t>
              </a:r>
            </a:p>
          </p:txBody>
        </p:sp>
        <p:sp>
          <p:nvSpPr>
            <p:cNvPr id="18452" name="TextBox 18"/>
            <p:cNvSpPr txBox="1">
              <a:spLocks noChangeArrowheads="1"/>
            </p:cNvSpPr>
            <p:nvPr/>
          </p:nvSpPr>
          <p:spPr bwMode="auto">
            <a:xfrm>
              <a:off x="487368" y="1687513"/>
              <a:ext cx="4301476" cy="369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800"/>
                <a:t> Intermediate p</a:t>
              </a:r>
              <a:r>
                <a:rPr lang="en-US" sz="1800" baseline="-25000"/>
                <a:t>T</a:t>
              </a:r>
              <a:r>
                <a:rPr lang="en-US" sz="1800"/>
                <a:t>(1.5 &lt; p</a:t>
              </a:r>
              <a:r>
                <a:rPr lang="en-US" sz="1800" baseline="-25000"/>
                <a:t>T</a:t>
              </a:r>
              <a:r>
                <a:rPr lang="en-US" sz="1800"/>
                <a:t> ≤ 5 GeV/c)</a:t>
              </a:r>
              <a:r>
                <a:rPr lang="en-US" sz="1800">
                  <a:latin typeface="Wingdings" pitchFamily="2" charset="2"/>
                </a:rPr>
                <a:t></a:t>
              </a:r>
              <a:endParaRPr lang="en-US" sz="1800"/>
            </a:p>
          </p:txBody>
        </p:sp>
        <p:sp>
          <p:nvSpPr>
            <p:cNvPr id="18453" name="TextBox 19"/>
            <p:cNvSpPr txBox="1">
              <a:spLocks noChangeArrowheads="1"/>
            </p:cNvSpPr>
            <p:nvPr/>
          </p:nvSpPr>
          <p:spPr bwMode="auto">
            <a:xfrm>
              <a:off x="3403089" y="1901166"/>
              <a:ext cx="303371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Coalescence/recombination</a:t>
              </a:r>
            </a:p>
            <a:p>
              <a:r>
                <a:rPr lang="en-US" sz="1800"/>
                <a:t> model works</a:t>
              </a:r>
            </a:p>
          </p:txBody>
        </p:sp>
        <p:sp>
          <p:nvSpPr>
            <p:cNvPr id="18454" name="TextBox 20"/>
            <p:cNvSpPr txBox="1">
              <a:spLocks noChangeArrowheads="1"/>
            </p:cNvSpPr>
            <p:nvPr/>
          </p:nvSpPr>
          <p:spPr bwMode="auto">
            <a:xfrm>
              <a:off x="483941" y="2339974"/>
              <a:ext cx="2739757" cy="64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800"/>
                <a:t> High p</a:t>
              </a:r>
              <a:r>
                <a:rPr lang="en-US" sz="1800" baseline="-25000"/>
                <a:t>T </a:t>
              </a:r>
              <a:r>
                <a:rPr lang="en-US" sz="1800"/>
                <a:t>(p</a:t>
              </a:r>
              <a:r>
                <a:rPr lang="en-US" sz="1800" baseline="-25000"/>
                <a:t>T</a:t>
              </a:r>
              <a:r>
                <a:rPr lang="en-US" sz="1800"/>
                <a:t> ≥ 5 GeV/c) </a:t>
              </a:r>
            </a:p>
            <a:p>
              <a:r>
                <a:rPr lang="en-US" sz="1800">
                  <a:latin typeface="Wingdings" pitchFamily="2" charset="2"/>
                </a:rPr>
                <a:t>        </a:t>
              </a:r>
              <a:endParaRPr lang="en-US" sz="1800"/>
            </a:p>
          </p:txBody>
        </p:sp>
      </p:grpSp>
      <p:sp>
        <p:nvSpPr>
          <p:cNvPr id="18437" name="TextBox 21"/>
          <p:cNvSpPr txBox="1">
            <a:spLocks noChangeArrowheads="1"/>
          </p:cNvSpPr>
          <p:nvPr/>
        </p:nvSpPr>
        <p:spPr bwMode="auto">
          <a:xfrm>
            <a:off x="2093913" y="3170238"/>
            <a:ext cx="3854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Contribution from jets fragmentation</a:t>
            </a:r>
          </a:p>
        </p:txBody>
      </p:sp>
      <p:sp>
        <p:nvSpPr>
          <p:cNvPr id="18438" name="TextBox 13"/>
          <p:cNvSpPr txBox="1">
            <a:spLocks noChangeArrowheads="1"/>
          </p:cNvSpPr>
          <p:nvPr/>
        </p:nvSpPr>
        <p:spPr bwMode="auto">
          <a:xfrm>
            <a:off x="0" y="1046163"/>
            <a:ext cx="7237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/>
              <a:t> Physics is different in different transverse momentum ( p</a:t>
            </a:r>
            <a:r>
              <a:rPr lang="en-US" sz="1800" baseline="-25000"/>
              <a:t>T</a:t>
            </a:r>
            <a:r>
              <a:rPr lang="en-US" sz="1800"/>
              <a:t>) regions.</a:t>
            </a:r>
          </a:p>
        </p:txBody>
      </p:sp>
      <p:sp>
        <p:nvSpPr>
          <p:cNvPr id="18439" name="TextBox 5"/>
          <p:cNvSpPr txBox="1">
            <a:spLocks noChangeArrowheads="1"/>
          </p:cNvSpPr>
          <p:nvPr/>
        </p:nvSpPr>
        <p:spPr bwMode="auto">
          <a:xfrm>
            <a:off x="26988" y="3733800"/>
            <a:ext cx="42116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/>
              <a:t> Number of Constituent Quark (NCQ),</a:t>
            </a:r>
          </a:p>
          <a:p>
            <a:r>
              <a:rPr lang="en-US" sz="1800"/>
              <a:t>   (2 = mesons, 3 = baryons) scaling at</a:t>
            </a:r>
          </a:p>
          <a:p>
            <a:r>
              <a:rPr lang="en-US" sz="1800"/>
              <a:t>   intermediate p</a:t>
            </a:r>
            <a:r>
              <a:rPr lang="en-US" sz="1800" baseline="-25000"/>
              <a:t>T</a:t>
            </a:r>
            <a:r>
              <a:rPr lang="en-US" sz="1800"/>
              <a:t>            Indication of </a:t>
            </a:r>
          </a:p>
          <a:p>
            <a:r>
              <a:rPr lang="en-US" sz="1800"/>
              <a:t>   partonic degrees of freedom.</a:t>
            </a: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2035175" y="4406900"/>
            <a:ext cx="396875" cy="180975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IN" sz="1800" dirty="0">
              <a:latin typeface="+mn-lt"/>
              <a:ea typeface="+mn-ea"/>
            </a:endParaRPr>
          </a:p>
        </p:txBody>
      </p:sp>
      <p:sp>
        <p:nvSpPr>
          <p:cNvPr id="18441" name="Rectangle 36"/>
          <p:cNvSpPr txBox="1">
            <a:spLocks noChangeArrowheads="1"/>
          </p:cNvSpPr>
          <p:nvPr/>
        </p:nvSpPr>
        <p:spPr bwMode="auto">
          <a:xfrm>
            <a:off x="92075" y="4991100"/>
            <a:ext cx="31686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sz="2000">
              <a:latin typeface="Calibri" pitchFamily="34" charset="0"/>
              <a:sym typeface="Symbol" pitchFamily="18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alibri" pitchFamily="34" charset="0"/>
                <a:sym typeface="Symbol" pitchFamily="18" charset="2"/>
              </a:rPr>
              <a:t>         </a:t>
            </a:r>
            <a:r>
              <a:rPr lang="en-US" sz="2000">
                <a:latin typeface="Calibri" pitchFamily="34" charset="0"/>
                <a:sym typeface="Symbol" pitchFamily="18" charset="2"/>
              </a:rPr>
              <a:t>scale NCQ </a:t>
            </a:r>
            <a:r>
              <a:rPr lang="en-US" sz="2000" b="1">
                <a:latin typeface="Calibri" pitchFamily="34" charset="0"/>
                <a:sym typeface="Symbol" pitchFamily="18" charset="2"/>
              </a:rPr>
              <a:t> </a:t>
            </a:r>
            <a:r>
              <a:rPr lang="en-US" sz="2000">
                <a:latin typeface="Calibri" pitchFamily="34" charset="0"/>
                <a:sym typeface="Symbol" pitchFamily="18" charset="2"/>
              </a:rPr>
              <a:t>v</a:t>
            </a:r>
            <a:r>
              <a:rPr lang="en-US" sz="2000" baseline="-25000">
                <a:latin typeface="Calibri" pitchFamily="34" charset="0"/>
                <a:sym typeface="Symbol" pitchFamily="18" charset="2"/>
              </a:rPr>
              <a:t>2</a:t>
            </a:r>
            <a:r>
              <a:rPr lang="en-US" sz="2000">
                <a:latin typeface="Calibri" pitchFamily="34" charset="0"/>
                <a:sym typeface="Symbol" pitchFamily="18" charset="2"/>
              </a:rPr>
              <a:t>/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n</a:t>
            </a:r>
            <a:endParaRPr lang="en-US" sz="2000">
              <a:latin typeface="Calibri" pitchFamily="34" charset="0"/>
              <a:sym typeface="Symbol" pitchFamily="18" charset="2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l-GR" sz="2000">
                <a:solidFill>
                  <a:srgbClr val="333399"/>
                </a:solidFill>
                <a:latin typeface="Calibri" pitchFamily="34" charset="0"/>
                <a:sym typeface="Symbol" pitchFamily="18" charset="2"/>
              </a:rPr>
              <a:t>π</a:t>
            </a:r>
            <a:r>
              <a:rPr lang="en-US" sz="2000" baseline="30000">
                <a:solidFill>
                  <a:srgbClr val="333399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el-GR" sz="2000">
                <a:solidFill>
                  <a:srgbClr val="333399"/>
                </a:solidFill>
                <a:latin typeface="Calibri" pitchFamily="34" charset="0"/>
                <a:sym typeface="Symbol" pitchFamily="18" charset="2"/>
              </a:rPr>
              <a:t>π</a:t>
            </a:r>
            <a:r>
              <a:rPr lang="en-US" sz="2000" baseline="30000">
                <a:solidFill>
                  <a:srgbClr val="333399"/>
                </a:solidFill>
                <a:latin typeface="Calibri" pitchFamily="34" charset="0"/>
                <a:sym typeface="Symbol" pitchFamily="18" charset="2"/>
              </a:rPr>
              <a:t>-</a:t>
            </a:r>
            <a:r>
              <a:rPr lang="en-US" sz="2000">
                <a:solidFill>
                  <a:srgbClr val="333399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sz="2000" b="1">
                <a:solidFill>
                  <a:srgbClr val="333399"/>
                </a:solidFill>
                <a:latin typeface="Calibri" pitchFamily="34" charset="0"/>
                <a:sym typeface="Symbol" pitchFamily="18" charset="2"/>
              </a:rPr>
              <a:t></a:t>
            </a:r>
            <a:r>
              <a:rPr lang="en-US" sz="2000">
                <a:solidFill>
                  <a:srgbClr val="333399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l-GR" sz="2000">
                <a:solidFill>
                  <a:srgbClr val="333399"/>
                </a:solidFill>
                <a:latin typeface="Calibri" pitchFamily="34" charset="0"/>
                <a:sym typeface="Symbol" pitchFamily="18" charset="2"/>
              </a:rPr>
              <a:t>ρ</a:t>
            </a:r>
            <a:r>
              <a:rPr lang="en-US" sz="2000" b="1" baseline="30000">
                <a:solidFill>
                  <a:srgbClr val="333399"/>
                </a:solidFill>
                <a:latin typeface="Calibri" pitchFamily="34" charset="0"/>
                <a:sym typeface="Symbol" pitchFamily="18" charset="2"/>
              </a:rPr>
              <a:t>0 </a:t>
            </a:r>
            <a:r>
              <a:rPr lang="en-US" sz="2000" b="1">
                <a:latin typeface="Calibri" pitchFamily="34" charset="0"/>
                <a:sym typeface="Symbol" pitchFamily="18" charset="2"/>
              </a:rPr>
              <a:t> 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n = 4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>
                <a:solidFill>
                  <a:srgbClr val="333399"/>
                </a:solidFill>
                <a:latin typeface="Calibri" pitchFamily="34" charset="0"/>
                <a:sym typeface="Symbol" pitchFamily="18" charset="2"/>
              </a:rPr>
              <a:t>qq   </a:t>
            </a:r>
            <a:r>
              <a:rPr lang="en-US" sz="2000" b="1">
                <a:solidFill>
                  <a:srgbClr val="333399"/>
                </a:solidFill>
                <a:latin typeface="Calibri" pitchFamily="34" charset="0"/>
                <a:sym typeface="Symbol" pitchFamily="18" charset="2"/>
              </a:rPr>
              <a:t></a:t>
            </a:r>
            <a:r>
              <a:rPr lang="en-US" sz="2000">
                <a:solidFill>
                  <a:srgbClr val="333399"/>
                </a:solidFill>
                <a:latin typeface="Calibri" pitchFamily="34" charset="0"/>
                <a:sym typeface="Symbol" pitchFamily="18" charset="2"/>
              </a:rPr>
              <a:t>  </a:t>
            </a:r>
            <a:r>
              <a:rPr lang="el-GR" sz="2000">
                <a:solidFill>
                  <a:srgbClr val="333399"/>
                </a:solidFill>
                <a:latin typeface="Calibri" pitchFamily="34" charset="0"/>
                <a:sym typeface="Symbol" pitchFamily="18" charset="2"/>
              </a:rPr>
              <a:t>ρ</a:t>
            </a:r>
            <a:r>
              <a:rPr lang="en-US" sz="2000" b="1" baseline="30000">
                <a:solidFill>
                  <a:srgbClr val="333399"/>
                </a:solidFill>
                <a:latin typeface="Calibri" pitchFamily="34" charset="0"/>
                <a:sym typeface="Symbol" pitchFamily="18" charset="2"/>
              </a:rPr>
              <a:t>0 </a:t>
            </a:r>
            <a:r>
              <a:rPr lang="en-US" sz="2000" b="1">
                <a:solidFill>
                  <a:srgbClr val="333399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sz="2000" b="1">
                <a:latin typeface="Calibri" pitchFamily="34" charset="0"/>
                <a:sym typeface="Symbol" pitchFamily="18" charset="2"/>
              </a:rPr>
              <a:t>  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n = 2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8442" name="TextBox 17"/>
          <p:cNvSpPr txBox="1">
            <a:spLocks noChangeArrowheads="1"/>
          </p:cNvSpPr>
          <p:nvPr/>
        </p:nvSpPr>
        <p:spPr bwMode="auto">
          <a:xfrm>
            <a:off x="-12700" y="4941888"/>
            <a:ext cx="2943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/>
              <a:t> </a:t>
            </a:r>
            <a:r>
              <a:rPr lang="el-GR" sz="1800">
                <a:latin typeface="Calibri" pitchFamily="34" charset="0"/>
              </a:rPr>
              <a:t>ρ</a:t>
            </a:r>
            <a:r>
              <a:rPr lang="en-US" sz="1800" baseline="30000">
                <a:latin typeface="Calibri" pitchFamily="34" charset="0"/>
              </a:rPr>
              <a:t>0</a:t>
            </a:r>
            <a:r>
              <a:rPr lang="en-US" sz="1800">
                <a:latin typeface="Calibri" pitchFamily="34" charset="0"/>
              </a:rPr>
              <a:t> production mechanism.</a:t>
            </a:r>
          </a:p>
        </p:txBody>
      </p:sp>
      <p:sp>
        <p:nvSpPr>
          <p:cNvPr id="18443" name="Date Placeholder 1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18444" name="Footer Placeholder 1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  <p:pic>
        <p:nvPicPr>
          <p:cNvPr id="18445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3950" y="1681163"/>
            <a:ext cx="2803525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7975" y="3679825"/>
            <a:ext cx="350361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Rectangle 22"/>
          <p:cNvSpPr>
            <a:spLocks noChangeArrowheads="1"/>
          </p:cNvSpPr>
          <p:nvPr/>
        </p:nvSpPr>
        <p:spPr bwMode="auto">
          <a:xfrm>
            <a:off x="5324475" y="5967413"/>
            <a:ext cx="3552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Phys. Rev. Lett. </a:t>
            </a:r>
            <a:r>
              <a:rPr lang="en-US" sz="1800" b="1"/>
              <a:t>92</a:t>
            </a:r>
            <a:r>
              <a:rPr lang="en-US" sz="1800"/>
              <a:t> (2004) 52302</a:t>
            </a:r>
          </a:p>
        </p:txBody>
      </p:sp>
      <p:sp>
        <p:nvSpPr>
          <p:cNvPr id="18448" name="TextBox 20"/>
          <p:cNvSpPr txBox="1">
            <a:spLocks noChangeArrowheads="1"/>
          </p:cNvSpPr>
          <p:nvPr/>
        </p:nvSpPr>
        <p:spPr bwMode="auto">
          <a:xfrm>
            <a:off x="295275" y="608013"/>
            <a:ext cx="2846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</a:rPr>
              <a:t>Why ρ</a:t>
            </a:r>
            <a:r>
              <a:rPr lang="en-US" sz="2000" b="1" baseline="30000">
                <a:solidFill>
                  <a:srgbClr val="FFFF00"/>
                </a:solidFill>
              </a:rPr>
              <a:t>0</a:t>
            </a:r>
            <a:r>
              <a:rPr lang="en-US" sz="2000" b="1">
                <a:solidFill>
                  <a:srgbClr val="FFFF00"/>
                </a:solidFill>
              </a:rPr>
              <a:t> Elliptic Flow ?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066800" y="6056313"/>
            <a:ext cx="152400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  <a:solidFill>
            <a:srgbClr val="0070C0"/>
          </a:solidFill>
        </p:spPr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Motivation - III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929438" y="64420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38B994F-3259-4C7E-BAC1-2E36EF427D5F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6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568325" y="2454275"/>
            <a:ext cx="2071688" cy="3240088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800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145" name="Line 54"/>
          <p:cNvSpPr>
            <a:spLocks noChangeShapeType="1"/>
          </p:cNvSpPr>
          <p:nvPr/>
        </p:nvSpPr>
        <p:spPr bwMode="auto">
          <a:xfrm>
            <a:off x="2667000" y="2468563"/>
            <a:ext cx="1588" cy="3160712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800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6" name="Text Box 55"/>
          <p:cNvSpPr txBox="1">
            <a:spLocks noChangeArrowheads="1"/>
          </p:cNvSpPr>
          <p:nvPr/>
        </p:nvSpPr>
        <p:spPr bwMode="auto">
          <a:xfrm>
            <a:off x="209550" y="56896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FF0000"/>
                </a:solidFill>
                <a:latin typeface="Arial" charset="0"/>
                <a:cs typeface="Arial" charset="0"/>
              </a:rPr>
              <a:t>Chemical freeze-out</a:t>
            </a:r>
          </a:p>
        </p:txBody>
      </p:sp>
      <p:sp>
        <p:nvSpPr>
          <p:cNvPr id="19463" name="Text Box 56"/>
          <p:cNvSpPr txBox="1">
            <a:spLocks noChangeArrowheads="1"/>
          </p:cNvSpPr>
          <p:nvPr/>
        </p:nvSpPr>
        <p:spPr bwMode="auto">
          <a:xfrm>
            <a:off x="1974850" y="5664200"/>
            <a:ext cx="14478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400" b="1">
                <a:solidFill>
                  <a:srgbClr val="333399"/>
                </a:solidFill>
                <a:cs typeface="Arial" pitchFamily="34" charset="0"/>
              </a:rPr>
              <a:t>Kinetic </a:t>
            </a:r>
          </a:p>
          <a:p>
            <a:pPr defTabSz="914400">
              <a:spcBef>
                <a:spcPct val="50000"/>
              </a:spcBef>
            </a:pPr>
            <a:r>
              <a:rPr lang="en-US" sz="1400" b="1">
                <a:solidFill>
                  <a:srgbClr val="333399"/>
                </a:solidFill>
                <a:cs typeface="Arial" pitchFamily="34" charset="0"/>
              </a:rPr>
              <a:t>freeze-out</a:t>
            </a:r>
          </a:p>
        </p:txBody>
      </p:sp>
      <p:sp>
        <p:nvSpPr>
          <p:cNvPr id="148" name="Line 57"/>
          <p:cNvSpPr>
            <a:spLocks noChangeShapeType="1"/>
          </p:cNvSpPr>
          <p:nvPr/>
        </p:nvSpPr>
        <p:spPr bwMode="auto">
          <a:xfrm>
            <a:off x="544513" y="2468563"/>
            <a:ext cx="1587" cy="3160712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800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9" name="Line 61"/>
          <p:cNvSpPr>
            <a:spLocks noChangeShapeType="1"/>
          </p:cNvSpPr>
          <p:nvPr/>
        </p:nvSpPr>
        <p:spPr bwMode="auto">
          <a:xfrm flipV="1">
            <a:off x="544513" y="2921000"/>
            <a:ext cx="2346325" cy="2587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800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0" name="Oval 63"/>
          <p:cNvSpPr>
            <a:spLocks noChangeArrowheads="1"/>
          </p:cNvSpPr>
          <p:nvPr/>
        </p:nvSpPr>
        <p:spPr bwMode="auto">
          <a:xfrm>
            <a:off x="3124200" y="2422525"/>
            <a:ext cx="533400" cy="1114425"/>
          </a:xfrm>
          <a:prstGeom prst="ellips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1" name="Line 64"/>
          <p:cNvSpPr>
            <a:spLocks noChangeShapeType="1"/>
          </p:cNvSpPr>
          <p:nvPr/>
        </p:nvSpPr>
        <p:spPr bwMode="auto">
          <a:xfrm>
            <a:off x="2890838" y="2921000"/>
            <a:ext cx="446087" cy="3206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800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2" name="Line 65"/>
          <p:cNvSpPr>
            <a:spLocks noChangeShapeType="1"/>
          </p:cNvSpPr>
          <p:nvPr/>
        </p:nvSpPr>
        <p:spPr bwMode="auto">
          <a:xfrm flipV="1">
            <a:off x="2890838" y="2727325"/>
            <a:ext cx="501650" cy="1936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800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469" name="Text Box 94"/>
          <p:cNvSpPr txBox="1">
            <a:spLocks noChangeArrowheads="1"/>
          </p:cNvSpPr>
          <p:nvPr/>
        </p:nvSpPr>
        <p:spPr bwMode="auto">
          <a:xfrm>
            <a:off x="1352550" y="2708275"/>
            <a:ext cx="496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80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ρ</a:t>
            </a:r>
            <a:r>
              <a:rPr lang="en-US" sz="1800" baseline="3000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0</a:t>
            </a: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9470" name="Group 58"/>
          <p:cNvGrpSpPr>
            <a:grpSpLocks/>
          </p:cNvGrpSpPr>
          <p:nvPr/>
        </p:nvGrpSpPr>
        <p:grpSpPr bwMode="auto">
          <a:xfrm>
            <a:off x="544513" y="3003550"/>
            <a:ext cx="3181350" cy="2327275"/>
            <a:chOff x="619125" y="2069068"/>
            <a:chExt cx="3181351" cy="2411890"/>
          </a:xfrm>
        </p:grpSpPr>
        <p:sp>
          <p:nvSpPr>
            <p:cNvPr id="173" name="Line 83"/>
            <p:cNvSpPr>
              <a:spLocks noChangeShapeType="1"/>
            </p:cNvSpPr>
            <p:nvPr/>
          </p:nvSpPr>
          <p:spPr bwMode="auto">
            <a:xfrm>
              <a:off x="1512887" y="2718930"/>
              <a:ext cx="279400" cy="164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800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497" name="Text Box 81"/>
            <p:cNvSpPr txBox="1">
              <a:spLocks noChangeArrowheads="1"/>
            </p:cNvSpPr>
            <p:nvPr/>
          </p:nvSpPr>
          <p:spPr bwMode="auto">
            <a:xfrm>
              <a:off x="3128962" y="3087364"/>
              <a:ext cx="671513" cy="64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sz="1800">
                  <a:solidFill>
                    <a:srgbClr val="990099"/>
                  </a:solidFill>
                  <a:cs typeface="Arial" pitchFamily="34" charset="0"/>
                </a:rPr>
                <a:t>ρ</a:t>
              </a:r>
              <a:r>
                <a:rPr lang="en-US" sz="1800" baseline="30000">
                  <a:solidFill>
                    <a:srgbClr val="990099"/>
                  </a:solidFill>
                  <a:cs typeface="Arial" pitchFamily="34" charset="0"/>
                </a:rPr>
                <a:t>0</a:t>
              </a:r>
              <a:r>
                <a:rPr lang="en-US" sz="1800">
                  <a:solidFill>
                    <a:srgbClr val="990099"/>
                  </a:solidFill>
                  <a:cs typeface="Arial" pitchFamily="34" charset="0"/>
                </a:rPr>
                <a:t> lost</a:t>
              </a:r>
            </a:p>
          </p:txBody>
        </p:sp>
        <p:sp>
          <p:nvSpPr>
            <p:cNvPr id="175" name="Line 82"/>
            <p:cNvSpPr>
              <a:spLocks noChangeShapeType="1"/>
            </p:cNvSpPr>
            <p:nvPr/>
          </p:nvSpPr>
          <p:spPr bwMode="auto">
            <a:xfrm flipV="1">
              <a:off x="1066800" y="2718930"/>
              <a:ext cx="446087" cy="3997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800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6" name="Line 87"/>
            <p:cNvSpPr>
              <a:spLocks noChangeShapeType="1"/>
            </p:cNvSpPr>
            <p:nvPr/>
          </p:nvSpPr>
          <p:spPr bwMode="auto">
            <a:xfrm>
              <a:off x="1792287" y="2718930"/>
              <a:ext cx="1173163" cy="8670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800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" name="Line 88"/>
            <p:cNvSpPr>
              <a:spLocks noChangeShapeType="1"/>
            </p:cNvSpPr>
            <p:nvPr/>
          </p:nvSpPr>
          <p:spPr bwMode="auto">
            <a:xfrm flipV="1">
              <a:off x="1792287" y="2315851"/>
              <a:ext cx="446088" cy="40307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800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8" name="Line 89"/>
            <p:cNvSpPr>
              <a:spLocks noChangeShapeType="1"/>
            </p:cNvSpPr>
            <p:nvPr/>
          </p:nvSpPr>
          <p:spPr bwMode="auto">
            <a:xfrm flipH="1" flipV="1">
              <a:off x="1066800" y="2383305"/>
              <a:ext cx="446087" cy="3356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800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" name="Oval 90"/>
            <p:cNvSpPr>
              <a:spLocks noChangeArrowheads="1"/>
            </p:cNvSpPr>
            <p:nvPr/>
          </p:nvSpPr>
          <p:spPr bwMode="auto">
            <a:xfrm>
              <a:off x="2795588" y="3052909"/>
              <a:ext cx="373063" cy="870321"/>
            </a:xfrm>
            <a:prstGeom prst="ellips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0" name="Line 91"/>
            <p:cNvSpPr>
              <a:spLocks noChangeShapeType="1"/>
            </p:cNvSpPr>
            <p:nvPr/>
          </p:nvSpPr>
          <p:spPr bwMode="auto">
            <a:xfrm>
              <a:off x="619125" y="3855775"/>
              <a:ext cx="447675" cy="164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800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" name="Line 92"/>
            <p:cNvSpPr>
              <a:spLocks noChangeShapeType="1"/>
            </p:cNvSpPr>
            <p:nvPr/>
          </p:nvSpPr>
          <p:spPr bwMode="auto">
            <a:xfrm flipV="1">
              <a:off x="1066800" y="3454342"/>
              <a:ext cx="446087" cy="40143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800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2" name="Line 93"/>
            <p:cNvSpPr>
              <a:spLocks noChangeShapeType="1"/>
            </p:cNvSpPr>
            <p:nvPr/>
          </p:nvSpPr>
          <p:spPr bwMode="auto">
            <a:xfrm flipH="1" flipV="1">
              <a:off x="1066800" y="3855775"/>
              <a:ext cx="446087" cy="3339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800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506" name="Text Box 94"/>
            <p:cNvSpPr txBox="1">
              <a:spLocks noChangeArrowheads="1"/>
            </p:cNvSpPr>
            <p:nvPr/>
          </p:nvSpPr>
          <p:spPr bwMode="auto">
            <a:xfrm>
              <a:off x="663576" y="3483713"/>
              <a:ext cx="496887" cy="366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ρ</a:t>
              </a:r>
              <a:r>
                <a:rPr lang="en-US" sz="1800" baseline="30000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0</a:t>
              </a:r>
              <a:endParaRPr 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507" name="Text Box 95"/>
            <p:cNvSpPr txBox="1">
              <a:spLocks noChangeArrowheads="1"/>
            </p:cNvSpPr>
            <p:nvPr/>
          </p:nvSpPr>
          <p:spPr bwMode="auto">
            <a:xfrm>
              <a:off x="1236663" y="3149859"/>
              <a:ext cx="463550" cy="366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l-GR" sz="1800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π</a:t>
              </a:r>
              <a:r>
                <a:rPr lang="en-US" sz="1800" baseline="30000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-</a:t>
              </a:r>
              <a:endParaRPr lang="el-GR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508" name="Text Box 96"/>
            <p:cNvSpPr txBox="1">
              <a:spLocks noChangeArrowheads="1"/>
            </p:cNvSpPr>
            <p:nvPr/>
          </p:nvSpPr>
          <p:spPr bwMode="auto">
            <a:xfrm>
              <a:off x="1198563" y="4113595"/>
              <a:ext cx="501650" cy="366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π</a:t>
              </a:r>
              <a:r>
                <a:rPr lang="en-US" sz="1800" baseline="30000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+</a:t>
              </a:r>
              <a:endParaRPr 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509" name="Text Box 94"/>
            <p:cNvSpPr txBox="1">
              <a:spLocks noChangeArrowheads="1"/>
            </p:cNvSpPr>
            <p:nvPr/>
          </p:nvSpPr>
          <p:spPr bwMode="auto">
            <a:xfrm>
              <a:off x="1498601" y="2348938"/>
              <a:ext cx="496887" cy="366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ρ</a:t>
              </a:r>
              <a:r>
                <a:rPr lang="en-US" sz="1800" baseline="30000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0</a:t>
              </a:r>
              <a:endParaRPr 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510" name="Text Box 95"/>
            <p:cNvSpPr txBox="1">
              <a:spLocks noChangeArrowheads="1"/>
            </p:cNvSpPr>
            <p:nvPr/>
          </p:nvSpPr>
          <p:spPr bwMode="auto">
            <a:xfrm>
              <a:off x="2209800" y="2069356"/>
              <a:ext cx="463550" cy="366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l-GR" sz="1800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π</a:t>
              </a:r>
              <a:r>
                <a:rPr lang="en-US" sz="1800" baseline="30000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-</a:t>
              </a:r>
              <a:endParaRPr lang="el-GR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511" name="Text Box 96"/>
            <p:cNvSpPr txBox="1">
              <a:spLocks noChangeArrowheads="1"/>
            </p:cNvSpPr>
            <p:nvPr/>
          </p:nvSpPr>
          <p:spPr bwMode="auto">
            <a:xfrm>
              <a:off x="2792412" y="3477134"/>
              <a:ext cx="501650" cy="366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π</a:t>
              </a:r>
              <a:r>
                <a:rPr lang="en-US" sz="1800" baseline="30000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+</a:t>
              </a:r>
              <a:endParaRPr 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9471" name="Text Box 95"/>
          <p:cNvSpPr txBox="1">
            <a:spLocks noChangeArrowheads="1"/>
          </p:cNvSpPr>
          <p:nvPr/>
        </p:nvSpPr>
        <p:spPr bwMode="auto">
          <a:xfrm>
            <a:off x="3278188" y="2514600"/>
            <a:ext cx="46355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sz="180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π</a:t>
            </a:r>
            <a:r>
              <a:rPr lang="en-US" sz="1800" baseline="3000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-</a:t>
            </a:r>
            <a:endParaRPr lang="el-GR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72" name="Text Box 96"/>
          <p:cNvSpPr txBox="1">
            <a:spLocks noChangeArrowheads="1"/>
          </p:cNvSpPr>
          <p:nvPr/>
        </p:nvSpPr>
        <p:spPr bwMode="auto">
          <a:xfrm>
            <a:off x="3251200" y="3065463"/>
            <a:ext cx="5016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80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π</a:t>
            </a:r>
            <a:r>
              <a:rPr lang="en-US" sz="1800" baseline="3000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+</a:t>
            </a: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9473" name="Group 59"/>
          <p:cNvGrpSpPr>
            <a:grpSpLocks/>
          </p:cNvGrpSpPr>
          <p:nvPr/>
        </p:nvGrpSpPr>
        <p:grpSpPr bwMode="auto">
          <a:xfrm>
            <a:off x="1717675" y="4540250"/>
            <a:ext cx="2846388" cy="1497013"/>
            <a:chOff x="1792288" y="3662363"/>
            <a:chExt cx="2846387" cy="1551205"/>
          </a:xfrm>
        </p:grpSpPr>
        <p:sp>
          <p:nvSpPr>
            <p:cNvPr id="161" name="Line 68"/>
            <p:cNvSpPr>
              <a:spLocks noChangeShapeType="1"/>
            </p:cNvSpPr>
            <p:nvPr/>
          </p:nvSpPr>
          <p:spPr bwMode="auto">
            <a:xfrm flipH="1" flipV="1">
              <a:off x="1792288" y="3922268"/>
              <a:ext cx="446088" cy="33392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800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2" name="Line 69"/>
            <p:cNvSpPr>
              <a:spLocks noChangeShapeType="1"/>
            </p:cNvSpPr>
            <p:nvPr/>
          </p:nvSpPr>
          <p:spPr bwMode="auto">
            <a:xfrm flipV="1">
              <a:off x="1792288" y="4256197"/>
              <a:ext cx="446088" cy="40301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800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" name="Line 70"/>
            <p:cNvSpPr>
              <a:spLocks noChangeShapeType="1"/>
            </p:cNvSpPr>
            <p:nvPr/>
          </p:nvSpPr>
          <p:spPr bwMode="auto">
            <a:xfrm>
              <a:off x="2238376" y="4256197"/>
              <a:ext cx="727075" cy="16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800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" name="Line 71"/>
            <p:cNvSpPr>
              <a:spLocks noChangeShapeType="1"/>
            </p:cNvSpPr>
            <p:nvPr/>
          </p:nvSpPr>
          <p:spPr bwMode="auto">
            <a:xfrm flipV="1">
              <a:off x="2965451" y="4053865"/>
              <a:ext cx="501650" cy="2023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800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" name="Line 72"/>
            <p:cNvSpPr>
              <a:spLocks noChangeShapeType="1"/>
            </p:cNvSpPr>
            <p:nvPr/>
          </p:nvSpPr>
          <p:spPr bwMode="auto">
            <a:xfrm>
              <a:off x="2965451" y="4256197"/>
              <a:ext cx="501650" cy="3355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 sz="1800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489" name="Text Box 73"/>
            <p:cNvSpPr txBox="1">
              <a:spLocks noChangeArrowheads="1"/>
            </p:cNvSpPr>
            <p:nvPr/>
          </p:nvSpPr>
          <p:spPr bwMode="auto">
            <a:xfrm>
              <a:off x="3313112" y="3741136"/>
              <a:ext cx="501650" cy="367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l-GR" sz="1800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π</a:t>
              </a:r>
              <a:r>
                <a:rPr lang="en-US" sz="1800" baseline="30000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+</a:t>
              </a:r>
              <a:endParaRPr lang="el-GR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490" name="Text Box 74"/>
            <p:cNvSpPr txBox="1">
              <a:spLocks noChangeArrowheads="1"/>
            </p:cNvSpPr>
            <p:nvPr/>
          </p:nvSpPr>
          <p:spPr bwMode="auto">
            <a:xfrm>
              <a:off x="1793876" y="3662134"/>
              <a:ext cx="463550" cy="367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l-GR" sz="1800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π</a:t>
              </a:r>
              <a:r>
                <a:rPr lang="en-US" sz="1800" baseline="30000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-</a:t>
              </a:r>
              <a:endParaRPr lang="el-GR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491" name="Text Box 76"/>
            <p:cNvSpPr txBox="1">
              <a:spLocks noChangeArrowheads="1"/>
            </p:cNvSpPr>
            <p:nvPr/>
          </p:nvSpPr>
          <p:spPr bwMode="auto">
            <a:xfrm>
              <a:off x="1903413" y="4462026"/>
              <a:ext cx="501650" cy="367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π</a:t>
              </a:r>
              <a:r>
                <a:rPr lang="en-US" sz="1800" baseline="30000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+</a:t>
              </a:r>
              <a:endParaRPr 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492" name="Text Box 77"/>
            <p:cNvSpPr txBox="1">
              <a:spLocks noChangeArrowheads="1"/>
            </p:cNvSpPr>
            <p:nvPr/>
          </p:nvSpPr>
          <p:spPr bwMode="auto">
            <a:xfrm>
              <a:off x="3344862" y="4470256"/>
              <a:ext cx="463550" cy="367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00"/>
                  </a:solidFill>
                  <a:cs typeface="Arial" pitchFamily="34" charset="0"/>
                </a:rPr>
                <a:t>π</a:t>
              </a:r>
              <a:r>
                <a:rPr lang="en-US" sz="1800" baseline="30000">
                  <a:solidFill>
                    <a:srgbClr val="000000"/>
                  </a:solidFill>
                  <a:cs typeface="Arial" pitchFamily="34" charset="0"/>
                </a:rPr>
                <a:t>-</a:t>
              </a:r>
              <a:endParaRPr 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0" name="Oval 78"/>
            <p:cNvSpPr>
              <a:spLocks noChangeArrowheads="1"/>
            </p:cNvSpPr>
            <p:nvPr/>
          </p:nvSpPr>
          <p:spPr bwMode="auto">
            <a:xfrm>
              <a:off x="3246437" y="3759417"/>
              <a:ext cx="533400" cy="1156412"/>
            </a:xfrm>
            <a:prstGeom prst="ellips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494" name="Text Box 79"/>
            <p:cNvSpPr txBox="1">
              <a:spLocks noChangeArrowheads="1"/>
            </p:cNvSpPr>
            <p:nvPr/>
          </p:nvSpPr>
          <p:spPr bwMode="auto">
            <a:xfrm>
              <a:off x="3217862" y="4572300"/>
              <a:ext cx="1420813" cy="641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en-US" sz="1800">
                  <a:solidFill>
                    <a:srgbClr val="33CC33"/>
                  </a:solidFill>
                  <a:cs typeface="Arial" pitchFamily="34" charset="0"/>
                </a:rPr>
                <a:t>ρ</a:t>
              </a:r>
              <a:r>
                <a:rPr lang="en-US" sz="1800" baseline="30000">
                  <a:solidFill>
                    <a:srgbClr val="33CC33"/>
                  </a:solidFill>
                  <a:cs typeface="Arial" pitchFamily="34" charset="0"/>
                </a:rPr>
                <a:t>0</a:t>
              </a:r>
              <a:r>
                <a:rPr lang="en-US" sz="1800">
                  <a:solidFill>
                    <a:srgbClr val="33CC33"/>
                  </a:solidFill>
                  <a:cs typeface="Arial" pitchFamily="34" charset="0"/>
                </a:rPr>
                <a:t> measured</a:t>
              </a:r>
            </a:p>
          </p:txBody>
        </p:sp>
        <p:sp>
          <p:nvSpPr>
            <p:cNvPr id="19495" name="Text Box 94"/>
            <p:cNvSpPr txBox="1">
              <a:spLocks noChangeArrowheads="1"/>
            </p:cNvSpPr>
            <p:nvPr/>
          </p:nvSpPr>
          <p:spPr bwMode="auto">
            <a:xfrm>
              <a:off x="2379663" y="3884327"/>
              <a:ext cx="496888" cy="367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800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ρ</a:t>
              </a:r>
              <a:r>
                <a:rPr lang="en-US" sz="1800" baseline="30000">
                  <a:solidFill>
                    <a:srgbClr val="000000"/>
                  </a:solidFill>
                  <a:cs typeface="Arial" pitchFamily="34" charset="0"/>
                  <a:sym typeface="Symbol" pitchFamily="18" charset="2"/>
                </a:rPr>
                <a:t>0</a:t>
              </a:r>
              <a:endParaRPr 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cxnSp>
        <p:nvCxnSpPr>
          <p:cNvPr id="19474" name="Straight Arrow Connector 157"/>
          <p:cNvCxnSpPr>
            <a:cxnSpLocks noChangeShapeType="1"/>
            <a:endCxn id="19463" idx="1"/>
          </p:cNvCxnSpPr>
          <p:nvPr/>
        </p:nvCxnSpPr>
        <p:spPr bwMode="auto">
          <a:xfrm>
            <a:off x="1162050" y="5980113"/>
            <a:ext cx="8128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9475" name="TextBox 98"/>
          <p:cNvSpPr txBox="1">
            <a:spLocks noChangeArrowheads="1"/>
          </p:cNvSpPr>
          <p:nvPr/>
        </p:nvSpPr>
        <p:spPr bwMode="auto">
          <a:xfrm>
            <a:off x="1246188" y="6034088"/>
            <a:ext cx="6207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800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19476" name="TextBox 62"/>
          <p:cNvSpPr txBox="1">
            <a:spLocks noChangeArrowheads="1"/>
          </p:cNvSpPr>
          <p:nvPr/>
        </p:nvSpPr>
        <p:spPr bwMode="auto">
          <a:xfrm>
            <a:off x="2925763" y="3476625"/>
            <a:ext cx="14081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sz="1800">
                <a:solidFill>
                  <a:srgbClr val="008000"/>
                </a:solidFill>
                <a:latin typeface="Calibri" pitchFamily="34" charset="0"/>
              </a:rPr>
              <a:t>ρ</a:t>
            </a:r>
            <a:r>
              <a:rPr lang="en-US" sz="1800" baseline="30000">
                <a:solidFill>
                  <a:srgbClr val="008000"/>
                </a:solidFill>
                <a:latin typeface="Calibri" pitchFamily="34" charset="0"/>
              </a:rPr>
              <a:t>0</a:t>
            </a:r>
            <a:r>
              <a:rPr lang="en-US" sz="1800">
                <a:solidFill>
                  <a:srgbClr val="008000"/>
                </a:solidFill>
                <a:latin typeface="Calibri" pitchFamily="34" charset="0"/>
              </a:rPr>
              <a:t> measured</a:t>
            </a:r>
            <a:endParaRPr lang="en-US" sz="1800">
              <a:solidFill>
                <a:srgbClr val="008000"/>
              </a:solidFill>
            </a:endParaRPr>
          </a:p>
        </p:txBody>
      </p:sp>
      <p:sp>
        <p:nvSpPr>
          <p:cNvPr id="19477" name="Rectangle 170"/>
          <p:cNvSpPr>
            <a:spLocks noChangeArrowheads="1"/>
          </p:cNvSpPr>
          <p:nvPr/>
        </p:nvSpPr>
        <p:spPr bwMode="auto">
          <a:xfrm>
            <a:off x="4876800" y="3324225"/>
            <a:ext cx="335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333399"/>
                </a:solidFill>
                <a:cs typeface="Arial" pitchFamily="34" charset="0"/>
                <a:sym typeface="Symbol" pitchFamily="18" charset="2"/>
              </a:rPr>
              <a:t>ρ</a:t>
            </a:r>
            <a:r>
              <a:rPr lang="en-US" sz="1800" baseline="30000">
                <a:solidFill>
                  <a:srgbClr val="333399"/>
                </a:solidFill>
                <a:cs typeface="Arial" pitchFamily="34" charset="0"/>
                <a:sym typeface="Symbol" pitchFamily="18" charset="2"/>
              </a:rPr>
              <a:t>0</a:t>
            </a:r>
            <a:r>
              <a:rPr lang="en-US" sz="1800">
                <a:solidFill>
                  <a:schemeClr val="tx2"/>
                </a:solidFill>
                <a:cs typeface="Arial" pitchFamily="34" charset="0"/>
                <a:sym typeface="Symbol" pitchFamily="18" charset="2"/>
              </a:rPr>
              <a:t> regeneration </a:t>
            </a:r>
            <a:r>
              <a:rPr lang="en-US" sz="1800" b="1">
                <a:solidFill>
                  <a:schemeClr val="tx2"/>
                </a:solidFill>
                <a:cs typeface="Arial" pitchFamily="34" charset="0"/>
                <a:sym typeface="Symbol" pitchFamily="18" charset="2"/>
              </a:rPr>
              <a:t> </a:t>
            </a:r>
            <a:r>
              <a:rPr lang="el-GR" sz="1800">
                <a:solidFill>
                  <a:srgbClr val="990099"/>
                </a:solidFill>
                <a:cs typeface="Arial" pitchFamily="34" charset="0"/>
                <a:sym typeface="Symbol" pitchFamily="18" charset="2"/>
              </a:rPr>
              <a:t>σ</a:t>
            </a:r>
            <a:r>
              <a:rPr lang="en-US" sz="1800">
                <a:solidFill>
                  <a:srgbClr val="990099"/>
                </a:solidFill>
                <a:cs typeface="Arial" pitchFamily="34" charset="0"/>
                <a:sym typeface="Symbol" pitchFamily="18" charset="2"/>
              </a:rPr>
              <a:t>(</a:t>
            </a:r>
            <a:r>
              <a:rPr lang="el-GR" sz="1800">
                <a:solidFill>
                  <a:srgbClr val="990099"/>
                </a:solidFill>
                <a:cs typeface="Arial" pitchFamily="34" charset="0"/>
                <a:sym typeface="Symbol" pitchFamily="18" charset="2"/>
              </a:rPr>
              <a:t>ππ</a:t>
            </a:r>
            <a:r>
              <a:rPr lang="en-US" sz="1800">
                <a:solidFill>
                  <a:srgbClr val="990099"/>
                </a:solidFill>
                <a:cs typeface="Arial" pitchFamily="34" charset="0"/>
                <a:sym typeface="Symbol" pitchFamily="18" charset="2"/>
              </a:rPr>
              <a:t>) </a:t>
            </a:r>
          </a:p>
        </p:txBody>
      </p:sp>
      <p:sp>
        <p:nvSpPr>
          <p:cNvPr id="19478" name="Rectangle 3"/>
          <p:cNvSpPr txBox="1">
            <a:spLocks noChangeArrowheads="1"/>
          </p:cNvSpPr>
          <p:nvPr/>
        </p:nvSpPr>
        <p:spPr bwMode="auto">
          <a:xfrm>
            <a:off x="0" y="933450"/>
            <a:ext cx="9069388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Leptonic decay products are measured directly as they do not interact, but hadronic decay products are sensitive to the medium.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>
                <a:latin typeface="Calibri" pitchFamily="34" charset="0"/>
              </a:rPr>
              <a:t>Study of v</a:t>
            </a:r>
            <a:r>
              <a:rPr lang="en-US" sz="2000" baseline="-25000">
                <a:latin typeface="Calibri" pitchFamily="34" charset="0"/>
              </a:rPr>
              <a:t>2</a:t>
            </a:r>
            <a:r>
              <a:rPr lang="en-US" sz="2000">
                <a:latin typeface="Calibri" pitchFamily="34" charset="0"/>
              </a:rPr>
              <a:t> from </a:t>
            </a:r>
            <a:r>
              <a:rPr lang="en-US" sz="200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ρ</a:t>
            </a:r>
            <a:r>
              <a:rPr lang="en-US" sz="2000" baseline="3000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0   </a:t>
            </a:r>
            <a:r>
              <a:rPr lang="en-US" sz="200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     π</a:t>
            </a:r>
            <a:r>
              <a:rPr lang="en-US" sz="2000" baseline="3000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+</a:t>
            </a:r>
            <a:r>
              <a:rPr lang="en-US" sz="200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π</a:t>
            </a:r>
            <a:r>
              <a:rPr lang="en-US" sz="2000" baseline="3000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-</a:t>
            </a:r>
            <a:r>
              <a:rPr lang="en-US" sz="200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 </a:t>
            </a:r>
            <a:r>
              <a:rPr lang="en-US" sz="2000">
                <a:latin typeface="Calibri" pitchFamily="34" charset="0"/>
              </a:rPr>
              <a:t>channel may provide information of the dynamical evolution during chemical - kinetic freeze-out.</a:t>
            </a:r>
          </a:p>
        </p:txBody>
      </p:sp>
      <p:sp>
        <p:nvSpPr>
          <p:cNvPr id="19479" name="TextBox 217"/>
          <p:cNvSpPr txBox="1">
            <a:spLocks noChangeArrowheads="1"/>
          </p:cNvSpPr>
          <p:nvPr/>
        </p:nvSpPr>
        <p:spPr bwMode="auto">
          <a:xfrm>
            <a:off x="4400550" y="2633663"/>
            <a:ext cx="42100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/>
              <a:t> Regeneration is a key phenomenon</a:t>
            </a:r>
          </a:p>
          <a:p>
            <a:r>
              <a:rPr lang="en-US" sz="1800"/>
              <a:t>    in resonance study.</a:t>
            </a:r>
          </a:p>
          <a:p>
            <a:pPr>
              <a:buFont typeface="Wingdings" pitchFamily="2" charset="2"/>
              <a:buChar char="Ø"/>
            </a:pPr>
            <a:endParaRPr lang="en-US" sz="1800"/>
          </a:p>
          <a:p>
            <a:pPr>
              <a:buFont typeface="Wingdings" pitchFamily="2" charset="2"/>
              <a:buChar char="Ø"/>
            </a:pPr>
            <a:endParaRPr lang="en-US" sz="1800"/>
          </a:p>
          <a:p>
            <a:pPr>
              <a:buFont typeface="Wingdings" pitchFamily="2" charset="2"/>
              <a:buChar char="Ø"/>
            </a:pPr>
            <a:endParaRPr lang="en-US" sz="1800"/>
          </a:p>
          <a:p>
            <a:endParaRPr lang="en-US" sz="1800"/>
          </a:p>
          <a:p>
            <a:pPr>
              <a:buFont typeface="Wingdings" pitchFamily="2" charset="2"/>
              <a:buChar char="Ø"/>
            </a:pPr>
            <a:r>
              <a:rPr lang="en-US" sz="1800"/>
              <a:t> v</a:t>
            </a:r>
            <a:r>
              <a:rPr lang="en-US" sz="1800" baseline="-25000"/>
              <a:t>2</a:t>
            </a:r>
            <a:r>
              <a:rPr lang="en-US" sz="1800"/>
              <a:t> can help to understand the </a:t>
            </a:r>
          </a:p>
          <a:p>
            <a:r>
              <a:rPr lang="en-US" sz="1800"/>
              <a:t>    hadronic daughters regeneration</a:t>
            </a:r>
          </a:p>
          <a:p>
            <a:r>
              <a:rPr lang="en-US" sz="1800"/>
              <a:t>    effects in the medium.</a:t>
            </a:r>
          </a:p>
        </p:txBody>
      </p:sp>
      <p:sp>
        <p:nvSpPr>
          <p:cNvPr id="19480" name="Date Placeholder 52"/>
          <p:cNvSpPr>
            <a:spLocks noGrp="1"/>
          </p:cNvSpPr>
          <p:nvPr>
            <p:ph type="dt" sz="quarter" idx="10"/>
          </p:nvPr>
        </p:nvSpPr>
        <p:spPr bwMode="auto">
          <a:xfrm>
            <a:off x="57150" y="64420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19481" name="Footer Placeholder 5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>
            <a:off x="2463800" y="1841500"/>
            <a:ext cx="355600" cy="127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483" name="TextBox 20"/>
          <p:cNvSpPr txBox="1">
            <a:spLocks noChangeArrowheads="1"/>
          </p:cNvSpPr>
          <p:nvPr/>
        </p:nvSpPr>
        <p:spPr bwMode="auto">
          <a:xfrm>
            <a:off x="44450" y="533400"/>
            <a:ext cx="2846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</a:rPr>
              <a:t>Why ρ</a:t>
            </a:r>
            <a:r>
              <a:rPr lang="en-US" sz="2000" b="1" baseline="30000">
                <a:solidFill>
                  <a:srgbClr val="FFFF00"/>
                </a:solidFill>
              </a:rPr>
              <a:t>0</a:t>
            </a:r>
            <a:r>
              <a:rPr lang="en-US" sz="2000" b="1">
                <a:solidFill>
                  <a:srgbClr val="FFFF00"/>
                </a:solidFill>
              </a:rPr>
              <a:t> Elliptic Flow 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  <a:solidFill>
            <a:srgbClr val="0070C0"/>
          </a:solidFill>
        </p:spPr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The STAR Experiment</a:t>
            </a: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2D2C49-4395-4836-B01E-5D897A699865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7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66675" y="1022350"/>
            <a:ext cx="5191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1"/>
              <a:t>We used the high statistics 200 GeV  Au+Au data to measure the </a:t>
            </a:r>
            <a:r>
              <a:rPr lang="el-GR" sz="1800" b="1" i="1">
                <a:latin typeface="Calibri" pitchFamily="34" charset="0"/>
              </a:rPr>
              <a:t>ρ</a:t>
            </a:r>
            <a:r>
              <a:rPr lang="en-US" sz="1800" b="1" i="1" baseline="30000">
                <a:latin typeface="Calibri" pitchFamily="34" charset="0"/>
              </a:rPr>
              <a:t>0</a:t>
            </a:r>
            <a:r>
              <a:rPr lang="en-US" sz="1800" b="1" i="1">
                <a:latin typeface="Calibri" pitchFamily="34" charset="0"/>
              </a:rPr>
              <a:t>observables.</a:t>
            </a:r>
            <a:endParaRPr lang="en-US" sz="1800" b="1" i="1"/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174625" y="1600200"/>
            <a:ext cx="6119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/>
              <a:t> ~ 25M events in peripheral (40-80% centrality) collisions.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120650" y="2379663"/>
            <a:ext cx="4006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STAR TPC is used to identify </a:t>
            </a:r>
            <a:r>
              <a:rPr lang="en-US" sz="1800">
                <a:solidFill>
                  <a:srgbClr val="FF0000"/>
                </a:solidFill>
                <a:latin typeface="Calibri" pitchFamily="34" charset="0"/>
              </a:rPr>
              <a:t>pion</a:t>
            </a:r>
            <a:r>
              <a:rPr lang="en-US" sz="1800">
                <a:latin typeface="Calibri" pitchFamily="34" charset="0"/>
              </a:rPr>
              <a:t> via </a:t>
            </a:r>
          </a:p>
          <a:p>
            <a:r>
              <a:rPr lang="en-US" sz="1800">
                <a:latin typeface="Calibri" pitchFamily="34" charset="0"/>
              </a:rPr>
              <a:t>dE/dx in TPC gas.</a:t>
            </a:r>
            <a:endParaRPr lang="en-US" sz="1800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3025775"/>
            <a:ext cx="362585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06650"/>
            <a:ext cx="4224338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20490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  <a:solidFill>
            <a:srgbClr val="0070C0"/>
          </a:solidFill>
        </p:spPr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Measurement – </a:t>
            </a:r>
            <a:r>
              <a:rPr lang="el-GR" sz="2800" b="1" smtClean="0">
                <a:solidFill>
                  <a:schemeClr val="bg1"/>
                </a:solidFill>
                <a:ea typeface="ＭＳ Ｐゴシック" pitchFamily="34" charset="-128"/>
              </a:rPr>
              <a:t>ρ</a:t>
            </a:r>
            <a:r>
              <a:rPr lang="en-US" sz="2800" b="1" baseline="30000" smtClean="0">
                <a:solidFill>
                  <a:schemeClr val="bg1"/>
                </a:solidFill>
                <a:ea typeface="ＭＳ Ｐゴシック" pitchFamily="34" charset="-128"/>
              </a:rPr>
              <a:t>0</a:t>
            </a:r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 invariant mass reconstruction</a:t>
            </a:r>
          </a:p>
        </p:txBody>
      </p:sp>
      <p:sp>
        <p:nvSpPr>
          <p:cNvPr id="205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4F74AD-3721-4EC7-BDD2-B3CD3AB3CD09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8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205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1076325"/>
            <a:ext cx="4071938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352550" y="1654175"/>
            <a:ext cx="75565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79538" y="1990725"/>
            <a:ext cx="755650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7" name="TextBox 21"/>
          <p:cNvSpPr txBox="1">
            <a:spLocks noChangeArrowheads="1"/>
          </p:cNvSpPr>
          <p:nvPr/>
        </p:nvSpPr>
        <p:spPr bwMode="auto">
          <a:xfrm>
            <a:off x="2124075" y="1428750"/>
            <a:ext cx="101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real pair</a:t>
            </a:r>
          </a:p>
        </p:txBody>
      </p:sp>
      <p:sp>
        <p:nvSpPr>
          <p:cNvPr id="2058" name="TextBox 23"/>
          <p:cNvSpPr txBox="1">
            <a:spLocks noChangeArrowheads="1"/>
          </p:cNvSpPr>
          <p:nvPr/>
        </p:nvSpPr>
        <p:spPr bwMode="auto">
          <a:xfrm>
            <a:off x="2108200" y="17780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total background</a:t>
            </a:r>
          </a:p>
        </p:txBody>
      </p:sp>
      <p:pic>
        <p:nvPicPr>
          <p:cNvPr id="205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8825" y="1076325"/>
            <a:ext cx="411797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Box 24"/>
          <p:cNvSpPr txBox="1">
            <a:spLocks noChangeArrowheads="1"/>
          </p:cNvSpPr>
          <p:nvPr/>
        </p:nvSpPr>
        <p:spPr bwMode="auto">
          <a:xfrm>
            <a:off x="5715000" y="1714500"/>
            <a:ext cx="253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background subtracted</a:t>
            </a:r>
          </a:p>
        </p:txBody>
      </p:sp>
      <p:sp>
        <p:nvSpPr>
          <p:cNvPr id="2061" name="TextBox 10"/>
          <p:cNvSpPr txBox="1">
            <a:spLocks noChangeArrowheads="1"/>
          </p:cNvSpPr>
          <p:nvPr/>
        </p:nvSpPr>
        <p:spPr bwMode="auto">
          <a:xfrm>
            <a:off x="231775" y="4935538"/>
            <a:ext cx="6856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/>
              <a:t> Same event like-sign method used to estimate background from</a:t>
            </a:r>
          </a:p>
          <a:p>
            <a:r>
              <a:rPr lang="en-US" sz="1800"/>
              <a:t>  un-correlated </a:t>
            </a:r>
            <a:r>
              <a:rPr lang="el-GR" sz="1800">
                <a:latin typeface="Calibri" pitchFamily="34" charset="0"/>
              </a:rPr>
              <a:t>π</a:t>
            </a:r>
            <a:r>
              <a:rPr lang="en-US" sz="1800" baseline="30000">
                <a:latin typeface="Calibri" pitchFamily="34" charset="0"/>
              </a:rPr>
              <a:t>+</a:t>
            </a:r>
            <a:r>
              <a:rPr lang="el-GR" sz="1800">
                <a:latin typeface="Calibri" pitchFamily="34" charset="0"/>
              </a:rPr>
              <a:t>π</a:t>
            </a:r>
            <a:r>
              <a:rPr lang="en-US" sz="1800" baseline="30000">
                <a:latin typeface="Calibri" pitchFamily="34" charset="0"/>
              </a:rPr>
              <a:t>+</a:t>
            </a:r>
            <a:r>
              <a:rPr lang="en-US" sz="1800">
                <a:latin typeface="Calibri" pitchFamily="34" charset="0"/>
              </a:rPr>
              <a:t> and </a:t>
            </a:r>
            <a:r>
              <a:rPr lang="el-GR" sz="1800">
                <a:latin typeface="Calibri" pitchFamily="34" charset="0"/>
              </a:rPr>
              <a:t>π</a:t>
            </a:r>
            <a:r>
              <a:rPr lang="en-US" sz="1800" baseline="30000">
                <a:latin typeface="Calibri" pitchFamily="34" charset="0"/>
              </a:rPr>
              <a:t>-</a:t>
            </a:r>
            <a:r>
              <a:rPr lang="en-US" sz="1800">
                <a:latin typeface="Calibri" pitchFamily="34" charset="0"/>
              </a:rPr>
              <a:t> </a:t>
            </a:r>
            <a:r>
              <a:rPr lang="el-GR" sz="1800">
                <a:latin typeface="Calibri" pitchFamily="34" charset="0"/>
              </a:rPr>
              <a:t>π</a:t>
            </a:r>
            <a:r>
              <a:rPr lang="en-US" sz="1800" baseline="30000">
                <a:latin typeface="Calibri" pitchFamily="34" charset="0"/>
              </a:rPr>
              <a:t>-</a:t>
            </a:r>
            <a:r>
              <a:rPr lang="en-US" sz="1800">
                <a:latin typeface="Calibri" pitchFamily="34" charset="0"/>
              </a:rPr>
              <a:t> pairs.</a:t>
            </a:r>
            <a:endParaRPr lang="en-US" sz="1800"/>
          </a:p>
        </p:txBody>
      </p:sp>
      <p:sp>
        <p:nvSpPr>
          <p:cNvPr id="2062" name="TextBox 25"/>
          <p:cNvSpPr txBox="1">
            <a:spLocks noChangeArrowheads="1"/>
          </p:cNvSpPr>
          <p:nvPr/>
        </p:nvSpPr>
        <p:spPr bwMode="auto">
          <a:xfrm>
            <a:off x="238125" y="4349750"/>
            <a:ext cx="1398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/>
              <a:t> Real pair:-      </a:t>
            </a:r>
          </a:p>
        </p:txBody>
      </p:sp>
      <p:graphicFrame>
        <p:nvGraphicFramePr>
          <p:cNvPr id="2050" name="Object 16"/>
          <p:cNvGraphicFramePr>
            <a:graphicFrameLocks noChangeAspect="1"/>
          </p:cNvGraphicFramePr>
          <p:nvPr/>
        </p:nvGraphicFramePr>
        <p:xfrm>
          <a:off x="1609725" y="4300538"/>
          <a:ext cx="889000" cy="500062"/>
        </p:xfrm>
        <a:graphic>
          <a:graphicData uri="http://schemas.openxmlformats.org/presentationml/2006/ole">
            <p:oleObj spid="_x0000_s2050" name="Equation" r:id="rId5" imgW="406080" imgH="228600" progId="Equation.3">
              <p:embed/>
            </p:oleObj>
          </a:graphicData>
        </a:graphic>
      </p:graphicFrame>
      <p:graphicFrame>
        <p:nvGraphicFramePr>
          <p:cNvPr id="2051" name="Object 17"/>
          <p:cNvGraphicFramePr>
            <a:graphicFrameLocks noChangeAspect="1"/>
          </p:cNvGraphicFramePr>
          <p:nvPr/>
        </p:nvGraphicFramePr>
        <p:xfrm>
          <a:off x="3097213" y="5486400"/>
          <a:ext cx="2428875" cy="587375"/>
        </p:xfrm>
        <a:graphic>
          <a:graphicData uri="http://schemas.openxmlformats.org/presentationml/2006/ole">
            <p:oleObj spid="_x0000_s2051" name="Equation" r:id="rId6" imgW="1155600" imgH="279360" progId="Equation.3">
              <p:embed/>
            </p:oleObj>
          </a:graphicData>
        </a:graphic>
      </p:graphicFrame>
      <p:sp>
        <p:nvSpPr>
          <p:cNvPr id="2063" name="TextBox 14"/>
          <p:cNvSpPr txBox="1">
            <a:spLocks noChangeArrowheads="1"/>
          </p:cNvSpPr>
          <p:nvPr/>
        </p:nvSpPr>
        <p:spPr bwMode="auto">
          <a:xfrm>
            <a:off x="938213" y="5581650"/>
            <a:ext cx="220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Total background = 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540375" y="2676525"/>
            <a:ext cx="863600" cy="611188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IN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65" name="TextBox 16"/>
          <p:cNvSpPr txBox="1">
            <a:spLocks noChangeArrowheads="1"/>
          </p:cNvSpPr>
          <p:nvPr/>
        </p:nvSpPr>
        <p:spPr bwMode="auto">
          <a:xfrm>
            <a:off x="6403975" y="2676525"/>
            <a:ext cx="38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>
                <a:latin typeface="Calibri" pitchFamily="34" charset="0"/>
              </a:rPr>
              <a:t>ρ</a:t>
            </a:r>
            <a:r>
              <a:rPr lang="en-US" sz="1800" baseline="30000">
                <a:latin typeface="Calibri" pitchFamily="34" charset="0"/>
              </a:rPr>
              <a:t>0</a:t>
            </a:r>
            <a:endParaRPr lang="en-US" sz="1800" baseline="30000"/>
          </a:p>
        </p:txBody>
      </p:sp>
      <p:sp>
        <p:nvSpPr>
          <p:cNvPr id="2066" name="Date Placeholder 1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2067" name="Footer Placeholder 1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  <a:solidFill>
            <a:srgbClr val="0070C0"/>
          </a:solidFill>
        </p:spPr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  <a:ea typeface="ＭＳ Ｐゴシック" pitchFamily="34" charset="-128"/>
              </a:rPr>
              <a:t>Measurement – Hadronic Cocktail</a:t>
            </a: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115798-8A31-479C-82A0-1ACD27DC31EE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9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201613" y="1236663"/>
            <a:ext cx="8291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/>
              <a:t> Final background subtracted M</a:t>
            </a:r>
            <a:r>
              <a:rPr lang="el-GR" sz="1800" baseline="-25000">
                <a:latin typeface="Calibri" pitchFamily="34" charset="0"/>
              </a:rPr>
              <a:t>π</a:t>
            </a:r>
            <a:r>
              <a:rPr lang="en-US" sz="1800" baseline="-25000">
                <a:latin typeface="Calibri" pitchFamily="34" charset="0"/>
              </a:rPr>
              <a:t>+</a:t>
            </a:r>
            <a:r>
              <a:rPr lang="el-GR" sz="1800" baseline="-25000">
                <a:latin typeface="Calibri" pitchFamily="34" charset="0"/>
              </a:rPr>
              <a:t>π</a:t>
            </a:r>
            <a:r>
              <a:rPr lang="en-US" sz="1800" baseline="-25000">
                <a:latin typeface="Calibri" pitchFamily="34" charset="0"/>
              </a:rPr>
              <a:t>-</a:t>
            </a:r>
            <a:r>
              <a:rPr lang="en-US" sz="1800">
                <a:latin typeface="Calibri" pitchFamily="34" charset="0"/>
              </a:rPr>
              <a:t> invariant mass distribution fitted with a cocktail</a:t>
            </a:r>
          </a:p>
          <a:p>
            <a:r>
              <a:rPr lang="en-US" sz="1800" baseline="-25000">
                <a:latin typeface="Calibri" pitchFamily="34" charset="0"/>
              </a:rPr>
              <a:t>    </a:t>
            </a:r>
            <a:r>
              <a:rPr lang="en-US" sz="1800">
                <a:latin typeface="Calibri" pitchFamily="34" charset="0"/>
              </a:rPr>
              <a:t>function to extract the </a:t>
            </a:r>
            <a:r>
              <a:rPr lang="el-GR" sz="1800">
                <a:latin typeface="Calibri" pitchFamily="34" charset="0"/>
              </a:rPr>
              <a:t>ρ</a:t>
            </a:r>
            <a:r>
              <a:rPr lang="en-US" sz="1800" baseline="30000">
                <a:latin typeface="Calibri" pitchFamily="34" charset="0"/>
              </a:rPr>
              <a:t>0</a:t>
            </a:r>
            <a:r>
              <a:rPr lang="en-US" sz="1800">
                <a:latin typeface="Calibri" pitchFamily="34" charset="0"/>
              </a:rPr>
              <a:t> yield.</a:t>
            </a:r>
            <a:endParaRPr lang="en-US" sz="1800" baseline="-2500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1882775"/>
            <a:ext cx="4437062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5427663" y="2117725"/>
            <a:ext cx="2251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/>
              <a:t> </a:t>
            </a:r>
            <a:r>
              <a:rPr lang="en-US" sz="1800" b="1"/>
              <a:t>Hadronic cocktail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4813300" y="2487613"/>
            <a:ext cx="414813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/>
              <a:t> K</a:t>
            </a:r>
            <a:r>
              <a:rPr lang="en-US" sz="1800" baseline="-25000"/>
              <a:t>s</a:t>
            </a:r>
            <a:r>
              <a:rPr lang="en-US" sz="1800" baseline="30000"/>
              <a:t>0</a:t>
            </a:r>
            <a:r>
              <a:rPr lang="en-US" sz="1800"/>
              <a:t> is fitted to a gaussian function.</a:t>
            </a:r>
          </a:p>
          <a:p>
            <a:pPr>
              <a:buFont typeface="Wingdings" pitchFamily="2" charset="2"/>
              <a:buChar char="ü"/>
            </a:pPr>
            <a:endParaRPr lang="en-US" sz="1800" baseline="30000"/>
          </a:p>
          <a:p>
            <a:pPr>
              <a:buFont typeface="Wingdings" pitchFamily="2" charset="2"/>
              <a:buChar char="ü"/>
            </a:pPr>
            <a:r>
              <a:rPr lang="en-US" sz="1800"/>
              <a:t> </a:t>
            </a:r>
            <a:r>
              <a:rPr lang="el-GR" sz="1800"/>
              <a:t>ω</a:t>
            </a:r>
            <a:r>
              <a:rPr lang="en-US" sz="1800" baseline="30000"/>
              <a:t>0</a:t>
            </a:r>
            <a:r>
              <a:rPr lang="en-US" sz="1800"/>
              <a:t> and K* shapes obtained from</a:t>
            </a:r>
          </a:p>
          <a:p>
            <a:r>
              <a:rPr lang="en-US" sz="1800" baseline="30000"/>
              <a:t>    </a:t>
            </a:r>
            <a:r>
              <a:rPr lang="en-US" sz="1800"/>
              <a:t>HIJING event generator.</a:t>
            </a:r>
            <a:r>
              <a:rPr lang="en-US" sz="1800" baseline="30000"/>
              <a:t> </a:t>
            </a:r>
          </a:p>
          <a:p>
            <a:endParaRPr lang="en-US" sz="1800" baseline="30000"/>
          </a:p>
          <a:p>
            <a:pPr>
              <a:buFont typeface="Wingdings" pitchFamily="2" charset="2"/>
              <a:buChar char="ü"/>
            </a:pPr>
            <a:r>
              <a:rPr lang="en-US" sz="1800"/>
              <a:t> </a:t>
            </a:r>
            <a:r>
              <a:rPr lang="el-GR" sz="1800">
                <a:latin typeface="Calibri" pitchFamily="34" charset="0"/>
              </a:rPr>
              <a:t>ρ</a:t>
            </a:r>
            <a:r>
              <a:rPr lang="en-US" sz="1800" baseline="30000">
                <a:latin typeface="Calibri" pitchFamily="34" charset="0"/>
              </a:rPr>
              <a:t>0</a:t>
            </a:r>
            <a:r>
              <a:rPr lang="en-US" sz="1800">
                <a:latin typeface="Calibri" pitchFamily="34" charset="0"/>
              </a:rPr>
              <a:t>, </a:t>
            </a:r>
            <a:r>
              <a:rPr lang="el-GR" sz="1800">
                <a:latin typeface="Calibri" pitchFamily="34" charset="0"/>
              </a:rPr>
              <a:t>σ</a:t>
            </a:r>
            <a:r>
              <a:rPr lang="en-US" sz="1800" baseline="30000">
                <a:latin typeface="Calibri" pitchFamily="34" charset="0"/>
              </a:rPr>
              <a:t>0</a:t>
            </a:r>
            <a:r>
              <a:rPr lang="en-US" sz="1800">
                <a:latin typeface="Calibri" pitchFamily="34" charset="0"/>
              </a:rPr>
              <a:t>, f</a:t>
            </a:r>
            <a:r>
              <a:rPr lang="en-US" sz="1800" baseline="-25000">
                <a:latin typeface="Calibri" pitchFamily="34" charset="0"/>
              </a:rPr>
              <a:t>0</a:t>
            </a:r>
            <a:r>
              <a:rPr lang="en-US" sz="1800">
                <a:latin typeface="Calibri" pitchFamily="34" charset="0"/>
              </a:rPr>
              <a:t> and f</a:t>
            </a:r>
            <a:r>
              <a:rPr lang="en-US" sz="1800" baseline="-25000">
                <a:latin typeface="Calibri" pitchFamily="34" charset="0"/>
              </a:rPr>
              <a:t>2 </a:t>
            </a:r>
            <a:r>
              <a:rPr lang="en-US" sz="1800">
                <a:latin typeface="Calibri" pitchFamily="34" charset="0"/>
              </a:rPr>
              <a:t>are fitted</a:t>
            </a:r>
            <a:r>
              <a:rPr lang="en-US" sz="1800" baseline="30000"/>
              <a:t>  </a:t>
            </a:r>
            <a:r>
              <a:rPr lang="en-US" sz="1800"/>
              <a:t>with </a:t>
            </a:r>
          </a:p>
          <a:p>
            <a:r>
              <a:rPr lang="en-US" sz="1800"/>
              <a:t>   relativistic Breit-Weigner times </a:t>
            </a:r>
          </a:p>
          <a:p>
            <a:r>
              <a:rPr lang="en-US" sz="1800"/>
              <a:t>   the Boltzmann factor which takes the</a:t>
            </a:r>
          </a:p>
          <a:p>
            <a:r>
              <a:rPr lang="en-US" sz="1800"/>
              <a:t>   phase space in account.</a:t>
            </a:r>
            <a:r>
              <a:rPr lang="en-US" sz="1800" baseline="30000"/>
              <a:t> 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1062038" y="5130800"/>
            <a:ext cx="7734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/>
              <a:t> The masses of K</a:t>
            </a:r>
            <a:r>
              <a:rPr lang="en-US" sz="1800" baseline="-25000"/>
              <a:t>s</a:t>
            </a:r>
            <a:r>
              <a:rPr lang="en-US" sz="1800" baseline="30000"/>
              <a:t>0</a:t>
            </a:r>
            <a:r>
              <a:rPr lang="en-US" sz="1800"/>
              <a:t> and </a:t>
            </a:r>
            <a:r>
              <a:rPr lang="el-GR" sz="1800">
                <a:latin typeface="Calibri" pitchFamily="34" charset="0"/>
              </a:rPr>
              <a:t>ρ</a:t>
            </a:r>
            <a:r>
              <a:rPr lang="en-US" sz="1800" baseline="30000">
                <a:latin typeface="Calibri" pitchFamily="34" charset="0"/>
              </a:rPr>
              <a:t>0</a:t>
            </a:r>
            <a:r>
              <a:rPr lang="en-US" sz="1800">
                <a:latin typeface="Calibri" pitchFamily="34" charset="0"/>
              </a:rPr>
              <a:t> are free parameter in the above fit.</a:t>
            </a:r>
          </a:p>
          <a:p>
            <a:pPr>
              <a:buFont typeface="Wingdings" pitchFamily="2" charset="2"/>
              <a:buChar char="ü"/>
            </a:pPr>
            <a:r>
              <a:rPr lang="en-US" sz="1800">
                <a:latin typeface="Calibri" pitchFamily="34" charset="0"/>
              </a:rPr>
              <a:t> The </a:t>
            </a:r>
            <a:r>
              <a:rPr lang="el-GR" sz="1800">
                <a:latin typeface="Calibri" pitchFamily="34" charset="0"/>
              </a:rPr>
              <a:t>ω</a:t>
            </a:r>
            <a:r>
              <a:rPr lang="en-US" sz="1800" baseline="30000">
                <a:latin typeface="Calibri" pitchFamily="34" charset="0"/>
              </a:rPr>
              <a:t>0</a:t>
            </a:r>
            <a:r>
              <a:rPr lang="en-US" sz="1800">
                <a:latin typeface="Calibri" pitchFamily="34" charset="0"/>
              </a:rPr>
              <a:t>, f</a:t>
            </a:r>
            <a:r>
              <a:rPr lang="en-US" sz="1800" baseline="-25000">
                <a:latin typeface="Calibri" pitchFamily="34" charset="0"/>
              </a:rPr>
              <a:t>0</a:t>
            </a:r>
            <a:r>
              <a:rPr lang="en-US" sz="1800">
                <a:latin typeface="Calibri" pitchFamily="34" charset="0"/>
              </a:rPr>
              <a:t> and f</a:t>
            </a:r>
            <a:r>
              <a:rPr lang="en-US" sz="1800" baseline="-25000">
                <a:latin typeface="Calibri" pitchFamily="34" charset="0"/>
              </a:rPr>
              <a:t>2</a:t>
            </a:r>
            <a:r>
              <a:rPr lang="en-US" sz="1800">
                <a:latin typeface="Calibri" pitchFamily="34" charset="0"/>
              </a:rPr>
              <a:t> masses are fixed according to PDG values .</a:t>
            </a:r>
          </a:p>
          <a:p>
            <a:pPr>
              <a:buFont typeface="Wingdings" pitchFamily="2" charset="2"/>
              <a:buChar char="ü"/>
            </a:pPr>
            <a:r>
              <a:rPr lang="en-US" sz="1800">
                <a:latin typeface="Calibri" pitchFamily="34" charset="0"/>
              </a:rPr>
              <a:t> The </a:t>
            </a:r>
            <a:r>
              <a:rPr lang="el-GR" sz="1800">
                <a:latin typeface="Calibri" pitchFamily="34" charset="0"/>
              </a:rPr>
              <a:t>ρ</a:t>
            </a:r>
            <a:r>
              <a:rPr lang="en-US" sz="1800" baseline="30000">
                <a:latin typeface="Calibri" pitchFamily="34" charset="0"/>
              </a:rPr>
              <a:t>0</a:t>
            </a:r>
            <a:r>
              <a:rPr lang="en-US" sz="1800">
                <a:latin typeface="Calibri" pitchFamily="34" charset="0"/>
              </a:rPr>
              <a:t>, f</a:t>
            </a:r>
            <a:r>
              <a:rPr lang="en-US" sz="1800" baseline="-25000">
                <a:latin typeface="Calibri" pitchFamily="34" charset="0"/>
              </a:rPr>
              <a:t>0</a:t>
            </a:r>
            <a:r>
              <a:rPr lang="en-US" sz="1800">
                <a:latin typeface="Calibri" pitchFamily="34" charset="0"/>
              </a:rPr>
              <a:t> and f</a:t>
            </a:r>
            <a:r>
              <a:rPr lang="en-US" sz="1800" baseline="-25000">
                <a:latin typeface="Calibri" pitchFamily="34" charset="0"/>
              </a:rPr>
              <a:t>2</a:t>
            </a:r>
            <a:r>
              <a:rPr lang="en-US" sz="1800">
                <a:latin typeface="Calibri" pitchFamily="34" charset="0"/>
              </a:rPr>
              <a:t> widths are fixed in the cocktail fit. </a:t>
            </a:r>
          </a:p>
          <a:p>
            <a:pPr>
              <a:buFont typeface="Wingdings" pitchFamily="2" charset="2"/>
              <a:buChar char="ü"/>
            </a:pPr>
            <a:r>
              <a:rPr lang="en-US" sz="1800">
                <a:latin typeface="Calibri" pitchFamily="34" charset="0"/>
              </a:rPr>
              <a:t> The mass and width of </a:t>
            </a:r>
            <a:r>
              <a:rPr lang="el-GR" sz="1800">
                <a:latin typeface="Calibri" pitchFamily="34" charset="0"/>
              </a:rPr>
              <a:t>σ</a:t>
            </a:r>
            <a:r>
              <a:rPr lang="en-US" sz="1800" baseline="30000">
                <a:latin typeface="Calibri" pitchFamily="34" charset="0"/>
              </a:rPr>
              <a:t>0</a:t>
            </a:r>
            <a:r>
              <a:rPr lang="en-US" sz="1800">
                <a:latin typeface="Calibri" pitchFamily="34" charset="0"/>
              </a:rPr>
              <a:t> is fixed at 630 MeV/c</a:t>
            </a:r>
            <a:r>
              <a:rPr lang="en-US" sz="1800" baseline="30000">
                <a:latin typeface="Calibri" pitchFamily="34" charset="0"/>
              </a:rPr>
              <a:t>2</a:t>
            </a:r>
            <a:r>
              <a:rPr lang="en-US" sz="1800">
                <a:latin typeface="Calibri" pitchFamily="34" charset="0"/>
              </a:rPr>
              <a:t> and 160 MeV/c</a:t>
            </a:r>
            <a:r>
              <a:rPr lang="en-US" sz="1800" baseline="30000">
                <a:latin typeface="Calibri" pitchFamily="34" charset="0"/>
              </a:rPr>
              <a:t>2</a:t>
            </a:r>
            <a:r>
              <a:rPr lang="en-US" sz="1800">
                <a:latin typeface="Calibri" pitchFamily="34" charset="0"/>
              </a:rPr>
              <a:t> respectively.</a:t>
            </a:r>
            <a:endParaRPr lang="en-US" sz="1800"/>
          </a:p>
        </p:txBody>
      </p:sp>
      <p:sp>
        <p:nvSpPr>
          <p:cNvPr id="21513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14/12/2010</a:t>
            </a:r>
          </a:p>
        </p:txBody>
      </p:sp>
      <p:sp>
        <p:nvSpPr>
          <p:cNvPr id="21514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Prabhat Pujahari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</TotalTime>
  <Words>1841</Words>
  <Application>Microsoft Macintosh PowerPoint</Application>
  <PresentationFormat>On-screen Show (4:3)</PresentationFormat>
  <Paragraphs>355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Office Theme</vt:lpstr>
      <vt:lpstr>5_Custom Design</vt:lpstr>
      <vt:lpstr>4_Custom Design</vt:lpstr>
      <vt:lpstr>3_Custom Design</vt:lpstr>
      <vt:lpstr>2_Custom Design</vt:lpstr>
      <vt:lpstr>1_Custom Design</vt:lpstr>
      <vt:lpstr>Custom Design</vt:lpstr>
      <vt:lpstr>Equation</vt:lpstr>
      <vt:lpstr> ρ0 vector meson elliptic flow (v2) in Au + Au collisions at √sNN = 200 GeV in STAR at RHIC </vt:lpstr>
      <vt:lpstr>Outline</vt:lpstr>
      <vt:lpstr>Elliptic Flow and its Origin </vt:lpstr>
      <vt:lpstr>Motivation - I</vt:lpstr>
      <vt:lpstr>Motivation - II</vt:lpstr>
      <vt:lpstr>Motivation - III</vt:lpstr>
      <vt:lpstr>The STAR Experiment</vt:lpstr>
      <vt:lpstr>Measurement – ρ0 invariant mass reconstruction</vt:lpstr>
      <vt:lpstr>Measurement – Hadronic Cocktail</vt:lpstr>
      <vt:lpstr>Analysis: (φ-Ψ2) bin method</vt:lpstr>
      <vt:lpstr>Analysis: v2 vs Minv method</vt:lpstr>
      <vt:lpstr>Analysis: Methods Comparison</vt:lpstr>
      <vt:lpstr>Analysis: Results</vt:lpstr>
      <vt:lpstr>Analysis: Quark Scaling of v2</vt:lpstr>
      <vt:lpstr>Analysis: n=4 scaling of ρ0 v2</vt:lpstr>
      <vt:lpstr>Summary</vt:lpstr>
      <vt:lpstr>The Future …</vt:lpstr>
      <vt:lpstr>Slide 18</vt:lpstr>
      <vt:lpstr>Slide 19</vt:lpstr>
      <vt:lpstr>Analysis: v2 vs. Transverse Kinetic Energy (mT – m0)</vt:lpstr>
      <vt:lpstr>Analysis: v2 of the uncorrelated pion pairs</vt:lpstr>
      <vt:lpstr>Slide 22</vt:lpstr>
      <vt:lpstr>Slide 23</vt:lpstr>
      <vt:lpstr>Slide 24</vt:lpstr>
    </vt:vector>
  </TitlesOfParts>
  <Company>IIT Bombay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Prabhat Pujahari</dc:creator>
  <cp:lastModifiedBy>prabhat</cp:lastModifiedBy>
  <cp:revision>294</cp:revision>
  <dcterms:created xsi:type="dcterms:W3CDTF">2010-12-07T22:25:16Z</dcterms:created>
  <dcterms:modified xsi:type="dcterms:W3CDTF">2010-12-12T12:42:59Z</dcterms:modified>
</cp:coreProperties>
</file>